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49" r:id="rId2"/>
    <p:sldId id="393" r:id="rId3"/>
    <p:sldId id="257" r:id="rId4"/>
    <p:sldId id="358" r:id="rId5"/>
    <p:sldId id="346" r:id="rId6"/>
    <p:sldId id="345" r:id="rId7"/>
    <p:sldId id="350" r:id="rId8"/>
    <p:sldId id="351" r:id="rId9"/>
    <p:sldId id="385" r:id="rId10"/>
    <p:sldId id="356" r:id="rId11"/>
    <p:sldId id="354" r:id="rId12"/>
    <p:sldId id="355" r:id="rId13"/>
    <p:sldId id="357" r:id="rId14"/>
    <p:sldId id="362" r:id="rId15"/>
    <p:sldId id="359" r:id="rId16"/>
    <p:sldId id="360" r:id="rId17"/>
    <p:sldId id="361" r:id="rId18"/>
    <p:sldId id="337" r:id="rId19"/>
    <p:sldId id="338" r:id="rId20"/>
    <p:sldId id="339" r:id="rId21"/>
    <p:sldId id="340" r:id="rId22"/>
    <p:sldId id="272" r:id="rId23"/>
    <p:sldId id="261" r:id="rId24"/>
    <p:sldId id="384" r:id="rId25"/>
    <p:sldId id="363" r:id="rId26"/>
    <p:sldId id="364" r:id="rId27"/>
    <p:sldId id="365" r:id="rId28"/>
    <p:sldId id="386" r:id="rId29"/>
    <p:sldId id="387" r:id="rId30"/>
    <p:sldId id="388" r:id="rId31"/>
    <p:sldId id="389" r:id="rId32"/>
    <p:sldId id="390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6" r:id="rId41"/>
    <p:sldId id="377" r:id="rId42"/>
    <p:sldId id="378" r:id="rId43"/>
    <p:sldId id="379" r:id="rId44"/>
    <p:sldId id="392" r:id="rId45"/>
    <p:sldId id="380" r:id="rId46"/>
    <p:sldId id="391" r:id="rId47"/>
    <p:sldId id="381" r:id="rId48"/>
    <p:sldId id="394" r:id="rId49"/>
    <p:sldId id="382" r:id="rId50"/>
    <p:sldId id="383" r:id="rId51"/>
    <p:sldId id="348" r:id="rId52"/>
    <p:sldId id="329" r:id="rId53"/>
  </p:sldIdLst>
  <p:sldSz cx="972185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4660"/>
  </p:normalViewPr>
  <p:slideViewPr>
    <p:cSldViewPr>
      <p:cViewPr varScale="1">
        <p:scale>
          <a:sx n="84" d="100"/>
          <a:sy n="84" d="100"/>
        </p:scale>
        <p:origin x="1566" y="90"/>
      </p:cViewPr>
      <p:guideLst>
        <p:guide orient="horz" pos="2160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56"/>
    </p:cViewPr>
  </p:sorterViewPr>
  <p:notesViewPr>
    <p:cSldViewPr>
      <p:cViewPr>
        <p:scale>
          <a:sx n="100" d="100"/>
          <a:sy n="100" d="100"/>
        </p:scale>
        <p:origin x="2508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hPercent val="82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28571428571438E-2"/>
          <c:y val="5.2631578947368425E-2"/>
          <c:w val="0.71587301587301599"/>
          <c:h val="0.930286533672108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SUBST</c:v>
                </c:pt>
                <c:pt idx="1">
                  <c:v>DEP</c:v>
                </c:pt>
                <c:pt idx="2">
                  <c:v>ANX</c:v>
                </c:pt>
                <c:pt idx="3">
                  <c:v>SOMAT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</c:v>
                </c:pt>
                <c:pt idx="1">
                  <c:v>12.3</c:v>
                </c:pt>
                <c:pt idx="2">
                  <c:v>15.1</c:v>
                </c:pt>
                <c:pt idx="3">
                  <c:v>12.9</c:v>
                </c:pt>
              </c:numCache>
            </c:numRef>
          </c:val>
          <c:extLst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SUBST</c:v>
                </c:pt>
                <c:pt idx="1">
                  <c:v>DEP</c:v>
                </c:pt>
                <c:pt idx="2">
                  <c:v>ANX</c:v>
                </c:pt>
                <c:pt idx="3">
                  <c:v>SOMAT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14.8</c:v>
                </c:pt>
                <c:pt idx="1">
                  <c:v>7.3</c:v>
                </c:pt>
                <c:pt idx="2">
                  <c:v>9.3000000000000007</c:v>
                </c:pt>
                <c:pt idx="3">
                  <c:v>8.8000000000000007</c:v>
                </c:pt>
              </c:numCache>
            </c:numRef>
          </c:val>
          <c:extLst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SUBST</c:v>
                </c:pt>
                <c:pt idx="1">
                  <c:v>DEP</c:v>
                </c:pt>
                <c:pt idx="2">
                  <c:v>ANX</c:v>
                </c:pt>
                <c:pt idx="3">
                  <c:v>SOMAT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3.2</c:v>
                </c:pt>
                <c:pt idx="1">
                  <c:v>17.3</c:v>
                </c:pt>
                <c:pt idx="2">
                  <c:v>20.8</c:v>
                </c:pt>
                <c:pt idx="3">
                  <c:v>17.100000000000001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"/>
        <c:shape val="box"/>
        <c:axId val="304054144"/>
        <c:axId val="304052576"/>
        <c:axId val="0"/>
      </c:bar3DChart>
      <c:catAx>
        <c:axId val="30405414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one"/>
        <c:crossAx val="30405257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30405257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30405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01587301587301"/>
          <c:y val="0.12200956937799043"/>
          <c:w val="0.15873015873015875"/>
          <c:h val="0.19617224880382778"/>
        </c:manualLayout>
      </c:layout>
      <c:overlay val="1"/>
    </c:legend>
    <c:plotVisOnly val="1"/>
    <c:dispBlanksAs val="gap"/>
    <c:showDLblsOverMax val="1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068638" y="179388"/>
            <a:ext cx="354806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sz="1050" dirty="0"/>
              <a:t>Dr. med. Samuel Pfeifer: </a:t>
            </a:r>
            <a:r>
              <a:rPr lang="de-CH" sz="1050" dirty="0" smtClean="0"/>
              <a:t/>
            </a:r>
            <a:br>
              <a:rPr lang="de-CH" sz="1050" dirty="0" smtClean="0"/>
            </a:br>
            <a:r>
              <a:rPr lang="de-CH" sz="1050" dirty="0" err="1" smtClean="0"/>
              <a:t>Equipping</a:t>
            </a:r>
            <a:r>
              <a:rPr lang="de-CH" sz="1050" dirty="0" smtClean="0"/>
              <a:t> </a:t>
            </a:r>
            <a:r>
              <a:rPr lang="de-CH" sz="1050" dirty="0" err="1" smtClean="0"/>
              <a:t>the</a:t>
            </a:r>
            <a:r>
              <a:rPr lang="de-CH" sz="1050" dirty="0" smtClean="0"/>
              <a:t> Church </a:t>
            </a:r>
            <a:r>
              <a:rPr lang="de-CH" sz="1050" dirty="0" err="1" smtClean="0"/>
              <a:t>as</a:t>
            </a:r>
            <a:r>
              <a:rPr lang="de-CH" sz="1050" dirty="0" smtClean="0"/>
              <a:t> a </a:t>
            </a:r>
            <a:r>
              <a:rPr lang="de-CH" sz="1050" dirty="0" err="1" smtClean="0"/>
              <a:t>caring</a:t>
            </a:r>
            <a:r>
              <a:rPr lang="de-CH" sz="1050" dirty="0" smtClean="0"/>
              <a:t> </a:t>
            </a:r>
            <a:r>
              <a:rPr lang="de-CH" sz="1050" dirty="0" err="1" smtClean="0"/>
              <a:t>community</a:t>
            </a:r>
            <a:endParaRPr lang="de-CH" sz="1050" dirty="0" smtClean="0"/>
          </a:p>
          <a:p>
            <a:pPr>
              <a:defRPr/>
            </a:pPr>
            <a:r>
              <a:rPr lang="de-CH" sz="1050" dirty="0" smtClean="0"/>
              <a:t>IHL 2015</a:t>
            </a:r>
            <a:endParaRPr lang="de-CH" sz="105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49274" y="8532813"/>
            <a:ext cx="482394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sz="1050" dirty="0" smtClean="0"/>
              <a:t>More </a:t>
            </a:r>
            <a:r>
              <a:rPr lang="de-CH" sz="1050" dirty="0" err="1" smtClean="0"/>
              <a:t>presentations</a:t>
            </a:r>
            <a:r>
              <a:rPr lang="de-CH" sz="1050" dirty="0" smtClean="0"/>
              <a:t> on Global Mental Health: www.psy77.com  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3416648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B43D72-84CD-4AAE-AC01-A47C3490DAEE}" type="datetimeFigureOut">
              <a:rPr lang="de-CH"/>
              <a:pPr>
                <a:defRPr/>
              </a:pPr>
              <a:t>01.07.2015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685800"/>
            <a:ext cx="486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D050E0-DCD5-4367-BB84-985755DA1FD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6075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5B7D7C-16D5-4B4D-A654-0C3B8B4B4781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6230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9F2F7F-8571-4197-9E83-47F9410A9245}" type="slidenum">
              <a:rPr lang="de-CH" sz="1200"/>
              <a:pPr/>
              <a:t>16</a:t>
            </a:fld>
            <a:endParaRPr lang="de-CH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200" b="1" dirty="0" smtClean="0">
                <a:latin typeface="Arial" charset="0"/>
              </a:rPr>
              <a:t>Quelle:</a:t>
            </a:r>
            <a:r>
              <a:rPr lang="de-DE" sz="1200" dirty="0" smtClean="0">
                <a:latin typeface="Arial" charset="0"/>
              </a:rPr>
              <a:t> </a:t>
            </a:r>
          </a:p>
          <a:p>
            <a:r>
              <a:rPr lang="de-DE" sz="1200" dirty="0" smtClean="0">
                <a:latin typeface="Arial" charset="0"/>
              </a:rPr>
              <a:t>Meyer et al. (2000). Lebenszeitprävalenz psychischer Störungen in der erwachsenen Allgemeinbevölkerung. Nervenarzt 71:535-542</a:t>
            </a:r>
            <a:endParaRPr lang="en-US" sz="1200" smtClean="0">
              <a:latin typeface="Arial" charset="0"/>
            </a:endParaRPr>
          </a:p>
          <a:p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326694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Shubanghi</a:t>
            </a:r>
            <a:r>
              <a:rPr lang="de-CH" dirty="0" smtClean="0"/>
              <a:t> R. </a:t>
            </a:r>
            <a:r>
              <a:rPr lang="de-CH" dirty="0" err="1" smtClean="0"/>
              <a:t>Parkar</a:t>
            </a:r>
            <a:r>
              <a:rPr lang="de-CH" dirty="0" smtClean="0"/>
              <a:t>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 AND THE CULTURAL CONTEXT OF URBAN MENTAL HEALTH IN MUMBAI, Dissertation University of Basel 2003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87C9F-D73C-46C1-A985-52F167781E59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997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3F180-774D-4D10-8146-F17C261CA6F6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134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A6BAE332-66D7-4A18-86BF-32AE04778623}" type="slidenum">
              <a:rPr lang="de-CH" sz="1200"/>
              <a:pPr>
                <a:defRPr/>
              </a:pPr>
              <a:t>32</a:t>
            </a:fld>
            <a:endParaRPr lang="de-CH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de-DE" smtClean="0"/>
          </a:p>
        </p:txBody>
      </p:sp>
    </p:spTree>
    <p:extLst>
      <p:ext uri="{BB962C8B-B14F-4D97-AF65-F5344CB8AC3E}">
        <p14:creationId xmlns:p14="http://schemas.microsoft.com/office/powerpoint/2010/main" val="136051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472AF-2E6C-4008-868E-687D947D9294}" type="slidenum">
              <a:rPr lang="de-DE"/>
              <a:pPr/>
              <a:t>33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26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79475"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defTabSz="879475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defTabSz="879475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defTabSz="879475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defTabSz="879475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defTabSz="879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151DB1-331D-4E02-804A-A8B879E55C41}" type="slidenum">
              <a:rPr lang="de-DE" altLang="de-DE" smtClean="0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de-DE" altLang="de-DE" smtClean="0"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4988"/>
            <a:ext cx="2030412" cy="25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69850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F1143-2A6E-4EB2-AAB4-C775BDF6CFBE}" type="slidenum">
              <a:rPr lang="de-DE" smtClean="0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de-DE" smtClean="0">
              <a:latin typeface="Tahoma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50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6524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609602"/>
            <a:ext cx="8263573" cy="346747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78" y="4953000"/>
            <a:ext cx="6805295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2551-B4EA-41EC-A79D-B53FE6BB4B88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5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185" y="404813"/>
            <a:ext cx="8405114" cy="6588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72185" y="1412876"/>
            <a:ext cx="8405114" cy="4968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9543" y="6248400"/>
            <a:ext cx="2025251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332656"/>
            <a:ext cx="8749665" cy="115212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93" y="1700809"/>
            <a:ext cx="8749665" cy="4425355"/>
          </a:xfrm>
        </p:spPr>
        <p:txBody>
          <a:bodyPr/>
          <a:lstStyle>
            <a:lvl1pPr>
              <a:defRPr b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6A1C-E194-4450-A9B2-6E85B6A599B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1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779963" y="3924300"/>
            <a:ext cx="88900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992688" y="3924300"/>
            <a:ext cx="88900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568825" y="3924300"/>
            <a:ext cx="88900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59" y="1371601"/>
            <a:ext cx="8263573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59" y="4068764"/>
            <a:ext cx="8263573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5669-0D41-4482-BD45-E2AA44B3BA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940" y="1600201"/>
            <a:ext cx="4293817" cy="4525963"/>
          </a:xfrm>
        </p:spPr>
        <p:txBody>
          <a:bodyPr/>
          <a:lstStyle>
            <a:lvl1pPr>
              <a:defRPr sz="24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8874" y="1600200"/>
            <a:ext cx="4297058" cy="4526280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34D9-E3A6-4F09-B117-5C1DAAA28E9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600200"/>
            <a:ext cx="429550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941" y="1600200"/>
            <a:ext cx="429719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6092" y="2212848"/>
            <a:ext cx="4297058" cy="3913632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967865" y="2212849"/>
            <a:ext cx="4297058" cy="3913187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191625" y="-100013"/>
            <a:ext cx="598488" cy="36512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E438D6-9407-4E3E-B035-06AF985FC79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9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0FB26-97B6-4976-B1BD-D9F2975052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8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34A9-F5E5-454F-B404-05829D1B31B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5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382" y="266700"/>
            <a:ext cx="3198422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583" y="273051"/>
            <a:ext cx="53115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0382" y="2438401"/>
            <a:ext cx="3198422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1625" y="-100013"/>
            <a:ext cx="598488" cy="365126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65A14C2-B421-42E7-97A4-D8FAA86E7E0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1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716" y="228600"/>
            <a:ext cx="6072780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3431" y="1143000"/>
            <a:ext cx="6437349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716" y="5810250"/>
            <a:ext cx="6072780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34E9-0EA1-477C-8A38-9B3BA2EB9CC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5775" y="333375"/>
            <a:ext cx="87503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775" y="1700213"/>
            <a:ext cx="87503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pic>
        <p:nvPicPr>
          <p:cNvPr id="1028" name="Grafik 9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717" y="6165304"/>
            <a:ext cx="944907" cy="4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-192088" y="-100013"/>
            <a:ext cx="10336213" cy="504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pic>
        <p:nvPicPr>
          <p:cNvPr id="1031" name="Grafik 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6160790"/>
            <a:ext cx="27781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1188" y="-852488"/>
            <a:ext cx="11430001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73" y="5976665"/>
            <a:ext cx="1104589" cy="8048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9" r:id="rId3"/>
    <p:sldLayoutId id="2147483795" r:id="rId4"/>
    <p:sldLayoutId id="2147483800" r:id="rId5"/>
    <p:sldLayoutId id="2147483796" r:id="rId6"/>
    <p:sldLayoutId id="2147483797" r:id="rId7"/>
    <p:sldLayoutId id="2147483801" r:id="rId8"/>
    <p:sldLayoutId id="2147483798" r:id="rId9"/>
    <p:sldLayoutId id="2147483802" r:id="rId10"/>
    <p:sldLayoutId id="2147483803" r:id="rId11"/>
    <p:sldLayoutId id="214748380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Calibri" pitchFamily="34" charset="0"/>
        <a:buChar char="»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»"/>
        <a:defRPr sz="2000" i="1" kern="1200">
          <a:solidFill>
            <a:srgbClr val="766A45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sy77.com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hyperlink" Target="http://www.basicneeds.org/" TargetMode="Externa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77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health.duke.edu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467" y="1197223"/>
            <a:ext cx="8263573" cy="2231777"/>
          </a:xfrm>
        </p:spPr>
        <p:txBody>
          <a:bodyPr/>
          <a:lstStyle/>
          <a:p>
            <a:pPr eaLnBrk="1" hangingPunct="1"/>
            <a:r>
              <a:rPr lang="de-DE" sz="48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Equipping</a:t>
            </a:r>
            <a:r>
              <a:rPr lang="de-DE" sz="4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de-DE" sz="48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the</a:t>
            </a:r>
            <a:r>
              <a:rPr lang="de-DE" sz="4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Church </a:t>
            </a:r>
            <a:r>
              <a:rPr lang="de-DE" sz="48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as</a:t>
            </a:r>
            <a:r>
              <a:rPr lang="de-DE" sz="4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a </a:t>
            </a:r>
            <a:r>
              <a:rPr lang="de-DE" sz="4800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Caring</a:t>
            </a:r>
            <a:r>
              <a:rPr lang="de-DE" sz="48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Community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2351" y="692697"/>
            <a:ext cx="6805295" cy="93610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Prof. Dr. med. Samuel Pfeifer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EH Tabor Marburg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Klinik Sonnenhalde,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Riehen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727" y="3429000"/>
            <a:ext cx="9834397" cy="22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2"/>
          <p:cNvSpPr>
            <a:spLocks noGrp="1"/>
          </p:cNvSpPr>
          <p:nvPr>
            <p:ph type="title"/>
          </p:nvPr>
        </p:nvSpPr>
        <p:spPr>
          <a:xfrm>
            <a:off x="2772693" y="333375"/>
            <a:ext cx="6463382" cy="1150938"/>
          </a:xfrm>
        </p:spPr>
        <p:txBody>
          <a:bodyPr/>
          <a:lstStyle/>
          <a:p>
            <a:pPr algn="l" eaLnBrk="1" hangingPunct="1"/>
            <a:r>
              <a:rPr lang="de-CH" altLang="de-DE" dirty="0" smtClean="0"/>
              <a:t>Mental Health – </a:t>
            </a:r>
            <a:r>
              <a:rPr lang="de-CH" altLang="de-DE" dirty="0" err="1" smtClean="0"/>
              <a:t>Four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trumpets</a:t>
            </a:r>
            <a:endParaRPr lang="de-CH" altLang="de-DE" dirty="0" smtClean="0"/>
          </a:p>
        </p:txBody>
      </p:sp>
      <p:sp>
        <p:nvSpPr>
          <p:cNvPr id="12291" name="Inhaltsplatzhalter 3"/>
          <p:cNvSpPr>
            <a:spLocks noGrp="1"/>
          </p:cNvSpPr>
          <p:nvPr>
            <p:ph idx="1"/>
          </p:nvPr>
        </p:nvSpPr>
        <p:spPr>
          <a:xfrm>
            <a:off x="2484662" y="1340768"/>
            <a:ext cx="6751413" cy="4785395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WHO: Depression </a:t>
            </a:r>
            <a:r>
              <a:rPr lang="de-CH" altLang="de-DE" dirty="0" err="1" smtClean="0"/>
              <a:t>is</a:t>
            </a:r>
            <a:r>
              <a:rPr lang="de-CH" altLang="de-DE" dirty="0" smtClean="0"/>
              <a:t> a </a:t>
            </a:r>
            <a:r>
              <a:rPr lang="de-CH" altLang="de-DE" dirty="0" err="1" smtClean="0"/>
              <a:t>hidden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burden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affecting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around</a:t>
            </a:r>
            <a:r>
              <a:rPr lang="de-CH" altLang="de-DE" dirty="0" smtClean="0"/>
              <a:t> 350 </a:t>
            </a:r>
            <a:r>
              <a:rPr lang="de-CH" altLang="de-DE" dirty="0" err="1" smtClean="0"/>
              <a:t>million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people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around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globe</a:t>
            </a:r>
            <a:r>
              <a:rPr lang="de-CH" altLang="de-DE" dirty="0" smtClean="0"/>
              <a:t>. </a:t>
            </a:r>
            <a:r>
              <a:rPr lang="de-CH" altLang="de-DE" dirty="0" err="1" smtClean="0"/>
              <a:t>It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is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leading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cause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disability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worldwide</a:t>
            </a:r>
            <a:r>
              <a:rPr lang="de-CH" altLang="de-DE" dirty="0" smtClean="0"/>
              <a:t>.</a:t>
            </a:r>
          </a:p>
          <a:p>
            <a:pPr eaLnBrk="1" hangingPunct="1"/>
            <a:r>
              <a:rPr lang="de-CH" altLang="de-DE" dirty="0" err="1" smtClean="0"/>
              <a:t>Patients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tell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their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stories</a:t>
            </a:r>
            <a:r>
              <a:rPr lang="de-CH" altLang="de-DE" dirty="0" smtClean="0"/>
              <a:t> – in </a:t>
            </a:r>
            <a:r>
              <a:rPr lang="de-CH" altLang="de-DE" dirty="0" err="1" smtClean="0"/>
              <a:t>our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hospitals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outpatient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departments</a:t>
            </a:r>
            <a:r>
              <a:rPr lang="de-CH" altLang="de-DE" dirty="0" smtClean="0"/>
              <a:t>, at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church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doors</a:t>
            </a:r>
            <a:r>
              <a:rPr lang="de-CH" altLang="de-DE" dirty="0" smtClean="0"/>
              <a:t>.</a:t>
            </a:r>
          </a:p>
          <a:p>
            <a:pPr eaLnBrk="1" hangingPunct="1"/>
            <a:r>
              <a:rPr lang="de-CH" altLang="de-DE" dirty="0" smtClean="0"/>
              <a:t>Family </a:t>
            </a:r>
            <a:r>
              <a:rPr lang="de-CH" altLang="de-DE" dirty="0" err="1" smtClean="0"/>
              <a:t>and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friends</a:t>
            </a:r>
            <a:r>
              <a:rPr lang="de-CH" altLang="de-DE" dirty="0" smtClean="0"/>
              <a:t>: </a:t>
            </a:r>
            <a:r>
              <a:rPr lang="de-CH" altLang="de-DE" dirty="0" err="1" smtClean="0"/>
              <a:t>almost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every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person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knows</a:t>
            </a:r>
            <a:r>
              <a:rPr lang="de-CH" altLang="de-DE" dirty="0" smtClean="0"/>
              <a:t> at least </a:t>
            </a:r>
            <a:r>
              <a:rPr lang="de-CH" altLang="de-DE" dirty="0" err="1" smtClean="0"/>
              <a:t>one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person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who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is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affected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with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symptoms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depression</a:t>
            </a:r>
            <a:endParaRPr lang="de-CH" altLang="de-DE" dirty="0" smtClean="0"/>
          </a:p>
          <a:p>
            <a:pPr eaLnBrk="1" hangingPunct="1"/>
            <a:r>
              <a:rPr lang="de-CH" altLang="de-DE" dirty="0" smtClean="0"/>
              <a:t>The </a:t>
            </a:r>
            <a:r>
              <a:rPr lang="de-CH" altLang="de-DE" dirty="0" err="1" smtClean="0"/>
              <a:t>Bible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records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prayers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descriptions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depressive </a:t>
            </a:r>
            <a:r>
              <a:rPr lang="de-CH" altLang="de-DE" dirty="0" err="1" smtClean="0"/>
              <a:t>mood</a:t>
            </a:r>
            <a:r>
              <a:rPr lang="de-CH" altLang="de-DE" dirty="0" smtClean="0"/>
              <a:t>.</a:t>
            </a:r>
          </a:p>
        </p:txBody>
      </p:sp>
      <p:sp>
        <p:nvSpPr>
          <p:cNvPr id="9220" name="Foliennummernplatzhalter 1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9F5DD-307D-4DB7-A091-C3D3A7000386}" type="slidenum">
              <a:rPr lang="en-US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https://encrypted-tbn2.gstatic.com/images?q=tbn:ANd9GcSQ5fYljRrszXP9k9yb6pmtqNLUe15TKUq_BNUr55kQS85rVKY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776" y="764705"/>
            <a:ext cx="18867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The </a:t>
            </a:r>
            <a:r>
              <a:rPr lang="de-CH" err="1"/>
              <a:t>multitude</a:t>
            </a:r>
            <a:r>
              <a:rPr lang="de-CH"/>
              <a:t> </a:t>
            </a:r>
            <a:r>
              <a:rPr lang="de-CH" err="1"/>
              <a:t>of</a:t>
            </a:r>
            <a:r>
              <a:rPr lang="de-CH"/>
              <a:t> </a:t>
            </a:r>
            <a:r>
              <a:rPr lang="de-CH" err="1"/>
              <a:t>the</a:t>
            </a:r>
            <a:r>
              <a:rPr lang="de-CH"/>
              <a:t> </a:t>
            </a:r>
            <a:r>
              <a:rPr lang="de-CH" err="1"/>
              <a:t>suffering</a:t>
            </a:r>
            <a:r>
              <a:rPr lang="de-CH"/>
              <a:t> </a:t>
            </a:r>
            <a:r>
              <a:rPr lang="de-CH" err="1"/>
              <a:t>is</a:t>
            </a:r>
            <a:r>
              <a:rPr lang="de-CH"/>
              <a:t> </a:t>
            </a:r>
            <a:r>
              <a:rPr lang="de-CH" err="1"/>
              <a:t>at</a:t>
            </a:r>
            <a:r>
              <a:rPr lang="de-CH"/>
              <a:t> </a:t>
            </a:r>
            <a:r>
              <a:rPr lang="de-CH" err="1"/>
              <a:t>our</a:t>
            </a:r>
            <a:r>
              <a:rPr lang="de-CH"/>
              <a:t> </a:t>
            </a:r>
            <a:r>
              <a:rPr lang="de-CH" err="1"/>
              <a:t>doors</a:t>
            </a: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Who </a:t>
            </a:r>
            <a:r>
              <a:rPr lang="de-CH" dirty="0" err="1" smtClean="0"/>
              <a:t>are</a:t>
            </a:r>
            <a:r>
              <a:rPr lang="de-CH" dirty="0" smtClean="0"/>
              <a:t> «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needy</a:t>
            </a:r>
            <a:r>
              <a:rPr lang="de-CH" dirty="0" smtClean="0"/>
              <a:t> in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distress</a:t>
            </a:r>
            <a:r>
              <a:rPr lang="de-CH" dirty="0" smtClean="0"/>
              <a:t>?» (Isaiah 25:4)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FEF8FA-4E39-42AA-BFF9-567704512B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Suffering Souls – the needy of our time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378D2-E844-43D4-B5FD-05D1AF379F2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6325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Patients tell their stories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Depression is a common mental disorder, characterized by sadness, loss of interest or pleasure, feelings of guilt or low self-worth, disturbed sleep or appetite, feelings of tiredness, and poor concentration.</a:t>
            </a:r>
            <a:endParaRPr lang="de-CH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Depression can be long-lasting or recurrent, substantially impairing an individual’s ability to function at work or school or cope with daily life. At its most severe, depression can lead to suicide. </a:t>
            </a:r>
            <a:endParaRPr lang="de-CH" dirty="0"/>
          </a:p>
        </p:txBody>
      </p:sp>
      <p:sp>
        <p:nvSpPr>
          <p:cNvPr id="13316" name="Inhaltsplatzhalter 4"/>
          <p:cNvSpPr>
            <a:spLocks noGrp="1"/>
          </p:cNvSpPr>
          <p:nvPr>
            <p:ph sz="quarter" idx="13"/>
          </p:nvPr>
        </p:nvSpPr>
        <p:spPr>
          <a:xfrm>
            <a:off x="388938" y="1600200"/>
            <a:ext cx="4295775" cy="4525963"/>
          </a:xfrm>
        </p:spPr>
        <p:txBody>
          <a:bodyPr/>
          <a:lstStyle/>
          <a:p>
            <a:pPr eaLnBrk="1" hangingPunct="1"/>
            <a:endParaRPr lang="de-CH" altLang="de-DE" smtClean="0"/>
          </a:p>
        </p:txBody>
      </p:sp>
      <p:sp>
        <p:nvSpPr>
          <p:cNvPr id="11269" name="Foliennummernplatzhalter 1"/>
          <p:cNvSpPr>
            <a:spLocks noGrp="1"/>
          </p:cNvSpPr>
          <p:nvPr>
            <p:ph type="sldNum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A7E20-253C-4E4E-BE92-682C94597958}" type="slidenum">
              <a:rPr lang="en-US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8" name="Picture 11" descr="http://www.thehindu.com/multimedia/dynamic/01066/27isbs_talk_therap_10668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88" y="1655763"/>
            <a:ext cx="42862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804404" y="-675456"/>
            <a:ext cx="11790010" cy="8136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2900"/>
            <a:ext cx="10936288" cy="3560763"/>
          </a:xfrm>
        </p:spPr>
      </p:pic>
      <p:sp>
        <p:nvSpPr>
          <p:cNvPr id="7" name="Textfeld 6"/>
          <p:cNvSpPr txBox="1"/>
          <p:nvPr/>
        </p:nvSpPr>
        <p:spPr>
          <a:xfrm>
            <a:off x="994721" y="4797207"/>
            <a:ext cx="819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err="1" smtClean="0">
                <a:solidFill>
                  <a:srgbClr val="FF0000"/>
                </a:solidFill>
              </a:rPr>
              <a:t>There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is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no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Health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without</a:t>
            </a:r>
            <a:r>
              <a:rPr lang="de-CH" sz="2400" dirty="0" smtClean="0">
                <a:solidFill>
                  <a:srgbClr val="FF0000"/>
                </a:solidFill>
              </a:rPr>
              <a:t> Mental </a:t>
            </a:r>
            <a:r>
              <a:rPr lang="de-CH" sz="2400" dirty="0" err="1" smtClean="0">
                <a:solidFill>
                  <a:srgbClr val="FF0000"/>
                </a:solidFill>
              </a:rPr>
              <a:t>Health</a:t>
            </a:r>
            <a:endParaRPr lang="de-C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Top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problems</a:t>
            </a:r>
            <a:endParaRPr lang="de-CH" dirty="0"/>
          </a:p>
        </p:txBody>
      </p:sp>
      <p:pic>
        <p:nvPicPr>
          <p:cNvPr id="45058" name="Picture 2" descr="Why depression continues to go undiagnosed and untreated in primary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857" y="1340768"/>
            <a:ext cx="7410761" cy="45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Frequency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mental </a:t>
            </a:r>
            <a:r>
              <a:rPr lang="de-CH" dirty="0" err="1" smtClean="0"/>
              <a:t>disorders</a:t>
            </a:r>
            <a:endParaRPr lang="de-DE" dirty="0" smtClean="0"/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94367211"/>
              </p:ext>
            </p:extLst>
          </p:nvPr>
        </p:nvGraphicFramePr>
        <p:xfrm>
          <a:off x="1476549" y="1268760"/>
          <a:ext cx="7058354" cy="440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439587" y="5877273"/>
            <a:ext cx="572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SUBST      DEP         ANX       SOM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26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-495368" y="-459432"/>
            <a:ext cx="10932707" cy="7776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0766"/>
            <a:ext cx="9890082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8227" y="228600"/>
            <a:ext cx="815276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3727D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Ten leading causes of burden of disease, </a:t>
            </a:r>
            <a:b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world, 2004 and 2030</a:t>
            </a:r>
          </a:p>
        </p:txBody>
      </p:sp>
      <p:pic>
        <p:nvPicPr>
          <p:cNvPr id="6" name="Picture 3" descr="Part3_Fig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001" y="1558926"/>
            <a:ext cx="657235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 bwMode="auto">
          <a:xfrm>
            <a:off x="5961533" y="2204864"/>
            <a:ext cx="249471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41001" y="5733256"/>
            <a:ext cx="657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>
                <a:latin typeface="Calibri" pitchFamily="34" charset="0"/>
              </a:rPr>
              <a:t>DALY = </a:t>
            </a:r>
            <a:r>
              <a:rPr lang="de-CH" sz="1600" dirty="0" err="1" smtClean="0">
                <a:latin typeface="Calibri" pitchFamily="34" charset="0"/>
              </a:rPr>
              <a:t>Disability</a:t>
            </a:r>
            <a:r>
              <a:rPr lang="de-CH" sz="1600" dirty="0" smtClean="0">
                <a:latin typeface="Calibri" pitchFamily="34" charset="0"/>
              </a:rPr>
              <a:t> </a:t>
            </a:r>
            <a:r>
              <a:rPr lang="de-CH" sz="1600" dirty="0" err="1" smtClean="0">
                <a:latin typeface="Calibri" pitchFamily="34" charset="0"/>
              </a:rPr>
              <a:t>Adjusted</a:t>
            </a:r>
            <a:r>
              <a:rPr lang="de-CH" sz="1600" dirty="0" smtClean="0">
                <a:latin typeface="Calibri" pitchFamily="34" charset="0"/>
              </a:rPr>
              <a:t> Life </a:t>
            </a:r>
            <a:r>
              <a:rPr lang="de-CH" sz="1600" dirty="0" err="1" smtClean="0">
                <a:latin typeface="Calibri" pitchFamily="34" charset="0"/>
              </a:rPr>
              <a:t>Years</a:t>
            </a:r>
            <a:r>
              <a:rPr lang="de-CH" sz="1600" dirty="0" smtClean="0">
                <a:latin typeface="Calibri" pitchFamily="34" charset="0"/>
              </a:rPr>
              <a:t> (Lost)</a:t>
            </a:r>
            <a:endParaRPr lang="de-CH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General </a:t>
            </a:r>
            <a:r>
              <a:rPr lang="de-CH" dirty="0" err="1" smtClean="0"/>
              <a:t>guidelines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mental </a:t>
            </a:r>
            <a:r>
              <a:rPr lang="de-CH" dirty="0" err="1" smtClean="0"/>
              <a:t>problem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People with mental health problems are impaired in three areas: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Inability to enjoy life</a:t>
            </a:r>
          </a:p>
          <a:p>
            <a:r>
              <a:rPr lang="en-US" sz="3600" dirty="0" smtClean="0"/>
              <a:t>Inability to entertain social relationships</a:t>
            </a:r>
          </a:p>
          <a:p>
            <a:r>
              <a:rPr lang="en-US" sz="3600" dirty="0" smtClean="0"/>
              <a:t>Inability to work or </a:t>
            </a:r>
            <a:r>
              <a:rPr lang="en-US" sz="3600" dirty="0" err="1" smtClean="0"/>
              <a:t>fulfil</a:t>
            </a:r>
            <a:r>
              <a:rPr lang="en-US" sz="3600" dirty="0" smtClean="0"/>
              <a:t> social roles</a:t>
            </a:r>
            <a:endParaRPr lang="en-US" sz="3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E6A1C-E194-4450-A9B2-6E85B6A599B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dirty="0" smtClean="0"/>
              <a:t>Cultural </a:t>
            </a:r>
            <a:r>
              <a:rPr lang="de-CH" sz="3600" dirty="0" err="1" smtClean="0"/>
              <a:t>context</a:t>
            </a:r>
            <a:r>
              <a:rPr lang="de-CH" sz="3600" dirty="0" smtClean="0"/>
              <a:t> </a:t>
            </a:r>
            <a:r>
              <a:rPr lang="de-CH" sz="3600" dirty="0" err="1" smtClean="0"/>
              <a:t>of</a:t>
            </a:r>
            <a:r>
              <a:rPr lang="de-CH" sz="3600" dirty="0" smtClean="0"/>
              <a:t> urban mental </a:t>
            </a:r>
            <a:r>
              <a:rPr lang="de-CH" sz="3600" dirty="0" err="1" smtClean="0"/>
              <a:t>health</a:t>
            </a:r>
            <a:endParaRPr lang="de-CH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969" y="1196753"/>
            <a:ext cx="9407915" cy="468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492773" y="588425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 smtClean="0"/>
              <a:t>Shubanghi</a:t>
            </a:r>
            <a:r>
              <a:rPr lang="de-CH" sz="1200" dirty="0" smtClean="0"/>
              <a:t> R. </a:t>
            </a:r>
            <a:r>
              <a:rPr lang="de-CH" sz="1200" dirty="0" err="1" smtClean="0"/>
              <a:t>Parkar</a:t>
            </a:r>
            <a:r>
              <a:rPr lang="de-CH" sz="1200" dirty="0" smtClean="0"/>
              <a:t>, </a:t>
            </a:r>
            <a:r>
              <a:rPr lang="en-US" sz="1200" b="1" dirty="0"/>
              <a:t>GENDER AND THE CULTURAL CONTEXT OF URBAN MENTAL HEALTH IN MUMBAI, </a:t>
            </a:r>
            <a:r>
              <a:rPr lang="en-US" sz="1200" b="1" dirty="0" smtClean="0"/>
              <a:t>Dissertation </a:t>
            </a:r>
            <a:r>
              <a:rPr lang="en-US" sz="1200" b="1" dirty="0"/>
              <a:t>University of Basel </a:t>
            </a:r>
            <a:r>
              <a:rPr lang="en-US" sz="1200" b="1" dirty="0" smtClean="0"/>
              <a:t>2003</a:t>
            </a:r>
            <a:endParaRPr lang="de-CH" sz="1200" dirty="0" smtClean="0"/>
          </a:p>
        </p:txBody>
      </p:sp>
    </p:spTree>
    <p:extLst>
      <p:ext uri="{BB962C8B-B14F-4D97-AF65-F5344CB8AC3E}">
        <p14:creationId xmlns:p14="http://schemas.microsoft.com/office/powerpoint/2010/main" val="12818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PF\Pictures\MIRP_Folien_Werbung\MARP_1_pp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7707" y="-819472"/>
            <a:ext cx="11625506" cy="77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Urban </a:t>
            </a:r>
            <a:r>
              <a:rPr lang="de-CH" dirty="0" err="1" smtClean="0"/>
              <a:t>afflictions</a:t>
            </a:r>
            <a:r>
              <a:rPr lang="de-CH" dirty="0" smtClean="0"/>
              <a:t> </a:t>
            </a:r>
            <a:r>
              <a:rPr lang="de-CH" dirty="0" err="1" smtClean="0"/>
              <a:t>affecting</a:t>
            </a:r>
            <a:r>
              <a:rPr lang="de-CH" dirty="0" smtClean="0"/>
              <a:t> </a:t>
            </a:r>
            <a:r>
              <a:rPr lang="de-CH" dirty="0" err="1" smtClean="0"/>
              <a:t>men</a:t>
            </a:r>
            <a:endParaRPr lang="de-CH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67415" y="1556792"/>
            <a:ext cx="9124361" cy="4244624"/>
            <a:chOff x="395536" y="1896533"/>
            <a:chExt cx="8582025" cy="42446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5536" y="1896533"/>
              <a:ext cx="8582025" cy="207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955" y="3645025"/>
              <a:ext cx="8391525" cy="249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09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519" y="530022"/>
            <a:ext cx="9256011" cy="59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Depression can darken the faith</a:t>
            </a:r>
          </a:p>
        </p:txBody>
      </p:sp>
      <p:sp>
        <p:nvSpPr>
          <p:cNvPr id="44035" name="Inhaltsplatzhalter 2"/>
          <p:cNvSpPr>
            <a:spLocks noGrp="1"/>
          </p:cNvSpPr>
          <p:nvPr>
            <p:ph sz="half" idx="2"/>
          </p:nvPr>
        </p:nvSpPr>
        <p:spPr>
          <a:xfrm>
            <a:off x="4788918" y="1600200"/>
            <a:ext cx="4447158" cy="4525963"/>
          </a:xfrm>
        </p:spPr>
        <p:txBody>
          <a:bodyPr/>
          <a:lstStyle/>
          <a:p>
            <a:pPr eaLnBrk="1" hangingPunct="1"/>
            <a:r>
              <a:rPr lang="de-CH" sz="2000" dirty="0"/>
              <a:t>Research </a:t>
            </a:r>
            <a:r>
              <a:rPr lang="de-CH" sz="2000" dirty="0" err="1"/>
              <a:t>has</a:t>
            </a:r>
            <a:r>
              <a:rPr lang="de-CH" sz="2000" dirty="0"/>
              <a:t> </a:t>
            </a:r>
            <a:r>
              <a:rPr lang="de-CH" sz="2000" dirty="0" err="1"/>
              <a:t>shown</a:t>
            </a:r>
            <a:r>
              <a:rPr lang="de-CH" sz="2000" dirty="0"/>
              <a:t> </a:t>
            </a:r>
            <a:r>
              <a:rPr lang="de-CH" sz="2000" dirty="0" err="1"/>
              <a:t>that</a:t>
            </a:r>
            <a:r>
              <a:rPr lang="de-CH" sz="2000" dirty="0"/>
              <a:t> </a:t>
            </a:r>
            <a:r>
              <a:rPr lang="de-CH" sz="2000" dirty="0" err="1"/>
              <a:t>it</a:t>
            </a:r>
            <a:r>
              <a:rPr lang="de-CH" sz="2000" dirty="0"/>
              <a:t> </a:t>
            </a:r>
            <a:r>
              <a:rPr lang="de-CH" sz="2000" dirty="0" err="1"/>
              <a:t>is</a:t>
            </a:r>
            <a:r>
              <a:rPr lang="de-CH" sz="2000" dirty="0"/>
              <a:t> not </a:t>
            </a:r>
            <a:r>
              <a:rPr lang="de-CH" sz="2000" dirty="0" err="1"/>
              <a:t>faith</a:t>
            </a:r>
            <a:r>
              <a:rPr lang="de-CH" sz="2000" dirty="0"/>
              <a:t> </a:t>
            </a:r>
            <a:r>
              <a:rPr lang="de-CH" sz="2000" dirty="0" err="1"/>
              <a:t>that</a:t>
            </a:r>
            <a:r>
              <a:rPr lang="de-CH" sz="2000" dirty="0"/>
              <a:t> </a:t>
            </a:r>
            <a:r>
              <a:rPr lang="de-CH" sz="2000" dirty="0" err="1"/>
              <a:t>makes</a:t>
            </a:r>
            <a:r>
              <a:rPr lang="de-CH" sz="2000" dirty="0"/>
              <a:t> a </a:t>
            </a:r>
            <a:r>
              <a:rPr lang="de-CH" sz="2000" dirty="0" err="1"/>
              <a:t>person</a:t>
            </a:r>
            <a:r>
              <a:rPr lang="de-CH" sz="2000" dirty="0"/>
              <a:t> </a:t>
            </a:r>
            <a:r>
              <a:rPr lang="de-CH" sz="2000" dirty="0" err="1"/>
              <a:t>unhappy</a:t>
            </a:r>
            <a:r>
              <a:rPr lang="de-CH" sz="2000" dirty="0"/>
              <a:t>, but </a:t>
            </a:r>
            <a:r>
              <a:rPr lang="de-CH" sz="2000" dirty="0" err="1"/>
              <a:t>that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depressed</a:t>
            </a:r>
            <a:r>
              <a:rPr lang="de-CH" sz="2000" dirty="0"/>
              <a:t> </a:t>
            </a:r>
            <a:r>
              <a:rPr lang="de-CH" sz="2000" dirty="0" err="1"/>
              <a:t>mood</a:t>
            </a:r>
            <a:r>
              <a:rPr lang="de-CH" sz="2000" dirty="0"/>
              <a:t> </a:t>
            </a:r>
            <a:r>
              <a:rPr lang="de-CH" sz="2000" dirty="0" err="1"/>
              <a:t>may</a:t>
            </a:r>
            <a:r>
              <a:rPr lang="de-CH" sz="2000" dirty="0"/>
              <a:t> </a:t>
            </a:r>
            <a:r>
              <a:rPr lang="de-CH" sz="2000" dirty="0" err="1"/>
              <a:t>lead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difficulties</a:t>
            </a:r>
            <a:r>
              <a:rPr lang="de-CH" sz="2000" dirty="0"/>
              <a:t> in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religious</a:t>
            </a:r>
            <a:r>
              <a:rPr lang="de-CH" sz="2000" dirty="0"/>
              <a:t> </a:t>
            </a:r>
            <a:r>
              <a:rPr lang="de-CH" sz="2000" dirty="0" err="1"/>
              <a:t>life</a:t>
            </a:r>
            <a:r>
              <a:rPr lang="de-CH" sz="2000" dirty="0"/>
              <a:t>. </a:t>
            </a:r>
          </a:p>
          <a:p>
            <a:pPr lvl="1" eaLnBrk="1" hangingPunct="1"/>
            <a:r>
              <a:rPr lang="de-CH" altLang="de-DE" sz="1200" dirty="0" err="1"/>
              <a:t>Sad</a:t>
            </a:r>
            <a:r>
              <a:rPr lang="de-CH" altLang="de-DE" sz="1200" dirty="0"/>
              <a:t> </a:t>
            </a:r>
            <a:r>
              <a:rPr lang="de-CH" altLang="de-DE" sz="1200" dirty="0" err="1"/>
              <a:t>mood</a:t>
            </a:r>
            <a:r>
              <a:rPr lang="de-CH" altLang="de-DE" sz="1200" dirty="0"/>
              <a:t>, </a:t>
            </a:r>
            <a:r>
              <a:rPr lang="de-CH" altLang="de-DE" sz="1200" dirty="0" err="1"/>
              <a:t>loss</a:t>
            </a:r>
            <a:r>
              <a:rPr lang="de-CH" altLang="de-DE" sz="1200" dirty="0"/>
              <a:t> </a:t>
            </a:r>
            <a:r>
              <a:rPr lang="de-CH" altLang="de-DE" sz="1200" dirty="0" err="1"/>
              <a:t>of</a:t>
            </a:r>
            <a:r>
              <a:rPr lang="de-CH" altLang="de-DE" sz="1200" dirty="0"/>
              <a:t> </a:t>
            </a:r>
            <a:r>
              <a:rPr lang="de-CH" altLang="de-DE" sz="1200" dirty="0" err="1"/>
              <a:t>joy</a:t>
            </a:r>
            <a:r>
              <a:rPr lang="de-CH" altLang="de-DE" sz="1200" dirty="0"/>
              <a:t> </a:t>
            </a:r>
            <a:r>
              <a:rPr lang="de-CH" altLang="de-DE" sz="1200" dirty="0" err="1"/>
              <a:t>and</a:t>
            </a:r>
            <a:r>
              <a:rPr lang="de-CH" altLang="de-DE" sz="1200" dirty="0"/>
              <a:t> </a:t>
            </a:r>
            <a:r>
              <a:rPr lang="de-CH" altLang="de-DE" sz="1200" dirty="0" err="1"/>
              <a:t>interest</a:t>
            </a:r>
            <a:r>
              <a:rPr lang="de-CH" altLang="de-DE" sz="1200" dirty="0"/>
              <a:t>.</a:t>
            </a:r>
          </a:p>
          <a:p>
            <a:pPr lvl="1" eaLnBrk="1" hangingPunct="1"/>
            <a:r>
              <a:rPr lang="de-CH" altLang="de-DE" sz="1200" dirty="0" err="1"/>
              <a:t>Brooding</a:t>
            </a:r>
            <a:r>
              <a:rPr lang="de-CH" altLang="de-DE" sz="1200" dirty="0"/>
              <a:t> </a:t>
            </a:r>
            <a:r>
              <a:rPr lang="de-CH" altLang="de-DE" sz="1200" dirty="0" err="1"/>
              <a:t>and</a:t>
            </a:r>
            <a:r>
              <a:rPr lang="de-CH" altLang="de-DE" sz="1200" dirty="0"/>
              <a:t> Doubt, </a:t>
            </a:r>
            <a:r>
              <a:rPr lang="de-CH" altLang="de-DE" sz="1200" dirty="0" err="1"/>
              <a:t>unrest</a:t>
            </a:r>
            <a:r>
              <a:rPr lang="de-CH" altLang="de-DE" sz="1200" dirty="0"/>
              <a:t> </a:t>
            </a:r>
            <a:r>
              <a:rPr lang="de-CH" altLang="de-DE" sz="1200" dirty="0" err="1"/>
              <a:t>and</a:t>
            </a:r>
            <a:r>
              <a:rPr lang="de-CH" altLang="de-DE" sz="1200" dirty="0"/>
              <a:t>  a </a:t>
            </a:r>
            <a:r>
              <a:rPr lang="de-CH" altLang="de-DE" sz="1200" dirty="0" err="1"/>
              <a:t>narrowing</a:t>
            </a:r>
            <a:r>
              <a:rPr lang="de-CH" altLang="de-DE" sz="1200" dirty="0"/>
              <a:t> </a:t>
            </a:r>
            <a:r>
              <a:rPr lang="de-CH" altLang="de-DE" sz="1200" dirty="0" err="1"/>
              <a:t>focus</a:t>
            </a:r>
            <a:r>
              <a:rPr lang="de-CH" altLang="de-DE" sz="1200" dirty="0"/>
              <a:t> on depressive </a:t>
            </a:r>
            <a:r>
              <a:rPr lang="de-CH" altLang="de-DE" sz="1200" dirty="0" err="1"/>
              <a:t>ideas</a:t>
            </a:r>
            <a:r>
              <a:rPr lang="de-CH" altLang="de-DE" sz="1200" dirty="0"/>
              <a:t>.</a:t>
            </a:r>
          </a:p>
          <a:p>
            <a:pPr lvl="1" eaLnBrk="1" hangingPunct="1"/>
            <a:r>
              <a:rPr lang="de-CH" altLang="de-DE" sz="1200" dirty="0" err="1"/>
              <a:t>Self</a:t>
            </a:r>
            <a:r>
              <a:rPr lang="de-CH" altLang="de-DE" sz="1200" dirty="0"/>
              <a:t> </a:t>
            </a:r>
            <a:r>
              <a:rPr lang="de-CH" altLang="de-DE" sz="1200" dirty="0" err="1"/>
              <a:t>reproach</a:t>
            </a:r>
            <a:r>
              <a:rPr lang="de-CH" altLang="de-DE" sz="1200" dirty="0"/>
              <a:t>, </a:t>
            </a:r>
            <a:r>
              <a:rPr lang="de-CH" altLang="de-DE" sz="1200" dirty="0" err="1"/>
              <a:t>guilt</a:t>
            </a:r>
            <a:r>
              <a:rPr lang="de-CH" altLang="de-DE" sz="1200" dirty="0"/>
              <a:t> </a:t>
            </a:r>
            <a:r>
              <a:rPr lang="de-CH" altLang="de-DE" sz="1200" dirty="0" err="1"/>
              <a:t>feelings</a:t>
            </a:r>
            <a:endParaRPr lang="de-CH" altLang="de-DE" sz="1200" dirty="0"/>
          </a:p>
          <a:p>
            <a:pPr lvl="1" eaLnBrk="1" hangingPunct="1"/>
            <a:r>
              <a:rPr lang="de-CH" altLang="de-DE" sz="1200" dirty="0"/>
              <a:t>Lack </a:t>
            </a:r>
            <a:r>
              <a:rPr lang="de-CH" altLang="de-DE" sz="1200" dirty="0" err="1"/>
              <a:t>of</a:t>
            </a:r>
            <a:r>
              <a:rPr lang="de-CH" altLang="de-DE" sz="1200" dirty="0"/>
              <a:t> </a:t>
            </a:r>
            <a:r>
              <a:rPr lang="de-CH" altLang="de-DE" sz="1200" dirty="0" err="1"/>
              <a:t>energy</a:t>
            </a:r>
            <a:r>
              <a:rPr lang="de-CH" altLang="de-DE" sz="1200" dirty="0"/>
              <a:t>, </a:t>
            </a:r>
            <a:r>
              <a:rPr lang="de-CH" altLang="de-DE" sz="1200" dirty="0" err="1"/>
              <a:t>inability</a:t>
            </a:r>
            <a:r>
              <a:rPr lang="de-CH" altLang="de-DE" sz="1200" dirty="0"/>
              <a:t> </a:t>
            </a:r>
            <a:r>
              <a:rPr lang="de-CH" altLang="de-DE" sz="1200" dirty="0" err="1"/>
              <a:t>to</a:t>
            </a:r>
            <a:r>
              <a:rPr lang="de-CH" altLang="de-DE" sz="1200" dirty="0"/>
              <a:t> </a:t>
            </a:r>
            <a:r>
              <a:rPr lang="de-CH" altLang="de-DE" sz="1200" dirty="0" err="1"/>
              <a:t>decide</a:t>
            </a:r>
            <a:r>
              <a:rPr lang="de-CH" altLang="de-DE" sz="1200" dirty="0"/>
              <a:t> </a:t>
            </a:r>
          </a:p>
          <a:p>
            <a:pPr lvl="1" eaLnBrk="1" hangingPunct="1"/>
            <a:r>
              <a:rPr lang="de-CH" altLang="de-DE" sz="1200" dirty="0" err="1"/>
              <a:t>Anxiety</a:t>
            </a:r>
            <a:r>
              <a:rPr lang="de-CH" altLang="de-DE" sz="1200" dirty="0"/>
              <a:t> </a:t>
            </a:r>
            <a:r>
              <a:rPr lang="de-CH" altLang="de-DE" sz="1200" dirty="0" err="1"/>
              <a:t>leads</a:t>
            </a:r>
            <a:r>
              <a:rPr lang="de-CH" altLang="de-DE" sz="1200" dirty="0"/>
              <a:t> </a:t>
            </a:r>
            <a:r>
              <a:rPr lang="de-CH" altLang="de-DE" sz="1200" dirty="0" err="1"/>
              <a:t>to</a:t>
            </a:r>
            <a:r>
              <a:rPr lang="de-CH" altLang="de-DE" sz="1200" dirty="0"/>
              <a:t> </a:t>
            </a:r>
            <a:r>
              <a:rPr lang="de-CH" altLang="de-DE" sz="1200" dirty="0" err="1"/>
              <a:t>withdrawal</a:t>
            </a:r>
            <a:r>
              <a:rPr lang="de-CH" altLang="de-DE" sz="1200" dirty="0"/>
              <a:t> </a:t>
            </a:r>
            <a:r>
              <a:rPr lang="de-CH" altLang="de-DE" sz="1200" dirty="0" err="1"/>
              <a:t>from</a:t>
            </a:r>
            <a:r>
              <a:rPr lang="de-CH" altLang="de-DE" sz="1200" dirty="0"/>
              <a:t> </a:t>
            </a:r>
            <a:r>
              <a:rPr lang="de-CH" altLang="de-DE" sz="1200" dirty="0" err="1"/>
              <a:t>church</a:t>
            </a:r>
            <a:r>
              <a:rPr lang="de-CH" altLang="de-DE" sz="1200" dirty="0"/>
              <a:t> </a:t>
            </a:r>
            <a:r>
              <a:rPr lang="de-CH" altLang="de-DE" sz="1200" dirty="0" err="1"/>
              <a:t>and</a:t>
            </a:r>
            <a:r>
              <a:rPr lang="de-CH" altLang="de-DE" sz="1200" dirty="0"/>
              <a:t> </a:t>
            </a:r>
            <a:r>
              <a:rPr lang="de-CH" altLang="de-DE" sz="1200" dirty="0" err="1"/>
              <a:t>fellowship</a:t>
            </a:r>
            <a:endParaRPr lang="de-CH" altLang="de-DE" sz="1200" dirty="0"/>
          </a:p>
          <a:p>
            <a:pPr lvl="1" eaLnBrk="1" hangingPunct="1"/>
            <a:r>
              <a:rPr lang="de-CH" altLang="de-DE" sz="1200" dirty="0" err="1"/>
              <a:t>Worry</a:t>
            </a:r>
            <a:r>
              <a:rPr lang="de-CH" altLang="de-DE" sz="1200" dirty="0"/>
              <a:t> </a:t>
            </a:r>
            <a:r>
              <a:rPr lang="de-CH" altLang="de-DE" sz="1200" dirty="0" err="1"/>
              <a:t>and</a:t>
            </a:r>
            <a:r>
              <a:rPr lang="de-CH" altLang="de-DE" sz="1200" dirty="0"/>
              <a:t> lack </a:t>
            </a:r>
            <a:r>
              <a:rPr lang="de-CH" altLang="de-DE" sz="1200" dirty="0" err="1"/>
              <a:t>of</a:t>
            </a:r>
            <a:r>
              <a:rPr lang="de-CH" altLang="de-DE" sz="1200" dirty="0"/>
              <a:t> </a:t>
            </a:r>
            <a:r>
              <a:rPr lang="de-CH" altLang="de-DE" sz="1200" dirty="0" err="1"/>
              <a:t>perspective</a:t>
            </a:r>
            <a:endParaRPr lang="de-CH" altLang="de-DE" sz="1200" dirty="0"/>
          </a:p>
          <a:p>
            <a:pPr lvl="1" eaLnBrk="1" hangingPunct="1"/>
            <a:r>
              <a:rPr lang="de-CH" altLang="de-DE" sz="1200" dirty="0" err="1"/>
              <a:t>Irritability</a:t>
            </a:r>
            <a:r>
              <a:rPr lang="de-CH" altLang="de-DE" sz="1200" dirty="0"/>
              <a:t> </a:t>
            </a:r>
            <a:r>
              <a:rPr lang="de-CH" altLang="de-DE" sz="1200" dirty="0" err="1"/>
              <a:t>and</a:t>
            </a:r>
            <a:r>
              <a:rPr lang="de-CH" altLang="de-DE" sz="1200" dirty="0"/>
              <a:t> </a:t>
            </a:r>
            <a:r>
              <a:rPr lang="de-CH" altLang="de-DE" sz="1200" dirty="0" err="1"/>
              <a:t>hypersensitivity</a:t>
            </a:r>
            <a:endParaRPr lang="de-CH" altLang="de-DE" sz="1200" dirty="0"/>
          </a:p>
          <a:p>
            <a:pPr lvl="1" eaLnBrk="1" hangingPunct="1"/>
            <a:r>
              <a:rPr lang="de-CH" altLang="de-DE" sz="1200" dirty="0" err="1"/>
              <a:t>Hopelessness</a:t>
            </a:r>
            <a:r>
              <a:rPr lang="de-CH" altLang="de-DE" sz="1200" dirty="0"/>
              <a:t> </a:t>
            </a:r>
            <a:r>
              <a:rPr lang="de-CH" altLang="de-DE" sz="1200" dirty="0" err="1"/>
              <a:t>and</a:t>
            </a:r>
            <a:r>
              <a:rPr lang="de-CH" altLang="de-DE" sz="1200" dirty="0"/>
              <a:t> </a:t>
            </a:r>
            <a:r>
              <a:rPr lang="de-CH" altLang="de-DE" sz="1200" dirty="0" err="1"/>
              <a:t>death</a:t>
            </a:r>
            <a:r>
              <a:rPr lang="de-CH" altLang="de-DE" sz="1200" dirty="0"/>
              <a:t> </a:t>
            </a:r>
            <a:r>
              <a:rPr lang="de-CH" altLang="de-DE" sz="1200" dirty="0" err="1"/>
              <a:t>wish</a:t>
            </a:r>
            <a:endParaRPr lang="de-CH" altLang="de-DE" sz="1200" dirty="0"/>
          </a:p>
          <a:p>
            <a:pPr eaLnBrk="1" hangingPunct="1"/>
            <a:endParaRPr lang="de-CH" altLang="de-DE" dirty="0" smtClean="0"/>
          </a:p>
        </p:txBody>
      </p:sp>
      <p:pic>
        <p:nvPicPr>
          <p:cNvPr id="4403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288" y="1700808"/>
            <a:ext cx="3829050" cy="2700337"/>
          </a:xfrm>
        </p:spPr>
      </p:pic>
      <p:sp>
        <p:nvSpPr>
          <p:cNvPr id="65541" name="Foliennummernplatzhalter 4"/>
          <p:cNvSpPr>
            <a:spLocks noGrp="1"/>
          </p:cNvSpPr>
          <p:nvPr>
            <p:ph type="sldNum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DC213-AB2C-49DF-A7A9-C20A1A868FD2}" type="slidenum">
              <a:rPr lang="en-US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4461" y="465313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dirty="0" err="1"/>
              <a:t>Like</a:t>
            </a:r>
            <a:r>
              <a:rPr lang="de-CH" altLang="de-DE" dirty="0"/>
              <a:t> a </a:t>
            </a:r>
            <a:r>
              <a:rPr lang="de-CH" altLang="de-DE" dirty="0" err="1"/>
              <a:t>dark</a:t>
            </a:r>
            <a:r>
              <a:rPr lang="de-CH" altLang="de-DE" dirty="0"/>
              <a:t> </a:t>
            </a:r>
            <a:r>
              <a:rPr lang="de-CH" altLang="de-DE" dirty="0" err="1"/>
              <a:t>cloud</a:t>
            </a:r>
            <a:r>
              <a:rPr lang="de-CH" altLang="de-DE" dirty="0"/>
              <a:t> </a:t>
            </a:r>
            <a:r>
              <a:rPr lang="de-CH" altLang="de-DE" dirty="0" err="1"/>
              <a:t>before</a:t>
            </a:r>
            <a:r>
              <a:rPr lang="de-CH" altLang="de-DE" dirty="0"/>
              <a:t>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sun</a:t>
            </a:r>
            <a:r>
              <a:rPr lang="de-CH" altLang="de-DE" dirty="0"/>
              <a:t>, </a:t>
            </a:r>
            <a:r>
              <a:rPr lang="de-CH" altLang="de-DE" dirty="0" err="1"/>
              <a:t>depression</a:t>
            </a:r>
            <a:r>
              <a:rPr lang="de-CH" altLang="de-DE" dirty="0"/>
              <a:t> </a:t>
            </a:r>
            <a:r>
              <a:rPr lang="de-CH" altLang="de-DE" dirty="0" err="1"/>
              <a:t>can</a:t>
            </a:r>
            <a:r>
              <a:rPr lang="de-CH" altLang="de-DE" dirty="0"/>
              <a:t> </a:t>
            </a:r>
            <a:r>
              <a:rPr lang="de-CH" altLang="de-DE" dirty="0" err="1"/>
              <a:t>be</a:t>
            </a:r>
            <a:r>
              <a:rPr lang="de-CH" altLang="de-DE" dirty="0"/>
              <a:t> a </a:t>
            </a:r>
            <a:r>
              <a:rPr lang="de-CH" altLang="de-DE" dirty="0" err="1"/>
              <a:t>dark</a:t>
            </a:r>
            <a:r>
              <a:rPr lang="de-CH" altLang="de-DE" dirty="0"/>
              <a:t> </a:t>
            </a:r>
            <a:r>
              <a:rPr lang="de-CH" altLang="de-DE" dirty="0" err="1"/>
              <a:t>filter</a:t>
            </a:r>
            <a:r>
              <a:rPr lang="de-CH" altLang="de-DE" dirty="0"/>
              <a:t> not </a:t>
            </a:r>
            <a:r>
              <a:rPr lang="de-CH" altLang="de-DE" dirty="0" err="1"/>
              <a:t>only</a:t>
            </a:r>
            <a:r>
              <a:rPr lang="de-CH" altLang="de-DE" dirty="0"/>
              <a:t> in </a:t>
            </a:r>
            <a:r>
              <a:rPr lang="de-CH" altLang="de-DE" dirty="0" err="1"/>
              <a:t>daily</a:t>
            </a:r>
            <a:r>
              <a:rPr lang="de-CH" altLang="de-DE" dirty="0"/>
              <a:t> </a:t>
            </a:r>
            <a:r>
              <a:rPr lang="de-CH" altLang="de-DE" dirty="0" err="1"/>
              <a:t>life</a:t>
            </a:r>
            <a:r>
              <a:rPr lang="de-CH" altLang="de-DE" dirty="0"/>
              <a:t> but also in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life</a:t>
            </a:r>
            <a:r>
              <a:rPr lang="de-CH" altLang="de-DE" dirty="0"/>
              <a:t> </a:t>
            </a:r>
            <a:r>
              <a:rPr lang="de-CH" altLang="de-DE" dirty="0" err="1"/>
              <a:t>of</a:t>
            </a:r>
            <a:r>
              <a:rPr lang="de-CH" altLang="de-DE" dirty="0"/>
              <a:t> </a:t>
            </a:r>
            <a:r>
              <a:rPr lang="de-CH" altLang="de-DE" dirty="0" err="1"/>
              <a:t>faith</a:t>
            </a:r>
            <a:r>
              <a:rPr lang="de-CH" altLang="de-DE" dirty="0"/>
              <a:t>.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Depression can be treated!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responsibility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reduce</a:t>
            </a:r>
            <a:r>
              <a:rPr lang="de-CH" dirty="0" smtClean="0"/>
              <a:t> </a:t>
            </a:r>
            <a:r>
              <a:rPr lang="de-CH" dirty="0" err="1" smtClean="0"/>
              <a:t>stigma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</a:t>
            </a:r>
            <a:r>
              <a:rPr lang="de-CH" dirty="0" err="1" smtClean="0"/>
              <a:t>those</a:t>
            </a:r>
            <a:r>
              <a:rPr lang="de-CH" dirty="0" smtClean="0"/>
              <a:t> </a:t>
            </a:r>
            <a:r>
              <a:rPr lang="de-CH" dirty="0" err="1" smtClean="0"/>
              <a:t>who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suffering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7DA3C-ABF9-4C96-BCC0-56DA79AFC8CE}" type="slidenum">
              <a:rPr lang="en-US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Seven </a:t>
            </a:r>
            <a:r>
              <a:rPr lang="de-CH" dirty="0" err="1" smtClean="0"/>
              <a:t>Principles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Mental </a:t>
            </a:r>
            <a:r>
              <a:rPr lang="de-CH" dirty="0" err="1" smtClean="0"/>
              <a:t>Health</a:t>
            </a:r>
            <a:r>
              <a:rPr lang="de-CH" dirty="0" smtClean="0"/>
              <a:t> in a Christian </a:t>
            </a:r>
            <a:r>
              <a:rPr lang="de-CH" dirty="0" err="1" smtClean="0"/>
              <a:t>Context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FEF8FA-4E39-42AA-BFF9-567704512B9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Chrstian</a:t>
            </a:r>
            <a:r>
              <a:rPr lang="de-CH" dirty="0" smtClean="0"/>
              <a:t> Mental </a:t>
            </a:r>
            <a:r>
              <a:rPr lang="de-CH" dirty="0" err="1" smtClean="0"/>
              <a:t>Health</a:t>
            </a:r>
            <a:r>
              <a:rPr lang="de-CH" dirty="0" smtClean="0"/>
              <a:t> Care (CMHC) </a:t>
            </a:r>
            <a:br>
              <a:rPr lang="de-CH" dirty="0" smtClean="0"/>
            </a:br>
            <a:r>
              <a:rPr lang="de-CH" dirty="0" err="1" smtClean="0"/>
              <a:t>is</a:t>
            </a:r>
            <a:r>
              <a:rPr lang="de-CH" dirty="0" smtClean="0"/>
              <a:t> COMPASSIONATE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94" y="1700809"/>
            <a:ext cx="8049640" cy="4425355"/>
          </a:xfrm>
        </p:spPr>
        <p:txBody>
          <a:bodyPr/>
          <a:lstStyle/>
          <a:p>
            <a:r>
              <a:rPr lang="de-CH" dirty="0" smtClean="0"/>
              <a:t>The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basic</a:t>
            </a:r>
            <a:r>
              <a:rPr lang="de-CH" dirty="0" smtClean="0"/>
              <a:t> </a:t>
            </a:r>
            <a:r>
              <a:rPr lang="de-CH" dirty="0" err="1" smtClean="0"/>
              <a:t>attitude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Jesus was </a:t>
            </a:r>
            <a:r>
              <a:rPr lang="de-CH" dirty="0" err="1" smtClean="0"/>
              <a:t>compassion</a:t>
            </a:r>
            <a:r>
              <a:rPr lang="de-CH" dirty="0" smtClean="0"/>
              <a:t>: </a:t>
            </a:r>
          </a:p>
          <a:p>
            <a:r>
              <a:rPr lang="de-DE" dirty="0"/>
              <a:t>Matthew 9,36: He was </a:t>
            </a:r>
            <a:r>
              <a:rPr lang="de-DE" dirty="0" err="1"/>
              <a:t>moved</a:t>
            </a:r>
            <a:endParaRPr lang="de-DE" dirty="0"/>
          </a:p>
          <a:p>
            <a:pPr lvl="1"/>
            <a:r>
              <a:rPr lang="de-DE" dirty="0" err="1"/>
              <a:t>When</a:t>
            </a:r>
            <a:r>
              <a:rPr lang="de-DE" dirty="0"/>
              <a:t> he </a:t>
            </a:r>
            <a:r>
              <a:rPr lang="de-DE" dirty="0" err="1"/>
              <a:t>saw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crowds</a:t>
            </a:r>
            <a:r>
              <a:rPr lang="de-DE" dirty="0"/>
              <a:t>, he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compassion</a:t>
            </a:r>
            <a:r>
              <a:rPr lang="de-DE" dirty="0"/>
              <a:t> on </a:t>
            </a:r>
            <a:r>
              <a:rPr lang="de-DE" dirty="0" err="1"/>
              <a:t>them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harassed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helpless</a:t>
            </a:r>
            <a:r>
              <a:rPr lang="de-DE" dirty="0"/>
              <a:t>, </a:t>
            </a:r>
            <a:r>
              <a:rPr lang="de-DE" dirty="0" err="1"/>
              <a:t>like</a:t>
            </a:r>
            <a:r>
              <a:rPr lang="de-DE" dirty="0"/>
              <a:t> </a:t>
            </a:r>
            <a:r>
              <a:rPr lang="de-DE" dirty="0" err="1"/>
              <a:t>sheep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a </a:t>
            </a:r>
            <a:r>
              <a:rPr lang="de-DE" dirty="0" err="1"/>
              <a:t>shepherd</a:t>
            </a:r>
            <a:r>
              <a:rPr lang="de-DE" dirty="0"/>
              <a:t>. (NIV)</a:t>
            </a:r>
          </a:p>
          <a:p>
            <a:pPr lvl="1"/>
            <a:r>
              <a:rPr lang="de-DE" dirty="0"/>
              <a:t> 35-37 - </a:t>
            </a:r>
            <a:r>
              <a:rPr lang="de-DE" dirty="0" err="1"/>
              <a:t>Then</a:t>
            </a:r>
            <a:r>
              <a:rPr lang="de-DE" dirty="0"/>
              <a:t> Jesus </a:t>
            </a:r>
            <a:r>
              <a:rPr lang="de-DE" dirty="0" err="1"/>
              <a:t>made</a:t>
            </a:r>
            <a:r>
              <a:rPr lang="de-DE" dirty="0"/>
              <a:t> a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towns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villages</a:t>
            </a:r>
            <a:r>
              <a:rPr lang="de-DE" dirty="0"/>
              <a:t>. He </a:t>
            </a:r>
            <a:r>
              <a:rPr lang="de-DE" dirty="0" err="1"/>
              <a:t>taught</a:t>
            </a:r>
            <a:r>
              <a:rPr lang="de-DE" dirty="0"/>
              <a:t> in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places</a:t>
            </a:r>
            <a:r>
              <a:rPr lang="de-DE" dirty="0"/>
              <a:t>, </a:t>
            </a:r>
            <a:r>
              <a:rPr lang="de-DE" dirty="0" err="1"/>
              <a:t>reported</a:t>
            </a:r>
            <a:r>
              <a:rPr lang="de-DE" dirty="0"/>
              <a:t> </a:t>
            </a:r>
            <a:r>
              <a:rPr lang="de-DE" dirty="0" err="1"/>
              <a:t>kingdom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healed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diseased</a:t>
            </a:r>
            <a:r>
              <a:rPr lang="de-DE" dirty="0"/>
              <a:t> </a:t>
            </a:r>
            <a:r>
              <a:rPr lang="de-DE" dirty="0" err="1"/>
              <a:t>bodies</a:t>
            </a:r>
            <a:r>
              <a:rPr lang="de-DE" dirty="0"/>
              <a:t>, </a:t>
            </a:r>
            <a:r>
              <a:rPr lang="de-DE" dirty="0" err="1"/>
              <a:t>healed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bruised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hurt </a:t>
            </a:r>
            <a:r>
              <a:rPr lang="de-DE" dirty="0" err="1"/>
              <a:t>lives</a:t>
            </a:r>
            <a:r>
              <a:rPr lang="de-DE" dirty="0"/>
              <a:t>. </a:t>
            </a:r>
            <a:r>
              <a:rPr lang="de-DE" dirty="0" err="1"/>
              <a:t>When</a:t>
            </a:r>
            <a:r>
              <a:rPr lang="de-DE" dirty="0"/>
              <a:t> he </a:t>
            </a:r>
            <a:r>
              <a:rPr lang="de-DE" dirty="0" err="1"/>
              <a:t>looked</a:t>
            </a:r>
            <a:r>
              <a:rPr lang="de-DE" dirty="0"/>
              <a:t> out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crowds</a:t>
            </a:r>
            <a:r>
              <a:rPr lang="de-DE" dirty="0"/>
              <a:t>,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heart</a:t>
            </a:r>
            <a:r>
              <a:rPr lang="de-DE" dirty="0"/>
              <a:t> </a:t>
            </a:r>
            <a:r>
              <a:rPr lang="de-DE" dirty="0" err="1"/>
              <a:t>broke</a:t>
            </a:r>
            <a:r>
              <a:rPr lang="de-DE" dirty="0"/>
              <a:t>. So </a:t>
            </a:r>
            <a:r>
              <a:rPr lang="de-DE" dirty="0" err="1"/>
              <a:t>confused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aimless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, </a:t>
            </a:r>
            <a:r>
              <a:rPr lang="de-DE" dirty="0" err="1"/>
              <a:t>like</a:t>
            </a:r>
            <a:r>
              <a:rPr lang="de-DE" dirty="0"/>
              <a:t> </a:t>
            </a:r>
            <a:r>
              <a:rPr lang="de-DE" dirty="0" err="1"/>
              <a:t>sheep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shepherd</a:t>
            </a:r>
            <a:r>
              <a:rPr lang="de-DE" dirty="0"/>
              <a:t>.“ (The Message)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1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CMHC </a:t>
            </a:r>
            <a:r>
              <a:rPr lang="de-CH" dirty="0" err="1" smtClean="0"/>
              <a:t>has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PROFESSIONAL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Although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probably</a:t>
            </a:r>
            <a:r>
              <a:rPr lang="de-CH" dirty="0" smtClean="0"/>
              <a:t> an </a:t>
            </a:r>
            <a:r>
              <a:rPr lang="de-CH" dirty="0" err="1" smtClean="0"/>
              <a:t>emphasis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time, </a:t>
            </a:r>
            <a:br>
              <a:rPr lang="de-CH" dirty="0" smtClean="0"/>
            </a:br>
            <a:r>
              <a:rPr lang="de-CH" dirty="0" err="1" smtClean="0"/>
              <a:t>there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hints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.</a:t>
            </a:r>
          </a:p>
          <a:p>
            <a:pPr lvl="1"/>
            <a:r>
              <a:rPr lang="de-CH" dirty="0" smtClean="0"/>
              <a:t>After </a:t>
            </a:r>
            <a:r>
              <a:rPr lang="de-CH" dirty="0" err="1" smtClean="0"/>
              <a:t>having</a:t>
            </a:r>
            <a:r>
              <a:rPr lang="de-CH" dirty="0" smtClean="0"/>
              <a:t> </a:t>
            </a:r>
            <a:r>
              <a:rPr lang="de-CH" dirty="0" err="1" smtClean="0"/>
              <a:t>healed</a:t>
            </a:r>
            <a:r>
              <a:rPr lang="de-CH" dirty="0" smtClean="0"/>
              <a:t> a </a:t>
            </a:r>
            <a:r>
              <a:rPr lang="de-CH" dirty="0" err="1" smtClean="0"/>
              <a:t>group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lepers</a:t>
            </a:r>
            <a:r>
              <a:rPr lang="de-CH" dirty="0" smtClean="0"/>
              <a:t>, Jesus </a:t>
            </a:r>
            <a:r>
              <a:rPr lang="de-CH" dirty="0" err="1" smtClean="0"/>
              <a:t>ordered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err="1" smtClean="0"/>
              <a:t>them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consult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professionals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time. (Luke 5:15; Luke 17:14)</a:t>
            </a:r>
          </a:p>
          <a:p>
            <a:endParaRPr lang="de-CH" dirty="0"/>
          </a:p>
          <a:p>
            <a:r>
              <a:rPr lang="de-CH" dirty="0" err="1" smtClean="0"/>
              <a:t>Ethical</a:t>
            </a:r>
            <a:r>
              <a:rPr lang="de-CH" dirty="0" smtClean="0"/>
              <a:t> </a:t>
            </a:r>
            <a:r>
              <a:rPr lang="de-CH" dirty="0" err="1" smtClean="0"/>
              <a:t>guidelines</a:t>
            </a:r>
            <a:r>
              <a:rPr lang="de-CH" dirty="0" smtClean="0"/>
              <a:t> --- </a:t>
            </a:r>
            <a:r>
              <a:rPr lang="de-CH" dirty="0" err="1" smtClean="0"/>
              <a:t>professionalism</a:t>
            </a:r>
            <a:r>
              <a:rPr lang="de-CH" dirty="0" smtClean="0"/>
              <a:t> </a:t>
            </a:r>
            <a:r>
              <a:rPr lang="de-CH" dirty="0" err="1" smtClean="0"/>
              <a:t>along</a:t>
            </a:r>
            <a:r>
              <a:rPr lang="de-CH" dirty="0"/>
              <a:t> </a:t>
            </a:r>
            <a:r>
              <a:rPr lang="de-CH" dirty="0" err="1" smtClean="0"/>
              <a:t>accepted</a:t>
            </a:r>
            <a:r>
              <a:rPr lang="de-CH" dirty="0" smtClean="0"/>
              <a:t> </a:t>
            </a:r>
            <a:r>
              <a:rPr lang="de-CH" dirty="0" err="1" smtClean="0"/>
              <a:t>guidelines</a:t>
            </a:r>
            <a:r>
              <a:rPr lang="de-CH" dirty="0" smtClean="0"/>
              <a:t> (DSM-Diagnosis, APA Treatment Guidelines, </a:t>
            </a:r>
            <a:r>
              <a:rPr lang="de-CH" dirty="0" err="1" smtClean="0"/>
              <a:t>Medications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However</a:t>
            </a:r>
            <a:r>
              <a:rPr lang="de-CH" dirty="0" smtClean="0"/>
              <a:t>, </a:t>
            </a:r>
            <a:r>
              <a:rPr lang="de-CH" dirty="0" err="1" smtClean="0"/>
              <a:t>leaving</a:t>
            </a:r>
            <a:r>
              <a:rPr lang="de-CH" dirty="0" smtClean="0"/>
              <a:t> out </a:t>
            </a:r>
            <a:r>
              <a:rPr lang="de-CH" dirty="0" err="1" smtClean="0"/>
              <a:t>religious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culturally</a:t>
            </a:r>
            <a:r>
              <a:rPr lang="de-CH" dirty="0" smtClean="0"/>
              <a:t> sensitive </a:t>
            </a:r>
            <a:r>
              <a:rPr lang="de-CH" dirty="0" err="1" smtClean="0"/>
              <a:t>aspects</a:t>
            </a:r>
            <a:r>
              <a:rPr lang="de-CH" dirty="0" smtClean="0"/>
              <a:t>, </a:t>
            </a:r>
            <a:r>
              <a:rPr lang="de-CH" dirty="0" err="1" smtClean="0"/>
              <a:t>would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unprofessional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>
                <a:solidFill>
                  <a:schemeClr val="bg1"/>
                </a:solidFill>
              </a:rPr>
              <a:t>2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Professional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Medical interest</a:t>
            </a:r>
            <a:r>
              <a:rPr lang="en-GB" dirty="0" smtClean="0"/>
              <a:t>, knowledge and continuing education.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Having a model</a:t>
            </a:r>
            <a:r>
              <a:rPr lang="en-GB" dirty="0" smtClean="0"/>
              <a:t> of disease and healing.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Having a model</a:t>
            </a:r>
            <a:r>
              <a:rPr lang="en-GB" dirty="0" smtClean="0"/>
              <a:t> of supportive treatment in chronic illness.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Integrating</a:t>
            </a:r>
            <a:r>
              <a:rPr lang="en-GB" dirty="0" smtClean="0"/>
              <a:t> Psychiatry and Theology on an academic and professional level.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Boundaries</a:t>
            </a:r>
            <a:r>
              <a:rPr lang="en-GB" dirty="0" smtClean="0"/>
              <a:t>: The problem of professional sexual misconduct; acknowledging your own limitations (“</a:t>
            </a:r>
            <a:r>
              <a:rPr lang="de-DE" dirty="0" smtClean="0"/>
              <a:t>He </a:t>
            </a:r>
            <a:r>
              <a:rPr lang="de-DE" dirty="0" err="1" smtClean="0"/>
              <a:t>grants</a:t>
            </a:r>
            <a:r>
              <a:rPr lang="de-DE" dirty="0" smtClean="0"/>
              <a:t> </a:t>
            </a:r>
            <a:r>
              <a:rPr lang="de-DE" dirty="0" err="1" smtClean="0"/>
              <a:t>peace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borders</a:t>
            </a:r>
            <a:r>
              <a:rPr lang="en-GB" dirty="0" smtClean="0"/>
              <a:t>” – Psalm 147,14).</a:t>
            </a:r>
            <a:endParaRPr lang="de-DE" dirty="0" smtClean="0"/>
          </a:p>
        </p:txBody>
      </p:sp>
      <p:sp>
        <p:nvSpPr>
          <p:cNvPr id="2" name="Ellipse 1"/>
          <p:cNvSpPr/>
          <p:nvPr/>
        </p:nvSpPr>
        <p:spPr>
          <a:xfrm>
            <a:off x="6013053" y="2420888"/>
            <a:ext cx="153117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650207" y="3140968"/>
            <a:ext cx="229675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01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467667" y="5183934"/>
            <a:ext cx="11521280" cy="1917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The bio-psycho-social model of treatment</a:t>
            </a:r>
            <a:endParaRPr lang="de-CH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1656069" y="3438275"/>
            <a:ext cx="3184599" cy="3055280"/>
            <a:chOff x="1557635" y="3438275"/>
            <a:chExt cx="2995312" cy="3055280"/>
          </a:xfrm>
        </p:grpSpPr>
        <p:pic>
          <p:nvPicPr>
            <p:cNvPr id="1033222" name="Picture 6" descr="https://openclipart.org/image/2400px/svg_to_png/32923/vitruvian-man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783013"/>
              <a:ext cx="2710542" cy="2710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1844840" y="4860768"/>
              <a:ext cx="2237873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600" spc="600" dirty="0" smtClean="0">
                  <a:solidFill>
                    <a:srgbClr val="C00000"/>
                  </a:solidFill>
                  <a:latin typeface="Cambria" pitchFamily="18" charset="0"/>
                </a:rPr>
                <a:t>BIO</a:t>
              </a:r>
              <a:endParaRPr lang="de-CH" sz="3600" spc="60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pic>
          <p:nvPicPr>
            <p:cNvPr id="10" name="Picture 2" descr="GIF_Brain_duplex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57635" y="3438275"/>
              <a:ext cx="2087412" cy="2000250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3320139" y="3598863"/>
              <a:ext cx="1232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b="0" dirty="0" smtClean="0">
                  <a:latin typeface="Cambria" pitchFamily="18" charset="0"/>
                </a:rPr>
                <a:t>Brain</a:t>
              </a:r>
              <a:endParaRPr lang="de-CH" sz="1400" b="0" dirty="0">
                <a:latin typeface="Cambria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320139" y="5508181"/>
              <a:ext cx="1232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b="0" dirty="0" smtClean="0">
                  <a:latin typeface="Cambria" pitchFamily="18" charset="0"/>
                </a:rPr>
                <a:t>Body </a:t>
              </a:r>
              <a:r>
                <a:rPr lang="de-CH" sz="1400" b="0" dirty="0" err="1" smtClean="0">
                  <a:latin typeface="Cambria" pitchFamily="18" charset="0"/>
                </a:rPr>
                <a:t>functions</a:t>
              </a:r>
              <a:endParaRPr lang="de-CH" sz="1400" b="0" dirty="0">
                <a:latin typeface="Cambria" pitchFamily="18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3479398" y="1381974"/>
            <a:ext cx="2985490" cy="1687917"/>
            <a:chOff x="3272588" y="1381973"/>
            <a:chExt cx="2808038" cy="1687917"/>
          </a:xfrm>
        </p:grpSpPr>
        <p:pic>
          <p:nvPicPr>
            <p:cNvPr id="1033218" name="Picture 2" descr="https://encrypted-tbn0.gstatic.com/images?q=tbn:ANd9GcTnZCIgeyFVgrCkXFHAlNCryKooVr47KdEVkku-94sTwsHijrZ_XQ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985" y="1381973"/>
              <a:ext cx="1337390" cy="1347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3272588" y="2423559"/>
              <a:ext cx="2499929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600" spc="600" dirty="0" smtClean="0">
                  <a:solidFill>
                    <a:srgbClr val="C00000"/>
                  </a:solidFill>
                  <a:latin typeface="Cambria" pitchFamily="18" charset="0"/>
                </a:rPr>
                <a:t>PSYCHO</a:t>
              </a:r>
              <a:endParaRPr lang="de-CH" sz="3600" spc="60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847818" y="1719356"/>
              <a:ext cx="12328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err="1" smtClean="0">
                  <a:latin typeface="Cambria" pitchFamily="18" charset="0"/>
                </a:rPr>
                <a:t>Thinking</a:t>
              </a:r>
              <a:endParaRPr lang="de-CH" sz="1400" b="0" dirty="0" smtClean="0">
                <a:latin typeface="Cambria" pitchFamily="18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smtClean="0">
                  <a:latin typeface="Cambria" pitchFamily="18" charset="0"/>
                </a:rPr>
                <a:t>Feeling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err="1" smtClean="0">
                  <a:latin typeface="Cambria" pitchFamily="18" charset="0"/>
                </a:rPr>
                <a:t>Behavior</a:t>
              </a:r>
              <a:endParaRPr lang="de-CH" sz="1400" b="0" dirty="0">
                <a:latin typeface="Cambria" pitchFamily="18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154173" y="3438276"/>
            <a:ext cx="2835977" cy="2735593"/>
            <a:chOff x="4847818" y="3438275"/>
            <a:chExt cx="2667411" cy="2735593"/>
          </a:xfrm>
        </p:grpSpPr>
        <p:sp>
          <p:nvSpPr>
            <p:cNvPr id="9" name="Textfeld 8"/>
            <p:cNvSpPr txBox="1"/>
            <p:nvPr/>
          </p:nvSpPr>
          <p:spPr>
            <a:xfrm>
              <a:off x="4921361" y="4860768"/>
              <a:ext cx="2253219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600" spc="600" dirty="0" smtClean="0">
                  <a:solidFill>
                    <a:srgbClr val="C00000"/>
                  </a:solidFill>
                  <a:latin typeface="Cambria" pitchFamily="18" charset="0"/>
                </a:rPr>
                <a:t>SOCIAL</a:t>
              </a:r>
              <a:endParaRPr lang="de-CH" sz="3600" spc="60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5687624" y="3438275"/>
              <a:ext cx="1827605" cy="1676400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2000" b="1">
                  <a:latin typeface="Palatino Linotype" pitchFamily="18" charset="0"/>
                </a:rPr>
                <a:t>STRESS</a:t>
              </a:r>
              <a:endParaRPr lang="de-CH" altLang="de-DE" sz="1800">
                <a:latin typeface="Times New Roman" pitchFamily="18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847818" y="3598863"/>
              <a:ext cx="123280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smtClean="0">
                  <a:latin typeface="Cambria" pitchFamily="18" charset="0"/>
                </a:rPr>
                <a:t>Family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smtClean="0">
                  <a:latin typeface="Cambria" pitchFamily="18" charset="0"/>
                </a:rPr>
                <a:t>School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smtClean="0">
                  <a:latin typeface="Cambria" pitchFamily="18" charset="0"/>
                </a:rPr>
                <a:t>Job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smtClean="0">
                  <a:latin typeface="Cambria" pitchFamily="18" charset="0"/>
                </a:rPr>
                <a:t>Community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CH" sz="1400" b="0" dirty="0" smtClean="0">
                  <a:latin typeface="Cambria" pitchFamily="18" charset="0"/>
                </a:rPr>
                <a:t>Culture</a:t>
              </a:r>
              <a:endParaRPr lang="de-CH" sz="1400" b="0" dirty="0">
                <a:latin typeface="Cambria" pitchFamily="18" charset="0"/>
              </a:endParaRPr>
            </a:p>
          </p:txBody>
        </p:sp>
        <p:pic>
          <p:nvPicPr>
            <p:cNvPr id="1033223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361" y="5507099"/>
              <a:ext cx="2253219" cy="66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8A17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65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097588" y="1156795"/>
            <a:ext cx="3803897" cy="2281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-467667" y="5183934"/>
            <a:ext cx="11521280" cy="1917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6361715" y="1217455"/>
            <a:ext cx="486229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3200"/>
              <a:t>1</a:t>
            </a:r>
            <a:endParaRPr lang="de-CH" altLang="de-DE" sz="1800"/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6361715" y="1767233"/>
            <a:ext cx="486229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3200"/>
              <a:t>2</a:t>
            </a:r>
            <a:endParaRPr lang="de-CH" altLang="de-DE" sz="1800"/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6361715" y="2302724"/>
            <a:ext cx="486229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3200" dirty="0"/>
              <a:t>3</a:t>
            </a:r>
            <a:endParaRPr lang="de-CH" altLang="de-DE" sz="1800" dirty="0"/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6361715" y="2863113"/>
            <a:ext cx="486229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3200"/>
              <a:t>4</a:t>
            </a:r>
            <a:endParaRPr lang="de-CH" altLang="de-DE" sz="1800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852256" y="1156795"/>
            <a:ext cx="2085024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de-CH" altLang="de-DE" sz="2800" dirty="0" err="1">
                <a:solidFill>
                  <a:schemeClr val="bg1"/>
                </a:solidFill>
              </a:rPr>
              <a:t>Talking</a:t>
            </a:r>
            <a:endParaRPr lang="de-CH" altLang="de-DE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de-CH" altLang="de-DE" sz="2800" dirty="0">
                <a:solidFill>
                  <a:schemeClr val="bg1"/>
                </a:solidFill>
              </a:rPr>
              <a:t>Support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de-CH" altLang="de-DE" sz="2800" dirty="0" err="1">
                <a:solidFill>
                  <a:schemeClr val="bg1"/>
                </a:solidFill>
              </a:rPr>
              <a:t>Activation</a:t>
            </a:r>
            <a:endParaRPr lang="de-CH" altLang="de-DE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de-CH" altLang="de-DE" sz="2800" dirty="0" err="1">
                <a:solidFill>
                  <a:schemeClr val="bg1"/>
                </a:solidFill>
              </a:rPr>
              <a:t>Medication</a:t>
            </a:r>
            <a:endParaRPr lang="de-CH" altLang="de-DE" dirty="0">
              <a:solidFill>
                <a:schemeClr val="bg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The bio-psycho-social model of treatment</a:t>
            </a:r>
            <a:endParaRPr lang="de-CH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735057" y="1293479"/>
            <a:ext cx="6334081" cy="5200076"/>
            <a:chOff x="691367" y="1293479"/>
            <a:chExt cx="5957594" cy="5200076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691367" y="3438275"/>
              <a:ext cx="2995312" cy="3055280"/>
              <a:chOff x="1557635" y="3438275"/>
              <a:chExt cx="2995312" cy="3055280"/>
            </a:xfrm>
          </p:grpSpPr>
          <p:pic>
            <p:nvPicPr>
              <p:cNvPr id="1033222" name="Picture 6" descr="https://openclipart.org/image/2400px/svg_to_png/32923/vitruvian-man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1" y="3783013"/>
                <a:ext cx="2710542" cy="2710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1844840" y="4860768"/>
                <a:ext cx="2237873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3600" spc="600" dirty="0" smtClean="0">
                    <a:solidFill>
                      <a:srgbClr val="C00000"/>
                    </a:solidFill>
                    <a:latin typeface="Cambria" pitchFamily="18" charset="0"/>
                  </a:rPr>
                  <a:t>BIO</a:t>
                </a:r>
                <a:endParaRPr lang="de-CH" sz="3600" spc="600" dirty="0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pic>
            <p:nvPicPr>
              <p:cNvPr id="10" name="Picture 2" descr="GIF_Brain_duplex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57635" y="3438275"/>
                <a:ext cx="2087412" cy="2000250"/>
              </a:xfrm>
              <a:prstGeom prst="rect">
                <a:avLst/>
              </a:prstGeom>
              <a:noFill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3320139" y="3598863"/>
                <a:ext cx="12328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400" b="0" dirty="0" smtClean="0">
                    <a:latin typeface="Cambria" pitchFamily="18" charset="0"/>
                  </a:rPr>
                  <a:t>Brain</a:t>
                </a:r>
                <a:endParaRPr lang="de-CH" sz="1400" b="0" dirty="0">
                  <a:latin typeface="Cambria" pitchFamily="18" charset="0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320139" y="5508181"/>
                <a:ext cx="12328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sz="1400" b="0" dirty="0" smtClean="0">
                    <a:latin typeface="Cambria" pitchFamily="18" charset="0"/>
                  </a:rPr>
                  <a:t>Body </a:t>
                </a:r>
                <a:r>
                  <a:rPr lang="de-CH" sz="1400" b="0" dirty="0" err="1" smtClean="0">
                    <a:latin typeface="Cambria" pitchFamily="18" charset="0"/>
                  </a:rPr>
                  <a:t>functions</a:t>
                </a:r>
                <a:endParaRPr lang="de-CH" sz="1400" b="0" dirty="0">
                  <a:latin typeface="Cambria" pitchFamily="18" charset="0"/>
                </a:endParaRP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2406320" y="1381973"/>
              <a:ext cx="2808038" cy="1687917"/>
              <a:chOff x="3272588" y="1381973"/>
              <a:chExt cx="2808038" cy="1687917"/>
            </a:xfrm>
          </p:grpSpPr>
          <p:pic>
            <p:nvPicPr>
              <p:cNvPr id="1033218" name="Picture 2" descr="https://encrypted-tbn0.gstatic.com/images?q=tbn:ANd9GcTnZCIgeyFVgrCkXFHAlNCryKooVr47KdEVkku-94sTwsHijrZ_XQ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985" y="1381973"/>
                <a:ext cx="1337390" cy="1347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feld 7"/>
              <p:cNvSpPr txBox="1"/>
              <p:nvPr/>
            </p:nvSpPr>
            <p:spPr>
              <a:xfrm>
                <a:off x="3272588" y="2423559"/>
                <a:ext cx="2499929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3600" spc="600" dirty="0" smtClean="0">
                    <a:solidFill>
                      <a:srgbClr val="C00000"/>
                    </a:solidFill>
                    <a:latin typeface="Cambria" pitchFamily="18" charset="0"/>
                  </a:rPr>
                  <a:t>PSYCHO</a:t>
                </a:r>
                <a:endParaRPr lang="de-CH" sz="3600" spc="600" dirty="0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4847818" y="1719356"/>
                <a:ext cx="12328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err="1" smtClean="0">
                    <a:latin typeface="Cambria" pitchFamily="18" charset="0"/>
                  </a:rPr>
                  <a:t>Thinking</a:t>
                </a:r>
                <a:endParaRPr lang="de-CH" sz="1400" b="0" dirty="0" smtClean="0">
                  <a:latin typeface="Cambria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smtClean="0">
                    <a:latin typeface="Cambria" pitchFamily="18" charset="0"/>
                  </a:rPr>
                  <a:t>Feeling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err="1" smtClean="0">
                    <a:latin typeface="Cambria" pitchFamily="18" charset="0"/>
                  </a:rPr>
                  <a:t>Behavior</a:t>
                </a:r>
                <a:endParaRPr lang="de-CH" sz="1400" b="0" dirty="0">
                  <a:latin typeface="Cambria" pitchFamily="18" charset="0"/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3981550" y="3438275"/>
              <a:ext cx="2667411" cy="2735593"/>
              <a:chOff x="4847818" y="3438275"/>
              <a:chExt cx="2667411" cy="2735593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4921361" y="4860768"/>
                <a:ext cx="2253219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CH" sz="3600" spc="600" dirty="0" smtClean="0">
                    <a:solidFill>
                      <a:srgbClr val="C00000"/>
                    </a:solidFill>
                    <a:latin typeface="Cambria" pitchFamily="18" charset="0"/>
                  </a:rPr>
                  <a:t>SOCIAL</a:t>
                </a:r>
                <a:endParaRPr lang="de-CH" sz="3600" spc="600" dirty="0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5687624" y="3438275"/>
                <a:ext cx="1827605" cy="1676400"/>
              </a:xfrm>
              <a:prstGeom prst="irregularSeal1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2000" b="1">
                    <a:latin typeface="Palatino Linotype" pitchFamily="18" charset="0"/>
                  </a:rPr>
                  <a:t>STRESS</a:t>
                </a:r>
                <a:endParaRPr lang="de-CH" altLang="de-DE" sz="1800">
                  <a:latin typeface="Times New Roman" pitchFamily="18" charset="0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4847818" y="3598863"/>
                <a:ext cx="12328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smtClean="0">
                    <a:latin typeface="Cambria" pitchFamily="18" charset="0"/>
                  </a:rPr>
                  <a:t>Family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smtClean="0">
                    <a:latin typeface="Cambria" pitchFamily="18" charset="0"/>
                  </a:rPr>
                  <a:t>School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smtClean="0">
                    <a:latin typeface="Cambria" pitchFamily="18" charset="0"/>
                  </a:rPr>
                  <a:t>Job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smtClean="0">
                    <a:latin typeface="Cambria" pitchFamily="18" charset="0"/>
                  </a:rPr>
                  <a:t>Community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400" b="0" dirty="0" smtClean="0">
                    <a:latin typeface="Cambria" pitchFamily="18" charset="0"/>
                  </a:rPr>
                  <a:t>Culture</a:t>
                </a:r>
                <a:endParaRPr lang="de-CH" sz="1400" b="0" dirty="0">
                  <a:latin typeface="Cambria" pitchFamily="18" charset="0"/>
                </a:endParaRPr>
              </a:p>
            </p:txBody>
          </p:sp>
          <p:pic>
            <p:nvPicPr>
              <p:cNvPr id="1033223" name="Picture 7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361" y="5507099"/>
                <a:ext cx="2253219" cy="66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8A17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" name="Gruppieren 19"/>
            <p:cNvGrpSpPr/>
            <p:nvPr/>
          </p:nvGrpSpPr>
          <p:grpSpPr>
            <a:xfrm>
              <a:off x="856818" y="1293479"/>
              <a:ext cx="4705635" cy="4976702"/>
              <a:chOff x="1723086" y="1293479"/>
              <a:chExt cx="4705635" cy="4976702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1723086" y="3895475"/>
                <a:ext cx="761502" cy="762000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4000" dirty="0">
                    <a:latin typeface="Palatino Linotype" pitchFamily="18" charset="0"/>
                  </a:rPr>
                  <a:t>4</a:t>
                </a:r>
                <a:endParaRPr lang="de-CH" altLang="de-DE" sz="1800" dirty="0">
                  <a:latin typeface="Times New Roman" pitchFamily="18" charset="0"/>
                </a:endParaRPr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3175041" y="1293479"/>
                <a:ext cx="761502" cy="762000"/>
              </a:xfrm>
              <a:prstGeom prst="ellipse">
                <a:avLst/>
              </a:prstGeom>
              <a:solidFill>
                <a:srgbClr val="99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4000">
                    <a:latin typeface="Palatino Linotype" pitchFamily="18" charset="0"/>
                  </a:rPr>
                  <a:t>1</a:t>
                </a:r>
                <a:endParaRPr lang="de-CH" altLang="de-DE" sz="1800">
                  <a:latin typeface="Times New Roman" pitchFamily="18" charset="0"/>
                </a:endParaRPr>
              </a:p>
            </p:txBody>
          </p:sp>
          <p:sp>
            <p:nvSpPr>
              <p:cNvPr id="23" name="Oval 14"/>
              <p:cNvSpPr>
                <a:spLocks noChangeArrowheads="1"/>
              </p:cNvSpPr>
              <p:nvPr/>
            </p:nvSpPr>
            <p:spPr bwMode="auto">
              <a:xfrm>
                <a:off x="2583025" y="5507099"/>
                <a:ext cx="761502" cy="762000"/>
              </a:xfrm>
              <a:prstGeom prst="ellipse">
                <a:avLst/>
              </a:prstGeom>
              <a:solidFill>
                <a:srgbClr val="99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4000">
                    <a:latin typeface="Palatino Linotype" pitchFamily="18" charset="0"/>
                  </a:rPr>
                  <a:t>3</a:t>
                </a:r>
                <a:endParaRPr lang="de-CH" altLang="de-DE" sz="1800">
                  <a:latin typeface="Times New Roman" pitchFamily="18" charset="0"/>
                </a:endParaRPr>
              </a:p>
            </p:txBody>
          </p:sp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5667219" y="5508181"/>
                <a:ext cx="761502" cy="762000"/>
              </a:xfrm>
              <a:prstGeom prst="ellipse">
                <a:avLst/>
              </a:prstGeom>
              <a:solidFill>
                <a:srgbClr val="99FF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4000">
                    <a:latin typeface="Palatino Linotype" pitchFamily="18" charset="0"/>
                  </a:rPr>
                  <a:t>2</a:t>
                </a:r>
                <a:endParaRPr lang="de-CH" altLang="de-DE" sz="1800"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46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err="1" smtClean="0"/>
              <a:t>My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background</a:t>
            </a:r>
            <a:endParaRPr lang="de-CH" alt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388873" y="1600200"/>
            <a:ext cx="6200243" cy="4526280"/>
          </a:xfrm>
        </p:spPr>
        <p:txBody>
          <a:bodyPr/>
          <a:lstStyle/>
          <a:p>
            <a:r>
              <a:rPr lang="en-US" dirty="0" smtClean="0"/>
              <a:t>25 years as medical director of a Christian psychiatric Clinic in Switzerland</a:t>
            </a:r>
          </a:p>
          <a:p>
            <a:r>
              <a:rPr lang="en-US" dirty="0" smtClean="0"/>
              <a:t>5 year project in a psychiatric clinic in Bulgaria</a:t>
            </a:r>
          </a:p>
          <a:p>
            <a:r>
              <a:rPr lang="en-US" dirty="0" smtClean="0"/>
              <a:t>Regular visits in psychiatric institutions around the world</a:t>
            </a:r>
          </a:p>
          <a:p>
            <a:r>
              <a:rPr lang="en-US" dirty="0" smtClean="0"/>
              <a:t>Several visits to India / conferences on a «Christian view of mental health»</a:t>
            </a:r>
            <a:br>
              <a:rPr lang="en-US" dirty="0" smtClean="0"/>
            </a:br>
            <a:r>
              <a:rPr lang="en-US" dirty="0" smtClean="0"/>
              <a:t>(lectures on the web: </a:t>
            </a:r>
            <a:r>
              <a:rPr lang="en-US" dirty="0" smtClean="0">
                <a:hlinkClick r:id="rId2"/>
              </a:rPr>
              <a:t>www.psy77.com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sp>
        <p:nvSpPr>
          <p:cNvPr id="9220" name="Foliennummernplatzhalter 1"/>
          <p:cNvSpPr>
            <a:spLocks noGrp="1"/>
          </p:cNvSpPr>
          <p:nvPr>
            <p:ph type="sldNum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A2823-A85F-4ABE-A7B9-7EB9E04E8859}" type="slidenum">
              <a:rPr lang="en-US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157" y="1484784"/>
            <a:ext cx="2167111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spirituality</a:t>
            </a:r>
            <a:r>
              <a:rPr lang="de-CH" dirty="0" smtClean="0"/>
              <a:t> </a:t>
            </a:r>
            <a:r>
              <a:rPr lang="de-CH" dirty="0" err="1" smtClean="0"/>
              <a:t>coming</a:t>
            </a:r>
            <a:r>
              <a:rPr lang="de-CH" dirty="0" smtClean="0"/>
              <a:t> in?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 bwMode="auto">
          <a:xfrm>
            <a:off x="1221505" y="4437112"/>
            <a:ext cx="3674542" cy="936104"/>
          </a:xfrm>
          <a:prstGeom prst="ellipse">
            <a:avLst/>
          </a:prstGeom>
          <a:gradFill flip="none" rotWithShape="1">
            <a:gsLst>
              <a:gs pos="0">
                <a:srgbClr val="BC7F26">
                  <a:shade val="30000"/>
                  <a:satMod val="115000"/>
                </a:srgbClr>
              </a:gs>
              <a:gs pos="50000">
                <a:srgbClr val="BC7F26">
                  <a:shade val="67500"/>
                  <a:satMod val="115000"/>
                </a:srgbClr>
              </a:gs>
              <a:gs pos="100000">
                <a:srgbClr val="BC7F26">
                  <a:shade val="100000"/>
                  <a:satMod val="115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BIO</a:t>
            </a:r>
          </a:p>
        </p:txBody>
      </p:sp>
      <p:sp>
        <p:nvSpPr>
          <p:cNvPr id="5" name="Ellipse 4"/>
          <p:cNvSpPr/>
          <p:nvPr/>
        </p:nvSpPr>
        <p:spPr bwMode="auto">
          <a:xfrm>
            <a:off x="5295453" y="4437112"/>
            <a:ext cx="3674542" cy="936104"/>
          </a:xfrm>
          <a:prstGeom prst="ellipse">
            <a:avLst/>
          </a:prstGeom>
          <a:gradFill flip="none" rotWithShape="1">
            <a:gsLst>
              <a:gs pos="0">
                <a:srgbClr val="D6A314">
                  <a:shade val="30000"/>
                  <a:satMod val="115000"/>
                </a:srgbClr>
              </a:gs>
              <a:gs pos="50000">
                <a:srgbClr val="D6A314">
                  <a:shade val="67500"/>
                  <a:satMod val="115000"/>
                </a:srgbClr>
              </a:gs>
              <a:gs pos="100000">
                <a:srgbClr val="D6A314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dirty="0" smtClean="0">
                <a:solidFill>
                  <a:schemeClr val="bg1"/>
                </a:solidFill>
              </a:rPr>
              <a:t>SOZIAL</a:t>
            </a: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3298420" y="3501008"/>
            <a:ext cx="3674542" cy="936104"/>
          </a:xfrm>
          <a:prstGeom prst="ellipse">
            <a:avLst/>
          </a:prstGeom>
          <a:gradFill flip="none" rotWithShape="1">
            <a:gsLst>
              <a:gs pos="0">
                <a:srgbClr val="EC9118">
                  <a:shade val="30000"/>
                  <a:satMod val="115000"/>
                </a:srgbClr>
              </a:gs>
              <a:gs pos="50000">
                <a:srgbClr val="EC9118">
                  <a:shade val="67500"/>
                  <a:satMod val="115000"/>
                </a:srgbClr>
              </a:gs>
              <a:gs pos="100000">
                <a:srgbClr val="EC9118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PSYCHO</a:t>
            </a: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828477" y="3140968"/>
            <a:ext cx="8344877" cy="2448272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5694860" y="2708920"/>
            <a:ext cx="1757390" cy="1836204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>
            <a:off x="2899013" y="2564904"/>
            <a:ext cx="1677508" cy="205222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5135691" y="2708920"/>
            <a:ext cx="39941" cy="106211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1" name="Stern mit 16 Zacken 10"/>
          <p:cNvSpPr/>
          <p:nvPr/>
        </p:nvSpPr>
        <p:spPr bwMode="auto">
          <a:xfrm>
            <a:off x="2419725" y="1772816"/>
            <a:ext cx="5032526" cy="1080120"/>
          </a:xfrm>
          <a:prstGeom prst="star16">
            <a:avLst/>
          </a:prstGeom>
          <a:solidFill>
            <a:srgbClr val="002060"/>
          </a:solidFill>
          <a:ln w="5715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SPIRITUALITY</a:t>
            </a:r>
            <a:endParaRPr kumimoji="0" lang="de-CH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664287" y="5877272"/>
            <a:ext cx="5758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/>
              <a:t>BIO-PSYCHO-SOCIAL MATRIX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4573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-323850" y="5762625"/>
            <a:ext cx="10801350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26627" name="Oval 1026"/>
          <p:cNvSpPr>
            <a:spLocks noChangeArrowheads="1"/>
          </p:cNvSpPr>
          <p:nvPr/>
        </p:nvSpPr>
        <p:spPr bwMode="auto">
          <a:xfrm>
            <a:off x="1941513" y="1773238"/>
            <a:ext cx="6289675" cy="3810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800">
              <a:latin typeface="Palatino Linotype" pitchFamily="18" charset="0"/>
            </a:endParaRPr>
          </a:p>
        </p:txBody>
      </p:sp>
      <p:grpSp>
        <p:nvGrpSpPr>
          <p:cNvPr id="26628" name="Group 1027"/>
          <p:cNvGrpSpPr>
            <a:grpSpLocks/>
          </p:cNvGrpSpPr>
          <p:nvPr/>
        </p:nvGrpSpPr>
        <p:grpSpPr bwMode="auto">
          <a:xfrm>
            <a:off x="3921125" y="1331913"/>
            <a:ext cx="2406650" cy="1066800"/>
            <a:chOff x="2304" y="970"/>
            <a:chExt cx="1488" cy="672"/>
          </a:xfrm>
        </p:grpSpPr>
        <p:sp>
          <p:nvSpPr>
            <p:cNvPr id="26648" name="Rectangle 1028"/>
            <p:cNvSpPr>
              <a:spLocks noChangeArrowheads="1"/>
            </p:cNvSpPr>
            <p:nvPr/>
          </p:nvSpPr>
          <p:spPr bwMode="auto">
            <a:xfrm>
              <a:off x="2304" y="1066"/>
              <a:ext cx="1488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Emotions - Thinking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Volition – Behavior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Coping - Defense</a:t>
              </a:r>
            </a:p>
          </p:txBody>
        </p:sp>
        <p:sp>
          <p:nvSpPr>
            <p:cNvPr id="26649" name="Rectangle 1029"/>
            <p:cNvSpPr>
              <a:spLocks noChangeArrowheads="1"/>
            </p:cNvSpPr>
            <p:nvPr/>
          </p:nvSpPr>
          <p:spPr bwMode="auto">
            <a:xfrm>
              <a:off x="2304" y="970"/>
              <a:ext cx="148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800" b="1">
                  <a:solidFill>
                    <a:schemeClr val="bg1"/>
                  </a:solidFill>
                  <a:latin typeface="Tahoma" pitchFamily="34" charset="0"/>
                </a:rPr>
                <a:t>PSYCHOLOGICAL</a:t>
              </a:r>
            </a:p>
          </p:txBody>
        </p:sp>
      </p:grpSp>
      <p:sp>
        <p:nvSpPr>
          <p:cNvPr id="19460" name="Text Box 1030"/>
          <p:cNvSpPr txBox="1">
            <a:spLocks noChangeArrowheads="1"/>
          </p:cNvSpPr>
          <p:nvPr/>
        </p:nvSpPr>
        <p:spPr bwMode="auto">
          <a:xfrm>
            <a:off x="1397000" y="406400"/>
            <a:ext cx="69723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CH" altLang="de-DE" sz="3200" dirty="0" err="1" smtClean="0">
                <a:latin typeface="+mn-lt"/>
                <a:cs typeface="Calibri" panose="020F0502020204030204" pitchFamily="34" charset="0"/>
              </a:rPr>
              <a:t>Factors</a:t>
            </a:r>
            <a:r>
              <a:rPr lang="de-CH" altLang="de-DE" sz="32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de-CH" altLang="de-DE" sz="3200" dirty="0" err="1" smtClean="0">
                <a:latin typeface="+mn-lt"/>
                <a:cs typeface="Calibri" panose="020F0502020204030204" pitchFamily="34" charset="0"/>
              </a:rPr>
              <a:t>contributing</a:t>
            </a:r>
            <a:r>
              <a:rPr lang="de-CH" altLang="de-DE" sz="32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de-CH" altLang="de-DE" sz="3200" dirty="0" err="1" smtClean="0">
                <a:latin typeface="+mn-lt"/>
                <a:cs typeface="Calibri" panose="020F0502020204030204" pitchFamily="34" charset="0"/>
              </a:rPr>
              <a:t>to</a:t>
            </a:r>
            <a:r>
              <a:rPr lang="de-CH" altLang="de-DE" sz="3200" dirty="0" smtClean="0">
                <a:latin typeface="+mn-lt"/>
                <a:cs typeface="Calibri" panose="020F0502020204030204" pitchFamily="34" charset="0"/>
              </a:rPr>
              <a:t> Mental </a:t>
            </a:r>
            <a:r>
              <a:rPr lang="de-CH" altLang="de-DE" sz="3200" dirty="0" err="1" smtClean="0">
                <a:latin typeface="+mn-lt"/>
                <a:cs typeface="Calibri" panose="020F0502020204030204" pitchFamily="34" charset="0"/>
              </a:rPr>
              <a:t>Illness</a:t>
            </a:r>
            <a:endParaRPr lang="de-CH" altLang="de-DE" sz="3200" dirty="0" smtClean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26630" name="Group 1032"/>
          <p:cNvGrpSpPr>
            <a:grpSpLocks/>
          </p:cNvGrpSpPr>
          <p:nvPr/>
        </p:nvGrpSpPr>
        <p:grpSpPr bwMode="auto">
          <a:xfrm>
            <a:off x="1552575" y="4249738"/>
            <a:ext cx="7143750" cy="1066800"/>
            <a:chOff x="960" y="2808"/>
            <a:chExt cx="4416" cy="672"/>
          </a:xfrm>
        </p:grpSpPr>
        <p:grpSp>
          <p:nvGrpSpPr>
            <p:cNvPr id="26642" name="Group 1033"/>
            <p:cNvGrpSpPr>
              <a:grpSpLocks/>
            </p:cNvGrpSpPr>
            <p:nvPr/>
          </p:nvGrpSpPr>
          <p:grpSpPr bwMode="auto">
            <a:xfrm>
              <a:off x="3888" y="2808"/>
              <a:ext cx="1488" cy="672"/>
              <a:chOff x="2304" y="2832"/>
              <a:chExt cx="1488" cy="672"/>
            </a:xfrm>
          </p:grpSpPr>
          <p:sp>
            <p:nvSpPr>
              <p:cNvPr id="26646" name="Rectangle 1034"/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1488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Tahoma" pitchFamily="34" charset="0"/>
                  </a:rPr>
                  <a:t>Childhood, Family Life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Tahoma" pitchFamily="34" charset="0"/>
                  </a:rPr>
                  <a:t>Trauma, Life events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Tahoma" pitchFamily="34" charset="0"/>
                  </a:rPr>
                  <a:t>„Stress“</a:t>
                </a:r>
              </a:p>
            </p:txBody>
          </p:sp>
          <p:sp>
            <p:nvSpPr>
              <p:cNvPr id="26647" name="Rectangle 1035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800" b="1">
                    <a:solidFill>
                      <a:schemeClr val="bg1"/>
                    </a:solidFill>
                    <a:latin typeface="Tahoma" pitchFamily="34" charset="0"/>
                  </a:rPr>
                  <a:t>SOCIAL ASPECTS</a:t>
                </a:r>
              </a:p>
            </p:txBody>
          </p:sp>
        </p:grpSp>
        <p:grpSp>
          <p:nvGrpSpPr>
            <p:cNvPr id="26643" name="Group 1036"/>
            <p:cNvGrpSpPr>
              <a:grpSpLocks/>
            </p:cNvGrpSpPr>
            <p:nvPr/>
          </p:nvGrpSpPr>
          <p:grpSpPr bwMode="auto">
            <a:xfrm>
              <a:off x="960" y="2808"/>
              <a:ext cx="1488" cy="672"/>
              <a:chOff x="2304" y="2832"/>
              <a:chExt cx="1488" cy="672"/>
            </a:xfrm>
          </p:grpSpPr>
          <p:sp>
            <p:nvSpPr>
              <p:cNvPr id="26644" name="Rectangle 1037"/>
              <p:cNvSpPr>
                <a:spLocks noChangeArrowheads="1"/>
              </p:cNvSpPr>
              <p:nvPr/>
            </p:nvSpPr>
            <p:spPr bwMode="auto">
              <a:xfrm>
                <a:off x="2304" y="2928"/>
                <a:ext cx="1488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Tahoma" pitchFamily="34" charset="0"/>
                  </a:rPr>
                  <a:t>Genetics, Personality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Tahoma" pitchFamily="34" charset="0"/>
                  </a:rPr>
                  <a:t>Neurobiology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Tahoma" pitchFamily="34" charset="0"/>
                  </a:rPr>
                  <a:t>Physical Constitution</a:t>
                </a:r>
              </a:p>
            </p:txBody>
          </p:sp>
          <p:sp>
            <p:nvSpPr>
              <p:cNvPr id="26645" name="Rectangle 1038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14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800" b="1">
                    <a:solidFill>
                      <a:schemeClr val="bg1"/>
                    </a:solidFill>
                    <a:latin typeface="Tahoma" pitchFamily="34" charset="0"/>
                  </a:rPr>
                  <a:t>BIOLOGICAL </a:t>
                </a:r>
              </a:p>
            </p:txBody>
          </p:sp>
        </p:grpSp>
      </p:grpSp>
      <p:grpSp>
        <p:nvGrpSpPr>
          <p:cNvPr id="26631" name="Group 1039"/>
          <p:cNvGrpSpPr>
            <a:grpSpLocks/>
          </p:cNvGrpSpPr>
          <p:nvPr/>
        </p:nvGrpSpPr>
        <p:grpSpPr bwMode="auto">
          <a:xfrm>
            <a:off x="3959225" y="2459038"/>
            <a:ext cx="2330450" cy="1828800"/>
            <a:chOff x="2400" y="1680"/>
            <a:chExt cx="1440" cy="1152"/>
          </a:xfrm>
        </p:grpSpPr>
        <p:sp>
          <p:nvSpPr>
            <p:cNvPr id="26637" name="AutoShape 1040"/>
            <p:cNvSpPr>
              <a:spLocks noChangeArrowheads="1"/>
            </p:cNvSpPr>
            <p:nvPr/>
          </p:nvSpPr>
          <p:spPr bwMode="auto">
            <a:xfrm>
              <a:off x="2544" y="2016"/>
              <a:ext cx="1152" cy="576"/>
            </a:xfrm>
            <a:prstGeom prst="star16">
              <a:avLst>
                <a:gd name="adj" fmla="val 37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800">
                  <a:latin typeface="Tahoma" pitchFamily="34" charset="0"/>
                </a:rPr>
                <a:t>Mental</a:t>
              </a:r>
              <a:br>
                <a:rPr lang="de-CH" altLang="de-DE" sz="1800">
                  <a:latin typeface="Tahoma" pitchFamily="34" charset="0"/>
                </a:rPr>
              </a:br>
              <a:r>
                <a:rPr lang="de-CH" altLang="de-DE" sz="1800">
                  <a:latin typeface="Tahoma" pitchFamily="34" charset="0"/>
                </a:rPr>
                <a:t>Problems</a:t>
              </a:r>
            </a:p>
          </p:txBody>
        </p:sp>
        <p:grpSp>
          <p:nvGrpSpPr>
            <p:cNvPr id="26638" name="Group 1041"/>
            <p:cNvGrpSpPr>
              <a:grpSpLocks/>
            </p:cNvGrpSpPr>
            <p:nvPr/>
          </p:nvGrpSpPr>
          <p:grpSpPr bwMode="auto">
            <a:xfrm>
              <a:off x="2400" y="2496"/>
              <a:ext cx="1440" cy="336"/>
              <a:chOff x="2400" y="2496"/>
              <a:chExt cx="1440" cy="336"/>
            </a:xfrm>
          </p:grpSpPr>
          <p:sp>
            <p:nvSpPr>
              <p:cNvPr id="26640" name="AutoShape 1042"/>
              <p:cNvSpPr>
                <a:spLocks noChangeArrowheads="1"/>
              </p:cNvSpPr>
              <p:nvPr/>
            </p:nvSpPr>
            <p:spPr bwMode="auto">
              <a:xfrm rot="3088984">
                <a:off x="2400" y="2496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CH" altLang="de-DE" sz="1800">
                  <a:latin typeface="Palatino Linotype" pitchFamily="18" charset="0"/>
                </a:endParaRPr>
              </a:p>
            </p:txBody>
          </p:sp>
          <p:sp>
            <p:nvSpPr>
              <p:cNvPr id="26641" name="AutoShape 1043"/>
              <p:cNvSpPr>
                <a:spLocks noChangeArrowheads="1"/>
              </p:cNvSpPr>
              <p:nvPr/>
            </p:nvSpPr>
            <p:spPr bwMode="auto">
              <a:xfrm rot="-3049113">
                <a:off x="3504" y="2496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CH" altLang="de-DE" sz="1800">
                  <a:latin typeface="Palatino Linotype" pitchFamily="18" charset="0"/>
                </a:endParaRPr>
              </a:p>
            </p:txBody>
          </p:sp>
        </p:grpSp>
        <p:sp>
          <p:nvSpPr>
            <p:cNvPr id="26639" name="AutoShape 1044"/>
            <p:cNvSpPr>
              <a:spLocks noChangeArrowheads="1"/>
            </p:cNvSpPr>
            <p:nvPr/>
          </p:nvSpPr>
          <p:spPr bwMode="auto">
            <a:xfrm rot="-10786296">
              <a:off x="2952" y="1680"/>
              <a:ext cx="336" cy="336"/>
            </a:xfrm>
            <a:prstGeom prst="triangle">
              <a:avLst>
                <a:gd name="adj" fmla="val 50000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CH" altLang="de-DE" sz="1800">
                <a:latin typeface="Palatino Linotype" pitchFamily="18" charset="0"/>
              </a:endParaRPr>
            </a:p>
          </p:txBody>
        </p:sp>
      </p:grpSp>
      <p:grpSp>
        <p:nvGrpSpPr>
          <p:cNvPr id="22" name="Group 1050"/>
          <p:cNvGrpSpPr>
            <a:grpSpLocks/>
          </p:cNvGrpSpPr>
          <p:nvPr/>
        </p:nvGrpSpPr>
        <p:grpSpPr bwMode="auto">
          <a:xfrm>
            <a:off x="1258888" y="1522413"/>
            <a:ext cx="7578725" cy="4878387"/>
            <a:chOff x="778" y="959"/>
            <a:chExt cx="4685" cy="3073"/>
          </a:xfrm>
        </p:grpSpPr>
        <p:sp>
          <p:nvSpPr>
            <p:cNvPr id="26633" name="Text Box 1045"/>
            <p:cNvSpPr txBox="1">
              <a:spLocks noChangeArrowheads="1"/>
            </p:cNvSpPr>
            <p:nvPr/>
          </p:nvSpPr>
          <p:spPr bwMode="auto">
            <a:xfrm>
              <a:off x="3719" y="3435"/>
              <a:ext cx="856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 b="1">
                  <a:latin typeface="Tahoma" pitchFamily="34" charset="0"/>
                </a:rPr>
                <a:t>Burden</a:t>
              </a:r>
            </a:p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 b="1">
                  <a:latin typeface="Tahoma" pitchFamily="34" charset="0"/>
                </a:rPr>
                <a:t>Hardships</a:t>
              </a:r>
            </a:p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 b="1">
                  <a:latin typeface="Tahoma" pitchFamily="34" charset="0"/>
                </a:rPr>
                <a:t>Trials</a:t>
              </a:r>
            </a:p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 b="1">
                  <a:latin typeface="Tahoma" pitchFamily="34" charset="0"/>
                </a:rPr>
                <a:t>Temptation</a:t>
              </a:r>
            </a:p>
          </p:txBody>
        </p:sp>
        <p:sp>
          <p:nvSpPr>
            <p:cNvPr id="26634" name="Text Box 1046"/>
            <p:cNvSpPr txBox="1">
              <a:spLocks noChangeArrowheads="1"/>
            </p:cNvSpPr>
            <p:nvPr/>
          </p:nvSpPr>
          <p:spPr bwMode="auto">
            <a:xfrm>
              <a:off x="4646" y="3434"/>
              <a:ext cx="81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>
                  <a:latin typeface="Tahoma" pitchFamily="34" charset="0"/>
                </a:rPr>
                <a:t>Gal 6,2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>
                  <a:latin typeface="Tahoma" pitchFamily="34" charset="0"/>
                </a:rPr>
                <a:t>2. Cor 6,4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>
                  <a:latin typeface="Tahoma" pitchFamily="34" charset="0"/>
                </a:rPr>
                <a:t>1. Peter 1,6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>
                  <a:latin typeface="Tahoma" pitchFamily="34" charset="0"/>
                </a:rPr>
                <a:t>1. Cor 10,13</a:t>
              </a:r>
            </a:p>
          </p:txBody>
        </p:sp>
        <p:sp>
          <p:nvSpPr>
            <p:cNvPr id="26635" name="Text Box 1047"/>
            <p:cNvSpPr txBox="1">
              <a:spLocks noChangeArrowheads="1"/>
            </p:cNvSpPr>
            <p:nvPr/>
          </p:nvSpPr>
          <p:spPr bwMode="auto">
            <a:xfrm>
              <a:off x="1304" y="3685"/>
              <a:ext cx="76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 b="1">
                  <a:latin typeface="Tahoma" pitchFamily="34" charset="0"/>
                </a:rPr>
                <a:t>Weakness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>
                  <a:latin typeface="Tahoma" pitchFamily="34" charset="0"/>
                </a:rPr>
                <a:t>2. Cor 12,9</a:t>
              </a:r>
              <a:endParaRPr lang="de-CH" altLang="de-DE" sz="1600" b="1">
                <a:latin typeface="Tahoma" pitchFamily="34" charset="0"/>
              </a:endParaRPr>
            </a:p>
          </p:txBody>
        </p:sp>
        <p:sp>
          <p:nvSpPr>
            <p:cNvPr id="26636" name="Text Box 1048"/>
            <p:cNvSpPr txBox="1">
              <a:spLocks noChangeArrowheads="1"/>
            </p:cNvSpPr>
            <p:nvPr/>
          </p:nvSpPr>
          <p:spPr bwMode="auto">
            <a:xfrm>
              <a:off x="778" y="959"/>
              <a:ext cx="148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 b="1">
                  <a:latin typeface="Tahoma" pitchFamily="34" charset="0"/>
                </a:rPr>
                <a:t>Way of Life</a:t>
              </a:r>
              <a:r>
                <a:rPr lang="de-CH" altLang="de-DE" sz="1600">
                  <a:latin typeface="Tahoma" pitchFamily="34" charset="0"/>
                </a:rPr>
                <a:t> (Eph 4,22)</a:t>
              </a:r>
            </a:p>
            <a:p>
              <a:pPr algn="r" eaLnBrk="1" hangingPunct="1">
                <a:lnSpc>
                  <a:spcPct val="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CH" altLang="de-DE" sz="1600" b="1">
                  <a:latin typeface="Tahoma" pitchFamily="34" charset="0"/>
                </a:rPr>
                <a:t>Mind</a:t>
              </a:r>
              <a:r>
                <a:rPr lang="de-CH" altLang="de-DE" sz="1600">
                  <a:latin typeface="Tahoma" pitchFamily="34" charset="0"/>
                </a:rPr>
                <a:t> (Rom 8,6; 12,2)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323850" y="5762625"/>
            <a:ext cx="10801350" cy="148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Therapeutic avenues</a:t>
            </a:r>
            <a:endParaRPr lang="de-DE" altLang="de-DE" smtClean="0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620838" y="1403350"/>
            <a:ext cx="7451725" cy="5097463"/>
            <a:chOff x="960" y="884"/>
            <a:chExt cx="4416" cy="3211"/>
          </a:xfrm>
        </p:grpSpPr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1200" y="1352"/>
              <a:ext cx="3888" cy="2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latin typeface="Palatino Linotype" pitchFamily="18" charset="0"/>
              </a:endParaRPr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424" y="920"/>
              <a:ext cx="1488" cy="826"/>
              <a:chOff x="2424" y="816"/>
              <a:chExt cx="1488" cy="826"/>
            </a:xfrm>
          </p:grpSpPr>
          <p:sp>
            <p:nvSpPr>
              <p:cNvPr id="27671" name="Rectangle 7"/>
              <p:cNvSpPr>
                <a:spLocks noChangeArrowheads="1"/>
              </p:cNvSpPr>
              <p:nvPr/>
            </p:nvSpPr>
            <p:spPr bwMode="auto">
              <a:xfrm>
                <a:off x="2424" y="960"/>
                <a:ext cx="1488" cy="6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b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Palatino Linotype" pitchFamily="18" charset="0"/>
                  </a:rPr>
                  <a:t>Attention, Empathy,</a:t>
                </a:r>
                <a:br>
                  <a:rPr lang="de-CH" altLang="de-DE" sz="1400">
                    <a:latin typeface="Palatino Linotype" pitchFamily="18" charset="0"/>
                  </a:rPr>
                </a:br>
                <a:r>
                  <a:rPr lang="de-CH" altLang="de-DE" sz="1400">
                    <a:latin typeface="Palatino Linotype" pitchFamily="18" charset="0"/>
                  </a:rPr>
                  <a:t>Understanding, Counselling</a:t>
                </a:r>
                <a:br>
                  <a:rPr lang="de-CH" altLang="de-DE" sz="1400">
                    <a:latin typeface="Palatino Linotype" pitchFamily="18" charset="0"/>
                  </a:rPr>
                </a:br>
                <a:r>
                  <a:rPr lang="de-CH" altLang="de-DE" sz="1400">
                    <a:latin typeface="Palatino Linotype" pitchFamily="18" charset="0"/>
                  </a:rPr>
                  <a:t>Comfort, Encouragement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400">
                    <a:latin typeface="Palatino Linotype" pitchFamily="18" charset="0"/>
                  </a:rPr>
                  <a:t>Teaching</a:t>
                </a:r>
              </a:p>
            </p:txBody>
          </p:sp>
          <p:sp>
            <p:nvSpPr>
              <p:cNvPr id="27672" name="Rectangle 8"/>
              <p:cNvSpPr>
                <a:spLocks noChangeArrowheads="1"/>
              </p:cNvSpPr>
              <p:nvPr/>
            </p:nvSpPr>
            <p:spPr bwMode="auto">
              <a:xfrm>
                <a:off x="2424" y="816"/>
                <a:ext cx="1488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800" b="1">
                    <a:solidFill>
                      <a:schemeClr val="bg1"/>
                    </a:solidFill>
                    <a:latin typeface="Palatino Linotype" pitchFamily="18" charset="0"/>
                  </a:rPr>
                  <a:t>T A L K I N G</a:t>
                </a:r>
              </a:p>
            </p:txBody>
          </p:sp>
        </p:grpSp>
        <p:grpSp>
          <p:nvGrpSpPr>
            <p:cNvPr id="27655" name="Group 9"/>
            <p:cNvGrpSpPr>
              <a:grpSpLocks/>
            </p:cNvGrpSpPr>
            <p:nvPr/>
          </p:nvGrpSpPr>
          <p:grpSpPr bwMode="auto">
            <a:xfrm>
              <a:off x="960" y="2912"/>
              <a:ext cx="4416" cy="672"/>
              <a:chOff x="960" y="2808"/>
              <a:chExt cx="4416" cy="672"/>
            </a:xfrm>
          </p:grpSpPr>
          <p:grpSp>
            <p:nvGrpSpPr>
              <p:cNvPr id="27665" name="Group 10"/>
              <p:cNvGrpSpPr>
                <a:grpSpLocks/>
              </p:cNvGrpSpPr>
              <p:nvPr/>
            </p:nvGrpSpPr>
            <p:grpSpPr bwMode="auto">
              <a:xfrm>
                <a:off x="3888" y="2808"/>
                <a:ext cx="1488" cy="672"/>
                <a:chOff x="2304" y="2832"/>
                <a:chExt cx="1488" cy="672"/>
              </a:xfrm>
            </p:grpSpPr>
            <p:sp>
              <p:nvSpPr>
                <p:cNvPr id="27669" name="Rectangle 11"/>
                <p:cNvSpPr>
                  <a:spLocks noChangeArrowheads="1"/>
                </p:cNvSpPr>
                <p:nvPr/>
              </p:nvSpPr>
              <p:spPr bwMode="auto">
                <a:xfrm>
                  <a:off x="2304" y="2928"/>
                  <a:ext cx="1488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>
                  <a:lvl1pPr eaLnBrk="0" hangingPunct="0">
                    <a:spcBef>
                      <a:spcPct val="20000"/>
                    </a:spcBef>
                    <a:buClr>
                      <a:srgbClr val="FFC000"/>
                    </a:buClr>
                    <a:buFont typeface="Calibri" pitchFamily="34" charset="0"/>
                    <a:buChar char="»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Calibri" pitchFamily="34" charset="0"/>
                    <a:buChar char="»"/>
                    <a:defRPr sz="2000" i="1">
                      <a:solidFill>
                        <a:srgbClr val="766A45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Courier New" pitchFamily="49" charset="0"/>
                    <a:buChar char="o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CH" altLang="de-DE" sz="1400">
                      <a:latin typeface="Palatino Linotype" pitchFamily="18" charset="0"/>
                    </a:rPr>
                    <a:t>Visiting - Helping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CH" altLang="de-DE" sz="1400">
                      <a:latin typeface="Palatino Linotype" pitchFamily="18" charset="0"/>
                    </a:rPr>
                    <a:t>Aktivation – Enabling better</a:t>
                  </a:r>
                  <a:br>
                    <a:rPr lang="de-CH" altLang="de-DE" sz="1400">
                      <a:latin typeface="Palatino Linotype" pitchFamily="18" charset="0"/>
                    </a:rPr>
                  </a:br>
                  <a:r>
                    <a:rPr lang="de-CH" altLang="de-DE" sz="1400">
                      <a:latin typeface="Palatino Linotype" pitchFamily="18" charset="0"/>
                    </a:rPr>
                    <a:t>autonomy</a:t>
                  </a:r>
                </a:p>
              </p:txBody>
            </p:sp>
            <p:sp>
              <p:nvSpPr>
                <p:cNvPr id="27670" name="Rectangle 12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88" cy="19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C000"/>
                    </a:buClr>
                    <a:buFont typeface="Calibri" pitchFamily="34" charset="0"/>
                    <a:buChar char="»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Calibri" pitchFamily="34" charset="0"/>
                    <a:buChar char="»"/>
                    <a:defRPr sz="2000" i="1">
                      <a:solidFill>
                        <a:srgbClr val="766A45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Courier New" pitchFamily="49" charset="0"/>
                    <a:buChar char="o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CH" altLang="de-DE" sz="1800" b="1">
                      <a:solidFill>
                        <a:schemeClr val="bg1"/>
                      </a:solidFill>
                      <a:latin typeface="Palatino Linotype" pitchFamily="18" charset="0"/>
                    </a:rPr>
                    <a:t>S U P P O R T</a:t>
                  </a:r>
                </a:p>
              </p:txBody>
            </p:sp>
          </p:grpSp>
          <p:grpSp>
            <p:nvGrpSpPr>
              <p:cNvPr id="27666" name="Group 13"/>
              <p:cNvGrpSpPr>
                <a:grpSpLocks/>
              </p:cNvGrpSpPr>
              <p:nvPr/>
            </p:nvGrpSpPr>
            <p:grpSpPr bwMode="auto">
              <a:xfrm>
                <a:off x="960" y="2808"/>
                <a:ext cx="1488" cy="672"/>
                <a:chOff x="2304" y="2832"/>
                <a:chExt cx="1488" cy="672"/>
              </a:xfrm>
            </p:grpSpPr>
            <p:sp>
              <p:nvSpPr>
                <p:cNvPr id="27667" name="Rectangle 14"/>
                <p:cNvSpPr>
                  <a:spLocks noChangeArrowheads="1"/>
                </p:cNvSpPr>
                <p:nvPr/>
              </p:nvSpPr>
              <p:spPr bwMode="auto">
                <a:xfrm>
                  <a:off x="2304" y="2928"/>
                  <a:ext cx="1488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b"/>
                <a:lstStyle>
                  <a:lvl1pPr eaLnBrk="0" hangingPunct="0">
                    <a:spcBef>
                      <a:spcPct val="20000"/>
                    </a:spcBef>
                    <a:buClr>
                      <a:srgbClr val="FFC000"/>
                    </a:buClr>
                    <a:buFont typeface="Calibri" pitchFamily="34" charset="0"/>
                    <a:buChar char="»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Calibri" pitchFamily="34" charset="0"/>
                    <a:buChar char="»"/>
                    <a:defRPr sz="2000" i="1">
                      <a:solidFill>
                        <a:srgbClr val="766A45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Courier New" pitchFamily="49" charset="0"/>
                    <a:buChar char="o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CH" altLang="de-DE" sz="1400">
                      <a:latin typeface="Palatino Linotype" pitchFamily="18" charset="0"/>
                    </a:rPr>
                    <a:t>Antidepressants, </a:t>
                  </a:r>
                  <a:br>
                    <a:rPr lang="de-CH" altLang="de-DE" sz="1400">
                      <a:latin typeface="Palatino Linotype" pitchFamily="18" charset="0"/>
                    </a:rPr>
                  </a:br>
                  <a:r>
                    <a:rPr lang="de-CH" altLang="de-DE" sz="1400">
                      <a:latin typeface="Palatino Linotype" pitchFamily="18" charset="0"/>
                    </a:rPr>
                    <a:t>Neuroleptics, Mood Stabil.</a:t>
                  </a:r>
                  <a:br>
                    <a:rPr lang="de-CH" altLang="de-DE" sz="1400">
                      <a:latin typeface="Palatino Linotype" pitchFamily="18" charset="0"/>
                    </a:rPr>
                  </a:br>
                  <a:r>
                    <a:rPr lang="de-CH" altLang="de-DE" sz="1400">
                      <a:latin typeface="Palatino Linotype" pitchFamily="18" charset="0"/>
                    </a:rPr>
                    <a:t>Tranquilizer etc.</a:t>
                  </a:r>
                </a:p>
              </p:txBody>
            </p:sp>
            <p:sp>
              <p:nvSpPr>
                <p:cNvPr id="27668" name="Rectangle 15"/>
                <p:cNvSpPr>
                  <a:spLocks noChangeArrowheads="1"/>
                </p:cNvSpPr>
                <p:nvPr/>
              </p:nvSpPr>
              <p:spPr bwMode="auto">
                <a:xfrm>
                  <a:off x="2304" y="2832"/>
                  <a:ext cx="1488" cy="19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C000"/>
                    </a:buClr>
                    <a:buFont typeface="Calibri" pitchFamily="34" charset="0"/>
                    <a:buChar char="»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Calibri" pitchFamily="34" charset="0"/>
                    <a:buChar char="»"/>
                    <a:defRPr sz="2000" i="1">
                      <a:solidFill>
                        <a:srgbClr val="766A45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Courier New" pitchFamily="49" charset="0"/>
                    <a:buChar char="o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CH" altLang="de-DE" sz="1600" b="1">
                      <a:solidFill>
                        <a:schemeClr val="bg1"/>
                      </a:solidFill>
                      <a:latin typeface="Palatino Linotype" pitchFamily="18" charset="0"/>
                    </a:rPr>
                    <a:t>M E D I C A T I O N</a:t>
                  </a:r>
                  <a:endParaRPr lang="de-CH" altLang="de-DE" sz="1800" b="1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</p:grpSp>
        </p:grpSp>
        <p:grpSp>
          <p:nvGrpSpPr>
            <p:cNvPr id="27656" name="Group 16"/>
            <p:cNvGrpSpPr>
              <a:grpSpLocks/>
            </p:cNvGrpSpPr>
            <p:nvPr/>
          </p:nvGrpSpPr>
          <p:grpSpPr bwMode="auto">
            <a:xfrm>
              <a:off x="2448" y="1784"/>
              <a:ext cx="1440" cy="1152"/>
              <a:chOff x="2400" y="1680"/>
              <a:chExt cx="1440" cy="1152"/>
            </a:xfrm>
          </p:grpSpPr>
          <p:sp>
            <p:nvSpPr>
              <p:cNvPr id="27660" name="AutoShape 17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152" cy="576"/>
              </a:xfrm>
              <a:prstGeom prst="star16">
                <a:avLst>
                  <a:gd name="adj" fmla="val 37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e-CH" altLang="de-DE" sz="1800" b="1">
                    <a:latin typeface="Palatino Linotype" pitchFamily="18" charset="0"/>
                  </a:rPr>
                  <a:t>Patient</a:t>
                </a:r>
                <a:endParaRPr lang="de-CH" altLang="de-DE" sz="1800">
                  <a:latin typeface="Palatino Linotype" pitchFamily="18" charset="0"/>
                </a:endParaRPr>
              </a:p>
            </p:txBody>
          </p:sp>
          <p:grpSp>
            <p:nvGrpSpPr>
              <p:cNvPr id="27661" name="Group 18"/>
              <p:cNvGrpSpPr>
                <a:grpSpLocks/>
              </p:cNvGrpSpPr>
              <p:nvPr/>
            </p:nvGrpSpPr>
            <p:grpSpPr bwMode="auto">
              <a:xfrm>
                <a:off x="2400" y="2496"/>
                <a:ext cx="1440" cy="336"/>
                <a:chOff x="2400" y="2496"/>
                <a:chExt cx="1440" cy="336"/>
              </a:xfrm>
            </p:grpSpPr>
            <p:sp>
              <p:nvSpPr>
                <p:cNvPr id="27663" name="AutoShape 19"/>
                <p:cNvSpPr>
                  <a:spLocks noChangeArrowheads="1"/>
                </p:cNvSpPr>
                <p:nvPr/>
              </p:nvSpPr>
              <p:spPr bwMode="auto">
                <a:xfrm rot="3088984">
                  <a:off x="2400" y="2496"/>
                  <a:ext cx="336" cy="33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C000"/>
                    </a:buClr>
                    <a:buFont typeface="Calibri" pitchFamily="34" charset="0"/>
                    <a:buChar char="»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Calibri" pitchFamily="34" charset="0"/>
                    <a:buChar char="»"/>
                    <a:defRPr sz="2000" i="1">
                      <a:solidFill>
                        <a:srgbClr val="766A45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Courier New" pitchFamily="49" charset="0"/>
                    <a:buChar char="o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de-DE" altLang="de-DE" sz="1800">
                    <a:latin typeface="Palatino Linotype" pitchFamily="18" charset="0"/>
                  </a:endParaRPr>
                </a:p>
              </p:txBody>
            </p:sp>
            <p:sp>
              <p:nvSpPr>
                <p:cNvPr id="27664" name="AutoShape 20"/>
                <p:cNvSpPr>
                  <a:spLocks noChangeArrowheads="1"/>
                </p:cNvSpPr>
                <p:nvPr/>
              </p:nvSpPr>
              <p:spPr bwMode="auto">
                <a:xfrm rot="-3049113">
                  <a:off x="3504" y="2496"/>
                  <a:ext cx="336" cy="33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FF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C000"/>
                    </a:buClr>
                    <a:buFont typeface="Calibri" pitchFamily="34" charset="0"/>
                    <a:buChar char="»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Calibri" pitchFamily="34" charset="0"/>
                    <a:buChar char="»"/>
                    <a:defRPr sz="2000" i="1">
                      <a:solidFill>
                        <a:srgbClr val="766A45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Courier New" pitchFamily="49" charset="0"/>
                    <a:buChar char="o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•"/>
                    <a:defRPr sz="1600">
                      <a:solidFill>
                        <a:srgbClr val="7F7F7F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de-DE" altLang="de-DE" sz="1800"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27662" name="AutoShape 21"/>
              <p:cNvSpPr>
                <a:spLocks noChangeArrowheads="1"/>
              </p:cNvSpPr>
              <p:nvPr/>
            </p:nvSpPr>
            <p:spPr bwMode="auto">
              <a:xfrm rot="-10786296">
                <a:off x="2952" y="1680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C000"/>
                  </a:buClr>
                  <a:buFont typeface="Calibri" pitchFamily="34" charset="0"/>
                  <a:buChar char="»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Calibri" pitchFamily="34" charset="0"/>
                  <a:buChar char="»"/>
                  <a:defRPr sz="2000" i="1">
                    <a:solidFill>
                      <a:srgbClr val="766A45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Courier New" pitchFamily="49" charset="0"/>
                  <a:buChar char="o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600">
                    <a:solidFill>
                      <a:srgbClr val="7F7F7F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latin typeface="Palatino Linotype" pitchFamily="18" charset="0"/>
                </a:endParaRPr>
              </a:p>
            </p:txBody>
          </p:sp>
        </p:grpSp>
        <p:sp>
          <p:nvSpPr>
            <p:cNvPr id="27657" name="Text Box 22"/>
            <p:cNvSpPr txBox="1">
              <a:spLocks noChangeArrowheads="1"/>
            </p:cNvSpPr>
            <p:nvPr/>
          </p:nvSpPr>
          <p:spPr bwMode="auto">
            <a:xfrm>
              <a:off x="1227" y="884"/>
              <a:ext cx="115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Proberbs 16,24; 18,21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1. Thessalonians 5,15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Hebrews 10,24-25</a:t>
              </a:r>
            </a:p>
          </p:txBody>
        </p:sp>
        <p:sp>
          <p:nvSpPr>
            <p:cNvPr id="27658" name="Text Box 23"/>
            <p:cNvSpPr txBox="1">
              <a:spLocks noChangeArrowheads="1"/>
            </p:cNvSpPr>
            <p:nvPr/>
          </p:nvSpPr>
          <p:spPr bwMode="auto">
            <a:xfrm>
              <a:off x="960" y="3629"/>
              <a:ext cx="85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Isaiah38,21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J. Sirach 38,1-8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1. Timothy 5,23</a:t>
              </a:r>
            </a:p>
          </p:txBody>
        </p:sp>
        <p:sp>
          <p:nvSpPr>
            <p:cNvPr id="27659" name="Text Box 24"/>
            <p:cNvSpPr txBox="1">
              <a:spLocks noChangeArrowheads="1"/>
            </p:cNvSpPr>
            <p:nvPr/>
          </p:nvSpPr>
          <p:spPr bwMode="auto">
            <a:xfrm>
              <a:off x="4413" y="3630"/>
              <a:ext cx="963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Galatians 6,2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Matthew 25,35-40</a:t>
              </a:r>
            </a:p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1400">
                  <a:latin typeface="Tahoma" pitchFamily="34" charset="0"/>
                </a:rPr>
                <a:t>Proverbs 3,27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3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58277" y="1444714"/>
            <a:ext cx="2651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CH" sz="2000" dirty="0">
                <a:latin typeface="Tahoma" pitchFamily="34" charset="0"/>
              </a:rPr>
              <a:t>1. </a:t>
            </a:r>
            <a:r>
              <a:rPr lang="de-CH" sz="2000" dirty="0" err="1">
                <a:latin typeface="Tahoma" pitchFamily="34" charset="0"/>
              </a:rPr>
              <a:t>Thessalonians</a:t>
            </a:r>
            <a:r>
              <a:rPr lang="de-CH" sz="2000" dirty="0">
                <a:latin typeface="Tahoma" pitchFamily="34" charset="0"/>
              </a:rPr>
              <a:t> 5:14</a:t>
            </a:r>
          </a:p>
        </p:txBody>
      </p: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1458277" y="1943100"/>
            <a:ext cx="3173104" cy="3810000"/>
            <a:chOff x="864" y="1224"/>
            <a:chExt cx="1632" cy="2400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864" y="1224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1. Exhort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864" y="1896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2. comfort, encourage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864" y="2568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3. support, help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64" y="3288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4. Be patient</a:t>
              </a:r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6481234" y="1828800"/>
            <a:ext cx="2590806" cy="4038600"/>
            <a:chOff x="3840" y="1152"/>
            <a:chExt cx="1248" cy="2544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3840" y="1152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 dirty="0" smtClean="0">
                  <a:latin typeface="Tahoma" pitchFamily="34" charset="0"/>
                </a:rPr>
                <a:t>ATACTOS </a:t>
              </a:r>
              <a:r>
                <a:rPr lang="de-CH" dirty="0" err="1" smtClean="0">
                  <a:latin typeface="Tahoma" pitchFamily="34" charset="0"/>
                </a:rPr>
                <a:t>idle</a:t>
              </a:r>
              <a:r>
                <a:rPr lang="de-CH" dirty="0">
                  <a:latin typeface="Tahoma" pitchFamily="34" charset="0"/>
                </a:rPr>
                <a:t>, </a:t>
              </a:r>
              <a:r>
                <a:rPr lang="de-CH" dirty="0" err="1">
                  <a:latin typeface="Tahoma" pitchFamily="34" charset="0"/>
                </a:rPr>
                <a:t>unruly</a:t>
              </a:r>
              <a:endParaRPr lang="de-CH" sz="2200" dirty="0">
                <a:latin typeface="Tahoma" pitchFamily="34" charset="0"/>
              </a:endParaRPr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3840" y="1824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Anxious, timid</a:t>
              </a: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3840" y="2496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The weak</a:t>
              </a: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3840" y="3216"/>
              <a:ext cx="1248" cy="480"/>
            </a:xfrm>
            <a:prstGeom prst="flowChartDocumen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 b="1">
                  <a:latin typeface="Tahoma" pitchFamily="34" charset="0"/>
                </a:rPr>
                <a:t>everyone</a:t>
              </a:r>
              <a:endParaRPr lang="de-CH" sz="2200">
                <a:latin typeface="Tahoma" pitchFamily="34" charset="0"/>
              </a:endParaRPr>
            </a:p>
          </p:txBody>
        </p:sp>
      </p:grp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4941941" y="2057400"/>
            <a:ext cx="810154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4941941" y="3124200"/>
            <a:ext cx="810154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941941" y="4191000"/>
            <a:ext cx="810154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4941941" y="5334000"/>
            <a:ext cx="810154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Four</a:t>
            </a:r>
            <a:r>
              <a:rPr lang="de-CH" dirty="0" smtClean="0"/>
              <a:t> </a:t>
            </a:r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Strategies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109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Admonish</a:t>
            </a:r>
            <a:r>
              <a:rPr lang="de-CH" dirty="0" smtClean="0"/>
              <a:t>, </a:t>
            </a:r>
            <a:r>
              <a:rPr lang="de-CH" dirty="0" err="1" smtClean="0"/>
              <a:t>Exhort</a:t>
            </a:r>
            <a:r>
              <a:rPr lang="de-CH" dirty="0" smtClean="0"/>
              <a:t>, </a:t>
            </a:r>
            <a:r>
              <a:rPr lang="de-CH" dirty="0" err="1" smtClean="0"/>
              <a:t>Correct</a:t>
            </a:r>
            <a:r>
              <a:rPr lang="de-CH" dirty="0" smtClean="0"/>
              <a:t> - ATACTOS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Life Style </a:t>
            </a:r>
            <a:r>
              <a:rPr lang="de-CH" dirty="0" err="1" smtClean="0"/>
              <a:t>influences</a:t>
            </a:r>
            <a:r>
              <a:rPr lang="de-CH" dirty="0" smtClean="0"/>
              <a:t> </a:t>
            </a:r>
            <a:r>
              <a:rPr lang="de-CH" dirty="0" err="1" smtClean="0"/>
              <a:t>health</a:t>
            </a:r>
            <a:endParaRPr lang="de-CH" dirty="0" smtClean="0"/>
          </a:p>
          <a:p>
            <a:r>
              <a:rPr lang="de-CH" dirty="0" smtClean="0"/>
              <a:t>Mental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influenced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wrong</a:t>
            </a:r>
            <a:r>
              <a:rPr lang="de-CH" dirty="0" smtClean="0"/>
              <a:t> </a:t>
            </a:r>
            <a:r>
              <a:rPr lang="de-CH" dirty="0" err="1" smtClean="0"/>
              <a:t>behavior</a:t>
            </a:r>
            <a:r>
              <a:rPr lang="de-CH" dirty="0" smtClean="0"/>
              <a:t> </a:t>
            </a:r>
            <a:r>
              <a:rPr lang="de-CH" dirty="0" err="1" smtClean="0"/>
              <a:t>patterns</a:t>
            </a:r>
            <a:r>
              <a:rPr lang="de-CH" dirty="0" smtClean="0"/>
              <a:t>, </a:t>
            </a:r>
            <a:br>
              <a:rPr lang="de-CH" dirty="0" smtClean="0"/>
            </a:br>
            <a:r>
              <a:rPr lang="de-CH" dirty="0" smtClean="0"/>
              <a:t>e.g. </a:t>
            </a:r>
            <a:r>
              <a:rPr lang="de-CH" dirty="0" err="1" smtClean="0"/>
              <a:t>alcohol</a:t>
            </a:r>
            <a:r>
              <a:rPr lang="de-CH" dirty="0" smtClean="0"/>
              <a:t>, </a:t>
            </a:r>
            <a:r>
              <a:rPr lang="de-CH" dirty="0" err="1" smtClean="0"/>
              <a:t>violence</a:t>
            </a:r>
            <a:r>
              <a:rPr lang="de-CH" dirty="0" smtClean="0"/>
              <a:t>, </a:t>
            </a:r>
            <a:r>
              <a:rPr lang="de-CH" dirty="0" err="1" smtClean="0"/>
              <a:t>wrong</a:t>
            </a:r>
            <a:r>
              <a:rPr lang="de-CH" dirty="0" smtClean="0"/>
              <a:t> </a:t>
            </a:r>
            <a:r>
              <a:rPr lang="de-CH" dirty="0" err="1" smtClean="0"/>
              <a:t>thinking</a:t>
            </a:r>
            <a:endParaRPr lang="de-CH" dirty="0" smtClean="0"/>
          </a:p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need</a:t>
            </a:r>
            <a:r>
              <a:rPr lang="de-CH" dirty="0" smtClean="0"/>
              <a:t> </a:t>
            </a:r>
            <a:r>
              <a:rPr lang="de-CH" dirty="0" err="1" smtClean="0"/>
              <a:t>programs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</a:t>
            </a:r>
            <a:r>
              <a:rPr lang="de-CH" dirty="0" err="1" smtClean="0"/>
              <a:t>people</a:t>
            </a:r>
            <a:r>
              <a:rPr lang="de-CH" dirty="0" smtClean="0"/>
              <a:t> </a:t>
            </a:r>
            <a:r>
              <a:rPr lang="de-CH" dirty="0" err="1" smtClean="0"/>
              <a:t>get</a:t>
            </a:r>
            <a:r>
              <a:rPr lang="de-CH" dirty="0" smtClean="0"/>
              <a:t> </a:t>
            </a:r>
            <a:r>
              <a:rPr lang="de-CH" dirty="0" err="1" smtClean="0"/>
              <a:t>away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substance</a:t>
            </a:r>
            <a:r>
              <a:rPr lang="de-CH" dirty="0" smtClean="0"/>
              <a:t> </a:t>
            </a:r>
            <a:r>
              <a:rPr lang="de-CH" dirty="0" err="1" smtClean="0"/>
              <a:t>abuse</a:t>
            </a:r>
            <a:r>
              <a:rPr lang="de-CH" dirty="0" smtClean="0"/>
              <a:t>.</a:t>
            </a:r>
          </a:p>
          <a:p>
            <a:r>
              <a:rPr lang="de-CH" dirty="0" err="1" smtClean="0"/>
              <a:t>Marriage</a:t>
            </a:r>
            <a:r>
              <a:rPr lang="de-CH" dirty="0" smtClean="0"/>
              <a:t> Encounter – Teaching </a:t>
            </a:r>
            <a:r>
              <a:rPr lang="de-CH" dirty="0" err="1" smtClean="0"/>
              <a:t>foundations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relationship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family</a:t>
            </a:r>
            <a:r>
              <a:rPr lang="de-CH" dirty="0" smtClean="0"/>
              <a:t> </a:t>
            </a:r>
            <a:r>
              <a:rPr lang="de-CH" dirty="0" err="1" smtClean="0"/>
              <a:t>life</a:t>
            </a:r>
            <a:endParaRPr lang="de-CH" dirty="0" smtClean="0"/>
          </a:p>
          <a:p>
            <a:r>
              <a:rPr lang="de-CH" dirty="0" smtClean="0"/>
              <a:t>Teaching </a:t>
            </a:r>
            <a:r>
              <a:rPr lang="de-CH" dirty="0" err="1" smtClean="0"/>
              <a:t>Biblical</a:t>
            </a:r>
            <a:r>
              <a:rPr lang="de-CH" dirty="0" smtClean="0"/>
              <a:t> Values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3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Comfort, </a:t>
            </a:r>
            <a:r>
              <a:rPr lang="en-US" b="1" dirty="0" smtClean="0"/>
              <a:t>encourage, </a:t>
            </a:r>
            <a:r>
              <a:rPr lang="en-US" b="1" dirty="0"/>
              <a:t>reassure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941940" y="1600201"/>
            <a:ext cx="3440676" cy="4525963"/>
          </a:xfrm>
        </p:spPr>
        <p:txBody>
          <a:bodyPr/>
          <a:lstStyle/>
          <a:p>
            <a:r>
              <a:rPr lang="en-US" dirty="0"/>
              <a:t>Whom? – The anxious, the depressed, the suffering, those who are mourning etc.</a:t>
            </a:r>
            <a:endParaRPr lang="de-CH" dirty="0"/>
          </a:p>
          <a:p>
            <a:r>
              <a:rPr lang="en-US" dirty="0"/>
              <a:t>God is also a God of Comfort (2. Cor. 1)</a:t>
            </a:r>
            <a:endParaRPr lang="de-CH" dirty="0"/>
          </a:p>
          <a:p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words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a </a:t>
            </a:r>
            <a:r>
              <a:rPr lang="de-CH" dirty="0" err="1" smtClean="0"/>
              <a:t>balm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soul</a:t>
            </a:r>
            <a:endParaRPr lang="de-CH" dirty="0" smtClean="0"/>
          </a:p>
          <a:p>
            <a:r>
              <a:rPr lang="de-CH" dirty="0" err="1" smtClean="0"/>
              <a:t>Encouraging</a:t>
            </a:r>
            <a:r>
              <a:rPr lang="de-CH" dirty="0" smtClean="0"/>
              <a:t> a </a:t>
            </a:r>
            <a:r>
              <a:rPr lang="de-CH" dirty="0" err="1" smtClean="0"/>
              <a:t>person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bring out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r>
              <a:rPr lang="de-CH" dirty="0" smtClean="0"/>
              <a:t> in her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motivate</a:t>
            </a:r>
            <a:r>
              <a:rPr lang="de-CH" dirty="0" smtClean="0"/>
              <a:t> her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go</a:t>
            </a:r>
            <a:r>
              <a:rPr lang="de-CH" dirty="0" smtClean="0"/>
              <a:t> on </a:t>
            </a:r>
            <a:r>
              <a:rPr lang="de-CH" dirty="0" err="1" smtClean="0"/>
              <a:t>despite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burdens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life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4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Support the Weak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941940" y="1600201"/>
            <a:ext cx="3440676" cy="4525963"/>
          </a:xfrm>
        </p:spPr>
        <p:txBody>
          <a:bodyPr/>
          <a:lstStyle/>
          <a:p>
            <a:r>
              <a:rPr lang="de-CH" dirty="0" smtClean="0"/>
              <a:t>Who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weak</a:t>
            </a:r>
            <a:r>
              <a:rPr lang="de-CH" dirty="0" smtClean="0"/>
              <a:t> in mental </a:t>
            </a:r>
            <a:r>
              <a:rPr lang="de-CH" dirty="0" err="1" smtClean="0"/>
              <a:t>health</a:t>
            </a:r>
            <a:r>
              <a:rPr lang="de-CH" dirty="0" smtClean="0"/>
              <a:t>?</a:t>
            </a:r>
          </a:p>
          <a:p>
            <a:r>
              <a:rPr lang="de-CH" dirty="0" err="1" smtClean="0"/>
              <a:t>Those</a:t>
            </a:r>
            <a:r>
              <a:rPr lang="de-CH" dirty="0" smtClean="0"/>
              <a:t> </a:t>
            </a:r>
            <a:r>
              <a:rPr lang="de-CH" dirty="0" err="1" smtClean="0"/>
              <a:t>who</a:t>
            </a:r>
            <a:r>
              <a:rPr lang="de-CH" dirty="0" smtClean="0"/>
              <a:t> </a:t>
            </a:r>
            <a:r>
              <a:rPr lang="de-CH" dirty="0" err="1" smtClean="0"/>
              <a:t>cannot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 </a:t>
            </a:r>
            <a:r>
              <a:rPr lang="de-CH" dirty="0" err="1" smtClean="0"/>
              <a:t>despite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efforts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desires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biblical concept of </a:t>
            </a:r>
            <a:r>
              <a:rPr lang="en-US" dirty="0" smtClean="0"/>
              <a:t>WEAKNESS in </a:t>
            </a:r>
            <a:r>
              <a:rPr lang="en-US" dirty="0"/>
              <a:t>relation to the Mental Health concept of VULNERABILITY, of psycho-social burden, of disability through chronic mental health disorders (DALY)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5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Support the Weak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941940" y="1600201"/>
            <a:ext cx="3440676" cy="4525963"/>
          </a:xfrm>
        </p:spPr>
        <p:txBody>
          <a:bodyPr/>
          <a:lstStyle/>
          <a:p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emphasis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WEAKNESS</a:t>
            </a:r>
          </a:p>
          <a:p>
            <a:r>
              <a:rPr lang="de-CH" dirty="0" smtClean="0"/>
              <a:t>2. </a:t>
            </a:r>
            <a:r>
              <a:rPr lang="de-CH" dirty="0" err="1" smtClean="0"/>
              <a:t>Corinthians</a:t>
            </a:r>
            <a:r>
              <a:rPr lang="de-CH" dirty="0" smtClean="0"/>
              <a:t> 12:11</a:t>
            </a:r>
          </a:p>
          <a:p>
            <a:r>
              <a:rPr lang="de-CH" dirty="0" smtClean="0"/>
              <a:t>2. </a:t>
            </a:r>
            <a:r>
              <a:rPr lang="de-CH" dirty="0" err="1" smtClean="0"/>
              <a:t>Corinthians</a:t>
            </a:r>
            <a:r>
              <a:rPr lang="de-CH" dirty="0" smtClean="0"/>
              <a:t> 4:6-10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Isaiah 42:1-4: </a:t>
            </a:r>
            <a:r>
              <a:rPr lang="de-CH" dirty="0" err="1" smtClean="0"/>
              <a:t>bruised</a:t>
            </a:r>
            <a:r>
              <a:rPr lang="de-CH" dirty="0" smtClean="0"/>
              <a:t> </a:t>
            </a:r>
            <a:r>
              <a:rPr lang="de-CH" dirty="0" err="1" smtClean="0"/>
              <a:t>reed</a:t>
            </a:r>
            <a:r>
              <a:rPr lang="de-CH" dirty="0" smtClean="0"/>
              <a:t>, </a:t>
            </a:r>
            <a:r>
              <a:rPr lang="de-CH" dirty="0" err="1" smtClean="0"/>
              <a:t>smoldering</a:t>
            </a:r>
            <a:r>
              <a:rPr lang="de-CH" dirty="0" smtClean="0"/>
              <a:t> </a:t>
            </a:r>
            <a:r>
              <a:rPr lang="de-CH" dirty="0" err="1" smtClean="0"/>
              <a:t>wick</a:t>
            </a:r>
            <a:endParaRPr lang="de-CH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38" y="2251671"/>
            <a:ext cx="4297362" cy="322302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5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PATIENCE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3942223" y="1600201"/>
            <a:ext cx="4440393" cy="4525963"/>
          </a:xfrm>
        </p:spPr>
        <p:txBody>
          <a:bodyPr>
            <a:normAutofit/>
          </a:bodyPr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patient</a:t>
            </a:r>
            <a:r>
              <a:rPr lang="de-CH" dirty="0" smtClean="0"/>
              <a:t> WITH ALL PEOPLE</a:t>
            </a:r>
          </a:p>
          <a:p>
            <a:r>
              <a:rPr lang="de-CH" dirty="0" err="1" smtClean="0"/>
              <a:t>Giving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 time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,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heal</a:t>
            </a:r>
            <a:r>
              <a:rPr lang="de-CH" dirty="0" smtClean="0"/>
              <a:t>,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mature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image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God</a:t>
            </a:r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Colossians</a:t>
            </a:r>
            <a:r>
              <a:rPr lang="de-CH" dirty="0" smtClean="0"/>
              <a:t> 1:11: «</a:t>
            </a:r>
            <a:r>
              <a:rPr lang="en-US" dirty="0"/>
              <a:t>being strengthened with all </a:t>
            </a:r>
            <a:r>
              <a:rPr lang="en-US" dirty="0" smtClean="0"/>
              <a:t>power </a:t>
            </a:r>
            <a:r>
              <a:rPr lang="en-US" dirty="0"/>
              <a:t>according to his glorious might so that you may have </a:t>
            </a:r>
            <a:r>
              <a:rPr lang="en-US" u="sng" dirty="0"/>
              <a:t>great endurance and </a:t>
            </a:r>
            <a:r>
              <a:rPr lang="en-US" u="sng" dirty="0" smtClean="0"/>
              <a:t>patience.”</a:t>
            </a:r>
            <a:endParaRPr lang="de-CH" u="sng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88874" y="1600200"/>
            <a:ext cx="3323673" cy="4526280"/>
          </a:xfrm>
        </p:spPr>
        <p:txBody>
          <a:bodyPr/>
          <a:lstStyle/>
          <a:p>
            <a:r>
              <a:rPr lang="en-US" dirty="0" smtClean="0"/>
              <a:t>In our world of fast internet connections and instant solutions – mental problems take their time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6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HOPE </a:t>
            </a:r>
            <a:r>
              <a:rPr lang="de-CH" dirty="0" err="1" smtClean="0"/>
              <a:t>and</a:t>
            </a:r>
            <a:r>
              <a:rPr lang="de-CH" dirty="0" smtClean="0"/>
              <a:t> MEANING in </a:t>
            </a:r>
            <a:r>
              <a:rPr lang="de-CH" dirty="0" err="1" smtClean="0"/>
              <a:t>trouble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FF0000"/>
                </a:solidFill>
              </a:rPr>
              <a:t>God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is</a:t>
            </a:r>
            <a:r>
              <a:rPr lang="de-CH" b="1" dirty="0" smtClean="0">
                <a:solidFill>
                  <a:srgbClr val="FF0000"/>
                </a:solidFill>
              </a:rPr>
              <a:t> a </a:t>
            </a:r>
            <a:r>
              <a:rPr lang="de-CH" b="1" dirty="0" err="1" smtClean="0">
                <a:solidFill>
                  <a:srgbClr val="FF0000"/>
                </a:solidFill>
              </a:rPr>
              <a:t>God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of</a:t>
            </a:r>
            <a:r>
              <a:rPr lang="de-CH" b="1" dirty="0" smtClean="0">
                <a:solidFill>
                  <a:srgbClr val="FF0000"/>
                </a:solidFill>
              </a:rPr>
              <a:t> Hope</a:t>
            </a:r>
          </a:p>
          <a:p>
            <a:pPr marL="457200" lvl="1" indent="0">
              <a:buNone/>
            </a:pPr>
            <a:r>
              <a:rPr lang="de-CH" dirty="0" smtClean="0"/>
              <a:t>Isaiah 43:1-4</a:t>
            </a:r>
          </a:p>
          <a:p>
            <a:endParaRPr lang="de-CH" dirty="0"/>
          </a:p>
          <a:p>
            <a:r>
              <a:rPr lang="en-US" dirty="0" smtClean="0"/>
              <a:t>Hope in </a:t>
            </a:r>
            <a:r>
              <a:rPr lang="en-US" dirty="0"/>
              <a:t>mental health services</a:t>
            </a:r>
          </a:p>
          <a:p>
            <a:r>
              <a:rPr lang="en-US" dirty="0" smtClean="0"/>
              <a:t>Spiritual aspects </a:t>
            </a:r>
            <a:r>
              <a:rPr lang="en-US" dirty="0"/>
              <a:t>of hope and meaning (Victor </a:t>
            </a:r>
            <a:r>
              <a:rPr lang="en-US" dirty="0" err="1"/>
              <a:t>Frankl</a:t>
            </a:r>
            <a:r>
              <a:rPr lang="en-US" dirty="0"/>
              <a:t>)</a:t>
            </a:r>
          </a:p>
          <a:p>
            <a:r>
              <a:rPr lang="en-US" dirty="0" smtClean="0"/>
              <a:t>False ways </a:t>
            </a:r>
            <a:r>
              <a:rPr lang="en-US" dirty="0"/>
              <a:t>to find </a:t>
            </a:r>
            <a:r>
              <a:rPr lang="en-US" dirty="0" smtClean="0"/>
              <a:t>hope (superstition, over-reliance on medicine / other people)</a:t>
            </a:r>
            <a:endParaRPr lang="en-US" dirty="0"/>
          </a:p>
          <a:p>
            <a:r>
              <a:rPr lang="de-CH" dirty="0" smtClean="0"/>
              <a:t>The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hopelessness</a:t>
            </a:r>
            <a:r>
              <a:rPr lang="de-CH" dirty="0" smtClean="0"/>
              <a:t> – </a:t>
            </a:r>
            <a:r>
              <a:rPr lang="de-CH" dirty="0" err="1" smtClean="0"/>
              <a:t>acceptance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weakness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91485" y="39540"/>
            <a:ext cx="597489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535733" y="564938"/>
            <a:ext cx="1186117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7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Introductory Bible Passages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85775" y="1484784"/>
            <a:ext cx="8750300" cy="4425950"/>
          </a:xfrm>
        </p:spPr>
        <p:txBody>
          <a:bodyPr/>
          <a:lstStyle/>
          <a:p>
            <a:r>
              <a:rPr lang="de-CH" altLang="de-DE" dirty="0" smtClean="0"/>
              <a:t>Isaiah 25:4</a:t>
            </a:r>
          </a:p>
          <a:p>
            <a:pPr lvl="1"/>
            <a:r>
              <a:rPr lang="en-US" altLang="de-DE" dirty="0" smtClean="0"/>
              <a:t>You have been a refuge for the poor, a refuge for the needy in their distress, a shelter from the storm and a shade from the heat.</a:t>
            </a:r>
            <a:endParaRPr lang="de-CH" altLang="de-DE" dirty="0" smtClean="0"/>
          </a:p>
          <a:p>
            <a:r>
              <a:rPr lang="de-CH" altLang="de-DE" dirty="0" smtClean="0"/>
              <a:t>Matthew 9:36-37</a:t>
            </a:r>
          </a:p>
          <a:p>
            <a:pPr lvl="1"/>
            <a:r>
              <a:rPr lang="en-US" altLang="de-DE" dirty="0" smtClean="0"/>
              <a:t>Seeing the people, He felt compassion for them, because they were distressed and dispirited  (harassed and helpless) like sheep without a shepherd. 37 Then He said to His disciples, "The harvest is plentiful, but the workers are few.…</a:t>
            </a:r>
          </a:p>
          <a:p>
            <a:r>
              <a:rPr lang="en-US" altLang="de-DE" dirty="0" smtClean="0"/>
              <a:t>1. Thessalonians 5:14</a:t>
            </a:r>
          </a:p>
          <a:p>
            <a:pPr lvl="1"/>
            <a:r>
              <a:rPr lang="en-US" altLang="de-DE" dirty="0" smtClean="0"/>
              <a:t>And we urge you, brothers and sisters, warn those who are idle and disruptive, encourage the disheartened, help the weak, be patient with everyone.</a:t>
            </a:r>
            <a:endParaRPr lang="de-CH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563C9-BE50-42E9-AF6B-0FB72177647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The </a:t>
            </a:r>
            <a:r>
              <a:rPr lang="de-CH" err="1"/>
              <a:t>church</a:t>
            </a:r>
            <a:r>
              <a:rPr lang="de-CH"/>
              <a:t> </a:t>
            </a:r>
            <a:r>
              <a:rPr lang="de-CH" err="1"/>
              <a:t>has</a:t>
            </a:r>
            <a:r>
              <a:rPr lang="de-CH"/>
              <a:t> </a:t>
            </a:r>
            <a:br>
              <a:rPr lang="de-CH"/>
            </a:br>
            <a:r>
              <a:rPr lang="de-CH" err="1"/>
              <a:t>resources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care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 err="1" smtClean="0"/>
              <a:t>Together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Christian professionals, </a:t>
            </a:r>
            <a:br>
              <a:rPr lang="de-CH" dirty="0" smtClean="0"/>
            </a:b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church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offer</a:t>
            </a:r>
            <a:r>
              <a:rPr lang="de-CH" dirty="0" smtClean="0"/>
              <a:t> </a:t>
            </a:r>
            <a:r>
              <a:rPr lang="de-CH" dirty="0" err="1" smtClean="0"/>
              <a:t>couselling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care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191625" y="39688"/>
            <a:ext cx="59848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1C82C9-798A-4A33-BE17-F72362FB6C1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EHA </a:t>
            </a:r>
            <a:r>
              <a:rPr lang="de-CH" dirty="0" err="1" smtClean="0"/>
              <a:t>task</a:t>
            </a:r>
            <a:r>
              <a:rPr lang="de-CH" dirty="0" smtClean="0"/>
              <a:t> </a:t>
            </a:r>
            <a:r>
              <a:rPr lang="de-CH" dirty="0" err="1" smtClean="0"/>
              <a:t>force</a:t>
            </a:r>
            <a:r>
              <a:rPr lang="de-CH" dirty="0" smtClean="0"/>
              <a:t> «Mental </a:t>
            </a:r>
            <a:r>
              <a:rPr lang="de-CH" dirty="0" err="1" smtClean="0"/>
              <a:t>Health</a:t>
            </a:r>
            <a:r>
              <a:rPr lang="de-CH" dirty="0" smtClean="0"/>
              <a:t>»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441" y="1310192"/>
            <a:ext cx="7962085" cy="4451873"/>
          </a:xfrm>
        </p:spPr>
      </p:pic>
    </p:spTree>
    <p:extLst>
      <p:ext uri="{BB962C8B-B14F-4D97-AF65-F5344CB8AC3E}">
        <p14:creationId xmlns:p14="http://schemas.microsoft.com/office/powerpoint/2010/main" val="26859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676" y="1995827"/>
            <a:ext cx="5724903" cy="40384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Project </a:t>
            </a:r>
            <a:r>
              <a:rPr lang="de-CH" dirty="0" err="1" smtClean="0"/>
              <a:t>reports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25" y="1484784"/>
            <a:ext cx="2969482" cy="179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579" y="1484784"/>
            <a:ext cx="230406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5404" y="1484785"/>
            <a:ext cx="1391947" cy="179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59" y="3717032"/>
            <a:ext cx="285818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Community Mental </a:t>
            </a:r>
            <a:r>
              <a:rPr lang="de-CH" dirty="0" err="1" smtClean="0"/>
              <a:t>Health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CH" sz="2400" dirty="0" err="1" smtClean="0"/>
              <a:t>Very</a:t>
            </a:r>
            <a:r>
              <a:rPr lang="de-CH" sz="2400" dirty="0" smtClean="0"/>
              <a:t> </a:t>
            </a:r>
            <a:r>
              <a:rPr lang="de-CH" sz="2400" dirty="0" err="1" smtClean="0"/>
              <a:t>few</a:t>
            </a:r>
            <a:r>
              <a:rPr lang="de-CH" sz="2400" dirty="0" smtClean="0"/>
              <a:t> professional </a:t>
            </a:r>
            <a:r>
              <a:rPr lang="de-CH" sz="2400" dirty="0" err="1" smtClean="0"/>
              <a:t>psychiatrists</a:t>
            </a:r>
            <a:endParaRPr lang="de-CH" sz="2400" dirty="0" smtClean="0"/>
          </a:p>
          <a:p>
            <a:r>
              <a:rPr lang="de-CH" dirty="0" smtClean="0"/>
              <a:t>Alternative </a:t>
            </a:r>
            <a:r>
              <a:rPr lang="de-CH" dirty="0" err="1" smtClean="0"/>
              <a:t>avenue</a:t>
            </a:r>
            <a:r>
              <a:rPr lang="de-CH" dirty="0" smtClean="0"/>
              <a:t>: Training </a:t>
            </a:r>
            <a:r>
              <a:rPr lang="de-CH" dirty="0" err="1" smtClean="0"/>
              <a:t>social</a:t>
            </a:r>
            <a:r>
              <a:rPr lang="de-CH" dirty="0" smtClean="0"/>
              <a:t> </a:t>
            </a:r>
            <a:r>
              <a:rPr lang="de-CH" dirty="0" err="1" smtClean="0"/>
              <a:t>workers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nursing</a:t>
            </a:r>
            <a:r>
              <a:rPr lang="de-CH" dirty="0" smtClean="0"/>
              <a:t> </a:t>
            </a:r>
            <a:r>
              <a:rPr lang="de-CH" dirty="0" err="1" smtClean="0"/>
              <a:t>staff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counselors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recognize</a:t>
            </a:r>
            <a:r>
              <a:rPr lang="de-CH" dirty="0" smtClean="0"/>
              <a:t> mental </a:t>
            </a:r>
            <a:r>
              <a:rPr lang="de-CH" dirty="0" err="1" smtClean="0"/>
              <a:t>illness</a:t>
            </a:r>
            <a:endParaRPr lang="de-CH" dirty="0" smtClean="0"/>
          </a:p>
          <a:p>
            <a:r>
              <a:rPr lang="de-CH" dirty="0" err="1" smtClean="0"/>
              <a:t>Offering</a:t>
            </a:r>
            <a:r>
              <a:rPr lang="de-CH" dirty="0" smtClean="0"/>
              <a:t> </a:t>
            </a:r>
            <a:r>
              <a:rPr lang="de-CH" dirty="0" err="1" smtClean="0"/>
              <a:t>basic</a:t>
            </a:r>
            <a:r>
              <a:rPr lang="de-CH" dirty="0" smtClean="0"/>
              <a:t> </a:t>
            </a:r>
            <a:r>
              <a:rPr lang="de-CH" dirty="0" err="1" smtClean="0"/>
              <a:t>possibilities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treatment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counseling</a:t>
            </a:r>
            <a:endParaRPr lang="de-CH" dirty="0" smtClean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883" y="1628800"/>
            <a:ext cx="3830027" cy="393990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03324" y="5661248"/>
            <a:ext cx="3981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1" dirty="0" smtClean="0">
                <a:latin typeface="Calibri" pitchFamily="34" charset="0"/>
              </a:rPr>
              <a:t>DR. KAAREN MATHIAS, MUSSOORI</a:t>
            </a:r>
            <a:endParaRPr lang="de-CH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" y="3746975"/>
            <a:ext cx="5291227" cy="3098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Excellent</a:t>
            </a:r>
            <a:r>
              <a:rPr lang="de-CH" dirty="0" smtClean="0"/>
              <a:t> Training Material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524" y="1287353"/>
            <a:ext cx="20771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4529">
            <a:off x="248965" y="1345335"/>
            <a:ext cx="1826341" cy="254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3A534D9-E3A6-4F09-B117-5C1DAAA28E9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5582780" y="3645024"/>
            <a:ext cx="3673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 smtClean="0">
                <a:latin typeface="Calibri" panose="020F0502020204030204" pitchFamily="34" charset="0"/>
              </a:rPr>
              <a:t>Available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from</a:t>
            </a:r>
            <a:r>
              <a:rPr lang="de-CH" sz="2400" dirty="0" smtClean="0">
                <a:latin typeface="Calibri" panose="020F0502020204030204" pitchFamily="34" charset="0"/>
              </a:rPr>
              <a:t>:</a:t>
            </a:r>
          </a:p>
          <a:p>
            <a:endParaRPr lang="de-CH" sz="2400" dirty="0">
              <a:latin typeface="Calibri" panose="020F0502020204030204" pitchFamily="34" charset="0"/>
            </a:endParaRPr>
          </a:p>
          <a:p>
            <a:r>
              <a:rPr lang="de-CH" sz="2400" dirty="0" smtClean="0">
                <a:latin typeface="Calibri" panose="020F0502020204030204" pitchFamily="34" charset="0"/>
                <a:hlinkClick r:id="rId5"/>
              </a:rPr>
              <a:t>www.basicneeds.org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endParaRPr lang="de-CH" sz="2400" dirty="0">
              <a:latin typeface="Calibri" panose="020F0502020204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244" y="1988840"/>
            <a:ext cx="301173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Depression can be treated</a:t>
            </a:r>
          </a:p>
        </p:txBody>
      </p:sp>
      <p:pic>
        <p:nvPicPr>
          <p:cNvPr id="29698" name="Picture 2" descr="GIF_Brain_duple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275" y="3157538"/>
            <a:ext cx="2219325" cy="2000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240088" y="3900488"/>
            <a:ext cx="892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727450" y="3062288"/>
            <a:ext cx="1943100" cy="16764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2000" b="1">
                <a:latin typeface="Palatino Linotype" pitchFamily="18" charset="0"/>
              </a:rPr>
              <a:t>STRESS</a:t>
            </a:r>
            <a:endParaRPr lang="de-CH" altLang="de-DE" sz="1800"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85863" y="1731963"/>
            <a:ext cx="2066925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800" b="1">
                <a:solidFill>
                  <a:schemeClr val="bg1"/>
                </a:solidFill>
                <a:latin typeface="Palatino Linotype" pitchFamily="18" charset="0"/>
              </a:rPr>
              <a:t>Thinking</a:t>
            </a:r>
            <a:endParaRPr lang="de-CH" altLang="de-DE" sz="180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09663" y="5160963"/>
            <a:ext cx="2185987" cy="762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1800" b="1">
                <a:latin typeface="Palatino Linotype" pitchFamily="18" charset="0"/>
              </a:rPr>
              <a:t>Body</a:t>
            </a:r>
            <a:endParaRPr lang="de-CH" altLang="de-DE" sz="1800">
              <a:latin typeface="Palatino Linotype" pitchFamily="18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105025" y="2638425"/>
            <a:ext cx="242888" cy="533400"/>
          </a:xfrm>
          <a:prstGeom prst="upDownArrow">
            <a:avLst>
              <a:gd name="adj1" fmla="val 50000"/>
              <a:gd name="adj2" fmla="val 4669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800">
              <a:latin typeface="Palatino Linotype" pitchFamily="18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081213" y="4551363"/>
            <a:ext cx="242887" cy="533400"/>
          </a:xfrm>
          <a:prstGeom prst="upDownArrow">
            <a:avLst>
              <a:gd name="adj1" fmla="val 50000"/>
              <a:gd name="adj2" fmla="val 4669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CH" altLang="de-DE" sz="1800">
              <a:latin typeface="Palatino Linotype" pitchFamily="18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159125" y="2452688"/>
            <a:ext cx="10541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3159125" y="4510088"/>
            <a:ext cx="10541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2641600" y="1412875"/>
            <a:ext cx="809625" cy="5168900"/>
            <a:chOff x="1565" y="909"/>
            <a:chExt cx="480" cy="3256"/>
          </a:xfrm>
        </p:grpSpPr>
        <p:sp>
          <p:nvSpPr>
            <p:cNvPr id="29717" name="Oval 12"/>
            <p:cNvSpPr>
              <a:spLocks noChangeArrowheads="1"/>
            </p:cNvSpPr>
            <p:nvPr/>
          </p:nvSpPr>
          <p:spPr bwMode="auto">
            <a:xfrm>
              <a:off x="1565" y="2101"/>
              <a:ext cx="480" cy="480"/>
            </a:xfrm>
            <a:prstGeom prst="ellipse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4000">
                  <a:latin typeface="Palatino Linotype" pitchFamily="18" charset="0"/>
                </a:rPr>
                <a:t>4</a:t>
              </a:r>
              <a:endParaRPr lang="de-CH" altLang="de-DE" sz="1800">
                <a:latin typeface="Times New Roman" pitchFamily="18" charset="0"/>
              </a:endParaRPr>
            </a:p>
          </p:txBody>
        </p:sp>
        <p:sp>
          <p:nvSpPr>
            <p:cNvPr id="29718" name="Oval 13"/>
            <p:cNvSpPr>
              <a:spLocks noChangeArrowheads="1"/>
            </p:cNvSpPr>
            <p:nvPr/>
          </p:nvSpPr>
          <p:spPr bwMode="auto">
            <a:xfrm>
              <a:off x="1565" y="909"/>
              <a:ext cx="480" cy="480"/>
            </a:xfrm>
            <a:prstGeom prst="ellipse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4000">
                  <a:latin typeface="Palatino Linotype" pitchFamily="18" charset="0"/>
                </a:rPr>
                <a:t>1</a:t>
              </a:r>
              <a:endParaRPr lang="de-CH" altLang="de-DE" sz="1800">
                <a:latin typeface="Times New Roman" pitchFamily="18" charset="0"/>
              </a:endParaRPr>
            </a:p>
          </p:txBody>
        </p:sp>
        <p:sp>
          <p:nvSpPr>
            <p:cNvPr id="29719" name="Oval 14"/>
            <p:cNvSpPr>
              <a:spLocks noChangeArrowheads="1"/>
            </p:cNvSpPr>
            <p:nvPr/>
          </p:nvSpPr>
          <p:spPr bwMode="auto">
            <a:xfrm>
              <a:off x="1565" y="3685"/>
              <a:ext cx="480" cy="480"/>
            </a:xfrm>
            <a:prstGeom prst="ellipse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4000">
                  <a:latin typeface="Palatino Linotype" pitchFamily="18" charset="0"/>
                </a:rPr>
                <a:t>3</a:t>
              </a:r>
              <a:endParaRPr lang="de-CH" altLang="de-DE" sz="1800">
                <a:latin typeface="Times New Roman" pitchFamily="18" charset="0"/>
              </a:endParaRPr>
            </a:p>
          </p:txBody>
        </p:sp>
      </p:grpSp>
      <p:sp>
        <p:nvSpPr>
          <p:cNvPr id="29708" name="Oval 15"/>
          <p:cNvSpPr>
            <a:spLocks noChangeArrowheads="1"/>
          </p:cNvSpPr>
          <p:nvPr/>
        </p:nvSpPr>
        <p:spPr bwMode="auto">
          <a:xfrm>
            <a:off x="4294188" y="4052888"/>
            <a:ext cx="809625" cy="762000"/>
          </a:xfrm>
          <a:prstGeom prst="ellipse">
            <a:avLst/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 sz="4000">
                <a:latin typeface="Palatino Linotype" pitchFamily="18" charset="0"/>
              </a:rPr>
              <a:t>2</a:t>
            </a:r>
            <a:endParaRPr lang="de-CH" altLang="de-DE" sz="1800">
              <a:latin typeface="Times New Roman" pitchFamily="18" charset="0"/>
            </a:endParaRPr>
          </a:p>
        </p:txBody>
      </p:sp>
      <p:grpSp>
        <p:nvGrpSpPr>
          <p:cNvPr id="29709" name="Group 16"/>
          <p:cNvGrpSpPr>
            <a:grpSpLocks/>
          </p:cNvGrpSpPr>
          <p:nvPr/>
        </p:nvGrpSpPr>
        <p:grpSpPr bwMode="auto">
          <a:xfrm>
            <a:off x="6203950" y="1268413"/>
            <a:ext cx="3403600" cy="3540125"/>
            <a:chOff x="3504" y="1138"/>
            <a:chExt cx="2016" cy="2230"/>
          </a:xfrm>
        </p:grpSpPr>
        <p:sp>
          <p:nvSpPr>
            <p:cNvPr id="29712" name="Oval 17"/>
            <p:cNvSpPr>
              <a:spLocks noChangeArrowheads="1"/>
            </p:cNvSpPr>
            <p:nvPr/>
          </p:nvSpPr>
          <p:spPr bwMode="auto">
            <a:xfrm>
              <a:off x="3504" y="1392"/>
              <a:ext cx="288" cy="288"/>
            </a:xfrm>
            <a:prstGeom prst="ellipse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3200">
                  <a:cs typeface="Calibri" pitchFamily="34" charset="0"/>
                </a:rPr>
                <a:t>1</a:t>
              </a:r>
              <a:endParaRPr lang="de-CH" altLang="de-DE" sz="1800">
                <a:cs typeface="Calibri" pitchFamily="34" charset="0"/>
              </a:endParaRPr>
            </a:p>
          </p:txBody>
        </p:sp>
        <p:sp>
          <p:nvSpPr>
            <p:cNvPr id="29713" name="Oval 18"/>
            <p:cNvSpPr>
              <a:spLocks noChangeArrowheads="1"/>
            </p:cNvSpPr>
            <p:nvPr/>
          </p:nvSpPr>
          <p:spPr bwMode="auto">
            <a:xfrm>
              <a:off x="3504" y="1900"/>
              <a:ext cx="288" cy="288"/>
            </a:xfrm>
            <a:prstGeom prst="ellipse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3200">
                  <a:cs typeface="Calibri" pitchFamily="34" charset="0"/>
                </a:rPr>
                <a:t>2</a:t>
              </a:r>
              <a:endParaRPr lang="de-CH" altLang="de-DE" sz="1800">
                <a:cs typeface="Calibri" pitchFamily="34" charset="0"/>
              </a:endParaRPr>
            </a:p>
          </p:txBody>
        </p:sp>
        <p:sp>
          <p:nvSpPr>
            <p:cNvPr id="29714" name="Oval 19"/>
            <p:cNvSpPr>
              <a:spLocks noChangeArrowheads="1"/>
            </p:cNvSpPr>
            <p:nvPr/>
          </p:nvSpPr>
          <p:spPr bwMode="auto">
            <a:xfrm>
              <a:off x="3504" y="2399"/>
              <a:ext cx="288" cy="288"/>
            </a:xfrm>
            <a:prstGeom prst="ellipse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3200">
                  <a:cs typeface="Calibri" pitchFamily="34" charset="0"/>
                </a:rPr>
                <a:t>3</a:t>
              </a:r>
              <a:endParaRPr lang="de-CH" altLang="de-DE" sz="1800">
                <a:cs typeface="Calibri" pitchFamily="34" charset="0"/>
              </a:endParaRPr>
            </a:p>
          </p:txBody>
        </p:sp>
        <p:sp>
          <p:nvSpPr>
            <p:cNvPr id="29715" name="Oval 20"/>
            <p:cNvSpPr>
              <a:spLocks noChangeArrowheads="1"/>
            </p:cNvSpPr>
            <p:nvPr/>
          </p:nvSpPr>
          <p:spPr bwMode="auto">
            <a:xfrm>
              <a:off x="3504" y="2944"/>
              <a:ext cx="288" cy="288"/>
            </a:xfrm>
            <a:prstGeom prst="ellipse">
              <a:avLst/>
            </a:prstGeom>
            <a:solidFill>
              <a:srgbClr val="99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3200">
                  <a:cs typeface="Calibri" pitchFamily="34" charset="0"/>
                </a:rPr>
                <a:t>4</a:t>
              </a:r>
              <a:endParaRPr lang="de-CH" altLang="de-DE" sz="1800">
                <a:cs typeface="Calibri" pitchFamily="34" charset="0"/>
              </a:endParaRPr>
            </a:p>
          </p:txBody>
        </p:sp>
        <p:sp>
          <p:nvSpPr>
            <p:cNvPr id="29716" name="Text Box 21"/>
            <p:cNvSpPr txBox="1">
              <a:spLocks noChangeArrowheads="1"/>
            </p:cNvSpPr>
            <p:nvPr/>
          </p:nvSpPr>
          <p:spPr bwMode="auto">
            <a:xfrm>
              <a:off x="3888" y="1138"/>
              <a:ext cx="1632" cy="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C000"/>
                </a:buClr>
                <a:buFont typeface="Calibri" pitchFamily="34" charset="0"/>
                <a:buChar char="»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alibri" pitchFamily="34" charset="0"/>
                <a:buChar char="»"/>
                <a:defRPr sz="2000" i="1">
                  <a:solidFill>
                    <a:srgbClr val="766A45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2800">
                  <a:cs typeface="Calibri" pitchFamily="34" charset="0"/>
                </a:rPr>
                <a:t>Talking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2800">
                  <a:cs typeface="Calibri" pitchFamily="34" charset="0"/>
                </a:rPr>
                <a:t>Support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2800">
                  <a:cs typeface="Calibri" pitchFamily="34" charset="0"/>
                </a:rPr>
                <a:t>Activation</a:t>
              </a: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de-CH" altLang="de-DE" sz="2800">
                  <a:cs typeface="Calibri" pitchFamily="34" charset="0"/>
                </a:rPr>
                <a:t>Medication</a:t>
              </a:r>
              <a:endParaRPr lang="de-CH" altLang="de-DE">
                <a:cs typeface="Calibri" pitchFamily="34" charset="0"/>
              </a:endParaRPr>
            </a:p>
          </p:txBody>
        </p:sp>
      </p:grpSp>
      <p:sp>
        <p:nvSpPr>
          <p:cNvPr id="23" name="AutoShape 4"/>
          <p:cNvSpPr>
            <a:spLocks noChangeArrowheads="1"/>
          </p:cNvSpPr>
          <p:nvPr/>
        </p:nvSpPr>
        <p:spPr bwMode="auto">
          <a:xfrm rot="-845666">
            <a:off x="5202238" y="4300538"/>
            <a:ext cx="5051425" cy="2833687"/>
          </a:xfrm>
          <a:prstGeom prst="irregularSeal1">
            <a:avLst/>
          </a:prstGeom>
          <a:solidFill>
            <a:srgbClr val="FFCC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>
                <a:latin typeface="Times New Roman" pitchFamily="18" charset="0"/>
              </a:rPr>
              <a:t>Where is the church coming in?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de-DE">
                <a:latin typeface="Times New Roman" pitchFamily="18" charset="0"/>
              </a:rPr>
              <a:t>Counselling? Care?</a:t>
            </a:r>
          </a:p>
        </p:txBody>
      </p:sp>
    </p:spTree>
    <p:extLst>
      <p:ext uri="{BB962C8B-B14F-4D97-AF65-F5344CB8AC3E}">
        <p14:creationId xmlns:p14="http://schemas.microsoft.com/office/powerpoint/2010/main" val="144675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 innovative </a:t>
            </a:r>
            <a:r>
              <a:rPr lang="de-CH" dirty="0" err="1" smtClean="0"/>
              <a:t>project</a:t>
            </a:r>
            <a:r>
              <a:rPr lang="de-CH" dirty="0" smtClean="0"/>
              <a:t> in </a:t>
            </a:r>
            <a:r>
              <a:rPr lang="de-CH" dirty="0" err="1" smtClean="0"/>
              <a:t>India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3" y="1556792"/>
            <a:ext cx="3727490" cy="345375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E6A1C-E194-4450-A9B2-6E85B6A599B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572893" y="1484784"/>
            <a:ext cx="44468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latin typeface="Calibri" panose="020F0502020204030204" pitchFamily="34" charset="0"/>
              </a:rPr>
              <a:t>EHA-Project </a:t>
            </a:r>
            <a:r>
              <a:rPr lang="de-CH" sz="2400" dirty="0" smtClean="0">
                <a:latin typeface="Calibri" panose="020F0502020204030204" pitchFamily="34" charset="0"/>
              </a:rPr>
              <a:t>in </a:t>
            </a:r>
            <a:r>
              <a:rPr lang="de-CH" sz="2400" dirty="0" err="1" smtClean="0">
                <a:latin typeface="Calibri" panose="020F0502020204030204" pitchFamily="34" charset="0"/>
              </a:rPr>
              <a:t>Bijnor</a:t>
            </a:r>
            <a:r>
              <a:rPr lang="de-CH" sz="2400" dirty="0">
                <a:latin typeface="Calibri" panose="020F0502020204030204" pitchFamily="34" charset="0"/>
              </a:rPr>
              <a:t>, UP, </a:t>
            </a:r>
            <a:r>
              <a:rPr lang="de-CH" sz="2400" dirty="0" err="1" smtClean="0">
                <a:latin typeface="Calibri" panose="020F0502020204030204" pitchFamily="34" charset="0"/>
              </a:rPr>
              <a:t>India</a:t>
            </a:r>
            <a:r>
              <a:rPr lang="de-CH" sz="2400" dirty="0" smtClean="0">
                <a:latin typeface="Calibri" panose="020F0502020204030204" pitchFamily="34" charset="0"/>
              </a:rPr>
              <a:t>:</a:t>
            </a:r>
          </a:p>
          <a:p>
            <a:endParaRPr lang="de-CH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>
                <a:latin typeface="Calibri" panose="020F0502020204030204" pitchFamily="34" charset="0"/>
              </a:rPr>
              <a:t>Identifying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Patients</a:t>
            </a:r>
            <a:r>
              <a:rPr lang="de-CH" sz="2400" dirty="0" smtClean="0">
                <a:latin typeface="Calibri" panose="020F0502020204030204" pitchFamily="34" charset="0"/>
              </a:rPr>
              <a:t> in </a:t>
            </a:r>
            <a:r>
              <a:rPr lang="de-CH" sz="2400" dirty="0" err="1" smtClean="0">
                <a:latin typeface="Calibri" panose="020F0502020204030204" pitchFamily="34" charset="0"/>
              </a:rPr>
              <a:t>the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context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of</a:t>
            </a:r>
            <a:r>
              <a:rPr lang="de-CH" sz="2400" dirty="0" smtClean="0">
                <a:latin typeface="Calibri" panose="020F0502020204030204" pitchFamily="34" charset="0"/>
              </a:rPr>
              <a:t> Primary Health </a:t>
            </a:r>
            <a:r>
              <a:rPr lang="de-CH" sz="2400" dirty="0" err="1" smtClean="0">
                <a:latin typeface="Calibri" panose="020F0502020204030204" pitchFamily="34" charset="0"/>
              </a:rPr>
              <a:t>Outreach</a:t>
            </a:r>
            <a:endParaRPr lang="de-CH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>
                <a:latin typeface="Calibri" panose="020F0502020204030204" pitchFamily="34" charset="0"/>
              </a:rPr>
              <a:t>Taking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them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together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and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riding</a:t>
            </a:r>
            <a:r>
              <a:rPr lang="de-CH" sz="2400" dirty="0" smtClean="0">
                <a:latin typeface="Calibri" panose="020F0502020204030204" pitchFamily="34" charset="0"/>
              </a:rPr>
              <a:t> on a </a:t>
            </a:r>
            <a:r>
              <a:rPr lang="de-CH" sz="2400" dirty="0" err="1" smtClean="0">
                <a:latin typeface="Calibri" panose="020F0502020204030204" pitchFamily="34" charset="0"/>
              </a:rPr>
              <a:t>train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to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the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next</a:t>
            </a:r>
            <a:r>
              <a:rPr lang="de-CH" sz="2400" dirty="0" smtClean="0">
                <a:latin typeface="Calibri" panose="020F0502020204030204" pitchFamily="34" charset="0"/>
              </a:rPr>
              <a:t> Mental </a:t>
            </a:r>
            <a:r>
              <a:rPr lang="de-CH" sz="2400" dirty="0" err="1" smtClean="0">
                <a:latin typeface="Calibri" panose="020F0502020204030204" pitchFamily="34" charset="0"/>
              </a:rPr>
              <a:t>hospital</a:t>
            </a:r>
            <a:endParaRPr lang="de-CH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>
                <a:latin typeface="Calibri" panose="020F0502020204030204" pitchFamily="34" charset="0"/>
              </a:rPr>
              <a:t>Receiving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prescription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for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medications</a:t>
            </a:r>
            <a:endParaRPr lang="de-CH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>
                <a:latin typeface="Calibri" panose="020F0502020204030204" pitchFamily="34" charset="0"/>
              </a:rPr>
              <a:t>Follow-</a:t>
            </a:r>
            <a:r>
              <a:rPr lang="de-CH" sz="2400" dirty="0" err="1" smtClean="0">
                <a:latin typeface="Calibri" panose="020F0502020204030204" pitchFamily="34" charset="0"/>
              </a:rPr>
              <a:t>up</a:t>
            </a:r>
            <a:r>
              <a:rPr lang="de-CH" sz="2400" dirty="0" smtClean="0">
                <a:latin typeface="Calibri" panose="020F0502020204030204" pitchFamily="34" charset="0"/>
              </a:rPr>
              <a:t> in </a:t>
            </a:r>
            <a:r>
              <a:rPr lang="de-CH" sz="2400" dirty="0" err="1" smtClean="0">
                <a:latin typeface="Calibri" panose="020F0502020204030204" pitchFamily="34" charset="0"/>
              </a:rPr>
              <a:t>the</a:t>
            </a:r>
            <a:r>
              <a:rPr lang="de-CH" sz="2400" dirty="0" smtClean="0">
                <a:latin typeface="Calibri" panose="020F0502020204030204" pitchFamily="34" charset="0"/>
              </a:rPr>
              <a:t> </a:t>
            </a:r>
            <a:r>
              <a:rPr lang="de-CH" sz="2400" dirty="0" err="1" smtClean="0">
                <a:latin typeface="Calibri" panose="020F0502020204030204" pitchFamily="34" charset="0"/>
              </a:rPr>
              <a:t>community</a:t>
            </a:r>
            <a:endParaRPr lang="de-CH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z="2800" smtClean="0">
                <a:solidFill>
                  <a:schemeClr val="tx1"/>
                </a:solidFill>
              </a:rPr>
              <a:t>Faith as a source of strength in depression</a:t>
            </a:r>
            <a:endParaRPr lang="en-US" altLang="de-DE" sz="2800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mtClean="0"/>
              <a:t>Despite despair, doubt and lack of energy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/>
              <a:t>Bible verses and Christian songs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/>
              <a:t>Encouragement by fellow Christians</a:t>
            </a:r>
          </a:p>
          <a:p>
            <a:pPr eaLnBrk="1" hangingPunct="1">
              <a:lnSpc>
                <a:spcPct val="90000"/>
              </a:lnSpc>
            </a:pPr>
            <a:endParaRPr lang="de-DE" altLang="de-DE" smtClean="0"/>
          </a:p>
          <a:p>
            <a:pPr eaLnBrk="1" hangingPunct="1">
              <a:lnSpc>
                <a:spcPct val="90000"/>
              </a:lnSpc>
            </a:pPr>
            <a:endParaRPr lang="en-US" altLang="de-DE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85863" y="3733800"/>
            <a:ext cx="79406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FFFF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Calibri" pitchFamily="34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alibri" pitchFamily="34" charset="0"/>
              <a:buChar char="»"/>
              <a:defRPr sz="2000" i="1">
                <a:solidFill>
                  <a:srgbClr val="766A4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de-DE" i="1">
                <a:latin typeface="Times New Roman" pitchFamily="18" charset="0"/>
              </a:rPr>
              <a:t>Blessed are those whose strength is in you, </a:t>
            </a:r>
            <a:br>
              <a:rPr lang="en-US" altLang="de-DE" i="1">
                <a:latin typeface="Times New Roman" pitchFamily="18" charset="0"/>
              </a:rPr>
            </a:br>
            <a:r>
              <a:rPr lang="en-US" altLang="de-DE" i="1">
                <a:latin typeface="Times New Roman" pitchFamily="18" charset="0"/>
              </a:rPr>
              <a:t>whose hearts are set on pilgrimage. </a:t>
            </a:r>
            <a:br>
              <a:rPr lang="en-US" altLang="de-DE" i="1">
                <a:latin typeface="Times New Roman" pitchFamily="18" charset="0"/>
              </a:rPr>
            </a:br>
            <a:r>
              <a:rPr lang="en-US" altLang="de-DE" i="1">
                <a:latin typeface="Times New Roman" pitchFamily="18" charset="0"/>
              </a:rPr>
              <a:t>As they pass through the desert valley, </a:t>
            </a:r>
            <a:br>
              <a:rPr lang="en-US" altLang="de-DE" i="1">
                <a:latin typeface="Times New Roman" pitchFamily="18" charset="0"/>
              </a:rPr>
            </a:br>
            <a:r>
              <a:rPr lang="en-US" altLang="de-DE" i="1">
                <a:latin typeface="Times New Roman" pitchFamily="18" charset="0"/>
              </a:rPr>
              <a:t>they make it a place of springs; </a:t>
            </a:r>
            <a:br>
              <a:rPr lang="en-US" altLang="de-DE" i="1">
                <a:latin typeface="Times New Roman" pitchFamily="18" charset="0"/>
              </a:rPr>
            </a:br>
            <a:r>
              <a:rPr lang="en-US" altLang="de-DE" i="1">
                <a:latin typeface="Times New Roman" pitchFamily="18" charset="0"/>
              </a:rPr>
              <a:t>the autumn rains also cover it with pools. </a:t>
            </a:r>
            <a:br>
              <a:rPr lang="en-US" altLang="de-DE" i="1">
                <a:latin typeface="Times New Roman" pitchFamily="18" charset="0"/>
              </a:rPr>
            </a:br>
            <a:r>
              <a:rPr lang="en-US" altLang="de-DE" i="1">
                <a:latin typeface="Times New Roman" pitchFamily="18" charset="0"/>
              </a:rPr>
              <a:t>They go from strength to strength </a:t>
            </a:r>
            <a:r>
              <a:rPr lang="de-CH" altLang="de-DE" i="1">
                <a:latin typeface="Times New Roman" pitchFamily="18" charset="0"/>
              </a:rPr>
              <a:t>. . . (Psalm 84)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de-CH" altLang="de-DE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Saddleback Church </a:t>
            </a:r>
            <a:r>
              <a:rPr lang="en-US" dirty="0"/>
              <a:t>Program of Mental Health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2813" y="1700809"/>
            <a:ext cx="5382945" cy="442535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dirty="0"/>
              <a:t>  - Care</a:t>
            </a:r>
            <a:br>
              <a:rPr lang="en-US" sz="3600" dirty="0"/>
            </a:br>
            <a:r>
              <a:rPr lang="en-US" sz="3600" dirty="0"/>
              <a:t>H  - Help</a:t>
            </a:r>
            <a:br>
              <a:rPr lang="en-US" sz="3600" dirty="0"/>
            </a:br>
            <a:r>
              <a:rPr lang="en-US" sz="3600" dirty="0"/>
              <a:t>U  - Unleash </a:t>
            </a:r>
            <a:r>
              <a:rPr lang="en-US" sz="3600" dirty="0" err="1"/>
              <a:t>Volonteers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R  - Reach out</a:t>
            </a:r>
            <a:br>
              <a:rPr lang="en-US" sz="3600" dirty="0"/>
            </a:br>
            <a:r>
              <a:rPr lang="en-US" sz="3600" dirty="0"/>
              <a:t>C  - </a:t>
            </a:r>
            <a:r>
              <a:rPr lang="en-US" sz="3600" dirty="0" smtClean="0"/>
              <a:t>Cooperation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H  - Hope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E6A1C-E194-4450-A9B2-6E85B6A599B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026" name="Picture 2" descr="http://a1.mzstatic.com/eu/r30/Purple1/v4/94/bf/86/94bf86e8-e0b8-284a-45f7-2e23b2b88836/icon175x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77" y="184482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58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Conclusions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We should be open for a deep personal </a:t>
            </a:r>
            <a:r>
              <a:rPr lang="en-US" u="words" dirty="0"/>
              <a:t>awareness of human suffering</a:t>
            </a:r>
            <a:r>
              <a:rPr lang="en-US" dirty="0"/>
              <a:t> beyond all categorical and theoretical considerations, moving us to compassion and motivating us to find new ways for creative caring.</a:t>
            </a:r>
            <a:endParaRPr lang="de-CH" dirty="0"/>
          </a:p>
          <a:p>
            <a:pPr>
              <a:defRPr/>
            </a:pPr>
            <a:r>
              <a:rPr lang="en-US" dirty="0"/>
              <a:t>2. We should be aware of </a:t>
            </a:r>
            <a:r>
              <a:rPr lang="en-US" u="words" dirty="0"/>
              <a:t>new developments in our </a:t>
            </a:r>
            <a:r>
              <a:rPr lang="en-US" u="words" dirty="0" smtClean="0"/>
              <a:t>field</a:t>
            </a:r>
            <a:r>
              <a:rPr lang="en-US" dirty="0"/>
              <a:t>, able to communicate with the world, to examine the philosophical underpinnings, critically evaluating what we can apply in our everyday practice.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25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Mental </a:t>
            </a:r>
            <a:r>
              <a:rPr lang="de-CH" altLang="de-DE" dirty="0" err="1" smtClean="0"/>
              <a:t>Health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problems</a:t>
            </a:r>
            <a:r>
              <a:rPr lang="de-CH" altLang="de-DE" dirty="0" smtClean="0"/>
              <a:t> – </a:t>
            </a:r>
            <a:r>
              <a:rPr lang="de-CH" altLang="de-DE" dirty="0" err="1" smtClean="0"/>
              <a:t>growing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concern</a:t>
            </a:r>
            <a:endParaRPr lang="de-CH" altLang="de-DE" dirty="0" smtClean="0"/>
          </a:p>
        </p:txBody>
      </p:sp>
      <p:sp>
        <p:nvSpPr>
          <p:cNvPr id="9219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CH" altLang="de-DE" dirty="0" smtClean="0"/>
              <a:t>WHO: Depression </a:t>
            </a:r>
            <a:r>
              <a:rPr lang="de-CH" altLang="de-DE" dirty="0" err="1" smtClean="0"/>
              <a:t>is</a:t>
            </a:r>
            <a:r>
              <a:rPr lang="de-CH" altLang="de-DE" dirty="0" smtClean="0"/>
              <a:t> a </a:t>
            </a:r>
            <a:r>
              <a:rPr lang="de-CH" altLang="de-DE" dirty="0" err="1" smtClean="0"/>
              <a:t>hidden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burden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affecting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around</a:t>
            </a:r>
            <a:r>
              <a:rPr lang="de-CH" altLang="de-DE" dirty="0" smtClean="0"/>
              <a:t> 350 </a:t>
            </a:r>
            <a:r>
              <a:rPr lang="de-CH" altLang="de-DE" dirty="0" err="1" smtClean="0"/>
              <a:t>million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people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around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globe</a:t>
            </a:r>
            <a:r>
              <a:rPr lang="de-CH" altLang="de-DE" dirty="0" smtClean="0"/>
              <a:t>. </a:t>
            </a:r>
            <a:r>
              <a:rPr lang="de-CH" altLang="de-DE" dirty="0" err="1" smtClean="0"/>
              <a:t>It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is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leading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cause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disability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worldwide</a:t>
            </a:r>
            <a:r>
              <a:rPr lang="de-CH" altLang="de-DE" dirty="0" smtClean="0"/>
              <a:t>.</a:t>
            </a:r>
          </a:p>
          <a:p>
            <a:pPr eaLnBrk="1" hangingPunct="1"/>
            <a:r>
              <a:rPr lang="de-CH" altLang="de-DE" dirty="0" err="1" smtClean="0"/>
              <a:t>Patients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tell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their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stories</a:t>
            </a:r>
            <a:r>
              <a:rPr lang="de-CH" altLang="de-DE" dirty="0" smtClean="0"/>
              <a:t> – in </a:t>
            </a:r>
            <a:r>
              <a:rPr lang="de-CH" altLang="de-DE" dirty="0" err="1" smtClean="0"/>
              <a:t>our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hospitals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outpatient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departments</a:t>
            </a:r>
            <a:r>
              <a:rPr lang="de-CH" altLang="de-DE" dirty="0" smtClean="0"/>
              <a:t>, at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church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doors</a:t>
            </a:r>
            <a:r>
              <a:rPr lang="de-CH" altLang="de-DE" dirty="0" smtClean="0"/>
              <a:t>.</a:t>
            </a:r>
          </a:p>
          <a:p>
            <a:pPr eaLnBrk="1" hangingPunct="1"/>
            <a:endParaRPr lang="de-CH" altLang="de-DE" dirty="0"/>
          </a:p>
          <a:p>
            <a:pPr eaLnBrk="1" hangingPunct="1"/>
            <a:r>
              <a:rPr lang="de-CH" altLang="de-DE" dirty="0" smtClean="0"/>
              <a:t>Major Mental </a:t>
            </a:r>
            <a:r>
              <a:rPr lang="de-CH" altLang="de-DE" dirty="0" err="1" smtClean="0"/>
              <a:t>Health</a:t>
            </a:r>
            <a:r>
              <a:rPr lang="de-CH" altLang="de-DE" dirty="0" smtClean="0"/>
              <a:t> Problems:  </a:t>
            </a:r>
            <a:r>
              <a:rPr lang="de-CH" altLang="de-DE" dirty="0" err="1" smtClean="0"/>
              <a:t>more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than</a:t>
            </a:r>
            <a:r>
              <a:rPr lang="de-CH" altLang="de-DE" dirty="0" smtClean="0"/>
              <a:t> 10 % </a:t>
            </a:r>
            <a:r>
              <a:rPr lang="de-CH" altLang="de-DE" dirty="0" err="1" smtClean="0"/>
              <a:t>of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the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population</a:t>
            </a:r>
            <a:endParaRPr lang="de-CH" altLang="de-DE" dirty="0" smtClean="0"/>
          </a:p>
          <a:p>
            <a:pPr eaLnBrk="1" hangingPunct="1"/>
            <a:endParaRPr lang="de-CH" altLang="de-DE" dirty="0" smtClean="0"/>
          </a:p>
        </p:txBody>
      </p:sp>
      <p:sp>
        <p:nvSpPr>
          <p:cNvPr id="9220" name="Foliennummernplatzhalter 1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A2823-A85F-4ABE-A7B9-7EB9E04E8859}" type="slidenum">
              <a:rPr lang="en-US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smtClean="0"/>
              <a:t>Conclusions ctd.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smtClean="0"/>
              <a:t>3. We should be guided by the </a:t>
            </a:r>
            <a:r>
              <a:rPr lang="en-US" altLang="de-DE" u="sng" smtClean="0"/>
              <a:t>Word of God </a:t>
            </a:r>
            <a:r>
              <a:rPr lang="en-US" altLang="de-DE" smtClean="0"/>
              <a:t>as an eternal source of wisdom and truth, practicing an exegesis that applies to the burdens, the questions and the spiritual hunger of our patients.</a:t>
            </a:r>
            <a:br>
              <a:rPr lang="en-US" altLang="de-DE" smtClean="0"/>
            </a:br>
            <a:endParaRPr lang="en-US" altLang="de-DE" smtClean="0"/>
          </a:p>
          <a:p>
            <a:r>
              <a:rPr lang="en-US" altLang="de-DE" smtClean="0"/>
              <a:t>4. We should be guided by the </a:t>
            </a:r>
            <a:r>
              <a:rPr lang="en-US" altLang="de-DE" u="sng" smtClean="0"/>
              <a:t>principle of hope</a:t>
            </a:r>
            <a:r>
              <a:rPr lang="en-US" altLang="de-DE" smtClean="0"/>
              <a:t>, hope which is not only rooted in the prospect of restored health, but hope in the midst of existential weakness, hope which is not only based on well-being in this world but hope that goes beyond all that our limited activity can achieve. </a:t>
            </a:r>
          </a:p>
        </p:txBody>
      </p:sp>
    </p:spTree>
    <p:extLst>
      <p:ext uri="{BB962C8B-B14F-4D97-AF65-F5344CB8AC3E}">
        <p14:creationId xmlns:p14="http://schemas.microsoft.com/office/powerpoint/2010/main" val="37677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God’s</a:t>
            </a:r>
            <a:r>
              <a:rPr lang="de-CH" dirty="0" smtClean="0"/>
              <a:t> </a:t>
            </a:r>
            <a:r>
              <a:rPr lang="de-CH" dirty="0" err="1" smtClean="0"/>
              <a:t>changing</a:t>
            </a:r>
            <a:r>
              <a:rPr lang="de-CH" dirty="0" smtClean="0"/>
              <a:t> power: </a:t>
            </a:r>
            <a:r>
              <a:rPr lang="de-CH" dirty="0" err="1" smtClean="0"/>
              <a:t>Meena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smtClean="0"/>
              <a:t>Heavy </a:t>
            </a:r>
            <a:r>
              <a:rPr lang="de-CH" dirty="0" err="1" smtClean="0"/>
              <a:t>burns</a:t>
            </a:r>
            <a:r>
              <a:rPr lang="de-CH" dirty="0" smtClean="0"/>
              <a:t> after </a:t>
            </a:r>
            <a:r>
              <a:rPr lang="de-CH" dirty="0" err="1" smtClean="0"/>
              <a:t>suicide</a:t>
            </a:r>
            <a:r>
              <a:rPr lang="de-CH" dirty="0" smtClean="0"/>
              <a:t> </a:t>
            </a:r>
            <a:r>
              <a:rPr lang="de-CH" dirty="0" err="1" smtClean="0"/>
              <a:t>attempt</a:t>
            </a:r>
            <a:endParaRPr lang="de-CH" dirty="0" smtClean="0"/>
          </a:p>
          <a:p>
            <a:r>
              <a:rPr lang="de-CH" dirty="0" smtClean="0"/>
              <a:t>The </a:t>
            </a:r>
            <a:r>
              <a:rPr lang="de-CH" dirty="0" err="1" smtClean="0"/>
              <a:t>love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Christian </a:t>
            </a:r>
            <a:r>
              <a:rPr lang="de-CH" dirty="0" err="1" smtClean="0"/>
              <a:t>doctors</a:t>
            </a:r>
            <a:endParaRPr lang="de-CH" dirty="0" smtClean="0"/>
          </a:p>
          <a:p>
            <a:r>
              <a:rPr lang="de-CH" dirty="0" err="1" smtClean="0"/>
              <a:t>Changed</a:t>
            </a:r>
            <a:r>
              <a:rPr lang="de-CH" dirty="0" smtClean="0"/>
              <a:t> </a:t>
            </a:r>
            <a:r>
              <a:rPr lang="de-CH" dirty="0" err="1" smtClean="0"/>
              <a:t>perspectives</a:t>
            </a:r>
            <a:endParaRPr lang="de-CH" dirty="0" smtClean="0"/>
          </a:p>
          <a:p>
            <a:r>
              <a:rPr lang="de-CH" dirty="0" smtClean="0"/>
              <a:t>A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ministry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759" y="1627024"/>
            <a:ext cx="4134158" cy="30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>
                <a:hlinkClick r:id="rId2"/>
              </a:rPr>
              <a:t>www.psy77.com</a:t>
            </a:r>
            <a:r>
              <a:rPr lang="de-CH"/>
              <a:t/>
            </a:r>
            <a:br>
              <a:rPr lang="de-CH"/>
            </a:b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More </a:t>
            </a:r>
            <a:r>
              <a:rPr lang="de-CH" dirty="0" err="1" smtClean="0"/>
              <a:t>Presentations</a:t>
            </a:r>
            <a:r>
              <a:rPr lang="de-CH" dirty="0" smtClean="0"/>
              <a:t> on Global Mental </a:t>
            </a:r>
            <a:r>
              <a:rPr lang="de-CH" dirty="0" err="1" smtClean="0"/>
              <a:t>Health</a:t>
            </a:r>
            <a:r>
              <a:rPr lang="de-CH" dirty="0" smtClean="0"/>
              <a:t> in a Christian </a:t>
            </a:r>
            <a:r>
              <a:rPr lang="de-CH" dirty="0" err="1" smtClean="0"/>
              <a:t>Context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2DF3C-CFB0-4FDA-A79F-D33EEFCE78E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73093" y="333374"/>
            <a:ext cx="2862982" cy="4391769"/>
          </a:xfrm>
        </p:spPr>
        <p:txBody>
          <a:bodyPr/>
          <a:lstStyle/>
          <a:p>
            <a:r>
              <a:rPr lang="de-CH" dirty="0" smtClean="0"/>
              <a:t>Topics in Global Mental </a:t>
            </a:r>
            <a:r>
              <a:rPr lang="de-CH" dirty="0" err="1" smtClean="0"/>
              <a:t>Health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A534D9-E3A6-4F09-B117-5C1DAAA28E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https://globalhealth.duke.edu/sites/default/files/files/3-domains-graph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53" y="62068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229077" y="522920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Source: </a:t>
            </a:r>
            <a:r>
              <a:rPr lang="de-CH" dirty="0" smtClean="0">
                <a:hlinkClick r:id="rId3"/>
              </a:rPr>
              <a:t>www.globalhealth.duke.edu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84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D0FB26-97B6-4976-B1BD-D9F2975052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21" y="692696"/>
            <a:ext cx="9031458" cy="54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D0FB26-97B6-4976-B1BD-D9F2975052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05" y="117184"/>
            <a:ext cx="5103804" cy="65074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008" y="1196752"/>
            <a:ext cx="3504522" cy="20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Psychiatry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despair</a:t>
            </a:r>
            <a:r>
              <a:rPr lang="de-CH" smtClean="0"/>
              <a:t> 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888" y="1614102"/>
            <a:ext cx="4294187" cy="4294187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4592" y="1614102"/>
            <a:ext cx="3812276" cy="4263170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2D0FB26-97B6-4976-B1BD-D9F2975052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Benutzerdefiniert 2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002060"/>
      </a:hlink>
      <a:folHlink>
        <a:srgbClr val="453C27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1724</Words>
  <Application>Microsoft Office PowerPoint</Application>
  <PresentationFormat>Benutzerdefiniert</PresentationFormat>
  <Paragraphs>325</Paragraphs>
  <Slides>52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</vt:lpstr>
      <vt:lpstr>Courier New</vt:lpstr>
      <vt:lpstr>Palatino Linotype</vt:lpstr>
      <vt:lpstr>Tahoma</vt:lpstr>
      <vt:lpstr>Times New Roman</vt:lpstr>
      <vt:lpstr>Executive</vt:lpstr>
      <vt:lpstr>Equipping the Church as a Caring Community</vt:lpstr>
      <vt:lpstr>PowerPoint-Präsentation</vt:lpstr>
      <vt:lpstr>My background</vt:lpstr>
      <vt:lpstr>Introductory Bible Passages</vt:lpstr>
      <vt:lpstr>Mental Health problems – growing concern</vt:lpstr>
      <vt:lpstr>Topics in Global Mental Health</vt:lpstr>
      <vt:lpstr>PowerPoint-Präsentation</vt:lpstr>
      <vt:lpstr>PowerPoint-Präsentation</vt:lpstr>
      <vt:lpstr>Psychiatry and despair </vt:lpstr>
      <vt:lpstr>Mental Health – Four trumpets</vt:lpstr>
      <vt:lpstr>The multitude of the suffering is at our doors</vt:lpstr>
      <vt:lpstr>Suffering Souls – the needy of our time</vt:lpstr>
      <vt:lpstr>Patients tell their stories</vt:lpstr>
      <vt:lpstr>PowerPoint-Präsentation</vt:lpstr>
      <vt:lpstr>Top health problems</vt:lpstr>
      <vt:lpstr>Frequency of mental disorders</vt:lpstr>
      <vt:lpstr>PowerPoint-Präsentation</vt:lpstr>
      <vt:lpstr>General guidelines for mental problem</vt:lpstr>
      <vt:lpstr>Cultural context of urban mental health</vt:lpstr>
      <vt:lpstr>Urban afflictions affecting men</vt:lpstr>
      <vt:lpstr>PowerPoint-Präsentation</vt:lpstr>
      <vt:lpstr>Depression can darken the faith</vt:lpstr>
      <vt:lpstr>Depression can be treated!</vt:lpstr>
      <vt:lpstr>Seven Principles of Mental Health in a Christian Context</vt:lpstr>
      <vt:lpstr>Chrstian Mental Health Care (CMHC)  is COMPASSIONATE</vt:lpstr>
      <vt:lpstr>CMHC has to be PROFESSIONAL</vt:lpstr>
      <vt:lpstr>Professional Issues</vt:lpstr>
      <vt:lpstr>The bio-psycho-social model of treatment</vt:lpstr>
      <vt:lpstr>The bio-psycho-social model of treatment</vt:lpstr>
      <vt:lpstr>Where is spirituality coming in?</vt:lpstr>
      <vt:lpstr>PowerPoint-Präsentation</vt:lpstr>
      <vt:lpstr>Therapeutic avenues</vt:lpstr>
      <vt:lpstr>Four Biblical Strategies</vt:lpstr>
      <vt:lpstr>Admonish, Exhort, Correct - ATACTOS</vt:lpstr>
      <vt:lpstr>Comfort, encourage, reassure</vt:lpstr>
      <vt:lpstr>Support the Weak</vt:lpstr>
      <vt:lpstr>Support the Weak</vt:lpstr>
      <vt:lpstr>PATIENCE</vt:lpstr>
      <vt:lpstr>HOPE and MEANING in trouble</vt:lpstr>
      <vt:lpstr>The church has  resources to care</vt:lpstr>
      <vt:lpstr>EHA task force «Mental Health»</vt:lpstr>
      <vt:lpstr>Project reports</vt:lpstr>
      <vt:lpstr>Community Mental Health</vt:lpstr>
      <vt:lpstr>Excellent Training Material</vt:lpstr>
      <vt:lpstr>Depression can be treated</vt:lpstr>
      <vt:lpstr>An innovative project in India</vt:lpstr>
      <vt:lpstr>Faith as a source of strength in depression</vt:lpstr>
      <vt:lpstr>Saddleback Church Program of Mental Health</vt:lpstr>
      <vt:lpstr>Conclusions</vt:lpstr>
      <vt:lpstr>Conclusions ctd.</vt:lpstr>
      <vt:lpstr>God’s changing power: Meena</vt:lpstr>
      <vt:lpstr>www.psy77.com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Mental Health</dc:title>
  <dc:creator>PF</dc:creator>
  <cp:lastModifiedBy>Samuel Pfeifer</cp:lastModifiedBy>
  <cp:revision>194</cp:revision>
  <dcterms:created xsi:type="dcterms:W3CDTF">2012-12-12T08:45:31Z</dcterms:created>
  <dcterms:modified xsi:type="dcterms:W3CDTF">2015-07-01T15:25:20Z</dcterms:modified>
</cp:coreProperties>
</file>