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256" r:id="rId2"/>
    <p:sldId id="338" r:id="rId3"/>
    <p:sldId id="328" r:id="rId4"/>
    <p:sldId id="329" r:id="rId5"/>
    <p:sldId id="339" r:id="rId6"/>
    <p:sldId id="340" r:id="rId7"/>
    <p:sldId id="330" r:id="rId8"/>
    <p:sldId id="335" r:id="rId9"/>
    <p:sldId id="331" r:id="rId10"/>
    <p:sldId id="332" r:id="rId11"/>
    <p:sldId id="336" r:id="rId12"/>
    <p:sldId id="304" r:id="rId13"/>
    <p:sldId id="303" r:id="rId14"/>
    <p:sldId id="288" r:id="rId15"/>
    <p:sldId id="291" r:id="rId16"/>
    <p:sldId id="327" r:id="rId17"/>
    <p:sldId id="319" r:id="rId18"/>
    <p:sldId id="267" r:id="rId19"/>
    <p:sldId id="299" r:id="rId20"/>
    <p:sldId id="285" r:id="rId21"/>
    <p:sldId id="326" r:id="rId22"/>
    <p:sldId id="312" r:id="rId23"/>
    <p:sldId id="313" r:id="rId24"/>
    <p:sldId id="318" r:id="rId25"/>
    <p:sldId id="315" r:id="rId26"/>
    <p:sldId id="321" r:id="rId27"/>
    <p:sldId id="316" r:id="rId28"/>
    <p:sldId id="317" r:id="rId29"/>
    <p:sldId id="320" r:id="rId30"/>
    <p:sldId id="308" r:id="rId31"/>
    <p:sldId id="309" r:id="rId32"/>
    <p:sldId id="310" r:id="rId33"/>
    <p:sldId id="306" r:id="rId34"/>
    <p:sldId id="323" r:id="rId35"/>
    <p:sldId id="324" r:id="rId36"/>
    <p:sldId id="307" r:id="rId37"/>
    <p:sldId id="337" r:id="rId38"/>
    <p:sldId id="325" r:id="rId39"/>
    <p:sldId id="300" r:id="rId40"/>
  </p:sldIdLst>
  <p:sldSz cx="9721850" cy="6858000"/>
  <p:notesSz cx="6743700" cy="9906000"/>
  <p:defaultTextStyle>
    <a:defPPr>
      <a:defRPr lang="de-DE"/>
    </a:defPPr>
    <a:lvl1pPr algn="l" rtl="0" eaLnBrk="0" fontAlgn="base" hangingPunct="0">
      <a:spcBef>
        <a:spcPct val="0"/>
      </a:spcBef>
      <a:spcAft>
        <a:spcPct val="0"/>
      </a:spcAft>
      <a:buFont typeface="Wingdings" pitchFamily="2" charset="2"/>
      <a:defRPr sz="1200" b="1" kern="1200">
        <a:solidFill>
          <a:schemeClr val="tx1"/>
        </a:solidFill>
        <a:latin typeface="Arial" charset="0"/>
        <a:ea typeface="+mn-ea"/>
        <a:cs typeface="+mn-cs"/>
      </a:defRPr>
    </a:lvl1pPr>
    <a:lvl2pPr marL="457200" algn="l" rtl="0" eaLnBrk="0" fontAlgn="base" hangingPunct="0">
      <a:spcBef>
        <a:spcPct val="0"/>
      </a:spcBef>
      <a:spcAft>
        <a:spcPct val="0"/>
      </a:spcAft>
      <a:buFont typeface="Wingdings" pitchFamily="2" charset="2"/>
      <a:defRPr sz="1200" b="1" kern="1200">
        <a:solidFill>
          <a:schemeClr val="tx1"/>
        </a:solidFill>
        <a:latin typeface="Arial" charset="0"/>
        <a:ea typeface="+mn-ea"/>
        <a:cs typeface="+mn-cs"/>
      </a:defRPr>
    </a:lvl2pPr>
    <a:lvl3pPr marL="914400" algn="l" rtl="0" eaLnBrk="0" fontAlgn="base" hangingPunct="0">
      <a:spcBef>
        <a:spcPct val="0"/>
      </a:spcBef>
      <a:spcAft>
        <a:spcPct val="0"/>
      </a:spcAft>
      <a:buFont typeface="Wingdings" pitchFamily="2" charset="2"/>
      <a:defRPr sz="1200" b="1" kern="1200">
        <a:solidFill>
          <a:schemeClr val="tx1"/>
        </a:solidFill>
        <a:latin typeface="Arial" charset="0"/>
        <a:ea typeface="+mn-ea"/>
        <a:cs typeface="+mn-cs"/>
      </a:defRPr>
    </a:lvl3pPr>
    <a:lvl4pPr marL="1371600" algn="l" rtl="0" eaLnBrk="0" fontAlgn="base" hangingPunct="0">
      <a:spcBef>
        <a:spcPct val="0"/>
      </a:spcBef>
      <a:spcAft>
        <a:spcPct val="0"/>
      </a:spcAft>
      <a:buFont typeface="Wingdings" pitchFamily="2" charset="2"/>
      <a:defRPr sz="1200" b="1" kern="1200">
        <a:solidFill>
          <a:schemeClr val="tx1"/>
        </a:solidFill>
        <a:latin typeface="Arial" charset="0"/>
        <a:ea typeface="+mn-ea"/>
        <a:cs typeface="+mn-cs"/>
      </a:defRPr>
    </a:lvl4pPr>
    <a:lvl5pPr marL="1828800" algn="l" rtl="0" eaLnBrk="0" fontAlgn="base" hangingPunct="0">
      <a:spcBef>
        <a:spcPct val="0"/>
      </a:spcBef>
      <a:spcAft>
        <a:spcPct val="0"/>
      </a:spcAft>
      <a:buFont typeface="Wingdings" pitchFamily="2" charset="2"/>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99"/>
    <a:srgbClr val="CC3399"/>
    <a:srgbClr val="E36B11"/>
    <a:srgbClr val="FDF5D3"/>
    <a:srgbClr val="FF0000"/>
    <a:srgbClr val="F3CB2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7952" autoAdjust="0"/>
  </p:normalViewPr>
  <p:slideViewPr>
    <p:cSldViewPr>
      <p:cViewPr>
        <p:scale>
          <a:sx n="50" d="100"/>
          <a:sy n="50" d="100"/>
        </p:scale>
        <p:origin x="-1214" y="-139"/>
      </p:cViewPr>
      <p:guideLst>
        <p:guide orient="horz" pos="2208"/>
        <p:guide pos="1378"/>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66" d="100"/>
        <a:sy n="66" d="100"/>
      </p:scale>
      <p:origin x="0" y="2922"/>
    </p:cViewPr>
  </p:sorterViewPr>
  <p:notesViewPr>
    <p:cSldViewPr>
      <p:cViewPr>
        <p:scale>
          <a:sx n="100" d="100"/>
          <a:sy n="100" d="100"/>
        </p:scale>
        <p:origin x="-1109" y="3778"/>
      </p:cViewPr>
      <p:guideLst>
        <p:guide orient="horz" pos="311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449263" y="309563"/>
            <a:ext cx="4810125" cy="230832"/>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defRPr/>
            </a:lvl1pPr>
          </a:lstStyle>
          <a:p>
            <a:pPr>
              <a:defRPr/>
            </a:pPr>
            <a:r>
              <a:rPr lang="en-US" sz="900" dirty="0"/>
              <a:t>S. Pfeifer: </a:t>
            </a:r>
            <a:r>
              <a:rPr lang="en-US" sz="900" dirty="0" smtClean="0"/>
              <a:t>Christian Alternatives to Demonic Interpretations of Mental Disorders</a:t>
            </a:r>
            <a:endParaRPr lang="en-US" sz="900" dirty="0"/>
          </a:p>
        </p:txBody>
      </p:sp>
      <p:sp>
        <p:nvSpPr>
          <p:cNvPr id="31748" name="Rectangle 4"/>
          <p:cNvSpPr>
            <a:spLocks noGrp="1" noChangeArrowheads="1"/>
          </p:cNvSpPr>
          <p:nvPr>
            <p:ph type="ftr" sz="quarter" idx="2"/>
          </p:nvPr>
        </p:nvSpPr>
        <p:spPr bwMode="auto">
          <a:xfrm>
            <a:off x="533400" y="9296400"/>
            <a:ext cx="6006802" cy="246221"/>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defRPr/>
            </a:lvl1pPr>
          </a:lstStyle>
          <a:p>
            <a:pPr>
              <a:defRPr/>
            </a:pPr>
            <a:r>
              <a:rPr lang="en-US" sz="1000" b="0" dirty="0" smtClean="0"/>
              <a:t>More </a:t>
            </a:r>
            <a:r>
              <a:rPr lang="en-US" sz="1000" b="0" dirty="0" err="1" smtClean="0"/>
              <a:t>Powerpoints</a:t>
            </a:r>
            <a:r>
              <a:rPr lang="en-US" sz="1000" b="0" dirty="0" smtClean="0"/>
              <a:t> on Global Mental Health:  www.psy77.com</a:t>
            </a:r>
            <a:endParaRPr lang="en-US" sz="1000" b="0" dirty="0"/>
          </a:p>
        </p:txBody>
      </p:sp>
    </p:spTree>
    <p:extLst>
      <p:ext uri="{BB962C8B-B14F-4D97-AF65-F5344CB8AC3E}">
        <p14:creationId xmlns:p14="http://schemas.microsoft.com/office/powerpoint/2010/main" val="4167003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Tx/>
              <a:buNone/>
              <a:defRPr b="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21113" y="0"/>
            <a:ext cx="29225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Tx/>
              <a:buNone/>
              <a:defRPr b="0">
                <a:latin typeface="Times New Roman" pitchFamily="18"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739775" y="742950"/>
            <a:ext cx="526415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898525" y="4705350"/>
            <a:ext cx="494665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0" y="941070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FontTx/>
              <a:buNone/>
              <a:defRPr b="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21113" y="9410700"/>
            <a:ext cx="29225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FontTx/>
              <a:buNone/>
              <a:defRPr b="0">
                <a:latin typeface="Times New Roman" pitchFamily="18" charset="0"/>
              </a:defRPr>
            </a:lvl1pPr>
          </a:lstStyle>
          <a:p>
            <a:pPr>
              <a:defRPr/>
            </a:pPr>
            <a:fld id="{4A3005E4-DB68-4BA8-890C-BA654639429E}" type="slidenum">
              <a:rPr lang="en-US"/>
              <a:pPr>
                <a:defRPr/>
              </a:pPr>
              <a:t>‹Nr.›</a:t>
            </a:fld>
            <a:endParaRPr lang="en-US"/>
          </a:p>
        </p:txBody>
      </p:sp>
    </p:spTree>
    <p:extLst>
      <p:ext uri="{BB962C8B-B14F-4D97-AF65-F5344CB8AC3E}">
        <p14:creationId xmlns:p14="http://schemas.microsoft.com/office/powerpoint/2010/main" val="2078256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ternaldestiny.com/DDemons.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DA5B7D7C-16D5-4B4D-A654-0C3B8B4B4781}" type="slidenum">
              <a:rPr lang="en-US"/>
              <a:pPr eaLnBrk="1" hangingPunct="1"/>
              <a:t>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326230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p:spPr>
        <p:txBody>
          <a:bodyPr/>
          <a:lstStyle/>
          <a:p>
            <a:r>
              <a:rPr lang="en-US" altLang="de-DE" b="1" i="1" smtClean="0"/>
              <a:t>Practical Steps</a:t>
            </a:r>
          </a:p>
          <a:p>
            <a:r>
              <a:rPr lang="en-US" altLang="de-DE" smtClean="0"/>
              <a:t> </a:t>
            </a:r>
          </a:p>
          <a:p>
            <a:r>
              <a:rPr lang="en-US" altLang="de-DE" b="1" i="1" smtClean="0"/>
              <a:t>A. Listen carefully</a:t>
            </a:r>
          </a:p>
          <a:p>
            <a:r>
              <a:rPr lang="en-US" altLang="de-DE" smtClean="0"/>
              <a:t> </a:t>
            </a:r>
          </a:p>
          <a:p>
            <a:r>
              <a:rPr lang="en-US" altLang="de-DE" b="1" i="1" smtClean="0"/>
              <a:t>B. Disentangle the various factors of the syndrome</a:t>
            </a:r>
          </a:p>
          <a:p>
            <a:r>
              <a:rPr lang="en-US" altLang="de-DE" smtClean="0"/>
              <a:t> </a:t>
            </a:r>
          </a:p>
          <a:p>
            <a:r>
              <a:rPr lang="en-US" altLang="de-DE" b="1" i="1" smtClean="0"/>
              <a:t>C. Help the patient gaining control over the symptoms</a:t>
            </a:r>
          </a:p>
          <a:p>
            <a:r>
              <a:rPr lang="en-US" altLang="de-DE" smtClean="0"/>
              <a:t>better ways to deal with everyday stress</a:t>
            </a:r>
          </a:p>
          <a:p>
            <a:r>
              <a:rPr lang="en-US" altLang="de-DE" smtClean="0"/>
              <a:t>controlling catastrophic emotional reactions (premature demonic explanations)</a:t>
            </a:r>
          </a:p>
          <a:p>
            <a:r>
              <a:rPr lang="en-US" altLang="de-DE" smtClean="0"/>
              <a:t>redefine acceptable expectations.</a:t>
            </a:r>
          </a:p>
          <a:p>
            <a:r>
              <a:rPr lang="en-US" altLang="de-DE" smtClean="0"/>
              <a:t>separating out old interfering issues.</a:t>
            </a:r>
          </a:p>
          <a:p>
            <a:r>
              <a:rPr lang="en-GB" altLang="de-DE" smtClean="0"/>
              <a:t> </a:t>
            </a:r>
            <a:endParaRPr lang="en-US" altLang="de-DE" smtClean="0"/>
          </a:p>
          <a:p>
            <a:r>
              <a:rPr lang="en-US" altLang="de-DE" b="1" i="1" smtClean="0"/>
              <a:t>D. Support Regaining of a Sense of Self</a:t>
            </a:r>
          </a:p>
          <a:p>
            <a:r>
              <a:rPr lang="en-US" altLang="de-DE" smtClean="0"/>
              <a:t>use resources (skills, friends, church etc.)</a:t>
            </a:r>
          </a:p>
          <a:p>
            <a:r>
              <a:rPr lang="en-US" altLang="de-DE" smtClean="0"/>
              <a:t>strengthen family.</a:t>
            </a:r>
          </a:p>
          <a:p>
            <a:r>
              <a:rPr lang="en-US" altLang="de-DE" smtClean="0"/>
              <a:t> </a:t>
            </a:r>
          </a:p>
          <a:p>
            <a:r>
              <a:rPr lang="en-US" altLang="de-DE" b="1" i="1" smtClean="0"/>
              <a:t>E. Psychopharmacology</a:t>
            </a:r>
          </a:p>
          <a:p>
            <a:r>
              <a:rPr lang="en-US" altLang="de-DE" smtClean="0"/>
              <a:t>Preparing a person to consider medication</a:t>
            </a:r>
          </a:p>
          <a:p>
            <a:r>
              <a:rPr lang="en-US" altLang="de-DE" smtClean="0"/>
              <a:t>self-responsibility for decision</a:t>
            </a:r>
          </a:p>
          <a:p>
            <a:r>
              <a:rPr lang="en-US" altLang="de-DE" smtClean="0"/>
              <a:t>medication can help you to better cope and control distressing symptoms</a:t>
            </a:r>
          </a:p>
          <a:p>
            <a:r>
              <a:rPr lang="en-US" altLang="de-DE" smtClean="0"/>
              <a:t> </a:t>
            </a:r>
          </a:p>
          <a:p>
            <a:r>
              <a:rPr lang="en-US" altLang="de-DE" smtClean="0"/>
              <a:t>changing the alarm threshold</a:t>
            </a:r>
          </a:p>
          <a:p>
            <a:r>
              <a:rPr lang="en-US" altLang="de-DE" smtClean="0"/>
              <a:t>calming the biological self</a:t>
            </a:r>
          </a:p>
          <a:p>
            <a:r>
              <a:rPr lang="en-US" altLang="de-DE" smtClean="0"/>
              <a:t> </a:t>
            </a:r>
          </a:p>
          <a:p>
            <a:r>
              <a:rPr lang="en-US" altLang="de-DE" smtClean="0"/>
              <a:t>Antidepressants</a:t>
            </a:r>
          </a:p>
          <a:p>
            <a:r>
              <a:rPr lang="en-US" altLang="de-DE" smtClean="0"/>
              <a:t>Anti-anxiety drugs</a:t>
            </a:r>
          </a:p>
          <a:p>
            <a:r>
              <a:rPr lang="en-US" altLang="de-DE" smtClean="0"/>
              <a:t>sleep drugs</a:t>
            </a:r>
          </a:p>
          <a:p>
            <a:endParaRPr lang="en-US" altLang="de-DE" smtClean="0"/>
          </a:p>
        </p:txBody>
      </p:sp>
      <p:sp>
        <p:nvSpPr>
          <p:cNvPr id="52228" name="Foliennummernplatzhalter 3"/>
          <p:cNvSpPr>
            <a:spLocks noGrp="1"/>
          </p:cNvSpPr>
          <p:nvPr>
            <p:ph type="sldNum" sz="quarter" idx="5"/>
          </p:nvPr>
        </p:nvSpPr>
        <p:spPr>
          <a:noFill/>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fld id="{8C9FF3DA-3CDE-4F31-8B12-65336BC89525}" type="slidenum">
              <a:rPr lang="en-US" altLang="de-DE" b="0" smtClean="0">
                <a:latin typeface="Times New Roman" pitchFamily="18" charset="0"/>
              </a:rPr>
              <a:pPr/>
              <a:t>35</a:t>
            </a:fld>
            <a:endParaRPr lang="en-US" altLang="de-DE" b="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FFB3868-40EC-47E8-BE25-54B15D288D2B}" type="slidenum">
              <a:rPr lang="de-DE" altLang="en-US" smtClean="0"/>
              <a:pPr eaLnBrk="1" hangingPunct="1">
                <a:spcBef>
                  <a:spcPct val="0"/>
                </a:spcBef>
              </a:pPr>
              <a:t>37</a:t>
            </a:fld>
            <a:endParaRPr lang="de-DE" altLang="en-US" smtClean="0"/>
          </a:p>
        </p:txBody>
      </p:sp>
      <p:sp>
        <p:nvSpPr>
          <p:cNvPr id="84995" name="Rectangle 2"/>
          <p:cNvSpPr>
            <a:spLocks noGrp="1" noRot="1" noChangeAspect="1" noChangeArrowheads="1" noTextEdit="1"/>
          </p:cNvSpPr>
          <p:nvPr>
            <p:ph type="sldImg"/>
          </p:nvPr>
        </p:nvSpPr>
        <p:spPr>
          <a:xfrm>
            <a:off x="739775" y="742950"/>
            <a:ext cx="5264150" cy="3714750"/>
          </a:xfrm>
          <a:ln/>
        </p:spPr>
      </p:sp>
      <p:sp>
        <p:nvSpPr>
          <p:cNvPr id="84996" name="Rectangle 3"/>
          <p:cNvSpPr>
            <a:spLocks noGrp="1" noChangeArrowheads="1"/>
          </p:cNvSpPr>
          <p:nvPr>
            <p:ph type="body" idx="1"/>
          </p:nvPr>
        </p:nvSpPr>
        <p:spPr>
          <a:noFill/>
        </p:spPr>
        <p:txBody>
          <a:bodyPr/>
          <a:lstStyle/>
          <a:p>
            <a:pPr eaLnBrk="1" hangingPunct="1"/>
            <a:endParaRPr lang="de-CH"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p:spPr>
        <p:txBody>
          <a:bodyPr/>
          <a:lstStyle/>
          <a:p>
            <a:r>
              <a:rPr lang="de-CH" altLang="en-US" smtClean="0"/>
              <a:t>Paul Chigozie Odinka, Rosemary Chizobam Muomah, Appolos Chidi Ndukuba, Martins Oche, Michael Ubigha Osika, Muideen Owolabi Bakare, Ahamefule O. Agomoh &amp; Richard Uwakwe (2015). The sociocultural conceptualisations of schizophrenia and patterns of help seeking in south-east Nigeria. Mental Health, Religion &amp; Culture 18:85-96.</a:t>
            </a:r>
          </a:p>
        </p:txBody>
      </p:sp>
      <p:sp>
        <p:nvSpPr>
          <p:cNvPr id="44036" name="Foliennummernplatzhalter 3"/>
          <p:cNvSpPr>
            <a:spLocks noGrp="1"/>
          </p:cNvSpPr>
          <p:nvPr>
            <p:ph type="sldNum" sz="quarter" idx="5"/>
          </p:nvPr>
        </p:nvSpPr>
        <p:spPr>
          <a:noFill/>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fld id="{2400C2C3-840A-46E7-86E8-3F4FA0E33703}" type="slidenum">
              <a:rPr lang="en-US" altLang="en-US" b="0" smtClean="0">
                <a:latin typeface="Times New Roman" pitchFamily="18" charset="0"/>
              </a:rPr>
              <a:pPr/>
              <a:t>16</a:t>
            </a:fld>
            <a:endParaRPr lang="en-US" altLang="en-US" b="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en-US" dirty="0">
                <a:latin typeface="+mn-lt"/>
              </a:rPr>
              <a:t>J Family Community Med. 2003 Sep-Dec; 10(3): 31–38. </a:t>
            </a:r>
            <a:endParaRPr lang="de-CH" dirty="0">
              <a:latin typeface="+mn-lt"/>
            </a:endParaRPr>
          </a:p>
        </p:txBody>
      </p:sp>
      <p:sp>
        <p:nvSpPr>
          <p:cNvPr id="45060" name="Foliennummernplatzhalter 3"/>
          <p:cNvSpPr>
            <a:spLocks noGrp="1"/>
          </p:cNvSpPr>
          <p:nvPr>
            <p:ph type="sldNum" sz="quarter" idx="5"/>
          </p:nvPr>
        </p:nvSpPr>
        <p:spPr>
          <a:noFill/>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fld id="{BF8272C4-B2BC-48DB-A7F2-424BA71A0664}" type="slidenum">
              <a:rPr lang="de-CH" altLang="de-DE" b="0" smtClean="0">
                <a:latin typeface="Times New Roman" pitchFamily="18" charset="0"/>
              </a:rPr>
              <a:pPr/>
              <a:t>19</a:t>
            </a:fld>
            <a:endParaRPr lang="de-CH" altLang="de-DE" b="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p:spPr>
        <p:txBody>
          <a:bodyPr/>
          <a:lstStyle/>
          <a:p>
            <a:r>
              <a:rPr lang="en-US" altLang="de-DE" smtClean="0"/>
              <a:t>1. The theological point of view: Biblical texts and theological insights and models are being applied to practical counseling situations. Because the Bible talks of demons, there have to be conditions which fit this model of causation. </a:t>
            </a:r>
          </a:p>
          <a:p>
            <a:r>
              <a:rPr lang="en-US" altLang="de-DE" smtClean="0"/>
              <a:t>2. The pragmatic-inductive approach looks at counseling problems and tries to find theological causes for human behavior, especially when it implies dysfunction, suffering and deviance. Thus some counselors do not only speak of the „sin of pride“ but simply a „demon of pride“. The church fathers in the 4th century had a very practical demonology </a:t>
            </a:r>
          </a:p>
          <a:p>
            <a:endParaRPr lang="de-CH" altLang="de-DE" smtClean="0"/>
          </a:p>
        </p:txBody>
      </p:sp>
      <p:sp>
        <p:nvSpPr>
          <p:cNvPr id="46084" name="Foliennummernplatzhalter 3"/>
          <p:cNvSpPr>
            <a:spLocks noGrp="1"/>
          </p:cNvSpPr>
          <p:nvPr>
            <p:ph type="sldNum" sz="quarter" idx="5"/>
          </p:nvPr>
        </p:nvSpPr>
        <p:spPr>
          <a:noFill/>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fld id="{90ACEDEA-454E-49AE-AF50-4DB7FD7D4F7A}" type="slidenum">
              <a:rPr lang="en-US" altLang="de-DE" b="0" smtClean="0">
                <a:latin typeface="Times New Roman" pitchFamily="18" charset="0"/>
              </a:rPr>
              <a:pPr/>
              <a:t>22</a:t>
            </a:fld>
            <a:endParaRPr lang="en-US" altLang="de-DE" b="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p:spPr>
        <p:txBody>
          <a:bodyPr/>
          <a:lstStyle/>
          <a:p>
            <a:r>
              <a:rPr lang="de-CH" altLang="de-DE" smtClean="0"/>
              <a:t>Source: </a:t>
            </a:r>
            <a:r>
              <a:rPr lang="en-US" altLang="de-DE" smtClean="0">
                <a:hlinkClick r:id="rId3"/>
              </a:rPr>
              <a:t>http://www.eternaldestiny.com/DDemons.html</a:t>
            </a:r>
            <a:r>
              <a:rPr lang="en-US" altLang="de-DE" smtClean="0"/>
              <a:t>	</a:t>
            </a:r>
          </a:p>
        </p:txBody>
      </p:sp>
      <p:sp>
        <p:nvSpPr>
          <p:cNvPr id="47108" name="Foliennummernplatzhalter 3"/>
          <p:cNvSpPr>
            <a:spLocks noGrp="1"/>
          </p:cNvSpPr>
          <p:nvPr>
            <p:ph type="sldNum" sz="quarter" idx="5"/>
          </p:nvPr>
        </p:nvSpPr>
        <p:spPr>
          <a:noFill/>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fld id="{7F450111-E653-4D2A-B8DE-4BB669F58767}" type="slidenum">
              <a:rPr lang="en-US" altLang="de-DE" b="0" smtClean="0">
                <a:latin typeface="Times New Roman" pitchFamily="18" charset="0"/>
              </a:rPr>
              <a:pPr/>
              <a:t>25</a:t>
            </a:fld>
            <a:endParaRPr lang="en-US" altLang="de-DE" b="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p:spPr>
        <p:txBody>
          <a:bodyPr/>
          <a:lstStyle/>
          <a:p>
            <a:r>
              <a:rPr lang="en-US" altLang="de-DE" b="1" i="1" smtClean="0"/>
              <a:t>Biblical pairs of opposite terms ?</a:t>
            </a:r>
            <a:endParaRPr lang="en-US" altLang="de-DE" smtClean="0"/>
          </a:p>
          <a:p>
            <a:r>
              <a:rPr lang="en-US" altLang="de-DE" b="1" smtClean="0"/>
              <a:t>	 God	‑	Satan</a:t>
            </a:r>
            <a:endParaRPr lang="en-US" altLang="de-DE" smtClean="0"/>
          </a:p>
          <a:p>
            <a:r>
              <a:rPr lang="en-US" altLang="de-DE" b="1" smtClean="0"/>
              <a:t>	Angels 	‑	Demons</a:t>
            </a:r>
            <a:endParaRPr lang="en-US" altLang="de-DE" smtClean="0"/>
          </a:p>
          <a:p>
            <a:r>
              <a:rPr lang="en-US" altLang="de-DE" b="1" smtClean="0"/>
              <a:t>	Light 	‑	Darkness</a:t>
            </a:r>
            <a:endParaRPr lang="en-US" altLang="de-DE" smtClean="0"/>
          </a:p>
          <a:p>
            <a:r>
              <a:rPr lang="en-US" altLang="de-DE" b="1" smtClean="0"/>
              <a:t>	 Good 	‑	Evil</a:t>
            </a:r>
            <a:endParaRPr lang="en-US" altLang="de-DE" smtClean="0"/>
          </a:p>
          <a:p>
            <a:r>
              <a:rPr lang="en-US" altLang="de-DE" b="1" smtClean="0"/>
              <a:t>	Righteousness 	‑	Sin, Guilt</a:t>
            </a:r>
            <a:endParaRPr lang="en-US" altLang="de-DE" smtClean="0"/>
          </a:p>
          <a:p>
            <a:r>
              <a:rPr lang="en-US" altLang="de-DE" b="1" smtClean="0"/>
              <a:t>	Spirit 	‑	Flesh</a:t>
            </a:r>
            <a:endParaRPr lang="en-US" altLang="de-DE" smtClean="0"/>
          </a:p>
          <a:p>
            <a:r>
              <a:rPr lang="en-US" altLang="de-DE" b="1" smtClean="0"/>
              <a:t>	Health 	‑ 	Disease</a:t>
            </a:r>
            <a:endParaRPr lang="en-US" altLang="de-DE" smtClean="0"/>
          </a:p>
          <a:p>
            <a:r>
              <a:rPr lang="en-US" altLang="de-DE" b="1" smtClean="0"/>
              <a:t>	Freedom 	‑ 	Bondage</a:t>
            </a:r>
            <a:endParaRPr lang="en-US" altLang="de-DE" smtClean="0"/>
          </a:p>
          <a:p>
            <a:r>
              <a:rPr lang="en-US" altLang="de-DE" b="1" smtClean="0"/>
              <a:t>	Peace 	‑ 	Anxiety</a:t>
            </a:r>
            <a:endParaRPr lang="en-US" altLang="de-DE" smtClean="0"/>
          </a:p>
          <a:p>
            <a:r>
              <a:rPr lang="en-US" altLang="de-DE" b="1" smtClean="0"/>
              <a:t>	Joy 	‑	Depression</a:t>
            </a:r>
            <a:endParaRPr lang="en-US" altLang="de-DE" smtClean="0"/>
          </a:p>
          <a:p>
            <a:r>
              <a:rPr lang="en-US" altLang="de-DE" b="1" smtClean="0"/>
              <a:t>	Confidence 	‑ 	Timidity</a:t>
            </a:r>
            <a:endParaRPr lang="en-US" altLang="de-DE" smtClean="0"/>
          </a:p>
          <a:p>
            <a:r>
              <a:rPr lang="en-US" altLang="de-DE" b="1" smtClean="0"/>
              <a:t>	Strength 	‑ 	Weakness</a:t>
            </a:r>
            <a:endParaRPr lang="en-US" altLang="de-DE" smtClean="0"/>
          </a:p>
          <a:p>
            <a:r>
              <a:rPr lang="en-US" altLang="de-DE" b="1" smtClean="0"/>
              <a:t>	Victory 	‑	Failure</a:t>
            </a:r>
            <a:r>
              <a:rPr lang="en-US" altLang="de-DE" smtClean="0"/>
              <a:t/>
            </a:r>
            <a:br>
              <a:rPr lang="en-US" altLang="de-DE" smtClean="0"/>
            </a:br>
            <a:endParaRPr lang="en-US" altLang="de-DE" smtClean="0"/>
          </a:p>
        </p:txBody>
      </p:sp>
      <p:sp>
        <p:nvSpPr>
          <p:cNvPr id="48132" name="Foliennummernplatzhalter 3"/>
          <p:cNvSpPr>
            <a:spLocks noGrp="1"/>
          </p:cNvSpPr>
          <p:nvPr>
            <p:ph type="sldNum" sz="quarter" idx="5"/>
          </p:nvPr>
        </p:nvSpPr>
        <p:spPr>
          <a:noFill/>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fld id="{43A16FAB-C884-4950-B734-015F3EC0B240}" type="slidenum">
              <a:rPr lang="en-US" altLang="de-DE" b="0" smtClean="0">
                <a:latin typeface="Times New Roman" pitchFamily="18" charset="0"/>
              </a:rPr>
              <a:pPr/>
              <a:t>26</a:t>
            </a:fld>
            <a:endParaRPr lang="en-US" altLang="de-DE" b="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fld id="{18415861-EECD-4C34-B540-817B9F3949BF}" type="slidenum">
              <a:rPr lang="de-CH" altLang="de-DE" b="0" smtClean="0">
                <a:latin typeface="Tahoma" pitchFamily="34" charset="0"/>
              </a:rPr>
              <a:pPr/>
              <a:t>30</a:t>
            </a:fld>
            <a:endParaRPr lang="de-CH" altLang="de-DE" b="0" smtClean="0">
              <a:latin typeface="Tahoma"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de-CH"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fld id="{EAA26C31-9B83-4DA4-8924-74A87D1D0CCA}" type="slidenum">
              <a:rPr lang="de-CH" altLang="de-DE" b="0" smtClean="0">
                <a:latin typeface="Tahoma" pitchFamily="34" charset="0"/>
              </a:rPr>
              <a:pPr/>
              <a:t>31</a:t>
            </a:fld>
            <a:endParaRPr lang="de-CH" altLang="de-DE" b="0" smtClean="0">
              <a:latin typeface="Tahoma"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de-CH"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r>
              <a:rPr lang="en-US" altLang="de-DE" b="1" i="1" smtClean="0"/>
              <a:t>Practical Steps</a:t>
            </a:r>
          </a:p>
          <a:p>
            <a:r>
              <a:rPr lang="en-US" altLang="de-DE" smtClean="0"/>
              <a:t> </a:t>
            </a:r>
          </a:p>
          <a:p>
            <a:r>
              <a:rPr lang="en-US" altLang="de-DE" b="1" i="1" smtClean="0"/>
              <a:t>A. Listen carefully</a:t>
            </a:r>
          </a:p>
          <a:p>
            <a:r>
              <a:rPr lang="en-US" altLang="de-DE" smtClean="0"/>
              <a:t> </a:t>
            </a:r>
          </a:p>
          <a:p>
            <a:r>
              <a:rPr lang="en-US" altLang="de-DE" b="1" i="1" smtClean="0"/>
              <a:t>B. Disentangle the various factors of the syndrome</a:t>
            </a:r>
          </a:p>
          <a:p>
            <a:r>
              <a:rPr lang="en-US" altLang="de-DE" smtClean="0"/>
              <a:t> </a:t>
            </a:r>
          </a:p>
          <a:p>
            <a:r>
              <a:rPr lang="en-US" altLang="de-DE" b="1" i="1" smtClean="0"/>
              <a:t>C. Help the patient gaining control over the symptoms</a:t>
            </a:r>
          </a:p>
          <a:p>
            <a:r>
              <a:rPr lang="en-US" altLang="de-DE" smtClean="0"/>
              <a:t>better ways to deal with everyday stress</a:t>
            </a:r>
          </a:p>
          <a:p>
            <a:r>
              <a:rPr lang="en-US" altLang="de-DE" smtClean="0"/>
              <a:t>controlling catastrophic emotional reactions (premature demonic explanations)</a:t>
            </a:r>
          </a:p>
          <a:p>
            <a:r>
              <a:rPr lang="en-US" altLang="de-DE" smtClean="0"/>
              <a:t>redefine acceptable expectations.</a:t>
            </a:r>
          </a:p>
          <a:p>
            <a:r>
              <a:rPr lang="en-US" altLang="de-DE" smtClean="0"/>
              <a:t>separating out old interfering issues.</a:t>
            </a:r>
          </a:p>
          <a:p>
            <a:r>
              <a:rPr lang="en-GB" altLang="de-DE" smtClean="0"/>
              <a:t> </a:t>
            </a:r>
            <a:endParaRPr lang="en-US" altLang="de-DE" smtClean="0"/>
          </a:p>
          <a:p>
            <a:r>
              <a:rPr lang="en-US" altLang="de-DE" b="1" i="1" smtClean="0"/>
              <a:t>D. Support Regaining of a Sense of Self</a:t>
            </a:r>
          </a:p>
          <a:p>
            <a:r>
              <a:rPr lang="en-US" altLang="de-DE" smtClean="0"/>
              <a:t>use resources (skills, friends, church etc.)</a:t>
            </a:r>
          </a:p>
          <a:p>
            <a:r>
              <a:rPr lang="en-US" altLang="de-DE" smtClean="0"/>
              <a:t>strengthen family.</a:t>
            </a:r>
          </a:p>
          <a:p>
            <a:r>
              <a:rPr lang="en-US" altLang="de-DE" smtClean="0"/>
              <a:t> </a:t>
            </a:r>
          </a:p>
          <a:p>
            <a:r>
              <a:rPr lang="en-US" altLang="de-DE" b="1" i="1" smtClean="0"/>
              <a:t>E. Psychopharmacology</a:t>
            </a:r>
          </a:p>
          <a:p>
            <a:r>
              <a:rPr lang="en-US" altLang="de-DE" smtClean="0"/>
              <a:t>Preparing a person to consider medication</a:t>
            </a:r>
          </a:p>
          <a:p>
            <a:r>
              <a:rPr lang="en-US" altLang="de-DE" smtClean="0"/>
              <a:t>self-responsibility for decision</a:t>
            </a:r>
          </a:p>
          <a:p>
            <a:r>
              <a:rPr lang="en-US" altLang="de-DE" smtClean="0"/>
              <a:t>medication can help you to better cope and control distressing symptoms</a:t>
            </a:r>
          </a:p>
          <a:p>
            <a:r>
              <a:rPr lang="en-US" altLang="de-DE" smtClean="0"/>
              <a:t> </a:t>
            </a:r>
          </a:p>
          <a:p>
            <a:r>
              <a:rPr lang="en-US" altLang="de-DE" smtClean="0"/>
              <a:t>changing the alarm threshold</a:t>
            </a:r>
          </a:p>
          <a:p>
            <a:r>
              <a:rPr lang="en-US" altLang="de-DE" smtClean="0"/>
              <a:t>calming the biological self</a:t>
            </a:r>
          </a:p>
          <a:p>
            <a:r>
              <a:rPr lang="en-US" altLang="de-DE" smtClean="0"/>
              <a:t> </a:t>
            </a:r>
          </a:p>
          <a:p>
            <a:r>
              <a:rPr lang="en-US" altLang="de-DE" smtClean="0"/>
              <a:t>Antidepressants</a:t>
            </a:r>
          </a:p>
          <a:p>
            <a:r>
              <a:rPr lang="en-US" altLang="de-DE" smtClean="0"/>
              <a:t>Anti-anxiety drugs</a:t>
            </a:r>
          </a:p>
          <a:p>
            <a:r>
              <a:rPr lang="en-US" altLang="de-DE" smtClean="0"/>
              <a:t>sleep drugs</a:t>
            </a:r>
          </a:p>
          <a:p>
            <a:endParaRPr lang="en-US" altLang="de-DE" smtClean="0"/>
          </a:p>
        </p:txBody>
      </p:sp>
      <p:sp>
        <p:nvSpPr>
          <p:cNvPr id="51204" name="Foliennummernplatzhalter 3"/>
          <p:cNvSpPr>
            <a:spLocks noGrp="1"/>
          </p:cNvSpPr>
          <p:nvPr>
            <p:ph type="sldNum" sz="quarter" idx="5"/>
          </p:nvPr>
        </p:nvSpPr>
        <p:spPr>
          <a:noFill/>
        </p:spPr>
        <p:txBody>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fld id="{64A48EB0-BED3-49D6-BB46-D39E0B39D934}" type="slidenum">
              <a:rPr lang="en-US" altLang="de-DE" b="0" smtClean="0">
                <a:latin typeface="Times New Roman" pitchFamily="18" charset="0"/>
              </a:rPr>
              <a:pPr/>
              <a:t>34</a:t>
            </a:fld>
            <a:endParaRPr lang="en-US" altLang="de-DE" b="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29139" y="2130426"/>
            <a:ext cx="8263573" cy="1470025"/>
          </a:xfrm>
          <a:prstGeom prst="rect">
            <a:avLst/>
          </a:prstGeo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458278" y="3886200"/>
            <a:ext cx="680529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4" name="Rectangle 4"/>
          <p:cNvSpPr>
            <a:spLocks noGrp="1" noChangeArrowheads="1"/>
          </p:cNvSpPr>
          <p:nvPr>
            <p:ph type="dt" sz="half" idx="10"/>
          </p:nvPr>
        </p:nvSpPr>
        <p:spPr>
          <a:xfrm>
            <a:off x="728663" y="6248400"/>
            <a:ext cx="202565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321050" y="6248400"/>
            <a:ext cx="307975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967538" y="6248400"/>
            <a:ext cx="2025650" cy="457200"/>
          </a:xfrm>
        </p:spPr>
        <p:txBody>
          <a:bodyPr/>
          <a:lstStyle>
            <a:lvl1pPr>
              <a:defRPr/>
            </a:lvl1pPr>
          </a:lstStyle>
          <a:p>
            <a:pPr>
              <a:defRPr/>
            </a:pPr>
            <a:fld id="{7DD3F016-DE14-475E-AF1F-7DFA9109C9C3}" type="slidenum">
              <a:rPr lang="en-US"/>
              <a:pPr>
                <a:defRPr/>
              </a:pPr>
              <a:t>‹Nr.›</a:t>
            </a:fld>
            <a:endParaRPr lang="en-US"/>
          </a:p>
        </p:txBody>
      </p:sp>
    </p:spTree>
    <p:extLst>
      <p:ext uri="{BB962C8B-B14F-4D97-AF65-F5344CB8AC3E}">
        <p14:creationId xmlns:p14="http://schemas.microsoft.com/office/powerpoint/2010/main" val="208849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729139" y="404814"/>
            <a:ext cx="8263573" cy="936625"/>
          </a:xfrm>
          <a:prstGeom prst="rect">
            <a:avLst/>
          </a:prstGeom>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729139" y="1484785"/>
            <a:ext cx="8263573" cy="4608041"/>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xfrm>
            <a:off x="728663" y="6248400"/>
            <a:ext cx="202565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321050" y="6248400"/>
            <a:ext cx="307975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967538" y="6248400"/>
            <a:ext cx="2025650" cy="457200"/>
          </a:xfrm>
        </p:spPr>
        <p:txBody>
          <a:bodyPr/>
          <a:lstStyle>
            <a:lvl1pPr>
              <a:defRPr/>
            </a:lvl1pPr>
          </a:lstStyle>
          <a:p>
            <a:pPr>
              <a:defRPr/>
            </a:pPr>
            <a:fld id="{ADEDF03A-5202-4FE4-AE2E-2ECDB4186B5C}" type="slidenum">
              <a:rPr lang="en-US"/>
              <a:pPr>
                <a:defRPr/>
              </a:pPr>
              <a:t>‹Nr.›</a:t>
            </a:fld>
            <a:endParaRPr lang="en-US"/>
          </a:p>
        </p:txBody>
      </p:sp>
    </p:spTree>
    <p:extLst>
      <p:ext uri="{BB962C8B-B14F-4D97-AF65-F5344CB8AC3E}">
        <p14:creationId xmlns:p14="http://schemas.microsoft.com/office/powerpoint/2010/main" val="36331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26818" y="609600"/>
            <a:ext cx="2065893" cy="5486400"/>
          </a:xfrm>
          <a:prstGeom prst="rect">
            <a:avLst/>
          </a:prstGeo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729139" y="609600"/>
            <a:ext cx="6035649" cy="5486400"/>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xfrm>
            <a:off x="728663" y="6248400"/>
            <a:ext cx="202565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321050" y="6248400"/>
            <a:ext cx="307975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967538" y="6248400"/>
            <a:ext cx="2025650" cy="457200"/>
          </a:xfrm>
        </p:spPr>
        <p:txBody>
          <a:bodyPr/>
          <a:lstStyle>
            <a:lvl1pPr>
              <a:defRPr/>
            </a:lvl1pPr>
          </a:lstStyle>
          <a:p>
            <a:pPr>
              <a:defRPr/>
            </a:pPr>
            <a:fld id="{8BD516AB-CCA3-4834-B4E0-73E29718FD07}" type="slidenum">
              <a:rPr lang="en-US"/>
              <a:pPr>
                <a:defRPr/>
              </a:pPr>
              <a:t>‹Nr.›</a:t>
            </a:fld>
            <a:endParaRPr lang="en-US"/>
          </a:p>
        </p:txBody>
      </p:sp>
    </p:spTree>
    <p:extLst>
      <p:ext uri="{BB962C8B-B14F-4D97-AF65-F5344CB8AC3E}">
        <p14:creationId xmlns:p14="http://schemas.microsoft.com/office/powerpoint/2010/main" val="204594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29139" y="404814"/>
            <a:ext cx="8263573" cy="936625"/>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idx="1"/>
          </p:nvPr>
        </p:nvSpPr>
        <p:spPr>
          <a:xfrm>
            <a:off x="729139" y="1484785"/>
            <a:ext cx="8263573" cy="4608041"/>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xfrm>
            <a:off x="728663" y="6248400"/>
            <a:ext cx="202565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321050" y="6248400"/>
            <a:ext cx="307975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967538" y="6248400"/>
            <a:ext cx="2025650" cy="457200"/>
          </a:xfrm>
        </p:spPr>
        <p:txBody>
          <a:bodyPr/>
          <a:lstStyle>
            <a:lvl1pPr>
              <a:defRPr/>
            </a:lvl1pPr>
          </a:lstStyle>
          <a:p>
            <a:pPr>
              <a:defRPr/>
            </a:pPr>
            <a:fld id="{C11F93B0-B1B2-49D4-B67A-EF9E0EAA114F}" type="slidenum">
              <a:rPr lang="en-US"/>
              <a:pPr>
                <a:defRPr/>
              </a:pPr>
              <a:t>‹Nr.›</a:t>
            </a:fld>
            <a:endParaRPr lang="en-US"/>
          </a:p>
        </p:txBody>
      </p:sp>
    </p:spTree>
    <p:extLst>
      <p:ext uri="{BB962C8B-B14F-4D97-AF65-F5344CB8AC3E}">
        <p14:creationId xmlns:p14="http://schemas.microsoft.com/office/powerpoint/2010/main" val="333264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67959" y="4406901"/>
            <a:ext cx="8263573" cy="1362075"/>
          </a:xfrm>
          <a:prstGeom prst="rect">
            <a:avLst/>
          </a:prstGeo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67959" y="2906713"/>
            <a:ext cx="8263573"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xfrm>
            <a:off x="728663" y="6248400"/>
            <a:ext cx="202565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321050" y="6248400"/>
            <a:ext cx="307975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967538" y="6248400"/>
            <a:ext cx="2025650" cy="457200"/>
          </a:xfrm>
        </p:spPr>
        <p:txBody>
          <a:bodyPr/>
          <a:lstStyle>
            <a:lvl1pPr>
              <a:defRPr/>
            </a:lvl1pPr>
          </a:lstStyle>
          <a:p>
            <a:pPr>
              <a:defRPr/>
            </a:pPr>
            <a:fld id="{CDBEC3A2-2F2B-4F30-8BEA-74395750C3D4}" type="slidenum">
              <a:rPr lang="en-US"/>
              <a:pPr>
                <a:defRPr/>
              </a:pPr>
              <a:t>‹Nr.›</a:t>
            </a:fld>
            <a:endParaRPr lang="en-US"/>
          </a:p>
        </p:txBody>
      </p:sp>
    </p:spTree>
    <p:extLst>
      <p:ext uri="{BB962C8B-B14F-4D97-AF65-F5344CB8AC3E}">
        <p14:creationId xmlns:p14="http://schemas.microsoft.com/office/powerpoint/2010/main" val="41151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29139" y="404814"/>
            <a:ext cx="8263573" cy="936625"/>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729139" y="1628800"/>
            <a:ext cx="4050771" cy="44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941940" y="1628800"/>
            <a:ext cx="4050771" cy="44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5" name="Rectangle 4"/>
          <p:cNvSpPr>
            <a:spLocks noGrp="1" noChangeArrowheads="1"/>
          </p:cNvSpPr>
          <p:nvPr>
            <p:ph type="dt" sz="half" idx="10"/>
          </p:nvPr>
        </p:nvSpPr>
        <p:spPr>
          <a:xfrm>
            <a:off x="728663" y="6248400"/>
            <a:ext cx="2025650" cy="457200"/>
          </a:xfrm>
          <a:prstGeom prst="rect">
            <a:avLst/>
          </a:prstGeo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321050" y="6248400"/>
            <a:ext cx="3079750" cy="457200"/>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967538" y="6248400"/>
            <a:ext cx="2025650" cy="457200"/>
          </a:xfrm>
        </p:spPr>
        <p:txBody>
          <a:bodyPr/>
          <a:lstStyle>
            <a:lvl1pPr>
              <a:defRPr/>
            </a:lvl1pPr>
          </a:lstStyle>
          <a:p>
            <a:pPr>
              <a:defRPr/>
            </a:pPr>
            <a:fld id="{4F08DB41-73FC-4739-A6A3-79E60BB36576}" type="slidenum">
              <a:rPr lang="en-US"/>
              <a:pPr>
                <a:defRPr/>
              </a:pPr>
              <a:t>‹Nr.›</a:t>
            </a:fld>
            <a:endParaRPr lang="en-US"/>
          </a:p>
        </p:txBody>
      </p:sp>
    </p:spTree>
    <p:extLst>
      <p:ext uri="{BB962C8B-B14F-4D97-AF65-F5344CB8AC3E}">
        <p14:creationId xmlns:p14="http://schemas.microsoft.com/office/powerpoint/2010/main" val="118098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86093" y="274638"/>
            <a:ext cx="8749665" cy="1143000"/>
          </a:xfrm>
          <a:prstGeom prst="rect">
            <a:avLst/>
          </a:prstGeo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86093" y="1535113"/>
            <a:ext cx="429550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86093" y="2174875"/>
            <a:ext cx="429550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938565" y="1535113"/>
            <a:ext cx="429719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938565" y="2174875"/>
            <a:ext cx="429719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xfrm>
            <a:off x="728663" y="6248400"/>
            <a:ext cx="2025650" cy="45720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321050" y="6248400"/>
            <a:ext cx="3079750" cy="45720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967538" y="6248400"/>
            <a:ext cx="2025650" cy="457200"/>
          </a:xfrm>
        </p:spPr>
        <p:txBody>
          <a:bodyPr/>
          <a:lstStyle>
            <a:lvl1pPr>
              <a:defRPr/>
            </a:lvl1pPr>
          </a:lstStyle>
          <a:p>
            <a:pPr>
              <a:defRPr/>
            </a:pPr>
            <a:fld id="{8958E7B7-49DD-466E-AEFC-42552259458C}" type="slidenum">
              <a:rPr lang="en-US"/>
              <a:pPr>
                <a:defRPr/>
              </a:pPr>
              <a:t>‹Nr.›</a:t>
            </a:fld>
            <a:endParaRPr lang="en-US"/>
          </a:p>
        </p:txBody>
      </p:sp>
    </p:spTree>
    <p:extLst>
      <p:ext uri="{BB962C8B-B14F-4D97-AF65-F5344CB8AC3E}">
        <p14:creationId xmlns:p14="http://schemas.microsoft.com/office/powerpoint/2010/main" val="262790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729139" y="404814"/>
            <a:ext cx="8263573" cy="936625"/>
          </a:xfrm>
          <a:prstGeom prst="rect">
            <a:avLst/>
          </a:prstGeom>
        </p:spPr>
        <p:txBody>
          <a:bodyPr/>
          <a:lstStyle/>
          <a:p>
            <a:r>
              <a:rPr lang="de-DE" dirty="0" smtClean="0"/>
              <a:t>Titelmasterformat durch Klicken bearbeiten</a:t>
            </a:r>
            <a:endParaRPr lang="de-CH" dirty="0"/>
          </a:p>
        </p:txBody>
      </p:sp>
      <p:sp>
        <p:nvSpPr>
          <p:cNvPr id="3" name="Rectangle 4"/>
          <p:cNvSpPr>
            <a:spLocks noGrp="1" noChangeArrowheads="1"/>
          </p:cNvSpPr>
          <p:nvPr>
            <p:ph type="dt" sz="half" idx="10"/>
          </p:nvPr>
        </p:nvSpPr>
        <p:spPr>
          <a:xfrm>
            <a:off x="728663" y="6248400"/>
            <a:ext cx="2025650" cy="45720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321050" y="6248400"/>
            <a:ext cx="3079750" cy="45720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967538" y="6248400"/>
            <a:ext cx="2025650" cy="457200"/>
          </a:xfrm>
        </p:spPr>
        <p:txBody>
          <a:bodyPr/>
          <a:lstStyle>
            <a:lvl1pPr>
              <a:defRPr/>
            </a:lvl1pPr>
          </a:lstStyle>
          <a:p>
            <a:pPr>
              <a:defRPr/>
            </a:pPr>
            <a:fld id="{F016ADA7-8A9F-4EAB-B365-9E20E627CD46}" type="slidenum">
              <a:rPr lang="en-US"/>
              <a:pPr>
                <a:defRPr/>
              </a:pPr>
              <a:t>‹Nr.›</a:t>
            </a:fld>
            <a:endParaRPr lang="en-US"/>
          </a:p>
        </p:txBody>
      </p:sp>
    </p:spTree>
    <p:extLst>
      <p:ext uri="{BB962C8B-B14F-4D97-AF65-F5344CB8AC3E}">
        <p14:creationId xmlns:p14="http://schemas.microsoft.com/office/powerpoint/2010/main" val="85115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728663" y="6248400"/>
            <a:ext cx="2025650" cy="45720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321050" y="6248400"/>
            <a:ext cx="3079750" cy="45720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967538" y="6248400"/>
            <a:ext cx="2025650" cy="457200"/>
          </a:xfrm>
        </p:spPr>
        <p:txBody>
          <a:bodyPr/>
          <a:lstStyle>
            <a:lvl1pPr>
              <a:defRPr/>
            </a:lvl1pPr>
          </a:lstStyle>
          <a:p>
            <a:pPr>
              <a:defRPr/>
            </a:pPr>
            <a:fld id="{12A2D982-EA46-49A0-8E36-6560A2A56EC9}" type="slidenum">
              <a:rPr lang="en-US"/>
              <a:pPr>
                <a:defRPr/>
              </a:pPr>
              <a:t>‹Nr.›</a:t>
            </a:fld>
            <a:endParaRPr lang="en-US"/>
          </a:p>
        </p:txBody>
      </p:sp>
    </p:spTree>
    <p:extLst>
      <p:ext uri="{BB962C8B-B14F-4D97-AF65-F5344CB8AC3E}">
        <p14:creationId xmlns:p14="http://schemas.microsoft.com/office/powerpoint/2010/main" val="15382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86093" y="273050"/>
            <a:ext cx="3198422" cy="1162050"/>
          </a:xfrm>
          <a:prstGeom prst="rect">
            <a:avLst/>
          </a:prstGeo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800973" y="273051"/>
            <a:ext cx="5434784"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86093" y="1435101"/>
            <a:ext cx="319842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xfrm>
            <a:off x="728663" y="6248400"/>
            <a:ext cx="2025650" cy="457200"/>
          </a:xfrm>
          <a:prstGeom prst="rect">
            <a:avLst/>
          </a:prstGeo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321050" y="6248400"/>
            <a:ext cx="3079750" cy="457200"/>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967538" y="6248400"/>
            <a:ext cx="2025650" cy="457200"/>
          </a:xfrm>
        </p:spPr>
        <p:txBody>
          <a:bodyPr/>
          <a:lstStyle>
            <a:lvl1pPr>
              <a:defRPr/>
            </a:lvl1pPr>
          </a:lstStyle>
          <a:p>
            <a:pPr>
              <a:defRPr/>
            </a:pPr>
            <a:fld id="{EB072EFA-4096-4478-9A60-DC48A988F28B}" type="slidenum">
              <a:rPr lang="en-US"/>
              <a:pPr>
                <a:defRPr/>
              </a:pPr>
              <a:t>‹Nr.›</a:t>
            </a:fld>
            <a:endParaRPr lang="en-US"/>
          </a:p>
        </p:txBody>
      </p:sp>
    </p:spTree>
    <p:extLst>
      <p:ext uri="{BB962C8B-B14F-4D97-AF65-F5344CB8AC3E}">
        <p14:creationId xmlns:p14="http://schemas.microsoft.com/office/powerpoint/2010/main" val="236399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05551" y="4800600"/>
            <a:ext cx="5833110" cy="566738"/>
          </a:xfrm>
          <a:prstGeom prst="rect">
            <a:avLst/>
          </a:prstGeo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905551" y="612775"/>
            <a:ext cx="583311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905551" y="5367338"/>
            <a:ext cx="583311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xfrm>
            <a:off x="728663" y="6248400"/>
            <a:ext cx="2025650" cy="457200"/>
          </a:xfrm>
          <a:prstGeom prst="rect">
            <a:avLst/>
          </a:prstGeo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321050" y="6248400"/>
            <a:ext cx="3079750" cy="457200"/>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967538" y="6248400"/>
            <a:ext cx="2025650" cy="457200"/>
          </a:xfrm>
        </p:spPr>
        <p:txBody>
          <a:bodyPr/>
          <a:lstStyle>
            <a:lvl1pPr>
              <a:defRPr/>
            </a:lvl1pPr>
          </a:lstStyle>
          <a:p>
            <a:pPr>
              <a:defRPr/>
            </a:pPr>
            <a:fld id="{D1B2EB38-A64D-4FA2-BEA7-8D2195B732BE}" type="slidenum">
              <a:rPr lang="en-US"/>
              <a:pPr>
                <a:defRPr/>
              </a:pPr>
              <a:t>‹Nr.›</a:t>
            </a:fld>
            <a:endParaRPr lang="en-US"/>
          </a:p>
        </p:txBody>
      </p:sp>
    </p:spTree>
    <p:extLst>
      <p:ext uri="{BB962C8B-B14F-4D97-AF65-F5344CB8AC3E}">
        <p14:creationId xmlns:p14="http://schemas.microsoft.com/office/powerpoint/2010/main" val="333363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476250"/>
            <a:ext cx="87503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1027" name="Text Placeholder 2"/>
          <p:cNvSpPr>
            <a:spLocks noGrp="1"/>
          </p:cNvSpPr>
          <p:nvPr>
            <p:ph type="body" idx="1"/>
          </p:nvPr>
        </p:nvSpPr>
        <p:spPr bwMode="auto">
          <a:xfrm>
            <a:off x="485775" y="1700213"/>
            <a:ext cx="87503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pic>
        <p:nvPicPr>
          <p:cNvPr id="1028" name="Grafik 9"/>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332788" y="6229350"/>
            <a:ext cx="85883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userDrawn="1"/>
        </p:nvSpPr>
        <p:spPr>
          <a:xfrm>
            <a:off x="-192088" y="-100013"/>
            <a:ext cx="10336213" cy="5048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2" name="Slide Number Placeholder 5"/>
          <p:cNvSpPr>
            <a:spLocks noGrp="1"/>
          </p:cNvSpPr>
          <p:nvPr>
            <p:ph type="sldNum" sz="quarter" idx="4"/>
          </p:nvPr>
        </p:nvSpPr>
        <p:spPr>
          <a:xfrm>
            <a:off x="9191625" y="39688"/>
            <a:ext cx="598488"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pPr>
              <a:defRPr/>
            </a:pPr>
            <a:fld id="{EF09A843-1784-48B3-9EF9-6AFEA88EDB2E}" type="slidenum">
              <a:rPr lang="en-US"/>
              <a:pPr>
                <a:defRPr/>
              </a:pPr>
              <a:t>‹Nr.›</a:t>
            </a:fld>
            <a:endParaRPr lang="en-US" dirty="0"/>
          </a:p>
        </p:txBody>
      </p:sp>
      <p:pic>
        <p:nvPicPr>
          <p:cNvPr id="1031" name="Grafik 12"/>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266700" y="6230938"/>
            <a:ext cx="34083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971550" y="-833438"/>
            <a:ext cx="11430000" cy="125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371258" y="6157707"/>
            <a:ext cx="802035" cy="584405"/>
          </a:xfrm>
          <a:prstGeom prst="rect">
            <a:avLst/>
          </a:prstGeom>
        </p:spPr>
      </p:pic>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3600">
          <a:solidFill>
            <a:schemeClr val="tx2"/>
          </a:solidFill>
          <a:latin typeface="Calibri" pitchFamily="34" charset="0"/>
          <a:ea typeface="+mj-ea"/>
          <a:cs typeface="+mj-cs"/>
        </a:defRPr>
      </a:lvl1pPr>
      <a:lvl2pPr algn="ctr" rtl="0" eaLnBrk="0" fontAlgn="base" hangingPunct="0">
        <a:spcBef>
          <a:spcPct val="0"/>
        </a:spcBef>
        <a:spcAft>
          <a:spcPct val="0"/>
        </a:spcAft>
        <a:defRPr sz="3600">
          <a:solidFill>
            <a:schemeClr val="tx2"/>
          </a:solidFill>
          <a:latin typeface="Calibri" pitchFamily="34" charset="0"/>
        </a:defRPr>
      </a:lvl2pPr>
      <a:lvl3pPr algn="ctr" rtl="0" eaLnBrk="0" fontAlgn="base" hangingPunct="0">
        <a:spcBef>
          <a:spcPct val="0"/>
        </a:spcBef>
        <a:spcAft>
          <a:spcPct val="0"/>
        </a:spcAft>
        <a:defRPr sz="3600">
          <a:solidFill>
            <a:schemeClr val="tx2"/>
          </a:solidFill>
          <a:latin typeface="Calibri" pitchFamily="34" charset="0"/>
        </a:defRPr>
      </a:lvl3pPr>
      <a:lvl4pPr algn="ctr" rtl="0" eaLnBrk="0" fontAlgn="base" hangingPunct="0">
        <a:spcBef>
          <a:spcPct val="0"/>
        </a:spcBef>
        <a:spcAft>
          <a:spcPct val="0"/>
        </a:spcAft>
        <a:defRPr sz="3600">
          <a:solidFill>
            <a:schemeClr val="tx2"/>
          </a:solidFill>
          <a:latin typeface="Calibri" pitchFamily="34" charset="0"/>
        </a:defRPr>
      </a:lvl4pPr>
      <a:lvl5pPr algn="ctr" rtl="0" eaLnBrk="0" fontAlgn="base" hangingPunct="0">
        <a:spcBef>
          <a:spcPct val="0"/>
        </a:spcBef>
        <a:spcAft>
          <a:spcPct val="0"/>
        </a:spcAft>
        <a:defRPr sz="36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i="1">
          <a:solidFill>
            <a:srgbClr val="C00000"/>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psy77.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828675" y="908050"/>
            <a:ext cx="8264525" cy="4495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de-DE" sz="4000" b="1" dirty="0" smtClean="0">
                <a:solidFill>
                  <a:srgbClr val="000066"/>
                </a:solidFill>
              </a:rPr>
              <a:t>Christian Alternatives to </a:t>
            </a:r>
            <a:br>
              <a:rPr lang="en-US" altLang="de-DE" sz="4000" b="1" dirty="0" smtClean="0">
                <a:solidFill>
                  <a:srgbClr val="000066"/>
                </a:solidFill>
              </a:rPr>
            </a:br>
            <a:r>
              <a:rPr lang="en-US" altLang="de-DE" sz="4000" b="1" dirty="0" smtClean="0">
                <a:solidFill>
                  <a:srgbClr val="000066"/>
                </a:solidFill>
              </a:rPr>
              <a:t>Demonic Interpretations </a:t>
            </a:r>
            <a:br>
              <a:rPr lang="en-US" altLang="de-DE" sz="4000" b="1" dirty="0" smtClean="0">
                <a:solidFill>
                  <a:srgbClr val="000066"/>
                </a:solidFill>
              </a:rPr>
            </a:br>
            <a:r>
              <a:rPr lang="en-US" altLang="de-DE" sz="4000" b="1" dirty="0" smtClean="0">
                <a:solidFill>
                  <a:srgbClr val="000066"/>
                </a:solidFill>
              </a:rPr>
              <a:t>of Mental Distress </a:t>
            </a:r>
            <a:br>
              <a:rPr lang="en-US" altLang="de-DE" sz="4000" b="1" dirty="0" smtClean="0">
                <a:solidFill>
                  <a:srgbClr val="000066"/>
                </a:solidFill>
              </a:rPr>
            </a:br>
            <a:r>
              <a:rPr lang="en-US" altLang="de-DE" sz="4000" dirty="0" smtClean="0">
                <a:solidFill>
                  <a:srgbClr val="000066"/>
                </a:solidFill>
              </a:rPr>
              <a:t/>
            </a:r>
            <a:br>
              <a:rPr lang="en-US" altLang="de-DE" sz="4000" dirty="0" smtClean="0">
                <a:solidFill>
                  <a:srgbClr val="000066"/>
                </a:solidFill>
              </a:rPr>
            </a:br>
            <a:r>
              <a:rPr lang="en-US" altLang="de-DE" sz="3200" dirty="0" smtClean="0">
                <a:solidFill>
                  <a:srgbClr val="000066"/>
                </a:solidFill>
              </a:rPr>
              <a:t>Theological interpretations</a:t>
            </a:r>
            <a:br>
              <a:rPr lang="en-US" altLang="de-DE" sz="3200" dirty="0" smtClean="0">
                <a:solidFill>
                  <a:srgbClr val="000066"/>
                </a:solidFill>
              </a:rPr>
            </a:br>
            <a:r>
              <a:rPr lang="en-US" altLang="de-DE" sz="3200" dirty="0" smtClean="0">
                <a:solidFill>
                  <a:srgbClr val="000066"/>
                </a:solidFill>
              </a:rPr>
              <a:t>and clinical implications – critical enquiry</a:t>
            </a:r>
            <a:br>
              <a:rPr lang="en-US" altLang="de-DE" sz="3200" dirty="0" smtClean="0">
                <a:solidFill>
                  <a:srgbClr val="000066"/>
                </a:solidFill>
              </a:rPr>
            </a:br>
            <a:r>
              <a:rPr lang="en-US" altLang="de-DE" sz="3200" dirty="0" smtClean="0">
                <a:solidFill>
                  <a:srgbClr val="000066"/>
                </a:solidFill>
              </a:rPr>
              <a:t/>
            </a:r>
            <a:br>
              <a:rPr lang="en-US" altLang="de-DE" sz="3200" dirty="0" smtClean="0">
                <a:solidFill>
                  <a:srgbClr val="000066"/>
                </a:solidFill>
              </a:rPr>
            </a:br>
            <a:r>
              <a:rPr lang="en-US" altLang="de-DE" sz="2000" dirty="0" smtClean="0">
                <a:solidFill>
                  <a:srgbClr val="000066"/>
                </a:solidFill>
              </a:rPr>
              <a:t>Prof. Dr. Samuel Pfeifer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89088" y="1203784"/>
            <a:ext cx="8345063" cy="48355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a:xfrm>
            <a:off x="540445" y="368300"/>
            <a:ext cx="8106605" cy="814388"/>
          </a:xfrm>
        </p:spPr>
        <p:txBody>
          <a:bodyPr/>
          <a:lstStyle/>
          <a:p>
            <a:r>
              <a:rPr lang="de-CH" sz="2400" dirty="0" err="1" smtClean="0"/>
              <a:t>Deliverance</a:t>
            </a:r>
            <a:r>
              <a:rPr lang="de-CH" sz="2400" dirty="0" smtClean="0"/>
              <a:t> </a:t>
            </a:r>
            <a:r>
              <a:rPr lang="de-CH" sz="2400" dirty="0" err="1" smtClean="0"/>
              <a:t>Ministry</a:t>
            </a:r>
            <a:r>
              <a:rPr lang="de-CH" sz="2400" dirty="0" smtClean="0"/>
              <a:t> - </a:t>
            </a:r>
            <a:r>
              <a:rPr lang="de-CH" sz="2400" dirty="0" err="1" smtClean="0"/>
              <a:t>Exorcism</a:t>
            </a:r>
            <a:endParaRPr lang="de-CH" sz="2400" dirty="0"/>
          </a:p>
        </p:txBody>
      </p:sp>
      <p:sp>
        <p:nvSpPr>
          <p:cNvPr id="3" name="AutoShape 2" descr="data:image/jpeg;base64,/9j/4AAQSkZJRgABAQAAAQABAAD/2wCEAAkGBxITEBQQEhQVFBAUFBQUFBAVEhQVFRQPFBQWFxQUFBQYHCggGBwlHRQUITEhJSkrLzAuFx8zODMsNygtLisBCgoKDg0OGhAQGzAlHyQsLCwsLCwsLCwsLCwsLCwsLCwsLCwsLCwsLCwsLCwsLCwsLCwsLCwsLCwsLCwsLCwsLP/AABEIAHMBtAMBIgACEQEDEQH/xAAcAAABBQEBAQAAAAAAAAAAAAAEAAIDBQYBBwj/xABAEAACAQMCBAMGAwcDAwMFAAABAgMABBESIQUxQVEGE2EUIjJxgZFCobEHFSNSYtHwksHhcqLxgrLSFiQzQ1P/xAAaAQACAwEBAAAAAAAAAAAAAAACAwABBAUG/8QALREAAgIBBAEDAgUFAQAAAAAAAAECEQMEEiExURNBYSIyQnGBkdEUobHB4WL/2gAMAwEAAhEDEQA/APOOtOAqy9iUnYj9KR4Y3auXuPTJorwlO8uijZMOlNMLDpQ2Ggbya55NFhaeFqtwSAPLpaasfKp8VgW5YA7kgD7mq3BWl2V8cZJwASTyA3NG+xTLuY3x30Nj7irOz4fJDqdomZCMa1AYDfnkUTZcW0H3AQc8/X1qdip5WnwrRTQOG2xk+nOjHsGHNSPQgg/nzrUJ7PcHVKBFOV0+egAU7j40Gx5c+frQM5ntXCONjujfFG6d1zsR6cx1odtoX/U88IofZzT0WtYlpFcD3Asc38h2R/kfwn8qrZLHDFCNLjmjbH6HkaRJNDoZoyK2KPOwo1uHuFD4yh/ECCM9jjlTvYyp22Iq58O3IWby5P8A8cowVxsQTg0MIqdr3Ky5XCmuiiFvmopbKtBxHhphmeI76Tse6HdT9jTEgrJKbg6HRmmrRmjbEdKkiTFakcNDfOgbnhLLyH0olktFqa6BrfejY4qFijINWcAzWebotksMORTZbSjbVd8VZG1yM/5mrg7M057WZtrah5LetE1rQ8trTVItZCrtshANuv6mgeKKSV+Rq7MOB/nc0DdwZIoo5JOVXwNjXZVwwUUsFG29rRaW1Sc+QXIrBb1Ilt6VZi2q14fwzA1sKWrk6QueVRVspY+H6V1HnVbdrWh4pJk4FZy9boPqapvmkXibfLLzjOkwQSnqigtv2x8qwNzbFWKnmD9x0Nba3lLWKrzKMy8snGxGPoaVr4Vedllk/hxkAHPxnG2y/LvXUknkinEy4cqwzkpdELSiCwhhG2pfNk/qZ9xn6aR9Kb4NtlJa8kA0RMxjB5GTAAP0wT8yK1s/h2GXPmKSowqqDpOAMAZXfAA71HxPg7G3NvBpiRcALg4C9RnnknqcmtKxNIxvNcnXv/swXGL5ppiScknOeeB6Vc2Notipu5xm6cZhhxny1P4n7HG3oPyM4XwiOxVrm4ZZJ/8A9aDJVOx3Ay302rNcQ4i8ztI/xHr2FC47XbDU204x6GcWvzhpWOZH5b5x/wCP7VlpG/8ANHXj5OT9KrZpO1Kvczfijsj8kTmoWalI3eoSe1NSGWdZqjJp/lk09bY0VpFA9ICjltaeLepuRdgAjNPENG+XXCKrcQFEVd0VMaaVNXZCPFNNS6K5oq7IQ0ql00qlkomW4OaJhvyKgMG9dFvS20XSLWDi3fB+Yo+G8hb4lx8j/sazohNOVCKFlemjVJZQPyYD5jH6U4+Gs7oQf+kg/pWajlcdaPt+JutLbK2SXTDJfD0g6U32aZV0lcr8qPs/EzjYkkdjv+tXNtx+JvjRT6jaq3tAS31UlZmbe5eP3gSpHzxRh4vDOf40KseXmJ7rn1JHOtUiWkn9J9RkfcUyXwhA/vRsA3dTg/UdaNZE+zNJ7XatFCLKFl/hTDr7kvukY/qHP7VyNbmJdM0Zktjg6SNaD1Dr8J+1C+IvDt5B73lmWLnrjUkgf1IN/tkUNwTxJJG3uPjupORnqMUVcWApX0zQJwqKcarWTS//APF26/0v0+v3qVFY4hvIn7CUDLL6q4yGH5VxON28uGkgUS6smRMrt6lcZ+tabg80U2ytg45elXtvgHc48mPuLaeBtJUyxfhcKWBXpkDdD6frTLiNsrIIn7YKk4OdyDivRn4eV3X3+4B3+m9V91a4GtdQB5jHJuzCosDi7LlqlNUVvHVEqwzDIbRoYEYOV5ZHyNVyQ960VvmTMenDeuPuAedVYnQO0cg8uRTg4yVyPTmPzrFq9O293kfp8307fAyFMVYxRqwwfv1FNW321DBX+ZTkVPHF2rnOM8bDlNSAb3gnUfcVW+yFTuK19s+Nj9qmm4erjI59qcoLKvp7AWpcOJdGVhWrvh+Dsev60w8LIJqe3g0mhxwlCXKJlyRmuCSazoKa1q787bl+dDSHP4fzrVPHHtGeE5e5nbiDB/zuaGNrmtDNaZOcVGLbA3FJUWpWzV6300VcNptU621HoB/L+f8AxRltACc4/Og2OcuAJZWlyC8P4Xk6jyqTismBpWrdnwuAPzqmvI+ZP3/2HrWjJD04bY/qZ4Tc53Izd0hOR9z2/wCarmtSxwBt/m5rSexlzywvaiY7EKOVZEn7G31kgDhCpbQO7/Gxwp7bbkVLw7jKEEjLEctiTk03jelYR7oJycE74qgsJmjjIBC5JOAME/5mu7gTjjj+Rzsr3SbNvDfbb+6PXme+B0p9xxJRGdKkgdQNs+pqi4PZNI3v5C9c/E2Oef5R+dSeMLl1ixCv8MAqW390fzADpWjc6sRtV0ZXi14Zpfe+EEkDpWe4lcYJQcgdz69vpR9upMZYDDrlSP6tj+e33oaz8OTTthVZ25noB8zyFZMj5o6OCK+5+xn5pcnbc1D5Tn0raS+FTH8bRg9tRz+lDS2OjoCO4II+4odzXsa4yg+mZdOHE1OvDquzH2FNNuxofUDplULUCulBVibTvTDABU9RF0VxX0ppjNHsBULtV7ybQQw00x1O7VEaJSL2kZFMY08qab5Jotxe0iY1GTRPs5pezVe4LaCUqL9npVe4m0L8venrHXBeJmpkukpDlLwLo4sdSLFUiTR96nRk7iluZKIBBThaijUVe4qZIh3FLeQvkrxZ09bKrRIKmS3oHlLtlbFE45E0db3kq9aLW3qVbegeQFtPtBFn4jlXqadxA2t1vNEok6TINEg/9Q5/Ig0FessSF2Gew7n/AGrMnxdpb4VHYYzWnBHLPmPRkyrCvbkPv+GPbKzI3mwc9eMOnbWO3qPyofhXE3RxKhIxnAHoAd/vVjY+NYHOmWJQOrISGx8uR+tTQcMsZSzW115erP8AClQ4DEEbMOQ37VrjGS+4zSa9jZ+D+PG5TLqOZCkE52OMirHiNg+oshBUjDI2x+YYf7/esh4f8PSW+hlmjcKqrhS4Gwxkd63lrMxHvDfvWrG7VMyZEk7iYpzIsnlkmOYbxSHkcbgEjOe1TcRT2hfNZDHcx4WVMbMvSRT1H960vFuGJKu43G47g+lZFryayl8ucF7Vj7r7nSD0DUvNiuLT6G4cjTtdnLUyRnKkj/Overm14ip2kXB/mXb7ry/Sry34bDKgdOv+9Mk8P9t6xPS5F8jpanHLvhjIUDDKkOPTmPmOdEQ7UGOEOpyMgjqKMhkcbOuod+R+9L/pubqmJlO+nYaFDbHn3oaexI/8UVCAeR+h50Uo71tjp96qX7mf1HF8FRFBnr+X/NFCw9fyowwinhaPHpEvuKlmb6AhbCoJ7TIo+TnXEXOfpRSwRa20RZGuSri4YT1/KjEscdfyo4LXHqoaOEF8klnlIr7hdPrQnshY5b7VbC33ydzT9FLlpN756LWauirFr2FNa1HWj55QKqbq6J2H5f3pGTFix/cMhKcujPeK59EfPHvfpVF4cgaSUsAcEAL15czVlxmwM8qqT7gOkIPiZ+w9O5rYcM4dHboAMA4wT29K2QhdFyltRyx4foTB2J596F4tY6xoXbO3oPU967xbxDDCpJcE9qwPF/2hybiJQBy1Hnzp0kqoVG7s0i+HrWBWeWRsHGoAgLt22zWV8S+O1QeRafw4xzYAgk9fU/OqC+8QSz/GSc8gOWT6Crjgfg/lNMmp+axnkvqw6n06Vky5IYlua/lmqEZTdX/BRWntlz/EAOg/jkYgH/p6n9KueE28qMRKF0EHJDZB+mM1qDw6Q9MUw8HbrXPlrckuo8G2OGC7kULgCh5DWk/chrh4N6Gs6kzV6kDKOp7VC1uxrXNwwDt9xUTWajqKNTLWRGTNkab7Aa072696geJaL1Q1KzP+w032MVdui1A4X0ollL5Ko24phhqxdl7ioHkTuKJZGEkwIx0wx0U9wncVC10lGpPwEokPl0q6bxaVFb8BbSr0705Vp+N6eq09yM4wLUgFSqlSrHS3IshUnuamSRu5qdIfSp0tvSluSJZBHcP3NFR3sg61LHZnt+VFR8PPY/altx8E3Ihi4lJ3ouLi8lSx8LPY/aiYuDHsftS3t8AucQS5vfNUK4OPQ4O9Q/u2yZdLW4P9WptX+rOavIuBHsftRcfh89jRLJJKo2Il6L5Zg7zwfGTqglZT0SQZHy1jcfY1Vz208Bw64HRwcqfkw/3r1uPw6exoj/6aDAqwyp2IIyCPUU+GpyfiVmWccX4XR5FDxdxtrYfUirfh/iyeIAB2IHck/wCcq0HHP2XEgvatpfn5LH3T6K34frt8q82uFeKQxSqUkU4ZGGCCK242pK0ZZOz1fg/7Rc4WVQfWthDxO3nT8LK3NTg/ka+ekucUfw7xA8T7HbtTd0q4F7FZ7twwJE/locKTgJnYdtPb/p+21XqMa8nuuLOqQXAzgaX1dGTIDqT9QfvXrEByoboQD9xmlwbbByxqmSh6aZEzpOM4zjrp33+Wx+1OAqjhvxLdMicwNJcdEU75PQ5JA+ZrVBN9mZl55Q7U4LSAruKNfkURNcxhxGXUSMCVjLDUVHMheZFTV47404dM3iewuN/J8yGEMMj341aVlzjGCHPXvXsdMooidd67EvOnGktBtVhXwdxXKdXKOgSm8VcQuoYA9nALmcyIoiLaRoY+8xbpj/emX/HIo2iinljhmmwI4mddTOcDC99yBmruvLf278BWW2ivg7RyWrH3lXUSrldI5jGHVcH+qkzipcN0EnRv2siee/zrn7vPoKzfCv2k2ZsreeeTE0sWWiRGkcSJ7svuoCcalbBPOnR/tP4awyHlILBc+zTfEeQ+GsT0WN+WNWaRnL3jvlXvl9QWye25GB9vzNBeJ/FzLlAcNjl603inCFuuI+1REG1bTIdWpTnmRoIzzFY/xeSbqQDlkY7culMiuR7dqyG4vXkOosTnuahhjd3WNQWdmwqjmWPQVXwMdWk16Z+zixjieW5Ya32jjz+AYy5G3M5G9VmyLHG2VCDl0XvhPwvbWiiSUCW65luax/0xg/8Au5/KtBLxKMfhqGTig/lH3/4oeTiX9I+7f3rk5NQpO2zXDC/H9zs3GQOS/wDaaCl443RT9F/4p0l+f5V/7/8A5UNJeH+Vf+7/AOVJeVeTTDD/AOSCbjUh/C350BLxSU/hP50bJcnsv2/uaGkmbsv+hf7VW+JpjCvYAk4hN/LQsl5NVg8jen+hP7UPI7en+lf7ValDwPS+CukuZe9DSSydz96s3du9QO7dz96YpR8DEVrl+5+9QsretWLse5+5qB89z96YpIICaI9j+dRtEe35UW4qJlpikWCtGe1MKGiGFRtRpksg0mu06lRWVY3G9SLUeTmpFY0LM9EyZqZM0OpNSrmlslBSE1OjN/hoJQamRKUybSwjkPcfeiY5j/MPvVbGlEogpLfyTaWMdz/VRMd5/UftVbGoomOlOXyC4Is4771aior4/wBZqqjf1/Op0mHU0tzfyA8SLmO+bs33ouO9bt93qgF6g6j70797xjrUWSfsmKeBP2NPHet2X/VWa8feH4ryAyEItwinRJuNXaNj1z07Vz9/L0FVPiKdrqIxjSoHvEvnSADnVhcEn61t0csk8sY9GXPh2QcqMDb8ImUaXXnsuWXc9hvUi8AnU++BECCVaRgoOOennnmOVZu+gkSZ1UrKFLZdQWQaviG/L5VtPD11Ilvm4ja64bMCDGgMhik6Nob3kPYg43r0axK+zlPK66NJwDi0Mdr5EzqxU41azjJGQAWAr0XhPi62eFG80YwBknYkDuK8N4OjxMZUtmZcPpLwNgrvpLHT7p2Ge1XHhjiVwyzXCw2trCjqzMyuPNdmxoH/AKmB1bADOxoI4ou64JOT9+T0zjHj2FYJHGtEG3nSI0asT+FNW7E7dORzRnhONbeDzpUWCS4YOys41/D7qsTgZA5gdT1rBjgJmmWWeZTGGWWKFi6lZABu3vZbkCB3+1XE7NbLGjK8+tGLXRhZ3IOAqJIxKhmJGABsBmmJJqkxZsb3xZBGxUsPdBZ3LARxqAD7z77kEYUZO45DepeCeLLO6kMUE6PKF1mMH3tGQM4+o+9ZazijtwstyA8zPqtrFPeCyYx7oPxP3c7D57leEeCStxSbiUulf4PlAJ8JkcqWVT1CBVGRzJPaolS7KPQpYFfTqUNpYOuRnS45MOx3P3qt4j4ltoLmO1lfTJIuoE4CgFtK6mJ5s2QAOxqw88fM1W8c4Da3qrHdQpKqtqUNnKkdmGCM9R1oVmhdJl7WWMsmGxTrd85+lAzgK2kbKFUAdgBgCnxXARJJGyQiliFUsxCgk6VUZY7chuaTHLeWhjh9FllWa8YDiB8pLLAQlvOkBTWuw0BdZAC7sSdzsO9F8C477RbpOYpYNWcxTIUdSD1B5jsRzq2SQGtCyxboVtZhU8R3tmVS6ieUM4UH3Q2Cd2Vx7jADfSd/0rT8St/arN0AaMyxkLrGlkcj3SR0IIB+lUXib9oFjaXfsF0HGqNXMhj1RAOSAGA978PPBFTP484Z0vID2CyBiewAG5PpUk/gtI8y4XDYOCXsXNx5rRzRrPBFodGbUVt8gaAQRhsnYZzzrUT21kECCC4UgBiYWMY1qB7yKkoOdhggdqw3jO0lvb57xVhhtxgiYKyzFFTdpdAJJ/2AHSj7KxkYRlbtkkVWjRZEBbTsMgoGUjlsTnBGSKk4KaV2vydf4Im10a7gCN5CvKkqIFJ8li7yLEDgeZIwO+COvTsKp+MeHLK+kZra7CTDYxS6eY20qNmzVoPEbR2/s92ZNWMPcRBSrp0JjI1ISOYGR6msD4citZOOxwP/APcWzatDOuA0jocalIwSMt/5qtqb4/6HbSAuM+Hp7O4EU4GSutHU6ldM4yp/Wt/4MwtoCy5LMzZOeWy9P+mmXPFbWR/3HcBjNDFpS8kR1f2ociupc6CQu+cNk9MGiOFJNGgtp7aSExgeXcggxSgsCdxtnGqsOv00p43tfyaMGZJqy0Z0/l/7jUThf6vuP7VwwP8AhZTUEiyjmmflXmHjkjrQkn0zrqO5/KoHX1P2qOS7xzUj6VEb1T1qtsjTFM6/z/WoHNSG4B61E0gq1YxWRM1Qu9TOwqFgKbENMhdqgdqmdRUDpTYhWRM1QsakdKhZadEuxjGomp7CompyKsY1RtTmqNqYiWNrlcJpUZVnetPWhDNvS9oonBgFgpqRWqs9oNLzjQPGQt1kFPE471S+Ya7qoXhIXftiil+8RVMDT1FC8MSy3/elL95tVfHCx6UZFZMfSgcMaJRJ7c5610TMeZNEw8OHU0fBZoOlKlOC6RCtiVj3NHQWTnp96sY1AqdXFJlkk+kU2DRcOPU0PxrhBki0RytE2QdYGeWdiMjv3q2TJ5VL7EebHFHh9VTUk6Zk1DjKLjLo8svfC728TNJcs0CZZkjXDEtgZGTuc6edQraT29qbi2umwpUNHgDEbthWG5/FzGxGfnWt8co4iUwYYRyLJMmQuqKP3sEnpkDP0rOS3El1qeG2xDIR5hRnVX09ZEX3dR3GQc969NpnN47n2efzbVKo9FOvGbpyFmnfy2YBypAIUnfB5D51voIPKs8JGfZssvm+Y6+8y/Eo+Jhtswx9t6y8Phi6kfUqwxRgnDedsNOdnKlgCdtmO+K0t9a3ckCypOlxFAwBEO/vHK6gBnWAc77Y+lO6XIrhvgp+PcfmiUEQgqGXEjMxbzsEZwCGxsRzFWXg79o1yCYrlo/LIChZCwVk3yNYyVIzkE8+4xuNH4VludLPDMY+WtmKJqY7e/JtknI2Oa0zfs1SCFribyVEal9LSs3IZIzyzj55oXkpdNlqPyF8JiaSTzHbWMqTIcrJIGVdSoD8EQG/c7cs5O4t7gldKlUAXC7e6uBtsOnpWF4PeIVGjdcADSrH3QNt8cq1dm5K7Eg42I5j1FcnNnlOaTTUfHk1RxJRdcspeAcfu4nX2pxJHJqydIAGl9DNEV6A42O+OdeiQybau/6V5dZwAu1pckhWkLKyuV0u5I0hjvhwenYVs45BDEsKsWVBpUsckINgCeuO9Nz5ceH6l+nh+GBDHKXBZXEuWzU0MunP0/3qptZsqD8/1NTXE+Bn1H6GsC1DreaHj/CE8au0jjaWR1SNQCXZgqgE4GWOw3Ioax4iCAVYMp3BByCO4PWhuK28VzbPBMoeJhpdeWRkFSCNwQQCD3ArEcEt34dFNE7KbdHHs5LAZDn4TsMEsR3yScUe9Tdxf1OuPIMYUqa4NH+0Gy4VLELjiWE0ZWOYMySZ5+Wund+p04ONzWJseEeGpUDrdPHIGz/EuNLAqc5wy6ccsHFc43bCaMm6LyKHJTCk6CPik8tc5P4RgHnywtVs/gh4osKomd9Oc6Y/LjBBZSB8R9cc/wA+vGUYRSlIy7W3aRbcQi4ZC6mO6mupZcqkUc3nl8+iDA9CSKouJcalS4ij8qaL+Jh5ZdLGMHC/CjAKNxklh9auLHwxbxSe4fIUqoVp41lXXszDocZGBuSTR3D/ANnnnh7kTW8jSBSkJUxxpHsdLRb77HfuaZCH4tzf68At+1F7x6eZ7RXWKG6m1kFlIHmQEEqw3yhB/Dv13615X4puCpQizmtJdYIudTIiHWNDAYCnl1x6HrWisvFNvZuVMB5t7sbYQEnfSNQA61tPC3FobyAvCJIiMuGmcmN2XIOrc7YU+px1piafRTtHL2WwhS2/eshuJC7+TdOuTGyhCytNGAE+JduX2NExSzCFk89ry1La47jyhlYxyRmUAHH82N+9ZjxbHLfX1lbSorWkcvme0QRTmJRzeKUnKsToByQMcuu+qk41f+2QpbrEvDWDkOYXDaIwAUcsRpP4twNvripx3Kik6dkUMSPyI+9SmwcfCxqo4q9tDHGlvP58upizLp0hG3xlQAcE7dcc67Y8dZeprh6jFBSr/B08LyNWv7hk8cw5gMPUVWXJT8cOPUVorfjqt8QB/KiDJbyen5isLwr2Zrjlcfuj+xhZIYDyZkPrmoHsT+CQH51tLngUb/CVPy5/aqK98NEcsiptaNUNRF+/7melhmHTPyNDPdOOakfSrK44fMnJjQMs0q8xn5iiSQ9TYN+8K57aK5JcqfiSh3ER7imrHHwXv+Ag3Q700zig2tx+FqgeJx6/WjWJE3oPaSoy1V7SMO9M9oNMWIm4PZqjY0J7Sa57TRLGytwQTXaF8+lRbGVuByd66DXfLOTUix01sIYKeoqVUFTKKW5F0QpEaIS29aegqZBS3JkOR2wouKIDpUampFkpTTZAlFohDQImp4kpbx2QsFlFSrN2qvV6lWfFT0kC2WUeTRkOkc/8+tUntfrXDeetTakA4tmk9vC8vy/vQlzxAkc8CqM3vaoZJS1VyA8KCLvxO0DxN/DZvNVEDKQMHAOs7g5yTyHI1ZcaunuoGMNvPaXITUsiMscedQLGRVbSy7HfGdwem+auoFYFXAYHmpAIP3oO9upli0RyOiL8Ko7Lgdhg12MGsTiovs42o0TjJuPQDPwcsS81/CzggmNmcgvsQpyABnA6UfF4iaOR7gOmqRdLIsh6qF0adI6bk5wMbY65C61McsSx3OSSTk8zk1GgrZv4Mezyeg23G5njMakIpAwoGQCvwnBzyoOa1uJWHmT68H4WVj9sNgfPFBeHZM7VqfZ8EN3/AFrJmzTirTNGHFGUqZbcERk0lHZcfhzkEdiDWijudIxWdtX0iiPaK5ObNOX3Ozo49NG7SLOSCN5EnZQZEyFYjJ0kg4+6qfp6067vc1WtdbUG9xmsWScp0m+EaYadJt0XdvxBhgBjjtmip78kYzWbSepmuNqS3LoksKs0Vne5GO4x9elZrjd9qkMeM/BgYLHLkLkL+I+9gfWuw3WDUcsi+ak4A86M5STALKT2zW3SZVjkpSXkz5tM5Kojhw+WMxvIAqMBojO7BF+HfPu42yPn3qwe6yKo73iDyOXdizHqT/mKal1WrLl9V8dLomPTenHnv3Dbi62KsAyHmpAII9QaY06wxlQi+UwB8vTgA9wBQw99gvcgf3peIiAp+VaNI3G2jLqoLhAE3G+EONNxa4bcMyB1YnOxVkY4quj8ZW9oyCzjllCHY3DKMR/hQFV97G25FZO7OWJ9aGCV0lNmFwR6hZ/tkuzKpaCHy1z7q6teOez8hy7U3jv7VLieFreOJYY22Z9ZeRkPNc4AGeR25VgeGQZcfX9KPktKTlzNcGjDii+WixseJjrV7a3YPXNYzySKJguGWsE4p9HShjNustPF0w5Gs1b8U70cl8D1rM4GhRaLxOLOOtFxeJGGxJ+XMfasyZqjaSptI4RfaNiONRv8SqfUbGopVgfrj5jP6VkDNSF0RyNXsB9JLpl7dcGU/Dg/I/7VS3fByOlJeIsKmXjB6n6Hf9atRov60Uk1gRQrIw6mtI16jc1H02oeWONuRx8x/amxsvf5RnmlYVG0w6ireax7YPyoCW2xTUibkBsy1GQO9TSQ0O0dGiWcIpU0qa5Rg2wzrUi0qVKZrJFqRaVKgZZKtPBpUqAo6DTxSpVCDgaeppUqpkHg10saVKhZRGzGuZpUqFhIelTsaVKlstnGFA3Q2PyP6UqVOxdmHUdMy1wN6FIpUq66OIzQ+GPjx8q36qPK+360qVZs3THYvuREDXQaVKuPM7sOhsjVETSpVnHewkNPLUqVR9ipEYY5rrmlSo0UBS1GjUqVacRUui24BvMM9FY/WoPFp900qVdDD0crVfeeay86SClSrYYy64Ev8QfX/wBpq6uEHalSrJn7NOADdRQsi0qVZ0dHGRVLG570qVWzQGwyHvU+qlSoQWcJqNjSpVaBGE0wmlSoiDc1zWe9dpVZQ4Oe9IyHv96VKmIBkdwgoGUUqVGUgcilSpVCH//Z"/>
          <p:cNvSpPr>
            <a:spLocks noChangeAspect="1" noChangeArrowheads="1"/>
          </p:cNvSpPr>
          <p:nvPr/>
        </p:nvSpPr>
        <p:spPr bwMode="auto">
          <a:xfrm>
            <a:off x="165407" y="-1195388"/>
            <a:ext cx="10015531" cy="2495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AutoShape 4" descr="data:image/jpeg;base64,/9j/4AAQSkZJRgABAQAAAQABAAD/2wCEAAkGBxITEBQQEhQVFBAUFBQUFBAVEhQVFRQPFBQWFxQUFBQYHCggGBwlHRQUITEhJSkrLzAuFx8zODMsNygtLisBCgoKDg0OGhAQGzAlHyQsLCwsLCwsLCwsLCwsLCwsLCwsLCwsLCwsLCwsLCwsLCwsLCwsLCwsLCwsLCwsLCwsLP/AABEIAHMBtAMBIgACEQEDEQH/xAAcAAABBQEBAQAAAAAAAAAAAAAEAAIDBQYBBwj/xABAEAACAQMCBAMGAwcDAwMFAAABAgMABBESIQUxQVEGE2EUIjJxgZFCobEHFSNSYtHwksHhcqLxgrLSFiQzQ1P/xAAaAQACAwEBAAAAAAAAAAAAAAACAwABBAUG/8QALREAAgIBBAEDAgUFAQAAAAAAAAECEQMEEiExURNBYSIyQnGBkdEUobHB4WL/2gAMAwEAAhEDEQA/APOOtOAqy9iUnYj9KR4Y3auXuPTJorwlO8uijZMOlNMLDpQ2Ggbya55NFhaeFqtwSAPLpaasfKp8VgW5YA7kgD7mq3BWl2V8cZJwASTyA3NG+xTLuY3x30Nj7irOz4fJDqdomZCMa1AYDfnkUTZcW0H3AQc8/X1qdip5WnwrRTQOG2xk+nOjHsGHNSPQgg/nzrUJ7PcHVKBFOV0+egAU7j40Gx5c+frQM5ntXCONjujfFG6d1zsR6cx1odtoX/U88IofZzT0WtYlpFcD3Asc38h2R/kfwn8qrZLHDFCNLjmjbH6HkaRJNDoZoyK2KPOwo1uHuFD4yh/ECCM9jjlTvYyp22Iq58O3IWby5P8A8cowVxsQTg0MIqdr3Ky5XCmuiiFvmopbKtBxHhphmeI76Tse6HdT9jTEgrJKbg6HRmmrRmjbEdKkiTFakcNDfOgbnhLLyH0olktFqa6BrfejY4qFijINWcAzWebotksMORTZbSjbVd8VZG1yM/5mrg7M057WZtrah5LetE1rQ8trTVItZCrtshANuv6mgeKKSV+Rq7MOB/nc0DdwZIoo5JOVXwNjXZVwwUUsFG29rRaW1Sc+QXIrBb1Ilt6VZi2q14fwzA1sKWrk6QueVRVspY+H6V1HnVbdrWh4pJk4FZy9boPqapvmkXibfLLzjOkwQSnqigtv2x8qwNzbFWKnmD9x0Nba3lLWKrzKMy8snGxGPoaVr4Vedllk/hxkAHPxnG2y/LvXUknkinEy4cqwzkpdELSiCwhhG2pfNk/qZ9xn6aR9Kb4NtlJa8kA0RMxjB5GTAAP0wT8yK1s/h2GXPmKSowqqDpOAMAZXfAA71HxPg7G3NvBpiRcALg4C9RnnknqcmtKxNIxvNcnXv/swXGL5ppiScknOeeB6Vc2Notipu5xm6cZhhxny1P4n7HG3oPyM4XwiOxVrm4ZZJ/8A9aDJVOx3Ay302rNcQ4i8ztI/xHr2FC47XbDU204x6GcWvzhpWOZH5b5x/wCP7VlpG/8ANHXj5OT9KrZpO1Kvczfijsj8kTmoWalI3eoSe1NSGWdZqjJp/lk09bY0VpFA9ICjltaeLepuRdgAjNPENG+XXCKrcQFEVd0VMaaVNXZCPFNNS6K5oq7IQ0ql00qlkomW4OaJhvyKgMG9dFvS20XSLWDi3fB+Yo+G8hb4lx8j/sazohNOVCKFlemjVJZQPyYD5jH6U4+Gs7oQf+kg/pWajlcdaPt+JutLbK2SXTDJfD0g6U32aZV0lcr8qPs/EzjYkkdjv+tXNtx+JvjRT6jaq3tAS31UlZmbe5eP3gSpHzxRh4vDOf40KseXmJ7rn1JHOtUiWkn9J9RkfcUyXwhA/vRsA3dTg/UdaNZE+zNJ7XatFCLKFl/hTDr7kvukY/qHP7VyNbmJdM0Zktjg6SNaD1Dr8J+1C+IvDt5B73lmWLnrjUkgf1IN/tkUNwTxJJG3uPjupORnqMUVcWApX0zQJwqKcarWTS//APF26/0v0+v3qVFY4hvIn7CUDLL6q4yGH5VxON28uGkgUS6smRMrt6lcZ+tabg80U2ytg45elXtvgHc48mPuLaeBtJUyxfhcKWBXpkDdD6frTLiNsrIIn7YKk4OdyDivRn4eV3X3+4B3+m9V91a4GtdQB5jHJuzCosDi7LlqlNUVvHVEqwzDIbRoYEYOV5ZHyNVyQ960VvmTMenDeuPuAedVYnQO0cg8uRTg4yVyPTmPzrFq9O293kfp8307fAyFMVYxRqwwfv1FNW321DBX+ZTkVPHF2rnOM8bDlNSAb3gnUfcVW+yFTuK19s+Nj9qmm4erjI59qcoLKvp7AWpcOJdGVhWrvh+Dsev60w8LIJqe3g0mhxwlCXKJlyRmuCSazoKa1q787bl+dDSHP4fzrVPHHtGeE5e5nbiDB/zuaGNrmtDNaZOcVGLbA3FJUWpWzV6300VcNptU621HoB/L+f8AxRltACc4/Og2OcuAJZWlyC8P4Xk6jyqTismBpWrdnwuAPzqmvI+ZP3/2HrWjJD04bY/qZ4Tc53Izd0hOR9z2/wCarmtSxwBt/m5rSexlzywvaiY7EKOVZEn7G31kgDhCpbQO7/Gxwp7bbkVLw7jKEEjLEctiTk03jelYR7oJycE74qgsJmjjIBC5JOAME/5mu7gTjjj+Rzsr3SbNvDfbb+6PXme+B0p9xxJRGdKkgdQNs+pqi4PZNI3v5C9c/E2Oef5R+dSeMLl1ixCv8MAqW390fzADpWjc6sRtV0ZXi14Zpfe+EEkDpWe4lcYJQcgdz69vpR9upMZYDDrlSP6tj+e33oaz8OTTthVZ25noB8zyFZMj5o6OCK+5+xn5pcnbc1D5Tn0raS+FTH8bRg9tRz+lDS2OjoCO4II+4odzXsa4yg+mZdOHE1OvDquzH2FNNuxofUDplULUCulBVibTvTDABU9RF0VxX0ppjNHsBULtV7ybQQw00x1O7VEaJSL2kZFMY08qab5Jotxe0iY1GTRPs5pezVe4LaCUqL9npVe4m0L8venrHXBeJmpkukpDlLwLo4sdSLFUiTR96nRk7iluZKIBBThaijUVe4qZIh3FLeQvkrxZ09bKrRIKmS3oHlLtlbFE45E0db3kq9aLW3qVbegeQFtPtBFn4jlXqadxA2t1vNEok6TINEg/9Q5/Ig0FessSF2Gew7n/AGrMnxdpb4VHYYzWnBHLPmPRkyrCvbkPv+GPbKzI3mwc9eMOnbWO3qPyofhXE3RxKhIxnAHoAd/vVjY+NYHOmWJQOrISGx8uR+tTQcMsZSzW115erP8AClQ4DEEbMOQ37VrjGS+4zSa9jZ+D+PG5TLqOZCkE52OMirHiNg+oshBUjDI2x+YYf7/esh4f8PSW+hlmjcKqrhS4Gwxkd63lrMxHvDfvWrG7VMyZEk7iYpzIsnlkmOYbxSHkcbgEjOe1TcRT2hfNZDHcx4WVMbMvSRT1H960vFuGJKu43G47g+lZFryayl8ucF7Vj7r7nSD0DUvNiuLT6G4cjTtdnLUyRnKkj/Overm14ip2kXB/mXb7ry/Sry34bDKgdOv+9Mk8P9t6xPS5F8jpanHLvhjIUDDKkOPTmPmOdEQ7UGOEOpyMgjqKMhkcbOuod+R+9L/pubqmJlO+nYaFDbHn3oaexI/8UVCAeR+h50Uo71tjp96qX7mf1HF8FRFBnr+X/NFCw9fyowwinhaPHpEvuKlmb6AhbCoJ7TIo+TnXEXOfpRSwRa20RZGuSri4YT1/KjEscdfyo4LXHqoaOEF8klnlIr7hdPrQnshY5b7VbC33ydzT9FLlpN756LWauirFr2FNa1HWj55QKqbq6J2H5f3pGTFix/cMhKcujPeK59EfPHvfpVF4cgaSUsAcEAL15czVlxmwM8qqT7gOkIPiZ+w9O5rYcM4dHboAMA4wT29K2QhdFyltRyx4foTB2J596F4tY6xoXbO3oPU967xbxDDCpJcE9qwPF/2hybiJQBy1Hnzp0kqoVG7s0i+HrWBWeWRsHGoAgLt22zWV8S+O1QeRafw4xzYAgk9fU/OqC+8QSz/GSc8gOWT6Crjgfg/lNMmp+axnkvqw6n06Vky5IYlua/lmqEZTdX/BRWntlz/EAOg/jkYgH/p6n9KueE28qMRKF0EHJDZB+mM1qDw6Q9MUw8HbrXPlrckuo8G2OGC7kULgCh5DWk/chrh4N6Gs6kzV6kDKOp7VC1uxrXNwwDt9xUTWajqKNTLWRGTNkab7Aa072696geJaL1Q1KzP+w032MVdui1A4X0ollL5Ko24phhqxdl7ioHkTuKJZGEkwIx0wx0U9wncVC10lGpPwEokPl0q6bxaVFb8BbSr0705Vp+N6eq09yM4wLUgFSqlSrHS3IshUnuamSRu5qdIfSp0tvSluSJZBHcP3NFR3sg61LHZnt+VFR8PPY/altx8E3Ihi4lJ3ouLi8lSx8LPY/aiYuDHsftS3t8AucQS5vfNUK4OPQ4O9Q/u2yZdLW4P9WptX+rOavIuBHsftRcfh89jRLJJKo2Il6L5Zg7zwfGTqglZT0SQZHy1jcfY1Vz208Bw64HRwcqfkw/3r1uPw6exoj/6aDAqwyp2IIyCPUU+GpyfiVmWccX4XR5FDxdxtrYfUirfh/iyeIAB2IHck/wCcq0HHP2XEgvatpfn5LH3T6K34frt8q82uFeKQxSqUkU4ZGGCCK242pK0ZZOz1fg/7Rc4WVQfWthDxO3nT8LK3NTg/ka+ekucUfw7xA8T7HbtTd0q4F7FZ7twwJE/locKTgJnYdtPb/p+21XqMa8nuuLOqQXAzgaX1dGTIDqT9QfvXrEByoboQD9xmlwbbByxqmSh6aZEzpOM4zjrp33+Wx+1OAqjhvxLdMicwNJcdEU75PQ5JA+ZrVBN9mZl55Q7U4LSAruKNfkURNcxhxGXUSMCVjLDUVHMheZFTV47404dM3iewuN/J8yGEMMj341aVlzjGCHPXvXsdMooidd67EvOnGktBtVhXwdxXKdXKOgSm8VcQuoYA9nALmcyIoiLaRoY+8xbpj/emX/HIo2iinljhmmwI4mddTOcDC99yBmruvLf278BWW2ivg7RyWrH3lXUSrldI5jGHVcH+qkzipcN0EnRv2siee/zrn7vPoKzfCv2k2ZsreeeTE0sWWiRGkcSJ7svuoCcalbBPOnR/tP4awyHlILBc+zTfEeQ+GsT0WN+WNWaRnL3jvlXvl9QWye25GB9vzNBeJ/FzLlAcNjl603inCFuuI+1REG1bTIdWpTnmRoIzzFY/xeSbqQDlkY7culMiuR7dqyG4vXkOosTnuahhjd3WNQWdmwqjmWPQVXwMdWk16Z+zixjieW5Ya32jjz+AYy5G3M5G9VmyLHG2VCDl0XvhPwvbWiiSUCW65luax/0xg/8Au5/KtBLxKMfhqGTig/lH3/4oeTiX9I+7f3rk5NQpO2zXDC/H9zs3GQOS/wDaaCl443RT9F/4p0l+f5V/7/8A5UNJeH+Vf+7/AOVJeVeTTDD/AOSCbjUh/C350BLxSU/hP50bJcnsv2/uaGkmbsv+hf7VW+JpjCvYAk4hN/LQsl5NVg8jen+hP7UPI7en+lf7ValDwPS+CukuZe9DSSydz96s3du9QO7dz96YpR8DEVrl+5+9QsretWLse5+5qB89z96YpIICaI9j+dRtEe35UW4qJlpikWCtGe1MKGiGFRtRpksg0mu06lRWVY3G9SLUeTmpFY0LM9EyZqZM0OpNSrmlslBSE1OjN/hoJQamRKUybSwjkPcfeiY5j/MPvVbGlEogpLfyTaWMdz/VRMd5/UftVbGoomOlOXyC4Is4771aior4/wBZqqjf1/Op0mHU0tzfyA8SLmO+bs33ouO9bt93qgF6g6j70797xjrUWSfsmKeBP2NPHet2X/VWa8feH4ryAyEItwinRJuNXaNj1z07Vz9/L0FVPiKdrqIxjSoHvEvnSADnVhcEn61t0csk8sY9GXPh2QcqMDb8ImUaXXnsuWXc9hvUi8AnU++BECCVaRgoOOennnmOVZu+gkSZ1UrKFLZdQWQaviG/L5VtPD11Ilvm4ja64bMCDGgMhik6Nob3kPYg43r0axK+zlPK66NJwDi0Mdr5EzqxU41azjJGQAWAr0XhPi62eFG80YwBknYkDuK8N4OjxMZUtmZcPpLwNgrvpLHT7p2Ge1XHhjiVwyzXCw2trCjqzMyuPNdmxoH/AKmB1bADOxoI4ou64JOT9+T0zjHj2FYJHGtEG3nSI0asT+FNW7E7dORzRnhONbeDzpUWCS4YOys41/D7qsTgZA5gdT1rBjgJmmWWeZTGGWWKFi6lZABu3vZbkCB3+1XE7NbLGjK8+tGLXRhZ3IOAqJIxKhmJGABsBmmJJqkxZsb3xZBGxUsPdBZ3LARxqAD7z77kEYUZO45DepeCeLLO6kMUE6PKF1mMH3tGQM4+o+9ZazijtwstyA8zPqtrFPeCyYx7oPxP3c7D57leEeCStxSbiUulf4PlAJ8JkcqWVT1CBVGRzJPaolS7KPQpYFfTqUNpYOuRnS45MOx3P3qt4j4ltoLmO1lfTJIuoE4CgFtK6mJ5s2QAOxqw88fM1W8c4Da3qrHdQpKqtqUNnKkdmGCM9R1oVmhdJl7WWMsmGxTrd85+lAzgK2kbKFUAdgBgCnxXARJJGyQiliFUsxCgk6VUZY7chuaTHLeWhjh9FllWa8YDiB8pLLAQlvOkBTWuw0BdZAC7sSdzsO9F8C477RbpOYpYNWcxTIUdSD1B5jsRzq2SQGtCyxboVtZhU8R3tmVS6ieUM4UH3Q2Cd2Vx7jADfSd/0rT8St/arN0AaMyxkLrGlkcj3SR0IIB+lUXib9oFjaXfsF0HGqNXMhj1RAOSAGA978PPBFTP484Z0vID2CyBiewAG5PpUk/gtI8y4XDYOCXsXNx5rRzRrPBFodGbUVt8gaAQRhsnYZzzrUT21kECCC4UgBiYWMY1qB7yKkoOdhggdqw3jO0lvb57xVhhtxgiYKyzFFTdpdAJJ/2AHSj7KxkYRlbtkkVWjRZEBbTsMgoGUjlsTnBGSKk4KaV2vydf4Im10a7gCN5CvKkqIFJ8li7yLEDgeZIwO+COvTsKp+MeHLK+kZra7CTDYxS6eY20qNmzVoPEbR2/s92ZNWMPcRBSrp0JjI1ISOYGR6msD4citZOOxwP/APcWzatDOuA0jocalIwSMt/5qtqb4/6HbSAuM+Hp7O4EU4GSutHU6ldM4yp/Wt/4MwtoCy5LMzZOeWy9P+mmXPFbWR/3HcBjNDFpS8kR1f2ociupc6CQu+cNk9MGiOFJNGgtp7aSExgeXcggxSgsCdxtnGqsOv00p43tfyaMGZJqy0Z0/l/7jUThf6vuP7VwwP8AhZTUEiyjmmflXmHjkjrQkn0zrqO5/KoHX1P2qOS7xzUj6VEb1T1qtsjTFM6/z/WoHNSG4B61E0gq1YxWRM1Qu9TOwqFgKbENMhdqgdqmdRUDpTYhWRM1QsakdKhZadEuxjGomp7CompyKsY1RtTmqNqYiWNrlcJpUZVnetPWhDNvS9oonBgFgpqRWqs9oNLzjQPGQt1kFPE471S+Ya7qoXhIXftiil+8RVMDT1FC8MSy3/elL95tVfHCx6UZFZMfSgcMaJRJ7c5610TMeZNEw8OHU0fBZoOlKlOC6RCtiVj3NHQWTnp96sY1AqdXFJlkk+kU2DRcOPU0PxrhBki0RytE2QdYGeWdiMjv3q2TJ5VL7EebHFHh9VTUk6Zk1DjKLjLo8svfC728TNJcs0CZZkjXDEtgZGTuc6edQraT29qbi2umwpUNHgDEbthWG5/FzGxGfnWt8co4iUwYYRyLJMmQuqKP3sEnpkDP0rOS3El1qeG2xDIR5hRnVX09ZEX3dR3GQc969NpnN47n2efzbVKo9FOvGbpyFmnfy2YBypAIUnfB5D51voIPKs8JGfZssvm+Y6+8y/Eo+Jhtswx9t6y8Phi6kfUqwxRgnDedsNOdnKlgCdtmO+K0t9a3ckCypOlxFAwBEO/vHK6gBnWAc77Y+lO6XIrhvgp+PcfmiUEQgqGXEjMxbzsEZwCGxsRzFWXg79o1yCYrlo/LIChZCwVk3yNYyVIzkE8+4xuNH4VludLPDMY+WtmKJqY7e/JtknI2Oa0zfs1SCFribyVEal9LSs3IZIzyzj55oXkpdNlqPyF8JiaSTzHbWMqTIcrJIGVdSoD8EQG/c7cs5O4t7gldKlUAXC7e6uBtsOnpWF4PeIVGjdcADSrH3QNt8cq1dm5K7Eg42I5j1FcnNnlOaTTUfHk1RxJRdcspeAcfu4nX2pxJHJqydIAGl9DNEV6A42O+OdeiQybau/6V5dZwAu1pckhWkLKyuV0u5I0hjvhwenYVs45BDEsKsWVBpUsckINgCeuO9Nz5ceH6l+nh+GBDHKXBZXEuWzU0MunP0/3qptZsqD8/1NTXE+Bn1H6GsC1DreaHj/CE8au0jjaWR1SNQCXZgqgE4GWOw3Ioax4iCAVYMp3BByCO4PWhuK28VzbPBMoeJhpdeWRkFSCNwQQCD3ArEcEt34dFNE7KbdHHs5LAZDn4TsMEsR3yScUe9Tdxf1OuPIMYUqa4NH+0Gy4VLELjiWE0ZWOYMySZ5+Wund+p04ONzWJseEeGpUDrdPHIGz/EuNLAqc5wy6ccsHFc43bCaMm6LyKHJTCk6CPik8tc5P4RgHnywtVs/gh4osKomd9Oc6Y/LjBBZSB8R9cc/wA+vGUYRSlIy7W3aRbcQi4ZC6mO6mupZcqkUc3nl8+iDA9CSKouJcalS4ij8qaL+Jh5ZdLGMHC/CjAKNxklh9auLHwxbxSe4fIUqoVp41lXXszDocZGBuSTR3D/ANnnnh7kTW8jSBSkJUxxpHsdLRb77HfuaZCH4tzf68At+1F7x6eZ7RXWKG6m1kFlIHmQEEqw3yhB/Dv13615X4puCpQizmtJdYIudTIiHWNDAYCnl1x6HrWisvFNvZuVMB5t7sbYQEnfSNQA61tPC3FobyAvCJIiMuGmcmN2XIOrc7YU+px1piafRTtHL2WwhS2/eshuJC7+TdOuTGyhCytNGAE+JduX2NExSzCFk89ry1La47jyhlYxyRmUAHH82N+9ZjxbHLfX1lbSorWkcvme0QRTmJRzeKUnKsToByQMcuu+qk41f+2QpbrEvDWDkOYXDaIwAUcsRpP4twNvripx3Kik6dkUMSPyI+9SmwcfCxqo4q9tDHGlvP58upizLp0hG3xlQAcE7dcc67Y8dZeprh6jFBSr/B08LyNWv7hk8cw5gMPUVWXJT8cOPUVorfjqt8QB/KiDJbyen5isLwr2Zrjlcfuj+xhZIYDyZkPrmoHsT+CQH51tLngUb/CVPy5/aqK98NEcsiptaNUNRF+/7melhmHTPyNDPdOOakfSrK44fMnJjQMs0q8xn5iiSQ9TYN+8K57aK5JcqfiSh3ER7imrHHwXv+Ag3Q700zig2tx+FqgeJx6/WjWJE3oPaSoy1V7SMO9M9oNMWIm4PZqjY0J7Sa57TRLGytwQTXaF8+lRbGVuByd66DXfLOTUix01sIYKeoqVUFTKKW5F0QpEaIS29aegqZBS3JkOR2wouKIDpUampFkpTTZAlFohDQImp4kpbx2QsFlFSrN2qvV6lWfFT0kC2WUeTRkOkc/8+tUntfrXDeetTakA4tmk9vC8vy/vQlzxAkc8CqM3vaoZJS1VyA8KCLvxO0DxN/DZvNVEDKQMHAOs7g5yTyHI1ZcaunuoGMNvPaXITUsiMscedQLGRVbSy7HfGdwem+auoFYFXAYHmpAIP3oO9upli0RyOiL8Ko7Lgdhg12MGsTiovs42o0TjJuPQDPwcsS81/CzggmNmcgvsQpyABnA6UfF4iaOR7gOmqRdLIsh6qF0adI6bk5wMbY65C61McsSx3OSSTk8zk1GgrZv4Mezyeg23G5njMakIpAwoGQCvwnBzyoOa1uJWHmT68H4WVj9sNgfPFBeHZM7VqfZ8EN3/AFrJmzTirTNGHFGUqZbcERk0lHZcfhzkEdiDWijudIxWdtX0iiPaK5ObNOX3Ozo49NG7SLOSCN5EnZQZEyFYjJ0kg4+6qfp6067vc1WtdbUG9xmsWScp0m+EaYadJt0XdvxBhgBjjtmip78kYzWbSepmuNqS3LoksKs0Vne5GO4x9elZrjd9qkMeM/BgYLHLkLkL+I+9gfWuw3WDUcsi+ak4A86M5STALKT2zW3SZVjkpSXkz5tM5Kojhw+WMxvIAqMBojO7BF+HfPu42yPn3qwe6yKo73iDyOXdizHqT/mKal1WrLl9V8dLomPTenHnv3Dbi62KsAyHmpAII9QaY06wxlQi+UwB8vTgA9wBQw99gvcgf3peIiAp+VaNI3G2jLqoLhAE3G+EONNxa4bcMyB1YnOxVkY4quj8ZW9oyCzjllCHY3DKMR/hQFV97G25FZO7OWJ9aGCV0lNmFwR6hZ/tkuzKpaCHy1z7q6teOez8hy7U3jv7VLieFreOJYY22Z9ZeRkPNc4AGeR25VgeGQZcfX9KPktKTlzNcGjDii+WixseJjrV7a3YPXNYzySKJguGWsE4p9HShjNustPF0w5Gs1b8U70cl8D1rM4GhRaLxOLOOtFxeJGGxJ+XMfasyZqjaSptI4RfaNiONRv8SqfUbGopVgfrj5jP6VkDNSF0RyNXsB9JLpl7dcGU/Dg/I/7VS3fByOlJeIsKmXjB6n6Hf9atRov60Uk1gRQrIw6mtI16jc1H02oeWONuRx8x/amxsvf5RnmlYVG0w6ireax7YPyoCW2xTUibkBsy1GQO9TSQ0O0dGiWcIpU0qa5Rg2wzrUi0qVKZrJFqRaVKgZZKtPBpUqAo6DTxSpVCDgaeppUqpkHg10saVKhZRGzGuZpUqFhIelTsaVKlstnGFA3Q2PyP6UqVOxdmHUdMy1wN6FIpUq66OIzQ+GPjx8q36qPK+360qVZs3THYvuREDXQaVKuPM7sOhsjVETSpVnHewkNPLUqVR9ipEYY5rrmlSo0UBS1GjUqVacRUui24BvMM9FY/WoPFp900qVdDD0crVfeeay86SClSrYYy64Ev8QfX/wBpq6uEHalSrJn7NOADdRQsi0qVZ0dHGRVLG570qVWzQGwyHvU+qlSoQWcJqNjSpVaBGE0wmlSoiDc1zWe9dpVZQ4Oe9IyHv96VKmIBkdwgoGUUqVGUgcilSpVCH//Z"/>
          <p:cNvSpPr>
            <a:spLocks noChangeAspect="1" noChangeArrowheads="1"/>
          </p:cNvSpPr>
          <p:nvPr/>
        </p:nvSpPr>
        <p:spPr bwMode="auto">
          <a:xfrm>
            <a:off x="327438" y="-1042988"/>
            <a:ext cx="10015531" cy="2495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5" name="AutoShape 6" descr="data:image/jpeg;base64,/9j/4AAQSkZJRgABAQAAAQABAAD/2wCEAAkGBxITEBQQEhQVFBAUFBQUFBAVEhQVFRQPFBQWFxQUFBQYHCggGBwlHRQUITEhJSkrLzAuFx8zODMsNygtLisBCgoKDg0OGhAQGzAlHyQsLCwsLCwsLCwsLCwsLCwsLCwsLCwsLCwsLCwsLCwsLCwsLCwsLCwsLCwsLCwsLCwsLP/AABEIAHMBtAMBIgACEQEDEQH/xAAcAAABBQEBAQAAAAAAAAAAAAAEAAIDBQYBBwj/xABAEAACAQMCBAMGAwcDAwMFAAABAgMABBESIQUxQVEGE2EUIjJxgZFCobEHFSNSYtHwksHhcqLxgrLSFiQzQ1P/xAAaAQACAwEBAAAAAAAAAAAAAAACAwABBAUG/8QALREAAgIBBAEDAgUFAQAAAAAAAAECEQMEEiExURNBYSIyQnGBkdEUobHB4WL/2gAMAwEAAhEDEQA/APOOtOAqy9iUnYj9KR4Y3auXuPTJorwlO8uijZMOlNMLDpQ2Ggbya55NFhaeFqtwSAPLpaasfKp8VgW5YA7kgD7mq3BWl2V8cZJwASTyA3NG+xTLuY3x30Nj7irOz4fJDqdomZCMa1AYDfnkUTZcW0H3AQc8/X1qdip5WnwrRTQOG2xk+nOjHsGHNSPQgg/nzrUJ7PcHVKBFOV0+egAU7j40Gx5c+frQM5ntXCONjujfFG6d1zsR6cx1odtoX/U88IofZzT0WtYlpFcD3Asc38h2R/kfwn8qrZLHDFCNLjmjbH6HkaRJNDoZoyK2KPOwo1uHuFD4yh/ECCM9jjlTvYyp22Iq58O3IWby5P8A8cowVxsQTg0MIqdr3Ky5XCmuiiFvmopbKtBxHhphmeI76Tse6HdT9jTEgrJKbg6HRmmrRmjbEdKkiTFakcNDfOgbnhLLyH0olktFqa6BrfejY4qFijINWcAzWebotksMORTZbSjbVd8VZG1yM/5mrg7M057WZtrah5LetE1rQ8trTVItZCrtshANuv6mgeKKSV+Rq7MOB/nc0DdwZIoo5JOVXwNjXZVwwUUsFG29rRaW1Sc+QXIrBb1Ilt6VZi2q14fwzA1sKWrk6QueVRVspY+H6V1HnVbdrWh4pJk4FZy9boPqapvmkXibfLLzjOkwQSnqigtv2x8qwNzbFWKnmD9x0Nba3lLWKrzKMy8snGxGPoaVr4Vedllk/hxkAHPxnG2y/LvXUknkinEy4cqwzkpdELSiCwhhG2pfNk/qZ9xn6aR9Kb4NtlJa8kA0RMxjB5GTAAP0wT8yK1s/h2GXPmKSowqqDpOAMAZXfAA71HxPg7G3NvBpiRcALg4C9RnnknqcmtKxNIxvNcnXv/swXGL5ppiScknOeeB6Vc2Notipu5xm6cZhhxny1P4n7HG3oPyM4XwiOxVrm4ZZJ/8A9aDJVOx3Ay302rNcQ4i8ztI/xHr2FC47XbDU204x6GcWvzhpWOZH5b5x/wCP7VlpG/8ANHXj5OT9KrZpO1Kvczfijsj8kTmoWalI3eoSe1NSGWdZqjJp/lk09bY0VpFA9ICjltaeLepuRdgAjNPENG+XXCKrcQFEVd0VMaaVNXZCPFNNS6K5oq7IQ0ql00qlkomW4OaJhvyKgMG9dFvS20XSLWDi3fB+Yo+G8hb4lx8j/sazohNOVCKFlemjVJZQPyYD5jH6U4+Gs7oQf+kg/pWajlcdaPt+JutLbK2SXTDJfD0g6U32aZV0lcr8qPs/EzjYkkdjv+tXNtx+JvjRT6jaq3tAS31UlZmbe5eP3gSpHzxRh4vDOf40KseXmJ7rn1JHOtUiWkn9J9RkfcUyXwhA/vRsA3dTg/UdaNZE+zNJ7XatFCLKFl/hTDr7kvukY/qHP7VyNbmJdM0Zktjg6SNaD1Dr8J+1C+IvDt5B73lmWLnrjUkgf1IN/tkUNwTxJJG3uPjupORnqMUVcWApX0zQJwqKcarWTS//APF26/0v0+v3qVFY4hvIn7CUDLL6q4yGH5VxON28uGkgUS6smRMrt6lcZ+tabg80U2ytg45elXtvgHc48mPuLaeBtJUyxfhcKWBXpkDdD6frTLiNsrIIn7YKk4OdyDivRn4eV3X3+4B3+m9V91a4GtdQB5jHJuzCosDi7LlqlNUVvHVEqwzDIbRoYEYOV5ZHyNVyQ960VvmTMenDeuPuAedVYnQO0cg8uRTg4yVyPTmPzrFq9O293kfp8307fAyFMVYxRqwwfv1FNW321DBX+ZTkVPHF2rnOM8bDlNSAb3gnUfcVW+yFTuK19s+Nj9qmm4erjI59qcoLKvp7AWpcOJdGVhWrvh+Dsev60w8LIJqe3g0mhxwlCXKJlyRmuCSazoKa1q787bl+dDSHP4fzrVPHHtGeE5e5nbiDB/zuaGNrmtDNaZOcVGLbA3FJUWpWzV6300VcNptU621HoB/L+f8AxRltACc4/Og2OcuAJZWlyC8P4Xk6jyqTismBpWrdnwuAPzqmvI+ZP3/2HrWjJD04bY/qZ4Tc53Izd0hOR9z2/wCarmtSxwBt/m5rSexlzywvaiY7EKOVZEn7G31kgDhCpbQO7/Gxwp7bbkVLw7jKEEjLEctiTk03jelYR7oJycE74qgsJmjjIBC5JOAME/5mu7gTjjj+Rzsr3SbNvDfbb+6PXme+B0p9xxJRGdKkgdQNs+pqi4PZNI3v5C9c/E2Oef5R+dSeMLl1ixCv8MAqW390fzADpWjc6sRtV0ZXi14Zpfe+EEkDpWe4lcYJQcgdz69vpR9upMZYDDrlSP6tj+e33oaz8OTTthVZ25noB8zyFZMj5o6OCK+5+xn5pcnbc1D5Tn0raS+FTH8bRg9tRz+lDS2OjoCO4II+4odzXsa4yg+mZdOHE1OvDquzH2FNNuxofUDplULUCulBVibTvTDABU9RF0VxX0ppjNHsBULtV7ybQQw00x1O7VEaJSL2kZFMY08qab5Jotxe0iY1GTRPs5pezVe4LaCUqL9npVe4m0L8venrHXBeJmpkukpDlLwLo4sdSLFUiTR96nRk7iluZKIBBThaijUVe4qZIh3FLeQvkrxZ09bKrRIKmS3oHlLtlbFE45E0db3kq9aLW3qVbegeQFtPtBFn4jlXqadxA2t1vNEok6TINEg/9Q5/Ig0FessSF2Gew7n/AGrMnxdpb4VHYYzWnBHLPmPRkyrCvbkPv+GPbKzI3mwc9eMOnbWO3qPyofhXE3RxKhIxnAHoAd/vVjY+NYHOmWJQOrISGx8uR+tTQcMsZSzW115erP8AClQ4DEEbMOQ37VrjGS+4zSa9jZ+D+PG5TLqOZCkE52OMirHiNg+oshBUjDI2x+YYf7/esh4f8PSW+hlmjcKqrhS4Gwxkd63lrMxHvDfvWrG7VMyZEk7iYpzIsnlkmOYbxSHkcbgEjOe1TcRT2hfNZDHcx4WVMbMvSRT1H960vFuGJKu43G47g+lZFryayl8ucF7Vj7r7nSD0DUvNiuLT6G4cjTtdnLUyRnKkj/Overm14ip2kXB/mXb7ry/Sry34bDKgdOv+9Mk8P9t6xPS5F8jpanHLvhjIUDDKkOPTmPmOdEQ7UGOEOpyMgjqKMhkcbOuod+R+9L/pubqmJlO+nYaFDbHn3oaexI/8UVCAeR+h50Uo71tjp96qX7mf1HF8FRFBnr+X/NFCw9fyowwinhaPHpEvuKlmb6AhbCoJ7TIo+TnXEXOfpRSwRa20RZGuSri4YT1/KjEscdfyo4LXHqoaOEF8klnlIr7hdPrQnshY5b7VbC33ydzT9FLlpN756LWauirFr2FNa1HWj55QKqbq6J2H5f3pGTFix/cMhKcujPeK59EfPHvfpVF4cgaSUsAcEAL15czVlxmwM8qqT7gOkIPiZ+w9O5rYcM4dHboAMA4wT29K2QhdFyltRyx4foTB2J596F4tY6xoXbO3oPU967xbxDDCpJcE9qwPF/2hybiJQBy1Hnzp0kqoVG7s0i+HrWBWeWRsHGoAgLt22zWV8S+O1QeRafw4xzYAgk9fU/OqC+8QSz/GSc8gOWT6Crjgfg/lNMmp+axnkvqw6n06Vky5IYlua/lmqEZTdX/BRWntlz/EAOg/jkYgH/p6n9KueE28qMRKF0EHJDZB+mM1qDw6Q9MUw8HbrXPlrckuo8G2OGC7kULgCh5DWk/chrh4N6Gs6kzV6kDKOp7VC1uxrXNwwDt9xUTWajqKNTLWRGTNkab7Aa072696geJaL1Q1KzP+w032MVdui1A4X0ollL5Ko24phhqxdl7ioHkTuKJZGEkwIx0wx0U9wncVC10lGpPwEokPl0q6bxaVFb8BbSr0705Vp+N6eq09yM4wLUgFSqlSrHS3IshUnuamSRu5qdIfSp0tvSluSJZBHcP3NFR3sg61LHZnt+VFR8PPY/altx8E3Ihi4lJ3ouLi8lSx8LPY/aiYuDHsftS3t8AucQS5vfNUK4OPQ4O9Q/u2yZdLW4P9WptX+rOavIuBHsftRcfh89jRLJJKo2Il6L5Zg7zwfGTqglZT0SQZHy1jcfY1Vz208Bw64HRwcqfkw/3r1uPw6exoj/6aDAqwyp2IIyCPUU+GpyfiVmWccX4XR5FDxdxtrYfUirfh/iyeIAB2IHck/wCcq0HHP2XEgvatpfn5LH3T6K34frt8q82uFeKQxSqUkU4ZGGCCK242pK0ZZOz1fg/7Rc4WVQfWthDxO3nT8LK3NTg/ka+ekucUfw7xA8T7HbtTd0q4F7FZ7twwJE/locKTgJnYdtPb/p+21XqMa8nuuLOqQXAzgaX1dGTIDqT9QfvXrEByoboQD9xmlwbbByxqmSh6aZEzpOM4zjrp33+Wx+1OAqjhvxLdMicwNJcdEU75PQ5JA+ZrVBN9mZl55Q7U4LSAruKNfkURNcxhxGXUSMCVjLDUVHMheZFTV47404dM3iewuN/J8yGEMMj341aVlzjGCHPXvXsdMooidd67EvOnGktBtVhXwdxXKdXKOgSm8VcQuoYA9nALmcyIoiLaRoY+8xbpj/emX/HIo2iinljhmmwI4mddTOcDC99yBmruvLf278BWW2ivg7RyWrH3lXUSrldI5jGHVcH+qkzipcN0EnRv2siee/zrn7vPoKzfCv2k2ZsreeeTE0sWWiRGkcSJ7svuoCcalbBPOnR/tP4awyHlILBc+zTfEeQ+GsT0WN+WNWaRnL3jvlXvl9QWye25GB9vzNBeJ/FzLlAcNjl603inCFuuI+1REG1bTIdWpTnmRoIzzFY/xeSbqQDlkY7culMiuR7dqyG4vXkOosTnuahhjd3WNQWdmwqjmWPQVXwMdWk16Z+zixjieW5Ya32jjz+AYy5G3M5G9VmyLHG2VCDl0XvhPwvbWiiSUCW65luax/0xg/8Au5/KtBLxKMfhqGTig/lH3/4oeTiX9I+7f3rk5NQpO2zXDC/H9zs3GQOS/wDaaCl443RT9F/4p0l+f5V/7/8A5UNJeH+Vf+7/AOVJeVeTTDD/AOSCbjUh/C350BLxSU/hP50bJcnsv2/uaGkmbsv+hf7VW+JpjCvYAk4hN/LQsl5NVg8jen+hP7UPI7en+lf7ValDwPS+CukuZe9DSSydz96s3du9QO7dz96YpR8DEVrl+5+9QsretWLse5+5qB89z96YpIICaI9j+dRtEe35UW4qJlpikWCtGe1MKGiGFRtRpksg0mu06lRWVY3G9SLUeTmpFY0LM9EyZqZM0OpNSrmlslBSE1OjN/hoJQamRKUybSwjkPcfeiY5j/MPvVbGlEogpLfyTaWMdz/VRMd5/UftVbGoomOlOXyC4Is4771aior4/wBZqqjf1/Op0mHU0tzfyA8SLmO+bs33ouO9bt93qgF6g6j70797xjrUWSfsmKeBP2NPHet2X/VWa8feH4ryAyEItwinRJuNXaNj1z07Vz9/L0FVPiKdrqIxjSoHvEvnSADnVhcEn61t0csk8sY9GXPh2QcqMDb8ImUaXXnsuWXc9hvUi8AnU++BECCVaRgoOOennnmOVZu+gkSZ1UrKFLZdQWQaviG/L5VtPD11Ilvm4ja64bMCDGgMhik6Nob3kPYg43r0axK+zlPK66NJwDi0Mdr5EzqxU41azjJGQAWAr0XhPi62eFG80YwBknYkDuK8N4OjxMZUtmZcPpLwNgrvpLHT7p2Ge1XHhjiVwyzXCw2trCjqzMyuPNdmxoH/AKmB1bADOxoI4ou64JOT9+T0zjHj2FYJHGtEG3nSI0asT+FNW7E7dORzRnhONbeDzpUWCS4YOys41/D7qsTgZA5gdT1rBjgJmmWWeZTGGWWKFi6lZABu3vZbkCB3+1XE7NbLGjK8+tGLXRhZ3IOAqJIxKhmJGABsBmmJJqkxZsb3xZBGxUsPdBZ3LARxqAD7z77kEYUZO45DepeCeLLO6kMUE6PKF1mMH3tGQM4+o+9ZazijtwstyA8zPqtrFPeCyYx7oPxP3c7D57leEeCStxSbiUulf4PlAJ8JkcqWVT1CBVGRzJPaolS7KPQpYFfTqUNpYOuRnS45MOx3P3qt4j4ltoLmO1lfTJIuoE4CgFtK6mJ5s2QAOxqw88fM1W8c4Da3qrHdQpKqtqUNnKkdmGCM9R1oVmhdJl7WWMsmGxTrd85+lAzgK2kbKFUAdgBgCnxXARJJGyQiliFUsxCgk6VUZY7chuaTHLeWhjh9FllWa8YDiB8pLLAQlvOkBTWuw0BdZAC7sSdzsO9F8C477RbpOYpYNWcxTIUdSD1B5jsRzq2SQGtCyxboVtZhU8R3tmVS6ieUM4UH3Q2Cd2Vx7jADfSd/0rT8St/arN0AaMyxkLrGlkcj3SR0IIB+lUXib9oFjaXfsF0HGqNXMhj1RAOSAGA978PPBFTP484Z0vID2CyBiewAG5PpUk/gtI8y4XDYOCXsXNx5rRzRrPBFodGbUVt8gaAQRhsnYZzzrUT21kECCC4UgBiYWMY1qB7yKkoOdhggdqw3jO0lvb57xVhhtxgiYKyzFFTdpdAJJ/2AHSj7KxkYRlbtkkVWjRZEBbTsMgoGUjlsTnBGSKk4KaV2vydf4Im10a7gCN5CvKkqIFJ8li7yLEDgeZIwO+COvTsKp+MeHLK+kZra7CTDYxS6eY20qNmzVoPEbR2/s92ZNWMPcRBSrp0JjI1ISOYGR6msD4citZOOxwP/APcWzatDOuA0jocalIwSMt/5qtqb4/6HbSAuM+Hp7O4EU4GSutHU6ldM4yp/Wt/4MwtoCy5LMzZOeWy9P+mmXPFbWR/3HcBjNDFpS8kR1f2ociupc6CQu+cNk9MGiOFJNGgtp7aSExgeXcggxSgsCdxtnGqsOv00p43tfyaMGZJqy0Z0/l/7jUThf6vuP7VwwP8AhZTUEiyjmmflXmHjkjrQkn0zrqO5/KoHX1P2qOS7xzUj6VEb1T1qtsjTFM6/z/WoHNSG4B61E0gq1YxWRM1Qu9TOwqFgKbENMhdqgdqmdRUDpTYhWRM1QsakdKhZadEuxjGomp7CompyKsY1RtTmqNqYiWNrlcJpUZVnetPWhDNvS9oonBgFgpqRWqs9oNLzjQPGQt1kFPE471S+Ya7qoXhIXftiil+8RVMDT1FC8MSy3/elL95tVfHCx6UZFZMfSgcMaJRJ7c5610TMeZNEw8OHU0fBZoOlKlOC6RCtiVj3NHQWTnp96sY1AqdXFJlkk+kU2DRcOPU0PxrhBki0RytE2QdYGeWdiMjv3q2TJ5VL7EebHFHh9VTUk6Zk1DjKLjLo8svfC728TNJcs0CZZkjXDEtgZGTuc6edQraT29qbi2umwpUNHgDEbthWG5/FzGxGfnWt8co4iUwYYRyLJMmQuqKP3sEnpkDP0rOS3El1qeG2xDIR5hRnVX09ZEX3dR3GQc969NpnN47n2efzbVKo9FOvGbpyFmnfy2YBypAIUnfB5D51voIPKs8JGfZssvm+Y6+8y/Eo+Jhtswx9t6y8Phi6kfUqwxRgnDedsNOdnKlgCdtmO+K0t9a3ckCypOlxFAwBEO/vHK6gBnWAc77Y+lO6XIrhvgp+PcfmiUEQgqGXEjMxbzsEZwCGxsRzFWXg79o1yCYrlo/LIChZCwVk3yNYyVIzkE8+4xuNH4VludLPDMY+WtmKJqY7e/JtknI2Oa0zfs1SCFribyVEal9LSs3IZIzyzj55oXkpdNlqPyF8JiaSTzHbWMqTIcrJIGVdSoD8EQG/c7cs5O4t7gldKlUAXC7e6uBtsOnpWF4PeIVGjdcADSrH3QNt8cq1dm5K7Eg42I5j1FcnNnlOaTTUfHk1RxJRdcspeAcfu4nX2pxJHJqydIAGl9DNEV6A42O+OdeiQybau/6V5dZwAu1pckhWkLKyuV0u5I0hjvhwenYVs45BDEsKsWVBpUsckINgCeuO9Nz5ceH6l+nh+GBDHKXBZXEuWzU0MunP0/3qptZsqD8/1NTXE+Bn1H6GsC1DreaHj/CE8au0jjaWR1SNQCXZgqgE4GWOw3Ioax4iCAVYMp3BByCO4PWhuK28VzbPBMoeJhpdeWRkFSCNwQQCD3ArEcEt34dFNE7KbdHHs5LAZDn4TsMEsR3yScUe9Tdxf1OuPIMYUqa4NH+0Gy4VLELjiWE0ZWOYMySZ5+Wund+p04ONzWJseEeGpUDrdPHIGz/EuNLAqc5wy6ccsHFc43bCaMm6LyKHJTCk6CPik8tc5P4RgHnywtVs/gh4osKomd9Oc6Y/LjBBZSB8R9cc/wA+vGUYRSlIy7W3aRbcQi4ZC6mO6mupZcqkUc3nl8+iDA9CSKouJcalS4ij8qaL+Jh5ZdLGMHC/CjAKNxklh9auLHwxbxSe4fIUqoVp41lXXszDocZGBuSTR3D/ANnnnh7kTW8jSBSkJUxxpHsdLRb77HfuaZCH4tzf68At+1F7x6eZ7RXWKG6m1kFlIHmQEEqw3yhB/Dv13615X4puCpQizmtJdYIudTIiHWNDAYCnl1x6HrWisvFNvZuVMB5t7sbYQEnfSNQA61tPC3FobyAvCJIiMuGmcmN2XIOrc7YU+px1piafRTtHL2WwhS2/eshuJC7+TdOuTGyhCytNGAE+JduX2NExSzCFk89ry1La47jyhlYxyRmUAHH82N+9ZjxbHLfX1lbSorWkcvme0QRTmJRzeKUnKsToByQMcuu+qk41f+2QpbrEvDWDkOYXDaIwAUcsRpP4twNvripx3Kik6dkUMSPyI+9SmwcfCxqo4q9tDHGlvP58upizLp0hG3xlQAcE7dcc67Y8dZeprh6jFBSr/B08LyNWv7hk8cw5gMPUVWXJT8cOPUVorfjqt8QB/KiDJbyen5isLwr2Zrjlcfuj+xhZIYDyZkPrmoHsT+CQH51tLngUb/CVPy5/aqK98NEcsiptaNUNRF+/7melhmHTPyNDPdOOakfSrK44fMnJjQMs0q8xn5iiSQ9TYN+8K57aK5JcqfiSh3ER7imrHHwXv+Ag3Q700zig2tx+FqgeJx6/WjWJE3oPaSoy1V7SMO9M9oNMWIm4PZqjY0J7Sa57TRLGytwQTXaF8+lRbGVuByd66DXfLOTUix01sIYKeoqVUFTKKW5F0QpEaIS29aegqZBS3JkOR2wouKIDpUampFkpTTZAlFohDQImp4kpbx2QsFlFSrN2qvV6lWfFT0kC2WUeTRkOkc/8+tUntfrXDeetTakA4tmk9vC8vy/vQlzxAkc8CqM3vaoZJS1VyA8KCLvxO0DxN/DZvNVEDKQMHAOs7g5yTyHI1ZcaunuoGMNvPaXITUsiMscedQLGRVbSy7HfGdwem+auoFYFXAYHmpAIP3oO9upli0RyOiL8Ko7Lgdhg12MGsTiovs42o0TjJuPQDPwcsS81/CzggmNmcgvsQpyABnA6UfF4iaOR7gOmqRdLIsh6qF0adI6bk5wMbY65C61McsSx3OSSTk8zk1GgrZv4Mezyeg23G5njMakIpAwoGQCvwnBzyoOa1uJWHmT68H4WVj9sNgfPFBeHZM7VqfZ8EN3/AFrJmzTirTNGHFGUqZbcERk0lHZcfhzkEdiDWijudIxWdtX0iiPaK5ObNOX3Ozo49NG7SLOSCN5EnZQZEyFYjJ0kg4+6qfp6067vc1WtdbUG9xmsWScp0m+EaYadJt0XdvxBhgBjjtmip78kYzWbSepmuNqS3LoksKs0Vne5GO4x9elZrjd9qkMeM/BgYLHLkLkL+I+9gfWuw3WDUcsi+ak4A86M5STALKT2zW3SZVjkpSXkz5tM5Kojhw+WMxvIAqMBojO7BF+HfPu42yPn3qwe6yKo73iDyOXdizHqT/mKal1WrLl9V8dLomPTenHnv3Dbi62KsAyHmpAII9QaY06wxlQi+UwB8vTgA9wBQw99gvcgf3peIiAp+VaNI3G2jLqoLhAE3G+EONNxa4bcMyB1YnOxVkY4quj8ZW9oyCzjllCHY3DKMR/hQFV97G25FZO7OWJ9aGCV0lNmFwR6hZ/tkuzKpaCHy1z7q6teOez8hy7U3jv7VLieFreOJYY22Z9ZeRkPNc4AGeR25VgeGQZcfX9KPktKTlzNcGjDii+WixseJjrV7a3YPXNYzySKJguGWsE4p9HShjNustPF0w5Gs1b8U70cl8D1rM4GhRaLxOLOOtFxeJGGxJ+XMfasyZqjaSptI4RfaNiONRv8SqfUbGopVgfrj5jP6VkDNSF0RyNXsB9JLpl7dcGU/Dg/I/7VS3fByOlJeIsKmXjB6n6Hf9atRov60Uk1gRQrIw6mtI16jc1H02oeWONuRx8x/amxsvf5RnmlYVG0w6ireax7YPyoCW2xTUibkBsy1GQO9TSQ0O0dGiWcIpU0qa5Rg2wzrUi0qVKZrJFqRaVKgZZKtPBpUqAo6DTxSpVCDgaeppUqpkHg10saVKhZRGzGuZpUqFhIelTsaVKlstnGFA3Q2PyP6UqVOxdmHUdMy1wN6FIpUq66OIzQ+GPjx8q36qPK+360qVZs3THYvuREDXQaVKuPM7sOhsjVETSpVnHewkNPLUqVR9ipEYY5rrmlSo0UBS1GjUqVacRUui24BvMM9FY/WoPFp900qVdDD0crVfeeay86SClSrYYy64Ev8QfX/wBpq6uEHalSrJn7NOADdRQsi0qVZ0dHGRVLG570qVWzQGwyHvU+qlSoQWcJqNjSpVaBGE0wmlSoiDc1zWe9dpVZQ4Oe9IyHv96VKmIBkdwgoGUUqVGUgcilSpVCH//Z"/>
          <p:cNvSpPr>
            <a:spLocks noChangeAspect="1" noChangeArrowheads="1"/>
          </p:cNvSpPr>
          <p:nvPr/>
        </p:nvSpPr>
        <p:spPr bwMode="auto">
          <a:xfrm>
            <a:off x="489469" y="-890588"/>
            <a:ext cx="10015531" cy="2495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9088" y="3969072"/>
            <a:ext cx="8345063" cy="2070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2139432" y="5762350"/>
            <a:ext cx="5359214" cy="276999"/>
          </a:xfrm>
          <a:prstGeom prst="rect">
            <a:avLst/>
          </a:prstGeom>
          <a:noFill/>
        </p:spPr>
        <p:txBody>
          <a:bodyPr wrap="square" rtlCol="0">
            <a:spAutoFit/>
          </a:bodyPr>
          <a:lstStyle/>
          <a:p>
            <a:pPr algn="ctr"/>
            <a:r>
              <a:rPr lang="de-CH" sz="1200" dirty="0" smtClean="0"/>
              <a:t>www.deliveranceministry.com.au</a:t>
            </a:r>
            <a:endParaRPr lang="de-CH" sz="1200" dirty="0"/>
          </a:p>
        </p:txBody>
      </p:sp>
      <p:pic>
        <p:nvPicPr>
          <p:cNvPr id="7177" name="Picture 9" descr="http://2.bp.blogspot.com/-coliLRDCKNw/T88a5NnUZ7I/AAAAAAAABKA/LdX9QcvgHnA/s1600/19th%2BSept%2B0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228" y="1203784"/>
            <a:ext cx="3841174" cy="2736598"/>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http://www.colindye.com/wp-content/uploads/2013/05/Father-Gabriele-Amorth-says-the-Pope%E2%80%99s-prayer-last-Sunday-was-a-%E2%80%98real-and-proper%E2%80%99-exorcism.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31938" y="1203784"/>
            <a:ext cx="4378898" cy="2736598"/>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4689745" y="1450860"/>
            <a:ext cx="2966708" cy="261610"/>
          </a:xfrm>
          <a:prstGeom prst="rect">
            <a:avLst/>
          </a:prstGeom>
          <a:noFill/>
        </p:spPr>
        <p:txBody>
          <a:bodyPr wrap="square" rtlCol="0">
            <a:spAutoFit/>
          </a:bodyPr>
          <a:lstStyle/>
          <a:p>
            <a:r>
              <a:rPr lang="de-CH" sz="1100" dirty="0" err="1" smtClean="0"/>
              <a:t>Father</a:t>
            </a:r>
            <a:r>
              <a:rPr lang="de-CH" sz="1100" dirty="0" smtClean="0"/>
              <a:t> Gabriele </a:t>
            </a:r>
            <a:r>
              <a:rPr lang="de-CH" sz="1100" dirty="0" err="1" smtClean="0"/>
              <a:t>Amorth</a:t>
            </a:r>
            <a:endParaRPr lang="de-CH" sz="1100" dirty="0"/>
          </a:p>
        </p:txBody>
      </p:sp>
      <p:sp>
        <p:nvSpPr>
          <p:cNvPr id="12" name="Textfeld 11"/>
          <p:cNvSpPr txBox="1"/>
          <p:nvPr/>
        </p:nvSpPr>
        <p:spPr>
          <a:xfrm>
            <a:off x="608228" y="1448736"/>
            <a:ext cx="2966708" cy="261610"/>
          </a:xfrm>
          <a:prstGeom prst="rect">
            <a:avLst/>
          </a:prstGeom>
          <a:noFill/>
        </p:spPr>
        <p:txBody>
          <a:bodyPr wrap="square" rtlCol="0">
            <a:spAutoFit/>
          </a:bodyPr>
          <a:lstStyle/>
          <a:p>
            <a:r>
              <a:rPr lang="de-CH" sz="1100" dirty="0" err="1" smtClean="0"/>
              <a:t>Deliverance</a:t>
            </a:r>
            <a:r>
              <a:rPr lang="de-CH" sz="1100" dirty="0" smtClean="0"/>
              <a:t> </a:t>
            </a:r>
            <a:r>
              <a:rPr lang="de-CH" sz="1100" dirty="0" err="1" smtClean="0"/>
              <a:t>Ministry</a:t>
            </a:r>
            <a:endParaRPr lang="de-CH" sz="1100" dirty="0"/>
          </a:p>
        </p:txBody>
      </p:sp>
    </p:spTree>
    <p:extLst>
      <p:ext uri="{BB962C8B-B14F-4D97-AF65-F5344CB8AC3E}">
        <p14:creationId xmlns:p14="http://schemas.microsoft.com/office/powerpoint/2010/main" val="2655030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CH" altLang="en-US" sz="2800" dirty="0" smtClean="0"/>
              <a:t>Common </a:t>
            </a:r>
            <a:r>
              <a:rPr lang="de-CH" altLang="en-US" sz="2800" dirty="0" err="1" smtClean="0"/>
              <a:t>features</a:t>
            </a:r>
            <a:r>
              <a:rPr lang="de-CH" altLang="en-US" sz="2800" dirty="0" smtClean="0"/>
              <a:t> </a:t>
            </a:r>
            <a:r>
              <a:rPr lang="de-CH" altLang="en-US" sz="2800" dirty="0" err="1" smtClean="0"/>
              <a:t>across</a:t>
            </a:r>
            <a:r>
              <a:rPr lang="de-CH" altLang="en-US" sz="2800" dirty="0" smtClean="0"/>
              <a:t> </a:t>
            </a:r>
            <a:r>
              <a:rPr lang="de-CH" altLang="en-US" sz="2800" dirty="0" err="1" smtClean="0"/>
              <a:t>cultures</a:t>
            </a:r>
            <a:endParaRPr lang="de-CH" altLang="en-US" sz="2800" dirty="0" smtClean="0"/>
          </a:p>
        </p:txBody>
      </p:sp>
      <p:sp>
        <p:nvSpPr>
          <p:cNvPr id="30723" name="Inhaltsplatzhalter 2"/>
          <p:cNvSpPr>
            <a:spLocks noGrp="1"/>
          </p:cNvSpPr>
          <p:nvPr>
            <p:ph sz="half" idx="1"/>
          </p:nvPr>
        </p:nvSpPr>
        <p:spPr/>
        <p:txBody>
          <a:bodyPr/>
          <a:lstStyle/>
          <a:p>
            <a:r>
              <a:rPr lang="en-US" altLang="en-US" sz="1600" dirty="0" smtClean="0"/>
              <a:t>Unusual behavior with and without spiritual aspects (not necessarily classifiable as mental disorder) </a:t>
            </a:r>
          </a:p>
          <a:p>
            <a:r>
              <a:rPr lang="en-US" altLang="en-US" sz="1600" dirty="0" smtClean="0"/>
              <a:t>The usual medical treatments do not bring improvement</a:t>
            </a:r>
          </a:p>
          <a:p>
            <a:r>
              <a:rPr lang="en-US" altLang="en-US" sz="1600" dirty="0" smtClean="0"/>
              <a:t>People around or the patient herself suspect spiritual  / demonic cause</a:t>
            </a:r>
          </a:p>
          <a:p>
            <a:r>
              <a:rPr lang="en-US" altLang="en-US" sz="1600" dirty="0" smtClean="0"/>
              <a:t>Some possible reasons: breaking of a cultural taboo (religious or moral) or negative actions against the person (witchcraft, spell, evil eye) </a:t>
            </a:r>
          </a:p>
          <a:p>
            <a:endParaRPr lang="en-US" altLang="en-US" sz="1600" dirty="0" smtClean="0"/>
          </a:p>
        </p:txBody>
      </p:sp>
      <p:sp>
        <p:nvSpPr>
          <p:cNvPr id="30724" name="Inhaltsplatzhalter 3"/>
          <p:cNvSpPr>
            <a:spLocks noGrp="1"/>
          </p:cNvSpPr>
          <p:nvPr>
            <p:ph sz="half" idx="2"/>
          </p:nvPr>
        </p:nvSpPr>
        <p:spPr/>
        <p:txBody>
          <a:bodyPr/>
          <a:lstStyle/>
          <a:p>
            <a:r>
              <a:rPr lang="en-US" altLang="en-US" sz="1600" dirty="0" smtClean="0"/>
              <a:t>Consultation of a healing person (Imam, </a:t>
            </a:r>
            <a:r>
              <a:rPr lang="en-US" altLang="en-US" sz="1600" dirty="0" err="1" smtClean="0"/>
              <a:t>Hodja</a:t>
            </a:r>
            <a:r>
              <a:rPr lang="en-US" altLang="en-US" sz="1600" dirty="0" smtClean="0"/>
              <a:t>, priest, deliverance pastor)</a:t>
            </a:r>
          </a:p>
          <a:p>
            <a:r>
              <a:rPr lang="en-US" altLang="en-US" sz="1600" dirty="0" smtClean="0"/>
              <a:t>Diagnostic  procedure elicits unusual behavior, which strengthens the suspicion of a demon .</a:t>
            </a:r>
          </a:p>
          <a:p>
            <a:r>
              <a:rPr lang="en-US" altLang="en-US" sz="1600" dirty="0" smtClean="0"/>
              <a:t>Performance of a ritual  in the specific cultural tradition (with and without paraphernalia e.g. holy water, herbs, blood, amulets etc.)</a:t>
            </a:r>
          </a:p>
          <a:p>
            <a:r>
              <a:rPr lang="en-US" altLang="en-US" sz="1600" dirty="0" smtClean="0"/>
              <a:t>After the successful improvement of suffering, the afflicted person thanks his or her God, idols (and the healer) </a:t>
            </a:r>
          </a:p>
          <a:p>
            <a:endParaRPr lang="en-US" altLang="en-US" sz="1600" dirty="0" smtClean="0"/>
          </a:p>
        </p:txBody>
      </p:sp>
    </p:spTree>
    <p:extLst>
      <p:ext uri="{BB962C8B-B14F-4D97-AF65-F5344CB8AC3E}">
        <p14:creationId xmlns:p14="http://schemas.microsoft.com/office/powerpoint/2010/main" val="1004783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728663" y="404813"/>
            <a:ext cx="8264525" cy="936625"/>
          </a:xfrm>
        </p:spPr>
        <p:txBody>
          <a:bodyPr/>
          <a:lstStyle/>
          <a:p>
            <a:r>
              <a:rPr lang="de-CH" altLang="de-DE" smtClean="0"/>
              <a:t>Questions in Suffering</a:t>
            </a:r>
          </a:p>
        </p:txBody>
      </p:sp>
      <p:sp>
        <p:nvSpPr>
          <p:cNvPr id="14339" name="Inhaltsplatzhalter 4"/>
          <p:cNvSpPr>
            <a:spLocks noGrp="1"/>
          </p:cNvSpPr>
          <p:nvPr>
            <p:ph sz="half" idx="2"/>
          </p:nvPr>
        </p:nvSpPr>
        <p:spPr>
          <a:xfrm>
            <a:off x="4941888" y="1628775"/>
            <a:ext cx="4051300" cy="4467225"/>
          </a:xfrm>
        </p:spPr>
        <p:txBody>
          <a:bodyPr/>
          <a:lstStyle/>
          <a:p>
            <a:r>
              <a:rPr lang="de-CH" altLang="de-DE" smtClean="0"/>
              <a:t>Why me?</a:t>
            </a:r>
          </a:p>
          <a:p>
            <a:r>
              <a:rPr lang="de-CH" altLang="de-DE" smtClean="0"/>
              <a:t>Why now?</a:t>
            </a:r>
          </a:p>
          <a:p>
            <a:r>
              <a:rPr lang="de-CH" altLang="de-DE" smtClean="0"/>
              <a:t>What is going wrong?</a:t>
            </a:r>
          </a:p>
          <a:p>
            <a:r>
              <a:rPr lang="de-CH" altLang="de-DE" smtClean="0"/>
              <a:t>How long will it last?</a:t>
            </a:r>
          </a:p>
          <a:p>
            <a:r>
              <a:rPr lang="de-CH" altLang="de-DE" smtClean="0"/>
              <a:t>How serious is it?</a:t>
            </a:r>
          </a:p>
          <a:p>
            <a:r>
              <a:rPr lang="de-CH" altLang="de-DE" smtClean="0"/>
              <a:t>Who can help and treat my illness?</a:t>
            </a:r>
          </a:p>
        </p:txBody>
      </p:sp>
      <p:sp>
        <p:nvSpPr>
          <p:cNvPr id="14340"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fld id="{9BB66055-3961-4949-A1DC-AD0F037DEDD9}" type="slidenum">
              <a:rPr lang="en-US" altLang="de-DE" smtClean="0">
                <a:solidFill>
                  <a:schemeClr val="bg1"/>
                </a:solidFill>
                <a:latin typeface="Calibri" pitchFamily="34" charset="0"/>
              </a:rPr>
              <a:pPr/>
              <a:t>12</a:t>
            </a:fld>
            <a:endParaRPr lang="en-US" altLang="de-DE" smtClean="0">
              <a:solidFill>
                <a:schemeClr val="bg1"/>
              </a:solidFill>
              <a:latin typeface="Calibri" pitchFamily="34" charset="0"/>
            </a:endParaRPr>
          </a:p>
        </p:txBody>
      </p:sp>
      <p:pic>
        <p:nvPicPr>
          <p:cNvPr id="14341" name="Picture 2" descr="http://images.elephantjournal.com/wp-content/uploads/2011/05/Man-depress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9475" y="1774825"/>
            <a:ext cx="36766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728663" y="404813"/>
            <a:ext cx="8264525" cy="936625"/>
          </a:xfrm>
        </p:spPr>
        <p:txBody>
          <a:bodyPr/>
          <a:lstStyle/>
          <a:p>
            <a:r>
              <a:rPr lang="de-CH" altLang="de-DE" smtClean="0"/>
              <a:t>The WHY-Question and the Bible</a:t>
            </a:r>
          </a:p>
        </p:txBody>
      </p:sp>
      <p:sp>
        <p:nvSpPr>
          <p:cNvPr id="15363" name="Inhaltsplatzhalter 2"/>
          <p:cNvSpPr>
            <a:spLocks noGrp="1"/>
          </p:cNvSpPr>
          <p:nvPr>
            <p:ph idx="1"/>
          </p:nvPr>
        </p:nvSpPr>
        <p:spPr>
          <a:xfrm>
            <a:off x="728663" y="1484313"/>
            <a:ext cx="8264525" cy="4608512"/>
          </a:xfrm>
        </p:spPr>
        <p:txBody>
          <a:bodyPr/>
          <a:lstStyle/>
          <a:p>
            <a:pPr marL="0" indent="0">
              <a:buNone/>
            </a:pPr>
            <a:r>
              <a:rPr lang="en-US" altLang="de-DE" sz="2400" b="1" dirty="0" smtClean="0"/>
              <a:t>John 9:2-5</a:t>
            </a:r>
          </a:p>
          <a:p>
            <a:r>
              <a:rPr lang="en-US" altLang="de-DE" sz="2400" dirty="0" smtClean="0"/>
              <a:t>His disciples asked him, “Rabbi, who sinned, this man or his parents, that he was born blind?”</a:t>
            </a:r>
          </a:p>
          <a:p>
            <a:r>
              <a:rPr lang="en-US" altLang="de-DE" sz="2400" dirty="0" smtClean="0"/>
              <a:t>“Neither this man nor his parents sinned,” said Jesus, “but this happened so that the works of God might be displayed in him. </a:t>
            </a:r>
          </a:p>
          <a:p>
            <a:r>
              <a:rPr lang="en-US" altLang="de-DE" sz="2400" dirty="0" smtClean="0"/>
              <a:t>As long as it is day, we must do the works of him who sent me. Night is coming, when no one can work. While I am in the world, I am the light of the world.”</a:t>
            </a:r>
          </a:p>
          <a:p>
            <a:endParaRPr lang="de-CH" altLang="de-DE"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728663" y="404813"/>
            <a:ext cx="8264525" cy="936625"/>
          </a:xfrm>
        </p:spPr>
        <p:txBody>
          <a:bodyPr/>
          <a:lstStyle/>
          <a:p>
            <a:r>
              <a:rPr lang="de-CH" altLang="de-DE" smtClean="0"/>
              <a:t>Overview</a:t>
            </a:r>
          </a:p>
        </p:txBody>
      </p:sp>
      <p:sp>
        <p:nvSpPr>
          <p:cNvPr id="16387" name="Inhaltsplatzhalter 1"/>
          <p:cNvSpPr>
            <a:spLocks noGrp="1"/>
          </p:cNvSpPr>
          <p:nvPr>
            <p:ph idx="1"/>
          </p:nvPr>
        </p:nvSpPr>
        <p:spPr>
          <a:xfrm>
            <a:off x="728663" y="1484313"/>
            <a:ext cx="8264525" cy="4608512"/>
          </a:xfrm>
        </p:spPr>
        <p:txBody>
          <a:bodyPr/>
          <a:lstStyle/>
          <a:p>
            <a:pPr marL="514350" indent="-514350">
              <a:buFont typeface="Times New Roman" pitchFamily="18" charset="0"/>
              <a:buAutoNum type="arabicPeriod"/>
            </a:pPr>
            <a:r>
              <a:rPr lang="de-CH" altLang="de-DE" dirty="0" err="1" smtClean="0"/>
              <a:t>Definitions</a:t>
            </a:r>
            <a:endParaRPr lang="de-CH" altLang="de-DE" dirty="0" smtClean="0"/>
          </a:p>
          <a:p>
            <a:pPr marL="514350" indent="-514350">
              <a:buFont typeface="Times New Roman" pitchFamily="18" charset="0"/>
              <a:buAutoNum type="arabicPeriod"/>
            </a:pPr>
            <a:r>
              <a:rPr lang="de-CH" altLang="de-DE" dirty="0" err="1" smtClean="0"/>
              <a:t>Causal</a:t>
            </a:r>
            <a:r>
              <a:rPr lang="de-CH" altLang="de-DE" dirty="0" smtClean="0"/>
              <a:t> </a:t>
            </a:r>
            <a:r>
              <a:rPr lang="de-CH" altLang="de-DE" dirty="0" err="1" smtClean="0"/>
              <a:t>attributions</a:t>
            </a:r>
            <a:r>
              <a:rPr lang="de-CH" altLang="de-DE" dirty="0" smtClean="0"/>
              <a:t> </a:t>
            </a:r>
            <a:r>
              <a:rPr lang="de-CH" altLang="de-DE" dirty="0" err="1" smtClean="0"/>
              <a:t>and</a:t>
            </a:r>
            <a:r>
              <a:rPr lang="de-CH" altLang="de-DE" dirty="0" smtClean="0"/>
              <a:t> </a:t>
            </a:r>
            <a:r>
              <a:rPr lang="de-CH" altLang="de-DE" dirty="0" err="1" smtClean="0"/>
              <a:t>stigma</a:t>
            </a:r>
            <a:endParaRPr lang="de-CH" altLang="de-DE" dirty="0" smtClean="0"/>
          </a:p>
          <a:p>
            <a:pPr marL="514350" indent="-514350">
              <a:buFont typeface="Times New Roman" pitchFamily="18" charset="0"/>
              <a:buAutoNum type="arabicPeriod"/>
            </a:pPr>
            <a:r>
              <a:rPr lang="de-CH" altLang="de-DE" dirty="0" err="1" smtClean="0"/>
              <a:t>Theological</a:t>
            </a:r>
            <a:r>
              <a:rPr lang="de-CH" altLang="de-DE" dirty="0" smtClean="0"/>
              <a:t> </a:t>
            </a:r>
            <a:r>
              <a:rPr lang="de-CH" altLang="de-DE" dirty="0" err="1" smtClean="0"/>
              <a:t>considerations</a:t>
            </a:r>
            <a:r>
              <a:rPr lang="de-CH" altLang="de-DE" dirty="0" smtClean="0"/>
              <a:t>: </a:t>
            </a:r>
            <a:r>
              <a:rPr lang="de-CH" altLang="de-DE" dirty="0" err="1" smtClean="0"/>
              <a:t>are</a:t>
            </a:r>
            <a:r>
              <a:rPr lang="de-CH" altLang="de-DE" dirty="0" smtClean="0"/>
              <a:t> mental </a:t>
            </a:r>
            <a:r>
              <a:rPr lang="de-CH" altLang="de-DE" dirty="0" err="1" smtClean="0"/>
              <a:t>problems</a:t>
            </a:r>
            <a:r>
              <a:rPr lang="de-CH" altLang="de-DE" dirty="0" smtClean="0"/>
              <a:t> </a:t>
            </a:r>
            <a:r>
              <a:rPr lang="de-CH" altLang="de-DE" dirty="0" err="1" smtClean="0"/>
              <a:t>demonic</a:t>
            </a:r>
            <a:r>
              <a:rPr lang="de-CH" altLang="de-DE" dirty="0" smtClean="0"/>
              <a:t>?</a:t>
            </a:r>
          </a:p>
          <a:p>
            <a:pPr marL="514350" indent="-514350">
              <a:buFont typeface="Times New Roman" pitchFamily="18" charset="0"/>
              <a:buAutoNum type="arabicPeriod"/>
            </a:pPr>
            <a:r>
              <a:rPr lang="de-CH" altLang="de-DE" dirty="0" smtClean="0"/>
              <a:t>Alternative </a:t>
            </a:r>
            <a:r>
              <a:rPr lang="de-CH" altLang="de-DE" dirty="0" err="1" smtClean="0"/>
              <a:t>Explanations</a:t>
            </a:r>
            <a:r>
              <a:rPr lang="de-CH" altLang="de-DE" dirty="0" smtClean="0"/>
              <a:t> </a:t>
            </a:r>
            <a:r>
              <a:rPr lang="de-CH" altLang="de-DE" dirty="0" err="1" smtClean="0"/>
              <a:t>compatible</a:t>
            </a:r>
            <a:r>
              <a:rPr lang="de-CH" altLang="de-DE" dirty="0" smtClean="0"/>
              <a:t> </a:t>
            </a:r>
            <a:r>
              <a:rPr lang="de-CH" altLang="de-DE" dirty="0" err="1" smtClean="0"/>
              <a:t>with</a:t>
            </a:r>
            <a:r>
              <a:rPr lang="de-CH" altLang="de-DE" dirty="0" smtClean="0"/>
              <a:t> </a:t>
            </a:r>
            <a:r>
              <a:rPr lang="de-CH" altLang="de-DE" dirty="0" err="1" smtClean="0"/>
              <a:t>Scripture</a:t>
            </a:r>
            <a:r>
              <a:rPr lang="de-CH" altLang="de-DE" dirty="0" smtClean="0"/>
              <a:t> </a:t>
            </a:r>
            <a:r>
              <a:rPr lang="de-CH" altLang="de-DE" dirty="0" err="1" smtClean="0"/>
              <a:t>and</a:t>
            </a:r>
            <a:r>
              <a:rPr lang="de-CH" altLang="de-DE" dirty="0" smtClean="0"/>
              <a:t> </a:t>
            </a:r>
            <a:r>
              <a:rPr lang="de-CH" altLang="de-DE" dirty="0" err="1" smtClean="0"/>
              <a:t>compassionate</a:t>
            </a:r>
            <a:r>
              <a:rPr lang="de-CH" altLang="de-DE" dirty="0"/>
              <a:t> </a:t>
            </a:r>
            <a:r>
              <a:rPr lang="de-CH" altLang="de-DE" dirty="0" smtClean="0"/>
              <a:t>care</a:t>
            </a:r>
          </a:p>
          <a:p>
            <a:pPr marL="514350" indent="-514350">
              <a:buFont typeface="Times New Roman" pitchFamily="18" charset="0"/>
              <a:buAutoNum type="arabicPeriod"/>
            </a:pPr>
            <a:r>
              <a:rPr lang="de-CH" altLang="de-DE" dirty="0" err="1" smtClean="0"/>
              <a:t>Conclusions</a:t>
            </a:r>
            <a:endParaRPr lang="de-CH" altLang="de-DE" dirty="0" smtClean="0"/>
          </a:p>
          <a:p>
            <a:pPr marL="514350" indent="-514350">
              <a:buFont typeface="Times New Roman" pitchFamily="18" charset="0"/>
              <a:buAutoNum type="arabicPeriod"/>
            </a:pPr>
            <a:endParaRPr lang="de-CH" altLang="de-DE" dirty="0" smtClean="0"/>
          </a:p>
          <a:p>
            <a:pPr marL="514350" indent="-514350">
              <a:buFont typeface="Times New Roman" pitchFamily="18" charset="0"/>
              <a:buAutoNum type="arabicPeriod"/>
            </a:pPr>
            <a:endParaRPr lang="de-CH" altLang="de-DE" dirty="0" smtClean="0"/>
          </a:p>
          <a:p>
            <a:pPr marL="514350" indent="-514350">
              <a:buFont typeface="Times New Roman" pitchFamily="18" charset="0"/>
              <a:buAutoNum type="arabicPeriod"/>
            </a:pPr>
            <a:endParaRPr lang="de-CH" altLang="de-DE"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728663" y="404813"/>
            <a:ext cx="8264525" cy="936625"/>
          </a:xfrm>
        </p:spPr>
        <p:txBody>
          <a:bodyPr/>
          <a:lstStyle/>
          <a:p>
            <a:r>
              <a:rPr lang="de-CH" altLang="de-DE" smtClean="0"/>
              <a:t>Spiritualization</a:t>
            </a:r>
          </a:p>
        </p:txBody>
      </p:sp>
      <p:sp>
        <p:nvSpPr>
          <p:cNvPr id="17411" name="Inhaltsplatzhalter 2"/>
          <p:cNvSpPr>
            <a:spLocks noGrp="1"/>
          </p:cNvSpPr>
          <p:nvPr>
            <p:ph idx="1"/>
          </p:nvPr>
        </p:nvSpPr>
        <p:spPr>
          <a:xfrm>
            <a:off x="728663" y="1484313"/>
            <a:ext cx="8264525" cy="4608512"/>
          </a:xfrm>
        </p:spPr>
        <p:txBody>
          <a:bodyPr/>
          <a:lstStyle/>
          <a:p>
            <a:r>
              <a:rPr lang="en-US" altLang="de-DE" smtClean="0"/>
              <a:t>Incidents and experiences are interpreted in a religious context </a:t>
            </a:r>
          </a:p>
          <a:p>
            <a:r>
              <a:rPr lang="en-US" altLang="de-DE" smtClean="0"/>
              <a:t>The interpretation relates to causality and change (therapy) of problems. </a:t>
            </a:r>
          </a:p>
          <a:p>
            <a:r>
              <a:rPr lang="en-US" altLang="de-DE" smtClean="0"/>
              <a:t>Subjective experience is perceived in a comprehensive spiritual context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728663" y="404813"/>
            <a:ext cx="8264525" cy="936625"/>
          </a:xfrm>
        </p:spPr>
        <p:txBody>
          <a:bodyPr/>
          <a:lstStyle/>
          <a:p>
            <a:r>
              <a:rPr lang="de-CH" altLang="en-US" smtClean="0"/>
              <a:t>Common assumptions in India / Africa</a:t>
            </a:r>
          </a:p>
        </p:txBody>
      </p:sp>
      <p:sp>
        <p:nvSpPr>
          <p:cNvPr id="18435" name="Inhaltsplatzhalter 2"/>
          <p:cNvSpPr>
            <a:spLocks noGrp="1"/>
          </p:cNvSpPr>
          <p:nvPr>
            <p:ph sz="half" idx="1"/>
          </p:nvPr>
        </p:nvSpPr>
        <p:spPr>
          <a:xfrm>
            <a:off x="728663" y="1628775"/>
            <a:ext cx="4051300" cy="4467225"/>
          </a:xfrm>
        </p:spPr>
        <p:txBody>
          <a:bodyPr/>
          <a:lstStyle/>
          <a:p>
            <a:pPr marL="0" indent="0">
              <a:buFontTx/>
              <a:buNone/>
            </a:pPr>
            <a:r>
              <a:rPr lang="en-US" altLang="en-US" sz="2000" dirty="0" smtClean="0"/>
              <a:t>Sources:</a:t>
            </a:r>
          </a:p>
          <a:p>
            <a:pPr marL="400050" lvl="1" indent="0">
              <a:buFontTx/>
              <a:buNone/>
            </a:pPr>
            <a:r>
              <a:rPr lang="en-US" altLang="en-US" sz="1600" dirty="0" smtClean="0"/>
              <a:t>S Grover et al. (2014). Relationship between First Treatment Contact and Supernatural Beliefs in Caregivers of Patients with Schizophrenia. East Asian Arch Psychiatry 24:58-67.</a:t>
            </a:r>
          </a:p>
          <a:p>
            <a:pPr marL="400050" lvl="1" indent="0">
              <a:buFontTx/>
              <a:buNone/>
            </a:pPr>
            <a:r>
              <a:rPr lang="de-CH" altLang="en-US" sz="1600" dirty="0" err="1" smtClean="0"/>
              <a:t>Kulhara</a:t>
            </a:r>
            <a:r>
              <a:rPr lang="de-CH" altLang="en-US" sz="1600" dirty="0" smtClean="0"/>
              <a:t> P et al. (2000). </a:t>
            </a:r>
            <a:r>
              <a:rPr lang="de-CH" altLang="en-US" sz="1600" dirty="0" err="1" smtClean="0"/>
              <a:t>Magico-religious</a:t>
            </a:r>
            <a:r>
              <a:rPr lang="de-CH" altLang="en-US" sz="1600" dirty="0" smtClean="0"/>
              <a:t> </a:t>
            </a:r>
            <a:r>
              <a:rPr lang="de-CH" altLang="en-US" sz="1600" dirty="0" err="1" smtClean="0"/>
              <a:t>beliefs</a:t>
            </a:r>
            <a:r>
              <a:rPr lang="de-CH" altLang="en-US" sz="1600" dirty="0" smtClean="0"/>
              <a:t> in </a:t>
            </a:r>
            <a:r>
              <a:rPr lang="de-CH" altLang="en-US" sz="1600" dirty="0" err="1" smtClean="0"/>
              <a:t>schizophrenia</a:t>
            </a:r>
            <a:r>
              <a:rPr lang="de-CH" altLang="en-US" sz="1600" dirty="0" smtClean="0"/>
              <a:t>: a </a:t>
            </a:r>
            <a:r>
              <a:rPr lang="de-CH" altLang="en-US" sz="1600" dirty="0" err="1" smtClean="0"/>
              <a:t>study</a:t>
            </a:r>
            <a:r>
              <a:rPr lang="de-CH" altLang="en-US" sz="1600" dirty="0" smtClean="0"/>
              <a:t> </a:t>
            </a:r>
            <a:r>
              <a:rPr lang="de-CH" altLang="en-US" sz="1600" dirty="0" err="1" smtClean="0"/>
              <a:t>from</a:t>
            </a:r>
            <a:r>
              <a:rPr lang="de-CH" altLang="en-US" sz="1600" dirty="0" smtClean="0"/>
              <a:t> North </a:t>
            </a:r>
            <a:r>
              <a:rPr lang="de-CH" altLang="en-US" sz="1600" dirty="0" err="1" smtClean="0"/>
              <a:t>India</a:t>
            </a:r>
            <a:r>
              <a:rPr lang="de-CH" altLang="en-US" sz="1600" dirty="0" smtClean="0"/>
              <a:t>. </a:t>
            </a:r>
            <a:r>
              <a:rPr lang="de-CH" altLang="en-US" sz="1600" dirty="0" err="1" smtClean="0"/>
              <a:t>Psychopathology</a:t>
            </a:r>
            <a:r>
              <a:rPr lang="de-CH" altLang="en-US" sz="1600" dirty="0" smtClean="0"/>
              <a:t> 2000;33:62-68.</a:t>
            </a:r>
          </a:p>
          <a:p>
            <a:pPr marL="400050" lvl="1" indent="0">
              <a:buFontTx/>
              <a:buNone/>
            </a:pPr>
            <a:r>
              <a:rPr lang="de-CH" altLang="en-US" sz="1600" dirty="0" err="1" smtClean="0"/>
              <a:t>Odinka</a:t>
            </a:r>
            <a:r>
              <a:rPr lang="de-CH" altLang="en-US" sz="1600" dirty="0" smtClean="0"/>
              <a:t> P.C. et al.(2015). The </a:t>
            </a:r>
            <a:r>
              <a:rPr lang="de-CH" altLang="en-US" sz="1600" dirty="0" err="1" smtClean="0"/>
              <a:t>sociocultural</a:t>
            </a:r>
            <a:r>
              <a:rPr lang="de-CH" altLang="en-US" sz="1600" dirty="0" smtClean="0"/>
              <a:t> </a:t>
            </a:r>
            <a:r>
              <a:rPr lang="de-CH" altLang="en-US" sz="1600" dirty="0" err="1" smtClean="0"/>
              <a:t>conceptualisations</a:t>
            </a:r>
            <a:r>
              <a:rPr lang="de-CH" altLang="en-US" sz="1600" dirty="0" smtClean="0"/>
              <a:t> </a:t>
            </a:r>
            <a:r>
              <a:rPr lang="de-CH" altLang="en-US" sz="1600" dirty="0" err="1" smtClean="0"/>
              <a:t>of</a:t>
            </a:r>
            <a:r>
              <a:rPr lang="de-CH" altLang="en-US" sz="1600" dirty="0" smtClean="0"/>
              <a:t> </a:t>
            </a:r>
            <a:r>
              <a:rPr lang="de-CH" altLang="en-US" sz="1600" dirty="0" err="1" smtClean="0"/>
              <a:t>schizophrenia</a:t>
            </a:r>
            <a:r>
              <a:rPr lang="de-CH" altLang="en-US" sz="1600" dirty="0" smtClean="0"/>
              <a:t> </a:t>
            </a:r>
            <a:r>
              <a:rPr lang="de-CH" altLang="en-US" sz="1600" dirty="0" err="1" smtClean="0"/>
              <a:t>and</a:t>
            </a:r>
            <a:r>
              <a:rPr lang="de-CH" altLang="en-US" sz="1600" dirty="0" smtClean="0"/>
              <a:t> </a:t>
            </a:r>
            <a:r>
              <a:rPr lang="de-CH" altLang="en-US" sz="1600" dirty="0" err="1" smtClean="0"/>
              <a:t>patterns</a:t>
            </a:r>
            <a:r>
              <a:rPr lang="de-CH" altLang="en-US" sz="1600" dirty="0" smtClean="0"/>
              <a:t> </a:t>
            </a:r>
            <a:r>
              <a:rPr lang="de-CH" altLang="en-US" sz="1600" dirty="0" err="1" smtClean="0"/>
              <a:t>of</a:t>
            </a:r>
            <a:r>
              <a:rPr lang="de-CH" altLang="en-US" sz="1600" dirty="0" smtClean="0"/>
              <a:t> </a:t>
            </a:r>
            <a:r>
              <a:rPr lang="de-CH" altLang="en-US" sz="1600" dirty="0" err="1" smtClean="0"/>
              <a:t>help</a:t>
            </a:r>
            <a:r>
              <a:rPr lang="de-CH" altLang="en-US" sz="1600" dirty="0" smtClean="0"/>
              <a:t> </a:t>
            </a:r>
            <a:r>
              <a:rPr lang="de-CH" altLang="en-US" sz="1600" dirty="0" err="1" smtClean="0"/>
              <a:t>seeking</a:t>
            </a:r>
            <a:r>
              <a:rPr lang="de-CH" altLang="en-US" sz="1600" dirty="0" smtClean="0"/>
              <a:t> in </a:t>
            </a:r>
            <a:r>
              <a:rPr lang="de-CH" altLang="en-US" sz="1600" dirty="0" err="1" smtClean="0"/>
              <a:t>south-east</a:t>
            </a:r>
            <a:r>
              <a:rPr lang="de-CH" altLang="en-US" sz="1600" dirty="0" smtClean="0"/>
              <a:t> Nigeria. Mental </a:t>
            </a:r>
            <a:r>
              <a:rPr lang="de-CH" altLang="en-US" sz="1600" dirty="0" err="1" smtClean="0"/>
              <a:t>Health</a:t>
            </a:r>
            <a:r>
              <a:rPr lang="de-CH" altLang="en-US" sz="1600" dirty="0" smtClean="0"/>
              <a:t>, Religion &amp; Culture 18:85-96.</a:t>
            </a:r>
          </a:p>
          <a:p>
            <a:pPr marL="0" indent="0">
              <a:buFontTx/>
              <a:buNone/>
            </a:pPr>
            <a:endParaRPr lang="de-CH" altLang="en-US" sz="2000" dirty="0" smtClean="0"/>
          </a:p>
        </p:txBody>
      </p:sp>
      <p:sp>
        <p:nvSpPr>
          <p:cNvPr id="18436" name="Inhaltsplatzhalter 3"/>
          <p:cNvSpPr>
            <a:spLocks noGrp="1"/>
          </p:cNvSpPr>
          <p:nvPr>
            <p:ph sz="half" idx="2"/>
          </p:nvPr>
        </p:nvSpPr>
        <p:spPr>
          <a:xfrm>
            <a:off x="4941888" y="1628775"/>
            <a:ext cx="4051300" cy="4467225"/>
          </a:xfrm>
        </p:spPr>
        <p:txBody>
          <a:bodyPr/>
          <a:lstStyle/>
          <a:p>
            <a:r>
              <a:rPr lang="en-US" altLang="en-US" sz="2000" smtClean="0"/>
              <a:t>Sorcery / witchcraft 17 (26.2 %) </a:t>
            </a:r>
          </a:p>
          <a:p>
            <a:r>
              <a:rPr lang="en-US" altLang="en-US" sz="2000" smtClean="0"/>
              <a:t>Ghosts 14 (21.5 %) </a:t>
            </a:r>
          </a:p>
          <a:p>
            <a:r>
              <a:rPr lang="en-US" altLang="en-US" sz="2000" smtClean="0"/>
              <a:t>Spirit intrusion 19 (29.2 %) </a:t>
            </a:r>
          </a:p>
          <a:p>
            <a:r>
              <a:rPr lang="en-US" altLang="en-US" sz="2000" smtClean="0"/>
              <a:t>Divine wrath 24 (36.9 %) </a:t>
            </a:r>
          </a:p>
          <a:p>
            <a:r>
              <a:rPr lang="en-US" altLang="en-US" sz="2000" smtClean="0"/>
              <a:t>Planetary influences 29 (44.6 %) </a:t>
            </a:r>
          </a:p>
          <a:p>
            <a:r>
              <a:rPr lang="en-US" altLang="en-US" sz="2000" smtClean="0"/>
              <a:t>Evil spirits 20 (30.8 %) </a:t>
            </a:r>
          </a:p>
          <a:p>
            <a:r>
              <a:rPr lang="en-US" altLang="en-US" sz="2000" smtClean="0"/>
              <a:t>Bad deeds in previous life 28 (43.1 %) </a:t>
            </a:r>
            <a:endParaRPr lang="de-CH" altLang="en-US" sz="2000" smtClean="0"/>
          </a:p>
          <a:p>
            <a:endParaRPr lang="de-CH" altLang="en-US" sz="2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728663" y="404813"/>
            <a:ext cx="8264525" cy="936625"/>
          </a:xfrm>
        </p:spPr>
        <p:txBody>
          <a:bodyPr/>
          <a:lstStyle/>
          <a:p>
            <a:r>
              <a:rPr lang="de-CH" altLang="en-US" smtClean="0"/>
              <a:t>Christian concept «Occult Bondage»</a:t>
            </a:r>
          </a:p>
        </p:txBody>
      </p:sp>
      <p:sp>
        <p:nvSpPr>
          <p:cNvPr id="19459" name="Inhaltsplatzhalter 2"/>
          <p:cNvSpPr>
            <a:spLocks noGrp="1"/>
          </p:cNvSpPr>
          <p:nvPr>
            <p:ph idx="1"/>
          </p:nvPr>
        </p:nvSpPr>
        <p:spPr>
          <a:xfrm>
            <a:off x="728663" y="1484313"/>
            <a:ext cx="8264525" cy="4608512"/>
          </a:xfrm>
        </p:spPr>
        <p:txBody>
          <a:bodyPr/>
          <a:lstStyle/>
          <a:p>
            <a:r>
              <a:rPr lang="de-CH" altLang="en-US" sz="2800" smtClean="0"/>
              <a:t>«</a:t>
            </a:r>
            <a:r>
              <a:rPr lang="en-US" altLang="en-US" sz="2800" smtClean="0"/>
              <a:t>Occult bondage</a:t>
            </a:r>
            <a:r>
              <a:rPr lang="de-CH" altLang="en-US" sz="2800" smtClean="0"/>
              <a:t>»  </a:t>
            </a:r>
            <a:r>
              <a:rPr lang="en-US" altLang="en-US" sz="2800" smtClean="0"/>
              <a:t>is understood as demonic influence on a person, which exceeds the „natural“ influence of Satan but does not reach the degree of possession in the more narrow sense. </a:t>
            </a:r>
            <a:endParaRPr lang="de-CH" altLang="en-US" sz="2800" b="1" smtClean="0"/>
          </a:p>
          <a:p>
            <a:pPr lvl="1"/>
            <a:r>
              <a:rPr lang="en-US" altLang="en-US" sz="2000" smtClean="0"/>
              <a:t>Frequently, Christians draw a direct line between a history of „occult involvement“ and mental problems. </a:t>
            </a:r>
          </a:p>
          <a:p>
            <a:pPr lvl="1"/>
            <a:r>
              <a:rPr lang="en-US" altLang="en-US" sz="2000" smtClean="0"/>
              <a:t>If you look thoroughly enough into a person’s individual or family history, you will find occult involvement in the widest sense. </a:t>
            </a:r>
          </a:p>
          <a:p>
            <a:pPr lvl="1"/>
            <a:r>
              <a:rPr lang="en-US" altLang="en-US" sz="2000" smtClean="0"/>
              <a:t>The deduction: A person has a mental problem because there is a history of „any occultic, cultic, or non-Christian religious practices“ (e.g. Neil Anderson or Charles Kraft and other authors). </a:t>
            </a:r>
          </a:p>
          <a:p>
            <a:pPr lvl="1"/>
            <a:r>
              <a:rPr lang="en-US" altLang="en-US" sz="2000" smtClean="0"/>
              <a:t>Biblically, this causal attribution is not justified. (cf. John 9:2)</a:t>
            </a:r>
          </a:p>
          <a:p>
            <a:endParaRPr lang="de-CH" altLang="en-US"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12"/>
          <p:cNvGraphicFramePr>
            <a:graphicFrameLocks noChangeAspect="1"/>
          </p:cNvGraphicFramePr>
          <p:nvPr>
            <p:extLst>
              <p:ext uri="{D42A27DB-BD31-4B8C-83A1-F6EECF244321}">
                <p14:modId xmlns:p14="http://schemas.microsoft.com/office/powerpoint/2010/main" val="3340164801"/>
              </p:ext>
            </p:extLst>
          </p:nvPr>
        </p:nvGraphicFramePr>
        <p:xfrm>
          <a:off x="598784" y="1196975"/>
          <a:ext cx="10310813" cy="5237163"/>
        </p:xfrm>
        <a:graphic>
          <a:graphicData uri="http://schemas.openxmlformats.org/presentationml/2006/ole">
            <mc:AlternateContent xmlns:mc="http://schemas.openxmlformats.org/markup-compatibility/2006">
              <mc:Choice xmlns:v="urn:schemas-microsoft-com:vml" Requires="v">
                <p:oleObj spid="_x0000_s20505" name="Diagramm" r:id="rId3" imgW="7743794" imgH="4105150" progId="MSGraph.Chart.8">
                  <p:embed followColorScheme="full"/>
                </p:oleObj>
              </mc:Choice>
              <mc:Fallback>
                <p:oleObj name="Diagramm" r:id="rId3" imgW="7743794" imgH="4105150" progId="MSGraph.Chart.8">
                  <p:embed followColorScheme="full"/>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784" y="1196975"/>
                        <a:ext cx="10310813"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3" name="Titel 1"/>
          <p:cNvSpPr>
            <a:spLocks noGrp="1"/>
          </p:cNvSpPr>
          <p:nvPr>
            <p:ph type="title"/>
          </p:nvPr>
        </p:nvSpPr>
        <p:spPr>
          <a:xfrm>
            <a:off x="728663" y="404813"/>
            <a:ext cx="8264525" cy="936625"/>
          </a:xfrm>
        </p:spPr>
        <p:txBody>
          <a:bodyPr/>
          <a:lstStyle/>
          <a:p>
            <a:r>
              <a:rPr lang="de-DE" altLang="de-DE" sz="3200" dirty="0" smtClean="0"/>
              <a:t>Belief in </a:t>
            </a:r>
            <a:r>
              <a:rPr lang="de-DE" altLang="de-DE" sz="3200" dirty="0" err="1" smtClean="0"/>
              <a:t>demonic</a:t>
            </a:r>
            <a:r>
              <a:rPr lang="de-DE" altLang="de-DE" sz="3200" dirty="0" smtClean="0"/>
              <a:t> </a:t>
            </a:r>
            <a:r>
              <a:rPr lang="de-DE" altLang="de-DE" sz="3200" dirty="0" err="1" smtClean="0"/>
              <a:t>causality</a:t>
            </a:r>
            <a:r>
              <a:rPr lang="de-DE" altLang="de-DE" sz="3200" dirty="0" smtClean="0"/>
              <a:t> (in </a:t>
            </a:r>
            <a:r>
              <a:rPr lang="de-DE" altLang="de-DE" sz="3200" dirty="0" err="1" smtClean="0"/>
              <a:t>percent</a:t>
            </a:r>
            <a:r>
              <a:rPr lang="de-DE" altLang="de-DE" sz="3200" dirty="0" smtClean="0"/>
              <a:t>)</a:t>
            </a:r>
            <a:endParaRPr lang="de-CH" altLang="de-DE" sz="3200" dirty="0" smtClean="0"/>
          </a:p>
        </p:txBody>
      </p:sp>
      <p:sp>
        <p:nvSpPr>
          <p:cNvPr id="2" name="Textfeld 1"/>
          <p:cNvSpPr txBox="1"/>
          <p:nvPr/>
        </p:nvSpPr>
        <p:spPr>
          <a:xfrm>
            <a:off x="7885261" y="4365104"/>
            <a:ext cx="1584176" cy="276999"/>
          </a:xfrm>
          <a:prstGeom prst="rect">
            <a:avLst/>
          </a:prstGeom>
          <a:noFill/>
        </p:spPr>
        <p:txBody>
          <a:bodyPr wrap="square" rtlCol="0">
            <a:spAutoFit/>
          </a:bodyPr>
          <a:lstStyle/>
          <a:p>
            <a:r>
              <a:rPr lang="de-CH" dirty="0" smtClean="0"/>
              <a:t>Pfeifer, 1994</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728663" y="404813"/>
            <a:ext cx="8264525" cy="936625"/>
          </a:xfrm>
        </p:spPr>
        <p:txBody>
          <a:bodyPr/>
          <a:lstStyle/>
          <a:p>
            <a:r>
              <a:rPr lang="de-CH" altLang="de-DE" smtClean="0"/>
              <a:t>Interpretation Jinn – Saudi-Arabia</a:t>
            </a:r>
          </a:p>
        </p:txBody>
      </p:sp>
      <p:sp>
        <p:nvSpPr>
          <p:cNvPr id="21507" name="Foliennummernplatzhalter 3"/>
          <p:cNvSpPr>
            <a:spLocks noGrp="1"/>
          </p:cNvSpPr>
          <p:nvPr>
            <p:ph type="sldNum" sz="quarter" idx="12"/>
          </p:nvPr>
        </p:nvSpPr>
        <p:spPr bwMode="auto">
          <a:xfrm>
            <a:off x="9191625" y="39688"/>
            <a:ext cx="5984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fld id="{C5FC8ABB-A712-415A-94CA-6B2AEA7D7600}" type="slidenum">
              <a:rPr lang="en-US" altLang="de-DE" smtClean="0">
                <a:solidFill>
                  <a:schemeClr val="bg1"/>
                </a:solidFill>
                <a:latin typeface="Calibri" pitchFamily="34" charset="0"/>
              </a:rPr>
              <a:pPr/>
              <a:t>19</a:t>
            </a:fld>
            <a:endParaRPr lang="en-US" altLang="de-DE" smtClean="0">
              <a:solidFill>
                <a:schemeClr val="bg1"/>
              </a:solidFill>
              <a:latin typeface="Calibri" pitchFamily="34" charset="0"/>
            </a:endParaRPr>
          </a:p>
        </p:txBody>
      </p:sp>
      <p:pic>
        <p:nvPicPr>
          <p:cNvPr id="21508" name="Grafik 6" descr="An external file that holds a picture, illustration, etc.&#10;Object name is JFCM-10-31-g0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663" y="1435100"/>
            <a:ext cx="7240587"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p:cNvSpPr/>
          <p:nvPr/>
        </p:nvSpPr>
        <p:spPr>
          <a:xfrm>
            <a:off x="5243513" y="1363663"/>
            <a:ext cx="1531937" cy="5032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cxnSp>
        <p:nvCxnSpPr>
          <p:cNvPr id="10" name="Gerade Verbindung 9"/>
          <p:cNvCxnSpPr/>
          <p:nvPr/>
        </p:nvCxnSpPr>
        <p:spPr>
          <a:xfrm>
            <a:off x="5397500" y="1989138"/>
            <a:ext cx="0" cy="36004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6699250" y="1989138"/>
            <a:ext cx="0" cy="36004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512" name="Textfeld 11"/>
          <p:cNvSpPr txBox="1">
            <a:spLocks noChangeArrowheads="1"/>
          </p:cNvSpPr>
          <p:nvPr/>
        </p:nvSpPr>
        <p:spPr bwMode="auto">
          <a:xfrm rot="-5400000">
            <a:off x="-1444625" y="3427413"/>
            <a:ext cx="38163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r>
              <a:rPr lang="de-CH" altLang="de-DE" sz="900"/>
              <a:t>Al-Habeeb 2003. </a:t>
            </a:r>
            <a:r>
              <a:rPr lang="en-US" altLang="de-DE" sz="900"/>
              <a:t>J Family Community Med. 2003 Sep-Dec; 10(3): 31–38. </a:t>
            </a:r>
            <a:endParaRPr lang="de-CH" altLang="de-DE" sz="900"/>
          </a:p>
          <a:p>
            <a:endParaRPr lang="de-CH" altLang="de-DE" sz="9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pic>
        <p:nvPicPr>
          <p:cNvPr id="21506" name="Picture 2" descr="C:\Users\PF\Pictures\MIRP_Folien_Werbung\MARP_1_pp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707" y="-819472"/>
            <a:ext cx="11625506" cy="77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58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82588" y="2459038"/>
            <a:ext cx="2349500"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pPr>
              <a:spcBef>
                <a:spcPts val="600"/>
              </a:spcBef>
              <a:buFontTx/>
              <a:buNone/>
            </a:pPr>
            <a:r>
              <a:rPr lang="en-US" altLang="de-DE" b="0">
                <a:solidFill>
                  <a:srgbClr val="000000"/>
                </a:solidFill>
                <a:latin typeface="Calibri" pitchFamily="34" charset="0"/>
              </a:rPr>
              <a:t>Pfister, S. &amp; Thiel, S. (1999).  </a:t>
            </a:r>
            <a:br>
              <a:rPr lang="en-US" altLang="de-DE" b="0">
                <a:solidFill>
                  <a:srgbClr val="000000"/>
                </a:solidFill>
                <a:latin typeface="Calibri" pitchFamily="34" charset="0"/>
              </a:rPr>
            </a:br>
            <a:r>
              <a:rPr lang="en-US" altLang="de-DE" b="0">
                <a:solidFill>
                  <a:srgbClr val="000000"/>
                </a:solidFill>
                <a:latin typeface="Calibri" pitchFamily="34" charset="0"/>
              </a:rPr>
              <a:t>Religiosität und subjektive Krankheitstheorie. Eine empirische Untersuchung bei 53 psychiatrischen PatienInnen. Dissertation Medizinische Fakultät der Universität Bern.</a:t>
            </a:r>
          </a:p>
          <a:p>
            <a:pPr>
              <a:spcBef>
                <a:spcPct val="50000"/>
              </a:spcBef>
            </a:pPr>
            <a:endParaRPr lang="en-US" altLang="de-DE" b="0">
              <a:latin typeface="Calibri" pitchFamily="34" charset="0"/>
            </a:endParaRPr>
          </a:p>
        </p:txBody>
      </p:sp>
      <p:sp>
        <p:nvSpPr>
          <p:cNvPr id="22531" name="Rectangle 36"/>
          <p:cNvSpPr>
            <a:spLocks noChangeArrowheads="1"/>
          </p:cNvSpPr>
          <p:nvPr/>
        </p:nvSpPr>
        <p:spPr bwMode="auto">
          <a:xfrm>
            <a:off x="1296988" y="838200"/>
            <a:ext cx="9715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endParaRPr lang="de-CH" altLang="de-DE"/>
          </a:p>
        </p:txBody>
      </p:sp>
      <p:sp>
        <p:nvSpPr>
          <p:cNvPr id="22532" name="Titel 1"/>
          <p:cNvSpPr>
            <a:spLocks noGrp="1"/>
          </p:cNvSpPr>
          <p:nvPr>
            <p:ph type="title"/>
          </p:nvPr>
        </p:nvSpPr>
        <p:spPr>
          <a:xfrm>
            <a:off x="728663" y="404813"/>
            <a:ext cx="8264525" cy="936625"/>
          </a:xfrm>
        </p:spPr>
        <p:txBody>
          <a:bodyPr/>
          <a:lstStyle/>
          <a:p>
            <a:r>
              <a:rPr lang="de-CH" altLang="de-DE" smtClean="0"/>
              <a:t>Mosaic of Causal Attributions</a:t>
            </a:r>
          </a:p>
        </p:txBody>
      </p:sp>
      <p:grpSp>
        <p:nvGrpSpPr>
          <p:cNvPr id="22533" name="Gruppieren 1"/>
          <p:cNvGrpSpPr>
            <a:grpSpLocks/>
          </p:cNvGrpSpPr>
          <p:nvPr/>
        </p:nvGrpSpPr>
        <p:grpSpPr bwMode="auto">
          <a:xfrm>
            <a:off x="3162300" y="1371600"/>
            <a:ext cx="6019800" cy="4876800"/>
            <a:chOff x="3161605" y="1371600"/>
            <a:chExt cx="6019800" cy="4876800"/>
          </a:xfrm>
        </p:grpSpPr>
        <p:sp>
          <p:nvSpPr>
            <p:cNvPr id="22534" name="Rectangle 3095"/>
            <p:cNvSpPr>
              <a:spLocks noChangeArrowheads="1"/>
            </p:cNvSpPr>
            <p:nvPr/>
          </p:nvSpPr>
          <p:spPr bwMode="auto">
            <a:xfrm>
              <a:off x="3847405" y="1371600"/>
              <a:ext cx="4114800" cy="434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endParaRPr lang="de-CH" altLang="de-DE"/>
            </a:p>
          </p:txBody>
        </p:sp>
        <p:sp>
          <p:nvSpPr>
            <p:cNvPr id="22535" name="Text Box 3096"/>
            <p:cNvSpPr txBox="1">
              <a:spLocks noChangeArrowheads="1"/>
            </p:cNvSpPr>
            <p:nvPr/>
          </p:nvSpPr>
          <p:spPr bwMode="auto">
            <a:xfrm>
              <a:off x="4304605" y="1447800"/>
              <a:ext cx="3124200" cy="701675"/>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pPr algn="ctr">
                <a:spcBef>
                  <a:spcPct val="50000"/>
                </a:spcBef>
              </a:pPr>
              <a:r>
                <a:rPr lang="en-US" altLang="de-DE" sz="2000"/>
                <a:t>Bio-psycho-social</a:t>
              </a:r>
              <a:br>
                <a:rPr lang="en-US" altLang="de-DE" sz="2000"/>
              </a:br>
              <a:r>
                <a:rPr lang="en-US" altLang="de-DE" sz="2000"/>
                <a:t>Model</a:t>
              </a:r>
            </a:p>
          </p:txBody>
        </p:sp>
        <p:sp>
          <p:nvSpPr>
            <p:cNvPr id="22536" name="Oval 3077"/>
            <p:cNvSpPr>
              <a:spLocks noChangeArrowheads="1"/>
            </p:cNvSpPr>
            <p:nvPr/>
          </p:nvSpPr>
          <p:spPr bwMode="auto">
            <a:xfrm>
              <a:off x="3161605" y="2133600"/>
              <a:ext cx="3429000" cy="13716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endParaRPr lang="de-CH" altLang="de-DE"/>
            </a:p>
          </p:txBody>
        </p:sp>
        <p:sp>
          <p:nvSpPr>
            <p:cNvPr id="22537" name="Text Box 3084"/>
            <p:cNvSpPr txBox="1">
              <a:spLocks noChangeArrowheads="1"/>
            </p:cNvSpPr>
            <p:nvPr/>
          </p:nvSpPr>
          <p:spPr bwMode="auto">
            <a:xfrm>
              <a:off x="3580705" y="2316163"/>
              <a:ext cx="2590800" cy="1006475"/>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pPr algn="ctr">
                <a:spcBef>
                  <a:spcPct val="50000"/>
                </a:spcBef>
              </a:pPr>
              <a:r>
                <a:rPr lang="en-US" altLang="de-DE" sz="2000"/>
                <a:t>Conflicts from</a:t>
              </a:r>
              <a:br>
                <a:rPr lang="en-US" altLang="de-DE" sz="2000"/>
              </a:br>
              <a:r>
                <a:rPr lang="en-US" altLang="de-DE" sz="2000"/>
                <a:t>Individual</a:t>
              </a:r>
              <a:br>
                <a:rPr lang="en-US" altLang="de-DE" sz="2000"/>
              </a:br>
              <a:r>
                <a:rPr lang="en-US" altLang="de-DE" sz="2000"/>
                <a:t>Experience</a:t>
              </a:r>
            </a:p>
          </p:txBody>
        </p:sp>
        <p:sp>
          <p:nvSpPr>
            <p:cNvPr id="22538" name="Oval 3078"/>
            <p:cNvSpPr>
              <a:spLocks noChangeArrowheads="1"/>
            </p:cNvSpPr>
            <p:nvPr/>
          </p:nvSpPr>
          <p:spPr bwMode="auto">
            <a:xfrm>
              <a:off x="5676205" y="2590800"/>
              <a:ext cx="3505200" cy="1447800"/>
            </a:xfrm>
            <a:prstGeom prst="ellipse">
              <a:avLst/>
            </a:prstGeom>
            <a:solidFill>
              <a:srgbClr val="FAEAA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endParaRPr lang="de-CH" altLang="de-DE"/>
            </a:p>
          </p:txBody>
        </p:sp>
        <p:sp>
          <p:nvSpPr>
            <p:cNvPr id="22539" name="Text Box 3085"/>
            <p:cNvSpPr txBox="1">
              <a:spLocks noChangeArrowheads="1"/>
            </p:cNvSpPr>
            <p:nvPr/>
          </p:nvSpPr>
          <p:spPr bwMode="auto">
            <a:xfrm>
              <a:off x="6400105" y="2963863"/>
              <a:ext cx="2057400" cy="701675"/>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pPr algn="ctr">
                <a:spcBef>
                  <a:spcPct val="50000"/>
                </a:spcBef>
              </a:pPr>
              <a:r>
                <a:rPr lang="en-US" altLang="de-DE" sz="2000"/>
                <a:t>Cultural Traditions</a:t>
              </a:r>
            </a:p>
          </p:txBody>
        </p:sp>
        <p:sp>
          <p:nvSpPr>
            <p:cNvPr id="22540" name="Rectangle 3088"/>
            <p:cNvSpPr>
              <a:spLocks noChangeArrowheads="1"/>
            </p:cNvSpPr>
            <p:nvPr/>
          </p:nvSpPr>
          <p:spPr bwMode="auto">
            <a:xfrm>
              <a:off x="3390205" y="3276600"/>
              <a:ext cx="2895600" cy="1524000"/>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endParaRPr lang="de-CH" altLang="de-DE"/>
            </a:p>
          </p:txBody>
        </p:sp>
        <p:sp>
          <p:nvSpPr>
            <p:cNvPr id="22541" name="Text Box 3087"/>
            <p:cNvSpPr txBox="1">
              <a:spLocks noChangeArrowheads="1"/>
            </p:cNvSpPr>
            <p:nvPr/>
          </p:nvSpPr>
          <p:spPr bwMode="auto">
            <a:xfrm>
              <a:off x="3656905" y="3535363"/>
              <a:ext cx="2362200" cy="1006475"/>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pPr algn="ctr">
                <a:spcBef>
                  <a:spcPct val="50000"/>
                </a:spcBef>
              </a:pPr>
              <a:r>
                <a:rPr lang="en-US" altLang="de-DE" sz="2000"/>
                <a:t>Alternative </a:t>
              </a:r>
              <a:br>
                <a:rPr lang="en-US" altLang="de-DE" sz="2000"/>
              </a:br>
              <a:r>
                <a:rPr lang="en-US" altLang="de-DE" sz="2000"/>
                <a:t>Body Theories</a:t>
              </a:r>
              <a:br>
                <a:rPr lang="en-US" altLang="de-DE" sz="2000"/>
              </a:br>
              <a:r>
                <a:rPr lang="en-US" altLang="de-DE" sz="2000"/>
                <a:t>and Diets</a:t>
              </a:r>
            </a:p>
          </p:txBody>
        </p:sp>
        <p:sp>
          <p:nvSpPr>
            <p:cNvPr id="22542" name="Rectangle 3079"/>
            <p:cNvSpPr>
              <a:spLocks noChangeArrowheads="1"/>
            </p:cNvSpPr>
            <p:nvPr/>
          </p:nvSpPr>
          <p:spPr bwMode="auto">
            <a:xfrm>
              <a:off x="6225480" y="3733800"/>
              <a:ext cx="2743200" cy="990600"/>
            </a:xfrm>
            <a:prstGeom prst="rect">
              <a:avLst/>
            </a:prstGeom>
            <a:solidFill>
              <a:srgbClr val="F3CB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endParaRPr lang="de-CH" altLang="de-DE"/>
            </a:p>
          </p:txBody>
        </p:sp>
        <p:sp>
          <p:nvSpPr>
            <p:cNvPr id="22543" name="Text Box 3093"/>
            <p:cNvSpPr txBox="1">
              <a:spLocks noChangeArrowheads="1"/>
            </p:cNvSpPr>
            <p:nvPr/>
          </p:nvSpPr>
          <p:spPr bwMode="auto">
            <a:xfrm>
              <a:off x="6400105" y="3878263"/>
              <a:ext cx="2393950" cy="701675"/>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pPr algn="ctr">
                <a:spcBef>
                  <a:spcPct val="50000"/>
                </a:spcBef>
              </a:pPr>
              <a:r>
                <a:rPr lang="en-US" altLang="de-DE" sz="2000"/>
                <a:t>Religious</a:t>
              </a:r>
              <a:br>
                <a:rPr lang="en-US" altLang="de-DE" sz="2000"/>
              </a:br>
              <a:r>
                <a:rPr lang="en-US" altLang="de-DE" sz="2000"/>
                <a:t>Convictions</a:t>
              </a:r>
            </a:p>
          </p:txBody>
        </p:sp>
        <p:sp>
          <p:nvSpPr>
            <p:cNvPr id="22544" name="Oval 3081"/>
            <p:cNvSpPr>
              <a:spLocks noChangeArrowheads="1"/>
            </p:cNvSpPr>
            <p:nvPr/>
          </p:nvSpPr>
          <p:spPr bwMode="auto">
            <a:xfrm>
              <a:off x="4457005" y="4419600"/>
              <a:ext cx="2895600" cy="1828800"/>
            </a:xfrm>
            <a:prstGeom prst="ellipse">
              <a:avLst/>
            </a:prstGeom>
            <a:solidFill>
              <a:srgbClr val="E36B1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endParaRPr lang="de-CH" altLang="de-DE"/>
            </a:p>
          </p:txBody>
        </p:sp>
        <p:sp>
          <p:nvSpPr>
            <p:cNvPr id="22545" name="Text Box 3089"/>
            <p:cNvSpPr txBox="1">
              <a:spLocks noChangeArrowheads="1"/>
            </p:cNvSpPr>
            <p:nvPr/>
          </p:nvSpPr>
          <p:spPr bwMode="auto">
            <a:xfrm>
              <a:off x="4761805" y="4860925"/>
              <a:ext cx="2362200" cy="701675"/>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pPr algn="ctr">
                <a:spcBef>
                  <a:spcPct val="50000"/>
                </a:spcBef>
              </a:pPr>
              <a:r>
                <a:rPr lang="en-US" altLang="de-DE" sz="2000">
                  <a:solidFill>
                    <a:schemeClr val="bg1"/>
                  </a:solidFill>
                </a:rPr>
                <a:t>Spiritual and Magical  Beliefs</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728663" y="404813"/>
            <a:ext cx="8264525" cy="936625"/>
          </a:xfrm>
        </p:spPr>
        <p:txBody>
          <a:bodyPr/>
          <a:lstStyle/>
          <a:p>
            <a:r>
              <a:rPr lang="de-CH" altLang="de-DE" b="1" smtClean="0"/>
              <a:t>The danger of causal atributions</a:t>
            </a:r>
          </a:p>
        </p:txBody>
      </p:sp>
      <p:sp>
        <p:nvSpPr>
          <p:cNvPr id="23555" name="Inhaltsplatzhalter 2"/>
          <p:cNvSpPr>
            <a:spLocks noGrp="1"/>
          </p:cNvSpPr>
          <p:nvPr>
            <p:ph idx="1"/>
          </p:nvPr>
        </p:nvSpPr>
        <p:spPr>
          <a:xfrm>
            <a:off x="1128713" y="1538288"/>
            <a:ext cx="7620000" cy="990600"/>
          </a:xfrm>
        </p:spPr>
        <p:txBody>
          <a:bodyPr/>
          <a:lstStyle/>
          <a:p>
            <a:pPr marL="0" indent="0" algn="ctr">
              <a:buFontTx/>
              <a:buNone/>
            </a:pPr>
            <a:r>
              <a:rPr lang="de-CH" altLang="de-DE" smtClean="0"/>
              <a:t>The connection of two true statements by the term «BECAUSE» may be misleading</a:t>
            </a:r>
          </a:p>
        </p:txBody>
      </p:sp>
      <p:sp>
        <p:nvSpPr>
          <p:cNvPr id="4" name="Rechteck 3"/>
          <p:cNvSpPr/>
          <p:nvPr/>
        </p:nvSpPr>
        <p:spPr>
          <a:xfrm>
            <a:off x="1511300" y="2708275"/>
            <a:ext cx="2584450"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3200" dirty="0" err="1">
                <a:latin typeface="Calibri" pitchFamily="34" charset="0"/>
              </a:rPr>
              <a:t>true</a:t>
            </a:r>
            <a:endParaRPr lang="de-CH" sz="3200" dirty="0">
              <a:latin typeface="Calibri" pitchFamily="34" charset="0"/>
            </a:endParaRPr>
          </a:p>
        </p:txBody>
      </p:sp>
      <p:sp>
        <p:nvSpPr>
          <p:cNvPr id="5" name="Rechteck 4"/>
          <p:cNvSpPr/>
          <p:nvPr/>
        </p:nvSpPr>
        <p:spPr>
          <a:xfrm>
            <a:off x="5722938" y="2708275"/>
            <a:ext cx="2582862"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3200" dirty="0" err="1">
                <a:latin typeface="Calibri" pitchFamily="34" charset="0"/>
              </a:rPr>
              <a:t>true</a:t>
            </a:r>
            <a:endParaRPr lang="de-CH" sz="3200" dirty="0">
              <a:latin typeface="Calibri" pitchFamily="34" charset="0"/>
            </a:endParaRPr>
          </a:p>
        </p:txBody>
      </p:sp>
      <p:sp>
        <p:nvSpPr>
          <p:cNvPr id="23558" name="Textfeld 5"/>
          <p:cNvSpPr txBox="1">
            <a:spLocks noChangeArrowheads="1"/>
          </p:cNvSpPr>
          <p:nvPr/>
        </p:nvSpPr>
        <p:spPr bwMode="auto">
          <a:xfrm>
            <a:off x="1511300" y="3429000"/>
            <a:ext cx="2584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pPr algn="ctr"/>
            <a:r>
              <a:rPr lang="de-CH" altLang="de-DE" sz="2000">
                <a:latin typeface="Calibri" pitchFamily="34" charset="0"/>
              </a:rPr>
              <a:t>Cars pollute the environment</a:t>
            </a:r>
          </a:p>
        </p:txBody>
      </p:sp>
      <p:sp>
        <p:nvSpPr>
          <p:cNvPr id="23559" name="Textfeld 6"/>
          <p:cNvSpPr txBox="1">
            <a:spLocks noChangeArrowheads="1"/>
          </p:cNvSpPr>
          <p:nvPr/>
        </p:nvSpPr>
        <p:spPr bwMode="auto">
          <a:xfrm>
            <a:off x="5722938" y="3429000"/>
            <a:ext cx="2582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pPr algn="ctr"/>
            <a:r>
              <a:rPr lang="de-CH" altLang="de-DE" sz="1800"/>
              <a:t>Cars cause accidents</a:t>
            </a:r>
          </a:p>
        </p:txBody>
      </p:sp>
      <p:sp>
        <p:nvSpPr>
          <p:cNvPr id="8" name="Rechteck 7"/>
          <p:cNvSpPr/>
          <p:nvPr/>
        </p:nvSpPr>
        <p:spPr>
          <a:xfrm>
            <a:off x="1511300" y="4149725"/>
            <a:ext cx="6794500" cy="180022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4000" dirty="0">
                <a:latin typeface="Calibri" pitchFamily="34" charset="0"/>
              </a:rPr>
              <a:t>FALSE:</a:t>
            </a:r>
            <a:endParaRPr lang="de-CH" dirty="0">
              <a:latin typeface="Calibri" pitchFamily="34" charset="0"/>
            </a:endParaRPr>
          </a:p>
          <a:p>
            <a:pPr algn="ctr">
              <a:defRPr/>
            </a:pPr>
            <a:r>
              <a:rPr lang="de-CH" sz="1800" dirty="0">
                <a:latin typeface="Calibri" pitchFamily="34" charset="0"/>
              </a:rPr>
              <a:t>Cars </a:t>
            </a:r>
            <a:r>
              <a:rPr lang="de-CH" sz="1800" dirty="0" err="1">
                <a:latin typeface="Calibri" pitchFamily="34" charset="0"/>
              </a:rPr>
              <a:t>cause</a:t>
            </a:r>
            <a:r>
              <a:rPr lang="de-CH" sz="1800" dirty="0">
                <a:latin typeface="Calibri" pitchFamily="34" charset="0"/>
              </a:rPr>
              <a:t> </a:t>
            </a:r>
            <a:r>
              <a:rPr lang="de-CH" sz="1800" dirty="0" err="1">
                <a:latin typeface="Calibri" pitchFamily="34" charset="0"/>
              </a:rPr>
              <a:t>accidents</a:t>
            </a:r>
            <a:endParaRPr lang="de-CH" sz="1800" dirty="0">
              <a:latin typeface="Calibri" pitchFamily="34" charset="0"/>
            </a:endParaRPr>
          </a:p>
          <a:p>
            <a:pPr algn="ctr">
              <a:defRPr/>
            </a:pPr>
            <a:r>
              <a:rPr lang="de-CH" sz="2800" dirty="0">
                <a:latin typeface="Calibri" pitchFamily="34" charset="0"/>
              </a:rPr>
              <a:t>BECAUSE</a:t>
            </a:r>
            <a:endParaRPr lang="de-CH" dirty="0">
              <a:latin typeface="Calibri" pitchFamily="34" charset="0"/>
            </a:endParaRPr>
          </a:p>
          <a:p>
            <a:pPr algn="ctr">
              <a:defRPr/>
            </a:pPr>
            <a:r>
              <a:rPr lang="de-CH" sz="1800" dirty="0" err="1">
                <a:latin typeface="Calibri" pitchFamily="34" charset="0"/>
              </a:rPr>
              <a:t>they</a:t>
            </a:r>
            <a:r>
              <a:rPr lang="de-CH" sz="1800" dirty="0">
                <a:latin typeface="Calibri" pitchFamily="34" charset="0"/>
              </a:rPr>
              <a:t> </a:t>
            </a:r>
            <a:r>
              <a:rPr lang="de-CH" sz="1800" dirty="0" err="1">
                <a:latin typeface="Calibri" pitchFamily="34" charset="0"/>
              </a:rPr>
              <a:t>pollute</a:t>
            </a:r>
            <a:r>
              <a:rPr lang="de-CH" sz="1800" dirty="0">
                <a:latin typeface="Calibri" pitchFamily="34" charset="0"/>
              </a:rPr>
              <a:t> </a:t>
            </a:r>
            <a:r>
              <a:rPr lang="de-CH" sz="1800" dirty="0" err="1">
                <a:latin typeface="Calibri" pitchFamily="34" charset="0"/>
              </a:rPr>
              <a:t>the</a:t>
            </a:r>
            <a:r>
              <a:rPr lang="de-CH" sz="1800" dirty="0">
                <a:latin typeface="Calibri" pitchFamily="34" charset="0"/>
              </a:rPr>
              <a:t> </a:t>
            </a:r>
            <a:r>
              <a:rPr lang="de-CH" sz="1800" dirty="0" err="1">
                <a:latin typeface="Calibri" pitchFamily="34" charset="0"/>
              </a:rPr>
              <a:t>environment</a:t>
            </a:r>
            <a:endParaRPr lang="de-CH" sz="1800"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728663" y="404813"/>
            <a:ext cx="8264525" cy="936625"/>
          </a:xfrm>
        </p:spPr>
        <p:txBody>
          <a:bodyPr/>
          <a:lstStyle/>
          <a:p>
            <a:r>
              <a:rPr lang="de-CH" altLang="de-DE" smtClean="0"/>
              <a:t>Theology: two approaches</a:t>
            </a:r>
          </a:p>
        </p:txBody>
      </p:sp>
      <p:sp>
        <p:nvSpPr>
          <p:cNvPr id="24579" name="Inhaltsplatzhalter 2"/>
          <p:cNvSpPr>
            <a:spLocks noGrp="1"/>
          </p:cNvSpPr>
          <p:nvPr>
            <p:ph idx="1"/>
          </p:nvPr>
        </p:nvSpPr>
        <p:spPr>
          <a:xfrm>
            <a:off x="728663" y="1484313"/>
            <a:ext cx="8264525" cy="4608512"/>
          </a:xfrm>
        </p:spPr>
        <p:txBody>
          <a:bodyPr/>
          <a:lstStyle/>
          <a:p>
            <a:pPr marL="514350" indent="-514350">
              <a:buFontTx/>
              <a:buAutoNum type="arabicPeriod"/>
            </a:pPr>
            <a:r>
              <a:rPr lang="en-US" altLang="de-DE" sz="2800" smtClean="0"/>
              <a:t>The </a:t>
            </a:r>
            <a:r>
              <a:rPr lang="en-US" altLang="de-DE" sz="2800" u="sng" smtClean="0"/>
              <a:t>theological point of view</a:t>
            </a:r>
            <a:r>
              <a:rPr lang="en-US" altLang="de-DE" sz="2800" smtClean="0"/>
              <a:t>: Biblical texts and theological insights and models are being applied to practical counseling situations. Because the Bible talks of demons, there have to be conditions which fit this model of causation. </a:t>
            </a:r>
          </a:p>
          <a:p>
            <a:pPr marL="514350" indent="-514350">
              <a:buFontTx/>
              <a:buAutoNum type="arabicPeriod"/>
            </a:pPr>
            <a:r>
              <a:rPr lang="en-US" altLang="de-DE" sz="2800" smtClean="0"/>
              <a:t>The </a:t>
            </a:r>
            <a:r>
              <a:rPr lang="en-US" altLang="de-DE" sz="2800" u="sng" smtClean="0"/>
              <a:t>pragmatic-inductive approach </a:t>
            </a:r>
            <a:r>
              <a:rPr lang="en-US" altLang="de-DE" sz="2800" smtClean="0"/>
              <a:t>tries to find theological causes for human behavior, especially when it implies dysfunction, suffering and deviance. Thus some counselors do not only speak of the „sin of pride“ but simply a „demon of pride“. </a:t>
            </a:r>
            <a:endParaRPr lang="de-CH" altLang="de-DE"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728663" y="404813"/>
            <a:ext cx="8264525" cy="936625"/>
          </a:xfrm>
        </p:spPr>
        <p:txBody>
          <a:bodyPr/>
          <a:lstStyle/>
          <a:p>
            <a:r>
              <a:rPr lang="de-CH" altLang="de-DE" smtClean="0"/>
              <a:t>Demonology of the early Church fathers</a:t>
            </a:r>
          </a:p>
        </p:txBody>
      </p:sp>
      <p:sp>
        <p:nvSpPr>
          <p:cNvPr id="25603" name="Inhaltsplatzhalter 2"/>
          <p:cNvSpPr>
            <a:spLocks noGrp="1"/>
          </p:cNvSpPr>
          <p:nvPr>
            <p:ph sz="half" idx="1"/>
          </p:nvPr>
        </p:nvSpPr>
        <p:spPr>
          <a:xfrm>
            <a:off x="728663" y="1628775"/>
            <a:ext cx="4051300" cy="4467225"/>
          </a:xfrm>
        </p:spPr>
        <p:txBody>
          <a:bodyPr/>
          <a:lstStyle/>
          <a:p>
            <a:r>
              <a:rPr lang="en-US" altLang="de-DE" smtClean="0"/>
              <a:t>Demon of debauchery</a:t>
            </a:r>
          </a:p>
          <a:p>
            <a:r>
              <a:rPr lang="en-US" altLang="de-DE" smtClean="0"/>
              <a:t>Demon of fornication</a:t>
            </a:r>
          </a:p>
          <a:p>
            <a:r>
              <a:rPr lang="en-US" altLang="de-DE" smtClean="0"/>
              <a:t>Demon of greed</a:t>
            </a:r>
          </a:p>
          <a:p>
            <a:r>
              <a:rPr lang="en-US" altLang="de-DE" smtClean="0"/>
              <a:t>Demon of sadness</a:t>
            </a:r>
          </a:p>
          <a:p>
            <a:r>
              <a:rPr lang="en-US" altLang="de-DE" smtClean="0"/>
              <a:t>Demon of anger</a:t>
            </a:r>
          </a:p>
          <a:p>
            <a:r>
              <a:rPr lang="en-US" altLang="de-DE" smtClean="0"/>
              <a:t>Demon of Acedia (laziness)</a:t>
            </a:r>
          </a:p>
          <a:p>
            <a:endParaRPr lang="de-CH" altLang="de-DE" smtClean="0"/>
          </a:p>
        </p:txBody>
      </p:sp>
      <p:sp>
        <p:nvSpPr>
          <p:cNvPr id="25604" name="Inhaltsplatzhalter 1"/>
          <p:cNvSpPr>
            <a:spLocks noGrp="1"/>
          </p:cNvSpPr>
          <p:nvPr>
            <p:ph sz="half" idx="2"/>
          </p:nvPr>
        </p:nvSpPr>
        <p:spPr>
          <a:xfrm>
            <a:off x="4941888" y="1628775"/>
            <a:ext cx="4051300" cy="4467225"/>
          </a:xfrm>
        </p:spPr>
        <p:txBody>
          <a:bodyPr/>
          <a:lstStyle/>
          <a:p>
            <a:pPr marL="0" lvl="1" indent="0">
              <a:buFontTx/>
              <a:buNone/>
            </a:pPr>
            <a:r>
              <a:rPr lang="en-US" altLang="de-DE" smtClean="0"/>
              <a:t>„The battle with the demons is primarily fought in a battle with their own thoughts. These are emotionally loaded and not merely intellectual in nature. Closer examination of the church fathers view of demons reveals their desire to explain phenomena.“</a:t>
            </a:r>
          </a:p>
          <a:p>
            <a:pPr marL="0" indent="0">
              <a:buFontTx/>
              <a:buNone/>
            </a:pPr>
            <a:endParaRPr lang="de-CH"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728663" y="404813"/>
            <a:ext cx="8264525" cy="936625"/>
          </a:xfrm>
        </p:spPr>
        <p:txBody>
          <a:bodyPr/>
          <a:lstStyle/>
          <a:p>
            <a:r>
              <a:rPr lang="en-US" altLang="en-US" smtClean="0"/>
              <a:t>Three levels of Satan’s activity</a:t>
            </a:r>
            <a:endParaRPr lang="de-CH" altLang="en-US" smtClean="0"/>
          </a:p>
        </p:txBody>
      </p:sp>
      <p:sp>
        <p:nvSpPr>
          <p:cNvPr id="27651" name="Inhaltsplatzhalter 2"/>
          <p:cNvSpPr>
            <a:spLocks noGrp="1"/>
          </p:cNvSpPr>
          <p:nvPr>
            <p:ph sz="half" idx="1"/>
          </p:nvPr>
        </p:nvSpPr>
        <p:spPr>
          <a:xfrm>
            <a:off x="728663" y="1628775"/>
            <a:ext cx="4051300" cy="4467225"/>
          </a:xfrm>
        </p:spPr>
        <p:txBody>
          <a:bodyPr/>
          <a:lstStyle/>
          <a:p>
            <a:r>
              <a:rPr lang="en-US" altLang="en-US" sz="2000" smtClean="0"/>
              <a:t>Level 1: 	</a:t>
            </a:r>
          </a:p>
          <a:p>
            <a:pPr lvl="1"/>
            <a:r>
              <a:rPr lang="en-US" altLang="en-US" sz="1800" smtClean="0"/>
              <a:t>Consequences of the Fall: weakness, decay, sinful nature, "flesh", affects all</a:t>
            </a:r>
          </a:p>
          <a:p>
            <a:pPr lvl="1"/>
            <a:r>
              <a:rPr lang="en-US" altLang="en-US" sz="1800" smtClean="0"/>
              <a:t>Rom 7:18-25, Rom 8:5, 20-21</a:t>
            </a:r>
          </a:p>
          <a:p>
            <a:r>
              <a:rPr lang="en-US" altLang="en-US" sz="2000" smtClean="0"/>
              <a:t>Level 2:	</a:t>
            </a:r>
          </a:p>
          <a:p>
            <a:pPr lvl="1"/>
            <a:r>
              <a:rPr lang="en-US" altLang="en-US" sz="1800" smtClean="0"/>
              <a:t>adversity, temptation</a:t>
            </a:r>
          </a:p>
          <a:p>
            <a:pPr lvl="1"/>
            <a:r>
              <a:rPr lang="en-US" altLang="en-US" sz="1800" smtClean="0"/>
              <a:t>Job 1:6 -12, Luke 22:31, Ephesians 6:11</a:t>
            </a:r>
          </a:p>
          <a:p>
            <a:r>
              <a:rPr lang="en-US" altLang="en-US" sz="2000" smtClean="0"/>
              <a:t>Level 3:	</a:t>
            </a:r>
          </a:p>
          <a:p>
            <a:pPr lvl="1"/>
            <a:r>
              <a:rPr lang="en-US" altLang="en-US" sz="1800" smtClean="0"/>
              <a:t>forbidden occult activities </a:t>
            </a:r>
            <a:br>
              <a:rPr lang="en-US" altLang="en-US" sz="1800" smtClean="0"/>
            </a:br>
            <a:r>
              <a:rPr lang="en-US" altLang="en-US" sz="1800" smtClean="0"/>
              <a:t>	Acts 13:8ff, Acts 16:16-18</a:t>
            </a:r>
            <a:r>
              <a:rPr lang="en-US" altLang="en-US" sz="2000" smtClean="0"/>
              <a:t>		</a:t>
            </a:r>
          </a:p>
          <a:p>
            <a:endParaRPr lang="en-US" altLang="en-US" sz="2000" smtClean="0"/>
          </a:p>
          <a:p>
            <a:endParaRPr lang="en-US" altLang="en-US" sz="2000" smtClean="0"/>
          </a:p>
        </p:txBody>
      </p:sp>
      <p:sp>
        <p:nvSpPr>
          <p:cNvPr id="27652" name="Inhaltsplatzhalter 6"/>
          <p:cNvSpPr>
            <a:spLocks noGrp="1"/>
          </p:cNvSpPr>
          <p:nvPr>
            <p:ph sz="half" idx="2"/>
          </p:nvPr>
        </p:nvSpPr>
        <p:spPr>
          <a:xfrm>
            <a:off x="4941888" y="1628775"/>
            <a:ext cx="4051300" cy="4467225"/>
          </a:xfrm>
        </p:spPr>
        <p:txBody>
          <a:bodyPr/>
          <a:lstStyle/>
          <a:p>
            <a:r>
              <a:rPr lang="en-US" altLang="en-US" sz="2400" smtClean="0"/>
              <a:t>Conclusion: Satan is not only active when a person has willingly yielded to occult activities. Even people who have not dabbled with the occult at all, can suffer from mental and bodily weakness (which could - theologically - be interpreted as a satanic adversity). </a:t>
            </a:r>
            <a:endParaRPr lang="de-CH" altLang="en-US" sz="2400" smtClean="0"/>
          </a:p>
          <a:p>
            <a:endParaRPr lang="de-CH" altLang="en-US"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728663" y="404813"/>
            <a:ext cx="8264525" cy="936625"/>
          </a:xfrm>
        </p:spPr>
        <p:txBody>
          <a:bodyPr/>
          <a:lstStyle/>
          <a:p>
            <a:r>
              <a:rPr lang="de-CH" altLang="de-DE" smtClean="0"/>
              <a:t>Symptom List (Example)</a:t>
            </a:r>
          </a:p>
        </p:txBody>
      </p:sp>
      <p:sp>
        <p:nvSpPr>
          <p:cNvPr id="28675" name="Inhaltsplatzhalter 2"/>
          <p:cNvSpPr>
            <a:spLocks noGrp="1"/>
          </p:cNvSpPr>
          <p:nvPr>
            <p:ph idx="1"/>
          </p:nvPr>
        </p:nvSpPr>
        <p:spPr>
          <a:xfrm>
            <a:off x="728663" y="1484313"/>
            <a:ext cx="8264525" cy="4608512"/>
          </a:xfrm>
        </p:spPr>
        <p:txBody>
          <a:bodyPr/>
          <a:lstStyle/>
          <a:p>
            <a:r>
              <a:rPr lang="en-US" altLang="de-DE" sz="2000" smtClean="0"/>
              <a:t>abnormal, irrational fear</a:t>
            </a:r>
          </a:p>
          <a:p>
            <a:r>
              <a:rPr lang="en-US" altLang="de-DE" sz="2000" smtClean="0"/>
              <a:t>abnormal, irrational anxiety</a:t>
            </a:r>
          </a:p>
          <a:p>
            <a:r>
              <a:rPr lang="en-US" altLang="de-DE" sz="2000" smtClean="0"/>
              <a:t>abnormal, irrational loneliness</a:t>
            </a:r>
          </a:p>
          <a:p>
            <a:r>
              <a:rPr lang="en-US" altLang="de-DE" sz="2000" smtClean="0"/>
              <a:t>lack of self control</a:t>
            </a:r>
          </a:p>
          <a:p>
            <a:r>
              <a:rPr lang="en-US" altLang="de-DE" sz="2000" smtClean="0"/>
              <a:t>conflicts with authority figures</a:t>
            </a:r>
          </a:p>
          <a:p>
            <a:r>
              <a:rPr lang="en-US" altLang="de-DE" sz="2000" smtClean="0"/>
              <a:t>aimlessness; the feeling that life is void of any meaning or purpose</a:t>
            </a:r>
          </a:p>
          <a:p>
            <a:r>
              <a:rPr lang="en-US" altLang="de-DE" sz="2000" smtClean="0"/>
              <a:t>depression that is not physiologically induced.</a:t>
            </a:r>
          </a:p>
          <a:p>
            <a:r>
              <a:rPr lang="en-US" altLang="de-DE" sz="2000" smtClean="0"/>
              <a:t>outburst of hatred</a:t>
            </a:r>
          </a:p>
          <a:p>
            <a:r>
              <a:rPr lang="en-US" altLang="de-DE" sz="2000" smtClean="0"/>
              <a:t>violent behavior</a:t>
            </a:r>
          </a:p>
          <a:p>
            <a:r>
              <a:rPr lang="en-US" altLang="de-DE" sz="2000" smtClean="0"/>
              <a:t>loss of the fear of God</a:t>
            </a:r>
          </a:p>
          <a:p>
            <a:r>
              <a:rPr lang="en-US" altLang="de-DE" sz="2000" smtClean="0"/>
              <a:t>selfish ambition (appetite for power)</a:t>
            </a:r>
          </a:p>
          <a:p>
            <a:r>
              <a:rPr lang="en-US" altLang="de-DE" sz="2000" smtClean="0"/>
              <a:t>irrationality, inability to detect or correct contradictions or other fallacious reasoning</a:t>
            </a:r>
            <a:endParaRPr lang="de-CH" altLang="de-DE" sz="2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a:xfrm>
            <a:off x="728663" y="404813"/>
            <a:ext cx="8264525" cy="936625"/>
          </a:xfrm>
        </p:spPr>
        <p:txBody>
          <a:bodyPr/>
          <a:lstStyle/>
          <a:p>
            <a:r>
              <a:rPr lang="en-US" altLang="de-DE" smtClean="0"/>
              <a:t>Biblical pairs of opposite terms ?</a:t>
            </a:r>
          </a:p>
        </p:txBody>
      </p:sp>
      <p:graphicFrame>
        <p:nvGraphicFramePr>
          <p:cNvPr id="4" name="Inhaltsplatzhalter 3"/>
          <p:cNvGraphicFramePr>
            <a:graphicFrameLocks noGrp="1"/>
          </p:cNvGraphicFramePr>
          <p:nvPr>
            <p:ph idx="1"/>
          </p:nvPr>
        </p:nvGraphicFramePr>
        <p:xfrm>
          <a:off x="728663" y="1484313"/>
          <a:ext cx="8264526" cy="4754664"/>
        </p:xfrm>
        <a:graphic>
          <a:graphicData uri="http://schemas.openxmlformats.org/drawingml/2006/table">
            <a:tbl>
              <a:tblPr firstRow="1" bandRow="1">
                <a:tableStyleId>{5C22544A-7EE6-4342-B048-85BDC9FD1C3A}</a:tableStyleId>
              </a:tblPr>
              <a:tblGrid>
                <a:gridCol w="3916238"/>
                <a:gridCol w="360040"/>
                <a:gridCol w="3988248"/>
              </a:tblGrid>
              <a:tr h="396214">
                <a:tc>
                  <a:txBody>
                    <a:bodyPr/>
                    <a:lstStyle/>
                    <a:p>
                      <a:pPr algn="r"/>
                      <a:r>
                        <a:rPr lang="de-CH" sz="2000" dirty="0" err="1" smtClean="0"/>
                        <a:t>God</a:t>
                      </a:r>
                      <a:endParaRPr lang="en-US" sz="2000" dirty="0"/>
                    </a:p>
                  </a:txBody>
                  <a:tcPr marT="45711" marB="45711"/>
                </a:tc>
                <a:tc>
                  <a:txBody>
                    <a:bodyPr/>
                    <a:lstStyle/>
                    <a:p>
                      <a:endParaRPr lang="en-US" sz="2000" dirty="0"/>
                    </a:p>
                  </a:txBody>
                  <a:tcPr marT="45711" marB="45711"/>
                </a:tc>
                <a:tc>
                  <a:txBody>
                    <a:bodyPr/>
                    <a:lstStyle/>
                    <a:p>
                      <a:r>
                        <a:rPr lang="de-CH" sz="2000" dirty="0" smtClean="0"/>
                        <a:t>Satan</a:t>
                      </a:r>
                      <a:endParaRPr lang="en-US" sz="2000" dirty="0"/>
                    </a:p>
                  </a:txBody>
                  <a:tcPr marT="45711" marB="45711"/>
                </a:tc>
              </a:tr>
              <a:tr h="396214">
                <a:tc>
                  <a:txBody>
                    <a:bodyPr/>
                    <a:lstStyle/>
                    <a:p>
                      <a:pPr algn="r"/>
                      <a:r>
                        <a:rPr lang="de-CH" sz="2000" dirty="0" smtClean="0"/>
                        <a:t>Angels</a:t>
                      </a:r>
                      <a:endParaRPr lang="en-US" sz="2000" dirty="0"/>
                    </a:p>
                  </a:txBody>
                  <a:tcPr marT="45711" marB="45711"/>
                </a:tc>
                <a:tc>
                  <a:txBody>
                    <a:bodyPr/>
                    <a:lstStyle/>
                    <a:p>
                      <a:endParaRPr lang="en-US" sz="2000" dirty="0"/>
                    </a:p>
                  </a:txBody>
                  <a:tcPr marT="45711" marB="45711"/>
                </a:tc>
                <a:tc>
                  <a:txBody>
                    <a:bodyPr/>
                    <a:lstStyle/>
                    <a:p>
                      <a:r>
                        <a:rPr lang="de-CH" sz="2000" dirty="0" err="1" smtClean="0"/>
                        <a:t>Demons</a:t>
                      </a:r>
                      <a:endParaRPr lang="en-US" sz="2000" dirty="0"/>
                    </a:p>
                  </a:txBody>
                  <a:tcPr marT="45711" marB="45711"/>
                </a:tc>
              </a:tr>
              <a:tr h="396214">
                <a:tc>
                  <a:txBody>
                    <a:bodyPr/>
                    <a:lstStyle/>
                    <a:p>
                      <a:pPr algn="r"/>
                      <a:r>
                        <a:rPr lang="de-CH" sz="2000" dirty="0" smtClean="0"/>
                        <a:t>Light</a:t>
                      </a:r>
                      <a:endParaRPr lang="en-US" sz="2000" dirty="0"/>
                    </a:p>
                  </a:txBody>
                  <a:tcPr marT="45711" marB="45711"/>
                </a:tc>
                <a:tc>
                  <a:txBody>
                    <a:bodyPr/>
                    <a:lstStyle/>
                    <a:p>
                      <a:endParaRPr lang="en-US" sz="2000" dirty="0"/>
                    </a:p>
                  </a:txBody>
                  <a:tcPr marT="45711" marB="45711"/>
                </a:tc>
                <a:tc>
                  <a:txBody>
                    <a:bodyPr/>
                    <a:lstStyle/>
                    <a:p>
                      <a:r>
                        <a:rPr lang="de-CH" sz="2000" dirty="0" err="1" smtClean="0"/>
                        <a:t>Darkness</a:t>
                      </a:r>
                      <a:endParaRPr lang="en-US" sz="2000" dirty="0"/>
                    </a:p>
                  </a:txBody>
                  <a:tcPr marT="45711" marB="45711"/>
                </a:tc>
              </a:tr>
              <a:tr h="396214">
                <a:tc>
                  <a:txBody>
                    <a:bodyPr/>
                    <a:lstStyle/>
                    <a:p>
                      <a:pPr algn="r"/>
                      <a:r>
                        <a:rPr lang="de-CH" sz="2000" dirty="0" err="1" smtClean="0"/>
                        <a:t>Good</a:t>
                      </a:r>
                      <a:endParaRPr lang="en-US" sz="2000" dirty="0"/>
                    </a:p>
                  </a:txBody>
                  <a:tcPr marT="45711" marB="45711"/>
                </a:tc>
                <a:tc>
                  <a:txBody>
                    <a:bodyPr/>
                    <a:lstStyle/>
                    <a:p>
                      <a:endParaRPr lang="en-US" sz="2000" dirty="0"/>
                    </a:p>
                  </a:txBody>
                  <a:tcPr marT="45711" marB="45711"/>
                </a:tc>
                <a:tc>
                  <a:txBody>
                    <a:bodyPr/>
                    <a:lstStyle/>
                    <a:p>
                      <a:r>
                        <a:rPr lang="de-CH" sz="2000" dirty="0" err="1" smtClean="0"/>
                        <a:t>Evil</a:t>
                      </a:r>
                      <a:endParaRPr lang="en-US" sz="2000" dirty="0"/>
                    </a:p>
                  </a:txBody>
                  <a:tcPr marT="45711" marB="45711"/>
                </a:tc>
              </a:tr>
              <a:tr h="396214">
                <a:tc>
                  <a:txBody>
                    <a:bodyPr/>
                    <a:lstStyle/>
                    <a:p>
                      <a:pPr algn="r"/>
                      <a:r>
                        <a:rPr lang="de-CH" sz="2000" dirty="0" err="1" smtClean="0"/>
                        <a:t>Righteousness</a:t>
                      </a:r>
                      <a:endParaRPr lang="en-US" sz="2000" dirty="0"/>
                    </a:p>
                  </a:txBody>
                  <a:tcPr marT="45711" marB="45711"/>
                </a:tc>
                <a:tc>
                  <a:txBody>
                    <a:bodyPr/>
                    <a:lstStyle/>
                    <a:p>
                      <a:endParaRPr lang="en-US" sz="2000" dirty="0"/>
                    </a:p>
                  </a:txBody>
                  <a:tcPr marT="45711" marB="45711"/>
                </a:tc>
                <a:tc>
                  <a:txBody>
                    <a:bodyPr/>
                    <a:lstStyle/>
                    <a:p>
                      <a:r>
                        <a:rPr lang="de-CH" sz="2000" dirty="0" smtClean="0"/>
                        <a:t>Sin, </a:t>
                      </a:r>
                      <a:r>
                        <a:rPr lang="de-CH" sz="2000" dirty="0" err="1" smtClean="0"/>
                        <a:t>Guilt</a:t>
                      </a:r>
                      <a:endParaRPr lang="en-US" sz="2000" dirty="0"/>
                    </a:p>
                  </a:txBody>
                  <a:tcPr marT="45711" marB="45711"/>
                </a:tc>
              </a:tr>
              <a:tr h="396214">
                <a:tc>
                  <a:txBody>
                    <a:bodyPr/>
                    <a:lstStyle/>
                    <a:p>
                      <a:pPr algn="r"/>
                      <a:r>
                        <a:rPr lang="de-CH" sz="2000" dirty="0" smtClean="0"/>
                        <a:t>Spirit</a:t>
                      </a:r>
                      <a:endParaRPr lang="en-US" sz="2000" dirty="0"/>
                    </a:p>
                  </a:txBody>
                  <a:tcPr marT="45711" marB="45711"/>
                </a:tc>
                <a:tc>
                  <a:txBody>
                    <a:bodyPr/>
                    <a:lstStyle/>
                    <a:p>
                      <a:endParaRPr lang="en-US" sz="2000" dirty="0"/>
                    </a:p>
                  </a:txBody>
                  <a:tcPr marT="45711" marB="45711"/>
                </a:tc>
                <a:tc>
                  <a:txBody>
                    <a:bodyPr/>
                    <a:lstStyle/>
                    <a:p>
                      <a:r>
                        <a:rPr lang="de-CH" sz="2000" dirty="0" smtClean="0"/>
                        <a:t>Flesh</a:t>
                      </a:r>
                      <a:endParaRPr lang="en-US" sz="2000" dirty="0"/>
                    </a:p>
                  </a:txBody>
                  <a:tcPr marT="45711" marB="45711"/>
                </a:tc>
              </a:tr>
              <a:tr h="396214">
                <a:tc>
                  <a:txBody>
                    <a:bodyPr/>
                    <a:lstStyle/>
                    <a:p>
                      <a:pPr algn="r"/>
                      <a:r>
                        <a:rPr lang="de-CH" sz="2000" dirty="0" err="1" smtClean="0"/>
                        <a:t>Health</a:t>
                      </a:r>
                      <a:endParaRPr lang="en-US" sz="2000" dirty="0"/>
                    </a:p>
                  </a:txBody>
                  <a:tcPr marT="45711" marB="45711"/>
                </a:tc>
                <a:tc>
                  <a:txBody>
                    <a:bodyPr/>
                    <a:lstStyle/>
                    <a:p>
                      <a:endParaRPr lang="en-US" sz="2000" dirty="0"/>
                    </a:p>
                  </a:txBody>
                  <a:tcPr marT="45711" marB="45711"/>
                </a:tc>
                <a:tc>
                  <a:txBody>
                    <a:bodyPr/>
                    <a:lstStyle/>
                    <a:p>
                      <a:r>
                        <a:rPr lang="de-CH" sz="2000" dirty="0" err="1" smtClean="0"/>
                        <a:t>Disease</a:t>
                      </a:r>
                      <a:endParaRPr lang="en-US" sz="2000" dirty="0"/>
                    </a:p>
                  </a:txBody>
                  <a:tcPr marT="45711" marB="45711"/>
                </a:tc>
              </a:tr>
              <a:tr h="396214">
                <a:tc>
                  <a:txBody>
                    <a:bodyPr/>
                    <a:lstStyle/>
                    <a:p>
                      <a:pPr algn="r"/>
                      <a:r>
                        <a:rPr lang="de-CH" sz="2000" dirty="0" smtClean="0"/>
                        <a:t>Freedom</a:t>
                      </a:r>
                      <a:endParaRPr lang="en-US" sz="2000" dirty="0"/>
                    </a:p>
                  </a:txBody>
                  <a:tcPr marT="45711" marB="45711"/>
                </a:tc>
                <a:tc>
                  <a:txBody>
                    <a:bodyPr/>
                    <a:lstStyle/>
                    <a:p>
                      <a:endParaRPr lang="en-US" sz="2000" dirty="0"/>
                    </a:p>
                  </a:txBody>
                  <a:tcPr marT="45711" marB="45711"/>
                </a:tc>
                <a:tc>
                  <a:txBody>
                    <a:bodyPr/>
                    <a:lstStyle/>
                    <a:p>
                      <a:r>
                        <a:rPr lang="de-CH" sz="2000" dirty="0" err="1" smtClean="0"/>
                        <a:t>Bondage</a:t>
                      </a:r>
                      <a:endParaRPr lang="en-US" sz="2000" dirty="0"/>
                    </a:p>
                  </a:txBody>
                  <a:tcPr marT="45711" marB="45711"/>
                </a:tc>
              </a:tr>
              <a:tr h="396214">
                <a:tc>
                  <a:txBody>
                    <a:bodyPr/>
                    <a:lstStyle/>
                    <a:p>
                      <a:pPr algn="r"/>
                      <a:r>
                        <a:rPr lang="de-CH" sz="2000" dirty="0" err="1" smtClean="0"/>
                        <a:t>Peace</a:t>
                      </a:r>
                      <a:endParaRPr lang="en-US" sz="2000" dirty="0"/>
                    </a:p>
                  </a:txBody>
                  <a:tcPr marT="45711" marB="45711"/>
                </a:tc>
                <a:tc>
                  <a:txBody>
                    <a:bodyPr/>
                    <a:lstStyle/>
                    <a:p>
                      <a:endParaRPr lang="en-US" sz="2000" dirty="0"/>
                    </a:p>
                  </a:txBody>
                  <a:tcPr marT="45711" marB="45711"/>
                </a:tc>
                <a:tc>
                  <a:txBody>
                    <a:bodyPr/>
                    <a:lstStyle/>
                    <a:p>
                      <a:r>
                        <a:rPr lang="de-CH" sz="2000" dirty="0" err="1" smtClean="0"/>
                        <a:t>Anxiety</a:t>
                      </a:r>
                      <a:endParaRPr lang="en-US" sz="2000" dirty="0"/>
                    </a:p>
                  </a:txBody>
                  <a:tcPr marT="45711" marB="45711"/>
                </a:tc>
              </a:tr>
              <a:tr h="396214">
                <a:tc>
                  <a:txBody>
                    <a:bodyPr/>
                    <a:lstStyle/>
                    <a:p>
                      <a:pPr algn="r"/>
                      <a:r>
                        <a:rPr lang="de-CH" sz="2000" dirty="0" smtClean="0"/>
                        <a:t>Joy</a:t>
                      </a:r>
                      <a:endParaRPr lang="en-US" sz="2000" dirty="0"/>
                    </a:p>
                  </a:txBody>
                  <a:tcPr marT="45711" marB="45711"/>
                </a:tc>
                <a:tc>
                  <a:txBody>
                    <a:bodyPr/>
                    <a:lstStyle/>
                    <a:p>
                      <a:endParaRPr lang="en-US" sz="2000" dirty="0"/>
                    </a:p>
                  </a:txBody>
                  <a:tcPr marT="45711" marB="45711"/>
                </a:tc>
                <a:tc>
                  <a:txBody>
                    <a:bodyPr/>
                    <a:lstStyle/>
                    <a:p>
                      <a:r>
                        <a:rPr lang="de-CH" sz="2000" dirty="0" smtClean="0"/>
                        <a:t>Depression</a:t>
                      </a:r>
                      <a:endParaRPr lang="en-US" sz="2000" dirty="0"/>
                    </a:p>
                  </a:txBody>
                  <a:tcPr marT="45711" marB="45711"/>
                </a:tc>
              </a:tr>
              <a:tr h="396214">
                <a:tc>
                  <a:txBody>
                    <a:bodyPr/>
                    <a:lstStyle/>
                    <a:p>
                      <a:pPr algn="r"/>
                      <a:r>
                        <a:rPr lang="de-CH" sz="2000" dirty="0" err="1" smtClean="0"/>
                        <a:t>Confidence</a:t>
                      </a:r>
                      <a:endParaRPr lang="en-US" sz="2000" dirty="0"/>
                    </a:p>
                  </a:txBody>
                  <a:tcPr marT="45711" marB="45711"/>
                </a:tc>
                <a:tc>
                  <a:txBody>
                    <a:bodyPr/>
                    <a:lstStyle/>
                    <a:p>
                      <a:endParaRPr lang="en-US" sz="2000" dirty="0"/>
                    </a:p>
                  </a:txBody>
                  <a:tcPr marT="45711" marB="45711"/>
                </a:tc>
                <a:tc>
                  <a:txBody>
                    <a:bodyPr/>
                    <a:lstStyle/>
                    <a:p>
                      <a:r>
                        <a:rPr lang="de-CH" sz="2000" dirty="0" err="1" smtClean="0"/>
                        <a:t>Timidity</a:t>
                      </a:r>
                      <a:endParaRPr lang="en-US" sz="2000" dirty="0"/>
                    </a:p>
                  </a:txBody>
                  <a:tcPr marT="45711" marB="45711"/>
                </a:tc>
              </a:tr>
              <a:tr h="396214">
                <a:tc>
                  <a:txBody>
                    <a:bodyPr/>
                    <a:lstStyle/>
                    <a:p>
                      <a:pPr algn="r"/>
                      <a:r>
                        <a:rPr lang="de-CH" sz="2000" dirty="0" err="1" smtClean="0"/>
                        <a:t>Victory</a:t>
                      </a:r>
                      <a:endParaRPr lang="en-US" sz="2000" dirty="0"/>
                    </a:p>
                  </a:txBody>
                  <a:tcPr marT="45711" marB="45711"/>
                </a:tc>
                <a:tc>
                  <a:txBody>
                    <a:bodyPr/>
                    <a:lstStyle/>
                    <a:p>
                      <a:endParaRPr lang="en-US" sz="2000" dirty="0"/>
                    </a:p>
                  </a:txBody>
                  <a:tcPr marT="45711" marB="45711"/>
                </a:tc>
                <a:tc>
                  <a:txBody>
                    <a:bodyPr/>
                    <a:lstStyle/>
                    <a:p>
                      <a:r>
                        <a:rPr lang="de-CH" sz="2000" dirty="0" err="1" smtClean="0"/>
                        <a:t>Failure</a:t>
                      </a:r>
                      <a:endParaRPr lang="en-US" sz="2000" dirty="0"/>
                    </a:p>
                  </a:txBody>
                  <a:tcPr marT="45711" marB="45711"/>
                </a:tc>
              </a:tr>
            </a:tbl>
          </a:graphicData>
        </a:graphic>
      </p:graphicFrame>
      <p:grpSp>
        <p:nvGrpSpPr>
          <p:cNvPr id="9" name="Gruppieren 8"/>
          <p:cNvGrpSpPr>
            <a:grpSpLocks/>
          </p:cNvGrpSpPr>
          <p:nvPr/>
        </p:nvGrpSpPr>
        <p:grpSpPr bwMode="auto">
          <a:xfrm>
            <a:off x="4789488" y="1196975"/>
            <a:ext cx="3816350" cy="4902200"/>
            <a:chOff x="4788917" y="1196752"/>
            <a:chExt cx="3816424" cy="4902934"/>
          </a:xfrm>
        </p:grpSpPr>
        <p:sp>
          <p:nvSpPr>
            <p:cNvPr id="29756" name="Ellipse 4"/>
            <p:cNvSpPr>
              <a:spLocks noChangeArrowheads="1"/>
            </p:cNvSpPr>
            <p:nvPr/>
          </p:nvSpPr>
          <p:spPr bwMode="auto">
            <a:xfrm>
              <a:off x="4788917" y="1196752"/>
              <a:ext cx="1800200" cy="1512168"/>
            </a:xfrm>
            <a:prstGeom prst="ellipse">
              <a:avLst/>
            </a:prstGeom>
            <a:noFill/>
            <a:ln w="762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endParaRPr lang="en-US" altLang="de-DE"/>
            </a:p>
          </p:txBody>
        </p:sp>
        <p:sp>
          <p:nvSpPr>
            <p:cNvPr id="29757" name="Freihandform 5"/>
            <p:cNvSpPr>
              <a:spLocks/>
            </p:cNvSpPr>
            <p:nvPr/>
          </p:nvSpPr>
          <p:spPr bwMode="auto">
            <a:xfrm>
              <a:off x="6896100" y="1962150"/>
              <a:ext cx="838200" cy="2952750"/>
            </a:xfrm>
            <a:custGeom>
              <a:avLst/>
              <a:gdLst>
                <a:gd name="T0" fmla="*/ 38100 w 838200"/>
                <a:gd name="T1" fmla="*/ 0 h 2952750"/>
                <a:gd name="T2" fmla="*/ 838200 w 838200"/>
                <a:gd name="T3" fmla="*/ 933450 h 2952750"/>
                <a:gd name="T4" fmla="*/ 838200 w 838200"/>
                <a:gd name="T5" fmla="*/ 933450 h 2952750"/>
                <a:gd name="T6" fmla="*/ 0 w 838200"/>
                <a:gd name="T7" fmla="*/ 2952750 h 2952750"/>
                <a:gd name="T8" fmla="*/ 0 w 838200"/>
                <a:gd name="T9" fmla="*/ 2952750 h 2952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8200" h="2952750">
                  <a:moveTo>
                    <a:pt x="38100" y="0"/>
                  </a:moveTo>
                  <a:lnTo>
                    <a:pt x="838200" y="933450"/>
                  </a:lnTo>
                  <a:lnTo>
                    <a:pt x="0" y="2952750"/>
                  </a:lnTo>
                </a:path>
              </a:pathLst>
            </a:custGeom>
            <a:noFill/>
            <a:ln w="762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9758" name="Textfeld 7"/>
            <p:cNvSpPr txBox="1">
              <a:spLocks noChangeArrowheads="1"/>
            </p:cNvSpPr>
            <p:nvPr/>
          </p:nvSpPr>
          <p:spPr bwMode="auto">
            <a:xfrm>
              <a:off x="7597229" y="4653136"/>
              <a:ext cx="10081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r>
                <a:rPr lang="de-CH" altLang="de-DE" sz="8800">
                  <a:solidFill>
                    <a:srgbClr val="FF0000"/>
                  </a:solidFill>
                </a:rPr>
                <a:t>?</a:t>
              </a:r>
              <a:endParaRPr lang="en-US" altLang="de-DE" sz="8800">
                <a:solidFill>
                  <a:srgbClr val="FF0000"/>
                </a:solidFill>
              </a:endParaRPr>
            </a:p>
          </p:txBody>
        </p:sp>
      </p:grpSp>
      <p:sp>
        <p:nvSpPr>
          <p:cNvPr id="29754" name="Ellipse 9"/>
          <p:cNvSpPr>
            <a:spLocks noChangeArrowheads="1"/>
          </p:cNvSpPr>
          <p:nvPr/>
        </p:nvSpPr>
        <p:spPr bwMode="auto">
          <a:xfrm>
            <a:off x="4356100" y="4652963"/>
            <a:ext cx="2527300" cy="1728787"/>
          </a:xfrm>
          <a:prstGeom prst="ellipse">
            <a:avLst/>
          </a:prstGeom>
          <a:noFill/>
          <a:ln w="76200" algn="ctr">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eaLnBrk="0" fontAlgn="base" hangingPunct="0">
              <a:spcBef>
                <a:spcPct val="0"/>
              </a:spcBef>
              <a:spcAft>
                <a:spcPct val="0"/>
              </a:spcAft>
              <a:buFont typeface="Wingdings" pitchFamily="2" charset="2"/>
              <a:defRPr sz="1200" b="1">
                <a:solidFill>
                  <a:schemeClr val="tx1"/>
                </a:solidFill>
                <a:latin typeface="Arial" charset="0"/>
              </a:defRPr>
            </a:lvl6pPr>
            <a:lvl7pPr marL="2971800" indent="-228600" eaLnBrk="0" fontAlgn="base" hangingPunct="0">
              <a:spcBef>
                <a:spcPct val="0"/>
              </a:spcBef>
              <a:spcAft>
                <a:spcPct val="0"/>
              </a:spcAft>
              <a:buFont typeface="Wingdings" pitchFamily="2" charset="2"/>
              <a:defRPr sz="1200" b="1">
                <a:solidFill>
                  <a:schemeClr val="tx1"/>
                </a:solidFill>
                <a:latin typeface="Arial" charset="0"/>
              </a:defRPr>
            </a:lvl7pPr>
            <a:lvl8pPr marL="3429000" indent="-228600" eaLnBrk="0" fontAlgn="base" hangingPunct="0">
              <a:spcBef>
                <a:spcPct val="0"/>
              </a:spcBef>
              <a:spcAft>
                <a:spcPct val="0"/>
              </a:spcAft>
              <a:buFont typeface="Wingdings" pitchFamily="2" charset="2"/>
              <a:defRPr sz="1200" b="1">
                <a:solidFill>
                  <a:schemeClr val="tx1"/>
                </a:solidFill>
                <a:latin typeface="Arial" charset="0"/>
              </a:defRPr>
            </a:lvl8pPr>
            <a:lvl9pPr marL="3886200" indent="-228600" eaLnBrk="0" fontAlgn="base" hangingPunct="0">
              <a:spcBef>
                <a:spcPct val="0"/>
              </a:spcBef>
              <a:spcAft>
                <a:spcPct val="0"/>
              </a:spcAft>
              <a:buFont typeface="Wingdings" pitchFamily="2" charset="2"/>
              <a:defRPr sz="1200" b="1">
                <a:solidFill>
                  <a:schemeClr val="tx1"/>
                </a:solidFill>
                <a:latin typeface="Arial" charset="0"/>
              </a:defRPr>
            </a:lvl9pPr>
          </a:lstStyle>
          <a:p>
            <a:endParaRPr lang="en-US" altLang="de-DE"/>
          </a:p>
        </p:txBody>
      </p:sp>
      <p:sp>
        <p:nvSpPr>
          <p:cNvPr id="29755" name="Freihandform 10"/>
          <p:cNvSpPr>
            <a:spLocks/>
          </p:cNvSpPr>
          <p:nvPr/>
        </p:nvSpPr>
        <p:spPr bwMode="auto">
          <a:xfrm>
            <a:off x="342900" y="2514600"/>
            <a:ext cx="1562100" cy="1166813"/>
          </a:xfrm>
          <a:custGeom>
            <a:avLst/>
            <a:gdLst>
              <a:gd name="T0" fmla="*/ 0 w 1562100"/>
              <a:gd name="T1" fmla="*/ 477210 h 1166225"/>
              <a:gd name="T2" fmla="*/ 171450 w 1562100"/>
              <a:gd name="T3" fmla="*/ 267239 h 1166225"/>
              <a:gd name="T4" fmla="*/ 190500 w 1562100"/>
              <a:gd name="T5" fmla="*/ 209974 h 1166225"/>
              <a:gd name="T6" fmla="*/ 228600 w 1562100"/>
              <a:gd name="T7" fmla="*/ 152708 h 1166225"/>
              <a:gd name="T8" fmla="*/ 266700 w 1562100"/>
              <a:gd name="T9" fmla="*/ 76352 h 1166225"/>
              <a:gd name="T10" fmla="*/ 323850 w 1562100"/>
              <a:gd name="T11" fmla="*/ 57266 h 1166225"/>
              <a:gd name="T12" fmla="*/ 495300 w 1562100"/>
              <a:gd name="T13" fmla="*/ 0 h 1166225"/>
              <a:gd name="T14" fmla="*/ 742950 w 1562100"/>
              <a:gd name="T15" fmla="*/ 19090 h 1166225"/>
              <a:gd name="T16" fmla="*/ 895350 w 1562100"/>
              <a:gd name="T17" fmla="*/ 171796 h 1166225"/>
              <a:gd name="T18" fmla="*/ 952500 w 1562100"/>
              <a:gd name="T19" fmla="*/ 229060 h 1166225"/>
              <a:gd name="T20" fmla="*/ 1009650 w 1562100"/>
              <a:gd name="T21" fmla="*/ 305416 h 1166225"/>
              <a:gd name="T22" fmla="*/ 1104900 w 1562100"/>
              <a:gd name="T23" fmla="*/ 458124 h 1166225"/>
              <a:gd name="T24" fmla="*/ 1143000 w 1562100"/>
              <a:gd name="T25" fmla="*/ 534476 h 1166225"/>
              <a:gd name="T26" fmla="*/ 1162050 w 1562100"/>
              <a:gd name="T27" fmla="*/ 591742 h 1166225"/>
              <a:gd name="T28" fmla="*/ 1257300 w 1562100"/>
              <a:gd name="T29" fmla="*/ 763538 h 1166225"/>
              <a:gd name="T30" fmla="*/ 1295400 w 1562100"/>
              <a:gd name="T31" fmla="*/ 992599 h 1166225"/>
              <a:gd name="T32" fmla="*/ 1314450 w 1562100"/>
              <a:gd name="T33" fmla="*/ 1049865 h 1166225"/>
              <a:gd name="T34" fmla="*/ 1390650 w 1562100"/>
              <a:gd name="T35" fmla="*/ 1164395 h 1166225"/>
              <a:gd name="T36" fmla="*/ 1562100 w 1562100"/>
              <a:gd name="T37" fmla="*/ 1164395 h 1166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62100" h="1166225">
                <a:moveTo>
                  <a:pt x="0" y="476250"/>
                </a:moveTo>
                <a:cubicBezTo>
                  <a:pt x="13427" y="460585"/>
                  <a:pt x="145085" y="312838"/>
                  <a:pt x="171450" y="266700"/>
                </a:cubicBezTo>
                <a:cubicBezTo>
                  <a:pt x="181413" y="249265"/>
                  <a:pt x="181520" y="227511"/>
                  <a:pt x="190500" y="209550"/>
                </a:cubicBezTo>
                <a:cubicBezTo>
                  <a:pt x="200739" y="189072"/>
                  <a:pt x="217241" y="172279"/>
                  <a:pt x="228600" y="152400"/>
                </a:cubicBezTo>
                <a:cubicBezTo>
                  <a:pt x="242689" y="127744"/>
                  <a:pt x="246620" y="96280"/>
                  <a:pt x="266700" y="76200"/>
                </a:cubicBezTo>
                <a:cubicBezTo>
                  <a:pt x="280899" y="62001"/>
                  <a:pt x="305889" y="66130"/>
                  <a:pt x="323850" y="57150"/>
                </a:cubicBezTo>
                <a:cubicBezTo>
                  <a:pt x="457783" y="-9816"/>
                  <a:pt x="283099" y="35367"/>
                  <a:pt x="495300" y="0"/>
                </a:cubicBezTo>
                <a:cubicBezTo>
                  <a:pt x="577850" y="6350"/>
                  <a:pt x="662882" y="-2020"/>
                  <a:pt x="742950" y="19050"/>
                </a:cubicBezTo>
                <a:cubicBezTo>
                  <a:pt x="881773" y="55582"/>
                  <a:pt x="836217" y="88664"/>
                  <a:pt x="895350" y="171450"/>
                </a:cubicBezTo>
                <a:cubicBezTo>
                  <a:pt x="911009" y="193373"/>
                  <a:pt x="934967" y="208145"/>
                  <a:pt x="952500" y="228600"/>
                </a:cubicBezTo>
                <a:cubicBezTo>
                  <a:pt x="973163" y="252706"/>
                  <a:pt x="991196" y="278964"/>
                  <a:pt x="1009650" y="304800"/>
                </a:cubicBezTo>
                <a:cubicBezTo>
                  <a:pt x="1039422" y="346480"/>
                  <a:pt x="1082655" y="417159"/>
                  <a:pt x="1104900" y="457200"/>
                </a:cubicBezTo>
                <a:cubicBezTo>
                  <a:pt x="1118691" y="482024"/>
                  <a:pt x="1131813" y="507298"/>
                  <a:pt x="1143000" y="533400"/>
                </a:cubicBezTo>
                <a:cubicBezTo>
                  <a:pt x="1150910" y="551857"/>
                  <a:pt x="1153070" y="572589"/>
                  <a:pt x="1162050" y="590550"/>
                </a:cubicBezTo>
                <a:cubicBezTo>
                  <a:pt x="1249287" y="765023"/>
                  <a:pt x="1142453" y="474882"/>
                  <a:pt x="1257300" y="762000"/>
                </a:cubicBezTo>
                <a:cubicBezTo>
                  <a:pt x="1282536" y="825090"/>
                  <a:pt x="1285286" y="934974"/>
                  <a:pt x="1295400" y="990600"/>
                </a:cubicBezTo>
                <a:cubicBezTo>
                  <a:pt x="1298992" y="1010357"/>
                  <a:pt x="1308933" y="1028442"/>
                  <a:pt x="1314450" y="1047750"/>
                </a:cubicBezTo>
                <a:cubicBezTo>
                  <a:pt x="1329204" y="1099388"/>
                  <a:pt x="1320328" y="1150330"/>
                  <a:pt x="1390650" y="1162050"/>
                </a:cubicBezTo>
                <a:cubicBezTo>
                  <a:pt x="1447022" y="1171445"/>
                  <a:pt x="1504950" y="1162050"/>
                  <a:pt x="1562100" y="1162050"/>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728663" y="404813"/>
            <a:ext cx="8264525" cy="936625"/>
          </a:xfrm>
        </p:spPr>
        <p:txBody>
          <a:bodyPr/>
          <a:lstStyle/>
          <a:p>
            <a:r>
              <a:rPr lang="de-CH" altLang="de-DE" smtClean="0"/>
              <a:t>Critical questions</a:t>
            </a:r>
          </a:p>
        </p:txBody>
      </p:sp>
      <p:sp>
        <p:nvSpPr>
          <p:cNvPr id="30723" name="Inhaltsplatzhalter 2"/>
          <p:cNvSpPr>
            <a:spLocks noGrp="1"/>
          </p:cNvSpPr>
          <p:nvPr>
            <p:ph idx="1"/>
          </p:nvPr>
        </p:nvSpPr>
        <p:spPr>
          <a:xfrm>
            <a:off x="728663" y="1484313"/>
            <a:ext cx="8264525" cy="4608512"/>
          </a:xfrm>
        </p:spPr>
        <p:txBody>
          <a:bodyPr/>
          <a:lstStyle/>
          <a:p>
            <a:r>
              <a:rPr lang="en-US" altLang="de-DE" sz="2400" smtClean="0"/>
              <a:t>Why does Jesus never construct a connection between demon-induced suffering and occult activity?</a:t>
            </a:r>
          </a:p>
          <a:p>
            <a:r>
              <a:rPr lang="en-US" altLang="de-DE" sz="2400" smtClean="0"/>
              <a:t>Why is Jesus seeing demons even behind bodily diseases which we would not associate with demonology? </a:t>
            </a:r>
          </a:p>
          <a:p>
            <a:r>
              <a:rPr lang="en-US" altLang="de-DE" sz="2400" smtClean="0"/>
              <a:t>To what extent was Jesus adopting cultural views of pathology when casting out demons? (excellent discussion: Virkler, p. 294) – example: Mt 15:21-28: Here the woman is making the attribution to a demon, not Jesus.</a:t>
            </a:r>
          </a:p>
          <a:p>
            <a:r>
              <a:rPr lang="en-US" altLang="de-DE" sz="2400" smtClean="0"/>
              <a:t>How do we integrate the views of other religions on demons and exorcism into our world view (often they are very close to the gospel accounts).</a:t>
            </a:r>
            <a:endParaRPr lang="de-CH" altLang="de-DE" sz="2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728663" y="404813"/>
            <a:ext cx="8264525" cy="936625"/>
          </a:xfrm>
        </p:spPr>
        <p:txBody>
          <a:bodyPr/>
          <a:lstStyle/>
          <a:p>
            <a:r>
              <a:rPr lang="de-CH" altLang="de-DE" smtClean="0"/>
              <a:t>Critical questions II</a:t>
            </a:r>
          </a:p>
        </p:txBody>
      </p:sp>
      <p:sp>
        <p:nvSpPr>
          <p:cNvPr id="31747" name="Inhaltsplatzhalter 2"/>
          <p:cNvSpPr>
            <a:spLocks noGrp="1"/>
          </p:cNvSpPr>
          <p:nvPr>
            <p:ph idx="1"/>
          </p:nvPr>
        </p:nvSpPr>
        <p:spPr>
          <a:xfrm>
            <a:off x="728663" y="1484313"/>
            <a:ext cx="8264525" cy="4608512"/>
          </a:xfrm>
        </p:spPr>
        <p:txBody>
          <a:bodyPr/>
          <a:lstStyle/>
          <a:p>
            <a:r>
              <a:rPr lang="en-US" altLang="de-DE" sz="2800" smtClean="0"/>
              <a:t>Why are the New testament letters silent about exorcism while at the same time mentioning various other counseling approaches? (discussion: Anderson, Bondage Breaker, p. 216)</a:t>
            </a:r>
          </a:p>
          <a:p>
            <a:r>
              <a:rPr lang="en-US" altLang="de-DE" sz="2800" smtClean="0"/>
              <a:t>What are the consequences of blaming demons for behavioral and emotional problems?</a:t>
            </a:r>
          </a:p>
          <a:p>
            <a:endParaRPr lang="de-CH" altLang="de-DE" sz="2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728663" y="404813"/>
            <a:ext cx="8264525" cy="936625"/>
          </a:xfrm>
        </p:spPr>
        <p:txBody>
          <a:bodyPr/>
          <a:lstStyle/>
          <a:p>
            <a:r>
              <a:rPr lang="en-US" altLang="en-US" smtClean="0"/>
              <a:t>Hearing voices – five explanations</a:t>
            </a:r>
            <a:endParaRPr lang="de-CH" altLang="en-US" smtClean="0"/>
          </a:p>
        </p:txBody>
      </p:sp>
      <p:sp>
        <p:nvSpPr>
          <p:cNvPr id="3" name="Inhaltsplatzhalter 2"/>
          <p:cNvSpPr>
            <a:spLocks noGrp="1"/>
          </p:cNvSpPr>
          <p:nvPr>
            <p:ph idx="1"/>
          </p:nvPr>
        </p:nvSpPr>
        <p:spPr>
          <a:xfrm>
            <a:off x="728663" y="1484313"/>
            <a:ext cx="8264525" cy="4608512"/>
          </a:xfrm>
        </p:spPr>
        <p:txBody>
          <a:bodyPr/>
          <a:lstStyle/>
          <a:p>
            <a:pPr marL="457200" indent="-457200">
              <a:buFontTx/>
              <a:buAutoNum type="alphaLcParenR"/>
              <a:defRPr/>
            </a:pPr>
            <a:r>
              <a:rPr lang="en-US" sz="1800" dirty="0" smtClean="0"/>
              <a:t>Inner dialogue:   for some people at certain times this dialogue can become so intense that they have the impression of two fractions of themselves talking to each other. </a:t>
            </a:r>
          </a:p>
          <a:p>
            <a:pPr marL="457200" indent="-457200">
              <a:buFontTx/>
              <a:buAutoNum type="alphaLcParenR"/>
              <a:defRPr/>
            </a:pPr>
            <a:r>
              <a:rPr lang="en-US" sz="1800" dirty="0" smtClean="0"/>
              <a:t>Dissociative Identity Disorder (formerly: Multiple Personality Disorder, MPD): very rare condition in persons with extreme traumatization in childhood. </a:t>
            </a:r>
          </a:p>
          <a:p>
            <a:pPr marL="457200" indent="-457200">
              <a:buFontTx/>
              <a:buAutoNum type="alphaLcParenR"/>
              <a:defRPr/>
            </a:pPr>
            <a:r>
              <a:rPr lang="en-US" sz="1800" dirty="0" smtClean="0"/>
              <a:t>Psychotic phenomenon in schizophrenic disorders: subjectively very frightening and threatening (sometimes also comforting); content: varied— Information processing disorder which is typical of a complex dysfunction of certain brain areas and occurs in the context of typical symptoms of schizophrenia.</a:t>
            </a:r>
          </a:p>
          <a:p>
            <a:pPr marL="457200" indent="-457200">
              <a:buFontTx/>
              <a:buAutoNum type="alphaLcParenR"/>
              <a:defRPr/>
            </a:pPr>
            <a:r>
              <a:rPr lang="en-US" sz="1800" dirty="0" smtClean="0"/>
              <a:t>Drug-induced hallucinations </a:t>
            </a:r>
          </a:p>
          <a:p>
            <a:pPr marL="457200" indent="-457200">
              <a:buFontTx/>
              <a:buAutoNum type="alphaLcParenR"/>
              <a:defRPr/>
            </a:pPr>
            <a:r>
              <a:rPr lang="en-US" sz="1800" dirty="0" smtClean="0"/>
              <a:t>Organic hallucinations: repetitive sentences / melodies</a:t>
            </a:r>
            <a:br>
              <a:rPr lang="en-US" sz="1800" dirty="0" smtClean="0"/>
            </a:br>
            <a:endParaRPr lang="en-US" sz="1800" dirty="0" smtClean="0"/>
          </a:p>
          <a:p>
            <a:pPr marL="0" indent="0">
              <a:buFontTx/>
              <a:buNone/>
              <a:defRPr/>
            </a:pPr>
            <a:r>
              <a:rPr lang="en-US" sz="1800" dirty="0" smtClean="0"/>
              <a:t>Conclusion:  The variety of natural / biological explanations of hearing voices makes this criterion irrelevant for the „diagnosis“ of demonic phenomena.</a:t>
            </a:r>
          </a:p>
          <a:p>
            <a:pPr marL="0" indent="0">
              <a:buFontTx/>
              <a:buNone/>
              <a:defRPr/>
            </a:pPr>
            <a:endParaRPr lang="de-CH"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727" y="1220597"/>
            <a:ext cx="9834397" cy="2208403"/>
          </a:xfrm>
          <a:prstGeom prst="rect">
            <a:avLst/>
          </a:prstGeom>
        </p:spPr>
      </p:pic>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9675" y="3645025"/>
            <a:ext cx="4762500" cy="2016224"/>
          </a:xfrm>
          <a:prstGeom prst="rect">
            <a:avLst/>
          </a:prstGeom>
        </p:spPr>
      </p:pic>
    </p:spTree>
    <p:extLst>
      <p:ext uri="{BB962C8B-B14F-4D97-AF65-F5344CB8AC3E}">
        <p14:creationId xmlns:p14="http://schemas.microsoft.com/office/powerpoint/2010/main" val="2421292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a:xfrm>
            <a:off x="728663" y="404813"/>
            <a:ext cx="8264525" cy="936625"/>
          </a:xfrm>
        </p:spPr>
        <p:txBody>
          <a:bodyPr/>
          <a:lstStyle/>
          <a:p>
            <a:r>
              <a:rPr lang="de-CH" altLang="de-DE" sz="2800" smtClean="0"/>
              <a:t>„Demonic Bondage“ and biographical context</a:t>
            </a:r>
          </a:p>
        </p:txBody>
      </p:sp>
      <p:pic>
        <p:nvPicPr>
          <p:cNvPr id="33795" name="Grafik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90650"/>
            <a:ext cx="97218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28663" y="404813"/>
            <a:ext cx="8264525" cy="936625"/>
          </a:xfrm>
        </p:spPr>
        <p:txBody>
          <a:bodyPr/>
          <a:lstStyle/>
          <a:p>
            <a:r>
              <a:rPr lang="de-CH" altLang="de-DE" sz="3200" dirty="0" err="1" smtClean="0"/>
              <a:t>Shortcomings</a:t>
            </a:r>
            <a:r>
              <a:rPr lang="de-CH" altLang="de-DE" sz="3200" dirty="0" smtClean="0"/>
              <a:t> </a:t>
            </a:r>
            <a:r>
              <a:rPr lang="de-CH" altLang="de-DE" sz="3200" dirty="0" err="1" smtClean="0"/>
              <a:t>of</a:t>
            </a:r>
            <a:r>
              <a:rPr lang="de-CH" altLang="de-DE" sz="3200" dirty="0" smtClean="0"/>
              <a:t> </a:t>
            </a:r>
            <a:r>
              <a:rPr lang="de-CH" altLang="de-DE" sz="3200" dirty="0" err="1" smtClean="0"/>
              <a:t>the</a:t>
            </a:r>
            <a:r>
              <a:rPr lang="de-CH" altLang="de-DE" sz="3200" dirty="0" smtClean="0"/>
              <a:t> </a:t>
            </a:r>
            <a:r>
              <a:rPr lang="de-CH" altLang="de-DE" sz="3200" dirty="0" err="1" smtClean="0"/>
              <a:t>demonic</a:t>
            </a:r>
            <a:r>
              <a:rPr lang="de-CH" altLang="de-DE" sz="3200" dirty="0" smtClean="0"/>
              <a:t> </a:t>
            </a:r>
            <a:r>
              <a:rPr lang="de-CH" altLang="de-DE" sz="3200" dirty="0" err="1" smtClean="0"/>
              <a:t>model</a:t>
            </a:r>
            <a:endParaRPr lang="de-DE" altLang="de-DE" sz="3200" dirty="0" smtClean="0"/>
          </a:p>
        </p:txBody>
      </p:sp>
      <p:sp>
        <p:nvSpPr>
          <p:cNvPr id="34819" name="Rectangle 3"/>
          <p:cNvSpPr>
            <a:spLocks noGrp="1" noChangeArrowheads="1"/>
          </p:cNvSpPr>
          <p:nvPr>
            <p:ph type="body" idx="1"/>
          </p:nvPr>
        </p:nvSpPr>
        <p:spPr>
          <a:xfrm>
            <a:off x="728663" y="1484313"/>
            <a:ext cx="8669337" cy="4608512"/>
          </a:xfrm>
        </p:spPr>
        <p:txBody>
          <a:bodyPr/>
          <a:lstStyle/>
          <a:p>
            <a:r>
              <a:rPr lang="en-US" altLang="de-DE" sz="2000" dirty="0" smtClean="0">
                <a:latin typeface="Verdana" pitchFamily="34" charset="0"/>
              </a:rPr>
              <a:t>Weak and limited Biblical foundation (Saul, </a:t>
            </a:r>
            <a:r>
              <a:rPr lang="en-US" altLang="de-DE" sz="2000" dirty="0" err="1" smtClean="0">
                <a:latin typeface="Verdana" pitchFamily="34" charset="0"/>
              </a:rPr>
              <a:t>Nebukadnezar</a:t>
            </a:r>
            <a:r>
              <a:rPr lang="en-US" altLang="de-DE" sz="2000" dirty="0" smtClean="0">
                <a:latin typeface="Verdana" pitchFamily="34" charset="0"/>
              </a:rPr>
              <a:t>, the </a:t>
            </a:r>
            <a:r>
              <a:rPr lang="en-US" altLang="de-DE" sz="2000" dirty="0" err="1" smtClean="0">
                <a:latin typeface="Verdana" pitchFamily="34" charset="0"/>
              </a:rPr>
              <a:t>Gadarene</a:t>
            </a:r>
            <a:r>
              <a:rPr lang="en-US" altLang="de-DE" sz="2000" dirty="0" smtClean="0">
                <a:latin typeface="Verdana" pitchFamily="34" charset="0"/>
              </a:rPr>
              <a:t>) – the demonic is no consistent Biblical model (it is not mentioned in all the NT letters)</a:t>
            </a:r>
          </a:p>
          <a:p>
            <a:r>
              <a:rPr lang="en-US" altLang="de-DE" sz="2000" dirty="0" smtClean="0">
                <a:latin typeface="Verdana" pitchFamily="34" charset="0"/>
              </a:rPr>
              <a:t>Family „bondage“ is assumed, as there is no actual relationship with the demonic</a:t>
            </a:r>
          </a:p>
          <a:p>
            <a:r>
              <a:rPr lang="en-US" altLang="de-DE" sz="2000" dirty="0" smtClean="0">
                <a:latin typeface="Verdana" pitchFamily="34" charset="0"/>
              </a:rPr>
              <a:t>Failure of persistent healing despite deliverance prayers (patients suffer relapse in mental disorders)</a:t>
            </a:r>
          </a:p>
          <a:p>
            <a:r>
              <a:rPr lang="en-US" altLang="de-DE" sz="2000" dirty="0" smtClean="0">
                <a:latin typeface="Verdana" pitchFamily="34" charset="0"/>
              </a:rPr>
              <a:t>Emotional hurt / trauma: mental distress is related to Satan (despite the faith life of the person)</a:t>
            </a:r>
          </a:p>
          <a:p>
            <a:r>
              <a:rPr lang="en-US" altLang="de-DE" sz="2000" dirty="0" smtClean="0">
                <a:latin typeface="Verdana" pitchFamily="34" charset="0"/>
              </a:rPr>
              <a:t>Frustration / discouragement of the counselor</a:t>
            </a:r>
          </a:p>
          <a:p>
            <a:r>
              <a:rPr lang="en-US" altLang="de-DE" sz="2000" dirty="0" smtClean="0">
                <a:latin typeface="Verdana" pitchFamily="34" charset="0"/>
              </a:rPr>
              <a:t>Obstacle to a biblical perspective in compassionate long term care of the emotionally suffering</a:t>
            </a:r>
            <a:endParaRPr lang="en-US" altLang="de-DE"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728663" y="404813"/>
            <a:ext cx="8264525" cy="936625"/>
          </a:xfrm>
        </p:spPr>
        <p:txBody>
          <a:bodyPr/>
          <a:lstStyle/>
          <a:p>
            <a:r>
              <a:rPr lang="de-CH" altLang="de-DE" smtClean="0"/>
              <a:t>Four propositions</a:t>
            </a:r>
          </a:p>
        </p:txBody>
      </p:sp>
      <p:sp>
        <p:nvSpPr>
          <p:cNvPr id="3" name="Inhaltsplatzhalter 2"/>
          <p:cNvSpPr>
            <a:spLocks noGrp="1"/>
          </p:cNvSpPr>
          <p:nvPr>
            <p:ph idx="1"/>
          </p:nvPr>
        </p:nvSpPr>
        <p:spPr>
          <a:xfrm>
            <a:off x="728663" y="1484313"/>
            <a:ext cx="8596758" cy="4608512"/>
          </a:xfrm>
        </p:spPr>
        <p:txBody>
          <a:bodyPr/>
          <a:lstStyle/>
          <a:p>
            <a:pPr marL="514350" indent="-514350">
              <a:buFontTx/>
              <a:buAutoNum type="arabicPeriod"/>
              <a:defRPr/>
            </a:pPr>
            <a:r>
              <a:rPr lang="en-US" sz="2000" dirty="0" smtClean="0"/>
              <a:t>The concept of „demonic bondage“ has to be replaced by Biblical terms. It cannot be sufficiently supported by careful biblical exegesis. None of the letters in the new testament suggest casting out of demons as a regular counseling practice. </a:t>
            </a:r>
          </a:p>
          <a:p>
            <a:pPr marL="514350" indent="-514350">
              <a:buFontTx/>
              <a:buAutoNum type="arabicPeriod"/>
              <a:defRPr/>
            </a:pPr>
            <a:r>
              <a:rPr lang="en-US" sz="2000" dirty="0" smtClean="0"/>
              <a:t>Emotional problems are not sufficient to assume a demonic influence on a person.</a:t>
            </a:r>
          </a:p>
          <a:p>
            <a:pPr marL="514350" indent="-514350">
              <a:buFontTx/>
              <a:buAutoNum type="arabicPeriod"/>
              <a:defRPr/>
            </a:pPr>
            <a:r>
              <a:rPr lang="en-US" sz="2000" dirty="0" smtClean="0"/>
              <a:t>Natural causes which afflict us all as fallen, imperfect, sinful and weak creatures, are sufficient to explain emotional disorders.</a:t>
            </a:r>
          </a:p>
          <a:p>
            <a:pPr marL="514350" indent="-514350">
              <a:buFontTx/>
              <a:buAutoNum type="arabicPeriod"/>
              <a:defRPr/>
            </a:pPr>
            <a:r>
              <a:rPr lang="en-US" sz="2000" dirty="0" smtClean="0"/>
              <a:t>We have to be careful not to make extreme examples of  Christ’s ministry (such as the healing of the </a:t>
            </a:r>
            <a:r>
              <a:rPr lang="en-US" sz="2000" dirty="0" err="1" smtClean="0"/>
              <a:t>Gadarene</a:t>
            </a:r>
            <a:r>
              <a:rPr lang="en-US" sz="2000" dirty="0" smtClean="0"/>
              <a:t>) the basis of a general „Theology of occult bondage“. Careful distinction of folk superstition in a Christian gown is necessary.</a:t>
            </a:r>
          </a:p>
          <a:p>
            <a:pPr marL="0" indent="0">
              <a:buFontTx/>
              <a:buNone/>
              <a:defRPr/>
            </a:pPr>
            <a:endParaRPr lang="de-CH"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728663" y="404813"/>
            <a:ext cx="8264525" cy="936625"/>
          </a:xfrm>
        </p:spPr>
        <p:txBody>
          <a:bodyPr/>
          <a:lstStyle/>
          <a:p>
            <a:r>
              <a:rPr lang="de-CH" altLang="de-DE" smtClean="0"/>
              <a:t>Alternatives to Demonic Interpretations</a:t>
            </a:r>
          </a:p>
        </p:txBody>
      </p:sp>
      <p:sp>
        <p:nvSpPr>
          <p:cNvPr id="36867" name="Inhaltsplatzhalter 2"/>
          <p:cNvSpPr>
            <a:spLocks noGrp="1"/>
          </p:cNvSpPr>
          <p:nvPr>
            <p:ph idx="1"/>
          </p:nvPr>
        </p:nvSpPr>
        <p:spPr>
          <a:xfrm>
            <a:off x="728663" y="1484313"/>
            <a:ext cx="8264525" cy="4608512"/>
          </a:xfrm>
        </p:spPr>
        <p:txBody>
          <a:bodyPr/>
          <a:lstStyle/>
          <a:p>
            <a:r>
              <a:rPr lang="de-CH" altLang="de-DE" sz="2800" smtClean="0"/>
              <a:t>Mental Distress is often described in the Bible without demonic interpretations</a:t>
            </a:r>
          </a:p>
          <a:p>
            <a:r>
              <a:rPr lang="de-CH" altLang="de-DE" sz="2800" smtClean="0"/>
              <a:t>Some terms: weary, burdened, worried, timid, fainthearted</a:t>
            </a:r>
          </a:p>
          <a:p>
            <a:r>
              <a:rPr lang="de-CH" altLang="de-DE" sz="2800" smtClean="0"/>
              <a:t>WEAKNESS (2 Corinthians 12:8-10, Hebrews 4:15 ff)</a:t>
            </a:r>
          </a:p>
          <a:p>
            <a:r>
              <a:rPr lang="de-CH" altLang="de-DE" sz="2800" smtClean="0"/>
              <a:t>MIND: negative thoughts</a:t>
            </a:r>
          </a:p>
          <a:p>
            <a:r>
              <a:rPr lang="de-CH" altLang="de-DE" sz="2800" smtClean="0"/>
              <a:t>EMOTIONS: distress, suffering</a:t>
            </a:r>
          </a:p>
          <a:p>
            <a:r>
              <a:rPr lang="de-CH" altLang="de-DE" sz="2800" smtClean="0"/>
              <a:t>BEHAVIOR: conduct (may be disturbed in severe mental illness)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728663" y="404813"/>
            <a:ext cx="8264525" cy="936625"/>
          </a:xfrm>
        </p:spPr>
        <p:txBody>
          <a:bodyPr/>
          <a:lstStyle/>
          <a:p>
            <a:r>
              <a:rPr lang="de-CH" altLang="de-DE" smtClean="0"/>
              <a:t>Practical Steps</a:t>
            </a:r>
            <a:endParaRPr lang="en-US" altLang="de-DE" smtClean="0"/>
          </a:p>
        </p:txBody>
      </p:sp>
      <p:sp>
        <p:nvSpPr>
          <p:cNvPr id="37891" name="Inhaltsplatzhalter 2"/>
          <p:cNvSpPr>
            <a:spLocks noGrp="1"/>
          </p:cNvSpPr>
          <p:nvPr>
            <p:ph idx="1"/>
          </p:nvPr>
        </p:nvSpPr>
        <p:spPr>
          <a:xfrm>
            <a:off x="728663" y="1484313"/>
            <a:ext cx="8264525" cy="4608512"/>
          </a:xfrm>
        </p:spPr>
        <p:txBody>
          <a:bodyPr/>
          <a:lstStyle/>
          <a:p>
            <a:pPr marL="514350" indent="-514350">
              <a:buFontTx/>
              <a:buAutoNum type="alphaUcPeriod"/>
            </a:pPr>
            <a:r>
              <a:rPr lang="en-US" altLang="de-DE" smtClean="0"/>
              <a:t>Listen carefully</a:t>
            </a:r>
          </a:p>
          <a:p>
            <a:pPr marL="514350" indent="-514350">
              <a:buFontTx/>
              <a:buAutoNum type="alphaUcPeriod"/>
            </a:pPr>
            <a:r>
              <a:rPr lang="en-US" altLang="de-DE" smtClean="0"/>
              <a:t>Disentangle the various factors of the syndrome (natural explanations?)</a:t>
            </a:r>
          </a:p>
          <a:p>
            <a:pPr marL="514350" indent="-514350">
              <a:buFontTx/>
              <a:buAutoNum type="alphaUcPeriod"/>
            </a:pPr>
            <a:r>
              <a:rPr lang="en-US" altLang="de-DE" smtClean="0"/>
              <a:t>Help the patient gain control</a:t>
            </a:r>
          </a:p>
          <a:p>
            <a:pPr lvl="1"/>
            <a:r>
              <a:rPr lang="en-US" altLang="de-DE" smtClean="0"/>
              <a:t>better ways to deal with everyday stress</a:t>
            </a:r>
          </a:p>
          <a:p>
            <a:pPr lvl="1"/>
            <a:r>
              <a:rPr lang="en-US" altLang="de-DE" smtClean="0"/>
              <a:t>controlling catastrophic emotional reactions (premature demonic explanations)</a:t>
            </a:r>
          </a:p>
          <a:p>
            <a:pPr lvl="1"/>
            <a:r>
              <a:rPr lang="en-US" altLang="de-DE" smtClean="0"/>
              <a:t>redefine acceptable expectations.</a:t>
            </a:r>
          </a:p>
          <a:p>
            <a:pPr lvl="1"/>
            <a:r>
              <a:rPr lang="en-US" altLang="de-DE" smtClean="0"/>
              <a:t>separating out old interfering issues.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728663" y="404813"/>
            <a:ext cx="8264525" cy="936625"/>
          </a:xfrm>
        </p:spPr>
        <p:txBody>
          <a:bodyPr/>
          <a:lstStyle/>
          <a:p>
            <a:r>
              <a:rPr lang="de-CH" altLang="de-DE" smtClean="0"/>
              <a:t>Practical Steps II</a:t>
            </a:r>
            <a:endParaRPr lang="en-US" altLang="de-DE" smtClean="0"/>
          </a:p>
        </p:txBody>
      </p:sp>
      <p:sp>
        <p:nvSpPr>
          <p:cNvPr id="3" name="Inhaltsplatzhalter 2"/>
          <p:cNvSpPr>
            <a:spLocks noGrp="1"/>
          </p:cNvSpPr>
          <p:nvPr>
            <p:ph idx="1"/>
          </p:nvPr>
        </p:nvSpPr>
        <p:spPr>
          <a:xfrm>
            <a:off x="728663" y="1484313"/>
            <a:ext cx="8264525" cy="4608512"/>
          </a:xfrm>
        </p:spPr>
        <p:txBody>
          <a:bodyPr/>
          <a:lstStyle/>
          <a:p>
            <a:pPr marL="0" indent="0">
              <a:buFontTx/>
              <a:buNone/>
              <a:defRPr/>
            </a:pPr>
            <a:r>
              <a:rPr lang="en-US" dirty="0" smtClean="0"/>
              <a:t>D. Support Regaining of a Sense of Self</a:t>
            </a:r>
          </a:p>
          <a:p>
            <a:pPr lvl="1">
              <a:defRPr/>
            </a:pPr>
            <a:r>
              <a:rPr lang="en-US" dirty="0" smtClean="0"/>
              <a:t>use resources (skills, friends, church etc.)</a:t>
            </a:r>
          </a:p>
          <a:p>
            <a:pPr lvl="1">
              <a:defRPr/>
            </a:pPr>
            <a:r>
              <a:rPr lang="en-US" dirty="0" smtClean="0"/>
              <a:t>strengthen family.</a:t>
            </a:r>
          </a:p>
          <a:p>
            <a:pPr marL="0" indent="0">
              <a:buFontTx/>
              <a:buNone/>
              <a:defRPr/>
            </a:pPr>
            <a:r>
              <a:rPr lang="en-US" dirty="0" smtClean="0"/>
              <a:t>E. Medication</a:t>
            </a:r>
          </a:p>
          <a:p>
            <a:pPr lvl="1">
              <a:defRPr/>
            </a:pPr>
            <a:r>
              <a:rPr lang="en-US" dirty="0" smtClean="0"/>
              <a:t>medication can help you to better cope and control distressing symptoms</a:t>
            </a:r>
          </a:p>
          <a:p>
            <a:pPr lvl="1">
              <a:defRPr/>
            </a:pPr>
            <a:r>
              <a:rPr lang="en-US" dirty="0" smtClean="0"/>
              <a:t> changing the alarm threshold</a:t>
            </a:r>
          </a:p>
          <a:p>
            <a:pPr lvl="1">
              <a:defRPr/>
            </a:pPr>
            <a:r>
              <a:rPr lang="en-US" dirty="0" smtClean="0"/>
              <a:t>calming the biological self</a:t>
            </a:r>
          </a:p>
          <a:p>
            <a:pPr lvl="1">
              <a:defRPr/>
            </a:pPr>
            <a:r>
              <a:rPr lang="en-US" dirty="0" smtClean="0"/>
              <a:t> Antidepressants / Anti-anxiety med./ sleep med.</a:t>
            </a:r>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728663" y="404813"/>
            <a:ext cx="8264525" cy="936625"/>
          </a:xfrm>
        </p:spPr>
        <p:txBody>
          <a:bodyPr/>
          <a:lstStyle/>
          <a:p>
            <a:r>
              <a:rPr lang="de-CH" altLang="de-DE" smtClean="0"/>
              <a:t>Strategies of Helping </a:t>
            </a:r>
          </a:p>
        </p:txBody>
      </p:sp>
      <p:sp>
        <p:nvSpPr>
          <p:cNvPr id="39939" name="Inhaltsplatzhalter 2"/>
          <p:cNvSpPr>
            <a:spLocks noGrp="1"/>
          </p:cNvSpPr>
          <p:nvPr>
            <p:ph idx="1"/>
          </p:nvPr>
        </p:nvSpPr>
        <p:spPr>
          <a:xfrm>
            <a:off x="728663" y="1484313"/>
            <a:ext cx="8264525" cy="4608512"/>
          </a:xfrm>
        </p:spPr>
        <p:txBody>
          <a:bodyPr/>
          <a:lstStyle/>
          <a:p>
            <a:r>
              <a:rPr lang="en-IN" altLang="de-DE" sz="2800" smtClean="0"/>
              <a:t>Understanding the nature of the disorder (does it have a psychological / medical explanation?)</a:t>
            </a:r>
          </a:p>
          <a:p>
            <a:r>
              <a:rPr lang="en-IN" altLang="de-DE" sz="2800" smtClean="0"/>
              <a:t>Choosing an appropriate action </a:t>
            </a:r>
            <a:br>
              <a:rPr lang="en-IN" altLang="de-DE" sz="2800" smtClean="0"/>
            </a:br>
            <a:r>
              <a:rPr lang="en-IN" altLang="de-DE" sz="2800" smtClean="0"/>
              <a:t>(1. Thess. 5:14)</a:t>
            </a:r>
          </a:p>
          <a:p>
            <a:r>
              <a:rPr lang="en-IN" altLang="de-DE" sz="2800" smtClean="0"/>
              <a:t>Medication to soothe the pathological symptoms</a:t>
            </a:r>
          </a:p>
          <a:p>
            <a:r>
              <a:rPr lang="en-IN" altLang="de-DE" sz="2800" smtClean="0"/>
              <a:t>Spiritual support (prayer, encouragement)</a:t>
            </a:r>
          </a:p>
          <a:p>
            <a:r>
              <a:rPr lang="en-IN" altLang="de-DE" sz="2800" smtClean="0"/>
              <a:t>Practical support (social work)</a:t>
            </a:r>
          </a:p>
          <a:p>
            <a:endParaRPr lang="en-IN" altLang="de-DE" sz="2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de-CH" altLang="en-US" sz="2800" dirty="0" err="1" smtClean="0"/>
              <a:t>Demonizing</a:t>
            </a:r>
            <a:r>
              <a:rPr lang="de-CH" altLang="en-US" sz="2800" dirty="0" smtClean="0"/>
              <a:t> = spiritual </a:t>
            </a:r>
            <a:r>
              <a:rPr lang="de-CH" altLang="en-US" sz="2800" dirty="0" err="1" smtClean="0"/>
              <a:t>abuse</a:t>
            </a:r>
            <a:endParaRPr lang="de-DE" altLang="en-US" sz="2800" dirty="0" smtClean="0"/>
          </a:p>
        </p:txBody>
      </p:sp>
      <p:sp>
        <p:nvSpPr>
          <p:cNvPr id="45059" name="Rectangle 3"/>
          <p:cNvSpPr>
            <a:spLocks noGrp="1" noChangeArrowheads="1"/>
          </p:cNvSpPr>
          <p:nvPr>
            <p:ph type="body" idx="1"/>
          </p:nvPr>
        </p:nvSpPr>
        <p:spPr/>
        <p:txBody>
          <a:bodyPr/>
          <a:lstStyle/>
          <a:p>
            <a:pPr eaLnBrk="1" hangingPunct="1">
              <a:lnSpc>
                <a:spcPct val="90000"/>
              </a:lnSpc>
            </a:pPr>
            <a:r>
              <a:rPr lang="de-CH" altLang="en-US" sz="2400" smtClean="0"/>
              <a:t>„Ich habe in zahlreichen Fällen erlebt, welch ungünstige Wirkungen auf einen seelisch kranken Menschen ausgehen können, wenn er fälschlicherweise als dämonisch gebunden bezeichnet wird. Es ist ein grosses Unrecht, wenn ein unter diesem Zustand leidender Gemüts- und Geisteskranker den Vorwurf hören muss, er sei in die Gewalt des Teufels geraten. Wer ohne Kenntnis des krankhaften Seelenlebens und dämonischer Zustände sich ein solches Urteil anmasst, der handelt höchst voreilig, ja geradezu grausam.“</a:t>
            </a:r>
            <a:br>
              <a:rPr lang="de-CH" altLang="en-US" sz="2400" smtClean="0"/>
            </a:br>
            <a:endParaRPr lang="de-CH" altLang="en-US" sz="2400" smtClean="0"/>
          </a:p>
          <a:p>
            <a:pPr lvl="3" eaLnBrk="1" hangingPunct="1">
              <a:lnSpc>
                <a:spcPct val="90000"/>
              </a:lnSpc>
            </a:pPr>
            <a:r>
              <a:rPr lang="de-CH" altLang="en-US" sz="1600" smtClean="0"/>
              <a:t>Alfred Lechler, Krankheit oder Dämonie?</a:t>
            </a:r>
            <a:endParaRPr lang="de-DE" altLang="en-US" sz="1600" smtClean="0"/>
          </a:p>
        </p:txBody>
      </p:sp>
    </p:spTree>
    <p:extLst>
      <p:ext uri="{BB962C8B-B14F-4D97-AF65-F5344CB8AC3E}">
        <p14:creationId xmlns:p14="http://schemas.microsoft.com/office/powerpoint/2010/main" val="3321829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728663" y="404813"/>
            <a:ext cx="8264525" cy="936625"/>
          </a:xfrm>
        </p:spPr>
        <p:txBody>
          <a:bodyPr/>
          <a:lstStyle/>
          <a:p>
            <a:r>
              <a:rPr lang="de-CH" altLang="de-DE" smtClean="0"/>
              <a:t>Attitudes in approaching the unfamiliar</a:t>
            </a:r>
            <a:endParaRPr lang="en-US" altLang="de-DE" smtClean="0"/>
          </a:p>
        </p:txBody>
      </p:sp>
      <p:sp>
        <p:nvSpPr>
          <p:cNvPr id="40963" name="Inhaltsplatzhalter 2"/>
          <p:cNvSpPr>
            <a:spLocks noGrp="1"/>
          </p:cNvSpPr>
          <p:nvPr>
            <p:ph idx="1"/>
          </p:nvPr>
        </p:nvSpPr>
        <p:spPr>
          <a:xfrm>
            <a:off x="728663" y="1484313"/>
            <a:ext cx="8264525" cy="4608512"/>
          </a:xfrm>
        </p:spPr>
        <p:txBody>
          <a:bodyPr/>
          <a:lstStyle/>
          <a:p>
            <a:pPr marL="0" indent="0">
              <a:buFontTx/>
              <a:buNone/>
            </a:pPr>
            <a:r>
              <a:rPr lang="en-US" altLang="de-DE" b="1" i="1" smtClean="0"/>
              <a:t>1. Compassion</a:t>
            </a:r>
          </a:p>
          <a:p>
            <a:pPr marL="0" indent="0">
              <a:buFontTx/>
              <a:buNone/>
            </a:pPr>
            <a:r>
              <a:rPr lang="en-US" altLang="de-DE" smtClean="0"/>
              <a:t> </a:t>
            </a:r>
            <a:r>
              <a:rPr lang="en-US" altLang="de-DE" b="1" i="1" smtClean="0"/>
              <a:t>2. Humility</a:t>
            </a:r>
          </a:p>
          <a:p>
            <a:pPr marL="0" indent="0">
              <a:buFontTx/>
              <a:buNone/>
            </a:pPr>
            <a:r>
              <a:rPr lang="en-US" altLang="de-DE" smtClean="0"/>
              <a:t> </a:t>
            </a:r>
            <a:r>
              <a:rPr lang="en-US" altLang="de-DE" b="1" i="1" smtClean="0"/>
              <a:t>3. Comprehensive diagnostics and care</a:t>
            </a:r>
          </a:p>
          <a:p>
            <a:pPr marL="0" indent="0">
              <a:buFontTx/>
              <a:buNone/>
            </a:pPr>
            <a:endParaRPr lang="de-CH" altLang="de-DE" b="1" i="1" smtClean="0"/>
          </a:p>
          <a:p>
            <a:pPr marL="0" indent="0">
              <a:buFontTx/>
              <a:buNone/>
            </a:pPr>
            <a:r>
              <a:rPr lang="de-DE" altLang="de-DE" smtClean="0"/>
              <a:t>Let us follow the example of Jesus:</a:t>
            </a:r>
          </a:p>
          <a:p>
            <a:pPr lvl="1"/>
            <a:r>
              <a:rPr lang="de-DE" altLang="de-DE" sz="2400" smtClean="0"/>
              <a:t>When he saw the crowds, he had compassion on them, because they were harassed and helpless, like sheep without a shepherd. (NIV)</a:t>
            </a:r>
          </a:p>
          <a:p>
            <a:pPr marL="0" indent="0">
              <a:buFontTx/>
              <a:buNone/>
            </a:pPr>
            <a:endParaRPr lang="en-US" altLang="de-DE" b="1" i="1"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411413" y="4406900"/>
            <a:ext cx="6619875" cy="1362075"/>
          </a:xfrm>
        </p:spPr>
        <p:txBody>
          <a:bodyPr/>
          <a:lstStyle/>
          <a:p>
            <a:pPr>
              <a:defRPr/>
            </a:pPr>
            <a:r>
              <a:rPr lang="de-CH" dirty="0" smtClean="0">
                <a:hlinkClick r:id="rId2"/>
              </a:rPr>
              <a:t>www.psy77.com</a:t>
            </a:r>
            <a:r>
              <a:rPr lang="de-CH" dirty="0" smtClean="0"/>
              <a:t/>
            </a:r>
            <a:br>
              <a:rPr lang="de-CH" dirty="0" smtClean="0"/>
            </a:br>
            <a:endParaRPr lang="de-CH" dirty="0"/>
          </a:p>
        </p:txBody>
      </p:sp>
      <p:sp>
        <p:nvSpPr>
          <p:cNvPr id="41987" name="Textplatzhalter 5"/>
          <p:cNvSpPr>
            <a:spLocks noGrp="1"/>
          </p:cNvSpPr>
          <p:nvPr>
            <p:ph type="body" idx="1"/>
          </p:nvPr>
        </p:nvSpPr>
        <p:spPr>
          <a:xfrm>
            <a:off x="2333625" y="2906713"/>
            <a:ext cx="6697663" cy="1500187"/>
          </a:xfrm>
        </p:spPr>
        <p:txBody>
          <a:bodyPr/>
          <a:lstStyle/>
          <a:p>
            <a:r>
              <a:rPr lang="de-CH" altLang="de-DE" smtClean="0"/>
              <a:t>More Presentations on </a:t>
            </a:r>
            <a:br>
              <a:rPr lang="de-CH" altLang="de-DE" smtClean="0"/>
            </a:br>
            <a:r>
              <a:rPr lang="de-CH" altLang="de-DE" smtClean="0"/>
              <a:t>Global Mental Health in a Christian Context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2"/>
          <p:cNvSpPr>
            <a:spLocks noGrp="1"/>
          </p:cNvSpPr>
          <p:nvPr>
            <p:ph type="title"/>
          </p:nvPr>
        </p:nvSpPr>
        <p:spPr/>
        <p:txBody>
          <a:bodyPr/>
          <a:lstStyle/>
          <a:p>
            <a:pPr eaLnBrk="1" hangingPunct="1"/>
            <a:r>
              <a:rPr lang="de-CH" altLang="de-DE" dirty="0" err="1" smtClean="0"/>
              <a:t>My</a:t>
            </a:r>
            <a:r>
              <a:rPr lang="de-CH" altLang="de-DE" dirty="0" smtClean="0"/>
              <a:t> </a:t>
            </a:r>
            <a:r>
              <a:rPr lang="de-CH" altLang="de-DE" dirty="0" err="1" smtClean="0"/>
              <a:t>background</a:t>
            </a:r>
            <a:endParaRPr lang="de-CH" altLang="de-DE" dirty="0" smtClean="0"/>
          </a:p>
        </p:txBody>
      </p:sp>
      <p:sp>
        <p:nvSpPr>
          <p:cNvPr id="3" name="Inhaltsplatzhalter 2"/>
          <p:cNvSpPr>
            <a:spLocks noGrp="1"/>
          </p:cNvSpPr>
          <p:nvPr>
            <p:ph sz="half" idx="2"/>
          </p:nvPr>
        </p:nvSpPr>
        <p:spPr>
          <a:xfrm>
            <a:off x="3204741" y="1484784"/>
            <a:ext cx="6200243" cy="4526280"/>
          </a:xfrm>
        </p:spPr>
        <p:txBody>
          <a:bodyPr/>
          <a:lstStyle/>
          <a:p>
            <a:r>
              <a:rPr lang="en-US" sz="1800" dirty="0" smtClean="0"/>
              <a:t>My first experience of «deliverance ministry» in a Christian camp.</a:t>
            </a:r>
          </a:p>
          <a:p>
            <a:r>
              <a:rPr lang="en-US" sz="1800" dirty="0" smtClean="0"/>
              <a:t>Prejudice: Mental illness demon-induced</a:t>
            </a:r>
          </a:p>
          <a:p>
            <a:r>
              <a:rPr lang="en-US" sz="1800" dirty="0" smtClean="0"/>
              <a:t>25 years as medical director of a Christian psychiatric Clinic in Switzerland </a:t>
            </a:r>
          </a:p>
          <a:p>
            <a:r>
              <a:rPr lang="en-US" sz="1800" dirty="0" smtClean="0"/>
              <a:t>Listening to hundreds of stories about demonic interpretations and stigma.</a:t>
            </a:r>
          </a:p>
          <a:p>
            <a:endParaRPr lang="en-US" sz="1800" dirty="0" smtClean="0"/>
          </a:p>
          <a:p>
            <a:endParaRPr lang="en-US" sz="1800" dirty="0" smtClean="0"/>
          </a:p>
          <a:p>
            <a:r>
              <a:rPr lang="en-US" sz="2000" dirty="0" smtClean="0"/>
              <a:t>Publications on the topic: </a:t>
            </a:r>
            <a:br>
              <a:rPr lang="en-US" sz="2000" dirty="0" smtClean="0"/>
            </a:br>
            <a:r>
              <a:rPr lang="en-US" sz="2000" dirty="0" smtClean="0"/>
              <a:t>Google: </a:t>
            </a:r>
            <a:r>
              <a:rPr lang="en-US" sz="2000" dirty="0" err="1" smtClean="0"/>
              <a:t>pfeifer</a:t>
            </a:r>
            <a:r>
              <a:rPr lang="en-US" sz="2000" dirty="0" smtClean="0"/>
              <a:t> demons </a:t>
            </a:r>
            <a:r>
              <a:rPr lang="en-US" sz="2000" dirty="0" err="1" smtClean="0"/>
              <a:t>switzerland</a:t>
            </a:r>
            <a:r>
              <a:rPr lang="en-US" sz="2000" dirty="0" smtClean="0"/>
              <a:t> pdf</a:t>
            </a:r>
          </a:p>
          <a:p>
            <a:endParaRPr lang="en-US" sz="2000" dirty="0"/>
          </a:p>
        </p:txBody>
      </p:sp>
      <p:sp>
        <p:nvSpPr>
          <p:cNvPr id="9220" name="Foliennummernplatzhalter 1"/>
          <p:cNvSpPr>
            <a:spLocks noGrp="1"/>
          </p:cNvSpPr>
          <p:nvPr>
            <p:ph type="sldNum" sz="quarter" idx="4294967295"/>
          </p:nvPr>
        </p:nvSpPr>
        <p:spPr bwMode="auto">
          <a:xfrm>
            <a:off x="9191625" y="39688"/>
            <a:ext cx="59848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D20A2823-A85F-4ABE-A7B9-7EB9E04E8859}" type="slidenum">
              <a:rPr lang="en-US" smtClean="0">
                <a:solidFill>
                  <a:schemeClr val="bg1"/>
                </a:solidFill>
                <a:latin typeface="Calibri" pitchFamily="34" charset="0"/>
              </a:rPr>
              <a:pPr fontAlgn="base">
                <a:spcBef>
                  <a:spcPct val="0"/>
                </a:spcBef>
                <a:spcAft>
                  <a:spcPct val="0"/>
                </a:spcAft>
                <a:defRPr/>
              </a:pPr>
              <a:t>4</a:t>
            </a:fld>
            <a:endParaRPr lang="en-US" smtClean="0">
              <a:solidFill>
                <a:schemeClr val="bg1"/>
              </a:solidFill>
              <a:latin typeface="Calibri" pitchFamily="34" charset="0"/>
            </a:endParaRPr>
          </a:p>
        </p:txBody>
      </p:sp>
      <p:pic>
        <p:nvPicPr>
          <p:cNvPr id="6" name="Grafik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52413" y="1556792"/>
            <a:ext cx="2785668"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197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Two</a:t>
            </a:r>
            <a:r>
              <a:rPr lang="de-CH" dirty="0" smtClean="0"/>
              <a:t> </a:t>
            </a:r>
            <a:r>
              <a:rPr lang="de-CH" dirty="0" err="1" smtClean="0"/>
              <a:t>examples</a:t>
            </a:r>
            <a:endParaRPr lang="en-US" dirty="0"/>
          </a:p>
        </p:txBody>
      </p:sp>
      <p:sp>
        <p:nvSpPr>
          <p:cNvPr id="3" name="Inhaltsplatzhalter 2"/>
          <p:cNvSpPr>
            <a:spLocks noGrp="1"/>
          </p:cNvSpPr>
          <p:nvPr>
            <p:ph sz="half" idx="1"/>
          </p:nvPr>
        </p:nvSpPr>
        <p:spPr/>
        <p:txBody>
          <a:bodyPr/>
          <a:lstStyle/>
          <a:p>
            <a:r>
              <a:rPr lang="en-US" dirty="0" smtClean="0"/>
              <a:t>50y </a:t>
            </a:r>
            <a:r>
              <a:rPr lang="en-US" dirty="0"/>
              <a:t>old woman with dissociative identity disorder – difficult behavior. </a:t>
            </a:r>
            <a:endParaRPr lang="en-US" dirty="0" smtClean="0"/>
          </a:p>
          <a:p>
            <a:r>
              <a:rPr lang="en-US" dirty="0" smtClean="0"/>
              <a:t>Church</a:t>
            </a:r>
            <a:r>
              <a:rPr lang="en-US" dirty="0"/>
              <a:t>: </a:t>
            </a:r>
            <a:r>
              <a:rPr lang="en-US" dirty="0" smtClean="0"/>
              <a:t>She probably has a Demon </a:t>
            </a:r>
            <a:endParaRPr lang="en-US" dirty="0"/>
          </a:p>
          <a:p>
            <a:r>
              <a:rPr lang="en-US" dirty="0" smtClean="0"/>
              <a:t>But </a:t>
            </a:r>
            <a:r>
              <a:rPr lang="en-US" dirty="0"/>
              <a:t>what about the rapist</a:t>
            </a:r>
            <a:r>
              <a:rPr lang="en-US" dirty="0" smtClean="0"/>
              <a:t>? </a:t>
            </a:r>
          </a:p>
          <a:p>
            <a:r>
              <a:rPr lang="en-US" dirty="0" smtClean="0"/>
              <a:t>WHO HAS A DEMON?</a:t>
            </a:r>
            <a:endParaRPr lang="en-US" dirty="0"/>
          </a:p>
        </p:txBody>
      </p:sp>
      <p:sp>
        <p:nvSpPr>
          <p:cNvPr id="4" name="Inhaltsplatzhalter 3"/>
          <p:cNvSpPr>
            <a:spLocks noGrp="1"/>
          </p:cNvSpPr>
          <p:nvPr>
            <p:ph sz="half" idx="2"/>
          </p:nvPr>
        </p:nvSpPr>
        <p:spPr/>
        <p:txBody>
          <a:bodyPr/>
          <a:lstStyle/>
          <a:p>
            <a:r>
              <a:rPr lang="de-CH" dirty="0" smtClean="0"/>
              <a:t>African </a:t>
            </a:r>
            <a:r>
              <a:rPr lang="de-CH" dirty="0" err="1" smtClean="0"/>
              <a:t>Woman</a:t>
            </a:r>
            <a:r>
              <a:rPr lang="de-CH" dirty="0" smtClean="0"/>
              <a:t> </a:t>
            </a:r>
            <a:r>
              <a:rPr lang="de-CH" dirty="0" err="1" smtClean="0"/>
              <a:t>consulting</a:t>
            </a:r>
            <a:r>
              <a:rPr lang="de-CH" dirty="0" smtClean="0"/>
              <a:t> </a:t>
            </a:r>
            <a:r>
              <a:rPr lang="de-CH" dirty="0" err="1" smtClean="0"/>
              <a:t>with</a:t>
            </a:r>
            <a:r>
              <a:rPr lang="de-CH" dirty="0" smtClean="0"/>
              <a:t> </a:t>
            </a:r>
            <a:r>
              <a:rPr lang="de-CH" dirty="0" err="1" smtClean="0"/>
              <a:t>pastor</a:t>
            </a:r>
            <a:r>
              <a:rPr lang="de-CH" dirty="0" smtClean="0"/>
              <a:t> </a:t>
            </a:r>
            <a:r>
              <a:rPr lang="de-CH" dirty="0" err="1" smtClean="0"/>
              <a:t>for</a:t>
            </a:r>
            <a:r>
              <a:rPr lang="de-CH" dirty="0" smtClean="0"/>
              <a:t> </a:t>
            </a:r>
            <a:r>
              <a:rPr lang="de-CH" dirty="0" err="1" smtClean="0"/>
              <a:t>depression</a:t>
            </a:r>
            <a:r>
              <a:rPr lang="de-CH" dirty="0" smtClean="0"/>
              <a:t>: «</a:t>
            </a:r>
            <a:r>
              <a:rPr lang="de-CH" dirty="0" err="1" smtClean="0"/>
              <a:t>You</a:t>
            </a:r>
            <a:r>
              <a:rPr lang="de-CH" dirty="0" smtClean="0"/>
              <a:t> </a:t>
            </a:r>
            <a:r>
              <a:rPr lang="de-CH" dirty="0" err="1" smtClean="0"/>
              <a:t>have</a:t>
            </a:r>
            <a:r>
              <a:rPr lang="de-CH" dirty="0" smtClean="0"/>
              <a:t> a </a:t>
            </a:r>
            <a:r>
              <a:rPr lang="de-CH" dirty="0" err="1" smtClean="0"/>
              <a:t>demon</a:t>
            </a:r>
            <a:r>
              <a:rPr lang="de-CH" dirty="0" smtClean="0"/>
              <a:t> </a:t>
            </a:r>
            <a:r>
              <a:rPr lang="de-CH" dirty="0" err="1" smtClean="0"/>
              <a:t>of</a:t>
            </a:r>
            <a:r>
              <a:rPr lang="de-CH" dirty="0" smtClean="0"/>
              <a:t> </a:t>
            </a:r>
            <a:r>
              <a:rPr lang="de-CH" dirty="0" err="1" smtClean="0"/>
              <a:t>depression</a:t>
            </a:r>
            <a:r>
              <a:rPr lang="de-CH" dirty="0" smtClean="0"/>
              <a:t>!»</a:t>
            </a:r>
          </a:p>
          <a:p>
            <a:r>
              <a:rPr lang="de-CH" dirty="0" err="1" smtClean="0"/>
              <a:t>If</a:t>
            </a:r>
            <a:r>
              <a:rPr lang="de-CH" dirty="0" smtClean="0"/>
              <a:t> </a:t>
            </a:r>
            <a:r>
              <a:rPr lang="de-CH" dirty="0" err="1" smtClean="0"/>
              <a:t>she</a:t>
            </a:r>
            <a:r>
              <a:rPr lang="de-CH" dirty="0" smtClean="0"/>
              <a:t> </a:t>
            </a:r>
            <a:r>
              <a:rPr lang="de-CH" dirty="0" err="1" smtClean="0"/>
              <a:t>has</a:t>
            </a:r>
            <a:r>
              <a:rPr lang="de-CH" dirty="0" smtClean="0"/>
              <a:t> an abusive </a:t>
            </a:r>
            <a:r>
              <a:rPr lang="de-CH" dirty="0" err="1" smtClean="0"/>
              <a:t>husband</a:t>
            </a:r>
            <a:r>
              <a:rPr lang="de-CH" dirty="0" smtClean="0"/>
              <a:t> – </a:t>
            </a:r>
            <a:r>
              <a:rPr lang="de-CH" dirty="0" err="1" smtClean="0"/>
              <a:t>Does</a:t>
            </a:r>
            <a:r>
              <a:rPr lang="de-CH" dirty="0" smtClean="0"/>
              <a:t> </a:t>
            </a:r>
            <a:r>
              <a:rPr lang="de-CH" dirty="0" err="1" smtClean="0"/>
              <a:t>prayer</a:t>
            </a:r>
            <a:r>
              <a:rPr lang="de-CH" dirty="0" smtClean="0"/>
              <a:t> </a:t>
            </a:r>
            <a:r>
              <a:rPr lang="de-CH" dirty="0" err="1" smtClean="0"/>
              <a:t>solve</a:t>
            </a:r>
            <a:r>
              <a:rPr lang="de-CH" dirty="0" smtClean="0"/>
              <a:t> </a:t>
            </a:r>
            <a:r>
              <a:rPr lang="de-CH" dirty="0" err="1" smtClean="0"/>
              <a:t>the</a:t>
            </a:r>
            <a:r>
              <a:rPr lang="de-CH" dirty="0" smtClean="0"/>
              <a:t> </a:t>
            </a:r>
            <a:r>
              <a:rPr lang="de-CH" dirty="0" err="1" smtClean="0"/>
              <a:t>problem</a:t>
            </a:r>
            <a:r>
              <a:rPr lang="de-CH" dirty="0" smtClean="0"/>
              <a:t> </a:t>
            </a:r>
            <a:r>
              <a:rPr lang="de-CH" dirty="0" err="1" smtClean="0"/>
              <a:t>od</a:t>
            </a:r>
            <a:r>
              <a:rPr lang="de-CH" dirty="0" smtClean="0"/>
              <a:t> </a:t>
            </a:r>
            <a:r>
              <a:rPr lang="de-CH" dirty="0" err="1" smtClean="0"/>
              <a:t>depression</a:t>
            </a:r>
            <a:r>
              <a:rPr lang="de-CH" dirty="0" smtClean="0"/>
              <a:t>?</a:t>
            </a:r>
            <a:endParaRPr lang="en-US" dirty="0"/>
          </a:p>
        </p:txBody>
      </p:sp>
    </p:spTree>
    <p:extLst>
      <p:ext uri="{BB962C8B-B14F-4D97-AF65-F5344CB8AC3E}">
        <p14:creationId xmlns:p14="http://schemas.microsoft.com/office/powerpoint/2010/main" val="42661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dirty="0" smtClean="0"/>
              <a:t>But </a:t>
            </a:r>
            <a:r>
              <a:rPr lang="de-CH" dirty="0" err="1" smtClean="0"/>
              <a:t>is</a:t>
            </a:r>
            <a:r>
              <a:rPr lang="de-CH" dirty="0" smtClean="0"/>
              <a:t> belief in </a:t>
            </a:r>
            <a:r>
              <a:rPr lang="de-CH" dirty="0" err="1" smtClean="0"/>
              <a:t>demons</a:t>
            </a:r>
            <a:r>
              <a:rPr lang="de-CH" dirty="0" smtClean="0"/>
              <a:t> not a </a:t>
            </a:r>
            <a:r>
              <a:rPr lang="de-CH" dirty="0" err="1" smtClean="0"/>
              <a:t>central</a:t>
            </a:r>
            <a:r>
              <a:rPr lang="de-CH" dirty="0" smtClean="0"/>
              <a:t> </a:t>
            </a:r>
            <a:r>
              <a:rPr lang="de-CH" dirty="0" err="1" smtClean="0"/>
              <a:t>truth</a:t>
            </a:r>
            <a:r>
              <a:rPr lang="de-CH" dirty="0" smtClean="0"/>
              <a:t> </a:t>
            </a:r>
            <a:r>
              <a:rPr lang="de-CH" dirty="0" err="1" smtClean="0"/>
              <a:t>of</a:t>
            </a:r>
            <a:r>
              <a:rPr lang="de-CH" dirty="0" smtClean="0"/>
              <a:t> </a:t>
            </a:r>
            <a:r>
              <a:rPr lang="de-CH" dirty="0" err="1" smtClean="0"/>
              <a:t>the</a:t>
            </a:r>
            <a:r>
              <a:rPr lang="de-CH" dirty="0" smtClean="0"/>
              <a:t> Christian </a:t>
            </a:r>
            <a:r>
              <a:rPr lang="de-CH" dirty="0" err="1" smtClean="0"/>
              <a:t>faith</a:t>
            </a:r>
            <a:r>
              <a:rPr lang="de-CH" dirty="0" smtClean="0"/>
              <a:t>?</a:t>
            </a:r>
            <a:endParaRPr lang="en-US" dirty="0"/>
          </a:p>
        </p:txBody>
      </p:sp>
    </p:spTree>
    <p:extLst>
      <p:ext uri="{BB962C8B-B14F-4D97-AF65-F5344CB8AC3E}">
        <p14:creationId xmlns:p14="http://schemas.microsoft.com/office/powerpoint/2010/main" val="102722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CH" dirty="0" err="1" smtClean="0"/>
              <a:t>Demonic</a:t>
            </a:r>
            <a:r>
              <a:rPr lang="de-CH" dirty="0" smtClean="0"/>
              <a:t> </a:t>
            </a:r>
            <a:r>
              <a:rPr lang="de-CH" dirty="0" err="1" smtClean="0"/>
              <a:t>interpretation</a:t>
            </a:r>
            <a:r>
              <a:rPr lang="de-CH" dirty="0" smtClean="0"/>
              <a:t> </a:t>
            </a:r>
            <a:r>
              <a:rPr lang="de-CH" dirty="0" err="1" smtClean="0"/>
              <a:t>is</a:t>
            </a:r>
            <a:r>
              <a:rPr lang="de-CH" dirty="0" smtClean="0"/>
              <a:t> not Christian</a:t>
            </a:r>
            <a:endParaRPr lang="de-CH" dirty="0"/>
          </a:p>
        </p:txBody>
      </p:sp>
      <p:sp>
        <p:nvSpPr>
          <p:cNvPr id="10" name="Inhaltsplatzhalter 9"/>
          <p:cNvSpPr>
            <a:spLocks noGrp="1"/>
          </p:cNvSpPr>
          <p:nvPr>
            <p:ph sz="half" idx="2"/>
          </p:nvPr>
        </p:nvSpPr>
        <p:spPr/>
        <p:txBody>
          <a:bodyPr/>
          <a:lstStyle/>
          <a:p>
            <a:pPr marL="0" indent="0">
              <a:buNone/>
            </a:pPr>
            <a:r>
              <a:rPr lang="de-CH" b="1" i="1" dirty="0" smtClean="0"/>
              <a:t>«Do </a:t>
            </a:r>
            <a:r>
              <a:rPr lang="de-CH" b="1" i="1" dirty="0" err="1" smtClean="0"/>
              <a:t>you</a:t>
            </a:r>
            <a:r>
              <a:rPr lang="de-CH" b="1" i="1" dirty="0" smtClean="0"/>
              <a:t> </a:t>
            </a:r>
            <a:r>
              <a:rPr lang="de-CH" b="1" i="1" dirty="0" err="1" smtClean="0"/>
              <a:t>believe</a:t>
            </a:r>
            <a:r>
              <a:rPr lang="de-CH" b="1" i="1" dirty="0" smtClean="0"/>
              <a:t> in </a:t>
            </a:r>
            <a:r>
              <a:rPr lang="de-CH" b="1" i="1" dirty="0" err="1" smtClean="0"/>
              <a:t>Demons</a:t>
            </a:r>
            <a:r>
              <a:rPr lang="de-CH" b="1" i="1" dirty="0" smtClean="0"/>
              <a:t>?»</a:t>
            </a:r>
          </a:p>
          <a:p>
            <a:r>
              <a:rPr lang="de-CH" dirty="0" err="1" smtClean="0"/>
              <a:t>Hinduism</a:t>
            </a:r>
            <a:endParaRPr lang="de-CH" dirty="0" smtClean="0"/>
          </a:p>
          <a:p>
            <a:r>
              <a:rPr lang="de-CH" dirty="0" err="1" smtClean="0"/>
              <a:t>Buddhism</a:t>
            </a:r>
            <a:endParaRPr lang="de-CH" dirty="0" smtClean="0"/>
          </a:p>
          <a:p>
            <a:r>
              <a:rPr lang="de-CH" dirty="0" smtClean="0"/>
              <a:t>Islam (</a:t>
            </a:r>
            <a:r>
              <a:rPr lang="de-CH" dirty="0" err="1" smtClean="0"/>
              <a:t>Jinn</a:t>
            </a:r>
            <a:r>
              <a:rPr lang="de-CH" dirty="0" smtClean="0"/>
              <a:t>)</a:t>
            </a:r>
          </a:p>
        </p:txBody>
      </p:sp>
      <p:sp>
        <p:nvSpPr>
          <p:cNvPr id="7" name="Foliennummernplatzhalter 6"/>
          <p:cNvSpPr>
            <a:spLocks noGrp="1"/>
          </p:cNvSpPr>
          <p:nvPr>
            <p:ph type="sldNum" sz="quarter" idx="4294967295"/>
          </p:nvPr>
        </p:nvSpPr>
        <p:spPr>
          <a:xfrm>
            <a:off x="9191625" y="39688"/>
            <a:ext cx="598488" cy="365125"/>
          </a:xfrm>
          <a:prstGeom prst="rect">
            <a:avLst/>
          </a:prstGeom>
        </p:spPr>
        <p:txBody>
          <a:bodyPr/>
          <a:lstStyle/>
          <a:p>
            <a:pPr>
              <a:defRPr/>
            </a:pPr>
            <a:fld id="{BBE438D6-9407-4E3E-B035-06AF985FC797}" type="slidenum">
              <a:rPr lang="en-US" smtClean="0"/>
              <a:pPr>
                <a:defRPr/>
              </a:pPr>
              <a:t>7</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8477" y="1772816"/>
            <a:ext cx="4010263"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99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de-CH" altLang="en-US" b="0" dirty="0" smtClean="0"/>
              <a:t>Film «</a:t>
            </a:r>
            <a:r>
              <a:rPr lang="de-CH" altLang="en-US" b="0" dirty="0" err="1" smtClean="0"/>
              <a:t>Kusum</a:t>
            </a:r>
            <a:r>
              <a:rPr lang="de-CH" altLang="en-US" b="0" dirty="0" smtClean="0"/>
              <a:t>» /</a:t>
            </a:r>
            <a:r>
              <a:rPr lang="de-CH" altLang="en-US" b="0" dirty="0" err="1" smtClean="0"/>
              <a:t>India</a:t>
            </a:r>
            <a:endParaRPr lang="de-CH" altLang="en-US" b="0" dirty="0" smtClean="0"/>
          </a:p>
        </p:txBody>
      </p:sp>
      <p:sp>
        <p:nvSpPr>
          <p:cNvPr id="29699" name="Inhaltsplatzhalter 2"/>
          <p:cNvSpPr>
            <a:spLocks noGrp="1"/>
          </p:cNvSpPr>
          <p:nvPr>
            <p:ph sz="half" idx="1"/>
          </p:nvPr>
        </p:nvSpPr>
        <p:spPr/>
        <p:txBody>
          <a:bodyPr/>
          <a:lstStyle/>
          <a:p>
            <a:endParaRPr lang="de-CH" altLang="en-US" smtClean="0"/>
          </a:p>
        </p:txBody>
      </p:sp>
      <p:sp>
        <p:nvSpPr>
          <p:cNvPr id="29700" name="Inhaltsplatzhalter 3"/>
          <p:cNvSpPr>
            <a:spLocks noGrp="1"/>
          </p:cNvSpPr>
          <p:nvPr>
            <p:ph sz="half" idx="2"/>
          </p:nvPr>
        </p:nvSpPr>
        <p:spPr/>
        <p:txBody>
          <a:bodyPr/>
          <a:lstStyle/>
          <a:p>
            <a:endParaRPr lang="de-CH" altLang="en-US" smtClean="0"/>
          </a:p>
        </p:txBody>
      </p:sp>
      <p:pic>
        <p:nvPicPr>
          <p:cNvPr id="2970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9153" y="1538289"/>
            <a:ext cx="4069336" cy="270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7196" y="1538288"/>
            <a:ext cx="3252432" cy="347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0007" y="3608388"/>
            <a:ext cx="4283690" cy="247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764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CH" sz="3200" dirty="0" smtClean="0"/>
              <a:t>Mental Symptoms </a:t>
            </a:r>
            <a:r>
              <a:rPr lang="de-CH" sz="3200" dirty="0" err="1" smtClean="0"/>
              <a:t>interpreted</a:t>
            </a:r>
            <a:r>
              <a:rPr lang="de-CH" sz="3200" dirty="0" smtClean="0"/>
              <a:t> </a:t>
            </a:r>
            <a:r>
              <a:rPr lang="de-CH" sz="3200" dirty="0" err="1" smtClean="0"/>
              <a:t>as</a:t>
            </a:r>
            <a:r>
              <a:rPr lang="de-CH" sz="3200" dirty="0" smtClean="0"/>
              <a:t> «</a:t>
            </a:r>
            <a:r>
              <a:rPr lang="de-CH" sz="3200" dirty="0" err="1" smtClean="0"/>
              <a:t>demonic</a:t>
            </a:r>
            <a:r>
              <a:rPr lang="de-CH" sz="3200" dirty="0" smtClean="0"/>
              <a:t>»</a:t>
            </a:r>
            <a:endParaRPr lang="de-CH" sz="3200" dirty="0"/>
          </a:p>
        </p:txBody>
      </p:sp>
      <p:sp>
        <p:nvSpPr>
          <p:cNvPr id="11" name="Inhaltsplatzhalter 10"/>
          <p:cNvSpPr>
            <a:spLocks noGrp="1"/>
          </p:cNvSpPr>
          <p:nvPr>
            <p:ph sz="half" idx="2"/>
          </p:nvPr>
        </p:nvSpPr>
        <p:spPr/>
        <p:txBody>
          <a:bodyPr/>
          <a:lstStyle/>
          <a:p>
            <a:r>
              <a:rPr lang="de-CH" dirty="0" smtClean="0"/>
              <a:t>«</a:t>
            </a:r>
            <a:r>
              <a:rPr lang="de-CH" dirty="0" err="1" smtClean="0"/>
              <a:t>Woman</a:t>
            </a:r>
            <a:r>
              <a:rPr lang="de-CH" dirty="0" smtClean="0"/>
              <a:t> </a:t>
            </a:r>
            <a:r>
              <a:rPr lang="de-CH" dirty="0" err="1" smtClean="0"/>
              <a:t>refuses</a:t>
            </a:r>
            <a:r>
              <a:rPr lang="de-CH" dirty="0" smtClean="0"/>
              <a:t> her </a:t>
            </a:r>
            <a:r>
              <a:rPr lang="de-CH" dirty="0" err="1" smtClean="0"/>
              <a:t>demon</a:t>
            </a:r>
            <a:r>
              <a:rPr lang="de-CH" dirty="0" smtClean="0"/>
              <a:t> </a:t>
            </a:r>
            <a:r>
              <a:rPr lang="de-CH" dirty="0" err="1" smtClean="0"/>
              <a:t>being</a:t>
            </a:r>
            <a:r>
              <a:rPr lang="de-CH" dirty="0" smtClean="0"/>
              <a:t> </a:t>
            </a:r>
            <a:r>
              <a:rPr lang="de-CH" dirty="0" err="1" smtClean="0"/>
              <a:t>driven</a:t>
            </a:r>
            <a:r>
              <a:rPr lang="de-CH" dirty="0" smtClean="0"/>
              <a:t> out»</a:t>
            </a:r>
          </a:p>
          <a:p>
            <a:r>
              <a:rPr lang="de-CH" dirty="0" smtClean="0"/>
              <a:t>Report in a </a:t>
            </a:r>
            <a:r>
              <a:rPr lang="de-CH" dirty="0" err="1" smtClean="0"/>
              <a:t>Chrstian</a:t>
            </a:r>
            <a:r>
              <a:rPr lang="de-CH" dirty="0" smtClean="0"/>
              <a:t> NGO </a:t>
            </a:r>
            <a:r>
              <a:rPr lang="de-CH" dirty="0" err="1" smtClean="0"/>
              <a:t>magazine</a:t>
            </a:r>
            <a:r>
              <a:rPr lang="de-CH" dirty="0" smtClean="0"/>
              <a:t> 2015</a:t>
            </a:r>
            <a:endParaRPr lang="de-CH" dirty="0"/>
          </a:p>
        </p:txBody>
      </p:sp>
      <p:sp>
        <p:nvSpPr>
          <p:cNvPr id="7" name="Foliennummernplatzhalter 6"/>
          <p:cNvSpPr>
            <a:spLocks noGrp="1"/>
          </p:cNvSpPr>
          <p:nvPr>
            <p:ph type="sldNum" sz="quarter" idx="4294967295"/>
          </p:nvPr>
        </p:nvSpPr>
        <p:spPr>
          <a:xfrm>
            <a:off x="9191625" y="39688"/>
            <a:ext cx="598488" cy="365125"/>
          </a:xfrm>
          <a:prstGeom prst="rect">
            <a:avLst/>
          </a:prstGeom>
        </p:spPr>
        <p:txBody>
          <a:bodyPr/>
          <a:lstStyle/>
          <a:p>
            <a:pPr>
              <a:defRPr/>
            </a:pPr>
            <a:fld id="{BBE438D6-9407-4E3E-B035-06AF985FC797}" type="slidenum">
              <a:rPr lang="en-US" smtClean="0"/>
              <a:pPr>
                <a:defRPr/>
              </a:pPr>
              <a:t>9</a:t>
            </a:fld>
            <a:endParaRPr lang="en-US" dirty="0"/>
          </a:p>
        </p:txBody>
      </p:sp>
      <p:pic>
        <p:nvPicPr>
          <p:cNvPr id="2" name="Grafik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6429" y="1528193"/>
            <a:ext cx="3987929" cy="5213175"/>
          </a:xfrm>
          <a:prstGeom prst="rect">
            <a:avLst/>
          </a:prstGeom>
        </p:spPr>
      </p:pic>
    </p:spTree>
    <p:extLst>
      <p:ext uri="{BB962C8B-B14F-4D97-AF65-F5344CB8AC3E}">
        <p14:creationId xmlns:p14="http://schemas.microsoft.com/office/powerpoint/2010/main" val="109602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Apothek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Larissa">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Wingdings" pitchFamily="2" charset="2"/>
          <a:buNone/>
          <a:tabLst/>
          <a:defRPr kumimoji="0" lang="de-DE"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Wingdings" pitchFamily="2" charset="2"/>
          <a:buNone/>
          <a:tabLst/>
          <a:defRPr kumimoji="0" lang="de-DE" sz="1200" b="1" i="0" u="none" strike="noStrike" cap="none" normalizeH="0" baseline="0" smtClean="0">
            <a:ln>
              <a:noFill/>
            </a:ln>
            <a:solidFill>
              <a:schemeClr val="tx1"/>
            </a:solidFill>
            <a:effectLst/>
            <a:latin typeface="Arial" charset="0"/>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H:\Vorlagen\Folien-Schizophrenie.pot</Template>
  <TotalTime>0</TotalTime>
  <Words>2096</Words>
  <Application>Microsoft Office PowerPoint</Application>
  <PresentationFormat>Benutzerdefiniert</PresentationFormat>
  <Paragraphs>321</Paragraphs>
  <Slides>39</Slides>
  <Notes>11</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39</vt:i4>
      </vt:variant>
    </vt:vector>
  </HeadingPairs>
  <TitlesOfParts>
    <vt:vector size="41" baseType="lpstr">
      <vt:lpstr>Larissa</vt:lpstr>
      <vt:lpstr>Diagramm</vt:lpstr>
      <vt:lpstr>Christian Alternatives to  Demonic Interpretations  of Mental Distress   Theological interpretations and clinical implications – critical enquiry  Prof. Dr. Samuel Pfeifer</vt:lpstr>
      <vt:lpstr>PowerPoint-Präsentation</vt:lpstr>
      <vt:lpstr>PowerPoint-Präsentation</vt:lpstr>
      <vt:lpstr>My background</vt:lpstr>
      <vt:lpstr>Two examples</vt:lpstr>
      <vt:lpstr>But is belief in demons not a central truth of the Christian faith?</vt:lpstr>
      <vt:lpstr>Demonic interpretation is not Christian</vt:lpstr>
      <vt:lpstr>Film «Kusum» /India</vt:lpstr>
      <vt:lpstr>Mental Symptoms interpreted as «demonic»</vt:lpstr>
      <vt:lpstr>Deliverance Ministry - Exorcism</vt:lpstr>
      <vt:lpstr>Common features across cultures</vt:lpstr>
      <vt:lpstr>Questions in Suffering</vt:lpstr>
      <vt:lpstr>The WHY-Question and the Bible</vt:lpstr>
      <vt:lpstr>Overview</vt:lpstr>
      <vt:lpstr>Spiritualization</vt:lpstr>
      <vt:lpstr>Common assumptions in India / Africa</vt:lpstr>
      <vt:lpstr>Christian concept «Occult Bondage»</vt:lpstr>
      <vt:lpstr>Belief in demonic causality (in percent)</vt:lpstr>
      <vt:lpstr>Interpretation Jinn – Saudi-Arabia</vt:lpstr>
      <vt:lpstr>Mosaic of Causal Attributions</vt:lpstr>
      <vt:lpstr>The danger of causal atributions</vt:lpstr>
      <vt:lpstr>Theology: two approaches</vt:lpstr>
      <vt:lpstr>Demonology of the early Church fathers</vt:lpstr>
      <vt:lpstr>Three levels of Satan’s activity</vt:lpstr>
      <vt:lpstr>Symptom List (Example)</vt:lpstr>
      <vt:lpstr>Biblical pairs of opposite terms ?</vt:lpstr>
      <vt:lpstr>Critical questions</vt:lpstr>
      <vt:lpstr>Critical questions II</vt:lpstr>
      <vt:lpstr>Hearing voices – five explanations</vt:lpstr>
      <vt:lpstr>„Demonic Bondage“ and biographical context</vt:lpstr>
      <vt:lpstr>Shortcomings of the demonic model</vt:lpstr>
      <vt:lpstr>Four propositions</vt:lpstr>
      <vt:lpstr>Alternatives to Demonic Interpretations</vt:lpstr>
      <vt:lpstr>Practical Steps</vt:lpstr>
      <vt:lpstr>Practical Steps II</vt:lpstr>
      <vt:lpstr>Strategies of Helping </vt:lpstr>
      <vt:lpstr>Demonizing = spiritual abuse</vt:lpstr>
      <vt:lpstr>Attitudes in approaching the unfamiliar</vt:lpstr>
      <vt:lpstr>www.psy77.com </vt:lpstr>
    </vt:vector>
  </TitlesOfParts>
  <Company>Samuel</Company>
  <LinksUpToDate>false</LinksUpToDate>
  <SharedDoc>false</SharedDoc>
  <HyperlinkBase>www.sonnenhalde.com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interpretations of mental distress</dc:title>
  <dc:subject>www.psy77.com</dc:subject>
  <dc:creator>Pfeifer Samuel</dc:creator>
  <cp:lastModifiedBy>AMB-PF</cp:lastModifiedBy>
  <cp:revision>300</cp:revision>
  <cp:lastPrinted>2000-02-25T06:58:30Z</cp:lastPrinted>
  <dcterms:created xsi:type="dcterms:W3CDTF">1999-05-04T06:52:58Z</dcterms:created>
  <dcterms:modified xsi:type="dcterms:W3CDTF">2015-07-01T13:01:00Z</dcterms:modified>
</cp:coreProperties>
</file>