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0" r:id="rId3"/>
    <p:sldId id="264" r:id="rId4"/>
    <p:sldId id="269" r:id="rId5"/>
    <p:sldId id="272" r:id="rId6"/>
    <p:sldId id="268" r:id="rId7"/>
    <p:sldId id="260" r:id="rId8"/>
    <p:sldId id="265" r:id="rId9"/>
    <p:sldId id="266" r:id="rId10"/>
    <p:sldId id="267" r:id="rId11"/>
    <p:sldId id="273" r:id="rId12"/>
    <p:sldId id="274" r:id="rId13"/>
    <p:sldId id="263" r:id="rId14"/>
    <p:sldId id="271" r:id="rId15"/>
    <p:sldId id="275" r:id="rId16"/>
    <p:sldId id="276" r:id="rId17"/>
    <p:sldId id="278" r:id="rId18"/>
    <p:sldId id="277"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05" autoAdjust="0"/>
  </p:normalViewPr>
  <p:slideViewPr>
    <p:cSldViewPr>
      <p:cViewPr>
        <p:scale>
          <a:sx n="70" d="100"/>
          <a:sy n="70" d="100"/>
        </p:scale>
        <p:origin x="-1890"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394E8-6547-44ED-B6D3-5644322A3992}" type="doc">
      <dgm:prSet loTypeId="urn:microsoft.com/office/officeart/2005/8/layout/cycle6" loCatId="cycle" qsTypeId="urn:microsoft.com/office/officeart/2005/8/quickstyle/3d6" qsCatId="3D" csTypeId="urn:microsoft.com/office/officeart/2005/8/colors/accent1_2" csCatId="accent1" phldr="1"/>
      <dgm:spPr/>
      <dgm:t>
        <a:bodyPr/>
        <a:lstStyle/>
        <a:p>
          <a:endParaRPr lang="de-CH"/>
        </a:p>
      </dgm:t>
    </dgm:pt>
    <dgm:pt modelId="{1D37127D-7BF4-4274-8D0B-8F0F519F61D7}">
      <dgm:prSet phldrT="[Text]"/>
      <dgm:spPr/>
      <dgm:t>
        <a:bodyPr/>
        <a:lstStyle/>
        <a:p>
          <a:r>
            <a:rPr lang="de-CH" dirty="0" smtClean="0"/>
            <a:t>Sozialer</a:t>
          </a:r>
          <a:br>
            <a:rPr lang="de-CH" dirty="0" smtClean="0"/>
          </a:br>
          <a:r>
            <a:rPr lang="de-CH" dirty="0" smtClean="0"/>
            <a:t>Kontext</a:t>
          </a:r>
          <a:endParaRPr lang="de-CH" dirty="0"/>
        </a:p>
      </dgm:t>
    </dgm:pt>
    <dgm:pt modelId="{C0E3A9D5-E7BB-4420-AACE-748BE5E8FBFF}" type="parTrans" cxnId="{0F434ED6-3B15-4148-A00B-F9F72A96D7DF}">
      <dgm:prSet/>
      <dgm:spPr/>
      <dgm:t>
        <a:bodyPr/>
        <a:lstStyle/>
        <a:p>
          <a:endParaRPr lang="de-CH"/>
        </a:p>
      </dgm:t>
    </dgm:pt>
    <dgm:pt modelId="{86AD5C3A-617A-4789-A5E9-B9335DD08A75}" type="sibTrans" cxnId="{0F434ED6-3B15-4148-A00B-F9F72A96D7DF}">
      <dgm:prSet/>
      <dgm:spPr/>
      <dgm:t>
        <a:bodyPr/>
        <a:lstStyle/>
        <a:p>
          <a:endParaRPr lang="de-CH"/>
        </a:p>
      </dgm:t>
    </dgm:pt>
    <dgm:pt modelId="{6AA6F71D-930C-4EE5-974D-171CC5D47C41}">
      <dgm:prSet phldrT="[Text]"/>
      <dgm:spPr/>
      <dgm:t>
        <a:bodyPr/>
        <a:lstStyle/>
        <a:p>
          <a:r>
            <a:rPr lang="de-CH" dirty="0" smtClean="0"/>
            <a:t>Neurobiologie</a:t>
          </a:r>
          <a:endParaRPr lang="de-CH" dirty="0"/>
        </a:p>
      </dgm:t>
    </dgm:pt>
    <dgm:pt modelId="{D0C7DA5F-2A9E-4146-8933-B0CC5AB6BB77}" type="parTrans" cxnId="{8ED36A69-A678-454C-9B23-D4C17E11A5D6}">
      <dgm:prSet/>
      <dgm:spPr/>
      <dgm:t>
        <a:bodyPr/>
        <a:lstStyle/>
        <a:p>
          <a:endParaRPr lang="de-CH"/>
        </a:p>
      </dgm:t>
    </dgm:pt>
    <dgm:pt modelId="{81225268-86A3-46C2-96AC-1BA77F182449}" type="sibTrans" cxnId="{8ED36A69-A678-454C-9B23-D4C17E11A5D6}">
      <dgm:prSet/>
      <dgm:spPr/>
      <dgm:t>
        <a:bodyPr/>
        <a:lstStyle/>
        <a:p>
          <a:endParaRPr lang="de-CH"/>
        </a:p>
      </dgm:t>
    </dgm:pt>
    <dgm:pt modelId="{F3122059-CC8F-46B7-98E5-7805CD76535E}">
      <dgm:prSet phldrT="[Text]"/>
      <dgm:spPr/>
      <dgm:t>
        <a:bodyPr/>
        <a:lstStyle/>
        <a:p>
          <a:r>
            <a:rPr lang="de-CH" dirty="0" smtClean="0"/>
            <a:t>Psychische</a:t>
          </a:r>
          <a:br>
            <a:rPr lang="de-CH" dirty="0" smtClean="0"/>
          </a:br>
          <a:r>
            <a:rPr lang="de-CH" dirty="0" smtClean="0"/>
            <a:t>Verarbeitung</a:t>
          </a:r>
          <a:endParaRPr lang="de-CH" dirty="0"/>
        </a:p>
      </dgm:t>
    </dgm:pt>
    <dgm:pt modelId="{2B2F7C34-E9A7-4A1F-9B14-C88852F5BFE7}" type="parTrans" cxnId="{98D09E2B-C6CA-4D52-B02D-212AAF4079A3}">
      <dgm:prSet/>
      <dgm:spPr/>
      <dgm:t>
        <a:bodyPr/>
        <a:lstStyle/>
        <a:p>
          <a:endParaRPr lang="de-CH"/>
        </a:p>
      </dgm:t>
    </dgm:pt>
    <dgm:pt modelId="{96B320CE-01DA-4753-99EA-2F19C9D684AC}" type="sibTrans" cxnId="{98D09E2B-C6CA-4D52-B02D-212AAF4079A3}">
      <dgm:prSet/>
      <dgm:spPr>
        <a:solidFill>
          <a:schemeClr val="bg2">
            <a:lumMod val="50000"/>
          </a:schemeClr>
        </a:solidFill>
      </dgm:spPr>
      <dgm:t>
        <a:bodyPr/>
        <a:lstStyle/>
        <a:p>
          <a:endParaRPr lang="de-CH"/>
        </a:p>
      </dgm:t>
    </dgm:pt>
    <dgm:pt modelId="{ABF8E5C5-E1A8-46C9-AE60-01B8AA13C439}" type="pres">
      <dgm:prSet presAssocID="{CE0394E8-6547-44ED-B6D3-5644322A3992}" presName="cycle" presStyleCnt="0">
        <dgm:presLayoutVars>
          <dgm:dir/>
          <dgm:resizeHandles val="exact"/>
        </dgm:presLayoutVars>
      </dgm:prSet>
      <dgm:spPr/>
    </dgm:pt>
    <dgm:pt modelId="{35284324-510C-44FF-93A9-D0DD72A9EC48}" type="pres">
      <dgm:prSet presAssocID="{1D37127D-7BF4-4274-8D0B-8F0F519F61D7}" presName="node" presStyleLbl="node1" presStyleIdx="0" presStyleCnt="3">
        <dgm:presLayoutVars>
          <dgm:bulletEnabled val="1"/>
        </dgm:presLayoutVars>
      </dgm:prSet>
      <dgm:spPr/>
    </dgm:pt>
    <dgm:pt modelId="{4E8377F9-288B-41F4-9BD4-24EB8F2CB016}" type="pres">
      <dgm:prSet presAssocID="{1D37127D-7BF4-4274-8D0B-8F0F519F61D7}" presName="spNode" presStyleCnt="0"/>
      <dgm:spPr/>
    </dgm:pt>
    <dgm:pt modelId="{C216D2B2-E1EC-4FB5-B3F7-5F7E0CE95B34}" type="pres">
      <dgm:prSet presAssocID="{86AD5C3A-617A-4789-A5E9-B9335DD08A75}" presName="sibTrans" presStyleLbl="sibTrans1D1" presStyleIdx="0" presStyleCnt="3"/>
      <dgm:spPr/>
    </dgm:pt>
    <dgm:pt modelId="{FC59116C-C3D9-4C33-A66A-004DEBEAB3BA}" type="pres">
      <dgm:prSet presAssocID="{6AA6F71D-930C-4EE5-974D-171CC5D47C41}" presName="node" presStyleLbl="node1" presStyleIdx="1" presStyleCnt="3">
        <dgm:presLayoutVars>
          <dgm:bulletEnabled val="1"/>
        </dgm:presLayoutVars>
      </dgm:prSet>
      <dgm:spPr/>
    </dgm:pt>
    <dgm:pt modelId="{FB5B8DC9-F49A-44D7-945C-A66CE8A2E91E}" type="pres">
      <dgm:prSet presAssocID="{6AA6F71D-930C-4EE5-974D-171CC5D47C41}" presName="spNode" presStyleCnt="0"/>
      <dgm:spPr/>
    </dgm:pt>
    <dgm:pt modelId="{77AAB94E-B864-4DE1-A4AF-CE9C52610C9B}" type="pres">
      <dgm:prSet presAssocID="{81225268-86A3-46C2-96AC-1BA77F182449}" presName="sibTrans" presStyleLbl="sibTrans1D1" presStyleIdx="1" presStyleCnt="3"/>
      <dgm:spPr/>
    </dgm:pt>
    <dgm:pt modelId="{48508078-CD78-4650-B68B-01523D378317}" type="pres">
      <dgm:prSet presAssocID="{F3122059-CC8F-46B7-98E5-7805CD76535E}" presName="node" presStyleLbl="node1" presStyleIdx="2" presStyleCnt="3">
        <dgm:presLayoutVars>
          <dgm:bulletEnabled val="1"/>
        </dgm:presLayoutVars>
      </dgm:prSet>
      <dgm:spPr/>
    </dgm:pt>
    <dgm:pt modelId="{37389101-437A-4D77-908A-31B01719EA21}" type="pres">
      <dgm:prSet presAssocID="{F3122059-CC8F-46B7-98E5-7805CD76535E}" presName="spNode" presStyleCnt="0"/>
      <dgm:spPr/>
    </dgm:pt>
    <dgm:pt modelId="{033E89AD-21C6-41C4-B761-77AA8B4727E0}" type="pres">
      <dgm:prSet presAssocID="{96B320CE-01DA-4753-99EA-2F19C9D684AC}" presName="sibTrans" presStyleLbl="sibTrans1D1" presStyleIdx="2" presStyleCnt="3"/>
      <dgm:spPr/>
    </dgm:pt>
  </dgm:ptLst>
  <dgm:cxnLst>
    <dgm:cxn modelId="{0F434ED6-3B15-4148-A00B-F9F72A96D7DF}" srcId="{CE0394E8-6547-44ED-B6D3-5644322A3992}" destId="{1D37127D-7BF4-4274-8D0B-8F0F519F61D7}" srcOrd="0" destOrd="0" parTransId="{C0E3A9D5-E7BB-4420-AACE-748BE5E8FBFF}" sibTransId="{86AD5C3A-617A-4789-A5E9-B9335DD08A75}"/>
    <dgm:cxn modelId="{8ED36A69-A678-454C-9B23-D4C17E11A5D6}" srcId="{CE0394E8-6547-44ED-B6D3-5644322A3992}" destId="{6AA6F71D-930C-4EE5-974D-171CC5D47C41}" srcOrd="1" destOrd="0" parTransId="{D0C7DA5F-2A9E-4146-8933-B0CC5AB6BB77}" sibTransId="{81225268-86A3-46C2-96AC-1BA77F182449}"/>
    <dgm:cxn modelId="{98D09E2B-C6CA-4D52-B02D-212AAF4079A3}" srcId="{CE0394E8-6547-44ED-B6D3-5644322A3992}" destId="{F3122059-CC8F-46B7-98E5-7805CD76535E}" srcOrd="2" destOrd="0" parTransId="{2B2F7C34-E9A7-4A1F-9B14-C88852F5BFE7}" sibTransId="{96B320CE-01DA-4753-99EA-2F19C9D684AC}"/>
    <dgm:cxn modelId="{4F7862D7-6D5F-43EA-88D6-9C1369AE397A}" type="presOf" srcId="{1D37127D-7BF4-4274-8D0B-8F0F519F61D7}" destId="{35284324-510C-44FF-93A9-D0DD72A9EC48}" srcOrd="0" destOrd="0" presId="urn:microsoft.com/office/officeart/2005/8/layout/cycle6"/>
    <dgm:cxn modelId="{B10F4497-8DE3-4DF5-848D-A5E1700439DB}" type="presOf" srcId="{96B320CE-01DA-4753-99EA-2F19C9D684AC}" destId="{033E89AD-21C6-41C4-B761-77AA8B4727E0}" srcOrd="0" destOrd="0" presId="urn:microsoft.com/office/officeart/2005/8/layout/cycle6"/>
    <dgm:cxn modelId="{A456B9B4-193B-42EB-AB22-522D6190606F}" type="presOf" srcId="{6AA6F71D-930C-4EE5-974D-171CC5D47C41}" destId="{FC59116C-C3D9-4C33-A66A-004DEBEAB3BA}" srcOrd="0" destOrd="0" presId="urn:microsoft.com/office/officeart/2005/8/layout/cycle6"/>
    <dgm:cxn modelId="{75CA9CDE-8C5A-49EC-A038-05B4D119F045}" type="presOf" srcId="{CE0394E8-6547-44ED-B6D3-5644322A3992}" destId="{ABF8E5C5-E1A8-46C9-AE60-01B8AA13C439}" srcOrd="0" destOrd="0" presId="urn:microsoft.com/office/officeart/2005/8/layout/cycle6"/>
    <dgm:cxn modelId="{ABC74F6D-6CBE-4121-8AAB-C1DA84251EEF}" type="presOf" srcId="{86AD5C3A-617A-4789-A5E9-B9335DD08A75}" destId="{C216D2B2-E1EC-4FB5-B3F7-5F7E0CE95B34}" srcOrd="0" destOrd="0" presId="urn:microsoft.com/office/officeart/2005/8/layout/cycle6"/>
    <dgm:cxn modelId="{1A2E1383-55E3-4650-BC0D-A4AA6390392D}" type="presOf" srcId="{F3122059-CC8F-46B7-98E5-7805CD76535E}" destId="{48508078-CD78-4650-B68B-01523D378317}" srcOrd="0" destOrd="0" presId="urn:microsoft.com/office/officeart/2005/8/layout/cycle6"/>
    <dgm:cxn modelId="{D2D9F1A0-1C3E-4B48-8EB2-C55E5DBEA7F1}" type="presOf" srcId="{81225268-86A3-46C2-96AC-1BA77F182449}" destId="{77AAB94E-B864-4DE1-A4AF-CE9C52610C9B}" srcOrd="0" destOrd="0" presId="urn:microsoft.com/office/officeart/2005/8/layout/cycle6"/>
    <dgm:cxn modelId="{7E1E488B-0AFE-450C-910F-4C487D44B004}" type="presParOf" srcId="{ABF8E5C5-E1A8-46C9-AE60-01B8AA13C439}" destId="{35284324-510C-44FF-93A9-D0DD72A9EC48}" srcOrd="0" destOrd="0" presId="urn:microsoft.com/office/officeart/2005/8/layout/cycle6"/>
    <dgm:cxn modelId="{A7C62F8B-44B6-4E54-AE52-5DE96DD136D9}" type="presParOf" srcId="{ABF8E5C5-E1A8-46C9-AE60-01B8AA13C439}" destId="{4E8377F9-288B-41F4-9BD4-24EB8F2CB016}" srcOrd="1" destOrd="0" presId="urn:microsoft.com/office/officeart/2005/8/layout/cycle6"/>
    <dgm:cxn modelId="{671FADC8-8DF1-4475-BEB5-278F1CE776FE}" type="presParOf" srcId="{ABF8E5C5-E1A8-46C9-AE60-01B8AA13C439}" destId="{C216D2B2-E1EC-4FB5-B3F7-5F7E0CE95B34}" srcOrd="2" destOrd="0" presId="urn:microsoft.com/office/officeart/2005/8/layout/cycle6"/>
    <dgm:cxn modelId="{282A7228-BFCE-4A61-9C73-B4F91B0C6678}" type="presParOf" srcId="{ABF8E5C5-E1A8-46C9-AE60-01B8AA13C439}" destId="{FC59116C-C3D9-4C33-A66A-004DEBEAB3BA}" srcOrd="3" destOrd="0" presId="urn:microsoft.com/office/officeart/2005/8/layout/cycle6"/>
    <dgm:cxn modelId="{9A67A213-4F8F-4D15-8985-C0FC7B4BE308}" type="presParOf" srcId="{ABF8E5C5-E1A8-46C9-AE60-01B8AA13C439}" destId="{FB5B8DC9-F49A-44D7-945C-A66CE8A2E91E}" srcOrd="4" destOrd="0" presId="urn:microsoft.com/office/officeart/2005/8/layout/cycle6"/>
    <dgm:cxn modelId="{49C954FD-05C8-446F-872F-99B33972707D}" type="presParOf" srcId="{ABF8E5C5-E1A8-46C9-AE60-01B8AA13C439}" destId="{77AAB94E-B864-4DE1-A4AF-CE9C52610C9B}" srcOrd="5" destOrd="0" presId="urn:microsoft.com/office/officeart/2005/8/layout/cycle6"/>
    <dgm:cxn modelId="{493F8100-BFC2-4E0C-BBFC-6BB92353B463}" type="presParOf" srcId="{ABF8E5C5-E1A8-46C9-AE60-01B8AA13C439}" destId="{48508078-CD78-4650-B68B-01523D378317}" srcOrd="6" destOrd="0" presId="urn:microsoft.com/office/officeart/2005/8/layout/cycle6"/>
    <dgm:cxn modelId="{68A9E492-19E6-49D1-A1AF-27506C76F2B7}" type="presParOf" srcId="{ABF8E5C5-E1A8-46C9-AE60-01B8AA13C439}" destId="{37389101-437A-4D77-908A-31B01719EA21}" srcOrd="7" destOrd="0" presId="urn:microsoft.com/office/officeart/2005/8/layout/cycle6"/>
    <dgm:cxn modelId="{20A5DBF2-811E-4BB6-8BCA-A58B3B9342EC}" type="presParOf" srcId="{ABF8E5C5-E1A8-46C9-AE60-01B8AA13C439}" destId="{033E89AD-21C6-41C4-B761-77AA8B4727E0}"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84324-510C-44FF-93A9-D0DD72A9EC48}">
      <dsp:nvSpPr>
        <dsp:cNvPr id="0" name=""/>
        <dsp:cNvSpPr/>
      </dsp:nvSpPr>
      <dsp:spPr>
        <a:xfrm>
          <a:off x="1212763" y="504726"/>
          <a:ext cx="1613073" cy="104849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Sozialer</a:t>
          </a:r>
          <a:br>
            <a:rPr lang="de-CH" sz="1800" kern="1200" dirty="0" smtClean="0"/>
          </a:br>
          <a:r>
            <a:rPr lang="de-CH" sz="1800" kern="1200" dirty="0" smtClean="0"/>
            <a:t>Kontext</a:t>
          </a:r>
          <a:endParaRPr lang="de-CH" sz="1800" kern="1200" dirty="0"/>
        </a:p>
      </dsp:txBody>
      <dsp:txXfrm>
        <a:off x="1263946" y="555909"/>
        <a:ext cx="1510707" cy="946131"/>
      </dsp:txXfrm>
    </dsp:sp>
    <dsp:sp modelId="{C216D2B2-E1EC-4FB5-B3F7-5F7E0CE95B34}">
      <dsp:nvSpPr>
        <dsp:cNvPr id="0" name=""/>
        <dsp:cNvSpPr/>
      </dsp:nvSpPr>
      <dsp:spPr>
        <a:xfrm>
          <a:off x="619953" y="1028975"/>
          <a:ext cx="2798692" cy="2798692"/>
        </a:xfrm>
        <a:custGeom>
          <a:avLst/>
          <a:gdLst/>
          <a:ahLst/>
          <a:cxnLst/>
          <a:rect l="0" t="0" r="0" b="0"/>
          <a:pathLst>
            <a:path>
              <a:moveTo>
                <a:pt x="2217620" y="264182"/>
              </a:moveTo>
              <a:arcTo wR="1399346" hR="1399346" stAng="18347139" swAng="3649545"/>
            </a:path>
          </a:pathLst>
        </a:custGeom>
        <a:noFill/>
        <a:ln w="9525" cap="flat" cmpd="sng" algn="ctr">
          <a:solidFill>
            <a:schemeClr val="accent1">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C59116C-C3D9-4C33-A66A-004DEBEAB3BA}">
      <dsp:nvSpPr>
        <dsp:cNvPr id="0" name=""/>
        <dsp:cNvSpPr/>
      </dsp:nvSpPr>
      <dsp:spPr>
        <a:xfrm>
          <a:off x="2424632" y="2603745"/>
          <a:ext cx="1613073" cy="104849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Neurobiologie</a:t>
          </a:r>
          <a:endParaRPr lang="de-CH" sz="1800" kern="1200" dirty="0"/>
        </a:p>
      </dsp:txBody>
      <dsp:txXfrm>
        <a:off x="2475815" y="2654928"/>
        <a:ext cx="1510707" cy="946131"/>
      </dsp:txXfrm>
    </dsp:sp>
    <dsp:sp modelId="{77AAB94E-B864-4DE1-A4AF-CE9C52610C9B}">
      <dsp:nvSpPr>
        <dsp:cNvPr id="0" name=""/>
        <dsp:cNvSpPr/>
      </dsp:nvSpPr>
      <dsp:spPr>
        <a:xfrm>
          <a:off x="619953" y="1028975"/>
          <a:ext cx="2798692" cy="2798692"/>
        </a:xfrm>
        <a:custGeom>
          <a:avLst/>
          <a:gdLst/>
          <a:ahLst/>
          <a:cxnLst/>
          <a:rect l="0" t="0" r="0" b="0"/>
          <a:pathLst>
            <a:path>
              <a:moveTo>
                <a:pt x="2065817" y="2629788"/>
              </a:moveTo>
              <a:arcTo wR="1399346" hR="1399346" stAng="3693463" swAng="3413073"/>
            </a:path>
          </a:pathLst>
        </a:custGeom>
        <a:noFill/>
        <a:ln w="9525" cap="flat" cmpd="sng" algn="ctr">
          <a:solidFill>
            <a:schemeClr val="accent1">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48508078-CD78-4650-B68B-01523D378317}">
      <dsp:nvSpPr>
        <dsp:cNvPr id="0" name=""/>
        <dsp:cNvSpPr/>
      </dsp:nvSpPr>
      <dsp:spPr>
        <a:xfrm>
          <a:off x="893" y="2603745"/>
          <a:ext cx="1613073" cy="104849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Psychische</a:t>
          </a:r>
          <a:br>
            <a:rPr lang="de-CH" sz="1800" kern="1200" dirty="0" smtClean="0"/>
          </a:br>
          <a:r>
            <a:rPr lang="de-CH" sz="1800" kern="1200" dirty="0" smtClean="0"/>
            <a:t>Verarbeitung</a:t>
          </a:r>
          <a:endParaRPr lang="de-CH" sz="1800" kern="1200" dirty="0"/>
        </a:p>
      </dsp:txBody>
      <dsp:txXfrm>
        <a:off x="52076" y="2654928"/>
        <a:ext cx="1510707" cy="946131"/>
      </dsp:txXfrm>
    </dsp:sp>
    <dsp:sp modelId="{033E89AD-21C6-41C4-B761-77AA8B4727E0}">
      <dsp:nvSpPr>
        <dsp:cNvPr id="0" name=""/>
        <dsp:cNvSpPr/>
      </dsp:nvSpPr>
      <dsp:spPr>
        <a:xfrm>
          <a:off x="619953" y="1028975"/>
          <a:ext cx="2798692" cy="2798692"/>
        </a:xfrm>
        <a:custGeom>
          <a:avLst/>
          <a:gdLst/>
          <a:ahLst/>
          <a:cxnLst/>
          <a:rect l="0" t="0" r="0" b="0"/>
          <a:pathLst>
            <a:path>
              <a:moveTo>
                <a:pt x="9305" y="1560459"/>
              </a:moveTo>
              <a:arcTo wR="1399346" hR="1399346" stAng="10403316" swAng="3649545"/>
            </a:path>
          </a:pathLst>
        </a:custGeom>
        <a:noFill/>
        <a:ln w="9525" cap="flat" cmpd="sng" algn="ctr">
          <a:solidFill>
            <a:schemeClr val="accent1">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67461-F4CB-4582-B792-D77E57FED0D4}" type="datetimeFigureOut">
              <a:rPr lang="de-CH" smtClean="0"/>
              <a:t>13.11.2014</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87C9F-D73C-46C1-A985-52F167781E59}" type="slidenum">
              <a:rPr lang="de-CH" smtClean="0"/>
              <a:t>‹Nr.›</a:t>
            </a:fld>
            <a:endParaRPr lang="de-CH"/>
          </a:p>
        </p:txBody>
      </p:sp>
    </p:spTree>
    <p:extLst>
      <p:ext uri="{BB962C8B-B14F-4D97-AF65-F5344CB8AC3E}">
        <p14:creationId xmlns:p14="http://schemas.microsoft.com/office/powerpoint/2010/main" val="266391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t>Shubanghi</a:t>
            </a:r>
            <a:r>
              <a:rPr lang="de-CH" dirty="0" smtClean="0"/>
              <a:t> R. </a:t>
            </a:r>
            <a:r>
              <a:rPr lang="de-CH" dirty="0" err="1" smtClean="0"/>
              <a:t>Parkar</a:t>
            </a:r>
            <a:r>
              <a:rPr lang="de-CH" dirty="0" smtClean="0"/>
              <a:t>, </a:t>
            </a:r>
            <a:r>
              <a:rPr lang="en-US" sz="1200" b="1" i="0" u="none" strike="noStrike" kern="1200" baseline="0" dirty="0" smtClean="0">
                <a:solidFill>
                  <a:schemeClr val="tx1"/>
                </a:solidFill>
                <a:latin typeface="+mn-lt"/>
                <a:ea typeface="+mn-ea"/>
                <a:cs typeface="+mn-cs"/>
              </a:rPr>
              <a:t>GENDER AND THE CULTURAL CONTEXT OF URBAN MENTAL HEALTH IN MUMBAI, </a:t>
            </a:r>
            <a:r>
              <a:rPr lang="en-US" sz="1200" b="1" i="0" u="none" strike="noStrike" kern="1200" baseline="0" dirty="0" err="1" smtClean="0">
                <a:solidFill>
                  <a:schemeClr val="tx1"/>
                </a:solidFill>
                <a:latin typeface="+mn-lt"/>
                <a:ea typeface="+mn-ea"/>
                <a:cs typeface="+mn-cs"/>
              </a:rPr>
              <a:t>Disseration</a:t>
            </a:r>
            <a:r>
              <a:rPr lang="en-US" sz="1200" b="1" i="0" u="none" strike="noStrike" kern="1200" baseline="0" dirty="0" smtClean="0">
                <a:solidFill>
                  <a:schemeClr val="tx1"/>
                </a:solidFill>
                <a:latin typeface="+mn-lt"/>
                <a:ea typeface="+mn-ea"/>
                <a:cs typeface="+mn-cs"/>
              </a:rPr>
              <a:t> University of Basel 2003</a:t>
            </a:r>
            <a:endParaRPr lang="de-CH" dirty="0"/>
          </a:p>
        </p:txBody>
      </p:sp>
      <p:sp>
        <p:nvSpPr>
          <p:cNvPr id="4" name="Foliennummernplatzhalter 3"/>
          <p:cNvSpPr>
            <a:spLocks noGrp="1"/>
          </p:cNvSpPr>
          <p:nvPr>
            <p:ph type="sldNum" sz="quarter" idx="10"/>
          </p:nvPr>
        </p:nvSpPr>
        <p:spPr/>
        <p:txBody>
          <a:bodyPr/>
          <a:lstStyle/>
          <a:p>
            <a:fld id="{40D87C9F-D73C-46C1-A985-52F167781E59}" type="slidenum">
              <a:rPr lang="de-CH" smtClean="0"/>
              <a:t>7</a:t>
            </a:fld>
            <a:endParaRPr lang="de-CH"/>
          </a:p>
        </p:txBody>
      </p:sp>
    </p:spTree>
    <p:extLst>
      <p:ext uri="{BB962C8B-B14F-4D97-AF65-F5344CB8AC3E}">
        <p14:creationId xmlns:p14="http://schemas.microsoft.com/office/powerpoint/2010/main" val="381997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https://www.youtube.com/watch?v=0MKRgeZMlho</a:t>
            </a:r>
          </a:p>
          <a:p>
            <a:endParaRPr lang="de-CH" dirty="0" smtClean="0"/>
          </a:p>
          <a:p>
            <a:r>
              <a:rPr lang="de-CH" dirty="0" smtClean="0"/>
              <a:t>Buchkapitel: </a:t>
            </a:r>
            <a:r>
              <a:rPr lang="de-CH" dirty="0" err="1" smtClean="0"/>
              <a:t>Pakaslahti</a:t>
            </a:r>
            <a:r>
              <a:rPr lang="de-CH" dirty="0" smtClean="0"/>
              <a:t> A. (2009). </a:t>
            </a:r>
            <a:r>
              <a:rPr lang="de-CH" dirty="0" err="1" smtClean="0"/>
              <a:t>Health-Seeking</a:t>
            </a:r>
            <a:r>
              <a:rPr lang="de-CH" dirty="0" smtClean="0"/>
              <a:t> </a:t>
            </a:r>
            <a:r>
              <a:rPr lang="de-CH" dirty="0" err="1" smtClean="0"/>
              <a:t>Behavior</a:t>
            </a:r>
            <a:r>
              <a:rPr lang="de-CH" dirty="0" smtClean="0"/>
              <a:t> </a:t>
            </a:r>
            <a:r>
              <a:rPr lang="de-CH" dirty="0" err="1" smtClean="0"/>
              <a:t>for</a:t>
            </a:r>
            <a:r>
              <a:rPr lang="de-CH" dirty="0" smtClean="0"/>
              <a:t> </a:t>
            </a:r>
            <a:r>
              <a:rPr lang="de-CH" dirty="0" err="1" smtClean="0"/>
              <a:t>Psychiatric</a:t>
            </a:r>
            <a:r>
              <a:rPr lang="de-CH" dirty="0" smtClean="0"/>
              <a:t> </a:t>
            </a:r>
            <a:r>
              <a:rPr lang="de-CH" dirty="0" err="1" smtClean="0"/>
              <a:t>Disorders</a:t>
            </a:r>
            <a:r>
              <a:rPr lang="de-CH" dirty="0" smtClean="0"/>
              <a:t> in North </a:t>
            </a:r>
            <a:r>
              <a:rPr lang="de-CH" dirty="0" err="1" smtClean="0"/>
              <a:t>India</a:t>
            </a:r>
            <a:r>
              <a:rPr lang="de-CH" dirty="0" smtClean="0"/>
              <a:t>. An Exploration </a:t>
            </a:r>
            <a:r>
              <a:rPr lang="de-CH" dirty="0" err="1" smtClean="0"/>
              <a:t>of</a:t>
            </a:r>
            <a:r>
              <a:rPr lang="de-CH" dirty="0" smtClean="0"/>
              <a:t> Medical </a:t>
            </a:r>
            <a:r>
              <a:rPr lang="de-CH" dirty="0" err="1" smtClean="0"/>
              <a:t>Pluralism</a:t>
            </a:r>
            <a:r>
              <a:rPr lang="de-CH" dirty="0" smtClean="0"/>
              <a:t>.</a:t>
            </a:r>
            <a:r>
              <a:rPr lang="de-CH" baseline="0" dirty="0" smtClean="0"/>
              <a:t> In: </a:t>
            </a:r>
            <a:r>
              <a:rPr lang="de-CH" baseline="0" dirty="0" err="1" smtClean="0"/>
              <a:t>Incayawar</a:t>
            </a:r>
            <a:r>
              <a:rPr lang="de-CH" baseline="0" dirty="0" smtClean="0"/>
              <a:t> M., </a:t>
            </a:r>
            <a:r>
              <a:rPr lang="de-CH" baseline="0" dirty="0" err="1" smtClean="0"/>
              <a:t>Wintrob</a:t>
            </a:r>
            <a:r>
              <a:rPr lang="de-CH" baseline="0" dirty="0" smtClean="0"/>
              <a:t> R. &amp; Bouchard L. </a:t>
            </a:r>
            <a:r>
              <a:rPr lang="en-US" baseline="0" dirty="0" smtClean="0"/>
              <a:t>Psychiatrists and Traditional Healers: Unwitting Partners in Global Mental Health. New York: Wiley.</a:t>
            </a:r>
          </a:p>
          <a:p>
            <a:endParaRPr lang="de-CH" dirty="0"/>
          </a:p>
        </p:txBody>
      </p:sp>
      <p:sp>
        <p:nvSpPr>
          <p:cNvPr id="4" name="Foliennummernplatzhalter 3"/>
          <p:cNvSpPr>
            <a:spLocks noGrp="1"/>
          </p:cNvSpPr>
          <p:nvPr>
            <p:ph type="sldNum" sz="quarter" idx="10"/>
          </p:nvPr>
        </p:nvSpPr>
        <p:spPr/>
        <p:txBody>
          <a:bodyPr/>
          <a:lstStyle/>
          <a:p>
            <a:fld id="{40D87C9F-D73C-46C1-A985-52F167781E59}" type="slidenum">
              <a:rPr lang="de-CH" smtClean="0"/>
              <a:t>11</a:t>
            </a:fld>
            <a:endParaRPr lang="de-CH"/>
          </a:p>
        </p:txBody>
      </p:sp>
    </p:spTree>
    <p:extLst>
      <p:ext uri="{BB962C8B-B14F-4D97-AF65-F5344CB8AC3E}">
        <p14:creationId xmlns:p14="http://schemas.microsoft.com/office/powerpoint/2010/main" val="18236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smtClean="0"/>
              <a:t>Sunbaunat</a:t>
            </a:r>
            <a:r>
              <a:rPr lang="de-CH" baseline="0" dirty="0" smtClean="0"/>
              <a:t> K., </a:t>
            </a:r>
            <a:r>
              <a:rPr lang="de-CH" baseline="0" dirty="0" err="1" smtClean="0"/>
              <a:t>Mikazer</a:t>
            </a:r>
            <a:r>
              <a:rPr lang="de-CH" baseline="0" dirty="0" smtClean="0"/>
              <a:t> K. &amp; </a:t>
            </a:r>
            <a:r>
              <a:rPr lang="de-CH" baseline="0" dirty="0" err="1" smtClean="0"/>
              <a:t>Savin</a:t>
            </a:r>
            <a:r>
              <a:rPr lang="de-CH" baseline="0" dirty="0" smtClean="0"/>
              <a:t> D. Depression: A </a:t>
            </a:r>
            <a:r>
              <a:rPr lang="de-CH" baseline="0" dirty="0" err="1" smtClean="0"/>
              <a:t>case</a:t>
            </a:r>
            <a:r>
              <a:rPr lang="de-CH" baseline="0" dirty="0" smtClean="0"/>
              <a:t> </a:t>
            </a:r>
            <a:r>
              <a:rPr lang="de-CH" baseline="0" dirty="0" err="1" smtClean="0"/>
              <a:t>study</a:t>
            </a:r>
            <a:r>
              <a:rPr lang="de-CH" baseline="0" dirty="0" smtClean="0"/>
              <a:t> </a:t>
            </a:r>
            <a:r>
              <a:rPr lang="de-CH" baseline="0" dirty="0" err="1" smtClean="0"/>
              <a:t>from</a:t>
            </a:r>
            <a:r>
              <a:rPr lang="de-CH" baseline="0" dirty="0" smtClean="0"/>
              <a:t> </a:t>
            </a:r>
            <a:r>
              <a:rPr lang="de-CH" baseline="0" dirty="0" err="1" smtClean="0"/>
              <a:t>Cambodia</a:t>
            </a:r>
            <a:r>
              <a:rPr lang="de-CH" baseline="0" dirty="0" smtClean="0"/>
              <a:t>. Am. Journal </a:t>
            </a:r>
            <a:r>
              <a:rPr lang="de-CH" baseline="0" dirty="0" err="1" smtClean="0"/>
              <a:t>of</a:t>
            </a:r>
            <a:r>
              <a:rPr lang="de-CH" baseline="0" dirty="0" smtClean="0"/>
              <a:t> </a:t>
            </a:r>
            <a:r>
              <a:rPr lang="de-CH" baseline="0" dirty="0" err="1" smtClean="0"/>
              <a:t>Psychiatry</a:t>
            </a:r>
            <a:r>
              <a:rPr lang="de-CH" baseline="0" dirty="0" smtClean="0"/>
              <a:t> 171:1052-1053</a:t>
            </a:r>
          </a:p>
          <a:p>
            <a:endParaRPr lang="de-CH" baseline="0" dirty="0" smtClean="0"/>
          </a:p>
          <a:p>
            <a:r>
              <a:rPr lang="en-US" dirty="0" smtClean="0"/>
              <a:t>A </a:t>
            </a:r>
            <a:r>
              <a:rPr lang="en-US" dirty="0" err="1" smtClean="0"/>
              <a:t>Wat</a:t>
            </a:r>
            <a:r>
              <a:rPr lang="en-US" dirty="0" smtClean="0"/>
              <a:t> is often protected from all kinds of evil in the world and in the after life by a whole string of demons and heroes from myths and legends. The monkey warrior with its huge frightening mouth is called </a:t>
            </a:r>
            <a:r>
              <a:rPr lang="en-US" b="1" dirty="0" smtClean="0"/>
              <a:t>Hanuman</a:t>
            </a:r>
            <a:r>
              <a:rPr lang="en-US" dirty="0" smtClean="0"/>
              <a:t> and he fights against evil with all kinds of magic tricks. He is also considered to be one of the most famous and popular </a:t>
            </a:r>
            <a:r>
              <a:rPr lang="en-US" dirty="0" err="1" smtClean="0"/>
              <a:t>heros</a:t>
            </a:r>
            <a:r>
              <a:rPr lang="en-US" dirty="0" smtClean="0"/>
              <a:t> of the </a:t>
            </a:r>
            <a:r>
              <a:rPr lang="en-US" dirty="0" err="1" smtClean="0"/>
              <a:t>Ramakien</a:t>
            </a:r>
            <a:r>
              <a:rPr lang="en-US" dirty="0" smtClean="0"/>
              <a:t> legend. </a:t>
            </a:r>
          </a:p>
          <a:p>
            <a:r>
              <a:rPr lang="en-US" dirty="0" smtClean="0"/>
              <a:t>In the same way, </a:t>
            </a:r>
            <a:r>
              <a:rPr lang="en-US" b="1" dirty="0" err="1" smtClean="0"/>
              <a:t>Yaksha</a:t>
            </a:r>
            <a:r>
              <a:rPr lang="en-US" dirty="0" smtClean="0"/>
              <a:t> fights against evil and protects the good as well. A striking characteristic of this </a:t>
            </a:r>
            <a:r>
              <a:rPr lang="en-US" b="1" dirty="0" smtClean="0"/>
              <a:t>giant </a:t>
            </a:r>
            <a:r>
              <a:rPr lang="en-US" dirty="0" smtClean="0"/>
              <a:t>is the grim expression on his face with the both tusks directed upwards. </a:t>
            </a:r>
            <a:r>
              <a:rPr lang="en-US" b="1" dirty="0" err="1" smtClean="0"/>
              <a:t>Apsara</a:t>
            </a:r>
            <a:r>
              <a:rPr lang="en-US" b="1" dirty="0" smtClean="0"/>
              <a:t> </a:t>
            </a:r>
            <a:r>
              <a:rPr lang="en-US" dirty="0" smtClean="0"/>
              <a:t>is much more appealing to look at, a </a:t>
            </a:r>
            <a:r>
              <a:rPr lang="en-US" b="1" dirty="0" smtClean="0"/>
              <a:t>beautiful heavenly nymph</a:t>
            </a:r>
            <a:r>
              <a:rPr lang="en-US" dirty="0" smtClean="0"/>
              <a:t>. She was chosen to dance for the gods and to make them happy (gods can be also quite like humans…). The </a:t>
            </a:r>
            <a:r>
              <a:rPr lang="en-US" b="1" dirty="0" smtClean="0"/>
              <a:t>snake god Naga</a:t>
            </a:r>
            <a:r>
              <a:rPr lang="en-US" dirty="0" smtClean="0"/>
              <a:t> which is a half brother of Garuda the bird god, is used to protect Buddha in the shape of a seven headed cobra. During his meditation it is regarded as a </a:t>
            </a:r>
            <a:r>
              <a:rPr lang="en-US" b="1" dirty="0" smtClean="0"/>
              <a:t>symbol of the water</a:t>
            </a:r>
            <a:r>
              <a:rPr lang="en-US" dirty="0" smtClean="0"/>
              <a:t>. There are </a:t>
            </a:r>
            <a:r>
              <a:rPr lang="en-US" dirty="0" err="1" smtClean="0"/>
              <a:t>Nagas</a:t>
            </a:r>
            <a:r>
              <a:rPr lang="en-US" dirty="0" smtClean="0"/>
              <a:t> on the roof gables in order to protect buildings from  heavy floods. </a:t>
            </a:r>
          </a:p>
          <a:p>
            <a:r>
              <a:rPr lang="en-US" dirty="0" smtClean="0"/>
              <a:t>However, even with </a:t>
            </a:r>
            <a:r>
              <a:rPr lang="en-US" b="1" dirty="0" smtClean="0"/>
              <a:t>enlightenment and nirvana</a:t>
            </a:r>
            <a:r>
              <a:rPr lang="en-US" dirty="0" smtClean="0"/>
              <a:t>, there are bigger or smaller problems in every day life. They are in need of more practical solutions rather than the meta-physic doctrine offered by the enlightened one. So, what to do? The youngest grandson always reaches school safely on his new bicycle. The grandmother doesn’t fall over the doorstep.  The uncle fighting against the traffic in Bangkok in his </a:t>
            </a:r>
            <a:r>
              <a:rPr lang="en-US" dirty="0" err="1" smtClean="0"/>
              <a:t>tuk-tuk</a:t>
            </a:r>
            <a:r>
              <a:rPr lang="en-US" dirty="0" smtClean="0"/>
              <a:t> without accident. Father finally buys the right Lotto ticket and mother finds out at last the perfect timing for the marriage of her eldest daughter? All these are important little questions, but far too insignificant to </a:t>
            </a:r>
            <a:r>
              <a:rPr lang="en-US" b="1" dirty="0" smtClean="0"/>
              <a:t> disturb The  Buddha</a:t>
            </a:r>
            <a:r>
              <a:rPr lang="en-US" dirty="0" smtClean="0"/>
              <a:t>.</a:t>
            </a:r>
          </a:p>
          <a:p>
            <a:endParaRPr lang="de-CH" dirty="0"/>
          </a:p>
        </p:txBody>
      </p:sp>
      <p:sp>
        <p:nvSpPr>
          <p:cNvPr id="4" name="Foliennummernplatzhalter 3"/>
          <p:cNvSpPr>
            <a:spLocks noGrp="1"/>
          </p:cNvSpPr>
          <p:nvPr>
            <p:ph type="sldNum" sz="quarter" idx="10"/>
          </p:nvPr>
        </p:nvSpPr>
        <p:spPr/>
        <p:txBody>
          <a:bodyPr/>
          <a:lstStyle/>
          <a:p>
            <a:fld id="{40D87C9F-D73C-46C1-A985-52F167781E59}" type="slidenum">
              <a:rPr lang="de-CH" smtClean="0"/>
              <a:t>12</a:t>
            </a:fld>
            <a:endParaRPr lang="de-CH"/>
          </a:p>
        </p:txBody>
      </p:sp>
    </p:spTree>
    <p:extLst>
      <p:ext uri="{BB962C8B-B14F-4D97-AF65-F5344CB8AC3E}">
        <p14:creationId xmlns:p14="http://schemas.microsoft.com/office/powerpoint/2010/main" val="202779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WHO Mental Health Gap Action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Scaling up care for mental, neurological, and substance</a:t>
            </a:r>
          </a:p>
          <a:p>
            <a:r>
              <a:rPr lang="en-US" sz="1200" b="0" i="0" u="none" strike="noStrike" kern="1200" baseline="0" dirty="0" smtClean="0">
                <a:solidFill>
                  <a:schemeClr val="tx1"/>
                </a:solidFill>
                <a:latin typeface="+mn-lt"/>
                <a:ea typeface="+mn-ea"/>
                <a:cs typeface="+mn-cs"/>
              </a:rPr>
              <a:t>use disorders. Geneva: World Health Organization; 2008</a:t>
            </a:r>
          </a:p>
          <a:p>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from</a:t>
            </a:r>
            <a:r>
              <a:rPr lang="de-CH" sz="1200" b="0" i="0" u="none" strike="noStrike" kern="1200" baseline="0" dirty="0" smtClean="0">
                <a:solidFill>
                  <a:schemeClr val="tx1"/>
                </a:solidFill>
                <a:latin typeface="+mn-lt"/>
                <a:ea typeface="+mn-ea"/>
                <a:cs typeface="+mn-cs"/>
              </a:rPr>
              <a:t>: http://www.who.int/mental_health/mhgap_final_english.pdf</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mhGAP</a:t>
            </a:r>
            <a:r>
              <a:rPr lang="en-US" sz="1200" b="0" i="0" u="none" strike="noStrike" kern="1200" baseline="0" dirty="0" smtClean="0">
                <a:solidFill>
                  <a:schemeClr val="tx1"/>
                </a:solidFill>
                <a:latin typeface="+mn-lt"/>
                <a:ea typeface="+mn-ea"/>
                <a:cs typeface="+mn-cs"/>
              </a:rPr>
              <a:t> Intervention Guide for mental, neurological and substance use disorders in non specialized</a:t>
            </a:r>
          </a:p>
          <a:p>
            <a:r>
              <a:rPr lang="en-US" sz="1200" b="0" i="0" u="none" strike="noStrike" kern="1200" baseline="0" dirty="0" smtClean="0">
                <a:solidFill>
                  <a:schemeClr val="tx1"/>
                </a:solidFill>
                <a:latin typeface="+mn-lt"/>
                <a:ea typeface="+mn-ea"/>
                <a:cs typeface="+mn-cs"/>
              </a:rPr>
              <a:t>health settings. Geneva: World Health Organization; 2010</a:t>
            </a:r>
          </a:p>
          <a:p>
            <a:r>
              <a:rPr lang="en-US" sz="1200" b="0" i="0" u="none" strike="noStrike" kern="1200" baseline="0" dirty="0" smtClean="0">
                <a:solidFill>
                  <a:schemeClr val="tx1"/>
                </a:solidFill>
                <a:latin typeface="+mn-lt"/>
                <a:ea typeface="+mn-ea"/>
                <a:cs typeface="+mn-cs"/>
              </a:rPr>
              <a:t>Available from: http://www.who.int/mental_health/evidence/mhGAP_intervention_guide/en/ index.</a:t>
            </a:r>
          </a:p>
          <a:p>
            <a:r>
              <a:rPr lang="de-CH" sz="1200" b="0" i="0" u="none" strike="noStrike" kern="1200" baseline="0" dirty="0" err="1" smtClean="0">
                <a:solidFill>
                  <a:schemeClr val="tx1"/>
                </a:solidFill>
                <a:latin typeface="+mn-lt"/>
                <a:ea typeface="+mn-ea"/>
                <a:cs typeface="+mn-cs"/>
              </a:rPr>
              <a:t>html</a:t>
            </a:r>
            <a:endParaRPr lang="de-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WHO Pharmacological treatment of mental disorders in primary health care. Geneva: World Health</a:t>
            </a:r>
          </a:p>
          <a:p>
            <a:r>
              <a:rPr lang="de-CH" sz="1200" b="0" i="0" u="none" strike="noStrike" kern="1200" baseline="0" dirty="0" err="1" smtClean="0">
                <a:solidFill>
                  <a:schemeClr val="tx1"/>
                </a:solidFill>
                <a:latin typeface="+mn-lt"/>
                <a:ea typeface="+mn-ea"/>
                <a:cs typeface="+mn-cs"/>
              </a:rPr>
              <a:t>Organization</a:t>
            </a:r>
            <a:r>
              <a:rPr lang="de-CH" sz="1200" b="0" i="0" u="none" strike="noStrike" kern="1200" baseline="0" dirty="0" smtClean="0">
                <a:solidFill>
                  <a:schemeClr val="tx1"/>
                </a:solidFill>
                <a:latin typeface="+mn-lt"/>
                <a:ea typeface="+mn-ea"/>
                <a:cs typeface="+mn-cs"/>
              </a:rPr>
              <a:t>; 2009</a:t>
            </a:r>
          </a:p>
          <a:p>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from</a:t>
            </a:r>
            <a:r>
              <a:rPr lang="de-CH" sz="1200" b="0" i="0" u="none" strike="noStrike" kern="1200" baseline="0" dirty="0" smtClean="0">
                <a:solidFill>
                  <a:schemeClr val="tx1"/>
                </a:solidFill>
                <a:latin typeface="+mn-lt"/>
                <a:ea typeface="+mn-ea"/>
                <a:cs typeface="+mn-cs"/>
              </a:rPr>
              <a:t>: http://www.who.int/mental_health/management/psychotropic/en/index.html</a:t>
            </a:r>
          </a:p>
          <a:p>
            <a:r>
              <a:rPr lang="en-US" sz="1200" b="0" i="0" u="none" strike="noStrike" kern="1200" baseline="0" dirty="0" smtClean="0">
                <a:solidFill>
                  <a:schemeClr val="tx1"/>
                </a:solidFill>
                <a:latin typeface="+mn-lt"/>
                <a:ea typeface="+mn-ea"/>
                <a:cs typeface="+mn-cs"/>
              </a:rPr>
              <a:t>4. Patel V. Where there is no Psychiatrist. A mental health care manual. London: Royal College of</a:t>
            </a:r>
          </a:p>
          <a:p>
            <a:r>
              <a:rPr lang="de-CH" sz="1200" b="0" i="0" u="none" strike="noStrike" kern="1200" baseline="0" dirty="0" err="1" smtClean="0">
                <a:solidFill>
                  <a:schemeClr val="tx1"/>
                </a:solidFill>
                <a:latin typeface="+mn-lt"/>
                <a:ea typeface="+mn-ea"/>
                <a:cs typeface="+mn-cs"/>
              </a:rPr>
              <a:t>Psychiatrists</a:t>
            </a:r>
            <a:r>
              <a:rPr lang="de-CH" sz="1200" b="0" i="0" u="none" strike="noStrike" kern="1200" baseline="0" dirty="0" smtClean="0">
                <a:solidFill>
                  <a:schemeClr val="tx1"/>
                </a:solidFill>
                <a:latin typeface="+mn-lt"/>
                <a:ea typeface="+mn-ea"/>
                <a:cs typeface="+mn-cs"/>
              </a:rPr>
              <a:t>; 2003.</a:t>
            </a:r>
          </a:p>
          <a:p>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from</a:t>
            </a:r>
            <a:r>
              <a:rPr lang="de-CH" sz="1200" b="0" i="0" u="none" strike="noStrike" kern="1200" baseline="0" dirty="0" smtClean="0">
                <a:solidFill>
                  <a:schemeClr val="tx1"/>
                </a:solidFill>
                <a:latin typeface="+mn-lt"/>
                <a:ea typeface="+mn-ea"/>
                <a:cs typeface="+mn-cs"/>
              </a:rPr>
              <a:t>: http://books.google.co.in/books</a:t>
            </a:r>
          </a:p>
          <a:p>
            <a:r>
              <a:rPr lang="en-US" sz="1200" b="0" i="0" u="none" strike="noStrike" kern="1200" baseline="0" dirty="0" smtClean="0">
                <a:solidFill>
                  <a:schemeClr val="tx1"/>
                </a:solidFill>
                <a:latin typeface="+mn-lt"/>
                <a:ea typeface="+mn-ea"/>
                <a:cs typeface="+mn-cs"/>
              </a:rPr>
              <a:t>5. Mental Health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in Egypt. Diagnostic and Management Guide for Mental Disorders in</a:t>
            </a:r>
          </a:p>
          <a:p>
            <a:r>
              <a:rPr lang="en-US" sz="1200" b="0" i="0" u="none" strike="noStrike" kern="1200" baseline="0" dirty="0" smtClean="0">
                <a:solidFill>
                  <a:schemeClr val="tx1"/>
                </a:solidFill>
                <a:latin typeface="+mn-lt"/>
                <a:ea typeface="+mn-ea"/>
                <a:cs typeface="+mn-cs"/>
              </a:rPr>
              <a:t>Primary Care, Geneva: World Health Organization;</a:t>
            </a:r>
          </a:p>
          <a:p>
            <a:r>
              <a:rPr lang="en-US" sz="1200" b="0" i="0" u="none" strike="noStrike" kern="1200" baseline="0" dirty="0" smtClean="0">
                <a:solidFill>
                  <a:schemeClr val="tx1"/>
                </a:solidFill>
                <a:latin typeface="+mn-lt"/>
                <a:ea typeface="+mn-ea"/>
                <a:cs typeface="+mn-cs"/>
              </a:rPr>
              <a:t>6. </a:t>
            </a:r>
            <a:r>
              <a:rPr lang="en-US" sz="1200" b="0" i="0" u="none" strike="noStrike" kern="1200" baseline="0" dirty="0" err="1" smtClean="0">
                <a:solidFill>
                  <a:schemeClr val="tx1"/>
                </a:solidFill>
                <a:latin typeface="+mn-lt"/>
                <a:ea typeface="+mn-ea"/>
                <a:cs typeface="+mn-cs"/>
              </a:rPr>
              <a:t>BasicNeeds</a:t>
            </a:r>
            <a:r>
              <a:rPr lang="en-US" sz="1200" b="0" i="0" u="none" strike="noStrike" kern="1200" baseline="0" dirty="0" smtClean="0">
                <a:solidFill>
                  <a:schemeClr val="tx1"/>
                </a:solidFill>
                <a:latin typeface="+mn-lt"/>
                <a:ea typeface="+mn-ea"/>
                <a:cs typeface="+mn-cs"/>
              </a:rPr>
              <a:t>: An Introduction to Mental Health, Facilitator’s Manual for Training Community Health</a:t>
            </a:r>
          </a:p>
          <a:p>
            <a:r>
              <a:rPr lang="de-CH" sz="1200" b="0" i="0" u="none" strike="noStrike" kern="1200" baseline="0" dirty="0" err="1" smtClean="0">
                <a:solidFill>
                  <a:schemeClr val="tx1"/>
                </a:solidFill>
                <a:latin typeface="+mn-lt"/>
                <a:ea typeface="+mn-ea"/>
                <a:cs typeface="+mn-cs"/>
              </a:rPr>
              <a:t>Workers</a:t>
            </a:r>
            <a:r>
              <a:rPr lang="de-CH" sz="1200" b="0" i="0" u="none" strike="noStrike" kern="1200" baseline="0" dirty="0" smtClean="0">
                <a:solidFill>
                  <a:schemeClr val="tx1"/>
                </a:solidFill>
                <a:latin typeface="+mn-lt"/>
                <a:ea typeface="+mn-ea"/>
                <a:cs typeface="+mn-cs"/>
              </a:rPr>
              <a:t> in </a:t>
            </a:r>
            <a:r>
              <a:rPr lang="de-CH" sz="1200" b="0" i="0" u="none" strike="noStrike" kern="1200" baseline="0" dirty="0" err="1" smtClean="0">
                <a:solidFill>
                  <a:schemeClr val="tx1"/>
                </a:solidFill>
                <a:latin typeface="+mn-lt"/>
                <a:ea typeface="+mn-ea"/>
                <a:cs typeface="+mn-cs"/>
              </a:rPr>
              <a:t>India</a:t>
            </a:r>
            <a:r>
              <a:rPr lang="de-CH" sz="1200" b="0" i="0" u="none" strike="noStrike" kern="1200" baseline="0" dirty="0" smtClean="0">
                <a:solidFill>
                  <a:schemeClr val="tx1"/>
                </a:solidFill>
                <a:latin typeface="+mn-lt"/>
                <a:ea typeface="+mn-ea"/>
                <a:cs typeface="+mn-cs"/>
              </a:rPr>
              <a:t>; 2009</a:t>
            </a:r>
          </a:p>
          <a:p>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from</a:t>
            </a:r>
            <a:r>
              <a:rPr lang="de-CH" sz="1200" b="0" i="0" u="none" strike="noStrike" kern="1200" baseline="0" dirty="0" smtClean="0">
                <a:solidFill>
                  <a:schemeClr val="tx1"/>
                </a:solidFill>
                <a:latin typeface="+mn-lt"/>
                <a:ea typeface="+mn-ea"/>
                <a:cs typeface="+mn-cs"/>
              </a:rPr>
              <a:t>: http://www.basicneeds.org/html/Publications_BasicNeeds_Manuals.htm</a:t>
            </a:r>
          </a:p>
          <a:p>
            <a:r>
              <a:rPr lang="en-US" sz="1200" b="0" i="0" u="none" strike="noStrike" kern="1200" baseline="0" dirty="0" smtClean="0">
                <a:solidFill>
                  <a:schemeClr val="tx1"/>
                </a:solidFill>
                <a:latin typeface="+mn-lt"/>
                <a:ea typeface="+mn-ea"/>
                <a:cs typeface="+mn-cs"/>
              </a:rPr>
              <a:t>7. </a:t>
            </a:r>
            <a:r>
              <a:rPr lang="en-US" sz="1200" b="0" i="0" u="none" strike="noStrike" kern="1200" baseline="0" dirty="0" err="1" smtClean="0">
                <a:solidFill>
                  <a:schemeClr val="tx1"/>
                </a:solidFill>
                <a:latin typeface="+mn-lt"/>
                <a:ea typeface="+mn-ea"/>
                <a:cs typeface="+mn-cs"/>
              </a:rPr>
              <a:t>BasicNeeds</a:t>
            </a:r>
            <a:r>
              <a:rPr lang="en-US" sz="1200" b="0" i="0" u="none" strike="noStrike" kern="1200" baseline="0" dirty="0" smtClean="0">
                <a:solidFill>
                  <a:schemeClr val="tx1"/>
                </a:solidFill>
                <a:latin typeface="+mn-lt"/>
                <a:ea typeface="+mn-ea"/>
                <a:cs typeface="+mn-cs"/>
              </a:rPr>
              <a:t>: Essential Skills for Mental Health Care; 2010</a:t>
            </a:r>
          </a:p>
          <a:p>
            <a:r>
              <a:rPr lang="de-CH" sz="1200" b="0" i="0" u="none" strike="noStrike" kern="1200" baseline="0" dirty="0" err="1" smtClean="0">
                <a:solidFill>
                  <a:schemeClr val="tx1"/>
                </a:solidFill>
                <a:latin typeface="+mn-lt"/>
                <a:ea typeface="+mn-ea"/>
                <a:cs typeface="+mn-cs"/>
              </a:rPr>
              <a:t>Available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from</a:t>
            </a:r>
            <a:r>
              <a:rPr lang="de-CH" sz="1200" b="0" i="0" u="none" strike="noStrike" kern="1200" baseline="0" dirty="0" smtClean="0">
                <a:solidFill>
                  <a:schemeClr val="tx1"/>
                </a:solidFill>
                <a:latin typeface="+mn-lt"/>
                <a:ea typeface="+mn-ea"/>
                <a:cs typeface="+mn-cs"/>
              </a:rPr>
              <a:t>: http://www.basicneeds.org/html/Publications_BasicNeeds_Manuals.htm</a:t>
            </a:r>
            <a:endParaRPr lang="de-CH" dirty="0"/>
          </a:p>
        </p:txBody>
      </p:sp>
      <p:sp>
        <p:nvSpPr>
          <p:cNvPr id="4" name="Foliennummernplatzhalter 3"/>
          <p:cNvSpPr>
            <a:spLocks noGrp="1"/>
          </p:cNvSpPr>
          <p:nvPr>
            <p:ph type="sldNum" sz="quarter" idx="10"/>
          </p:nvPr>
        </p:nvSpPr>
        <p:spPr/>
        <p:txBody>
          <a:bodyPr/>
          <a:lstStyle/>
          <a:p>
            <a:fld id="{40D87C9F-D73C-46C1-A985-52F167781E59}" type="slidenum">
              <a:rPr lang="de-CH" smtClean="0"/>
              <a:t>16</a:t>
            </a:fld>
            <a:endParaRPr lang="de-CH"/>
          </a:p>
        </p:txBody>
      </p:sp>
    </p:spTree>
    <p:extLst>
      <p:ext uri="{BB962C8B-B14F-4D97-AF65-F5344CB8AC3E}">
        <p14:creationId xmlns:p14="http://schemas.microsoft.com/office/powerpoint/2010/main" val="164339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19358123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112708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107773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lvl1pPr>
              <a:defRPr sz="2800"/>
            </a:lvl1pPr>
            <a:lvl2pPr>
              <a:defRPr sz="2400"/>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3130509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250524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349433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CH"/>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429438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CH"/>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82937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CH"/>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160316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4163890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00EAF36-84BF-41EF-9DFE-AEA128105008}" type="datetimeFigureOut">
              <a:rPr lang="de-CH" smtClean="0"/>
              <a:t>13.11.2014</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DDC163FE-A7B4-4AC6-85B2-293507863216}" type="slidenum">
              <a:rPr lang="de-CH" smtClean="0"/>
              <a:t>‹Nr.›</a:t>
            </a:fld>
            <a:endParaRPr lang="de-CH"/>
          </a:p>
        </p:txBody>
      </p:sp>
    </p:spTree>
    <p:extLst>
      <p:ext uri="{BB962C8B-B14F-4D97-AF65-F5344CB8AC3E}">
        <p14:creationId xmlns:p14="http://schemas.microsoft.com/office/powerpoint/2010/main" val="246740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Rechteck 6"/>
          <p:cNvSpPr/>
          <p:nvPr userDrawn="1"/>
        </p:nvSpPr>
        <p:spPr>
          <a:xfrm>
            <a:off x="-252536" y="-99392"/>
            <a:ext cx="9793088"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userDrawn="1"/>
        </p:nvSpPr>
        <p:spPr>
          <a:xfrm>
            <a:off x="-468560" y="6605972"/>
            <a:ext cx="9793088"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0352" y="5949280"/>
            <a:ext cx="1048823" cy="505468"/>
          </a:xfrm>
          <a:prstGeom prst="rect">
            <a:avLst/>
          </a:prstGeom>
        </p:spPr>
      </p:pic>
      <p:pic>
        <p:nvPicPr>
          <p:cNvPr id="4" name="Grafik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5536" y="6180281"/>
            <a:ext cx="2195736" cy="274467"/>
          </a:xfrm>
          <a:prstGeom prst="rect">
            <a:avLst/>
          </a:prstGeom>
        </p:spPr>
      </p:pic>
    </p:spTree>
    <p:extLst>
      <p:ext uri="{BB962C8B-B14F-4D97-AF65-F5344CB8AC3E}">
        <p14:creationId xmlns:p14="http://schemas.microsoft.com/office/powerpoint/2010/main" val="156332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lumMod val="60000"/>
            <a:lumOff val="40000"/>
          </a:schemeClr>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i="1"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hyperlink" Target="http://www.seminare-ps.net/ipad"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87824" y="1628801"/>
            <a:ext cx="5470376" cy="1971650"/>
          </a:xfrm>
        </p:spPr>
        <p:txBody>
          <a:bodyPr/>
          <a:lstStyle/>
          <a:p>
            <a:pPr algn="l"/>
            <a:r>
              <a:rPr lang="de-CH" dirty="0"/>
              <a:t>Stigmatisierung psychischer Erkrankungen im interkulturellen und interreligiösen Kontext</a:t>
            </a:r>
            <a:r>
              <a:rPr lang="de-CH" dirty="0" smtClean="0"/>
              <a:t>.</a:t>
            </a:r>
            <a:endParaRPr lang="de-CH" dirty="0"/>
          </a:p>
        </p:txBody>
      </p:sp>
      <p:sp>
        <p:nvSpPr>
          <p:cNvPr id="3" name="Untertitel 2"/>
          <p:cNvSpPr>
            <a:spLocks noGrp="1"/>
          </p:cNvSpPr>
          <p:nvPr>
            <p:ph type="subTitle" idx="1"/>
          </p:nvPr>
        </p:nvSpPr>
        <p:spPr>
          <a:xfrm>
            <a:off x="3059832" y="3886200"/>
            <a:ext cx="4712568" cy="1752600"/>
          </a:xfrm>
        </p:spPr>
        <p:txBody>
          <a:bodyPr/>
          <a:lstStyle/>
          <a:p>
            <a:pPr algn="l"/>
            <a:r>
              <a:rPr lang="de-CH" dirty="0"/>
              <a:t>Dr. med. Samuel </a:t>
            </a:r>
            <a:r>
              <a:rPr lang="de-CH" dirty="0" smtClean="0"/>
              <a:t>Pfeifer</a:t>
            </a:r>
          </a:p>
          <a:p>
            <a:pPr algn="l"/>
            <a:r>
              <a:rPr lang="de-CH" dirty="0" smtClean="0"/>
              <a:t>Klinik Sonnenhalde</a:t>
            </a:r>
          </a:p>
          <a:p>
            <a:pPr algn="l"/>
            <a:r>
              <a:rPr lang="de-CH" dirty="0" smtClean="0"/>
              <a:t>Riehen / Basel</a:t>
            </a:r>
            <a:endParaRPr lang="de-CH" dirty="0"/>
          </a:p>
        </p:txBody>
      </p:sp>
      <p:pic>
        <p:nvPicPr>
          <p:cNvPr id="6146" name="Picture 2" descr="http://images.freevectorweb.com/vzip9/27/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2030666" cy="203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54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Besessenheit und Epilepsie im Islam</a:t>
            </a:r>
            <a:endParaRPr lang="de-C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9224"/>
            <a:ext cx="8286157" cy="294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216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«Geist-Krankheiten» in Indien</a:t>
            </a:r>
            <a:endParaRPr lang="de-CH" dirty="0"/>
          </a:p>
        </p:txBody>
      </p:sp>
      <p:sp>
        <p:nvSpPr>
          <p:cNvPr id="4" name="Inhaltsplatzhalter 3"/>
          <p:cNvSpPr>
            <a:spLocks noGrp="1"/>
          </p:cNvSpPr>
          <p:nvPr>
            <p:ph sz="half" idx="2"/>
          </p:nvPr>
        </p:nvSpPr>
        <p:spPr/>
        <p:txBody>
          <a:bodyPr/>
          <a:lstStyle/>
          <a:p>
            <a:r>
              <a:rPr lang="de-CH" dirty="0" smtClean="0"/>
              <a:t>Traditionelle Vorstellung: Psychische Krankheiten werden durch böse Geister verursacht</a:t>
            </a:r>
          </a:p>
          <a:p>
            <a:r>
              <a:rPr lang="de-CH" dirty="0" smtClean="0"/>
              <a:t>Hilfe wird gesucht bei </a:t>
            </a:r>
            <a:r>
              <a:rPr lang="de-CH" dirty="0" err="1" smtClean="0"/>
              <a:t>Heilern</a:t>
            </a:r>
            <a:r>
              <a:rPr lang="de-CH" dirty="0" smtClean="0"/>
              <a:t> /Exorzisten in </a:t>
            </a:r>
            <a:r>
              <a:rPr lang="de-CH" dirty="0" err="1" smtClean="0"/>
              <a:t>Mehandipur</a:t>
            </a:r>
            <a:r>
              <a:rPr lang="de-CH" dirty="0" smtClean="0"/>
              <a:t> (</a:t>
            </a:r>
            <a:r>
              <a:rPr lang="de-CH" dirty="0" err="1" smtClean="0"/>
              <a:t>Balaji</a:t>
            </a:r>
            <a:r>
              <a:rPr lang="de-CH" dirty="0" smtClean="0"/>
              <a:t>-Tempel – Affengott </a:t>
            </a:r>
            <a:r>
              <a:rPr lang="de-CH" dirty="0" err="1" smtClean="0"/>
              <a:t>Hanuman</a:t>
            </a:r>
            <a:r>
              <a:rPr lang="de-CH" dirty="0" smtClean="0"/>
              <a:t>)</a:t>
            </a:r>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28800"/>
            <a:ext cx="434571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95536" y="5157192"/>
            <a:ext cx="4057682" cy="523220"/>
          </a:xfrm>
          <a:prstGeom prst="rect">
            <a:avLst/>
          </a:prstGeom>
          <a:noFill/>
        </p:spPr>
        <p:txBody>
          <a:bodyPr wrap="square" rtlCol="0">
            <a:spAutoFit/>
          </a:bodyPr>
          <a:lstStyle/>
          <a:p>
            <a:r>
              <a:rPr lang="de-CH" sz="1400" dirty="0" err="1" smtClean="0"/>
              <a:t>Exorzistisches</a:t>
            </a:r>
            <a:r>
              <a:rPr lang="de-CH" sz="1400" dirty="0" smtClean="0"/>
              <a:t> Ritual im </a:t>
            </a:r>
            <a:r>
              <a:rPr lang="de-CH" sz="1400" dirty="0" err="1" smtClean="0"/>
              <a:t>Balaji</a:t>
            </a:r>
            <a:r>
              <a:rPr lang="de-CH" sz="1400" dirty="0" smtClean="0"/>
              <a:t>-Tempel in </a:t>
            </a:r>
            <a:r>
              <a:rPr lang="de-CH" sz="1400" dirty="0" err="1" smtClean="0"/>
              <a:t>Mehandipur</a:t>
            </a:r>
            <a:r>
              <a:rPr lang="de-CH" sz="1400" dirty="0" smtClean="0"/>
              <a:t> (</a:t>
            </a:r>
            <a:r>
              <a:rPr lang="de-CH" sz="1400" dirty="0" err="1" smtClean="0"/>
              <a:t>Youtube</a:t>
            </a:r>
            <a:r>
              <a:rPr lang="de-CH" sz="1400" dirty="0" smtClean="0"/>
              <a:t>-Video)</a:t>
            </a:r>
            <a:endParaRPr lang="de-CH" sz="1400" dirty="0"/>
          </a:p>
        </p:txBody>
      </p:sp>
    </p:spTree>
    <p:extLst>
      <p:ext uri="{BB962C8B-B14F-4D97-AF65-F5344CB8AC3E}">
        <p14:creationId xmlns:p14="http://schemas.microsoft.com/office/powerpoint/2010/main" val="1631530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Depression und Geisterglaube im Buddhismus</a:t>
            </a:r>
            <a:endParaRPr lang="de-CH" dirty="0"/>
          </a:p>
        </p:txBody>
      </p:sp>
      <p:sp>
        <p:nvSpPr>
          <p:cNvPr id="4" name="Inhaltsplatzhalter 3"/>
          <p:cNvSpPr>
            <a:spLocks noGrp="1"/>
          </p:cNvSpPr>
          <p:nvPr>
            <p:ph sz="half" idx="2"/>
          </p:nvPr>
        </p:nvSpPr>
        <p:spPr/>
        <p:txBody>
          <a:bodyPr>
            <a:normAutofit lnSpcReduction="10000"/>
          </a:bodyPr>
          <a:lstStyle/>
          <a:p>
            <a:r>
              <a:rPr lang="de-CH" sz="2400" dirty="0" smtClean="0"/>
              <a:t>Im traditionellen Buddhismus wird eine depressive Symptomatik oft auf den Einfluss böser Geister zurückgeführt. </a:t>
            </a:r>
          </a:p>
          <a:p>
            <a:r>
              <a:rPr lang="de-CH" sz="2400" dirty="0" smtClean="0"/>
              <a:t>Verschiedene Riten durch Heiler und buddhistische Mönche sollen diesen Bann aufheben.</a:t>
            </a:r>
            <a:br>
              <a:rPr lang="de-CH" sz="2400" dirty="0" smtClean="0"/>
            </a:br>
            <a:endParaRPr lang="de-CH" sz="2400" dirty="0" smtClean="0"/>
          </a:p>
          <a:p>
            <a:pPr marL="457200" lvl="1" indent="0">
              <a:buNone/>
            </a:pPr>
            <a:r>
              <a:rPr lang="de-CH" sz="2000" dirty="0" smtClean="0"/>
              <a:t>Vgl. </a:t>
            </a:r>
            <a:r>
              <a:rPr lang="de-CH" sz="2000" dirty="0" err="1" smtClean="0"/>
              <a:t>Sunbaunat</a:t>
            </a:r>
            <a:r>
              <a:rPr lang="de-CH" sz="2000" dirty="0" smtClean="0"/>
              <a:t> et al 2014 , American Journal </a:t>
            </a:r>
            <a:r>
              <a:rPr lang="de-CH" sz="2000" dirty="0" err="1" smtClean="0"/>
              <a:t>of</a:t>
            </a:r>
            <a:r>
              <a:rPr lang="de-CH" sz="2000" dirty="0" smtClean="0"/>
              <a:t> </a:t>
            </a:r>
            <a:r>
              <a:rPr lang="de-CH" sz="2000" dirty="0" err="1" smtClean="0"/>
              <a:t>Psychiatry</a:t>
            </a:r>
            <a:r>
              <a:rPr lang="de-CH" sz="2000" dirty="0" smtClean="0"/>
              <a:t/>
            </a:r>
            <a:br>
              <a:rPr lang="de-CH" sz="2000" dirty="0" smtClean="0"/>
            </a:br>
            <a:r>
              <a:rPr lang="de-CH" sz="2000" dirty="0" smtClean="0"/>
              <a:t>(Fallbeispiel aus Kambodscha)</a:t>
            </a:r>
            <a:endParaRPr lang="de-CH"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3806"/>
            <a:ext cx="3858015" cy="360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130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smtClean="0"/>
              <a:t>Promoting</a:t>
            </a:r>
            <a:r>
              <a:rPr lang="de-CH" dirty="0" smtClean="0"/>
              <a:t> mental </a:t>
            </a:r>
            <a:r>
              <a:rPr lang="de-CH" dirty="0" err="1" smtClean="0"/>
              <a:t>health</a:t>
            </a:r>
            <a:r>
              <a:rPr lang="de-CH" dirty="0" smtClean="0"/>
              <a:t> in </a:t>
            </a:r>
            <a:r>
              <a:rPr lang="de-CH" dirty="0" err="1" smtClean="0"/>
              <a:t>the</a:t>
            </a:r>
            <a:r>
              <a:rPr lang="de-CH" dirty="0" smtClean="0"/>
              <a:t> 21st </a:t>
            </a:r>
            <a:r>
              <a:rPr lang="de-CH" dirty="0" err="1" smtClean="0"/>
              <a:t>century</a:t>
            </a:r>
            <a:endParaRPr lang="de-CH" dirty="0"/>
          </a:p>
        </p:txBody>
      </p:sp>
      <p:sp>
        <p:nvSpPr>
          <p:cNvPr id="3" name="Inhaltsplatzhalter 2"/>
          <p:cNvSpPr>
            <a:spLocks noGrp="1"/>
          </p:cNvSpPr>
          <p:nvPr>
            <p:ph idx="1"/>
          </p:nvPr>
        </p:nvSpPr>
        <p:spPr/>
        <p:txBody>
          <a:bodyPr>
            <a:normAutofit/>
          </a:bodyPr>
          <a:lstStyle/>
          <a:p>
            <a:r>
              <a:rPr lang="en-US" sz="2400" dirty="0" smtClean="0"/>
              <a:t>“New public health initiatives of the 19th century brought about substantial decline in deaths from infectious diseases through sanitary reform, and </a:t>
            </a:r>
            <a:r>
              <a:rPr lang="en-US" sz="2400" dirty="0" smtClean="0">
                <a:solidFill>
                  <a:srgbClr val="C00000"/>
                </a:solidFill>
              </a:rPr>
              <a:t>we now need to consider how analogous population-based measures may be adapted to promote mental health</a:t>
            </a:r>
            <a:r>
              <a:rPr lang="en-US" sz="2400" dirty="0" smtClean="0"/>
              <a:t>.” </a:t>
            </a:r>
            <a:endParaRPr lang="en-US" sz="2400" dirty="0"/>
          </a:p>
          <a:p>
            <a:pPr lvl="1"/>
            <a:r>
              <a:rPr lang="en-US" sz="2000" dirty="0" smtClean="0"/>
              <a:t>Prof. </a:t>
            </a:r>
            <a:r>
              <a:rPr lang="en-US" sz="2000" dirty="0" err="1" smtClean="0"/>
              <a:t>Shubhangi</a:t>
            </a:r>
            <a:r>
              <a:rPr lang="en-US" sz="2000" dirty="0" smtClean="0"/>
              <a:t> R. </a:t>
            </a:r>
            <a:r>
              <a:rPr lang="en-US" sz="2000" dirty="0" err="1" smtClean="0"/>
              <a:t>Parkar</a:t>
            </a:r>
            <a:r>
              <a:rPr lang="en-US" sz="2000" dirty="0" smtClean="0"/>
              <a:t>, KEM Hospital Mumbai</a:t>
            </a:r>
            <a:endParaRPr lang="de-CH"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4725144"/>
            <a:ext cx="79724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4139952" y="4869160"/>
            <a:ext cx="4032448" cy="6480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40042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Psychoedukation: </a:t>
            </a:r>
            <a:br>
              <a:rPr lang="de-CH" dirty="0" smtClean="0"/>
            </a:br>
            <a:r>
              <a:rPr lang="de-CH" dirty="0" smtClean="0"/>
              <a:t>Alternativen zu spirituellen Deutungen</a:t>
            </a:r>
            <a:endParaRPr lang="de-CH" dirty="0"/>
          </a:p>
        </p:txBody>
      </p:sp>
      <p:sp>
        <p:nvSpPr>
          <p:cNvPr id="2" name="Inhaltsplatzhalter 1"/>
          <p:cNvSpPr>
            <a:spLocks noGrp="1"/>
          </p:cNvSpPr>
          <p:nvPr>
            <p:ph idx="1"/>
          </p:nvPr>
        </p:nvSpPr>
        <p:spPr/>
        <p:txBody>
          <a:bodyPr/>
          <a:lstStyle/>
          <a:p>
            <a:r>
              <a:rPr lang="de-CH" dirty="0" smtClean="0">
                <a:solidFill>
                  <a:srgbClr val="C00000"/>
                </a:solidFill>
              </a:rPr>
              <a:t>Patienten und ihre Angehörigen brauchen Modelle der Erklärung und des Verstehens von psychischen Störungen.</a:t>
            </a:r>
          </a:p>
          <a:p>
            <a:r>
              <a:rPr lang="de-CH" dirty="0" smtClean="0"/>
              <a:t>Spirituelle Deutungen sind oft KAUSAL: </a:t>
            </a:r>
          </a:p>
          <a:p>
            <a:pPr lvl="1"/>
            <a:r>
              <a:rPr lang="de-CH" dirty="0" smtClean="0"/>
              <a:t>Die Störung entsteht durch einen Fluch, einen Dämon, eine böse Kraft ( -----  STIGMA)</a:t>
            </a:r>
          </a:p>
          <a:p>
            <a:pPr lvl="1"/>
            <a:r>
              <a:rPr lang="de-CH" dirty="0" smtClean="0"/>
              <a:t>Ursachen / Einfallstore sind Verletzung eines religiösen Tabus oder religiöser Vorschriften</a:t>
            </a:r>
          </a:p>
          <a:p>
            <a:r>
              <a:rPr lang="de-CH" dirty="0" smtClean="0"/>
              <a:t>Hilfreicher sind DESKTIPTIVE ANSÄTZE  bei gleichzeitigem Respekt für die religiöse Subkultur</a:t>
            </a:r>
            <a:endParaRPr lang="de-CH" dirty="0"/>
          </a:p>
        </p:txBody>
      </p:sp>
    </p:spTree>
    <p:extLst>
      <p:ext uri="{BB962C8B-B14F-4D97-AF65-F5344CB8AC3E}">
        <p14:creationId xmlns:p14="http://schemas.microsoft.com/office/powerpoint/2010/main" val="3450624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feil nach rechts 6"/>
          <p:cNvSpPr/>
          <p:nvPr/>
        </p:nvSpPr>
        <p:spPr>
          <a:xfrm rot="4578567">
            <a:off x="335764" y="2850706"/>
            <a:ext cx="1450499" cy="720080"/>
          </a:xfrm>
          <a:prstGeom prst="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dirty="0" smtClean="0"/>
              <a:t>Das Bio-Psycho-Soziale Modell</a:t>
            </a:r>
            <a:endParaRPr lang="de-CH" dirty="0"/>
          </a:p>
        </p:txBody>
      </p:sp>
      <p:graphicFrame>
        <p:nvGraphicFramePr>
          <p:cNvPr id="4" name="Inhaltsplatzhalter 3"/>
          <p:cNvGraphicFramePr>
            <a:graphicFrameLocks noGrp="1"/>
          </p:cNvGraphicFramePr>
          <p:nvPr>
            <p:ph sz="half" idx="1"/>
            <p:extLst>
              <p:ext uri="{D42A27DB-BD31-4B8C-83A1-F6EECF244321}">
                <p14:modId xmlns:p14="http://schemas.microsoft.com/office/powerpoint/2010/main" val="3378877966"/>
              </p:ext>
            </p:extLst>
          </p:nvPr>
        </p:nvGraphicFramePr>
        <p:xfrm>
          <a:off x="533400" y="1495325"/>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nhaltsplatzhalter 4"/>
          <p:cNvSpPr>
            <a:spLocks noGrp="1"/>
          </p:cNvSpPr>
          <p:nvPr>
            <p:ph sz="half" idx="2"/>
          </p:nvPr>
        </p:nvSpPr>
        <p:spPr/>
        <p:txBody>
          <a:bodyPr>
            <a:normAutofit fontScale="92500" lnSpcReduction="10000"/>
          </a:bodyPr>
          <a:lstStyle/>
          <a:p>
            <a:r>
              <a:rPr lang="de-CH" u="sng" dirty="0" err="1" smtClean="0"/>
              <a:t>Reinterpretation</a:t>
            </a:r>
            <a:r>
              <a:rPr lang="de-CH" dirty="0" smtClean="0"/>
              <a:t> von Krankheit, Schwachheit und Devianz</a:t>
            </a:r>
          </a:p>
          <a:p>
            <a:r>
              <a:rPr lang="de-CH" u="sng" dirty="0" smtClean="0"/>
              <a:t>Therapeutische Zugänge</a:t>
            </a:r>
            <a:r>
              <a:rPr lang="de-CH" dirty="0" smtClean="0"/>
              <a:t>: Medikamente, Gespräche, psychosoziale Unterstützung.</a:t>
            </a:r>
          </a:p>
          <a:p>
            <a:r>
              <a:rPr lang="de-CH" u="sng" dirty="0" smtClean="0"/>
              <a:t>Spiritualität</a:t>
            </a:r>
            <a:r>
              <a:rPr lang="de-CH" dirty="0" smtClean="0"/>
              <a:t> als Weg zu </a:t>
            </a:r>
            <a:r>
              <a:rPr lang="de-CH" dirty="0" err="1" smtClean="0"/>
              <a:t>Coping</a:t>
            </a:r>
            <a:r>
              <a:rPr lang="de-CH" dirty="0" smtClean="0"/>
              <a:t> statt als Grundlage der Psychopathologie</a:t>
            </a:r>
            <a:endParaRPr lang="de-CH" dirty="0"/>
          </a:p>
        </p:txBody>
      </p:sp>
      <p:sp>
        <p:nvSpPr>
          <p:cNvPr id="6" name="Abgerundetes Rechteck 5"/>
          <p:cNvSpPr/>
          <p:nvPr/>
        </p:nvSpPr>
        <p:spPr>
          <a:xfrm>
            <a:off x="35496" y="1957811"/>
            <a:ext cx="1512168" cy="607093"/>
          </a:xfrm>
          <a:prstGeom prst="roundRect">
            <a:avLst/>
          </a:prstGeom>
          <a:solidFill>
            <a:schemeClr val="accent6">
              <a:lumMod val="75000"/>
            </a:schemeClr>
          </a:solidFill>
          <a:ln/>
          <a:effectLst>
            <a:outerShdw blurRad="63500" sx="102000" sy="102000" algn="ctr" rotWithShape="0">
              <a:prstClr val="black">
                <a:alpha val="40000"/>
              </a:prstClr>
            </a:outerShdw>
          </a:effectLst>
          <a:scene3d>
            <a:camera prst="perspectiveRelaxedModerately">
              <a:rot lat="19490639" lon="0" rev="60000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r>
              <a:rPr lang="de-CH" sz="1600" dirty="0" smtClean="0"/>
              <a:t>SPIRITUALITÄT</a:t>
            </a:r>
            <a:endParaRPr lang="de-CH" sz="1600" dirty="0"/>
          </a:p>
        </p:txBody>
      </p:sp>
    </p:spTree>
    <p:extLst>
      <p:ext uri="{BB962C8B-B14F-4D97-AF65-F5344CB8AC3E}">
        <p14:creationId xmlns:p14="http://schemas.microsoft.com/office/powerpoint/2010/main" val="1956648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1196752"/>
            <a:ext cx="9540552" cy="936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p:txBody>
          <a:bodyPr/>
          <a:lstStyle/>
          <a:p>
            <a:r>
              <a:rPr lang="de-CH" dirty="0" smtClean="0"/>
              <a:t>Aufklärung</a:t>
            </a:r>
            <a:endParaRPr lang="de-CH" dirty="0"/>
          </a:p>
        </p:txBody>
      </p:sp>
      <p:sp>
        <p:nvSpPr>
          <p:cNvPr id="6" name="Textplatzhalter 5"/>
          <p:cNvSpPr>
            <a:spLocks noGrp="1"/>
          </p:cNvSpPr>
          <p:nvPr>
            <p:ph type="body" idx="1"/>
          </p:nvPr>
        </p:nvSpPr>
        <p:spPr/>
        <p:txBody>
          <a:bodyPr>
            <a:noAutofit/>
          </a:bodyPr>
          <a:lstStyle/>
          <a:p>
            <a:r>
              <a:rPr lang="de-CH" sz="2000" dirty="0" smtClean="0"/>
              <a:t>Einfache Kulturen: </a:t>
            </a:r>
            <a:br>
              <a:rPr lang="de-CH" sz="2000" dirty="0" smtClean="0"/>
            </a:br>
            <a:r>
              <a:rPr lang="de-CH" sz="2000" dirty="0" smtClean="0"/>
              <a:t>Primary Mental </a:t>
            </a:r>
            <a:r>
              <a:rPr lang="de-CH" sz="2000" dirty="0" err="1" smtClean="0"/>
              <a:t>Health</a:t>
            </a:r>
            <a:r>
              <a:rPr lang="de-CH" sz="2000" dirty="0" smtClean="0"/>
              <a:t> Training</a:t>
            </a:r>
            <a:endParaRPr lang="de-CH" sz="2000" dirty="0"/>
          </a:p>
        </p:txBody>
      </p:sp>
      <p:sp>
        <p:nvSpPr>
          <p:cNvPr id="8" name="Textplatzhalter 7"/>
          <p:cNvSpPr>
            <a:spLocks noGrp="1"/>
          </p:cNvSpPr>
          <p:nvPr>
            <p:ph type="body" sz="quarter" idx="3"/>
          </p:nvPr>
        </p:nvSpPr>
        <p:spPr/>
        <p:txBody>
          <a:bodyPr>
            <a:noAutofit/>
          </a:bodyPr>
          <a:lstStyle/>
          <a:p>
            <a:r>
              <a:rPr lang="de-CH" sz="2000" dirty="0" smtClean="0"/>
              <a:t>Westliche Subkulturen: </a:t>
            </a:r>
            <a:br>
              <a:rPr lang="de-CH" sz="2000" dirty="0" smtClean="0"/>
            </a:br>
            <a:r>
              <a:rPr lang="de-CH" sz="2000" dirty="0" smtClean="0"/>
              <a:t>Aufklärung, Netzwerk Fachperson – </a:t>
            </a:r>
            <a:r>
              <a:rPr lang="de-CH" sz="2000" dirty="0" err="1" smtClean="0"/>
              <a:t>Relig</a:t>
            </a:r>
            <a:r>
              <a:rPr lang="de-CH" sz="2000" dirty="0" smtClean="0"/>
              <a:t>. Gemeinschaft</a:t>
            </a:r>
            <a:endParaRPr lang="de-CH" sz="2000" dirty="0"/>
          </a:p>
        </p:txBody>
      </p:sp>
      <p:sp>
        <p:nvSpPr>
          <p:cNvPr id="9" name="Inhaltsplatzhalter 8"/>
          <p:cNvSpPr>
            <a:spLocks noGrp="1"/>
          </p:cNvSpPr>
          <p:nvPr>
            <p:ph sz="quarter" idx="4"/>
          </p:nvPr>
        </p:nvSpPr>
        <p:spPr/>
        <p:txBody>
          <a:bodyPr>
            <a:normAutofit lnSpcReduction="10000"/>
          </a:bodyPr>
          <a:lstStyle/>
          <a:p>
            <a:r>
              <a:rPr lang="de-CH" dirty="0" smtClean="0"/>
              <a:t>Bildungsinitiativen: Integration von Psychotherapie und Seelsorge</a:t>
            </a:r>
          </a:p>
          <a:p>
            <a:r>
              <a:rPr lang="de-CH" dirty="0" smtClean="0"/>
              <a:t>Literatur Psychiatrie und Spiritualität</a:t>
            </a:r>
          </a:p>
          <a:p>
            <a:r>
              <a:rPr lang="de-CH" dirty="0" smtClean="0"/>
              <a:t>APA 2014: Meeting </a:t>
            </a:r>
            <a:r>
              <a:rPr lang="de-CH" dirty="0" err="1" smtClean="0"/>
              <a:t>Psychiatrists</a:t>
            </a:r>
            <a:r>
              <a:rPr lang="de-CH" dirty="0" smtClean="0"/>
              <a:t> – Faith Communities</a:t>
            </a:r>
          </a:p>
          <a:p>
            <a:r>
              <a:rPr lang="de-CH" dirty="0" smtClean="0"/>
              <a:t>DGPPN: Referat Psychiatrie, und Religion / Spiritualität</a:t>
            </a:r>
            <a:endParaRPr lang="de-CH"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68099"/>
            <a:ext cx="3024336" cy="2169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49309">
            <a:off x="706607" y="2575134"/>
            <a:ext cx="1377114" cy="1811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594091" y="4937976"/>
            <a:ext cx="3545861" cy="830997"/>
          </a:xfrm>
          <a:prstGeom prst="rect">
            <a:avLst/>
          </a:prstGeom>
          <a:noFill/>
        </p:spPr>
        <p:txBody>
          <a:bodyPr wrap="square" rtlCol="0">
            <a:spAutoFit/>
          </a:bodyPr>
          <a:lstStyle/>
          <a:p>
            <a:r>
              <a:rPr lang="de-CH" sz="2400" dirty="0" smtClean="0"/>
              <a:t>Ressourcen: </a:t>
            </a:r>
            <a:br>
              <a:rPr lang="de-CH" sz="2400" dirty="0" smtClean="0"/>
            </a:br>
            <a:r>
              <a:rPr lang="de-CH" sz="2400" dirty="0" smtClean="0"/>
              <a:t>WHO, Basic Needs</a:t>
            </a:r>
            <a:endParaRPr lang="de-CH" sz="2400" dirty="0"/>
          </a:p>
        </p:txBody>
      </p:sp>
    </p:spTree>
    <p:extLst>
      <p:ext uri="{BB962C8B-B14F-4D97-AF65-F5344CB8AC3E}">
        <p14:creationId xmlns:p14="http://schemas.microsoft.com/office/powerpoint/2010/main" val="3860365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2" cstate="print">
            <a:extLst>
              <a:ext uri="{28A0092B-C50C-407E-A947-70E740481C1C}">
                <a14:useLocalDpi xmlns:a14="http://schemas.microsoft.com/office/drawing/2010/main" val="0"/>
              </a:ext>
            </a:extLst>
          </a:blip>
          <a:srcRect b="12884"/>
          <a:stretch/>
        </p:blipFill>
        <p:spPr>
          <a:xfrm>
            <a:off x="3419872" y="3861048"/>
            <a:ext cx="4295016" cy="2645166"/>
          </a:xfrm>
          <a:prstGeom prst="rect">
            <a:avLst/>
          </a:prstGeom>
        </p:spPr>
      </p:pic>
      <p:sp>
        <p:nvSpPr>
          <p:cNvPr id="7" name="Titel 6"/>
          <p:cNvSpPr>
            <a:spLocks noGrp="1"/>
          </p:cNvSpPr>
          <p:nvPr>
            <p:ph type="title"/>
          </p:nvPr>
        </p:nvSpPr>
        <p:spPr/>
        <p:txBody>
          <a:bodyPr/>
          <a:lstStyle/>
          <a:p>
            <a:r>
              <a:rPr lang="de-CH" dirty="0" smtClean="0"/>
              <a:t>Hilfreiche Ressourcen - deutsch</a:t>
            </a:r>
            <a:endParaRPr lang="de-CH" dirty="0"/>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25530"/>
            <a:ext cx="1532810" cy="2295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95902">
            <a:off x="1294341" y="1974748"/>
            <a:ext cx="22955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5" descr="data:image/jpeg;base64,/9j/4AAQSkZJRgABAQAAAQABAAD/2wBDAAoHBwgHBgoICAgLCgoLDhgQDg0NDh0VFhEYIx8lJCIfIiEmKzcvJik0KSEiMEExNDk7Pj4+JS5ESUM8SDc9Pjv/2wBDAQoLCw4NDhwQEBw7KCIoOzs7Ozs7Ozs7Ozs7Ozs7Ozs7Ozs7Ozs7Ozs7Ozs7Ozs7Ozs7Ozs7Ozs7Ozs7Ozs7Ozv/wAARCAFaAOcDASIAAhEBAxEB/8QAGwABAAMBAQEBAAAAAAAAAAAAAAQFBwMCAQb/xAA+EAABAgQABw8DBAIDAQEAAAAAAQIDBAUREhUWITGSsQYTMjU2UVJUVXN0gZSy0TRB4RQiYZFTcSOhwUJi/8QAGQEBAQEBAQEAAAAAAAAAAAAAAAEEAgUD/8QAIBEBAAICAgMBAQEAAAAAAAAAAAECETESEwNRYSEyIv/aAAwDAQACEQMRAD8ApqxWKpCrU9Dh1KbYxkzEa1rY7kRERy2REuQ8eVftSd9Q/wCRXOPqh4qL7lIJviIwyTM5TseVftSd9Q/5GPKv2pO+of8AJBBcQmZTseVftSd9Q/5GPKv2pO+of8kEDEGZTseVftSd9Q/5GPKv2pO+of8AJBAxBmU7HlX7UnfUP+Rjyr9qTvqH/JBAxBmU7HlX7UnfUP8AkY8q/ak76h/yQQMQZlOx5V+1J31D/kY8q/ak76h/yQQMQZlOx5V+1J31D/kY8q/ak76h/wAkEDEGZTseVftSd9Q/5GPKv2pO+of8kEDEGZTseVftSd9Q/wCRjyr9qTvqH/JBAxBmU7HlX7UnfUP+Rjyr9qTvqH/JBAxBmU7HlX7UnfUP+SfQqvU41ckocWozb2OjNRzXR3Kip/KXKIsdz3KCR79u05tEYWJnLWbrzqLrzqfAYmt9uvOouvOp8AHpqrhJnAZwkBzKsirnH1Q8VF9ykEnVzj6oeKi+5SCejXUMU7AAVAAAAAAAAAAAAAAAAAAAAAAAL6HTZCIslOJDVJRZZ8SYaj14bMyp5qrf7JM4WIyoSx3PcoJHv2kh1JRd7VkJjWJvavwolol3cJMG+ay30pdSy/SU6kTbJyNCSVbBnsGE5Ijn74xqrhKqZ9Fk/s4taMOor+v3wKub3S0mSiuhR5hyRGLZWthPct8FHfZOZbkZm6WSgOc6Zmlex6rvSQoL3qtmo5dCaMFzV8zG05XoKhd1dG/dgzTomCrU/ZCe7CVUuiJZM62z5j7lTRv+RWzeE2HBSM5zYblRGroz20/xpCrhnCQHKUmIc1BhzEJVWHEbhNVzVatv9LnQHMqyeucfVDxUX3KQSdXOPqh4qL7lIJ6NdQxTsABUAAAAAAAAAAAAAAAAAAAAAAmwKpHgUuLT2I3e4kRH4SpnS1syfwtk/ohAmMrlPfVEc+JEbLMZEixGxHqjlVFVFvo+11JkhPuqtRiSE1CY6BUI+E5qKv8AxOXNhNXnspSFjue5QSPft2nM1jCxM5fvZbcvCgTTZuLOzExMI5yuiPRqK67EZoRPsiEZdykSDGlWyVQjQIcNj0fETBV+dkNiIiKlrWhn6QGJrfm37hqa6TWWbEiIiRWxGK9rX4KoxGWs5LKiol859TcXKMciwpqJDakusBGshQ0RUXTdEbZyLpsua6n6MAR6VIspkhAkocR8RsFuCjn6VBKZwkBzKsirnH1Q8VF9ykEnVzj6oeKi+5SCejXUMU7AAVAAAAAAAAAAAAAAAAAAAAAAAAAsdz3KCR79u0rix3PcoJHv27Tm2ljbWAAYWwAAHpnCQBnCQHMqyKucfVDxUX3KQSdXOPqh4qL7lIJ6NdQxTsABUAAAAAAAAAAAAAAAAAAAAAAAACx3PcoJHv27SuLHc9ygke/btObaWNtYABhbAAAemcJAGcJAcyrIq5x9UPFRfcpBJ1c4+qHiovuUgno11DFOwAFQAAAAAAAAAAAAAAAAAAAAAAAALHc9ygke/btK4sdz3KCR79u0ltLG2sAAwNgAAPTOEgDOEgOZV+IqNBkY1Smor2xMJ8Z7ls/7qqkfJ2n9GJrl1OfWx+8dtOJ9Yvb2xTtV5O0/oxNcZO0/oxNctAXnb2irydp/Ria4ydp/Ria5aAc7exV5O0/oxNcZO0/oxNctAOdvYq8naf0YmuMnaf0YmuWgHO3sVeTtP6MTXGTtP6MTXLQDnb2KvJ2n9GJrjJ2n9GJrloBzt7FXk7T+jE1xk7T+jE1y0A529irydp/Ria4ydp/Ria5aAc7exV5O0/oxNcZO0/oxNctAOdvYq8naf0YmuMnaf0YmuWgHO3sVeTtP6MTXOsrRpOTmoczBa9IkJyObd10uTwTlb2JuNpvpN1Rjab6TdUhA5dcre03G030m6oxtN9JuqQgDlb2tafUJiPOw4b1bguveyfwoI1J4yheexQcy+/jmZj9cZz62P3jtpxO059bH7x204OztX/R0zzt8ZEZERVY9r0TSrVufcJL2ul7XsVrpKPClYSw3uw8FrYqIiXwURcyWt9159Fzy+VnFwYjXP3zeVarlXPw0W1r6cG+e/mFxC1PmE29sJL6LXIUpAjpEYsV0TAajlajltbRa6XW/30nlJeYhR5qI1uEsVV3t187M2xdv/RMJ6uRLXVEvo/k+lYsKYVX722ZZDtmR8RHORcF17Z+dW/c+MhTqxoKv3xqIjbIi3RvPf93/AIoXC0BxlIbocsxIiuV6pd2E663OwcgAAAAAAAAAAAAAAAAAAAAAAAJlJ4yheexQKTxlC89ig5s0+L+XGc+tj947acFWyKvMd5z62P3jtpwVLpY6Z52qpPdDLTMB8WKx0JGK1M371cq3siWz3zaDslXgPitRiosJyNXfFWyWVHrzfbAU5pufkkgbyixMBFa5EVUWzkS2FZUtdUzKdFo0sjMFt0s3BtmRq5npnRETThrewdf5G1mViuYkJyqquajsNrmWRUVUXOn8KfcdSG9q/fXImEjURYbrrfRZLXVFtmUjy1EernOno2/XRqIiOVcyI5LKqomb9yneHR4DIjIjokWI+GrVa57kWyNvZNGjOv8AIMVdnT8JZeBMQ1w4cZ6Ii500+X/Qk6jKz2F+niK5WIirdqpmXQufSmYNp8FsrBl0V+BBdhNzpe+fT/YlqfBlX4bFcq7yyFZV/wDlt7eecJ+IyV2TWO5mE7emw1esRWqiLnREsip+66rpQkQanKTESHDhPc50S6o3AcipbTfNm8yM6gSr24MSJGiNRm9sa5UVGIioqWzfZUTTckylNgSb0fDvhI1W6Gpe6ot7IiZ8yAnijrXILJ2PLxYasbBvd6LhaERdCZ005ucktqUq+1ojkVVaiI5iov7tGZU/3/R9WRhb3MMRzk/UOVz1zLnVETNdLfb7keFR4UKagPRyuhwICwmtct1Vb6V+2ZL/ANqD8fX1mVSA6NDw3ta5qKu9uS6OW10zfu8glZlFu5XrveC1WqjVVyqqqlsG173ae4VNZChJBWPGfDY5isa5UszBW6ImbaeEo0u1yuZEjMfhYSPa5LtW7lzZv/0qA/y8LXpLfkZeIrFZhI9IbluuFg2tbTc9Qq3KOazfX4Dnuc2yIq2s5W3VbZrqn3PUOjy8NzHYcRzmKi3cqLdcPDz5uc5pQJJIjX/uVUVVXCRrsK7ldbOnO5dFgv8AlZgAOAAAAAAAAAAAAABMpPGULz2KBSeMoXnsUHNmnxfy4zn1sfvHbTidpz62P3jtpxOmedgACAAAAAAAAAAAAAAAAAAAAAAAAAAAAAAAAJlJ4yheexQKTxlC89ig5s0+L+XGc+tj947acTtOfWx+8dtOJ0zzsAAQAAAAAAAAAAAAAAAAAAAAAAAAAAAAAAABMpPGULz2KBSeMoXnsUHNmnxfy4zn1sfvHbTidpz62P3jtpxOmedgACAAAAAAAAAAAAAAAAAAAAAAAAAAAAAAAAJlJ4yheexQKTxlC89ig5s0+L+XGc+tj947acTtOfWx+8dtOTLYaYWi+c6Z52+AtIsClLFwWzGA1VzKxFVEzrz3vmt/ZwSXklixmtjKsNqtRrnfZF0rm0583mFwhAsmy1OSKiJHdEa2+G5Vslr6Uzfwn9iJLUtODNvur0S2lGots+hL/f8ArzBhWgsGy1NdF+rfvd7Z0sq5kt9v9/0e/wBPSf06XmXpEsqqqZ7rZM2jnuDCsBNlYchEhQ/1ER0N6qqOt9kS6388yf2dYMvS1VyRJl6Jovey6dKJb/37BMK0Fi+XpmC20y5FVv2z2W2lc3Pmse48hToMZrf1i4NkV1nXXT9s3NnC4VYLJ0vIQWMj4axmK+2CrrZrKtvtnSyZ/wCdBWrp0WCTGAABAAAAAAAAAAAAAAAAEyk8ZQvPYoFJ4yheexQc2afF/LjOfWx+8dtOJV1PdIyBVZuCss5d7jvbfD02cqEXKlnVHa/4PrHjszztfAocqWdUdr/gZUs6o7X/AAXrsi+BQ5Us6o7X/AypZ1R2v+B12F8ChypZ1R2v+BlSzqjtf8DrsL4FDlSzqjtf8DKlnVHa/wCB12F8ChypZ1R2v+BlSzqjtf8AA67C+BQ5Us6o7X/AypZ1R2v+B12F8ChypZ1R2v8AgZUs6o7X/A67C+BQ5Us6o7X/AAMqWdUdr/gddhfAocqWdUdr/gZUs6o7X/A67C+BQ5Us6o7X/AypZ1R2v+B12F8ChypZ1R2v+CRIV5s9PwJRJdWLGejEcrr2uThYWwLPErv86aoxK7/OmqcZd9dlYCzxK7/OmqMSu/zpqjJ12cKTxlC89ignSVLdLzbIqxUdg3zW/gHMvv44mI/WZ1zj6oeKi+5SCTq5x9UPFRfcpBPQrqGadgAKgAAAAAAAAAAAAAAAAAAAAAAAAWO57lBI9+3aVxY7nuUEj37dpzbSxtrAAMLYAAD0zhIAzhIDmVZFXOPqh4qL7lIJOrnH1Q8VF9ykE9GuoYp2AAqAAAAAAAAAAAAAAAAAAAAAAAABY7nuUEj37dpXFjue5QSPft2nNtLG2sAAwtgAAPTOEgDOEgOZVkVc4+qHiovuUgk6ucfVDxUX3KQT0a6hinYACoAAAAAAAAAAAAAAAAAAAAAAAAFjue5QSPft2lcWO57lBI9+3ac20sbawADC2AAA9M4SAM4SA5lWRVzj6oeKi+5SCTq5x9UPFRfcpBPRrqGKdgAKgAAAAAAAAAAAAAAAAAAAAAAAAWO57lBI9+3aVxY7nuUEj37dpzbSxtrAAMLYAAD0zhIAzhIDmVZFXOPqh4qL7lIJOrnH1Q8VF9ykE9GuoYp2AAqAAAAAAAAAAAAAAAAAAAAAAAABY7nuUEj37dpXFjue5QSPft2nNtLG2sAAwtgAAPTOEgDOEgOZVkVc4+qHiovuUgk6ucfVDxUX3KQT0a6hinYACoAAAAAAAAAAAAAAAAAAAAAAAAFjue5QSPft2lcWO57lBI9+3ac20sbawADC2AAA9M4SAM4SA5lWRVzj6oeKi+5SCTq5x9UPFRfcpBPRrqGKdgAKgAAAAAAAAAAAAAAAAAAAAAAAAWO57lBI9+3aVxY7nuUEj37dpzbSxtrAAMLYAAD0zhIAzhIDmVZFXOPqh4qL7lIJsb6PS4sR0SJTZR73qrnOdAaqqq6VVbHnEdI7LkvTs+DZHk/GWafrHgbDiOkdlyXp2fAxHSOy5L07PgvZ8ODHgbDiOkdlyXp2fAxHSOy5L07Pgdnw4MeBsOI6R2XJenZ8DEdI7LkvTs+B2fDgx4Gw4jpHZcl6dnwMR0jsuS9Oz4HZ8ODHgbDiOkdlyXp2fAxHSOy5L07Pgdnw4MeBsOI6R2XJenZ8DEdI7LkvTs+B2fDgx4Gw4jpHZcl6dnwMR0jsuS9Oz4HZ8ODHgbDiOkdlyXp2fAxHSOy5L07Pgdnw4MeBsOI6R2XJenZ8DEdI7LkvTs+B2fDgx4Gw4jpHZcl6dnwMR0jsuS9Oz4HZ8ODHix3PcoJHv27TUMR0jsuS9Oz4PUOkUyDEbEhU6UY9q3a5sBqKi/wtiT5Pwin67A62TmQWTmQyNLkDrZOZBZOZAPDOEgPdk5gSVf/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9" name="AutoShape 7" descr="data:image/jpeg;base64,/9j/4AAQSkZJRgABAQAAAQABAAD/2wBDAAoHBwgHBgoICAgLCgoLDhgQDg0NDh0VFhEYIx8lJCIfIiEmKzcvJik0KSEiMEExNDk7Pj4+JS5ESUM8SDc9Pjv/2wBDAQoLCw4NDhwQEBw7KCIoOzs7Ozs7Ozs7Ozs7Ozs7Ozs7Ozs7Ozs7Ozs7Ozs7Ozs7Ozs7Ozs7Ozs7Ozs7Ozs7Ozv/wAARCAFaAOcDASIAAhEBAxEB/8QAGwABAAMBAQEBAAAAAAAAAAAAAAQFBwMCAQb/xAA+EAABAgQABw8DBAIDAQEAAAAAAQIDBAUREhUWITGSsQYTMjU2UVJUVXN0gZSy0TRB4RQiYZFTcSOhwUJi/8QAGQEBAQEBAQEAAAAAAAAAAAAAAAEEAgUD/8QAIBEBAAICAgMBAQEAAAAAAAAAAAECETESEwNRYSEyIv/aAAwDAQACEQMRAD8ApqxWKpCrU9Dh1KbYxkzEa1rY7kRERy2REuQ8eVftSd9Q/wCRXOPqh4qL7lIJviIwyTM5TseVftSd9Q/5GPKv2pO+of8AJBBcQmZTseVftSd9Q/5GPKv2pO+of8kEDEGZTseVftSd9Q/5GPKv2pO+of8AJBAxBmU7HlX7UnfUP+Rjyr9qTvqH/JBAxBmU7HlX7UnfUP8AkY8q/ak76h/yQQMQZlOx5V+1J31D/kY8q/ak76h/yQQMQZlOx5V+1J31D/kY8q/ak76h/wAkEDEGZTseVftSd9Q/5GPKv2pO+of8kEDEGZTseVftSd9Q/wCRjyr9qTvqH/JBAxBmU7HlX7UnfUP+Rjyr9qTvqH/JBAxBmU7HlX7UnfUP+SfQqvU41ckocWozb2OjNRzXR3Kip/KXKIsdz3KCR79u05tEYWJnLWbrzqLrzqfAYmt9uvOouvOp8AHpqrhJnAZwkBzKsirnH1Q8VF9ykEnVzj6oeKi+5SCejXUMU7AAVAAAAAAAAAAAAAAAAAAAAAAAL6HTZCIslOJDVJRZZ8SYaj14bMyp5qrf7JM4WIyoSx3PcoJHv2kh1JRd7VkJjWJvavwolol3cJMG+ay30pdSy/SU6kTbJyNCSVbBnsGE5Ijn74xqrhKqZ9Fk/s4taMOor+v3wKub3S0mSiuhR5hyRGLZWthPct8FHfZOZbkZm6WSgOc6Zmlex6rvSQoL3qtmo5dCaMFzV8zG05XoKhd1dG/dgzTomCrU/ZCe7CVUuiJZM62z5j7lTRv+RWzeE2HBSM5zYblRGroz20/xpCrhnCQHKUmIc1BhzEJVWHEbhNVzVatv9LnQHMqyeucfVDxUX3KQSdXOPqh4qL7lIJ6NdQxTsABUAAAAAAAAAAAAAAAAAAAAAAmwKpHgUuLT2I3e4kRH4SpnS1syfwtk/ohAmMrlPfVEc+JEbLMZEixGxHqjlVFVFvo+11JkhPuqtRiSE1CY6BUI+E5qKv8AxOXNhNXnspSFjue5QSPft2nM1jCxM5fvZbcvCgTTZuLOzExMI5yuiPRqK67EZoRPsiEZdykSDGlWyVQjQIcNj0fETBV+dkNiIiKlrWhn6QGJrfm37hqa6TWWbEiIiRWxGK9rX4KoxGWs5LKiol859TcXKMciwpqJDakusBGshQ0RUXTdEbZyLpsua6n6MAR6VIspkhAkocR8RsFuCjn6VBKZwkBzKsirnH1Q8VF9ykEnVzj6oeKi+5SCejXUMU7AAVAAAAAAAAAAAAAAAAAAAAAAAAAsdz3KCR79u0rix3PcoJHv27Tm2ljbWAAYWwAAHpnCQBnCQHMqyKucfVDxUX3KQSdXOPqh4qL7lIJ6NdQxTsABUAAAAAAAAAAAAAAAAAAAAAAAACx3PcoJHv27SuLHc9ygke/btObaWNtYABhbAAAemcJAGcJAcyrIq5x9UPFRfcpBJ1c4+qHiovuUgno11DFOwAFQAAAAAAAAAAAAAAAAAAAAAAAALHc9ygke/btK4sdz3KCR79u0ltLG2sAAwNgAAPTOEgDOEgOZV+IqNBkY1Smor2xMJ8Z7ls/7qqkfJ2n9GJrl1OfWx+8dtOJ9Yvb2xTtV5O0/oxNcZO0/oxNctAXnb2irydp/Ria4ydp/Ria5aAc7exV5O0/oxNcZO0/oxNctAOdvYq8naf0YmuMnaf0YmuWgHO3sVeTtP6MTXGTtP6MTXLQDnb2KvJ2n9GJrjJ2n9GJrloBzt7FXk7T+jE1xk7T+jE1y0A529irydp/Ria4ydp/Ria5aAc7exV5O0/oxNcZO0/oxNctAOdvYq8naf0YmuMnaf0YmuWgHO3sVeTtP6MTXOsrRpOTmoczBa9IkJyObd10uTwTlb2JuNpvpN1Rjab6TdUhA5dcre03G030m6oxtN9JuqQgDlb2tafUJiPOw4b1bguveyfwoI1J4yheexQcy+/jmZj9cZz62P3jtpxO059bH7x204OztX/R0zzt8ZEZERVY9r0TSrVufcJL2ul7XsVrpKPClYSw3uw8FrYqIiXwURcyWt9159Fzy+VnFwYjXP3zeVarlXPw0W1r6cG+e/mFxC1PmE29sJL6LXIUpAjpEYsV0TAajlajltbRa6XW/30nlJeYhR5qI1uEsVV3t187M2xdv/RMJ6uRLXVEvo/k+lYsKYVX722ZZDtmR8RHORcF17Z+dW/c+MhTqxoKv3xqIjbIi3RvPf93/AIoXC0BxlIbocsxIiuV6pd2E663OwcgAAAAAAAAAAAAAAAAAAAAAAAJlJ4yheexQKTxlC89ig5s0+L+XGc+tj947acFWyKvMd5z62P3jtpwVLpY6Z52qpPdDLTMB8WKx0JGK1M371cq3siWz3zaDslXgPitRiosJyNXfFWyWVHrzfbAU5pufkkgbyixMBFa5EVUWzkS2FZUtdUzKdFo0sjMFt0s3BtmRq5npnRETThrewdf5G1mViuYkJyqquajsNrmWRUVUXOn8KfcdSG9q/fXImEjURYbrrfRZLXVFtmUjy1EernOno2/XRqIiOVcyI5LKqomb9yneHR4DIjIjokWI+GrVa57kWyNvZNGjOv8AIMVdnT8JZeBMQ1w4cZ6Ii500+X/Qk6jKz2F+niK5WIirdqpmXQufSmYNp8FsrBl0V+BBdhNzpe+fT/YlqfBlX4bFcq7yyFZV/wDlt7eecJ+IyV2TWO5mE7emw1esRWqiLnREsip+66rpQkQanKTESHDhPc50S6o3AcipbTfNm8yM6gSr24MSJGiNRm9sa5UVGIioqWzfZUTTckylNgSb0fDvhI1W6Gpe6ot7IiZ8yAnijrXILJ2PLxYasbBvd6LhaERdCZ005ucktqUq+1ojkVVaiI5iov7tGZU/3/R9WRhb3MMRzk/UOVz1zLnVETNdLfb7keFR4UKagPRyuhwICwmtct1Vb6V+2ZL/ANqD8fX1mVSA6NDw3ta5qKu9uS6OW10zfu8glZlFu5XrveC1WqjVVyqqqlsG173ae4VNZChJBWPGfDY5isa5UszBW6ImbaeEo0u1yuZEjMfhYSPa5LtW7lzZv/0qA/y8LXpLfkZeIrFZhI9IbluuFg2tbTc9Qq3KOazfX4Dnuc2yIq2s5W3VbZrqn3PUOjy8NzHYcRzmKi3cqLdcPDz5uc5pQJJIjX/uVUVVXCRrsK7ldbOnO5dFgv8AlZgAOAAAAAAAAAAAAABMpPGULz2KBSeMoXnsUHNmnxfy4zn1sfvHbTidpz62P3jtpxOmedgACAAAAAAAAAAAAAAAAAAAAAAAAAAAAAAAAJlJ4yheexQKTxlC89ig5s0+L+XGc+tj947acTtOfWx+8dtOJ0zzsAAQAAAAAAAAAAAAAAAAAAAAAAAAAAAAAAABMpPGULz2KBSeMoXnsUHNmnxfy4zn1sfvHbTidpz62P3jtpxOmedgACAAAAAAAAAAAAAAAAAAAAAAAAAAAAAAAAJlJ4yheexQKTxlC89ig5s0+L+XGc+tj947acTtOfWx+8dtOTLYaYWi+c6Z52+AtIsClLFwWzGA1VzKxFVEzrz3vmt/ZwSXklixmtjKsNqtRrnfZF0rm0583mFwhAsmy1OSKiJHdEa2+G5Vslr6Uzfwn9iJLUtODNvur0S2lGots+hL/f8ArzBhWgsGy1NdF+rfvd7Z0sq5kt9v9/0e/wBPSf06XmXpEsqqqZ7rZM2jnuDCsBNlYchEhQ/1ER0N6qqOt9kS6388yf2dYMvS1VyRJl6Jovey6dKJb/37BMK0Fi+XpmC20y5FVv2z2W2lc3Pmse48hToMZrf1i4NkV1nXXT9s3NnC4VYLJ0vIQWMj4axmK+2CrrZrKtvtnSyZ/wCdBWrp0WCTGAABAAAAAAAAAAAAAAAAEyk8ZQvPYoFJ4yheexQc2afF/LjOfWx+8dtOJV1PdIyBVZuCss5d7jvbfD02cqEXKlnVHa/4PrHjszztfAocqWdUdr/gZUs6o7X/AAXrsi+BQ5Us6o7X/AypZ1R2v+B12F8ChypZ1R2v+BlSzqjtf8DrsL4FDlSzqjtf8DKlnVHa/wCB12F8ChypZ1R2v+BlSzqjtf8AA67C+BQ5Us6o7X/AypZ1R2v+B12F8ChypZ1R2v8AgZUs6o7X/A67C+BQ5Us6o7X/AAMqWdUdr/gddhfAocqWdUdr/gZUs6o7X/A67C+BQ5Us6o7X/AypZ1R2v+B12F8ChypZ1R2v+CRIV5s9PwJRJdWLGejEcrr2uThYWwLPErv86aoxK7/OmqcZd9dlYCzxK7/OmqMSu/zpqjJ12cKTxlC89ignSVLdLzbIqxUdg3zW/gHMvv44mI/WZ1zj6oeKi+5SCTq5x9UPFRfcpBPQrqGadgAKgAAAAAAAAAAAAAAAAAAAAAAAAWO57lBI9+3aVxY7nuUEj37dpzbSxtrAAMLYAAD0zhIAzhIDmVZFXOPqh4qL7lIJOrnH1Q8VF9ykE9GuoYp2AAqAAAAAAAAAAAAAAAAAAAAAAAABY7nuUEj37dpXFjue5QSPft2nNtLG2sAAwtgAAPTOEgDOEgOZVkVc4+qHiovuUgk6ucfVDxUX3KQT0a6hinYACoAAAAAAAAAAAAAAAAAAAAAAAAFjue5QSPft2lcWO57lBI9+3ac20sbawADC2AAA9M4SAM4SA5lWRVzj6oeKi+5SCTq5x9UPFRfcpBPRrqGKdgAKgAAAAAAAAAAAAAAAAAAAAAAAAWO57lBI9+3aVxY7nuUEj37dpzbSxtrAAMLYAAD0zhIAzhIDmVZFXOPqh4qL7lIJOrnH1Q8VF9ykE9GuoYp2AAqAAAAAAAAAAAAAAAAAAAAAAAABY7nuUEj37dpXFjue5QSPft2nNtLG2sAAwtgAAPTOEgDOEgOZVkVc4+qHiovuUgk6ucfVDxUX3KQT0a6hinYACoAAAAAAAAAAAAAAAAAAAAAAAAFjue5QSPft2lcWO57lBI9+3ac20sbawADC2AAA9M4SAM4SA5lWRVzj6oeKi+5SCTq5x9UPFRfcpBPRrqGKdgAKgAAAAAAAAAAAAAAAAAAAAAAAAWO57lBI9+3aVxY7nuUEj37dpzbSxtrAAMLYAAD0zhIAzhIDmVZFXOPqh4qL7lIJsb6PS4sR0SJTZR73qrnOdAaqqq6VVbHnEdI7LkvTs+DZHk/GWafrHgbDiOkdlyXp2fAxHSOy5L07PgvZ8ODHgbDiOkdlyXp2fAxHSOy5L07Pgdnw4MeBsOI6R2XJenZ8DEdI7LkvTs+B2fDgx4Gw4jpHZcl6dnwMR0jsuS9Oz4HZ8ODHgbDiOkdlyXp2fAxHSOy5L07Pgdnw4MeBsOI6R2XJenZ8DEdI7LkvTs+B2fDgx4Gw4jpHZcl6dnwMR0jsuS9Oz4HZ8ODHgbDiOkdlyXp2fAxHSOy5L07Pgdnw4MeBsOI6R2XJenZ8DEdI7LkvTs+B2fDgx4Gw4jpHZcl6dnwMR0jsuS9Oz4HZ8ODHix3PcoJHv27TUMR0jsuS9Oz4PUOkUyDEbEhU6UY9q3a5sBqKi/wtiT5Pwin67A62TmQWTmQyNLkDrZOZBZOZAPDOEgPdk5gSVf/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6441">
            <a:off x="5144027" y="1856390"/>
            <a:ext cx="1789824" cy="253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3997151" y="6258798"/>
            <a:ext cx="3023121" cy="338554"/>
          </a:xfrm>
          <a:prstGeom prst="rect">
            <a:avLst/>
          </a:prstGeom>
          <a:noFill/>
        </p:spPr>
        <p:txBody>
          <a:bodyPr wrap="square" rtlCol="0">
            <a:spAutoFit/>
          </a:bodyPr>
          <a:lstStyle/>
          <a:p>
            <a:r>
              <a:rPr lang="de-CH" sz="1600" dirty="0" smtClean="0">
                <a:hlinkClick r:id="rId6"/>
              </a:rPr>
              <a:t>www.seminare-ps.net/ipad</a:t>
            </a:r>
            <a:r>
              <a:rPr lang="de-CH" sz="1600" dirty="0" smtClean="0"/>
              <a:t> </a:t>
            </a:r>
            <a:endParaRPr lang="de-CH" sz="1600" dirty="0"/>
          </a:p>
        </p:txBody>
      </p:sp>
    </p:spTree>
    <p:extLst>
      <p:ext uri="{BB962C8B-B14F-4D97-AF65-F5344CB8AC3E}">
        <p14:creationId xmlns:p14="http://schemas.microsoft.com/office/powerpoint/2010/main" val="2006246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Danke für Ihre Aufmerksamkeit!</a:t>
            </a:r>
            <a:endParaRPr lang="de-CH" dirty="0"/>
          </a:p>
        </p:txBody>
      </p:sp>
      <p:sp>
        <p:nvSpPr>
          <p:cNvPr id="3" name="Untertitel 2"/>
          <p:cNvSpPr>
            <a:spLocks noGrp="1"/>
          </p:cNvSpPr>
          <p:nvPr>
            <p:ph type="subTitle" idx="1"/>
          </p:nvPr>
        </p:nvSpPr>
        <p:spPr/>
        <p:txBody>
          <a:bodyPr/>
          <a:lstStyle/>
          <a:p>
            <a:endParaRPr lang="de-CH"/>
          </a:p>
        </p:txBody>
      </p:sp>
    </p:spTree>
    <p:extLst>
      <p:ext uri="{BB962C8B-B14F-4D97-AF65-F5344CB8AC3E}">
        <p14:creationId xmlns:p14="http://schemas.microsoft.com/office/powerpoint/2010/main" val="3139001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Drei paradoxe «</a:t>
            </a:r>
            <a:r>
              <a:rPr lang="de-CH" dirty="0" err="1" smtClean="0"/>
              <a:t>shifts</a:t>
            </a:r>
            <a:r>
              <a:rPr lang="de-CH" dirty="0" smtClean="0"/>
              <a:t>» in der Psychotherapie</a:t>
            </a:r>
            <a:endParaRPr lang="de-CH" dirty="0"/>
          </a:p>
        </p:txBody>
      </p:sp>
      <p:sp>
        <p:nvSpPr>
          <p:cNvPr id="3" name="Inhaltsplatzhalter 2"/>
          <p:cNvSpPr>
            <a:spLocks noGrp="1"/>
          </p:cNvSpPr>
          <p:nvPr>
            <p:ph idx="1"/>
          </p:nvPr>
        </p:nvSpPr>
        <p:spPr/>
        <p:txBody>
          <a:bodyPr>
            <a:normAutofit/>
          </a:bodyPr>
          <a:lstStyle/>
          <a:p>
            <a:r>
              <a:rPr lang="de-CH" sz="4000" i="1" dirty="0" smtClean="0"/>
              <a:t>«</a:t>
            </a:r>
            <a:r>
              <a:rPr lang="de-CH" sz="4000" i="1" dirty="0" err="1" smtClean="0"/>
              <a:t>cultural</a:t>
            </a:r>
            <a:r>
              <a:rPr lang="de-CH" sz="4000" i="1" dirty="0" smtClean="0"/>
              <a:t> </a:t>
            </a:r>
            <a:r>
              <a:rPr lang="de-CH" sz="4000" i="1" dirty="0" err="1" smtClean="0"/>
              <a:t>shift</a:t>
            </a:r>
            <a:r>
              <a:rPr lang="de-CH" sz="4000" i="1" dirty="0" smtClean="0"/>
              <a:t>»</a:t>
            </a:r>
          </a:p>
          <a:p>
            <a:r>
              <a:rPr lang="de-CH" sz="4000" i="1" dirty="0" smtClean="0"/>
              <a:t>«spiritual </a:t>
            </a:r>
            <a:r>
              <a:rPr lang="de-CH" sz="4000" i="1" dirty="0" err="1" smtClean="0"/>
              <a:t>shift</a:t>
            </a:r>
            <a:r>
              <a:rPr lang="de-CH" sz="4000" i="1" dirty="0" smtClean="0"/>
              <a:t>»</a:t>
            </a:r>
          </a:p>
          <a:p>
            <a:r>
              <a:rPr lang="de-CH" sz="4000" i="1" dirty="0" smtClean="0"/>
              <a:t>«</a:t>
            </a:r>
            <a:r>
              <a:rPr lang="de-CH" sz="4000" i="1" dirty="0" err="1" smtClean="0"/>
              <a:t>personalized</a:t>
            </a:r>
            <a:r>
              <a:rPr lang="de-CH" sz="4000" i="1" dirty="0" smtClean="0"/>
              <a:t> </a:t>
            </a:r>
            <a:r>
              <a:rPr lang="de-CH" sz="4000" i="1" dirty="0" err="1" smtClean="0"/>
              <a:t>psychiatry</a:t>
            </a:r>
            <a:r>
              <a:rPr lang="de-CH" sz="4000" i="1" dirty="0" smtClean="0"/>
              <a:t>»</a:t>
            </a:r>
          </a:p>
          <a:p>
            <a:endParaRPr lang="de-CH" sz="4000" i="1" dirty="0" smtClean="0"/>
          </a:p>
          <a:p>
            <a:endParaRPr lang="de-CH" sz="4000" i="1" dirty="0"/>
          </a:p>
        </p:txBody>
      </p:sp>
    </p:spTree>
    <p:extLst>
      <p:ext uri="{BB962C8B-B14F-4D97-AF65-F5344CB8AC3E}">
        <p14:creationId xmlns:p14="http://schemas.microsoft.com/office/powerpoint/2010/main" val="2113981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Stigma – einige Kennzeichen</a:t>
            </a:r>
            <a:endParaRPr lang="de-CH" dirty="0"/>
          </a:p>
        </p:txBody>
      </p:sp>
      <p:sp>
        <p:nvSpPr>
          <p:cNvPr id="4" name="Inhaltsplatzhalter 3"/>
          <p:cNvSpPr>
            <a:spLocks noGrp="1"/>
          </p:cNvSpPr>
          <p:nvPr>
            <p:ph sz="half" idx="2"/>
          </p:nvPr>
        </p:nvSpPr>
        <p:spPr>
          <a:xfrm>
            <a:off x="4067944" y="1600200"/>
            <a:ext cx="4618856" cy="4525963"/>
          </a:xfrm>
        </p:spPr>
        <p:txBody>
          <a:bodyPr>
            <a:normAutofit/>
          </a:bodyPr>
          <a:lstStyle/>
          <a:p>
            <a:r>
              <a:rPr lang="de-CH" sz="2000" dirty="0" smtClean="0"/>
              <a:t>Enge Verbindung zwischen Stigma und Diskriminierung</a:t>
            </a:r>
          </a:p>
          <a:p>
            <a:r>
              <a:rPr lang="de-CH" sz="2000" dirty="0" smtClean="0"/>
              <a:t>Besonders häufig bei schweren Störungen des Verhaltens und des Erlebens – speziell Schizophrenie</a:t>
            </a:r>
          </a:p>
          <a:p>
            <a:r>
              <a:rPr lang="de-CH" sz="2000" dirty="0" err="1" smtClean="0"/>
              <a:t>Kausalattributionen</a:t>
            </a:r>
            <a:r>
              <a:rPr lang="de-CH" sz="2000" dirty="0" smtClean="0"/>
              <a:t> / Schuldzuweisungen an Familie, Umfeld und die Person</a:t>
            </a:r>
          </a:p>
          <a:p>
            <a:r>
              <a:rPr lang="de-CH" sz="2000" dirty="0" smtClean="0"/>
              <a:t>Ausgrenzung aus Familie und Gemeinschaft</a:t>
            </a:r>
          </a:p>
          <a:p>
            <a:r>
              <a:rPr lang="de-CH" sz="2000" dirty="0" smtClean="0"/>
              <a:t>Verzögerung einer fachgerechten Behandlung</a:t>
            </a:r>
            <a:endParaRPr lang="de-CH" sz="2000" dirty="0"/>
          </a:p>
        </p:txBody>
      </p:sp>
      <p:pic>
        <p:nvPicPr>
          <p:cNvPr id="102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510"/>
            <a:ext cx="2932931" cy="377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96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Stigma stark in Gesellschaft verwurzelt</a:t>
            </a:r>
            <a:endParaRPr lang="de-CH" dirty="0"/>
          </a:p>
        </p:txBody>
      </p:sp>
      <p:sp>
        <p:nvSpPr>
          <p:cNvPr id="3" name="Inhaltsplatzhalter 2"/>
          <p:cNvSpPr>
            <a:spLocks noGrp="1"/>
          </p:cNvSpPr>
          <p:nvPr>
            <p:ph sz="half" idx="1"/>
          </p:nvPr>
        </p:nvSpPr>
        <p:spPr/>
        <p:txBody>
          <a:bodyPr/>
          <a:lstStyle/>
          <a:p>
            <a:r>
              <a:rPr lang="de-CH" sz="2400" dirty="0" smtClean="0"/>
              <a:t>Stigma gegen psychische Störungen ist tief in der Gesellschaft verwurzelt und primär nicht religiös.</a:t>
            </a:r>
          </a:p>
          <a:p>
            <a:r>
              <a:rPr lang="de-CH" sz="2400" dirty="0" smtClean="0"/>
              <a:t>Oft wird Familie in das Stigma mit eingeschlossen</a:t>
            </a:r>
          </a:p>
          <a:p>
            <a:r>
              <a:rPr lang="de-CH" sz="2400" dirty="0" smtClean="0"/>
              <a:t>Betroffene werden ausgegrenzt</a:t>
            </a:r>
          </a:p>
          <a:p>
            <a:endParaRPr lang="de-CH" sz="2400" dirty="0"/>
          </a:p>
        </p:txBody>
      </p:sp>
      <p:sp>
        <p:nvSpPr>
          <p:cNvPr id="4" name="Inhaltsplatzhalter 3"/>
          <p:cNvSpPr>
            <a:spLocks noGrp="1"/>
          </p:cNvSpPr>
          <p:nvPr>
            <p:ph sz="half" idx="2"/>
          </p:nvPr>
        </p:nvSpPr>
        <p:spPr/>
        <p:txBody>
          <a:bodyPr>
            <a:normAutofit/>
          </a:bodyPr>
          <a:lstStyle/>
          <a:p>
            <a:r>
              <a:rPr lang="de-CH" sz="2400" dirty="0" smtClean="0"/>
              <a:t>ÜBERRASCHEND: Auch Fachpersonen empfinden Stigma gegenüber psychischen Erkrankungen </a:t>
            </a:r>
            <a:endParaRPr lang="de-CH" sz="2400" dirty="0"/>
          </a:p>
        </p:txBody>
      </p:sp>
    </p:spTree>
    <p:extLst>
      <p:ext uri="{BB962C8B-B14F-4D97-AF65-F5344CB8AC3E}">
        <p14:creationId xmlns:p14="http://schemas.microsoft.com/office/powerpoint/2010/main" val="190787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Stigma Schizophrenie Indien</a:t>
            </a:r>
            <a:endParaRPr lang="de-CH"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5" t="60468" r="36776" b="4902"/>
          <a:stretch/>
        </p:blipFill>
        <p:spPr bwMode="auto">
          <a:xfrm>
            <a:off x="245660" y="1484784"/>
            <a:ext cx="8311486" cy="2930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755576" y="4797152"/>
            <a:ext cx="7801570" cy="1169551"/>
          </a:xfrm>
          <a:prstGeom prst="rect">
            <a:avLst/>
          </a:prstGeom>
          <a:noFill/>
        </p:spPr>
        <p:txBody>
          <a:bodyPr wrap="square" rtlCol="0">
            <a:spAutoFit/>
          </a:bodyPr>
          <a:lstStyle/>
          <a:p>
            <a:r>
              <a:rPr lang="en-US" sz="1400" dirty="0" err="1"/>
              <a:t>Shrivastava</a:t>
            </a:r>
            <a:r>
              <a:rPr lang="en-US" sz="1400" dirty="0"/>
              <a:t> A (2011) Origin and Impact of Stigma and Discrimination in Schizophrenia - Patients’ Perception: Mumbai Study. Stigma Research and Action, </a:t>
            </a:r>
            <a:r>
              <a:rPr lang="en-US" sz="1400" dirty="0" err="1"/>
              <a:t>Vol</a:t>
            </a:r>
            <a:r>
              <a:rPr lang="en-US" sz="1400" dirty="0"/>
              <a:t> 1, No 1, 67–72</a:t>
            </a:r>
            <a:r>
              <a:rPr lang="en-US" sz="1400" dirty="0" smtClean="0"/>
              <a:t>.</a:t>
            </a:r>
            <a:br>
              <a:rPr lang="en-US" sz="1400" dirty="0" smtClean="0"/>
            </a:br>
            <a:endParaRPr lang="en-US" sz="1400" dirty="0" smtClean="0"/>
          </a:p>
          <a:p>
            <a:r>
              <a:rPr lang="en-US" sz="1400" dirty="0" err="1"/>
              <a:t>Parkar</a:t>
            </a:r>
            <a:r>
              <a:rPr lang="en-US" sz="1400" dirty="0"/>
              <a:t> S.R. (2003). Gender and the cultural context of urban mental health in Mumbai.  </a:t>
            </a:r>
            <a:r>
              <a:rPr lang="en-US" sz="1400" dirty="0" err="1"/>
              <a:t>Disseration</a:t>
            </a:r>
            <a:r>
              <a:rPr lang="en-US" sz="1400" dirty="0"/>
              <a:t> University of Basel</a:t>
            </a:r>
            <a:r>
              <a:rPr lang="en-US" sz="1400" dirty="0" smtClean="0"/>
              <a:t>.</a:t>
            </a:r>
            <a:endParaRPr lang="de-CH" sz="1400" dirty="0"/>
          </a:p>
        </p:txBody>
      </p:sp>
    </p:spTree>
    <p:extLst>
      <p:ext uri="{BB962C8B-B14F-4D97-AF65-F5344CB8AC3E}">
        <p14:creationId xmlns:p14="http://schemas.microsoft.com/office/powerpoint/2010/main" val="3145265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Religiöse «Idioms </a:t>
            </a:r>
            <a:r>
              <a:rPr lang="de-CH" dirty="0" err="1" smtClean="0"/>
              <a:t>of</a:t>
            </a:r>
            <a:r>
              <a:rPr lang="de-CH" dirty="0" smtClean="0"/>
              <a:t> </a:t>
            </a:r>
            <a:r>
              <a:rPr lang="de-CH" dirty="0" err="1" smtClean="0"/>
              <a:t>Distress</a:t>
            </a:r>
            <a:r>
              <a:rPr lang="de-CH" dirty="0" smtClean="0"/>
              <a:t>»</a:t>
            </a:r>
            <a:endParaRPr lang="de-CH" dirty="0"/>
          </a:p>
        </p:txBody>
      </p:sp>
      <p:sp>
        <p:nvSpPr>
          <p:cNvPr id="3" name="Inhaltsplatzhalter 2"/>
          <p:cNvSpPr>
            <a:spLocks noGrp="1"/>
          </p:cNvSpPr>
          <p:nvPr>
            <p:ph sz="half" idx="1"/>
          </p:nvPr>
        </p:nvSpPr>
        <p:spPr/>
        <p:txBody>
          <a:bodyPr/>
          <a:lstStyle/>
          <a:p>
            <a:r>
              <a:rPr lang="de-CH" dirty="0" smtClean="0"/>
              <a:t>Strafe Gottes</a:t>
            </a:r>
          </a:p>
          <a:p>
            <a:r>
              <a:rPr lang="de-CH" dirty="0" smtClean="0"/>
              <a:t>Negatives Karma</a:t>
            </a:r>
          </a:p>
          <a:p>
            <a:r>
              <a:rPr lang="de-CH" dirty="0" smtClean="0"/>
              <a:t>«Anfechtung»</a:t>
            </a:r>
          </a:p>
          <a:p>
            <a:r>
              <a:rPr lang="de-CH" dirty="0" smtClean="0"/>
              <a:t>Depression ist Sünde (Lethargie, mangelnde Pflichterfüllung etc.)</a:t>
            </a:r>
          </a:p>
          <a:p>
            <a:endParaRPr lang="de-CH" dirty="0" smtClean="0"/>
          </a:p>
          <a:p>
            <a:pPr marL="0" indent="0">
              <a:buNone/>
            </a:pPr>
            <a:endParaRPr lang="de-CH" dirty="0"/>
          </a:p>
        </p:txBody>
      </p:sp>
      <p:sp>
        <p:nvSpPr>
          <p:cNvPr id="4" name="Inhaltsplatzhalter 3"/>
          <p:cNvSpPr>
            <a:spLocks noGrp="1"/>
          </p:cNvSpPr>
          <p:nvPr>
            <p:ph sz="half" idx="2"/>
          </p:nvPr>
        </p:nvSpPr>
        <p:spPr/>
        <p:txBody>
          <a:bodyPr/>
          <a:lstStyle/>
          <a:p>
            <a:r>
              <a:rPr lang="de-CH" dirty="0" smtClean="0"/>
              <a:t>Auswirkung von Fluch, Verhexung, magischem Auge</a:t>
            </a:r>
          </a:p>
          <a:p>
            <a:r>
              <a:rPr lang="de-CH" dirty="0" smtClean="0"/>
              <a:t>Dämonische Belastung</a:t>
            </a:r>
          </a:p>
          <a:p>
            <a:r>
              <a:rPr lang="de-CH" dirty="0" smtClean="0"/>
              <a:t>Besessenheit (</a:t>
            </a:r>
            <a:r>
              <a:rPr lang="de-CH" dirty="0" err="1" smtClean="0"/>
              <a:t>Jinn</a:t>
            </a:r>
            <a:r>
              <a:rPr lang="de-CH" dirty="0" smtClean="0"/>
              <a:t>, </a:t>
            </a:r>
            <a:r>
              <a:rPr lang="de-CH" dirty="0" err="1" smtClean="0"/>
              <a:t>spirit-disease</a:t>
            </a:r>
            <a:r>
              <a:rPr lang="de-CH" dirty="0" smtClean="0"/>
              <a:t> etc.)</a:t>
            </a:r>
            <a:endParaRPr lang="de-CH" dirty="0" smtClean="0"/>
          </a:p>
          <a:p>
            <a:endParaRPr lang="de-CH" dirty="0"/>
          </a:p>
        </p:txBody>
      </p:sp>
    </p:spTree>
    <p:extLst>
      <p:ext uri="{BB962C8B-B14F-4D97-AF65-F5344CB8AC3E}">
        <p14:creationId xmlns:p14="http://schemas.microsoft.com/office/powerpoint/2010/main" val="782198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smtClean="0"/>
              <a:t>Ursachen </a:t>
            </a:r>
            <a:r>
              <a:rPr lang="de-CH" sz="3600" dirty="0" err="1" smtClean="0"/>
              <a:t>psy</a:t>
            </a:r>
            <a:r>
              <a:rPr lang="de-CH" sz="3600" dirty="0" smtClean="0"/>
              <a:t>. Störungen Indien</a:t>
            </a:r>
            <a:endParaRPr lang="de-CH" sz="3600" dirty="0"/>
          </a:p>
        </p:txBody>
      </p:sp>
      <p:sp>
        <p:nvSpPr>
          <p:cNvPr id="4" name="Textfeld 3"/>
          <p:cNvSpPr txBox="1"/>
          <p:nvPr/>
        </p:nvSpPr>
        <p:spPr>
          <a:xfrm rot="16200000">
            <a:off x="5882954" y="3126159"/>
            <a:ext cx="4896544" cy="461665"/>
          </a:xfrm>
          <a:prstGeom prst="rect">
            <a:avLst/>
          </a:prstGeom>
          <a:noFill/>
        </p:spPr>
        <p:txBody>
          <a:bodyPr wrap="square" rtlCol="0">
            <a:spAutoFit/>
          </a:bodyPr>
          <a:lstStyle/>
          <a:p>
            <a:r>
              <a:rPr lang="de-CH" sz="1200" dirty="0" err="1" smtClean="0"/>
              <a:t>Shubanghi</a:t>
            </a:r>
            <a:r>
              <a:rPr lang="de-CH" sz="1200" dirty="0" smtClean="0"/>
              <a:t> R. </a:t>
            </a:r>
            <a:r>
              <a:rPr lang="de-CH" sz="1200" dirty="0" err="1" smtClean="0"/>
              <a:t>Parkar</a:t>
            </a:r>
            <a:r>
              <a:rPr lang="de-CH" sz="1200" dirty="0" smtClean="0"/>
              <a:t>, </a:t>
            </a:r>
            <a:r>
              <a:rPr lang="en-US" sz="1200" b="1" dirty="0"/>
              <a:t>GENDER AND THE CULTURAL CONTEXT OF URBAN MENTAL HEALTH IN MUMBAI, </a:t>
            </a:r>
            <a:r>
              <a:rPr lang="en-US" sz="1200" b="1" dirty="0" err="1"/>
              <a:t>Disseration</a:t>
            </a:r>
            <a:r>
              <a:rPr lang="en-US" sz="1200" b="1" dirty="0"/>
              <a:t> University of Basel </a:t>
            </a:r>
            <a:r>
              <a:rPr lang="en-US" sz="1200" b="1" dirty="0" smtClean="0"/>
              <a:t>2003</a:t>
            </a:r>
            <a:endParaRPr lang="de-CH" sz="12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7076"/>
            <a:ext cx="6340946" cy="547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108520" y="5229200"/>
            <a:ext cx="4824536" cy="1628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82650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95536" y="4334671"/>
            <a:ext cx="4248472" cy="2168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itel 3"/>
          <p:cNvSpPr>
            <a:spLocks noGrp="1"/>
          </p:cNvSpPr>
          <p:nvPr>
            <p:ph type="title"/>
          </p:nvPr>
        </p:nvSpPr>
        <p:spPr/>
        <p:txBody>
          <a:bodyPr/>
          <a:lstStyle/>
          <a:p>
            <a:r>
              <a:rPr lang="de-CH" dirty="0" smtClean="0"/>
              <a:t>Besessenheit als transkulturelles Phänomen</a:t>
            </a:r>
            <a:endParaRPr lang="de-C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04674"/>
            <a:ext cx="6120680" cy="292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869687"/>
            <a:ext cx="3851920" cy="372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8544" r="46665"/>
          <a:stretch/>
        </p:blipFill>
        <p:spPr bwMode="auto">
          <a:xfrm>
            <a:off x="1403648" y="4653136"/>
            <a:ext cx="3024336" cy="1775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95536" y="4334671"/>
            <a:ext cx="4752528" cy="369332"/>
          </a:xfrm>
          <a:prstGeom prst="rect">
            <a:avLst/>
          </a:prstGeom>
          <a:noFill/>
        </p:spPr>
        <p:txBody>
          <a:bodyPr wrap="square" rtlCol="0">
            <a:spAutoFit/>
          </a:bodyPr>
          <a:lstStyle/>
          <a:p>
            <a:r>
              <a:rPr lang="de-CH" dirty="0" smtClean="0">
                <a:solidFill>
                  <a:srgbClr val="C00000"/>
                </a:solidFill>
              </a:rPr>
              <a:t>Hilfe wird gesucht bei folgenden Instanzen</a:t>
            </a:r>
            <a:endParaRPr lang="de-CH" dirty="0">
              <a:solidFill>
                <a:srgbClr val="C00000"/>
              </a:solidFill>
            </a:endParaRPr>
          </a:p>
        </p:txBody>
      </p:sp>
      <p:sp>
        <p:nvSpPr>
          <p:cNvPr id="6" name="Rechteck 5"/>
          <p:cNvSpPr/>
          <p:nvPr/>
        </p:nvSpPr>
        <p:spPr>
          <a:xfrm>
            <a:off x="467544" y="4653136"/>
            <a:ext cx="936104" cy="17281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21264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Besessenheit im Islam</a:t>
            </a:r>
            <a:endParaRPr lang="de-CH"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028384" cy="2945554"/>
          </a:xfrm>
          <a:prstGeom prst="rect">
            <a:avLst/>
          </a:prstGeom>
          <a:solidFill>
            <a:schemeClr val="bg2">
              <a:lumMod val="90000"/>
            </a:schemeClr>
          </a:solidFill>
          <a:ln>
            <a:noFill/>
          </a:ln>
        </p:spPr>
      </p:pic>
      <p:sp>
        <p:nvSpPr>
          <p:cNvPr id="3" name="Textfeld 2"/>
          <p:cNvSpPr txBox="1"/>
          <p:nvPr/>
        </p:nvSpPr>
        <p:spPr>
          <a:xfrm>
            <a:off x="2823592" y="4725144"/>
            <a:ext cx="5436096" cy="923330"/>
          </a:xfrm>
          <a:prstGeom prst="rect">
            <a:avLst/>
          </a:prstGeom>
          <a:noFill/>
        </p:spPr>
        <p:txBody>
          <a:bodyPr wrap="square" rtlCol="0">
            <a:spAutoFit/>
          </a:bodyPr>
          <a:lstStyle/>
          <a:p>
            <a:r>
              <a:rPr lang="en-US" dirty="0">
                <a:solidFill>
                  <a:srgbClr val="C00000"/>
                </a:solidFill>
              </a:rPr>
              <a:t>Rashid S, </a:t>
            </a:r>
            <a:r>
              <a:rPr lang="en-US" dirty="0" err="1">
                <a:solidFill>
                  <a:srgbClr val="C00000"/>
                </a:solidFill>
              </a:rPr>
              <a:t>Copello</a:t>
            </a:r>
            <a:r>
              <a:rPr lang="en-US" dirty="0">
                <a:solidFill>
                  <a:srgbClr val="C00000"/>
                </a:solidFill>
              </a:rPr>
              <a:t> A &amp; Birchwood M (2012</a:t>
            </a:r>
            <a:r>
              <a:rPr lang="en-US" dirty="0" smtClean="0">
                <a:solidFill>
                  <a:srgbClr val="C00000"/>
                </a:solidFill>
              </a:rPr>
              <a:t>). </a:t>
            </a:r>
            <a:r>
              <a:rPr lang="en-US" dirty="0">
                <a:solidFill>
                  <a:srgbClr val="C00000"/>
                </a:solidFill>
              </a:rPr>
              <a:t>Muslim faith healers’ views on substance misuse and psychosis. Mental Health, Religion &amp; Culture 15 (6):653 – 673</a:t>
            </a:r>
            <a:r>
              <a:rPr lang="en-US" dirty="0" smtClean="0">
                <a:solidFill>
                  <a:srgbClr val="C00000"/>
                </a:solidFill>
              </a:rPr>
              <a:t>.</a:t>
            </a:r>
            <a:endParaRPr lang="de-CH" dirty="0">
              <a:solidFill>
                <a:srgbClr val="C00000"/>
              </a:solidFill>
            </a:endParaRPr>
          </a:p>
        </p:txBody>
      </p:sp>
      <p:sp>
        <p:nvSpPr>
          <p:cNvPr id="4" name="Rechteck 3"/>
          <p:cNvSpPr/>
          <p:nvPr/>
        </p:nvSpPr>
        <p:spPr>
          <a:xfrm>
            <a:off x="251520" y="1340768"/>
            <a:ext cx="8064896" cy="3096344"/>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p:cNvSpPr/>
          <p:nvPr/>
        </p:nvSpPr>
        <p:spPr>
          <a:xfrm>
            <a:off x="395536" y="1412776"/>
            <a:ext cx="7864152"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5725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Bildschirmpräsentation (4:3)</PresentationFormat>
  <Paragraphs>106</Paragraphs>
  <Slides>18</Slides>
  <Notes>4</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vt:lpstr>
      <vt:lpstr>Stigmatisierung psychischer Erkrankungen im interkulturellen und interreligiösen Kontext.</vt:lpstr>
      <vt:lpstr>Drei paradoxe «shifts» in der Psychotherapie</vt:lpstr>
      <vt:lpstr>Stigma – einige Kennzeichen</vt:lpstr>
      <vt:lpstr>Stigma stark in Gesellschaft verwurzelt</vt:lpstr>
      <vt:lpstr>Stigma Schizophrenie Indien</vt:lpstr>
      <vt:lpstr>Religiöse «Idioms of Distress»</vt:lpstr>
      <vt:lpstr>Ursachen psy. Störungen Indien</vt:lpstr>
      <vt:lpstr>Besessenheit als transkulturelles Phänomen</vt:lpstr>
      <vt:lpstr>Besessenheit im Islam</vt:lpstr>
      <vt:lpstr>Besessenheit und Epilepsie im Islam</vt:lpstr>
      <vt:lpstr>«Geist-Krankheiten» in Indien</vt:lpstr>
      <vt:lpstr>Depression und Geisterglaube im Buddhismus</vt:lpstr>
      <vt:lpstr>Promoting mental health in the 21st century</vt:lpstr>
      <vt:lpstr>Psychoedukation:  Alternativen zu spirituellen Deutungen</vt:lpstr>
      <vt:lpstr>Das Bio-Psycho-Soziale Modell</vt:lpstr>
      <vt:lpstr>Aufklärung</vt:lpstr>
      <vt:lpstr>Hilfreiche Ressourcen - deutsch</vt:lpstr>
      <vt:lpstr>Danke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Mumbai 2014</dc:title>
  <dc:creator>SEMPS</dc:creator>
  <cp:lastModifiedBy>Pfeifer Samuel</cp:lastModifiedBy>
  <cp:revision>45</cp:revision>
  <dcterms:created xsi:type="dcterms:W3CDTF">2014-08-05T07:00:32Z</dcterms:created>
  <dcterms:modified xsi:type="dcterms:W3CDTF">2014-11-13T11:21:32Z</dcterms:modified>
</cp:coreProperties>
</file>