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281" r:id="rId3"/>
    <p:sldId id="283" r:id="rId4"/>
    <p:sldId id="280" r:id="rId5"/>
    <p:sldId id="282" r:id="rId6"/>
    <p:sldId id="284" r:id="rId7"/>
    <p:sldId id="303" r:id="rId8"/>
    <p:sldId id="279" r:id="rId9"/>
    <p:sldId id="290" r:id="rId10"/>
    <p:sldId id="302" r:id="rId11"/>
    <p:sldId id="304" r:id="rId12"/>
    <p:sldId id="305" r:id="rId13"/>
    <p:sldId id="276" r:id="rId14"/>
    <p:sldId id="277" r:id="rId15"/>
    <p:sldId id="293" r:id="rId16"/>
    <p:sldId id="291" r:id="rId17"/>
    <p:sldId id="295" r:id="rId18"/>
    <p:sldId id="296" r:id="rId19"/>
    <p:sldId id="297" r:id="rId20"/>
    <p:sldId id="298" r:id="rId21"/>
    <p:sldId id="299" r:id="rId22"/>
    <p:sldId id="300" r:id="rId23"/>
    <p:sldId id="292" r:id="rId24"/>
    <p:sldId id="271" r:id="rId25"/>
  </p:sldIdLst>
  <p:sldSz cx="9721850" cy="6858000"/>
  <p:notesSz cx="6858000" cy="9926638"/>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00"/>
    <a:srgbClr val="CCFF66"/>
    <a:srgbClr val="FFCC99"/>
    <a:srgbClr val="FF6600"/>
    <a:srgbClr val="FFCC66"/>
    <a:srgbClr val="66FF33"/>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72" autoAdjust="0"/>
  </p:normalViewPr>
  <p:slideViewPr>
    <p:cSldViewPr>
      <p:cViewPr>
        <p:scale>
          <a:sx n="70" d="100"/>
          <a:sy n="70" d="100"/>
        </p:scale>
        <p:origin x="-1764" y="-186"/>
      </p:cViewPr>
      <p:guideLst>
        <p:guide orient="horz" pos="2160"/>
        <p:guide pos="3062"/>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10" d="100"/>
          <a:sy n="110" d="100"/>
        </p:scale>
        <p:origin x="-2286" y="750"/>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8"/>
          <p:cNvSpPr>
            <a:spLocks noChangeArrowheads="1"/>
          </p:cNvSpPr>
          <p:nvPr/>
        </p:nvSpPr>
        <p:spPr bwMode="auto">
          <a:xfrm>
            <a:off x="3573464" y="9183864"/>
            <a:ext cx="3074987" cy="55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1" tIns="49516" rIns="99031" bIns="49516" anchor="b"/>
          <a:lstStyle/>
          <a:p>
            <a:pPr algn="r" defTabSz="989013"/>
            <a:fld id="{47801588-6DA3-4887-B8B9-AB65275FC59E}" type="slidenum">
              <a:rPr lang="en-GB" sz="1300"/>
              <a:pPr algn="r" defTabSz="989013"/>
              <a:t>‹Nr.›</a:t>
            </a:fld>
            <a:endParaRPr lang="en-GB" sz="1300"/>
          </a:p>
        </p:txBody>
      </p:sp>
      <p:sp>
        <p:nvSpPr>
          <p:cNvPr id="61443" name="Text Box 9"/>
          <p:cNvSpPr txBox="1">
            <a:spLocks noChangeArrowheads="1"/>
          </p:cNvSpPr>
          <p:nvPr/>
        </p:nvSpPr>
        <p:spPr bwMode="auto">
          <a:xfrm>
            <a:off x="3573464" y="215423"/>
            <a:ext cx="3044825" cy="53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6" tIns="45712" rIns="91426" bIns="4571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50000"/>
              </a:spcBef>
              <a:buClr>
                <a:schemeClr val="accent2"/>
              </a:buClr>
              <a:buFont typeface="Wingdings" pitchFamily="2" charset="2"/>
              <a:buNone/>
              <a:defRPr/>
            </a:pPr>
            <a:r>
              <a:rPr lang="de-CH" sz="1000" dirty="0" smtClean="0">
                <a:latin typeface="Tahoma" pitchFamily="34" charset="0"/>
              </a:rPr>
              <a:t>Dr. Samuel Pfeifer</a:t>
            </a:r>
          </a:p>
          <a:p>
            <a:pPr>
              <a:lnSpc>
                <a:spcPct val="80000"/>
              </a:lnSpc>
              <a:spcBef>
                <a:spcPct val="50000"/>
              </a:spcBef>
              <a:buClr>
                <a:schemeClr val="accent2"/>
              </a:buClr>
              <a:buFont typeface="Wingdings" pitchFamily="2" charset="2"/>
              <a:buNone/>
              <a:defRPr/>
            </a:pPr>
            <a:r>
              <a:rPr lang="de-CH" sz="1000" b="1" dirty="0" smtClean="0">
                <a:latin typeface="Tahoma" pitchFamily="34" charset="0"/>
              </a:rPr>
              <a:t>Spirituelle Interventionen und Ethik in der Psychotherapie</a:t>
            </a:r>
          </a:p>
        </p:txBody>
      </p:sp>
      <p:sp>
        <p:nvSpPr>
          <p:cNvPr id="61444" name="Text Box 10"/>
          <p:cNvSpPr txBox="1">
            <a:spLocks noChangeArrowheads="1"/>
          </p:cNvSpPr>
          <p:nvPr/>
        </p:nvSpPr>
        <p:spPr bwMode="auto">
          <a:xfrm>
            <a:off x="4365104" y="9151120"/>
            <a:ext cx="2253184" cy="21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6" tIns="45712" rIns="91426" bIns="4571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50000"/>
              </a:spcBef>
              <a:buClr>
                <a:schemeClr val="accent2"/>
              </a:buClr>
              <a:buFont typeface="Wingdings" pitchFamily="2" charset="2"/>
              <a:buNone/>
              <a:defRPr/>
            </a:pPr>
            <a:r>
              <a:rPr lang="de-CH" sz="1000" b="1" dirty="0" smtClean="0">
                <a:latin typeface="Tahoma" pitchFamily="34" charset="0"/>
              </a:rPr>
              <a:t>www.seminare-ps.net</a:t>
            </a:r>
          </a:p>
        </p:txBody>
      </p:sp>
    </p:spTree>
    <p:extLst>
      <p:ext uri="{BB962C8B-B14F-4D97-AF65-F5344CB8AC3E}">
        <p14:creationId xmlns:p14="http://schemas.microsoft.com/office/powerpoint/2010/main" val="627133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7171" name="Rectangle 3"/>
          <p:cNvSpPr>
            <a:spLocks noGrp="1" noChangeArrowheads="1"/>
          </p:cNvSpPr>
          <p:nvPr>
            <p:ph type="dt" idx="1"/>
          </p:nvPr>
        </p:nvSpPr>
        <p:spPr bwMode="auto">
          <a:xfrm>
            <a:off x="3884613" y="0"/>
            <a:ext cx="29718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75CD6E11-DA3E-46BB-81EA-F5BFFBFA5657}" type="datetime1">
              <a:rPr lang="de-DE"/>
              <a:pPr>
                <a:defRPr/>
              </a:pPr>
              <a:t>01.12.2014</a:t>
            </a:fld>
            <a:endParaRPr lang="de-DE"/>
          </a:p>
        </p:txBody>
      </p:sp>
      <p:sp>
        <p:nvSpPr>
          <p:cNvPr id="31748" name="Rectangle 4"/>
          <p:cNvSpPr>
            <a:spLocks noGrp="1" noRot="1" noChangeAspect="1" noChangeArrowheads="1" noTextEdit="1"/>
          </p:cNvSpPr>
          <p:nvPr>
            <p:ph type="sldImg" idx="2"/>
          </p:nvPr>
        </p:nvSpPr>
        <p:spPr bwMode="auto">
          <a:xfrm>
            <a:off x="790575" y="744538"/>
            <a:ext cx="527685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685800" y="4715153"/>
            <a:ext cx="548640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174" name="Rectangle 6"/>
          <p:cNvSpPr>
            <a:spLocks noGrp="1" noChangeArrowheads="1"/>
          </p:cNvSpPr>
          <p:nvPr>
            <p:ph type="ftr" sz="quarter" idx="4"/>
          </p:nvPr>
        </p:nvSpPr>
        <p:spPr bwMode="auto">
          <a:xfrm>
            <a:off x="0" y="9428583"/>
            <a:ext cx="29718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7175" name="Rectangle 7"/>
          <p:cNvSpPr>
            <a:spLocks noGrp="1" noChangeArrowheads="1"/>
          </p:cNvSpPr>
          <p:nvPr>
            <p:ph type="sldNum" sz="quarter" idx="5"/>
          </p:nvPr>
        </p:nvSpPr>
        <p:spPr bwMode="auto">
          <a:xfrm>
            <a:off x="3884613" y="9428583"/>
            <a:ext cx="29718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C94258C-6EDB-4BD2-9240-EAFA94DE3B05}" type="slidenum">
              <a:rPr lang="de-DE"/>
              <a:pPr>
                <a:defRPr/>
              </a:pPr>
              <a:t>‹Nr.›</a:t>
            </a:fld>
            <a:endParaRPr lang="de-DE"/>
          </a:p>
        </p:txBody>
      </p:sp>
    </p:spTree>
    <p:extLst>
      <p:ext uri="{BB962C8B-B14F-4D97-AF65-F5344CB8AC3E}">
        <p14:creationId xmlns:p14="http://schemas.microsoft.com/office/powerpoint/2010/main" val="1507011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4AE70AD-CFCD-4320-9BAA-3FC26C75B46F}" type="slidenum">
              <a:rPr lang="de-DE" smtClean="0"/>
              <a:pPr eaLnBrk="1" hangingPunct="1"/>
              <a:t>1</a:t>
            </a:fld>
            <a:endParaRPr lang="de-DE" smtClean="0"/>
          </a:p>
        </p:txBody>
      </p:sp>
      <p:sp>
        <p:nvSpPr>
          <p:cNvPr id="32771" name="Rectangle 7"/>
          <p:cNvSpPr txBox="1">
            <a:spLocks noGrp="1" noChangeArrowheads="1"/>
          </p:cNvSpPr>
          <p:nvPr/>
        </p:nvSpPr>
        <p:spPr bwMode="auto">
          <a:xfrm>
            <a:off x="3884613" y="9428583"/>
            <a:ext cx="2971800"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A4609DA-5CCC-43D3-AE65-43A99113CC89}" type="slidenum">
              <a:rPr lang="de-DE" sz="1200"/>
              <a:pPr algn="r" eaLnBrk="1" hangingPunct="1"/>
              <a:t>1</a:t>
            </a:fld>
            <a:endParaRPr lang="de-DE" sz="1200"/>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22</a:t>
            </a:fld>
            <a:endParaRPr lang="de-DE"/>
          </a:p>
        </p:txBody>
      </p:sp>
    </p:spTree>
    <p:extLst>
      <p:ext uri="{BB962C8B-B14F-4D97-AF65-F5344CB8AC3E}">
        <p14:creationId xmlns:p14="http://schemas.microsoft.com/office/powerpoint/2010/main" val="2195617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C17955-66B3-42F9-A0EA-6D4BB6AA7C74}" type="slidenum">
              <a:rPr lang="de-DE" smtClean="0"/>
              <a:pPr eaLnBrk="1" hangingPunct="1"/>
              <a:t>24</a:t>
            </a:fld>
            <a:endParaRPr lang="de-DE" smtClean="0"/>
          </a:p>
        </p:txBody>
      </p:sp>
      <p:sp>
        <p:nvSpPr>
          <p:cNvPr id="60419" name="Rectangle 7"/>
          <p:cNvSpPr txBox="1">
            <a:spLocks noGrp="1" noChangeArrowheads="1"/>
          </p:cNvSpPr>
          <p:nvPr/>
        </p:nvSpPr>
        <p:spPr bwMode="auto">
          <a:xfrm>
            <a:off x="3884613" y="9428583"/>
            <a:ext cx="2971800"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DC7B4A3B-F22F-4AB5-9DAB-86580B399657}" type="slidenum">
              <a:rPr lang="de-DE" sz="1200"/>
              <a:pPr algn="r" eaLnBrk="1" hangingPunct="1"/>
              <a:t>24</a:t>
            </a:fld>
            <a:endParaRPr lang="de-DE" sz="1200"/>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mn-ea"/>
                <a:cs typeface="+mn-cs"/>
              </a:rPr>
              <a:t>Abramowitz, L. (1993). Prayer as therapy among the frail </a:t>
            </a:r>
            <a:r>
              <a:rPr lang="en-US" sz="1200" kern="1200" dirty="0" err="1" smtClean="0">
                <a:solidFill>
                  <a:schemeClr val="tx1"/>
                </a:solidFill>
                <a:effectLst/>
                <a:latin typeface="Arial" charset="0"/>
                <a:ea typeface="+mn-ea"/>
                <a:cs typeface="+mn-cs"/>
              </a:rPr>
              <a:t>jewish</a:t>
            </a:r>
            <a:r>
              <a:rPr lang="en-US" sz="1200" kern="1200" dirty="0" smtClean="0">
                <a:solidFill>
                  <a:schemeClr val="tx1"/>
                </a:solidFill>
                <a:effectLst/>
                <a:latin typeface="Arial" charset="0"/>
                <a:ea typeface="+mn-ea"/>
                <a:cs typeface="+mn-cs"/>
              </a:rPr>
              <a:t> elderly. Journal of </a:t>
            </a:r>
            <a:r>
              <a:rPr lang="en-US" sz="1200" kern="1200" dirty="0" err="1" smtClean="0">
                <a:solidFill>
                  <a:schemeClr val="tx1"/>
                </a:solidFill>
                <a:effectLst/>
                <a:latin typeface="Arial" charset="0"/>
                <a:ea typeface="+mn-ea"/>
                <a:cs typeface="+mn-cs"/>
              </a:rPr>
              <a:t>Gerontological</a:t>
            </a:r>
            <a:r>
              <a:rPr lang="en-US" sz="1200" kern="1200" dirty="0" smtClean="0">
                <a:solidFill>
                  <a:schemeClr val="tx1"/>
                </a:solidFill>
                <a:effectLst/>
                <a:latin typeface="Arial" charset="0"/>
                <a:ea typeface="+mn-ea"/>
                <a:cs typeface="+mn-cs"/>
              </a:rPr>
              <a:t> Social Work 19(3/4): 69-75.</a:t>
            </a:r>
          </a:p>
          <a:p>
            <a:r>
              <a:rPr lang="en-US" sz="1200" kern="1200" dirty="0" smtClean="0">
                <a:solidFill>
                  <a:schemeClr val="tx1"/>
                </a:solidFill>
                <a:effectLst/>
                <a:latin typeface="Arial" charset="0"/>
                <a:ea typeface="+mn-ea"/>
                <a:cs typeface="+mn-cs"/>
              </a:rPr>
              <a:t>Ai, A.L., Peterson, C., </a:t>
            </a:r>
            <a:r>
              <a:rPr lang="en-US" sz="1200" kern="1200" dirty="0" err="1" smtClean="0">
                <a:solidFill>
                  <a:schemeClr val="tx1"/>
                </a:solidFill>
                <a:effectLst/>
                <a:latin typeface="Arial" charset="0"/>
                <a:ea typeface="+mn-ea"/>
                <a:cs typeface="+mn-cs"/>
              </a:rPr>
              <a:t>Bolling</a:t>
            </a:r>
            <a:r>
              <a:rPr lang="en-US" sz="1200" kern="1200" dirty="0" smtClean="0">
                <a:solidFill>
                  <a:schemeClr val="tx1"/>
                </a:solidFill>
                <a:effectLst/>
                <a:latin typeface="Arial" charset="0"/>
                <a:ea typeface="+mn-ea"/>
                <a:cs typeface="+mn-cs"/>
              </a:rPr>
              <a:t>, S.F. &amp; Rodgers W (2006). Depression, faith-based coping, and short-term postoperative global functioning in adult and older patients undergoing cardiac surgery. Journal of Psychosomatic Research 60(1):21-28.</a:t>
            </a:r>
          </a:p>
          <a:p>
            <a:r>
              <a:rPr lang="en-US" sz="1200" kern="1200" dirty="0" smtClean="0">
                <a:solidFill>
                  <a:schemeClr val="tx1"/>
                </a:solidFill>
                <a:effectLst/>
                <a:latin typeface="Arial" charset="0"/>
                <a:ea typeface="+mn-ea"/>
                <a:cs typeface="+mn-cs"/>
              </a:rPr>
              <a:t>Andreescu, A. (2011). Rethinking Prayer and Health Research: An Exploratory Inquiry on Prayer’s Psychological Dimension. International Journal of Transpersonal Studies 30(1-2), 23-47.</a:t>
            </a:r>
          </a:p>
          <a:p>
            <a:r>
              <a:rPr lang="en-US" sz="1200" kern="1200" dirty="0" err="1" smtClean="0">
                <a:solidFill>
                  <a:schemeClr val="tx1"/>
                </a:solidFill>
                <a:effectLst/>
                <a:latin typeface="Arial" charset="0"/>
                <a:ea typeface="+mn-ea"/>
                <a:cs typeface="+mn-cs"/>
              </a:rPr>
              <a:t>Ano</a:t>
            </a:r>
            <a:r>
              <a:rPr lang="en-US" sz="1200" kern="1200" dirty="0" smtClean="0">
                <a:solidFill>
                  <a:schemeClr val="tx1"/>
                </a:solidFill>
                <a:effectLst/>
                <a:latin typeface="Arial" charset="0"/>
                <a:ea typeface="+mn-ea"/>
                <a:cs typeface="+mn-cs"/>
              </a:rPr>
              <a:t>, G.G., &amp; </a:t>
            </a:r>
            <a:r>
              <a:rPr lang="en-US" sz="1200" kern="1200" dirty="0" err="1" smtClean="0">
                <a:solidFill>
                  <a:schemeClr val="tx1"/>
                </a:solidFill>
                <a:effectLst/>
                <a:latin typeface="Arial" charset="0"/>
                <a:ea typeface="+mn-ea"/>
                <a:cs typeface="+mn-cs"/>
              </a:rPr>
              <a:t>Vasconcelles</a:t>
            </a:r>
            <a:r>
              <a:rPr lang="en-US" sz="1200" kern="1200" dirty="0" smtClean="0">
                <a:solidFill>
                  <a:schemeClr val="tx1"/>
                </a:solidFill>
                <a:effectLst/>
                <a:latin typeface="Arial" charset="0"/>
                <a:ea typeface="+mn-ea"/>
                <a:cs typeface="+mn-cs"/>
              </a:rPr>
              <a:t>, E.B. (2005). Religious coping and adjustment to psychological distress. Journal of Clinical Psychology, 61, 461-480.</a:t>
            </a:r>
          </a:p>
          <a:p>
            <a:r>
              <a:rPr lang="en-US" sz="1200" kern="1200" dirty="0" err="1" smtClean="0">
                <a:solidFill>
                  <a:schemeClr val="tx1"/>
                </a:solidFill>
                <a:effectLst/>
                <a:latin typeface="Arial" charset="0"/>
                <a:ea typeface="+mn-ea"/>
                <a:cs typeface="+mn-cs"/>
              </a:rPr>
              <a:t>Baenziger</a:t>
            </a:r>
            <a:r>
              <a:rPr lang="en-US" sz="1200" kern="1200" dirty="0" smtClean="0">
                <a:solidFill>
                  <a:schemeClr val="tx1"/>
                </a:solidFill>
                <a:effectLst/>
                <a:latin typeface="Arial" charset="0"/>
                <a:ea typeface="+mn-ea"/>
                <a:cs typeface="+mn-cs"/>
              </a:rPr>
              <a:t>, S., </a:t>
            </a:r>
            <a:r>
              <a:rPr lang="en-US" sz="1200" kern="1200" dirty="0" err="1" smtClean="0">
                <a:solidFill>
                  <a:schemeClr val="tx1"/>
                </a:solidFill>
                <a:effectLst/>
                <a:latin typeface="Arial" charset="0"/>
                <a:ea typeface="+mn-ea"/>
                <a:cs typeface="+mn-cs"/>
              </a:rPr>
              <a:t>VanUden</a:t>
            </a:r>
            <a:r>
              <a:rPr lang="en-US" sz="1200" kern="1200" dirty="0" smtClean="0">
                <a:solidFill>
                  <a:schemeClr val="tx1"/>
                </a:solidFill>
                <a:effectLst/>
                <a:latin typeface="Arial" charset="0"/>
                <a:ea typeface="+mn-ea"/>
                <a:cs typeface="+mn-cs"/>
              </a:rPr>
              <a:t>, M., &amp; Janssen, J. (2008). Prayer and coping: The relation between variables of praying and religious coping styles. Mental Health, Religion &amp; Culture, 11(1),101-118.</a:t>
            </a:r>
          </a:p>
          <a:p>
            <a:r>
              <a:rPr lang="en-US" sz="1200" kern="1200" dirty="0" err="1" smtClean="0">
                <a:solidFill>
                  <a:schemeClr val="tx1"/>
                </a:solidFill>
                <a:effectLst/>
                <a:latin typeface="Arial" charset="0"/>
                <a:ea typeface="+mn-ea"/>
                <a:cs typeface="+mn-cs"/>
              </a:rPr>
              <a:t>Bonchek</a:t>
            </a:r>
            <a:r>
              <a:rPr lang="en-US" sz="1200" kern="1200" dirty="0" smtClean="0">
                <a:solidFill>
                  <a:schemeClr val="tx1"/>
                </a:solidFill>
                <a:effectLst/>
                <a:latin typeface="Arial" charset="0"/>
                <a:ea typeface="+mn-ea"/>
                <a:cs typeface="+mn-cs"/>
              </a:rPr>
              <a:t>, A. and Greenberg, D. (2009). Compulsive prayer and its management. Journal of Clinical Psychology, 65: 396–405.</a:t>
            </a:r>
          </a:p>
          <a:p>
            <a:r>
              <a:rPr lang="en-US" sz="1200" kern="1200" dirty="0" smtClean="0">
                <a:solidFill>
                  <a:schemeClr val="tx1"/>
                </a:solidFill>
                <a:effectLst/>
                <a:latin typeface="Arial" charset="0"/>
                <a:ea typeface="+mn-ea"/>
                <a:cs typeface="+mn-cs"/>
              </a:rPr>
              <a:t>Cohen, C. B., Wheeler, S.E., Scott, D.A., Edwards, B.S. &amp; Lusk, P. (2000). Prayer as Therapy – A Challenge to Both Religious Belief and Professional Ethics. Hastings Center Report, 30(3), 40-47.</a:t>
            </a:r>
          </a:p>
          <a:p>
            <a:r>
              <a:rPr lang="en-US" sz="1200" kern="1200" dirty="0" err="1" smtClean="0">
                <a:solidFill>
                  <a:schemeClr val="tx1"/>
                </a:solidFill>
                <a:effectLst/>
                <a:latin typeface="Arial" charset="0"/>
                <a:ea typeface="+mn-ea"/>
                <a:cs typeface="+mn-cs"/>
              </a:rPr>
              <a:t>Dein</a:t>
            </a:r>
            <a:r>
              <a:rPr lang="en-US" sz="1200" kern="1200" dirty="0" smtClean="0">
                <a:solidFill>
                  <a:schemeClr val="tx1"/>
                </a:solidFill>
                <a:effectLst/>
                <a:latin typeface="Arial" charset="0"/>
                <a:ea typeface="+mn-ea"/>
                <a:cs typeface="+mn-cs"/>
              </a:rPr>
              <a:t>, S., &amp; </a:t>
            </a:r>
            <a:r>
              <a:rPr lang="en-US" sz="1200" kern="1200" dirty="0" err="1" smtClean="0">
                <a:solidFill>
                  <a:schemeClr val="tx1"/>
                </a:solidFill>
                <a:effectLst/>
                <a:latin typeface="Arial" charset="0"/>
                <a:ea typeface="+mn-ea"/>
                <a:cs typeface="+mn-cs"/>
              </a:rPr>
              <a:t>Littlewood</a:t>
            </a:r>
            <a:r>
              <a:rPr lang="en-US" sz="1200" kern="1200" dirty="0" smtClean="0">
                <a:solidFill>
                  <a:schemeClr val="tx1"/>
                </a:solidFill>
                <a:effectLst/>
                <a:latin typeface="Arial" charset="0"/>
                <a:ea typeface="+mn-ea"/>
                <a:cs typeface="+mn-cs"/>
              </a:rPr>
              <a:t>, R. (2008). The psychology of prayer and the development of the Prayer Experience Questionnaire. Mental Health, Religion &amp; Culture, 11(1),39-52.</a:t>
            </a:r>
          </a:p>
          <a:p>
            <a:r>
              <a:rPr lang="en-US" sz="1200" kern="1200" dirty="0" err="1" smtClean="0">
                <a:solidFill>
                  <a:schemeClr val="tx1"/>
                </a:solidFill>
                <a:effectLst/>
                <a:latin typeface="Arial" charset="0"/>
                <a:ea typeface="+mn-ea"/>
                <a:cs typeface="+mn-cs"/>
              </a:rPr>
              <a:t>Dossey</a:t>
            </a:r>
            <a:r>
              <a:rPr lang="en-US" sz="1200" kern="1200" dirty="0" smtClean="0">
                <a:solidFill>
                  <a:schemeClr val="tx1"/>
                </a:solidFill>
                <a:effectLst/>
                <a:latin typeface="Arial" charset="0"/>
                <a:ea typeface="+mn-ea"/>
                <a:cs typeface="+mn-cs"/>
              </a:rPr>
              <a:t>, L. (2000). Prayer and Medical Science. A Commentary on the Prayer Study by Harris et al and a Response to Critics. Archives of Internal Medicine 160,1735-1738.</a:t>
            </a:r>
          </a:p>
          <a:p>
            <a:r>
              <a:rPr lang="en-US" sz="1200" kern="1200" dirty="0" smtClean="0">
                <a:solidFill>
                  <a:schemeClr val="tx1"/>
                </a:solidFill>
                <a:effectLst/>
                <a:latin typeface="Arial" charset="0"/>
                <a:ea typeface="+mn-ea"/>
                <a:cs typeface="+mn-cs"/>
              </a:rPr>
              <a:t>Dubach A., &amp; </a:t>
            </a:r>
            <a:r>
              <a:rPr lang="en-US" sz="1200" kern="1200" dirty="0" err="1" smtClean="0">
                <a:solidFill>
                  <a:schemeClr val="tx1"/>
                </a:solidFill>
                <a:effectLst/>
                <a:latin typeface="Arial" charset="0"/>
                <a:ea typeface="+mn-ea"/>
                <a:cs typeface="+mn-cs"/>
              </a:rPr>
              <a:t>Campiche</a:t>
            </a:r>
            <a:r>
              <a:rPr lang="en-US" sz="1200" kern="1200" dirty="0" smtClean="0">
                <a:solidFill>
                  <a:schemeClr val="tx1"/>
                </a:solidFill>
                <a:effectLst/>
                <a:latin typeface="Arial" charset="0"/>
                <a:ea typeface="+mn-ea"/>
                <a:cs typeface="+mn-cs"/>
              </a:rPr>
              <a:t> R., </a:t>
            </a:r>
            <a:r>
              <a:rPr lang="en-US" sz="1200" kern="1200" dirty="0" err="1" smtClean="0">
                <a:solidFill>
                  <a:schemeClr val="tx1"/>
                </a:solidFill>
                <a:effectLst/>
                <a:latin typeface="Arial" charset="0"/>
                <a:ea typeface="+mn-ea"/>
                <a:cs typeface="+mn-cs"/>
              </a:rPr>
              <a:t>Hrsg</a:t>
            </a:r>
            <a:r>
              <a:rPr lang="en-US" sz="1200" kern="1200" dirty="0" smtClean="0">
                <a:solidFill>
                  <a:schemeClr val="tx1"/>
                </a:solidFill>
                <a:effectLst/>
                <a:latin typeface="Arial" charset="0"/>
                <a:ea typeface="+mn-ea"/>
                <a:cs typeface="+mn-cs"/>
              </a:rPr>
              <a:t>. </a:t>
            </a:r>
            <a:r>
              <a:rPr lang="de-CH" sz="1200" kern="1200" dirty="0" smtClean="0">
                <a:solidFill>
                  <a:schemeClr val="tx1"/>
                </a:solidFill>
                <a:effectLst/>
                <a:latin typeface="Arial" charset="0"/>
                <a:ea typeface="+mn-ea"/>
                <a:cs typeface="+mn-cs"/>
              </a:rPr>
              <a:t>(1992). Jeder ein Sonderfall? Religion in der Schweiz. </a:t>
            </a:r>
            <a:r>
              <a:rPr lang="en-US" sz="1200" kern="1200" dirty="0" smtClean="0">
                <a:solidFill>
                  <a:schemeClr val="tx1"/>
                </a:solidFill>
                <a:effectLst/>
                <a:latin typeface="Arial" charset="0"/>
                <a:ea typeface="+mn-ea"/>
                <a:cs typeface="+mn-cs"/>
              </a:rPr>
              <a:t>Zürich: NZN-</a:t>
            </a:r>
            <a:r>
              <a:rPr lang="en-US" sz="1200" kern="1200" dirty="0" err="1" smtClean="0">
                <a:solidFill>
                  <a:schemeClr val="tx1"/>
                </a:solidFill>
                <a:effectLst/>
                <a:latin typeface="Arial" charset="0"/>
                <a:ea typeface="+mn-ea"/>
                <a:cs typeface="+mn-cs"/>
              </a:rPr>
              <a:t>Verlag</a:t>
            </a:r>
            <a:r>
              <a:rPr lang="en-US" sz="1200" kern="1200" dirty="0" smtClean="0">
                <a:solidFill>
                  <a:schemeClr val="tx1"/>
                </a:solidFill>
                <a:effectLst/>
                <a:latin typeface="Arial" charset="0"/>
                <a:ea typeface="+mn-ea"/>
                <a:cs typeface="+mn-cs"/>
              </a:rPr>
              <a:t>.</a:t>
            </a:r>
          </a:p>
          <a:p>
            <a:r>
              <a:rPr lang="en-US" sz="1200" kern="1200" dirty="0" smtClean="0">
                <a:solidFill>
                  <a:schemeClr val="tx1"/>
                </a:solidFill>
                <a:effectLst/>
                <a:latin typeface="Arial" charset="0"/>
                <a:ea typeface="+mn-ea"/>
                <a:cs typeface="+mn-cs"/>
              </a:rPr>
              <a:t>Fenwick, P. (2004). Scientific Evidence for the Efficacy of Prayer. http://www.rcpsych.ac.uk/PDF/fenwick_%208_4_04.pdf, </a:t>
            </a:r>
            <a:r>
              <a:rPr lang="en-US" sz="1200" kern="1200" dirty="0" err="1" smtClean="0">
                <a:solidFill>
                  <a:schemeClr val="tx1"/>
                </a:solidFill>
                <a:effectLst/>
                <a:latin typeface="Arial" charset="0"/>
                <a:ea typeface="+mn-ea"/>
                <a:cs typeface="+mn-cs"/>
              </a:rPr>
              <a:t>Zugriff</a:t>
            </a:r>
            <a:r>
              <a:rPr lang="en-US" sz="1200" kern="1200" dirty="0" smtClean="0">
                <a:solidFill>
                  <a:schemeClr val="tx1"/>
                </a:solidFill>
                <a:effectLst/>
                <a:latin typeface="Arial" charset="0"/>
                <a:ea typeface="+mn-ea"/>
                <a:cs typeface="+mn-cs"/>
              </a:rPr>
              <a:t> am 28.02.2012.</a:t>
            </a:r>
          </a:p>
          <a:p>
            <a:r>
              <a:rPr lang="de-CH" sz="1200" kern="1200" dirty="0" smtClean="0">
                <a:solidFill>
                  <a:schemeClr val="tx1"/>
                </a:solidFill>
                <a:effectLst/>
                <a:latin typeface="Arial" charset="0"/>
                <a:ea typeface="+mn-ea"/>
                <a:cs typeface="+mn-cs"/>
              </a:rPr>
              <a:t>Harris, W.S., Gowda, M., Kolb, J.W., et al. </a:t>
            </a:r>
            <a:r>
              <a:rPr lang="en-US" sz="1200" kern="1200" dirty="0" smtClean="0">
                <a:solidFill>
                  <a:schemeClr val="tx1"/>
                </a:solidFill>
                <a:effectLst/>
                <a:latin typeface="Arial" charset="0"/>
                <a:ea typeface="+mn-ea"/>
                <a:cs typeface="+mn-cs"/>
              </a:rPr>
              <a:t>(1999). A randomized, controlled trial of the effects of remote intercessory prayer on outcomes in patients admitted to the coronary care unit. Archives of Internal Medicine 159:2273-2278.</a:t>
            </a:r>
          </a:p>
          <a:p>
            <a:r>
              <a:rPr lang="en-US" sz="1200" kern="1200" dirty="0" smtClean="0">
                <a:solidFill>
                  <a:schemeClr val="tx1"/>
                </a:solidFill>
                <a:effectLst/>
                <a:latin typeface="Arial" charset="0"/>
                <a:ea typeface="+mn-ea"/>
                <a:cs typeface="+mn-cs"/>
              </a:rPr>
              <a:t>Hathaway, W.L. (2003). Clinically significant religious impairment. </a:t>
            </a:r>
            <a:r>
              <a:rPr lang="de-CH" sz="1200" kern="1200" dirty="0" smtClean="0">
                <a:solidFill>
                  <a:schemeClr val="tx1"/>
                </a:solidFill>
                <a:effectLst/>
                <a:latin typeface="Arial" charset="0"/>
                <a:ea typeface="+mn-ea"/>
                <a:cs typeface="+mn-cs"/>
              </a:rPr>
              <a:t>Mental Health, Religion &amp; Culture 6:113–130.</a:t>
            </a:r>
            <a:endParaRPr lang="en-US" sz="1200" kern="1200" dirty="0" smtClean="0">
              <a:solidFill>
                <a:schemeClr val="tx1"/>
              </a:solidFill>
              <a:effectLst/>
              <a:latin typeface="Arial" charset="0"/>
              <a:ea typeface="+mn-ea"/>
              <a:cs typeface="+mn-cs"/>
            </a:endParaRPr>
          </a:p>
          <a:p>
            <a:r>
              <a:rPr lang="de-CH" sz="1200" kern="1200" dirty="0" err="1" smtClean="0">
                <a:solidFill>
                  <a:schemeClr val="tx1"/>
                </a:solidFill>
                <a:effectLst/>
                <a:latin typeface="Arial" charset="0"/>
                <a:ea typeface="+mn-ea"/>
                <a:cs typeface="+mn-cs"/>
              </a:rPr>
              <a:t>Hauenstein</a:t>
            </a:r>
            <a:r>
              <a:rPr lang="de-CH" sz="1200" kern="1200" dirty="0" smtClean="0">
                <a:solidFill>
                  <a:schemeClr val="tx1"/>
                </a:solidFill>
                <a:effectLst/>
                <a:latin typeface="Arial" charset="0"/>
                <a:ea typeface="+mn-ea"/>
                <a:cs typeface="+mn-cs"/>
              </a:rPr>
              <a:t> H.U. (2002). Auf den Spuren des Gebets. Methoden und Ergebnisse der empirischen Gebetsforschung. </a:t>
            </a:r>
            <a:r>
              <a:rPr lang="en-US" sz="1200" kern="1200" dirty="0" err="1" smtClean="0">
                <a:solidFill>
                  <a:schemeClr val="tx1"/>
                </a:solidFill>
                <a:effectLst/>
                <a:latin typeface="Arial" charset="0"/>
                <a:ea typeface="+mn-ea"/>
                <a:cs typeface="+mn-cs"/>
              </a:rPr>
              <a:t>Asanger</a:t>
            </a:r>
            <a:r>
              <a:rPr lang="en-US" sz="1200" kern="1200" dirty="0" smtClean="0">
                <a:solidFill>
                  <a:schemeClr val="tx1"/>
                </a:solidFill>
                <a:effectLst/>
                <a:latin typeface="Arial" charset="0"/>
                <a:ea typeface="+mn-ea"/>
                <a:cs typeface="+mn-cs"/>
              </a:rPr>
              <a:t>, Heidelberg.</a:t>
            </a:r>
          </a:p>
          <a:p>
            <a:r>
              <a:rPr lang="en-US" sz="1200" kern="1200" dirty="0" err="1" smtClean="0">
                <a:solidFill>
                  <a:schemeClr val="tx1"/>
                </a:solidFill>
                <a:effectLst/>
                <a:latin typeface="Arial" charset="0"/>
                <a:ea typeface="+mn-ea"/>
                <a:cs typeface="+mn-cs"/>
              </a:rPr>
              <a:t>Helminski</a:t>
            </a:r>
            <a:r>
              <a:rPr lang="en-US" sz="1200" kern="1200" dirty="0" smtClean="0">
                <a:solidFill>
                  <a:schemeClr val="tx1"/>
                </a:solidFill>
                <a:effectLst/>
                <a:latin typeface="Arial" charset="0"/>
                <a:ea typeface="+mn-ea"/>
                <a:cs typeface="+mn-cs"/>
              </a:rPr>
              <a:t>, K.E. (1992). Living presence: A Sufi way to mindfulness and the essential self. </a:t>
            </a:r>
            <a:r>
              <a:rPr lang="de-CH" sz="1200" kern="1200" dirty="0" smtClean="0">
                <a:solidFill>
                  <a:schemeClr val="tx1"/>
                </a:solidFill>
                <a:effectLst/>
                <a:latin typeface="Arial" charset="0"/>
                <a:ea typeface="+mn-ea"/>
                <a:cs typeface="+mn-cs"/>
              </a:rPr>
              <a:t>Los Angeles: </a:t>
            </a:r>
            <a:r>
              <a:rPr lang="de-CH" sz="1200" kern="1200" dirty="0" err="1" smtClean="0">
                <a:solidFill>
                  <a:schemeClr val="tx1"/>
                </a:solidFill>
                <a:effectLst/>
                <a:latin typeface="Arial" charset="0"/>
                <a:ea typeface="+mn-ea"/>
                <a:cs typeface="+mn-cs"/>
              </a:rPr>
              <a:t>Tarcher</a:t>
            </a:r>
            <a:r>
              <a:rPr lang="de-CH" sz="1200" kern="1200" dirty="0" smtClean="0">
                <a:solidFill>
                  <a:schemeClr val="tx1"/>
                </a:solidFill>
                <a:effectLst/>
                <a:latin typeface="Arial" charset="0"/>
                <a:ea typeface="+mn-ea"/>
                <a:cs typeface="+mn-cs"/>
              </a:rPr>
              <a:t>.</a:t>
            </a:r>
            <a:endParaRPr lang="en-US" sz="1200" kern="1200" dirty="0" smtClean="0">
              <a:solidFill>
                <a:schemeClr val="tx1"/>
              </a:solidFill>
              <a:effectLst/>
              <a:latin typeface="Arial" charset="0"/>
              <a:ea typeface="+mn-ea"/>
              <a:cs typeface="+mn-cs"/>
            </a:endParaRPr>
          </a:p>
          <a:p>
            <a:r>
              <a:rPr lang="de-CH" sz="1200" kern="1200" dirty="0" smtClean="0">
                <a:solidFill>
                  <a:schemeClr val="tx1"/>
                </a:solidFill>
                <a:effectLst/>
                <a:latin typeface="Arial" charset="0"/>
                <a:ea typeface="+mn-ea"/>
                <a:cs typeface="+mn-cs"/>
              </a:rPr>
              <a:t>Hole, G. (1977). Der Glaube bei Depressiven. Stuttgart: Enke.</a:t>
            </a:r>
            <a:endParaRPr lang="en-US" sz="1200" kern="1200" dirty="0" smtClean="0">
              <a:solidFill>
                <a:schemeClr val="tx1"/>
              </a:solidFill>
              <a:effectLst/>
              <a:latin typeface="Arial" charset="0"/>
              <a:ea typeface="+mn-ea"/>
              <a:cs typeface="+mn-cs"/>
            </a:endParaRPr>
          </a:p>
          <a:p>
            <a:r>
              <a:rPr lang="de-CH" sz="1200" kern="1200" dirty="0" smtClean="0">
                <a:solidFill>
                  <a:schemeClr val="tx1"/>
                </a:solidFill>
                <a:effectLst/>
                <a:latin typeface="Arial" charset="0"/>
                <a:ea typeface="+mn-ea"/>
                <a:cs typeface="+mn-cs"/>
              </a:rPr>
              <a:t>Holl, A. (2006). Om und Amen. Eine universale Kulturgeschichte des Betens. Gütersloh: Gütersloher Verlagshaus.</a:t>
            </a:r>
            <a:endParaRPr lang="en-US" sz="1200" kern="1200" dirty="0" smtClean="0">
              <a:solidFill>
                <a:schemeClr val="tx1"/>
              </a:solidFill>
              <a:effectLst/>
              <a:latin typeface="Arial" charset="0"/>
              <a:ea typeface="+mn-ea"/>
              <a:cs typeface="+mn-cs"/>
            </a:endParaRPr>
          </a:p>
          <a:p>
            <a:r>
              <a:rPr lang="de-CH" sz="1200" kern="1200" dirty="0" err="1" smtClean="0">
                <a:solidFill>
                  <a:schemeClr val="tx1"/>
                </a:solidFill>
                <a:effectLst/>
                <a:latin typeface="Arial" charset="0"/>
                <a:ea typeface="+mn-ea"/>
                <a:cs typeface="+mn-cs"/>
              </a:rPr>
              <a:t>Krucoff</a:t>
            </a:r>
            <a:r>
              <a:rPr lang="de-CH" sz="1200" kern="1200" dirty="0" smtClean="0">
                <a:solidFill>
                  <a:schemeClr val="tx1"/>
                </a:solidFill>
                <a:effectLst/>
                <a:latin typeface="Arial" charset="0"/>
                <a:ea typeface="+mn-ea"/>
                <a:cs typeface="+mn-cs"/>
              </a:rPr>
              <a:t>, M.W., Crater, S.W., Gallup, D., et al. </a:t>
            </a:r>
            <a:r>
              <a:rPr lang="en-US" sz="1200" kern="1200" dirty="0" smtClean="0">
                <a:solidFill>
                  <a:schemeClr val="tx1"/>
                </a:solidFill>
                <a:effectLst/>
                <a:latin typeface="Arial" charset="0"/>
                <a:ea typeface="+mn-ea"/>
                <a:cs typeface="+mn-cs"/>
              </a:rPr>
              <a:t>(2005). Music, imagery, touch, and prayer as adjuncts to interventional cardiac care: the Monitoring and </a:t>
            </a:r>
            <a:r>
              <a:rPr lang="en-US" sz="1200" kern="1200" dirty="0" err="1" smtClean="0">
                <a:solidFill>
                  <a:schemeClr val="tx1"/>
                </a:solidFill>
                <a:effectLst/>
                <a:latin typeface="Arial" charset="0"/>
                <a:ea typeface="+mn-ea"/>
                <a:cs typeface="+mn-cs"/>
              </a:rPr>
              <a:t>Actualisation</a:t>
            </a:r>
            <a:r>
              <a:rPr lang="en-US" sz="1200" kern="1200" dirty="0" smtClean="0">
                <a:solidFill>
                  <a:schemeClr val="tx1"/>
                </a:solidFill>
                <a:effectLst/>
                <a:latin typeface="Arial" charset="0"/>
                <a:ea typeface="+mn-ea"/>
                <a:cs typeface="+mn-cs"/>
              </a:rPr>
              <a:t> of Noetic Trainings (MANTRA) II </a:t>
            </a:r>
            <a:r>
              <a:rPr lang="en-US" sz="1200" kern="1200" dirty="0" err="1" smtClean="0">
                <a:solidFill>
                  <a:schemeClr val="tx1"/>
                </a:solidFill>
                <a:effectLst/>
                <a:latin typeface="Arial" charset="0"/>
                <a:ea typeface="+mn-ea"/>
                <a:cs typeface="+mn-cs"/>
              </a:rPr>
              <a:t>randomised</a:t>
            </a:r>
            <a:r>
              <a:rPr lang="en-US" sz="1200" kern="1200" dirty="0" smtClean="0">
                <a:solidFill>
                  <a:schemeClr val="tx1"/>
                </a:solidFill>
                <a:effectLst/>
                <a:latin typeface="Arial" charset="0"/>
                <a:ea typeface="+mn-ea"/>
                <a:cs typeface="+mn-cs"/>
              </a:rPr>
              <a:t> study. Lancet 366(9481):211-217.</a:t>
            </a:r>
          </a:p>
          <a:p>
            <a:r>
              <a:rPr lang="en-US" sz="1200" kern="1200" dirty="0" smtClean="0">
                <a:solidFill>
                  <a:schemeClr val="tx1"/>
                </a:solidFill>
                <a:effectLst/>
                <a:latin typeface="Arial" charset="0"/>
                <a:ea typeface="+mn-ea"/>
                <a:cs typeface="+mn-cs"/>
              </a:rPr>
              <a:t>Laird, S. P., (1991). A preliminary investigation into the role of prayer as a coping technique for adult patients with arthritis. (Doctoral dissertation, University of Kansas, 1991), </a:t>
            </a:r>
            <a:r>
              <a:rPr lang="en-US" sz="1200" kern="1200" dirty="0" err="1" smtClean="0">
                <a:solidFill>
                  <a:schemeClr val="tx1"/>
                </a:solidFill>
                <a:effectLst/>
                <a:latin typeface="Arial" charset="0"/>
                <a:ea typeface="+mn-ea"/>
                <a:cs typeface="+mn-cs"/>
              </a:rPr>
              <a:t>zitiert</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bei</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Spilka</a:t>
            </a:r>
            <a:r>
              <a:rPr lang="en-US" sz="1200" kern="1200" dirty="0" smtClean="0">
                <a:solidFill>
                  <a:schemeClr val="tx1"/>
                </a:solidFill>
                <a:effectLst/>
                <a:latin typeface="Arial" charset="0"/>
                <a:ea typeface="+mn-ea"/>
                <a:cs typeface="+mn-cs"/>
              </a:rPr>
              <a:t> 2005.</a:t>
            </a:r>
          </a:p>
          <a:p>
            <a:r>
              <a:rPr lang="en-US" sz="1200" kern="1200" dirty="0" smtClean="0">
                <a:solidFill>
                  <a:schemeClr val="tx1"/>
                </a:solidFill>
                <a:effectLst/>
                <a:latin typeface="Arial" charset="0"/>
                <a:ea typeface="+mn-ea"/>
                <a:cs typeface="+mn-cs"/>
              </a:rPr>
              <a:t>Leach, M.M., </a:t>
            </a:r>
            <a:r>
              <a:rPr lang="en-US" sz="1200" kern="1200" dirty="0" err="1" smtClean="0">
                <a:solidFill>
                  <a:schemeClr val="tx1"/>
                </a:solidFill>
                <a:effectLst/>
                <a:latin typeface="Arial" charset="0"/>
                <a:ea typeface="+mn-ea"/>
                <a:cs typeface="+mn-cs"/>
              </a:rPr>
              <a:t>Aten</a:t>
            </a:r>
            <a:r>
              <a:rPr lang="en-US" sz="1200" kern="1200" dirty="0" smtClean="0">
                <a:solidFill>
                  <a:schemeClr val="tx1"/>
                </a:solidFill>
                <a:effectLst/>
                <a:latin typeface="Arial" charset="0"/>
                <a:ea typeface="+mn-ea"/>
                <a:cs typeface="+mn-cs"/>
              </a:rPr>
              <a:t>, J.D., Wade, N.G., &amp; Hernandez, B.C. (2009). Noting the importance of spirituality during the clinical intake. In: </a:t>
            </a:r>
            <a:r>
              <a:rPr lang="en-US" sz="1200" kern="1200" dirty="0" err="1" smtClean="0">
                <a:solidFill>
                  <a:schemeClr val="tx1"/>
                </a:solidFill>
                <a:effectLst/>
                <a:latin typeface="Arial" charset="0"/>
                <a:ea typeface="+mn-ea"/>
                <a:cs typeface="+mn-cs"/>
              </a:rPr>
              <a:t>Aten</a:t>
            </a:r>
            <a:r>
              <a:rPr lang="en-US" sz="1200" kern="1200" dirty="0" smtClean="0">
                <a:solidFill>
                  <a:schemeClr val="tx1"/>
                </a:solidFill>
                <a:effectLst/>
                <a:latin typeface="Arial" charset="0"/>
                <a:ea typeface="+mn-ea"/>
                <a:cs typeface="+mn-cs"/>
              </a:rPr>
              <a:t>, J.D., &amp; Leach, M.M., </a:t>
            </a:r>
            <a:r>
              <a:rPr lang="en-US" sz="1200" kern="1200" dirty="0" err="1" smtClean="0">
                <a:solidFill>
                  <a:schemeClr val="tx1"/>
                </a:solidFill>
                <a:effectLst/>
                <a:latin typeface="Arial" charset="0"/>
                <a:ea typeface="+mn-ea"/>
                <a:cs typeface="+mn-cs"/>
              </a:rPr>
              <a:t>Hrsg</a:t>
            </a:r>
            <a:r>
              <a:rPr lang="en-US" sz="1200" kern="1200" dirty="0" smtClean="0">
                <a:solidFill>
                  <a:schemeClr val="tx1"/>
                </a:solidFill>
                <a:effectLst/>
                <a:latin typeface="Arial" charset="0"/>
                <a:ea typeface="+mn-ea"/>
                <a:cs typeface="+mn-cs"/>
              </a:rPr>
              <a:t>.: Spirituality and the therapeutic process: A comprehensive resource from intake to termination. S. 75-92. Washington DC: American Psychological Association.</a:t>
            </a:r>
          </a:p>
          <a:p>
            <a:r>
              <a:rPr lang="en-US" sz="1200" kern="1200" dirty="0" err="1" smtClean="0">
                <a:solidFill>
                  <a:schemeClr val="tx1"/>
                </a:solidFill>
                <a:effectLst/>
                <a:latin typeface="Arial" charset="0"/>
                <a:ea typeface="+mn-ea"/>
                <a:cs typeface="+mn-cs"/>
              </a:rPr>
              <a:t>Loewenthal</a:t>
            </a:r>
            <a:r>
              <a:rPr lang="en-US" sz="1200" kern="1200" dirty="0" smtClean="0">
                <a:solidFill>
                  <a:schemeClr val="tx1"/>
                </a:solidFill>
                <a:effectLst/>
                <a:latin typeface="Arial" charset="0"/>
                <a:ea typeface="+mn-ea"/>
                <a:cs typeface="+mn-cs"/>
              </a:rPr>
              <a:t>, K.M., </a:t>
            </a:r>
            <a:r>
              <a:rPr lang="en-US" sz="1200" kern="1200" dirty="0" err="1" smtClean="0">
                <a:solidFill>
                  <a:schemeClr val="tx1"/>
                </a:solidFill>
                <a:effectLst/>
                <a:latin typeface="Arial" charset="0"/>
                <a:ea typeface="+mn-ea"/>
                <a:cs typeface="+mn-cs"/>
              </a:rPr>
              <a:t>Cinnirella</a:t>
            </a:r>
            <a:r>
              <a:rPr lang="en-US" sz="1200" kern="1200" dirty="0" smtClean="0">
                <a:solidFill>
                  <a:schemeClr val="tx1"/>
                </a:solidFill>
                <a:effectLst/>
                <a:latin typeface="Arial" charset="0"/>
                <a:ea typeface="+mn-ea"/>
                <a:cs typeface="+mn-cs"/>
              </a:rPr>
              <a:t>, M., </a:t>
            </a:r>
            <a:r>
              <a:rPr lang="en-US" sz="1200" kern="1200" dirty="0" err="1" smtClean="0">
                <a:solidFill>
                  <a:schemeClr val="tx1"/>
                </a:solidFill>
                <a:effectLst/>
                <a:latin typeface="Arial" charset="0"/>
                <a:ea typeface="+mn-ea"/>
                <a:cs typeface="+mn-cs"/>
              </a:rPr>
              <a:t>Evdoka</a:t>
            </a:r>
            <a:r>
              <a:rPr lang="en-US" sz="1200" kern="1200" dirty="0" smtClean="0">
                <a:solidFill>
                  <a:schemeClr val="tx1"/>
                </a:solidFill>
                <a:effectLst/>
                <a:latin typeface="Arial" charset="0"/>
                <a:ea typeface="+mn-ea"/>
                <a:cs typeface="+mn-cs"/>
              </a:rPr>
              <a:t>, G., &amp; Murphy, P. (2001). Faith conquers all? Beliefs about the role of religious factors in coping with depression among different cultural-religious groups in the UK. </a:t>
            </a:r>
            <a:r>
              <a:rPr lang="de-CH" sz="1200" kern="1200" dirty="0" smtClean="0">
                <a:solidFill>
                  <a:schemeClr val="tx1"/>
                </a:solidFill>
                <a:effectLst/>
                <a:latin typeface="Arial" charset="0"/>
                <a:ea typeface="+mn-ea"/>
                <a:cs typeface="+mn-cs"/>
              </a:rPr>
              <a:t>British Journal </a:t>
            </a:r>
            <a:r>
              <a:rPr lang="de-CH" sz="1200" kern="1200" dirty="0" err="1" smtClean="0">
                <a:solidFill>
                  <a:schemeClr val="tx1"/>
                </a:solidFill>
                <a:effectLst/>
                <a:latin typeface="Arial" charset="0"/>
                <a:ea typeface="+mn-ea"/>
                <a:cs typeface="+mn-cs"/>
              </a:rPr>
              <a:t>of</a:t>
            </a:r>
            <a:r>
              <a:rPr lang="de-CH" sz="1200" kern="1200" dirty="0" smtClean="0">
                <a:solidFill>
                  <a:schemeClr val="tx1"/>
                </a:solidFill>
                <a:effectLst/>
                <a:latin typeface="Arial" charset="0"/>
                <a:ea typeface="+mn-ea"/>
                <a:cs typeface="+mn-cs"/>
              </a:rPr>
              <a:t> Medical </a:t>
            </a:r>
            <a:r>
              <a:rPr lang="de-CH" sz="1200" kern="1200" dirty="0" err="1" smtClean="0">
                <a:solidFill>
                  <a:schemeClr val="tx1"/>
                </a:solidFill>
                <a:effectLst/>
                <a:latin typeface="Arial" charset="0"/>
                <a:ea typeface="+mn-ea"/>
                <a:cs typeface="+mn-cs"/>
              </a:rPr>
              <a:t>Psychology</a:t>
            </a:r>
            <a:r>
              <a:rPr lang="de-CH" sz="1200" kern="1200" dirty="0" smtClean="0">
                <a:solidFill>
                  <a:schemeClr val="tx1"/>
                </a:solidFill>
                <a:effectLst/>
                <a:latin typeface="Arial" charset="0"/>
                <a:ea typeface="+mn-ea"/>
                <a:cs typeface="+mn-cs"/>
              </a:rPr>
              <a:t> 74:293-303.</a:t>
            </a:r>
            <a:endParaRPr lang="en-US" sz="1200" kern="1200" dirty="0" smtClean="0">
              <a:solidFill>
                <a:schemeClr val="tx1"/>
              </a:solidFill>
              <a:effectLst/>
              <a:latin typeface="Arial" charset="0"/>
              <a:ea typeface="+mn-ea"/>
              <a:cs typeface="+mn-cs"/>
            </a:endParaRPr>
          </a:p>
          <a:p>
            <a:r>
              <a:rPr lang="de-CH" sz="1200" kern="1200" dirty="0" err="1" smtClean="0">
                <a:solidFill>
                  <a:schemeClr val="tx1"/>
                </a:solidFill>
                <a:effectLst/>
                <a:latin typeface="Arial" charset="0"/>
                <a:ea typeface="+mn-ea"/>
                <a:cs typeface="+mn-cs"/>
              </a:rPr>
              <a:t>Lohfink</a:t>
            </a:r>
            <a:r>
              <a:rPr lang="de-CH" sz="1200" kern="1200" dirty="0" smtClean="0">
                <a:solidFill>
                  <a:schemeClr val="tx1"/>
                </a:solidFill>
                <a:effectLst/>
                <a:latin typeface="Arial" charset="0"/>
                <a:ea typeface="+mn-ea"/>
                <a:cs typeface="+mn-cs"/>
              </a:rPr>
              <a:t> (2010). Beten schenkt Heimat. Theologie und Praxis des christlichen Gebets. </a:t>
            </a:r>
            <a:r>
              <a:rPr lang="en-US" sz="1200" kern="1200" dirty="0" smtClean="0">
                <a:solidFill>
                  <a:schemeClr val="tx1"/>
                </a:solidFill>
                <a:effectLst/>
                <a:latin typeface="Arial" charset="0"/>
                <a:ea typeface="+mn-ea"/>
                <a:cs typeface="+mn-cs"/>
              </a:rPr>
              <a:t>Freiburg: Herder.</a:t>
            </a:r>
          </a:p>
          <a:p>
            <a:r>
              <a:rPr lang="en-US" sz="1200" kern="1200" dirty="0" err="1" smtClean="0">
                <a:solidFill>
                  <a:schemeClr val="tx1"/>
                </a:solidFill>
                <a:effectLst/>
                <a:latin typeface="Arial" charset="0"/>
                <a:ea typeface="+mn-ea"/>
                <a:cs typeface="+mn-cs"/>
              </a:rPr>
              <a:t>Magaletta</a:t>
            </a:r>
            <a:r>
              <a:rPr lang="en-US" sz="1200" kern="1200" dirty="0" smtClean="0">
                <a:solidFill>
                  <a:schemeClr val="tx1"/>
                </a:solidFill>
                <a:effectLst/>
                <a:latin typeface="Arial" charset="0"/>
                <a:ea typeface="+mn-ea"/>
                <a:cs typeface="+mn-cs"/>
              </a:rPr>
              <a:t>, P.R. &amp; </a:t>
            </a:r>
            <a:r>
              <a:rPr lang="en-US" sz="1200" kern="1200" dirty="0" err="1" smtClean="0">
                <a:solidFill>
                  <a:schemeClr val="tx1"/>
                </a:solidFill>
                <a:effectLst/>
                <a:latin typeface="Arial" charset="0"/>
                <a:ea typeface="+mn-ea"/>
                <a:cs typeface="+mn-cs"/>
              </a:rPr>
              <a:t>Brawer</a:t>
            </a:r>
            <a:r>
              <a:rPr lang="en-US" sz="1200" kern="1200" dirty="0" smtClean="0">
                <a:solidFill>
                  <a:schemeClr val="tx1"/>
                </a:solidFill>
                <a:effectLst/>
                <a:latin typeface="Arial" charset="0"/>
                <a:ea typeface="+mn-ea"/>
                <a:cs typeface="+mn-cs"/>
              </a:rPr>
              <a:t>, P.A. (1998). Prayer in Psychotherapy: a model for its use, ethical considerations, and guidelines for practice. Journal of Psychology and Theology, 26(4), 322-330.</a:t>
            </a:r>
          </a:p>
          <a:p>
            <a:r>
              <a:rPr lang="en-US" sz="1200" kern="1200" dirty="0" smtClean="0">
                <a:solidFill>
                  <a:schemeClr val="tx1"/>
                </a:solidFill>
                <a:effectLst/>
                <a:latin typeface="Arial" charset="0"/>
                <a:ea typeface="+mn-ea"/>
                <a:cs typeface="+mn-cs"/>
              </a:rPr>
              <a:t>Magee, J.J. (1994). Using themes from mystical traditions to enhance self-acceptance in life review groups. Journal of Religious Gerontology, 9, 63–72.</a:t>
            </a:r>
          </a:p>
          <a:p>
            <a:r>
              <a:rPr lang="en-US" sz="1200" kern="1200" dirty="0" err="1" smtClean="0">
                <a:solidFill>
                  <a:schemeClr val="tx1"/>
                </a:solidFill>
                <a:effectLst/>
                <a:latin typeface="Arial" charset="0"/>
                <a:ea typeface="+mn-ea"/>
                <a:cs typeface="+mn-cs"/>
              </a:rPr>
              <a:t>Maltby</a:t>
            </a:r>
            <a:r>
              <a:rPr lang="en-US" sz="1200" kern="1200" dirty="0" smtClean="0">
                <a:solidFill>
                  <a:schemeClr val="tx1"/>
                </a:solidFill>
                <a:effectLst/>
                <a:latin typeface="Arial" charset="0"/>
                <a:ea typeface="+mn-ea"/>
                <a:cs typeface="+mn-cs"/>
              </a:rPr>
              <a:t>, J., Lewis, C.A., &amp; Day, L. (2008). Prayer and subjective well-being: The application of a cognitive-</a:t>
            </a:r>
            <a:r>
              <a:rPr lang="en-US" sz="1200" kern="1200" dirty="0" err="1" smtClean="0">
                <a:solidFill>
                  <a:schemeClr val="tx1"/>
                </a:solidFill>
                <a:effectLst/>
                <a:latin typeface="Arial" charset="0"/>
                <a:ea typeface="+mn-ea"/>
                <a:cs typeface="+mn-cs"/>
              </a:rPr>
              <a:t>behavioural</a:t>
            </a:r>
            <a:r>
              <a:rPr lang="en-US" sz="1200" kern="1200" dirty="0" smtClean="0">
                <a:solidFill>
                  <a:schemeClr val="tx1"/>
                </a:solidFill>
                <a:effectLst/>
                <a:latin typeface="Arial" charset="0"/>
                <a:ea typeface="+mn-ea"/>
                <a:cs typeface="+mn-cs"/>
              </a:rPr>
              <a:t> framework. Mental Health, Religion and Culture 11(1),119-129.</a:t>
            </a:r>
          </a:p>
          <a:p>
            <a:r>
              <a:rPr lang="en-US" sz="1200" kern="1200" dirty="0" smtClean="0">
                <a:solidFill>
                  <a:schemeClr val="tx1"/>
                </a:solidFill>
                <a:effectLst/>
                <a:latin typeface="Arial" charset="0"/>
                <a:ea typeface="+mn-ea"/>
                <a:cs typeface="+mn-cs"/>
              </a:rPr>
              <a:t>Marwick, C. (1995). Should physicians prescribe prayer for health? Spiritual aspects of well-being considered. JAMA 273(20), 1561-1562.</a:t>
            </a:r>
          </a:p>
          <a:p>
            <a:r>
              <a:rPr lang="en-US" sz="1200" kern="1200" dirty="0" smtClean="0">
                <a:solidFill>
                  <a:schemeClr val="tx1"/>
                </a:solidFill>
                <a:effectLst/>
                <a:latin typeface="Arial" charset="0"/>
                <a:ea typeface="+mn-ea"/>
                <a:cs typeface="+mn-cs"/>
              </a:rPr>
              <a:t>McCullough, M.E. &amp; Larson, D.B. (1999). </a:t>
            </a:r>
            <a:r>
              <a:rPr lang="de-CH" sz="1200" kern="1200" dirty="0" err="1" smtClean="0">
                <a:solidFill>
                  <a:schemeClr val="tx1"/>
                </a:solidFill>
                <a:effectLst/>
                <a:latin typeface="Arial" charset="0"/>
                <a:ea typeface="+mn-ea"/>
                <a:cs typeface="+mn-cs"/>
              </a:rPr>
              <a:t>Prayer</a:t>
            </a:r>
            <a:r>
              <a:rPr lang="de-CH" sz="1200" kern="1200" dirty="0" smtClean="0">
                <a:solidFill>
                  <a:schemeClr val="tx1"/>
                </a:solidFill>
                <a:effectLst/>
                <a:latin typeface="Arial" charset="0"/>
                <a:ea typeface="+mn-ea"/>
                <a:cs typeface="+mn-cs"/>
              </a:rPr>
              <a:t>. In: Miller, W.R., Hrsg. </a:t>
            </a:r>
            <a:r>
              <a:rPr lang="en-US" sz="1200" kern="1200" dirty="0" smtClean="0">
                <a:solidFill>
                  <a:schemeClr val="tx1"/>
                </a:solidFill>
                <a:effectLst/>
                <a:latin typeface="Arial" charset="0"/>
                <a:ea typeface="+mn-ea"/>
                <a:cs typeface="+mn-cs"/>
              </a:rPr>
              <a:t>Integrating Spirituality into treatment. </a:t>
            </a:r>
            <a:r>
              <a:rPr lang="en-US" sz="1200" kern="1200" dirty="0" err="1" smtClean="0">
                <a:solidFill>
                  <a:schemeClr val="tx1"/>
                </a:solidFill>
                <a:effectLst/>
                <a:latin typeface="Arial" charset="0"/>
                <a:ea typeface="+mn-ea"/>
                <a:cs typeface="+mn-cs"/>
              </a:rPr>
              <a:t>Ressources</a:t>
            </a:r>
            <a:r>
              <a:rPr lang="en-US" sz="1200" kern="1200" dirty="0" smtClean="0">
                <a:solidFill>
                  <a:schemeClr val="tx1"/>
                </a:solidFill>
                <a:effectLst/>
                <a:latin typeface="Arial" charset="0"/>
                <a:ea typeface="+mn-ea"/>
                <a:cs typeface="+mn-cs"/>
              </a:rPr>
              <a:t> for </a:t>
            </a:r>
            <a:r>
              <a:rPr lang="en-US" sz="1200" kern="1200" dirty="0" err="1" smtClean="0">
                <a:solidFill>
                  <a:schemeClr val="tx1"/>
                </a:solidFill>
                <a:effectLst/>
                <a:latin typeface="Arial" charset="0"/>
                <a:ea typeface="+mn-ea"/>
                <a:cs typeface="+mn-cs"/>
              </a:rPr>
              <a:t>practioners</a:t>
            </a:r>
            <a:r>
              <a:rPr lang="en-US" sz="1200" kern="1200" dirty="0" smtClean="0">
                <a:solidFill>
                  <a:schemeClr val="tx1"/>
                </a:solidFill>
                <a:effectLst/>
                <a:latin typeface="Arial" charset="0"/>
                <a:ea typeface="+mn-ea"/>
                <a:cs typeface="+mn-cs"/>
              </a:rPr>
              <a:t>. Washington DC: American Psychological Association, 85–110. </a:t>
            </a:r>
          </a:p>
          <a:p>
            <a:r>
              <a:rPr lang="en-US" sz="1200" kern="1200" dirty="0" smtClean="0">
                <a:solidFill>
                  <a:schemeClr val="tx1"/>
                </a:solidFill>
                <a:effectLst/>
                <a:latin typeface="Arial" charset="0"/>
                <a:ea typeface="+mn-ea"/>
                <a:cs typeface="+mn-cs"/>
              </a:rPr>
              <a:t>McCullough, M.E., Hoyt, W.T., Larson, D.B., Koenig, H.G., &amp; </a:t>
            </a:r>
            <a:r>
              <a:rPr lang="en-US" sz="1200" kern="1200" dirty="0" err="1" smtClean="0">
                <a:solidFill>
                  <a:schemeClr val="tx1"/>
                </a:solidFill>
                <a:effectLst/>
                <a:latin typeface="Arial" charset="0"/>
                <a:ea typeface="+mn-ea"/>
                <a:cs typeface="+mn-cs"/>
              </a:rPr>
              <a:t>Thoresen</a:t>
            </a:r>
            <a:r>
              <a:rPr lang="en-US" sz="1200" kern="1200" dirty="0" smtClean="0">
                <a:solidFill>
                  <a:schemeClr val="tx1"/>
                </a:solidFill>
                <a:effectLst/>
                <a:latin typeface="Arial" charset="0"/>
                <a:ea typeface="+mn-ea"/>
                <a:cs typeface="+mn-cs"/>
              </a:rPr>
              <a:t>, C. (2000). Religious involvement and mortality: a meta-analytic review. Health Psychology 19(3):211-222.</a:t>
            </a:r>
          </a:p>
          <a:p>
            <a:r>
              <a:rPr lang="en-US" sz="1200" kern="1200" dirty="0" smtClean="0">
                <a:solidFill>
                  <a:schemeClr val="tx1"/>
                </a:solidFill>
                <a:effectLst/>
                <a:latin typeface="Arial" charset="0"/>
                <a:ea typeface="+mn-ea"/>
                <a:cs typeface="+mn-cs"/>
              </a:rPr>
              <a:t>Mitchell, C.E. (1989). Internal locus of control for expectation, perception and management of answered prayer. Journal of Psychology and Theology, 17(1), 21-26.</a:t>
            </a:r>
          </a:p>
          <a:p>
            <a:r>
              <a:rPr lang="en-US" sz="1200" kern="1200" dirty="0" err="1" smtClean="0">
                <a:solidFill>
                  <a:schemeClr val="tx1"/>
                </a:solidFill>
                <a:effectLst/>
                <a:latin typeface="Arial" charset="0"/>
                <a:ea typeface="+mn-ea"/>
                <a:cs typeface="+mn-cs"/>
              </a:rPr>
              <a:t>Pargament</a:t>
            </a:r>
            <a:r>
              <a:rPr lang="en-US" sz="1200" kern="1200" dirty="0" smtClean="0">
                <a:solidFill>
                  <a:schemeClr val="tx1"/>
                </a:solidFill>
                <a:effectLst/>
                <a:latin typeface="Arial" charset="0"/>
                <a:ea typeface="+mn-ea"/>
                <a:cs typeface="+mn-cs"/>
              </a:rPr>
              <a:t>, K. I. (1997). The psychology of religion and coping. Theory, research, practice. New York: Guilford Press.</a:t>
            </a:r>
          </a:p>
          <a:p>
            <a:r>
              <a:rPr lang="fr-CH" sz="1200" kern="1200" dirty="0" err="1" smtClean="0">
                <a:solidFill>
                  <a:schemeClr val="tx1"/>
                </a:solidFill>
                <a:effectLst/>
                <a:latin typeface="Arial" charset="0"/>
                <a:ea typeface="+mn-ea"/>
                <a:cs typeface="+mn-cs"/>
              </a:rPr>
              <a:t>Poloma</a:t>
            </a:r>
            <a:r>
              <a:rPr lang="fr-CH" sz="1200" kern="1200" dirty="0" smtClean="0">
                <a:solidFill>
                  <a:schemeClr val="tx1"/>
                </a:solidFill>
                <a:effectLst/>
                <a:latin typeface="Arial" charset="0"/>
                <a:ea typeface="+mn-ea"/>
                <a:cs typeface="+mn-cs"/>
              </a:rPr>
              <a:t>. M. M., Pendleton, B. F. (1991). </a:t>
            </a:r>
            <a:r>
              <a:rPr lang="en-US" sz="1200" kern="1200" dirty="0" smtClean="0">
                <a:solidFill>
                  <a:schemeClr val="tx1"/>
                </a:solidFill>
                <a:effectLst/>
                <a:latin typeface="Arial" charset="0"/>
                <a:ea typeface="+mn-ea"/>
                <a:cs typeface="+mn-cs"/>
              </a:rPr>
              <a:t>The effects of prayer and prayer experiences on measures of general well-being. Journal of Psychology and Theology, 1, 71-83. </a:t>
            </a:r>
          </a:p>
          <a:p>
            <a:r>
              <a:rPr lang="en-US" sz="1200" kern="1200" dirty="0" smtClean="0">
                <a:solidFill>
                  <a:schemeClr val="tx1"/>
                </a:solidFill>
                <a:effectLst/>
                <a:latin typeface="Arial" charset="0"/>
                <a:ea typeface="+mn-ea"/>
                <a:cs typeface="+mn-cs"/>
              </a:rPr>
              <a:t>Poole, R. &amp; Cook, C.C.H. (2011). Praying with a patient constitutes a breach of professional boundaries in psychiatric practice. British Journal of Psychiatry 199, 94–98.</a:t>
            </a:r>
          </a:p>
          <a:p>
            <a:r>
              <a:rPr lang="en-US" sz="1200" kern="1200" dirty="0" smtClean="0">
                <a:solidFill>
                  <a:schemeClr val="tx1"/>
                </a:solidFill>
                <a:effectLst/>
                <a:latin typeface="Arial" charset="0"/>
                <a:ea typeface="+mn-ea"/>
                <a:cs typeface="+mn-cs"/>
              </a:rPr>
              <a:t>Richards, D.G. (1991). The phenomenology and psychological correlates of verbal prayer. Journal of Psychology and Theology, 19,354-363.</a:t>
            </a:r>
          </a:p>
          <a:p>
            <a:r>
              <a:rPr lang="en-US" sz="1200" kern="1200" dirty="0" smtClean="0">
                <a:solidFill>
                  <a:schemeClr val="tx1"/>
                </a:solidFill>
                <a:effectLst/>
                <a:latin typeface="Arial" charset="0"/>
                <a:ea typeface="+mn-ea"/>
                <a:cs typeface="+mn-cs"/>
              </a:rPr>
              <a:t>Roberts, L., Ahmed, I., Hall, S., &amp; Davison, A. (2009). Intercessory prayer for the alleviation of ill health. </a:t>
            </a:r>
            <a:r>
              <a:rPr lang="de-CH" sz="1200" kern="1200" dirty="0" err="1" smtClean="0">
                <a:solidFill>
                  <a:schemeClr val="tx1"/>
                </a:solidFill>
                <a:effectLst/>
                <a:latin typeface="Arial" charset="0"/>
                <a:ea typeface="+mn-ea"/>
                <a:cs typeface="+mn-cs"/>
              </a:rPr>
              <a:t>Cochrane</a:t>
            </a:r>
            <a:r>
              <a:rPr lang="de-CH" sz="1200" kern="1200" dirty="0" smtClean="0">
                <a:solidFill>
                  <a:schemeClr val="tx1"/>
                </a:solidFill>
                <a:effectLst/>
                <a:latin typeface="Arial" charset="0"/>
                <a:ea typeface="+mn-ea"/>
                <a:cs typeface="+mn-cs"/>
              </a:rPr>
              <a:t> Database </a:t>
            </a:r>
            <a:r>
              <a:rPr lang="de-CH" sz="1200" kern="1200" dirty="0" err="1" smtClean="0">
                <a:solidFill>
                  <a:schemeClr val="tx1"/>
                </a:solidFill>
                <a:effectLst/>
                <a:latin typeface="Arial" charset="0"/>
                <a:ea typeface="+mn-ea"/>
                <a:cs typeface="+mn-cs"/>
              </a:rPr>
              <a:t>Systematic</a:t>
            </a:r>
            <a:r>
              <a:rPr lang="de-CH" sz="1200" kern="1200" dirty="0" smtClean="0">
                <a:solidFill>
                  <a:schemeClr val="tx1"/>
                </a:solidFill>
                <a:effectLst/>
                <a:latin typeface="Arial" charset="0"/>
                <a:ea typeface="+mn-ea"/>
                <a:cs typeface="+mn-cs"/>
              </a:rPr>
              <a:t> Review Apr 15;(2):CD000368.</a:t>
            </a:r>
            <a:endParaRPr lang="en-US" sz="1200" kern="1200" dirty="0" smtClean="0">
              <a:solidFill>
                <a:schemeClr val="tx1"/>
              </a:solidFill>
              <a:effectLst/>
              <a:latin typeface="Arial" charset="0"/>
              <a:ea typeface="+mn-ea"/>
              <a:cs typeface="+mn-cs"/>
            </a:endParaRPr>
          </a:p>
          <a:p>
            <a:r>
              <a:rPr lang="de-CH" sz="1200" kern="1200" dirty="0" smtClean="0">
                <a:solidFill>
                  <a:schemeClr val="tx1"/>
                </a:solidFill>
                <a:effectLst/>
                <a:latin typeface="Arial" charset="0"/>
                <a:ea typeface="+mn-ea"/>
                <a:cs typeface="+mn-cs"/>
              </a:rPr>
              <a:t>Schmid, H., Renz, A., &amp; Sperber, J. (2006). „Im Namen Gottes…” Theologie und Praxis des Gebets in Christentum und Islam.  Regensburg: Verlag Friedrich Pustet.</a:t>
            </a:r>
            <a:endParaRPr lang="en-US" sz="1200" kern="1200" dirty="0" smtClean="0">
              <a:solidFill>
                <a:schemeClr val="tx1"/>
              </a:solidFill>
              <a:effectLst/>
              <a:latin typeface="Arial" charset="0"/>
              <a:ea typeface="+mn-ea"/>
              <a:cs typeface="+mn-cs"/>
            </a:endParaRPr>
          </a:p>
          <a:p>
            <a:r>
              <a:rPr lang="de-CH" sz="1200" kern="1200" dirty="0" smtClean="0">
                <a:solidFill>
                  <a:schemeClr val="tx1"/>
                </a:solidFill>
                <a:effectLst/>
                <a:latin typeface="Arial" charset="0"/>
                <a:ea typeface="+mn-ea"/>
                <a:cs typeface="+mn-cs"/>
              </a:rPr>
              <a:t>Schuster, M.A., Stein, B.D., </a:t>
            </a:r>
            <a:r>
              <a:rPr lang="de-CH" sz="1200" kern="1200" dirty="0" err="1" smtClean="0">
                <a:solidFill>
                  <a:schemeClr val="tx1"/>
                </a:solidFill>
                <a:effectLst/>
                <a:latin typeface="Arial" charset="0"/>
                <a:ea typeface="+mn-ea"/>
                <a:cs typeface="+mn-cs"/>
              </a:rPr>
              <a:t>Jaycon</a:t>
            </a:r>
            <a:r>
              <a:rPr lang="de-CH" sz="1200" kern="1200" dirty="0" smtClean="0">
                <a:solidFill>
                  <a:schemeClr val="tx1"/>
                </a:solidFill>
                <a:effectLst/>
                <a:latin typeface="Arial" charset="0"/>
                <a:ea typeface="+mn-ea"/>
                <a:cs typeface="+mn-cs"/>
              </a:rPr>
              <a:t>, L.H. et al. </a:t>
            </a:r>
            <a:r>
              <a:rPr lang="en-US" sz="1200" kern="1200" dirty="0" smtClean="0">
                <a:solidFill>
                  <a:schemeClr val="tx1"/>
                </a:solidFill>
                <a:effectLst/>
                <a:latin typeface="Arial" charset="0"/>
                <a:ea typeface="+mn-ea"/>
                <a:cs typeface="+mn-cs"/>
              </a:rPr>
              <a:t>(2001). A national survey of stress reactions after the September 11, 2001, terrorist attacks. New England Journal of Medicine, 345, 1507-1512.</a:t>
            </a:r>
          </a:p>
          <a:p>
            <a:r>
              <a:rPr lang="en-US" sz="1200" kern="1200" dirty="0" err="1" smtClean="0">
                <a:solidFill>
                  <a:schemeClr val="tx1"/>
                </a:solidFill>
                <a:effectLst/>
                <a:latin typeface="Arial" charset="0"/>
                <a:ea typeface="+mn-ea"/>
                <a:cs typeface="+mn-cs"/>
              </a:rPr>
              <a:t>Spilka</a:t>
            </a:r>
            <a:r>
              <a:rPr lang="en-US" sz="1200" kern="1200" dirty="0" smtClean="0">
                <a:solidFill>
                  <a:schemeClr val="tx1"/>
                </a:solidFill>
                <a:effectLst/>
                <a:latin typeface="Arial" charset="0"/>
                <a:ea typeface="+mn-ea"/>
                <a:cs typeface="+mn-cs"/>
              </a:rPr>
              <a:t>, B. (2005). Religious Practice, Ritual, and Prayer. In: </a:t>
            </a:r>
            <a:r>
              <a:rPr lang="en-US" sz="1200" kern="1200" dirty="0" err="1" smtClean="0">
                <a:solidFill>
                  <a:schemeClr val="tx1"/>
                </a:solidFill>
                <a:effectLst/>
                <a:latin typeface="Arial" charset="0"/>
                <a:ea typeface="+mn-ea"/>
                <a:cs typeface="+mn-cs"/>
              </a:rPr>
              <a:t>Paloutzian</a:t>
            </a:r>
            <a:r>
              <a:rPr lang="en-US" sz="1200" kern="1200" dirty="0" smtClean="0">
                <a:solidFill>
                  <a:schemeClr val="tx1"/>
                </a:solidFill>
                <a:effectLst/>
                <a:latin typeface="Arial" charset="0"/>
                <a:ea typeface="+mn-ea"/>
                <a:cs typeface="+mn-cs"/>
              </a:rPr>
              <a:t>, R.F., &amp; Park, C.L., Eds.: Handbook of the psychology of religion and spirituality. New York: Guilford.</a:t>
            </a:r>
          </a:p>
          <a:p>
            <a:r>
              <a:rPr lang="en-US" sz="1200" kern="1200" dirty="0" smtClean="0">
                <a:solidFill>
                  <a:schemeClr val="tx1"/>
                </a:solidFill>
                <a:effectLst/>
                <a:latin typeface="Arial" charset="0"/>
                <a:ea typeface="+mn-ea"/>
                <a:cs typeface="+mn-cs"/>
              </a:rPr>
              <a:t>Tan, S.Y. (1996). Religion in clinical practice: Implicit and explicit integration. In: </a:t>
            </a:r>
            <a:r>
              <a:rPr lang="en-US" sz="1200" kern="1200" dirty="0" err="1" smtClean="0">
                <a:solidFill>
                  <a:schemeClr val="tx1"/>
                </a:solidFill>
                <a:effectLst/>
                <a:latin typeface="Arial" charset="0"/>
                <a:ea typeface="+mn-ea"/>
                <a:cs typeface="+mn-cs"/>
              </a:rPr>
              <a:t>Shafranske</a:t>
            </a:r>
            <a:r>
              <a:rPr lang="en-US" sz="1200" kern="1200" dirty="0" smtClean="0">
                <a:solidFill>
                  <a:schemeClr val="tx1"/>
                </a:solidFill>
                <a:effectLst/>
                <a:latin typeface="Arial" charset="0"/>
                <a:ea typeface="+mn-ea"/>
                <a:cs typeface="+mn-cs"/>
              </a:rPr>
              <a:t>, E.P., </a:t>
            </a:r>
            <a:r>
              <a:rPr lang="en-US" sz="1200" kern="1200" dirty="0" err="1" smtClean="0">
                <a:solidFill>
                  <a:schemeClr val="tx1"/>
                </a:solidFill>
                <a:effectLst/>
                <a:latin typeface="Arial" charset="0"/>
                <a:ea typeface="+mn-ea"/>
                <a:cs typeface="+mn-cs"/>
              </a:rPr>
              <a:t>Hrsg</a:t>
            </a:r>
            <a:r>
              <a:rPr lang="en-US" sz="1200" kern="1200" dirty="0" smtClean="0">
                <a:solidFill>
                  <a:schemeClr val="tx1"/>
                </a:solidFill>
                <a:effectLst/>
                <a:latin typeface="Arial" charset="0"/>
                <a:ea typeface="+mn-ea"/>
                <a:cs typeface="+mn-cs"/>
              </a:rPr>
              <a:t>., Religion and the clinical practice of psychology, S. 365-387. Washington CD: American Psychological Association.</a:t>
            </a:r>
          </a:p>
          <a:p>
            <a:r>
              <a:rPr lang="en-US" sz="1200" kern="1200" dirty="0" smtClean="0">
                <a:solidFill>
                  <a:schemeClr val="tx1"/>
                </a:solidFill>
                <a:effectLst/>
                <a:latin typeface="Arial" charset="0"/>
                <a:ea typeface="+mn-ea"/>
                <a:cs typeface="+mn-cs"/>
              </a:rPr>
              <a:t>Tan, S.Y. (2007). Use of prayer and scripture in cognitive-behavioral therapy. Journal of Psychology and Christianity 26:101-111.</a:t>
            </a:r>
          </a:p>
          <a:p>
            <a:r>
              <a:rPr lang="en-US" sz="1200" kern="1200" dirty="0" err="1" smtClean="0">
                <a:solidFill>
                  <a:schemeClr val="tx1"/>
                </a:solidFill>
                <a:effectLst/>
                <a:latin typeface="Arial" charset="0"/>
                <a:ea typeface="+mn-ea"/>
                <a:cs typeface="+mn-cs"/>
              </a:rPr>
              <a:t>Tix</a:t>
            </a:r>
            <a:r>
              <a:rPr lang="en-US" sz="1200" kern="1200" dirty="0" smtClean="0">
                <a:solidFill>
                  <a:schemeClr val="tx1"/>
                </a:solidFill>
                <a:effectLst/>
                <a:latin typeface="Arial" charset="0"/>
                <a:ea typeface="+mn-ea"/>
                <a:cs typeface="+mn-cs"/>
              </a:rPr>
              <a:t>, A.P., &amp; Frazier, P.A. (1998). The use of religious coping during stressful life events. Main effects, moderation, and mediation. Journal of Consulting and Clinical Psychology, 66(2),411-422.</a:t>
            </a:r>
          </a:p>
          <a:p>
            <a:r>
              <a:rPr lang="en-US" sz="1200" kern="1200" dirty="0" smtClean="0">
                <a:solidFill>
                  <a:schemeClr val="tx1"/>
                </a:solidFill>
                <a:effectLst/>
                <a:latin typeface="Arial" charset="0"/>
                <a:ea typeface="+mn-ea"/>
                <a:cs typeface="+mn-cs"/>
              </a:rPr>
              <a:t>Walker, D.F., &amp; Moon, G.W. (2011). Prayer. In: </a:t>
            </a:r>
            <a:r>
              <a:rPr lang="en-US" sz="1200" kern="1200" dirty="0" err="1" smtClean="0">
                <a:solidFill>
                  <a:schemeClr val="tx1"/>
                </a:solidFill>
                <a:effectLst/>
                <a:latin typeface="Arial" charset="0"/>
                <a:ea typeface="+mn-ea"/>
                <a:cs typeface="+mn-cs"/>
              </a:rPr>
              <a:t>Aten</a:t>
            </a:r>
            <a:r>
              <a:rPr lang="en-US" sz="1200" kern="1200" dirty="0" smtClean="0">
                <a:solidFill>
                  <a:schemeClr val="tx1"/>
                </a:solidFill>
                <a:effectLst/>
                <a:latin typeface="Arial" charset="0"/>
                <a:ea typeface="+mn-ea"/>
                <a:cs typeface="+mn-cs"/>
              </a:rPr>
              <a:t>, J.D., McMinn, M.R., &amp; Worthington, E.L., </a:t>
            </a:r>
            <a:r>
              <a:rPr lang="en-US" sz="1200" kern="1200" dirty="0" err="1" smtClean="0">
                <a:solidFill>
                  <a:schemeClr val="tx1"/>
                </a:solidFill>
                <a:effectLst/>
                <a:latin typeface="Arial" charset="0"/>
                <a:ea typeface="+mn-ea"/>
                <a:cs typeface="+mn-cs"/>
              </a:rPr>
              <a:t>Hrsg</a:t>
            </a:r>
            <a:r>
              <a:rPr lang="en-US" sz="1200" kern="1200" dirty="0" smtClean="0">
                <a:solidFill>
                  <a:schemeClr val="tx1"/>
                </a:solidFill>
                <a:effectLst/>
                <a:latin typeface="Arial" charset="0"/>
                <a:ea typeface="+mn-ea"/>
                <a:cs typeface="+mn-cs"/>
              </a:rPr>
              <a:t>. Spiritually oriented interventions for counseling and psychotherapy. Washington DC: American Psychological Association.</a:t>
            </a:r>
          </a:p>
          <a:p>
            <a:r>
              <a:rPr lang="en-US" sz="1200" kern="1200" dirty="0" smtClean="0">
                <a:solidFill>
                  <a:schemeClr val="tx1"/>
                </a:solidFill>
                <a:effectLst/>
                <a:latin typeface="Arial" charset="0"/>
                <a:ea typeface="+mn-ea"/>
                <a:cs typeface="+mn-cs"/>
              </a:rPr>
              <a:t>Wallis, C. (1996). Can prayer, faith, and spirituality really improve your physical health? A growing and surprising body of scientific evidence says they can. Time Magazine June 24, 1996.</a:t>
            </a:r>
          </a:p>
          <a:p>
            <a:pPr marL="0" marR="0" indent="0" algn="l" defTabSz="914400" rtl="0" eaLnBrk="0" fontAlgn="base" latinLnBrk="0" hangingPunct="0">
              <a:lnSpc>
                <a:spcPct val="100000"/>
              </a:lnSpc>
              <a:spcBef>
                <a:spcPct val="30000"/>
              </a:spcBef>
              <a:spcAft>
                <a:spcPct val="0"/>
              </a:spcAft>
              <a:buClrTx/>
              <a:buSzTx/>
              <a:buFontTx/>
              <a:buNone/>
              <a:tabLst/>
              <a:defRPr/>
            </a:pPr>
            <a:endParaRPr lang="de-DE"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b)	Klinische Situation einschätzen: Auch wenn ein Patient aus einer intensiven religiösen Tradition kommt, kann es sein, dass er in seiner depressiven Phase oder in seinem Konflikt nicht das Bedürfnis hat, religiöse Themen anzuschneiden, diese vielleicht sogar als konflikthaft oder bedrückend erlebt. Eine schwere Depression muss zuerst einmal klinisch behandelt werden.</a:t>
            </a:r>
          </a:p>
          <a:p>
            <a:r>
              <a:rPr lang="de-CH" dirty="0" smtClean="0"/>
              <a:t>c)	Einschätzung der therapeutischen Ziele, der Bedürfnisse und der Erwartungen: Die Beurteilung der klinischen Situation und der therapeutischen Ziele zu Beginn der Therapie braucht eine breite Einschätzung aller Faktoren, bei denen spirituelle Aspekte nur ein Teil des Ganzen sein dürfen (vgl. Leach, </a:t>
            </a:r>
            <a:r>
              <a:rPr lang="de-CH" dirty="0" err="1" smtClean="0"/>
              <a:t>Aten</a:t>
            </a:r>
            <a:r>
              <a:rPr lang="de-CH" dirty="0" smtClean="0"/>
              <a:t>, Wade &amp; Hernandez 2009). Zwei wesentliche Pfeiler sind die Ziele in der Therapie (ob säkular oder spirituell) und die Techniken, die zu deren Erreichung notwendig sind (auch hier säkular oder spirituell). Wenn ein Gebet diesen Zielen dienen kann, so folgt der nächste Schritt.</a:t>
            </a:r>
          </a:p>
          <a:p>
            <a:r>
              <a:rPr lang="de-CH" dirty="0" smtClean="0"/>
              <a:t>d)	Information und Einverständnis zur Anwendung eines Gebetes.</a:t>
            </a:r>
          </a:p>
          <a:p>
            <a:endParaRPr lang="de-CH" dirty="0"/>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14</a:t>
            </a:fld>
            <a:endParaRPr lang="de-DE"/>
          </a:p>
        </p:txBody>
      </p:sp>
    </p:spTree>
    <p:extLst>
      <p:ext uri="{BB962C8B-B14F-4D97-AF65-F5344CB8AC3E}">
        <p14:creationId xmlns:p14="http://schemas.microsoft.com/office/powerpoint/2010/main" val="231631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1. Aufdrängen von Werten </a:t>
            </a:r>
          </a:p>
          <a:p>
            <a:r>
              <a:rPr lang="de-CH" dirty="0" smtClean="0"/>
              <a:t>Zur Ethik der Integrität gehört das Bemühen des Therapeuten, sich seiner eigenen Glaubenshaltungen, Werte und Bedürfnisse bewusst zu sein. </a:t>
            </a:r>
          </a:p>
          <a:p>
            <a:r>
              <a:rPr lang="de-CH" dirty="0" smtClean="0"/>
              <a:t>Weil das Gebet mit einem Klienten in subtiler Weise Werte transportiert, insbesondere im kombinierten Modus, ist es wichtig, die Werte des Klienten und seiner selbst zu kennen. Oft werden im Gebet Anliegen eingebracht (für den Patienten und evtl. auch für den Therapeuten selbst), die leicht manipulierbar sind.  </a:t>
            </a:r>
          </a:p>
          <a:p>
            <a:endParaRPr lang="de-CH" dirty="0" smtClean="0"/>
          </a:p>
          <a:p>
            <a:r>
              <a:rPr lang="de-CH" dirty="0" smtClean="0"/>
              <a:t>Es wäre unethisch, wenn der Therapeut mit einer Patientin in einer Form beten würde, die dieser nicht vertraut ist oder die ihr unangenehm wäre.</a:t>
            </a:r>
          </a:p>
          <a:p>
            <a:endParaRPr lang="de-CH" dirty="0" smtClean="0"/>
          </a:p>
          <a:p>
            <a:r>
              <a:rPr lang="de-CH" dirty="0" smtClean="0"/>
              <a:t>2. Mangelhafte Aufklärung</a:t>
            </a:r>
          </a:p>
          <a:p>
            <a:r>
              <a:rPr lang="de-CH" dirty="0" smtClean="0"/>
              <a:t>Bevor man mit einem Patienten betet, sollte man nicht nur wissen, welches seine „Gebetskultur“ ist, sondern sollte auch mit ihm darüber sprechen, ob er ein Gebet wünscht und was man anbieten kann. Dabei kann man auch diskutieren, ob man sich als Therapeut wohl fühlt, mit ihm oder ihr zu beten. </a:t>
            </a:r>
          </a:p>
          <a:p>
            <a:endParaRPr lang="de-CH" dirty="0" smtClean="0"/>
          </a:p>
          <a:p>
            <a:r>
              <a:rPr lang="de-CH" dirty="0" smtClean="0"/>
              <a:t>3. Eingeschränkte Fokussierung auf das Religiöse</a:t>
            </a:r>
          </a:p>
          <a:p>
            <a:r>
              <a:rPr lang="de-CH" dirty="0" smtClean="0"/>
              <a:t>Menschen kommen in eine fachliche Therapie, weil sie meist unter einer ganzen </a:t>
            </a:r>
            <a:r>
              <a:rPr lang="de-CH" dirty="0" err="1" smtClean="0"/>
              <a:t>Rei</a:t>
            </a:r>
            <a:r>
              <a:rPr lang="de-CH" dirty="0" smtClean="0"/>
              <a:t>-he von Symptomen und Problemfeldern leiden. Es wäre unethisch, diese nur auf das Religiöse einzuschränken, selbst wenn eine ratsuchende Person ihre Problematik an-</a:t>
            </a:r>
            <a:r>
              <a:rPr lang="de-CH" dirty="0" err="1" smtClean="0"/>
              <a:t>fänglich</a:t>
            </a:r>
            <a:r>
              <a:rPr lang="de-CH" dirty="0" smtClean="0"/>
              <a:t> vielleicht in einem religiösen Kontext präsentiert (vgl. Lektion 3:  Religiöse Deutung psychischer Probleme;  www.seminare-ps.net ).</a:t>
            </a:r>
          </a:p>
          <a:p>
            <a:endParaRPr lang="de-CH" dirty="0" smtClean="0"/>
          </a:p>
          <a:p>
            <a:r>
              <a:rPr lang="de-CH" dirty="0" smtClean="0"/>
              <a:t>4. Techniken, in denen man nicht geschult / erfahren / kompetent ist.</a:t>
            </a:r>
          </a:p>
          <a:p>
            <a:r>
              <a:rPr lang="de-CH" dirty="0" smtClean="0"/>
              <a:t>Die ethischen Leitlinien besagen, dass ein Therapeut sich der kulturellen, individuellen und der Rollenunterschiede bewusst ist, inklusive derer durch Alter, Geschlecht, Rasse, Volkszugehörigkeit, Nationalität und Religion. </a:t>
            </a:r>
          </a:p>
          <a:p>
            <a:r>
              <a:rPr lang="de-CH" dirty="0" smtClean="0"/>
              <a:t>Selbst wenn ein Therapeut eigene Erfahrung mit dem Gebet hat, so mag diese in Hinblick auf die Verschiedenheit der Gebetsformen begrenzt sein. Die folgenden Bei-spiele zeigen Wege des Respektes vor anderen Gebetsformen.</a:t>
            </a:r>
          </a:p>
          <a:p>
            <a:endParaRPr lang="de-CH" dirty="0" smtClean="0"/>
          </a:p>
          <a:p>
            <a:r>
              <a:rPr lang="de-CH" dirty="0" smtClean="0"/>
              <a:t>Drei Beispiele:</a:t>
            </a:r>
          </a:p>
          <a:p>
            <a:r>
              <a:rPr lang="de-CH" dirty="0" smtClean="0"/>
              <a:t>a)	Eine Therapeutin praktiziert selbst eher eine meditativ-hörende Gebetsform, hat aber eine Patientin, die gewohnt ist, ihre Gebete in Worte und Bitten zu fassen. Die Patientin bittet sie, am Schluss mit ihr zu beten. Kompromiss: „Ich schlage ihnen vor, dass Sie in ihrer gewohnten Weise laut beten. Ich werde still dabei sein und innerlich beten.“</a:t>
            </a:r>
          </a:p>
          <a:p>
            <a:r>
              <a:rPr lang="de-CH" dirty="0" smtClean="0"/>
              <a:t>b)	Ein muslimischer Patient nimmt die fünf Tagesgebete sehr ernst. Der Therapeut achtet darauf, seine Termine so zu vergeben, dass für den Patienten kein Konflikt mit seinem Gebetsrhythmus entsteht. </a:t>
            </a:r>
          </a:p>
          <a:p>
            <a:r>
              <a:rPr lang="de-CH" dirty="0" smtClean="0"/>
              <a:t>c)	Der Therapeut eines jüdisch-orthodoxen Patienten hat gelernt, seinen Kopf zu bedecken, wenn der Patient beten möchte. Damit bekundet er seinen Respekt vor dem Gebet, obwohl er selbst die hebräischen Gebete nicht kennt. </a:t>
            </a:r>
          </a:p>
          <a:p>
            <a:endParaRPr lang="de-CH" dirty="0" smtClean="0"/>
          </a:p>
          <a:p>
            <a:r>
              <a:rPr lang="de-CH" dirty="0" smtClean="0"/>
              <a:t>5. Missbrauch von Gebet und Bibellese an Stelle der Bearbeitung von schmerzlichen Problemen.</a:t>
            </a:r>
          </a:p>
          <a:p>
            <a:r>
              <a:rPr lang="de-CH" dirty="0" smtClean="0"/>
              <a:t>Manche Ratsuchende und manche religiös orientierte Therapeuten neigen dazu, in kurzschlüssiger Weise einfach zu beten oder einen Bibeltext zu zitieren, wenn es notwendig wäre, schmerzliche und uneingestandene Probleme praktisch anzugehen (vgl. Beispiel weiter oben). </a:t>
            </a:r>
          </a:p>
          <a:p>
            <a:endParaRPr lang="de-CH" dirty="0" smtClean="0"/>
          </a:p>
          <a:p>
            <a:r>
              <a:rPr lang="de-CH" dirty="0" smtClean="0"/>
              <a:t>6. Anwendung religiöser Interventionen statt der konsequenten Anwendung der notwendigen therapeutischen Massnahmen (inkl. Medikamente).</a:t>
            </a:r>
          </a:p>
          <a:p>
            <a:r>
              <a:rPr lang="de-CH" dirty="0" smtClean="0"/>
              <a:t>Dies gilt speziell für Patienten mit Psychosen und manisch-depressiven </a:t>
            </a:r>
            <a:r>
              <a:rPr lang="de-CH" dirty="0" err="1" smtClean="0"/>
              <a:t>Erkrankun</a:t>
            </a:r>
            <a:r>
              <a:rPr lang="de-CH" dirty="0" smtClean="0"/>
              <a:t>-gen, sowie für agitierte Patienten mit Suizidalität, um nur einige wenige Beispiele zu nennen. </a:t>
            </a:r>
          </a:p>
          <a:p>
            <a:endParaRPr lang="de-CH" dirty="0" smtClean="0"/>
          </a:p>
          <a:p>
            <a:r>
              <a:rPr lang="de-CH" dirty="0" smtClean="0"/>
              <a:t>7. Übernahme einer religiösen Funktion, wenn eigentlich eine Überweisung an einen Pastor der Denomination des Patienten. </a:t>
            </a:r>
          </a:p>
          <a:p>
            <a:r>
              <a:rPr lang="de-CH" dirty="0" smtClean="0"/>
              <a:t>Das Gebet mit einem Patienten kann zwar hilfreich und angemessen sein. Der Therapeut sollte sich nicht eine priesterliche Rolle anmassen und in keinem Fall </a:t>
            </a:r>
            <a:r>
              <a:rPr lang="de-CH" dirty="0" err="1" smtClean="0"/>
              <a:t>wei-ter</a:t>
            </a:r>
            <a:r>
              <a:rPr lang="de-CH" dirty="0" smtClean="0"/>
              <a:t> gehende Rituale anwenden (wie z.B. Salbung mit Öl, Darreichung des Abend-mahls oder einen sog. „Befreiungsdienst“). Derartige Rituale gehören strikt in das Aufgabengebiet des Pastors / Priesters der Ursprungs-Denomination eines Patienten. Dies gilt auch dann, wenn der Patient derartige Interventionen wünscht. </a:t>
            </a:r>
          </a:p>
          <a:p>
            <a:endParaRPr lang="de-CH" dirty="0" smtClean="0"/>
          </a:p>
          <a:p>
            <a:endParaRPr lang="de-CH" dirty="0"/>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15</a:t>
            </a:fld>
            <a:endParaRPr lang="de-DE"/>
          </a:p>
        </p:txBody>
      </p:sp>
    </p:spTree>
    <p:extLst>
      <p:ext uri="{BB962C8B-B14F-4D97-AF65-F5344CB8AC3E}">
        <p14:creationId xmlns:p14="http://schemas.microsoft.com/office/powerpoint/2010/main" val="2195617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1. Aufdrängen von Werten </a:t>
            </a:r>
          </a:p>
          <a:p>
            <a:r>
              <a:rPr lang="de-CH" dirty="0" smtClean="0"/>
              <a:t>Zur Ethik der Integrität gehört das Bemühen des Therapeuten, sich seiner eigenen Glaubenshaltungen, Werte und Bedürfnisse bewusst zu sein. </a:t>
            </a:r>
          </a:p>
          <a:p>
            <a:r>
              <a:rPr lang="de-CH" dirty="0" smtClean="0"/>
              <a:t>Weil das Gebet mit einem Klienten in subtiler Weise Werte transportiert, insbesondere im kombinierten Modus, ist es wichtig, die Werte des Klienten und seiner selbst zu kennen. Oft werden im Gebet Anliegen eingebracht (für den Patienten und evtl. auch für den Therapeuten selbst), die leicht manipulierbar sind.  </a:t>
            </a:r>
          </a:p>
          <a:p>
            <a:endParaRPr lang="de-CH" dirty="0" smtClean="0"/>
          </a:p>
          <a:p>
            <a:r>
              <a:rPr lang="de-CH" dirty="0" smtClean="0"/>
              <a:t>Es wäre unethisch, wenn der Therapeut mit einer Patientin in einer Form beten würde, die dieser nicht vertraut ist oder die ihr unangenehm wäre.</a:t>
            </a:r>
          </a:p>
          <a:p>
            <a:endParaRPr lang="de-CH" dirty="0" smtClean="0"/>
          </a:p>
          <a:p>
            <a:r>
              <a:rPr lang="de-CH" dirty="0" smtClean="0"/>
              <a:t>2. Mangelhafte Aufklärung</a:t>
            </a:r>
          </a:p>
          <a:p>
            <a:r>
              <a:rPr lang="de-CH" dirty="0" smtClean="0"/>
              <a:t>Bevor man mit einem Patienten betet, sollte man nicht nur wissen, welches seine „Gebetskultur“ ist, sondern sollte auch mit ihm darüber sprechen, ob er ein Gebet wünscht und was man anbieten kann. Dabei kann man auch diskutieren, ob man sich als Therapeut wohl fühlt, mit ihm oder ihr zu beten. </a:t>
            </a:r>
          </a:p>
          <a:p>
            <a:endParaRPr lang="de-CH" dirty="0" smtClean="0"/>
          </a:p>
          <a:p>
            <a:r>
              <a:rPr lang="de-CH" dirty="0" smtClean="0"/>
              <a:t>3. Eingeschränkte Fokussierung auf das Religiöse</a:t>
            </a:r>
          </a:p>
          <a:p>
            <a:r>
              <a:rPr lang="de-CH" dirty="0" smtClean="0"/>
              <a:t>Menschen kommen in eine fachliche Therapie, weil sie meist unter einer ganzen </a:t>
            </a:r>
            <a:r>
              <a:rPr lang="de-CH" dirty="0" err="1" smtClean="0"/>
              <a:t>Rei</a:t>
            </a:r>
            <a:r>
              <a:rPr lang="de-CH" dirty="0" smtClean="0"/>
              <a:t>-he von Symptomen und Problemfeldern leiden. Es wäre unethisch, diese nur auf das Religiöse einzuschränken, selbst wenn eine ratsuchende Person ihre Problematik an-</a:t>
            </a:r>
            <a:r>
              <a:rPr lang="de-CH" dirty="0" err="1" smtClean="0"/>
              <a:t>fänglich</a:t>
            </a:r>
            <a:r>
              <a:rPr lang="de-CH" dirty="0" smtClean="0"/>
              <a:t> vielleicht in einem religiösen Kontext präsentiert (vgl. Lektion 3:  Religiöse Deutung psychischer Probleme;  www.seminare-ps.net ).</a:t>
            </a:r>
          </a:p>
          <a:p>
            <a:endParaRPr lang="de-CH" dirty="0" smtClean="0"/>
          </a:p>
          <a:p>
            <a:r>
              <a:rPr lang="de-CH" dirty="0" smtClean="0"/>
              <a:t>4. Techniken, in denen man nicht geschult / erfahren / kompetent ist.</a:t>
            </a:r>
          </a:p>
          <a:p>
            <a:r>
              <a:rPr lang="de-CH" dirty="0" smtClean="0"/>
              <a:t>Die ethischen Leitlinien besagen, dass ein Therapeut sich der kulturellen, individuellen und der Rollenunterschiede bewusst ist, inklusive derer durch Alter, Geschlecht, Rasse, Volkszugehörigkeit, Nationalität und Religion. </a:t>
            </a:r>
          </a:p>
          <a:p>
            <a:r>
              <a:rPr lang="de-CH" dirty="0" smtClean="0"/>
              <a:t>Selbst wenn ein Therapeut eigene Erfahrung mit dem Gebet hat, so mag diese in Hinblick auf die Verschiedenheit der Gebetsformen begrenzt sein. Die folgenden Bei-spiele zeigen Wege des Respektes vor anderen Gebetsformen.</a:t>
            </a:r>
          </a:p>
          <a:p>
            <a:endParaRPr lang="de-CH" dirty="0" smtClean="0"/>
          </a:p>
          <a:p>
            <a:r>
              <a:rPr lang="de-CH" dirty="0" smtClean="0"/>
              <a:t>Drei Beispiele:</a:t>
            </a:r>
          </a:p>
          <a:p>
            <a:r>
              <a:rPr lang="de-CH" dirty="0" smtClean="0"/>
              <a:t>a)	Eine Therapeutin praktiziert selbst eher eine meditativ-hörende Gebetsform, hat aber eine Patientin, die gewohnt ist, ihre Gebete in Worte und Bitten zu fassen. Die Patientin bittet sie, am Schluss mit ihr zu beten. Kompromiss: „Ich schlage ihnen vor, dass Sie in ihrer gewohnten Weise laut beten. Ich werde still dabei sein und innerlich beten.“</a:t>
            </a:r>
          </a:p>
          <a:p>
            <a:r>
              <a:rPr lang="de-CH" dirty="0" smtClean="0"/>
              <a:t>b)	Ein muslimischer Patient nimmt die fünf Tagesgebete sehr ernst. Der Therapeut achtet darauf, seine Termine so zu vergeben, dass für den Patienten kein Konflikt mit seinem Gebetsrhythmus entsteht. </a:t>
            </a:r>
          </a:p>
          <a:p>
            <a:r>
              <a:rPr lang="de-CH" dirty="0" smtClean="0"/>
              <a:t>c)	Der Therapeut eines jüdisch-orthodoxen Patienten hat gelernt, seinen Kopf zu bedecken, wenn der Patient beten möchte. Damit bekundet er seinen Respekt vor dem Gebet, obwohl er selbst die hebräischen Gebete nicht kennt. </a:t>
            </a:r>
          </a:p>
          <a:p>
            <a:endParaRPr lang="de-CH" dirty="0" smtClean="0"/>
          </a:p>
          <a:p>
            <a:r>
              <a:rPr lang="de-CH" dirty="0" smtClean="0"/>
              <a:t>5. Missbrauch von Gebet und Bibellese an Stelle der Bearbeitung von schmerzlichen Problemen.</a:t>
            </a:r>
          </a:p>
          <a:p>
            <a:r>
              <a:rPr lang="de-CH" dirty="0" smtClean="0"/>
              <a:t>Manche Ratsuchende und manche religiös orientierte Therapeuten neigen dazu, in kurzschlüssiger Weise einfach zu beten oder einen Bibeltext zu zitieren, wenn es notwendig wäre, schmerzliche und uneingestandene Probleme praktisch anzugehen (vgl. Beispiel weiter oben). </a:t>
            </a:r>
          </a:p>
          <a:p>
            <a:endParaRPr lang="de-CH" dirty="0" smtClean="0"/>
          </a:p>
          <a:p>
            <a:r>
              <a:rPr lang="de-CH" dirty="0" smtClean="0"/>
              <a:t>6. Anwendung religiöser Interventionen statt der konsequenten Anwendung der notwendigen therapeutischen Massnahmen (inkl. Medikamente).</a:t>
            </a:r>
          </a:p>
          <a:p>
            <a:r>
              <a:rPr lang="de-CH" dirty="0" smtClean="0"/>
              <a:t>Dies gilt speziell für Patienten mit Psychosen und manisch-depressiven </a:t>
            </a:r>
            <a:r>
              <a:rPr lang="de-CH" dirty="0" err="1" smtClean="0"/>
              <a:t>Erkrankun</a:t>
            </a:r>
            <a:r>
              <a:rPr lang="de-CH" dirty="0" smtClean="0"/>
              <a:t>-gen, sowie für agitierte Patienten mit Suizidalität, um nur einige wenige Beispiele zu nennen. </a:t>
            </a:r>
          </a:p>
          <a:p>
            <a:endParaRPr lang="de-CH" dirty="0" smtClean="0"/>
          </a:p>
          <a:p>
            <a:r>
              <a:rPr lang="de-CH" dirty="0" smtClean="0"/>
              <a:t>7. Übernahme einer religiösen Funktion, wenn eigentlich eine Überweisung an einen Pastor der Denomination des Patienten. </a:t>
            </a:r>
          </a:p>
          <a:p>
            <a:r>
              <a:rPr lang="de-CH" dirty="0" smtClean="0"/>
              <a:t>Das Gebet mit einem Patienten kann zwar hilfreich und angemessen sein. Der Therapeut sollte sich nicht eine priesterliche Rolle anmassen und in keinem Fall </a:t>
            </a:r>
            <a:r>
              <a:rPr lang="de-CH" dirty="0" err="1" smtClean="0"/>
              <a:t>wei-ter</a:t>
            </a:r>
            <a:r>
              <a:rPr lang="de-CH" dirty="0" smtClean="0"/>
              <a:t> gehende Rituale anwenden (wie z.B. Salbung mit Öl, Darreichung des Abend-mahls oder einen sog. „Befreiungsdienst“). Derartige Rituale gehören strikt in das Aufgabengebiet des Pastors / Priesters der Ursprungs-Denomination eines Patienten. Dies gilt auch dann, wenn der Patient derartige Interventionen wünscht. </a:t>
            </a:r>
          </a:p>
          <a:p>
            <a:endParaRPr lang="de-CH" dirty="0" smtClean="0"/>
          </a:p>
          <a:p>
            <a:endParaRPr lang="de-CH" dirty="0"/>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16</a:t>
            </a:fld>
            <a:endParaRPr lang="de-DE"/>
          </a:p>
        </p:txBody>
      </p:sp>
    </p:spTree>
    <p:extLst>
      <p:ext uri="{BB962C8B-B14F-4D97-AF65-F5344CB8AC3E}">
        <p14:creationId xmlns:p14="http://schemas.microsoft.com/office/powerpoint/2010/main" val="2195617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17</a:t>
            </a:fld>
            <a:endParaRPr lang="de-DE"/>
          </a:p>
        </p:txBody>
      </p:sp>
    </p:spTree>
    <p:extLst>
      <p:ext uri="{BB962C8B-B14F-4D97-AF65-F5344CB8AC3E}">
        <p14:creationId xmlns:p14="http://schemas.microsoft.com/office/powerpoint/2010/main" val="2195617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Drei Beispiele:</a:t>
            </a:r>
          </a:p>
          <a:p>
            <a:r>
              <a:rPr lang="de-CH" dirty="0" smtClean="0"/>
              <a:t>a)	Eine Therapeutin praktiziert selbst eher eine meditativ-hörende Gebetsform, hat aber eine Patientin, die gewohnt ist, ihre Gebete in Worte und Bitten zu fassen. Die Patientin bittet sie, am Schluss mit ihr zu beten. Kompromiss: „Ich schlage ihnen vor, dass Sie in ihrer gewohnten Weise laut beten. Ich werde still dabei sein und innerlich beten.“</a:t>
            </a:r>
          </a:p>
          <a:p>
            <a:r>
              <a:rPr lang="de-CH" dirty="0" smtClean="0"/>
              <a:t>b)	Ein muslimischer Patient nimmt die fünf Tagesgebete sehr ernst. Der Therapeut achtet darauf, seine Termine so zu vergeben, dass für den Patienten kein Konflikt mit seinem Gebetsrhythmus entsteht. </a:t>
            </a:r>
          </a:p>
          <a:p>
            <a:r>
              <a:rPr lang="de-CH" dirty="0" smtClean="0"/>
              <a:t>c)	Der Therapeut eines jüdisch-orthodoxen Patienten hat gelernt, seinen Kopf zu bedecken, wenn der Patient beten möchte. Damit bekundet er seinen Respekt vor dem Gebet, obwohl er selbst die hebräischen Gebete nicht kennt. </a:t>
            </a:r>
          </a:p>
          <a:p>
            <a:endParaRPr lang="de-CH" dirty="0" smtClean="0"/>
          </a:p>
          <a:p>
            <a:r>
              <a:rPr lang="de-CH" dirty="0" smtClean="0"/>
              <a:t>5. Missbrauch von Gebet und Bibellese an Stelle der Bearbeitung von schmerzlichen Problemen.</a:t>
            </a:r>
          </a:p>
          <a:p>
            <a:r>
              <a:rPr lang="de-CH" dirty="0" smtClean="0"/>
              <a:t>Manche Ratsuchende und manche religiös orientierte Therapeuten neigen dazu, in kurzschlüssiger Weise einfach zu beten oder einen Bibeltext zu zitieren, wenn es notwendig wäre, schmerzliche und uneingestandene Probleme praktisch anzugehen (vgl. Beispiel weiter oben). </a:t>
            </a:r>
          </a:p>
          <a:p>
            <a:endParaRPr lang="de-CH" dirty="0" smtClean="0"/>
          </a:p>
          <a:p>
            <a:r>
              <a:rPr lang="de-CH" dirty="0" smtClean="0"/>
              <a:t>6. Anwendung religiöser Interventionen statt der konsequenten Anwendung der notwendigen therapeutischen Massnahmen (inkl. Medikamente).</a:t>
            </a:r>
          </a:p>
          <a:p>
            <a:r>
              <a:rPr lang="de-CH" dirty="0" smtClean="0"/>
              <a:t>Dies gilt speziell für Patienten mit Psychosen und manisch-depressiven </a:t>
            </a:r>
            <a:r>
              <a:rPr lang="de-CH" dirty="0" err="1" smtClean="0"/>
              <a:t>Erkrankun</a:t>
            </a:r>
            <a:r>
              <a:rPr lang="de-CH" dirty="0" smtClean="0"/>
              <a:t>-gen, sowie für agitierte Patienten mit Suizidalität, um nur einige wenige Beispiele zu nennen. </a:t>
            </a:r>
          </a:p>
          <a:p>
            <a:endParaRPr lang="de-CH" dirty="0" smtClean="0"/>
          </a:p>
          <a:p>
            <a:r>
              <a:rPr lang="de-CH" dirty="0" smtClean="0"/>
              <a:t>7. Übernahme einer religiösen Funktion, wenn eigentlich eine Überweisung an einen Pastor der Denomination des Patienten. </a:t>
            </a:r>
          </a:p>
          <a:p>
            <a:r>
              <a:rPr lang="de-CH" dirty="0" smtClean="0"/>
              <a:t>Das Gebet mit einem Patienten kann zwar hilfreich und angemessen sein. Der Therapeut sollte sich nicht eine priesterliche Rolle anmassen und in keinem Fall </a:t>
            </a:r>
            <a:r>
              <a:rPr lang="de-CH" dirty="0" err="1" smtClean="0"/>
              <a:t>wei-ter</a:t>
            </a:r>
            <a:r>
              <a:rPr lang="de-CH" dirty="0" smtClean="0"/>
              <a:t> gehende Rituale anwenden (wie z.B. Salbung mit Öl, Darreichung des Abend-mahls oder einen sog. „Befreiungsdienst“). Derartige Rituale gehören strikt in das Aufgabengebiet des Pastors / Priesters der Ursprungs-Denomination eines Patienten. Dies gilt auch dann, wenn der Patient derartige Interventionen wünscht. </a:t>
            </a:r>
          </a:p>
          <a:p>
            <a:endParaRPr lang="de-CH" dirty="0" smtClean="0"/>
          </a:p>
          <a:p>
            <a:pPr marL="0" indent="0">
              <a:buNone/>
            </a:pPr>
            <a:endParaRPr lang="de-CH" dirty="0" smtClean="0"/>
          </a:p>
          <a:p>
            <a:endParaRPr lang="de-CH" dirty="0"/>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18</a:t>
            </a:fld>
            <a:endParaRPr lang="de-DE"/>
          </a:p>
        </p:txBody>
      </p:sp>
    </p:spTree>
    <p:extLst>
      <p:ext uri="{BB962C8B-B14F-4D97-AF65-F5344CB8AC3E}">
        <p14:creationId xmlns:p14="http://schemas.microsoft.com/office/powerpoint/2010/main" val="2195617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19</a:t>
            </a:fld>
            <a:endParaRPr lang="de-DE"/>
          </a:p>
        </p:txBody>
      </p:sp>
    </p:spTree>
    <p:extLst>
      <p:ext uri="{BB962C8B-B14F-4D97-AF65-F5344CB8AC3E}">
        <p14:creationId xmlns:p14="http://schemas.microsoft.com/office/powerpoint/2010/main" val="2195617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20</a:t>
            </a:fld>
            <a:endParaRPr lang="de-DE"/>
          </a:p>
        </p:txBody>
      </p:sp>
    </p:spTree>
    <p:extLst>
      <p:ext uri="{BB962C8B-B14F-4D97-AF65-F5344CB8AC3E}">
        <p14:creationId xmlns:p14="http://schemas.microsoft.com/office/powerpoint/2010/main" val="2195617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9C94258C-6EDB-4BD2-9240-EAFA94DE3B05}" type="slidenum">
              <a:rPr lang="de-DE" smtClean="0"/>
              <a:pPr>
                <a:defRPr/>
              </a:pPr>
              <a:t>21</a:t>
            </a:fld>
            <a:endParaRPr lang="de-DE"/>
          </a:p>
        </p:txBody>
      </p:sp>
    </p:spTree>
    <p:extLst>
      <p:ext uri="{BB962C8B-B14F-4D97-AF65-F5344CB8AC3E}">
        <p14:creationId xmlns:p14="http://schemas.microsoft.com/office/powerpoint/2010/main" val="2195617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28663" y="2130425"/>
            <a:ext cx="8264525"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458913" y="3886200"/>
            <a:ext cx="680402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CH"/>
          </a:p>
        </p:txBody>
      </p:sp>
      <p:sp>
        <p:nvSpPr>
          <p:cNvPr id="5" name="Rectangle 6"/>
          <p:cNvSpPr>
            <a:spLocks noGrp="1" noChangeArrowheads="1"/>
          </p:cNvSpPr>
          <p:nvPr>
            <p:ph type="sldNum" sz="quarter" idx="11"/>
          </p:nvPr>
        </p:nvSpPr>
        <p:spPr>
          <a:ln/>
        </p:spPr>
        <p:txBody>
          <a:bodyPr/>
          <a:lstStyle>
            <a:lvl1pPr>
              <a:defRPr/>
            </a:lvl1pPr>
          </a:lstStyle>
          <a:p>
            <a:pPr>
              <a:defRPr/>
            </a:pPr>
            <a:fld id="{E0B989A3-E8CD-4ABC-964B-8A58131242E2}" type="slidenum">
              <a:rPr lang="de-CH"/>
              <a:pPr>
                <a:defRPr/>
              </a:pPr>
              <a:t>‹Nr.›</a:t>
            </a:fld>
            <a:endParaRPr lang="de-CH"/>
          </a:p>
        </p:txBody>
      </p:sp>
    </p:spTree>
    <p:extLst>
      <p:ext uri="{BB962C8B-B14F-4D97-AF65-F5344CB8AC3E}">
        <p14:creationId xmlns:p14="http://schemas.microsoft.com/office/powerpoint/2010/main" val="1864999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5"/>
          <p:cNvSpPr>
            <a:spLocks noGrp="1" noChangeArrowheads="1"/>
          </p:cNvSpPr>
          <p:nvPr>
            <p:ph type="ftr" sz="quarter" idx="10"/>
          </p:nvPr>
        </p:nvSpPr>
        <p:spPr>
          <a:xfrm>
            <a:off x="3321050" y="6245225"/>
            <a:ext cx="3079750" cy="476250"/>
          </a:xfrm>
          <a:prstGeom prst="rect">
            <a:avLst/>
          </a:prstGeom>
          <a:ln/>
        </p:spPr>
        <p:txBody>
          <a:bodyPr/>
          <a:lstStyle>
            <a:lvl1pPr>
              <a:defRPr/>
            </a:lvl1pPr>
          </a:lstStyle>
          <a:p>
            <a:pPr>
              <a:defRPr/>
            </a:pPr>
            <a:endParaRPr lang="de-CH"/>
          </a:p>
        </p:txBody>
      </p:sp>
      <p:sp>
        <p:nvSpPr>
          <p:cNvPr id="5" name="Rectangle 6"/>
          <p:cNvSpPr>
            <a:spLocks noGrp="1" noChangeArrowheads="1"/>
          </p:cNvSpPr>
          <p:nvPr>
            <p:ph type="sldNum" sz="quarter" idx="11"/>
          </p:nvPr>
        </p:nvSpPr>
        <p:spPr>
          <a:ln/>
        </p:spPr>
        <p:txBody>
          <a:bodyPr/>
          <a:lstStyle>
            <a:lvl1pPr>
              <a:defRPr/>
            </a:lvl1pPr>
          </a:lstStyle>
          <a:p>
            <a:pPr>
              <a:defRPr/>
            </a:pPr>
            <a:fld id="{B2544035-29DA-441F-BC64-32868742373B}" type="slidenum">
              <a:rPr lang="de-CH"/>
              <a:pPr>
                <a:defRPr/>
              </a:pPr>
              <a:t>‹Nr.›</a:t>
            </a:fld>
            <a:endParaRPr lang="de-CH"/>
          </a:p>
        </p:txBody>
      </p:sp>
    </p:spTree>
    <p:extLst>
      <p:ext uri="{BB962C8B-B14F-4D97-AF65-F5344CB8AC3E}">
        <p14:creationId xmlns:p14="http://schemas.microsoft.com/office/powerpoint/2010/main" val="423586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48500" y="274638"/>
            <a:ext cx="2187575"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85775" y="274638"/>
            <a:ext cx="6410325"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Rectangle 5"/>
          <p:cNvSpPr>
            <a:spLocks noGrp="1" noChangeArrowheads="1"/>
          </p:cNvSpPr>
          <p:nvPr>
            <p:ph type="ftr" sz="quarter" idx="10"/>
          </p:nvPr>
        </p:nvSpPr>
        <p:spPr>
          <a:xfrm>
            <a:off x="3321050" y="6245225"/>
            <a:ext cx="3079750" cy="476250"/>
          </a:xfrm>
          <a:prstGeom prst="rect">
            <a:avLst/>
          </a:prstGeom>
          <a:ln/>
        </p:spPr>
        <p:txBody>
          <a:bodyPr/>
          <a:lstStyle>
            <a:lvl1pPr>
              <a:defRPr/>
            </a:lvl1pPr>
          </a:lstStyle>
          <a:p>
            <a:pPr>
              <a:defRPr/>
            </a:pPr>
            <a:endParaRPr lang="de-CH"/>
          </a:p>
        </p:txBody>
      </p:sp>
      <p:sp>
        <p:nvSpPr>
          <p:cNvPr id="5" name="Rectangle 6"/>
          <p:cNvSpPr>
            <a:spLocks noGrp="1" noChangeArrowheads="1"/>
          </p:cNvSpPr>
          <p:nvPr>
            <p:ph type="sldNum" sz="quarter" idx="11"/>
          </p:nvPr>
        </p:nvSpPr>
        <p:spPr>
          <a:ln/>
        </p:spPr>
        <p:txBody>
          <a:bodyPr/>
          <a:lstStyle>
            <a:lvl1pPr>
              <a:defRPr/>
            </a:lvl1pPr>
          </a:lstStyle>
          <a:p>
            <a:pPr>
              <a:defRPr/>
            </a:pPr>
            <a:fld id="{C9430842-C043-4EEC-BC4D-1193846D0E37}" type="slidenum">
              <a:rPr lang="de-CH"/>
              <a:pPr>
                <a:defRPr/>
              </a:pPr>
              <a:t>‹Nr.›</a:t>
            </a:fld>
            <a:endParaRPr lang="de-CH"/>
          </a:p>
        </p:txBody>
      </p:sp>
    </p:spTree>
    <p:extLst>
      <p:ext uri="{BB962C8B-B14F-4D97-AF65-F5344CB8AC3E}">
        <p14:creationId xmlns:p14="http://schemas.microsoft.com/office/powerpoint/2010/main" val="4249162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85775" y="274638"/>
            <a:ext cx="8750300" cy="58515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3" name="Rectangle 5"/>
          <p:cNvSpPr>
            <a:spLocks noGrp="1" noChangeArrowheads="1"/>
          </p:cNvSpPr>
          <p:nvPr>
            <p:ph type="ftr" sz="quarter" idx="10"/>
          </p:nvPr>
        </p:nvSpPr>
        <p:spPr>
          <a:xfrm>
            <a:off x="3321050" y="6245225"/>
            <a:ext cx="3079750" cy="476250"/>
          </a:xfrm>
          <a:prstGeom prst="rect">
            <a:avLst/>
          </a:prstGeom>
          <a:ln/>
        </p:spPr>
        <p:txBody>
          <a:bodyPr/>
          <a:lstStyle>
            <a:lvl1pPr>
              <a:defRPr/>
            </a:lvl1pPr>
          </a:lstStyle>
          <a:p>
            <a:pPr>
              <a:defRPr/>
            </a:pPr>
            <a:endParaRPr lang="de-CH"/>
          </a:p>
        </p:txBody>
      </p:sp>
      <p:sp>
        <p:nvSpPr>
          <p:cNvPr id="4" name="Rectangle 6"/>
          <p:cNvSpPr>
            <a:spLocks noGrp="1" noChangeArrowheads="1"/>
          </p:cNvSpPr>
          <p:nvPr>
            <p:ph type="sldNum" sz="quarter" idx="11"/>
          </p:nvPr>
        </p:nvSpPr>
        <p:spPr>
          <a:ln/>
        </p:spPr>
        <p:txBody>
          <a:bodyPr/>
          <a:lstStyle>
            <a:lvl1pPr>
              <a:defRPr/>
            </a:lvl1pPr>
          </a:lstStyle>
          <a:p>
            <a:pPr>
              <a:defRPr/>
            </a:pPr>
            <a:fld id="{1D70252E-6C5B-4EA2-A8A4-B355DAF2005E}" type="slidenum">
              <a:rPr lang="de-CH"/>
              <a:pPr>
                <a:defRPr/>
              </a:pPr>
              <a:t>‹Nr.›</a:t>
            </a:fld>
            <a:endParaRPr lang="de-CH"/>
          </a:p>
        </p:txBody>
      </p:sp>
    </p:spTree>
    <p:extLst>
      <p:ext uri="{BB962C8B-B14F-4D97-AF65-F5344CB8AC3E}">
        <p14:creationId xmlns:p14="http://schemas.microsoft.com/office/powerpoint/2010/main" val="2819291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85775" y="274638"/>
            <a:ext cx="8750300" cy="850900"/>
          </a:xfr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85775" y="1600200"/>
            <a:ext cx="429895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937125" y="1600200"/>
            <a:ext cx="429895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5"/>
          <p:cNvSpPr>
            <a:spLocks noGrp="1" noChangeArrowheads="1"/>
          </p:cNvSpPr>
          <p:nvPr>
            <p:ph type="ftr" sz="quarter" idx="10"/>
          </p:nvPr>
        </p:nvSpPr>
        <p:spPr>
          <a:xfrm>
            <a:off x="3321050" y="6245225"/>
            <a:ext cx="3079750" cy="476250"/>
          </a:xfrm>
          <a:prstGeom prst="rect">
            <a:avLst/>
          </a:prstGeom>
          <a:ln/>
        </p:spPr>
        <p:txBody>
          <a:bodyPr/>
          <a:lstStyle>
            <a:lvl1pPr>
              <a:defRPr/>
            </a:lvl1pPr>
          </a:lstStyle>
          <a:p>
            <a:pPr>
              <a:defRPr/>
            </a:pPr>
            <a:endParaRPr lang="de-CH"/>
          </a:p>
        </p:txBody>
      </p:sp>
      <p:sp>
        <p:nvSpPr>
          <p:cNvPr id="6" name="Rectangle 6"/>
          <p:cNvSpPr>
            <a:spLocks noGrp="1" noChangeArrowheads="1"/>
          </p:cNvSpPr>
          <p:nvPr>
            <p:ph type="sldNum" sz="quarter" idx="11"/>
          </p:nvPr>
        </p:nvSpPr>
        <p:spPr>
          <a:ln/>
        </p:spPr>
        <p:txBody>
          <a:bodyPr/>
          <a:lstStyle>
            <a:lvl1pPr>
              <a:defRPr/>
            </a:lvl1pPr>
          </a:lstStyle>
          <a:p>
            <a:pPr>
              <a:defRPr/>
            </a:pPr>
            <a:fld id="{6A69345F-8EAF-4E16-B37C-D14D38BD796D}" type="slidenum">
              <a:rPr lang="de-CH"/>
              <a:pPr>
                <a:defRPr/>
              </a:pPr>
              <a:t>‹Nr.›</a:t>
            </a:fld>
            <a:endParaRPr lang="de-CH"/>
          </a:p>
        </p:txBody>
      </p:sp>
    </p:spTree>
    <p:extLst>
      <p:ext uri="{BB962C8B-B14F-4D97-AF65-F5344CB8AC3E}">
        <p14:creationId xmlns:p14="http://schemas.microsoft.com/office/powerpoint/2010/main" val="195706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lvl3pPr>
              <a:buFont typeface="Arial" pitchFamily="34" charset="0"/>
              <a:buChar char="•"/>
              <a:defRPr/>
            </a:lvl3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5" name="Rectangle 6"/>
          <p:cNvSpPr>
            <a:spLocks noGrp="1" noChangeArrowheads="1"/>
          </p:cNvSpPr>
          <p:nvPr>
            <p:ph type="sldNum" sz="quarter" idx="10"/>
          </p:nvPr>
        </p:nvSpPr>
        <p:spPr/>
        <p:txBody>
          <a:bodyPr/>
          <a:lstStyle>
            <a:lvl1pPr>
              <a:defRPr/>
            </a:lvl1pPr>
          </a:lstStyle>
          <a:p>
            <a:pPr>
              <a:defRPr/>
            </a:pPr>
            <a:fld id="{0EF45673-A973-436B-8A59-240A7FB6643B}" type="slidenum">
              <a:rPr lang="de-CH"/>
              <a:pPr>
                <a:defRPr/>
              </a:pPr>
              <a:t>‹Nr.›</a:t>
            </a:fld>
            <a:endParaRPr lang="de-CH"/>
          </a:p>
        </p:txBody>
      </p:sp>
    </p:spTree>
    <p:extLst>
      <p:ext uri="{BB962C8B-B14F-4D97-AF65-F5344CB8AC3E}">
        <p14:creationId xmlns:p14="http://schemas.microsoft.com/office/powerpoint/2010/main" val="36490889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68350" y="4406900"/>
            <a:ext cx="8262938"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68350" y="2906713"/>
            <a:ext cx="82629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xfrm>
            <a:off x="3321050" y="6245225"/>
            <a:ext cx="3079750" cy="476250"/>
          </a:xfrm>
          <a:prstGeom prst="rect">
            <a:avLst/>
          </a:prstGeom>
          <a:ln/>
        </p:spPr>
        <p:txBody>
          <a:bodyPr/>
          <a:lstStyle>
            <a:lvl1pPr>
              <a:defRPr/>
            </a:lvl1pPr>
          </a:lstStyle>
          <a:p>
            <a:pPr>
              <a:defRPr/>
            </a:pPr>
            <a:endParaRPr lang="de-CH"/>
          </a:p>
        </p:txBody>
      </p:sp>
      <p:sp>
        <p:nvSpPr>
          <p:cNvPr id="5" name="Rectangle 6"/>
          <p:cNvSpPr>
            <a:spLocks noGrp="1" noChangeArrowheads="1"/>
          </p:cNvSpPr>
          <p:nvPr>
            <p:ph type="sldNum" sz="quarter" idx="11"/>
          </p:nvPr>
        </p:nvSpPr>
        <p:spPr>
          <a:ln/>
        </p:spPr>
        <p:txBody>
          <a:bodyPr/>
          <a:lstStyle>
            <a:lvl1pPr>
              <a:defRPr/>
            </a:lvl1pPr>
          </a:lstStyle>
          <a:p>
            <a:pPr>
              <a:defRPr/>
            </a:pPr>
            <a:fld id="{BFD3B32E-E750-4BC3-A87B-88217235CCA3}" type="slidenum">
              <a:rPr lang="de-CH"/>
              <a:pPr>
                <a:defRPr/>
              </a:pPr>
              <a:t>‹Nr.›</a:t>
            </a:fld>
            <a:endParaRPr lang="de-CH"/>
          </a:p>
        </p:txBody>
      </p:sp>
    </p:spTree>
    <p:extLst>
      <p:ext uri="{BB962C8B-B14F-4D97-AF65-F5344CB8AC3E}">
        <p14:creationId xmlns:p14="http://schemas.microsoft.com/office/powerpoint/2010/main" val="3353809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85775" y="1600200"/>
            <a:ext cx="4298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937125" y="1600200"/>
            <a:ext cx="4298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Rectangle 5"/>
          <p:cNvSpPr>
            <a:spLocks noGrp="1" noChangeArrowheads="1"/>
          </p:cNvSpPr>
          <p:nvPr>
            <p:ph type="ftr" sz="quarter" idx="10"/>
          </p:nvPr>
        </p:nvSpPr>
        <p:spPr>
          <a:xfrm>
            <a:off x="3321050" y="6245225"/>
            <a:ext cx="3079750" cy="476250"/>
          </a:xfrm>
          <a:prstGeom prst="rect">
            <a:avLst/>
          </a:prstGeom>
          <a:ln/>
        </p:spPr>
        <p:txBody>
          <a:bodyPr/>
          <a:lstStyle>
            <a:lvl1pPr>
              <a:defRPr/>
            </a:lvl1pPr>
          </a:lstStyle>
          <a:p>
            <a:pPr>
              <a:defRPr/>
            </a:pPr>
            <a:endParaRPr lang="de-CH"/>
          </a:p>
        </p:txBody>
      </p:sp>
      <p:sp>
        <p:nvSpPr>
          <p:cNvPr id="6" name="Rectangle 6"/>
          <p:cNvSpPr>
            <a:spLocks noGrp="1" noChangeArrowheads="1"/>
          </p:cNvSpPr>
          <p:nvPr>
            <p:ph type="sldNum" sz="quarter" idx="11"/>
          </p:nvPr>
        </p:nvSpPr>
        <p:spPr>
          <a:ln/>
        </p:spPr>
        <p:txBody>
          <a:bodyPr/>
          <a:lstStyle>
            <a:lvl1pPr>
              <a:defRPr/>
            </a:lvl1pPr>
          </a:lstStyle>
          <a:p>
            <a:pPr>
              <a:defRPr/>
            </a:pPr>
            <a:fld id="{F25A8F1C-B67A-4C02-9211-5B5927AFFAAC}" type="slidenum">
              <a:rPr lang="de-CH"/>
              <a:pPr>
                <a:defRPr/>
              </a:pPr>
              <a:t>‹Nr.›</a:t>
            </a:fld>
            <a:endParaRPr lang="de-CH"/>
          </a:p>
        </p:txBody>
      </p:sp>
    </p:spTree>
    <p:extLst>
      <p:ext uri="{BB962C8B-B14F-4D97-AF65-F5344CB8AC3E}">
        <p14:creationId xmlns:p14="http://schemas.microsoft.com/office/powerpoint/2010/main" val="250077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85775" y="274638"/>
            <a:ext cx="87503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85775" y="1535113"/>
            <a:ext cx="4295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85775" y="2174875"/>
            <a:ext cx="4295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938713" y="1535113"/>
            <a:ext cx="42973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938713" y="2174875"/>
            <a:ext cx="42973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Rectangle 5"/>
          <p:cNvSpPr>
            <a:spLocks noGrp="1" noChangeArrowheads="1"/>
          </p:cNvSpPr>
          <p:nvPr>
            <p:ph type="ftr" sz="quarter" idx="10"/>
          </p:nvPr>
        </p:nvSpPr>
        <p:spPr>
          <a:xfrm>
            <a:off x="3321050" y="6245225"/>
            <a:ext cx="3079750" cy="476250"/>
          </a:xfrm>
          <a:prstGeom prst="rect">
            <a:avLst/>
          </a:prstGeom>
          <a:ln/>
        </p:spPr>
        <p:txBody>
          <a:bodyPr/>
          <a:lstStyle>
            <a:lvl1pPr>
              <a:defRPr/>
            </a:lvl1pPr>
          </a:lstStyle>
          <a:p>
            <a:pPr>
              <a:defRPr/>
            </a:pPr>
            <a:endParaRPr lang="de-CH"/>
          </a:p>
        </p:txBody>
      </p:sp>
      <p:sp>
        <p:nvSpPr>
          <p:cNvPr id="8" name="Rectangle 6"/>
          <p:cNvSpPr>
            <a:spLocks noGrp="1" noChangeArrowheads="1"/>
          </p:cNvSpPr>
          <p:nvPr>
            <p:ph type="sldNum" sz="quarter" idx="11"/>
          </p:nvPr>
        </p:nvSpPr>
        <p:spPr>
          <a:ln/>
        </p:spPr>
        <p:txBody>
          <a:bodyPr/>
          <a:lstStyle>
            <a:lvl1pPr>
              <a:defRPr/>
            </a:lvl1pPr>
          </a:lstStyle>
          <a:p>
            <a:pPr>
              <a:defRPr/>
            </a:pPr>
            <a:fld id="{77903DB6-A1A2-4EA8-A50A-22EE0B06347B}" type="slidenum">
              <a:rPr lang="de-CH"/>
              <a:pPr>
                <a:defRPr/>
              </a:pPr>
              <a:t>‹Nr.›</a:t>
            </a:fld>
            <a:endParaRPr lang="de-CH"/>
          </a:p>
        </p:txBody>
      </p:sp>
    </p:spTree>
    <p:extLst>
      <p:ext uri="{BB962C8B-B14F-4D97-AF65-F5344CB8AC3E}">
        <p14:creationId xmlns:p14="http://schemas.microsoft.com/office/powerpoint/2010/main" val="203586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Rectangle 5"/>
          <p:cNvSpPr>
            <a:spLocks noGrp="1" noChangeArrowheads="1"/>
          </p:cNvSpPr>
          <p:nvPr>
            <p:ph type="ftr" sz="quarter" idx="10"/>
          </p:nvPr>
        </p:nvSpPr>
        <p:spPr>
          <a:xfrm>
            <a:off x="3321050" y="6245225"/>
            <a:ext cx="3079750" cy="476250"/>
          </a:xfrm>
          <a:prstGeom prst="rect">
            <a:avLst/>
          </a:prstGeom>
          <a:ln/>
        </p:spPr>
        <p:txBody>
          <a:bodyPr/>
          <a:lstStyle>
            <a:lvl1pPr>
              <a:defRPr/>
            </a:lvl1pPr>
          </a:lstStyle>
          <a:p>
            <a:pPr>
              <a:defRPr/>
            </a:pPr>
            <a:endParaRPr lang="de-CH"/>
          </a:p>
        </p:txBody>
      </p:sp>
      <p:sp>
        <p:nvSpPr>
          <p:cNvPr id="4" name="Rectangle 6"/>
          <p:cNvSpPr>
            <a:spLocks noGrp="1" noChangeArrowheads="1"/>
          </p:cNvSpPr>
          <p:nvPr>
            <p:ph type="sldNum" sz="quarter" idx="11"/>
          </p:nvPr>
        </p:nvSpPr>
        <p:spPr>
          <a:ln/>
        </p:spPr>
        <p:txBody>
          <a:bodyPr/>
          <a:lstStyle>
            <a:lvl1pPr>
              <a:defRPr/>
            </a:lvl1pPr>
          </a:lstStyle>
          <a:p>
            <a:pPr>
              <a:defRPr/>
            </a:pPr>
            <a:fld id="{F853FC28-853D-44DA-9048-BD40FA2C8EA4}" type="slidenum">
              <a:rPr lang="de-CH"/>
              <a:pPr>
                <a:defRPr/>
              </a:pPr>
              <a:t>‹Nr.›</a:t>
            </a:fld>
            <a:endParaRPr lang="de-CH"/>
          </a:p>
        </p:txBody>
      </p:sp>
    </p:spTree>
    <p:extLst>
      <p:ext uri="{BB962C8B-B14F-4D97-AF65-F5344CB8AC3E}">
        <p14:creationId xmlns:p14="http://schemas.microsoft.com/office/powerpoint/2010/main" val="20439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321050" y="6245225"/>
            <a:ext cx="3079750" cy="476250"/>
          </a:xfrm>
          <a:prstGeom prst="rect">
            <a:avLst/>
          </a:prstGeom>
          <a:ln/>
        </p:spPr>
        <p:txBody>
          <a:bodyPr/>
          <a:lstStyle>
            <a:lvl1pPr>
              <a:defRPr/>
            </a:lvl1pPr>
          </a:lstStyle>
          <a:p>
            <a:pPr>
              <a:defRPr/>
            </a:pPr>
            <a:endParaRPr lang="de-CH"/>
          </a:p>
        </p:txBody>
      </p:sp>
      <p:sp>
        <p:nvSpPr>
          <p:cNvPr id="3" name="Rectangle 6"/>
          <p:cNvSpPr>
            <a:spLocks noGrp="1" noChangeArrowheads="1"/>
          </p:cNvSpPr>
          <p:nvPr>
            <p:ph type="sldNum" sz="quarter" idx="11"/>
          </p:nvPr>
        </p:nvSpPr>
        <p:spPr>
          <a:ln/>
        </p:spPr>
        <p:txBody>
          <a:bodyPr/>
          <a:lstStyle>
            <a:lvl1pPr>
              <a:defRPr/>
            </a:lvl1pPr>
          </a:lstStyle>
          <a:p>
            <a:pPr>
              <a:defRPr/>
            </a:pPr>
            <a:fld id="{6825DC36-42D7-44F7-BFF1-14C6FF59BBE0}" type="slidenum">
              <a:rPr lang="de-CH"/>
              <a:pPr>
                <a:defRPr/>
              </a:pPr>
              <a:t>‹Nr.›</a:t>
            </a:fld>
            <a:endParaRPr lang="de-CH"/>
          </a:p>
        </p:txBody>
      </p:sp>
    </p:spTree>
    <p:extLst>
      <p:ext uri="{BB962C8B-B14F-4D97-AF65-F5344CB8AC3E}">
        <p14:creationId xmlns:p14="http://schemas.microsoft.com/office/powerpoint/2010/main" val="279611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85775" y="273050"/>
            <a:ext cx="31988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800475" y="273050"/>
            <a:ext cx="5435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85775" y="1435100"/>
            <a:ext cx="31988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xfrm>
            <a:off x="3321050" y="6245225"/>
            <a:ext cx="3079750" cy="476250"/>
          </a:xfrm>
          <a:prstGeom prst="rect">
            <a:avLst/>
          </a:prstGeom>
          <a:ln/>
        </p:spPr>
        <p:txBody>
          <a:bodyPr/>
          <a:lstStyle>
            <a:lvl1pPr>
              <a:defRPr/>
            </a:lvl1pPr>
          </a:lstStyle>
          <a:p>
            <a:pPr>
              <a:defRPr/>
            </a:pPr>
            <a:endParaRPr lang="de-CH"/>
          </a:p>
        </p:txBody>
      </p:sp>
      <p:sp>
        <p:nvSpPr>
          <p:cNvPr id="6" name="Rectangle 6"/>
          <p:cNvSpPr>
            <a:spLocks noGrp="1" noChangeArrowheads="1"/>
          </p:cNvSpPr>
          <p:nvPr>
            <p:ph type="sldNum" sz="quarter" idx="11"/>
          </p:nvPr>
        </p:nvSpPr>
        <p:spPr>
          <a:ln/>
        </p:spPr>
        <p:txBody>
          <a:bodyPr/>
          <a:lstStyle>
            <a:lvl1pPr>
              <a:defRPr/>
            </a:lvl1pPr>
          </a:lstStyle>
          <a:p>
            <a:pPr>
              <a:defRPr/>
            </a:pPr>
            <a:fld id="{C28A0FEF-0AC0-4D44-AE94-C678062695B3}" type="slidenum">
              <a:rPr lang="de-CH"/>
              <a:pPr>
                <a:defRPr/>
              </a:pPr>
              <a:t>‹Nr.›</a:t>
            </a:fld>
            <a:endParaRPr lang="de-CH"/>
          </a:p>
        </p:txBody>
      </p:sp>
    </p:spTree>
    <p:extLst>
      <p:ext uri="{BB962C8B-B14F-4D97-AF65-F5344CB8AC3E}">
        <p14:creationId xmlns:p14="http://schemas.microsoft.com/office/powerpoint/2010/main" val="179788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05000" y="4800600"/>
            <a:ext cx="5834063"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905000" y="612775"/>
            <a:ext cx="583406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smtClean="0"/>
          </a:p>
        </p:txBody>
      </p:sp>
      <p:sp>
        <p:nvSpPr>
          <p:cNvPr id="4" name="Textplatzhalter 3"/>
          <p:cNvSpPr>
            <a:spLocks noGrp="1"/>
          </p:cNvSpPr>
          <p:nvPr>
            <p:ph type="body" sz="half" idx="2"/>
          </p:nvPr>
        </p:nvSpPr>
        <p:spPr>
          <a:xfrm>
            <a:off x="1905000" y="5367338"/>
            <a:ext cx="583406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xfrm>
            <a:off x="3321050" y="6245225"/>
            <a:ext cx="3079750" cy="476250"/>
          </a:xfrm>
          <a:prstGeom prst="rect">
            <a:avLst/>
          </a:prstGeom>
          <a:ln/>
        </p:spPr>
        <p:txBody>
          <a:bodyPr/>
          <a:lstStyle>
            <a:lvl1pPr>
              <a:defRPr/>
            </a:lvl1pPr>
          </a:lstStyle>
          <a:p>
            <a:pPr>
              <a:defRPr/>
            </a:pPr>
            <a:endParaRPr lang="de-CH"/>
          </a:p>
        </p:txBody>
      </p:sp>
      <p:sp>
        <p:nvSpPr>
          <p:cNvPr id="6" name="Rectangle 6"/>
          <p:cNvSpPr>
            <a:spLocks noGrp="1" noChangeArrowheads="1"/>
          </p:cNvSpPr>
          <p:nvPr>
            <p:ph type="sldNum" sz="quarter" idx="11"/>
          </p:nvPr>
        </p:nvSpPr>
        <p:spPr>
          <a:ln/>
        </p:spPr>
        <p:txBody>
          <a:bodyPr/>
          <a:lstStyle>
            <a:lvl1pPr>
              <a:defRPr/>
            </a:lvl1pPr>
          </a:lstStyle>
          <a:p>
            <a:pPr>
              <a:defRPr/>
            </a:pPr>
            <a:fld id="{85652DDB-B9CC-45EA-BA0A-AE0769F6E6E5}" type="slidenum">
              <a:rPr lang="de-CH"/>
              <a:pPr>
                <a:defRPr/>
              </a:pPr>
              <a:t>‹Nr.›</a:t>
            </a:fld>
            <a:endParaRPr lang="de-CH"/>
          </a:p>
        </p:txBody>
      </p:sp>
    </p:spTree>
    <p:extLst>
      <p:ext uri="{BB962C8B-B14F-4D97-AF65-F5344CB8AC3E}">
        <p14:creationId xmlns:p14="http://schemas.microsoft.com/office/powerpoint/2010/main" val="2249642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85775" y="274638"/>
            <a:ext cx="87503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485775" y="1600200"/>
            <a:ext cx="87503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dirty="0" smtClean="0"/>
              <a:t>Textmasterformate durch Klicken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p>
        </p:txBody>
      </p:sp>
      <p:sp>
        <p:nvSpPr>
          <p:cNvPr id="1030" name="Rectangle 6"/>
          <p:cNvSpPr>
            <a:spLocks noGrp="1" noChangeArrowheads="1"/>
          </p:cNvSpPr>
          <p:nvPr>
            <p:ph type="sldNum" sz="quarter" idx="4"/>
          </p:nvPr>
        </p:nvSpPr>
        <p:spPr bwMode="auto">
          <a:xfrm>
            <a:off x="8919394" y="1612"/>
            <a:ext cx="8096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763997D-3D35-43CA-A4C5-22D3316F1407}" type="slidenum">
              <a:rPr lang="de-CH"/>
              <a:pPr>
                <a:defRPr/>
              </a:pPr>
              <a:t>‹Nr.›</a:t>
            </a:fld>
            <a:endParaRPr lang="de-CH"/>
          </a:p>
        </p:txBody>
      </p:sp>
      <p:pic>
        <p:nvPicPr>
          <p:cNvPr id="3" name="Grafik 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68437" y="6237312"/>
            <a:ext cx="2556665" cy="319583"/>
          </a:xfrm>
          <a:prstGeom prst="rect">
            <a:avLst/>
          </a:prstGeom>
        </p:spPr>
      </p:pic>
    </p:spTree>
  </p:cSld>
  <p:clrMap bg1="lt1" tx1="dk1" bg2="lt2" tx2="dk2" accent1="accent1" accent2="accent2" accent3="accent3" accent4="accent4" accent5="accent5" accent6="accent6" hlink="hlink" folHlink="folHlink"/>
  <p:sldLayoutIdLst>
    <p:sldLayoutId id="2147483705" r:id="rId1"/>
    <p:sldLayoutId id="2147483717"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Calibri" pitchFamily="34" charset="0"/>
        </a:defRPr>
      </a:lvl2pPr>
      <a:lvl3pPr algn="ctr" rtl="0" eaLnBrk="0" fontAlgn="base" hangingPunct="0">
        <a:spcBef>
          <a:spcPct val="0"/>
        </a:spcBef>
        <a:spcAft>
          <a:spcPct val="0"/>
        </a:spcAft>
        <a:defRPr sz="3600" b="1">
          <a:solidFill>
            <a:schemeClr val="tx2"/>
          </a:solidFill>
          <a:latin typeface="Calibri" pitchFamily="34" charset="0"/>
        </a:defRPr>
      </a:lvl3pPr>
      <a:lvl4pPr algn="ctr" rtl="0" eaLnBrk="0" fontAlgn="base" hangingPunct="0">
        <a:spcBef>
          <a:spcPct val="0"/>
        </a:spcBef>
        <a:spcAft>
          <a:spcPct val="0"/>
        </a:spcAft>
        <a:defRPr sz="3600" b="1">
          <a:solidFill>
            <a:schemeClr val="tx2"/>
          </a:solidFill>
          <a:latin typeface="Calibri" pitchFamily="34" charset="0"/>
        </a:defRPr>
      </a:lvl4pPr>
      <a:lvl5pPr algn="ctr" rtl="0" eaLnBrk="0" fontAlgn="base" hangingPunct="0">
        <a:spcBef>
          <a:spcPct val="0"/>
        </a:spcBef>
        <a:spcAft>
          <a:spcPct val="0"/>
        </a:spcAft>
        <a:defRPr sz="3600" b="1">
          <a:solidFill>
            <a:schemeClr val="tx2"/>
          </a:solidFill>
          <a:latin typeface="Calibri" pitchFamily="34" charset="0"/>
        </a:defRPr>
      </a:lvl5pPr>
      <a:lvl6pPr marL="457200" algn="ctr" rtl="0" fontAlgn="base">
        <a:spcBef>
          <a:spcPct val="0"/>
        </a:spcBef>
        <a:spcAft>
          <a:spcPct val="0"/>
        </a:spcAft>
        <a:defRPr sz="3600" b="1">
          <a:solidFill>
            <a:schemeClr val="tx2"/>
          </a:solidFill>
          <a:latin typeface="Calibri" pitchFamily="34" charset="0"/>
        </a:defRPr>
      </a:lvl6pPr>
      <a:lvl7pPr marL="914400" algn="ctr" rtl="0" fontAlgn="base">
        <a:spcBef>
          <a:spcPct val="0"/>
        </a:spcBef>
        <a:spcAft>
          <a:spcPct val="0"/>
        </a:spcAft>
        <a:defRPr sz="3600" b="1">
          <a:solidFill>
            <a:schemeClr val="tx2"/>
          </a:solidFill>
          <a:latin typeface="Calibri" pitchFamily="34" charset="0"/>
        </a:defRPr>
      </a:lvl7pPr>
      <a:lvl8pPr marL="1371600" algn="ctr" rtl="0" fontAlgn="base">
        <a:spcBef>
          <a:spcPct val="0"/>
        </a:spcBef>
        <a:spcAft>
          <a:spcPct val="0"/>
        </a:spcAft>
        <a:defRPr sz="3600" b="1">
          <a:solidFill>
            <a:schemeClr val="tx2"/>
          </a:solidFill>
          <a:latin typeface="Calibri" pitchFamily="34" charset="0"/>
        </a:defRPr>
      </a:lvl8pPr>
      <a:lvl9pPr marL="1828800" algn="ctr" rtl="0" fontAlgn="base">
        <a:spcBef>
          <a:spcPct val="0"/>
        </a:spcBef>
        <a:spcAft>
          <a:spcPct val="0"/>
        </a:spcAft>
        <a:defRPr sz="3600" b="1">
          <a:solidFill>
            <a:schemeClr val="tx2"/>
          </a:solidFill>
          <a:latin typeface="Calibri" pitchFamily="34" charset="0"/>
        </a:defRPr>
      </a:lvl9pPr>
    </p:titleStyle>
    <p:bodyStyle>
      <a:lvl1pPr marL="342900" indent="-342900" algn="l" rtl="0" eaLnBrk="0" fontAlgn="base" hangingPunct="0">
        <a:spcBef>
          <a:spcPct val="20000"/>
        </a:spcBef>
        <a:spcAft>
          <a:spcPct val="0"/>
        </a:spcAft>
        <a:buClr>
          <a:srgbClr val="990000"/>
        </a:buClr>
        <a:buFont typeface="Wingdings" pitchFamily="2" charset="2"/>
        <a:buBlip>
          <a:blip r:embed="rId17"/>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i="1">
          <a:solidFill>
            <a:srgbClr val="C00000"/>
          </a:solidFill>
          <a:latin typeface="Cambria" pitchFamily="18" charset="0"/>
        </a:defRPr>
      </a:lvl2pPr>
      <a:lvl3pPr marL="1143000" indent="-228600" algn="l" rtl="0" eaLnBrk="0" fontAlgn="base" hangingPunct="0">
        <a:spcBef>
          <a:spcPct val="20000"/>
        </a:spcBef>
        <a:spcAft>
          <a:spcPct val="0"/>
        </a:spcAft>
        <a:buFont typeface="Wingdings" pitchFamily="2" charset="2"/>
        <a:buChar char="§"/>
        <a:defRPr i="1">
          <a:solidFill>
            <a:schemeClr val="accent3">
              <a:lumMod val="50000"/>
            </a:schemeClr>
          </a:solidFill>
          <a:latin typeface="+mn-lt"/>
        </a:defRPr>
      </a:lvl3pPr>
      <a:lvl4pPr marL="1600200" indent="-228600" algn="l" rtl="0" eaLnBrk="0" fontAlgn="base" hangingPunct="0">
        <a:spcBef>
          <a:spcPct val="20000"/>
        </a:spcBef>
        <a:spcAft>
          <a:spcPct val="0"/>
        </a:spcAft>
        <a:buChar char="–"/>
        <a:defRPr sz="1400">
          <a:solidFill>
            <a:schemeClr val="tx1"/>
          </a:solidFill>
          <a:latin typeface="Arial" charset="0"/>
        </a:defRPr>
      </a:lvl4pPr>
      <a:lvl5pPr marL="2057400" indent="-228600" algn="l" rtl="0" eaLnBrk="0" fontAlgn="base" hangingPunct="0">
        <a:spcBef>
          <a:spcPct val="20000"/>
        </a:spcBef>
        <a:spcAft>
          <a:spcPct val="0"/>
        </a:spcAft>
        <a:buChar char="»"/>
        <a:defRPr sz="1400" i="1">
          <a:solidFill>
            <a:schemeClr val="tx1"/>
          </a:solidFill>
          <a:latin typeface="+mn-lt"/>
        </a:defRPr>
      </a:lvl5pPr>
      <a:lvl6pPr marL="2514600" indent="-228600" algn="l" rtl="0" fontAlgn="base">
        <a:spcBef>
          <a:spcPct val="20000"/>
        </a:spcBef>
        <a:spcAft>
          <a:spcPct val="0"/>
        </a:spcAft>
        <a:buChar char="»"/>
        <a:defRPr sz="1400" i="1">
          <a:solidFill>
            <a:schemeClr val="tx1"/>
          </a:solidFill>
          <a:latin typeface="+mn-lt"/>
        </a:defRPr>
      </a:lvl6pPr>
      <a:lvl7pPr marL="2971800" indent="-228600" algn="l" rtl="0" fontAlgn="base">
        <a:spcBef>
          <a:spcPct val="20000"/>
        </a:spcBef>
        <a:spcAft>
          <a:spcPct val="0"/>
        </a:spcAft>
        <a:buChar char="»"/>
        <a:defRPr sz="1400" i="1">
          <a:solidFill>
            <a:schemeClr val="tx1"/>
          </a:solidFill>
          <a:latin typeface="+mn-lt"/>
        </a:defRPr>
      </a:lvl7pPr>
      <a:lvl8pPr marL="3429000" indent="-228600" algn="l" rtl="0" fontAlgn="base">
        <a:spcBef>
          <a:spcPct val="20000"/>
        </a:spcBef>
        <a:spcAft>
          <a:spcPct val="0"/>
        </a:spcAft>
        <a:buChar char="»"/>
        <a:defRPr sz="1400" i="1">
          <a:solidFill>
            <a:schemeClr val="tx1"/>
          </a:solidFill>
          <a:latin typeface="+mn-lt"/>
        </a:defRPr>
      </a:lvl8pPr>
      <a:lvl9pPr marL="3886200" indent="-228600" algn="l" rtl="0" fontAlgn="base">
        <a:spcBef>
          <a:spcPct val="20000"/>
        </a:spcBef>
        <a:spcAft>
          <a:spcPct val="0"/>
        </a:spcAft>
        <a:buChar char="»"/>
        <a:defRPr sz="1400" i="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de-CH" sz="3200" dirty="0"/>
              <a:t>ETHISCHE </a:t>
            </a:r>
            <a:r>
              <a:rPr lang="de-CH" sz="3200" dirty="0" smtClean="0"/>
              <a:t>LEITLINIEN</a:t>
            </a:r>
            <a:br>
              <a:rPr lang="de-CH" sz="3200" dirty="0" smtClean="0"/>
            </a:br>
            <a:r>
              <a:rPr lang="de-CH" sz="3200" dirty="0" smtClean="0"/>
              <a:t>Spirituelle Interventionen in der Psychotherapie </a:t>
            </a:r>
            <a:br>
              <a:rPr lang="de-CH" sz="3200" dirty="0" smtClean="0"/>
            </a:br>
            <a:r>
              <a:rPr lang="de-CH" sz="3200" dirty="0" smtClean="0"/>
              <a:t>Beispiel Gebet</a:t>
            </a:r>
            <a:br>
              <a:rPr lang="de-CH" sz="3200" dirty="0" smtClean="0"/>
            </a:br>
            <a:endParaRPr lang="de-CH" sz="3200" dirty="0" smtClean="0"/>
          </a:p>
        </p:txBody>
      </p:sp>
      <p:sp>
        <p:nvSpPr>
          <p:cNvPr id="3075" name="Rectangle 3"/>
          <p:cNvSpPr>
            <a:spLocks noGrp="1" noChangeArrowheads="1"/>
          </p:cNvSpPr>
          <p:nvPr>
            <p:ph type="subTitle" idx="1"/>
          </p:nvPr>
        </p:nvSpPr>
        <p:spPr>
          <a:xfrm>
            <a:off x="1458913" y="5085183"/>
            <a:ext cx="6804025" cy="1007641"/>
          </a:xfrm>
        </p:spPr>
        <p:txBody>
          <a:bodyPr/>
          <a:lstStyle/>
          <a:p>
            <a:pPr eaLnBrk="1" hangingPunct="1"/>
            <a:r>
              <a:rPr lang="de-CH" sz="2000" dirty="0" smtClean="0"/>
              <a:t>Dr. med. Samuel Pfeifer</a:t>
            </a:r>
          </a:p>
          <a:p>
            <a:pPr eaLnBrk="1" hangingPunct="1"/>
            <a:r>
              <a:rPr lang="de-CH" sz="2000" dirty="0" smtClean="0"/>
              <a:t>Klinik Sonnenhalde, Riehen / Schweiz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0EF45673-A973-436B-8A59-240A7FB6643B}" type="slidenum">
              <a:rPr lang="de-CH" smtClean="0"/>
              <a:pPr>
                <a:defRPr/>
              </a:pPr>
              <a:t>10</a:t>
            </a:fld>
            <a:endParaRPr lang="de-CH"/>
          </a:p>
        </p:txBody>
      </p:sp>
      <p:sp>
        <p:nvSpPr>
          <p:cNvPr id="5" name="Rechteck 4"/>
          <p:cNvSpPr/>
          <p:nvPr/>
        </p:nvSpPr>
        <p:spPr bwMode="auto">
          <a:xfrm>
            <a:off x="-251643" y="-243408"/>
            <a:ext cx="10225136" cy="7344816"/>
          </a:xfrm>
          <a:prstGeom prst="rect">
            <a:avLst/>
          </a:prstGeom>
          <a:solidFill>
            <a:srgbClr val="002060"/>
          </a:solid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800" b="0" i="0" u="none" strike="noStrike" cap="none" normalizeH="0" baseline="0" smtClean="0">
              <a:ln>
                <a:noFill/>
              </a:ln>
              <a:solidFill>
                <a:schemeClr val="tx1"/>
              </a:solidFill>
              <a:effectLst/>
              <a:latin typeface="Arial" charset="0"/>
            </a:endParaRPr>
          </a:p>
        </p:txBody>
      </p:sp>
      <p:sp>
        <p:nvSpPr>
          <p:cNvPr id="6" name="Textfeld 5"/>
          <p:cNvSpPr txBox="1"/>
          <p:nvPr/>
        </p:nvSpPr>
        <p:spPr>
          <a:xfrm>
            <a:off x="1764581" y="2132856"/>
            <a:ext cx="6264696" cy="1938992"/>
          </a:xfrm>
          <a:prstGeom prst="rect">
            <a:avLst/>
          </a:prstGeom>
          <a:noFill/>
        </p:spPr>
        <p:txBody>
          <a:bodyPr wrap="square" rtlCol="0">
            <a:spAutoFit/>
          </a:bodyPr>
          <a:lstStyle/>
          <a:p>
            <a:pPr algn="ctr"/>
            <a:r>
              <a:rPr lang="de-CH" sz="4000" b="1" dirty="0" smtClean="0">
                <a:solidFill>
                  <a:schemeClr val="bg1"/>
                </a:solidFill>
                <a:latin typeface="Cambria" pitchFamily="18" charset="0"/>
              </a:rPr>
              <a:t>Ethische Aspekte des Gebetes in der Psychotherapie</a:t>
            </a:r>
            <a:endParaRPr lang="de-CH" sz="4000" b="1" dirty="0">
              <a:solidFill>
                <a:schemeClr val="bg1"/>
              </a:solidFill>
              <a:latin typeface="Cambria" pitchFamily="18" charset="0"/>
            </a:endParaRPr>
          </a:p>
        </p:txBody>
      </p:sp>
      <p:sp>
        <p:nvSpPr>
          <p:cNvPr id="2" name="Textfeld 1"/>
          <p:cNvSpPr txBox="1"/>
          <p:nvPr/>
        </p:nvSpPr>
        <p:spPr>
          <a:xfrm>
            <a:off x="900485" y="5157192"/>
            <a:ext cx="8064896" cy="1200329"/>
          </a:xfrm>
          <a:prstGeom prst="rect">
            <a:avLst/>
          </a:prstGeom>
          <a:noFill/>
        </p:spPr>
        <p:txBody>
          <a:bodyPr wrap="square" rtlCol="0">
            <a:spAutoFit/>
          </a:bodyPr>
          <a:lstStyle/>
          <a:p>
            <a:pPr algn="ctr"/>
            <a:r>
              <a:rPr lang="en-US" dirty="0">
                <a:solidFill>
                  <a:schemeClr val="bg1"/>
                </a:solidFill>
              </a:rPr>
              <a:t>Walker, D.F., &amp; Moon, G.W. (2011). Prayer. In: </a:t>
            </a:r>
            <a:r>
              <a:rPr lang="en-US" dirty="0" err="1">
                <a:solidFill>
                  <a:schemeClr val="bg1"/>
                </a:solidFill>
              </a:rPr>
              <a:t>Aten</a:t>
            </a:r>
            <a:r>
              <a:rPr lang="en-US" dirty="0">
                <a:solidFill>
                  <a:schemeClr val="bg1"/>
                </a:solidFill>
              </a:rPr>
              <a:t>, J.D., McMinn, M.R., &amp; Worthington, E.L., </a:t>
            </a:r>
            <a:r>
              <a:rPr lang="en-US" dirty="0" err="1">
                <a:solidFill>
                  <a:schemeClr val="bg1"/>
                </a:solidFill>
              </a:rPr>
              <a:t>Hrsg</a:t>
            </a:r>
            <a:r>
              <a:rPr lang="en-US" dirty="0">
                <a:solidFill>
                  <a:schemeClr val="bg1"/>
                </a:solidFill>
              </a:rPr>
              <a:t>. Spiritually oriented interventions for counseling and psychotherapy. Washington DC: American Psychological Association.</a:t>
            </a:r>
          </a:p>
          <a:p>
            <a:pPr algn="ctr"/>
            <a:endParaRPr lang="en-US" dirty="0">
              <a:solidFill>
                <a:schemeClr val="bg1"/>
              </a:solidFill>
            </a:endParaRPr>
          </a:p>
        </p:txBody>
      </p:sp>
    </p:spTree>
    <p:extLst>
      <p:ext uri="{BB962C8B-B14F-4D97-AF65-F5344CB8AC3E}">
        <p14:creationId xmlns:p14="http://schemas.microsoft.com/office/powerpoint/2010/main" val="2539148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Sind spirituelle Themen zulässig?</a:t>
            </a:r>
            <a:endParaRPr lang="de-CH" dirty="0"/>
          </a:p>
        </p:txBody>
      </p:sp>
      <p:sp>
        <p:nvSpPr>
          <p:cNvPr id="4" name="Inhaltsplatzhalter 3"/>
          <p:cNvSpPr>
            <a:spLocks noGrp="1"/>
          </p:cNvSpPr>
          <p:nvPr>
            <p:ph idx="1"/>
          </p:nvPr>
        </p:nvSpPr>
        <p:spPr/>
        <p:txBody>
          <a:bodyPr/>
          <a:lstStyle/>
          <a:p>
            <a:r>
              <a:rPr lang="de-CH" dirty="0" smtClean="0"/>
              <a:t>Richtlinien in Österreich</a:t>
            </a:r>
          </a:p>
          <a:p>
            <a:r>
              <a:rPr lang="de-CH" dirty="0" smtClean="0"/>
              <a:t>Abgrenzung von wissenschaftlich belegter Psychotherapie als Heilmethode und esoterischen, spirituellen Interventionen (Achtsamkeit, schamanische Rituale etc.)</a:t>
            </a:r>
          </a:p>
          <a:p>
            <a:r>
              <a:rPr lang="de-CH" dirty="0" smtClean="0"/>
              <a:t>FRAGE der ethischen Leitlinien: wann und unter welchen Umständen darf über spirituelle Fragen geredet werden, wann dürfen spirituelle Elemente integriert werden?</a:t>
            </a:r>
            <a:endParaRPr lang="de-CH" dirty="0"/>
          </a:p>
        </p:txBody>
      </p:sp>
      <p:sp>
        <p:nvSpPr>
          <p:cNvPr id="2" name="Foliennummernplatzhalter 1"/>
          <p:cNvSpPr>
            <a:spLocks noGrp="1"/>
          </p:cNvSpPr>
          <p:nvPr>
            <p:ph type="sldNum" sz="quarter" idx="10"/>
          </p:nvPr>
        </p:nvSpPr>
        <p:spPr/>
        <p:txBody>
          <a:bodyPr/>
          <a:lstStyle/>
          <a:p>
            <a:pPr>
              <a:defRPr/>
            </a:pPr>
            <a:fld id="{6825DC36-42D7-44F7-BFF1-14C6FF59BBE0}" type="slidenum">
              <a:rPr lang="de-CH" smtClean="0"/>
              <a:pPr>
                <a:defRPr/>
              </a:pPr>
              <a:t>11</a:t>
            </a:fld>
            <a:endParaRPr lang="de-CH"/>
          </a:p>
        </p:txBody>
      </p:sp>
    </p:spTree>
    <p:extLst>
      <p:ext uri="{BB962C8B-B14F-4D97-AF65-F5344CB8AC3E}">
        <p14:creationId xmlns:p14="http://schemas.microsoft.com/office/powerpoint/2010/main" val="2635332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Sind spirituelle Themen zulässig?</a:t>
            </a:r>
            <a:endParaRPr lang="de-CH" dirty="0"/>
          </a:p>
        </p:txBody>
      </p:sp>
      <p:sp>
        <p:nvSpPr>
          <p:cNvPr id="4" name="Inhaltsplatzhalter 3"/>
          <p:cNvSpPr>
            <a:spLocks noGrp="1"/>
          </p:cNvSpPr>
          <p:nvPr>
            <p:ph idx="1"/>
          </p:nvPr>
        </p:nvSpPr>
        <p:spPr/>
        <p:txBody>
          <a:bodyPr/>
          <a:lstStyle/>
          <a:p>
            <a:r>
              <a:rPr lang="de-CH" sz="2400" dirty="0"/>
              <a:t>Die Richtlinie ist hilfreich, weil sie Heilsversprechungen und das aktive Einbringen esoterischer und spiritueller Rituale in eine Psychotherapie unterbinden will. Sie verweist auf den psychotherapeutischen Berufskodex, der unmissverständlich deutlich macht, dass die persönliche Weltanschauung der/des Behandelnden nicht aktiv und steuernd in den Behandlungsprozess einfließen darf. Wenn jedoch spirituelle oder religiöse Fragen von Patienten thematisiert werden, sei es Aufgabe der Psychotherapie, die Bedeutung dieser Fragen gemeinsam mit dem Patienten zu verstehen</a:t>
            </a:r>
            <a:r>
              <a:rPr lang="de-CH" sz="2400" dirty="0" smtClean="0"/>
              <a:t>. (M. </a:t>
            </a:r>
            <a:r>
              <a:rPr lang="de-CH" sz="2400" dirty="0" err="1" smtClean="0"/>
              <a:t>Utsch</a:t>
            </a:r>
            <a:r>
              <a:rPr lang="de-CH" sz="2400" dirty="0" smtClean="0"/>
              <a:t>, EZW)</a:t>
            </a:r>
            <a:endParaRPr lang="de-CH" sz="2400" dirty="0"/>
          </a:p>
        </p:txBody>
      </p:sp>
      <p:sp>
        <p:nvSpPr>
          <p:cNvPr id="2" name="Foliennummernplatzhalter 1"/>
          <p:cNvSpPr>
            <a:spLocks noGrp="1"/>
          </p:cNvSpPr>
          <p:nvPr>
            <p:ph type="sldNum" sz="quarter" idx="10"/>
          </p:nvPr>
        </p:nvSpPr>
        <p:spPr/>
        <p:txBody>
          <a:bodyPr/>
          <a:lstStyle/>
          <a:p>
            <a:pPr>
              <a:defRPr/>
            </a:pPr>
            <a:fld id="{6825DC36-42D7-44F7-BFF1-14C6FF59BBE0}" type="slidenum">
              <a:rPr lang="de-CH" smtClean="0"/>
              <a:pPr>
                <a:defRPr/>
              </a:pPr>
              <a:t>12</a:t>
            </a:fld>
            <a:endParaRPr lang="de-CH"/>
          </a:p>
        </p:txBody>
      </p:sp>
    </p:spTree>
    <p:extLst>
      <p:ext uri="{BB962C8B-B14F-4D97-AF65-F5344CB8AC3E}">
        <p14:creationId xmlns:p14="http://schemas.microsoft.com/office/powerpoint/2010/main" val="1098193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Ethische Leitlinien</a:t>
            </a:r>
            <a:endParaRPr lang="de-CH" dirty="0"/>
          </a:p>
        </p:txBody>
      </p:sp>
      <p:sp>
        <p:nvSpPr>
          <p:cNvPr id="3" name="Inhaltsplatzhalter 2"/>
          <p:cNvSpPr>
            <a:spLocks noGrp="1"/>
          </p:cNvSpPr>
          <p:nvPr>
            <p:ph idx="1"/>
          </p:nvPr>
        </p:nvSpPr>
        <p:spPr/>
        <p:txBody>
          <a:bodyPr/>
          <a:lstStyle/>
          <a:p>
            <a:r>
              <a:rPr lang="de-CH" dirty="0" smtClean="0"/>
              <a:t>Den eigenen Standort bzgl. Spiritualität kennen. Weites Kontinuum von impliziter bis expliziter Integration.</a:t>
            </a:r>
          </a:p>
          <a:p>
            <a:pPr lvl="1"/>
            <a:r>
              <a:rPr lang="de-CH" dirty="0" smtClean="0"/>
              <a:t>Implizite Integration: erfordert nicht unbedingt eine eigene Religiosität, sondern Respekt für die Werte des Patienten und eine Bereitschaft, solche Themen in der Therapie würdigend zuzulassen. Wenn ein Patient/Klient sich in religiöser Sicht mehr wünscht – Überweisung an eine Person seines Glaubens (Pastor, Priester, Rabbi), die mit ihm in seiner Tradition beten kann.</a:t>
            </a:r>
          </a:p>
          <a:p>
            <a:pPr lvl="1"/>
            <a:r>
              <a:rPr lang="de-CH" dirty="0" smtClean="0"/>
              <a:t>Explizite Integration: Therapeut spricht bewusst auch spirituelle Themen an und wendet bei Bedarf auch religiöse Elemente in der Therapie an: Zitat von Bibeltexten, Sprechen eines Gebetes.</a:t>
            </a:r>
            <a:endParaRPr lang="de-CH" dirty="0"/>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13</a:t>
            </a:fld>
            <a:endParaRPr lang="de-CH"/>
          </a:p>
        </p:txBody>
      </p:sp>
    </p:spTree>
    <p:extLst>
      <p:ext uri="{BB962C8B-B14F-4D97-AF65-F5344CB8AC3E}">
        <p14:creationId xmlns:p14="http://schemas.microsoft.com/office/powerpoint/2010/main" val="3852819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Ethische Aspekte</a:t>
            </a:r>
            <a:endParaRPr lang="de-CH" dirty="0"/>
          </a:p>
        </p:txBody>
      </p:sp>
      <p:sp>
        <p:nvSpPr>
          <p:cNvPr id="3" name="Inhaltsplatzhalter 2"/>
          <p:cNvSpPr>
            <a:spLocks noGrp="1"/>
          </p:cNvSpPr>
          <p:nvPr>
            <p:ph idx="1"/>
          </p:nvPr>
        </p:nvSpPr>
        <p:spPr/>
        <p:txBody>
          <a:bodyPr/>
          <a:lstStyle/>
          <a:p>
            <a:r>
              <a:rPr lang="de-CH" dirty="0" smtClean="0"/>
              <a:t>Klinische </a:t>
            </a:r>
            <a:r>
              <a:rPr lang="de-CH" dirty="0"/>
              <a:t>Situation einschätzen: </a:t>
            </a:r>
            <a:endParaRPr lang="de-CH" dirty="0" smtClean="0"/>
          </a:p>
          <a:p>
            <a:pPr lvl="1"/>
            <a:r>
              <a:rPr lang="de-CH" dirty="0" smtClean="0"/>
              <a:t>Auch </a:t>
            </a:r>
            <a:r>
              <a:rPr lang="de-CH" dirty="0"/>
              <a:t>wenn ein Patient aus einer intensiven religiösen Tradition kommt, kann es sein, dass er in seiner depressiven Phase oder in seinem Konflikt nicht das Bedürfnis hat, religiöse Themen anzuschneiden, diese vielleicht sogar als konflikthaft oder bedrückend erlebt. Eine schwere Depression muss zuerst einmal klinisch behandelt werden.</a:t>
            </a:r>
          </a:p>
          <a:p>
            <a:r>
              <a:rPr lang="de-CH" dirty="0" smtClean="0"/>
              <a:t>Einschätzung </a:t>
            </a:r>
            <a:r>
              <a:rPr lang="de-CH" dirty="0"/>
              <a:t>der therapeutischen Ziele, der Bedürfnisse und der Erwartungen: </a:t>
            </a:r>
            <a:endParaRPr lang="de-CH" dirty="0" smtClean="0"/>
          </a:p>
          <a:p>
            <a:pPr lvl="1"/>
            <a:r>
              <a:rPr lang="de-CH" dirty="0" smtClean="0"/>
              <a:t>Die </a:t>
            </a:r>
            <a:r>
              <a:rPr lang="de-CH" dirty="0"/>
              <a:t>Beurteilung der klinischen Situation und der therapeutischen Ziele zu Beginn der Therapie braucht eine breite Einschätzung aller Faktoren, bei denen spirituelle Aspekte nur ein Teil des Ganzen sein dürfen </a:t>
            </a:r>
            <a:endParaRPr lang="de-CH" dirty="0" smtClean="0"/>
          </a:p>
          <a:p>
            <a:pPr lvl="1"/>
            <a:r>
              <a:rPr lang="de-CH" dirty="0" smtClean="0"/>
              <a:t>Zwei Elemente: Therapieziele (ob </a:t>
            </a:r>
            <a:r>
              <a:rPr lang="de-CH" dirty="0"/>
              <a:t>säkular oder spirituell) und die Techniken, die zu deren Erreichung notwendig </a:t>
            </a:r>
            <a:r>
              <a:rPr lang="de-CH" dirty="0" smtClean="0"/>
              <a:t>sind.</a:t>
            </a:r>
            <a:endParaRPr lang="de-CH" dirty="0"/>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14</a:t>
            </a:fld>
            <a:endParaRPr lang="de-CH"/>
          </a:p>
        </p:txBody>
      </p:sp>
    </p:spTree>
    <p:extLst>
      <p:ext uri="{BB962C8B-B14F-4D97-AF65-F5344CB8AC3E}">
        <p14:creationId xmlns:p14="http://schemas.microsoft.com/office/powerpoint/2010/main" val="1625126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Gefahr 1: </a:t>
            </a:r>
            <a:r>
              <a:rPr lang="de-CH" dirty="0"/>
              <a:t>Aufdrängen von Werten </a:t>
            </a:r>
          </a:p>
        </p:txBody>
      </p:sp>
      <p:sp>
        <p:nvSpPr>
          <p:cNvPr id="3" name="Inhaltsplatzhalter 2"/>
          <p:cNvSpPr>
            <a:spLocks noGrp="1"/>
          </p:cNvSpPr>
          <p:nvPr>
            <p:ph idx="1"/>
          </p:nvPr>
        </p:nvSpPr>
        <p:spPr/>
        <p:txBody>
          <a:bodyPr/>
          <a:lstStyle/>
          <a:p>
            <a:r>
              <a:rPr lang="de-CH" dirty="0" smtClean="0"/>
              <a:t>Wahrnehmung der </a:t>
            </a:r>
            <a:r>
              <a:rPr lang="de-CH" dirty="0"/>
              <a:t>eigenen Glaubenshaltungen, Werte und </a:t>
            </a:r>
            <a:r>
              <a:rPr lang="de-CH" dirty="0" smtClean="0"/>
              <a:t>Bedürfnisse. Weil </a:t>
            </a:r>
            <a:r>
              <a:rPr lang="de-CH" dirty="0"/>
              <a:t>das Gebet mit einem Klienten in subtiler Weise Werte transportiert, insbesondere im kombinierten Modus, ist es wichtig, die Werte des Klienten und seiner selbst zu kennen. Oft werden im Gebet Anliegen eingebracht (für den Patienten und evtl. auch für den Therapeuten selbst), die leicht manipulierbar sind.  </a:t>
            </a:r>
            <a:r>
              <a:rPr lang="de-CH" dirty="0" smtClean="0"/>
              <a:t>Es </a:t>
            </a:r>
            <a:r>
              <a:rPr lang="de-CH" dirty="0"/>
              <a:t>wäre unethisch, wenn der Therapeut mit einer Patientin in einer Form beten würde, die dieser nicht vertraut ist oder die ihr unangenehm wäre</a:t>
            </a:r>
            <a:r>
              <a:rPr lang="de-CH" dirty="0" smtClean="0"/>
              <a:t>.</a:t>
            </a:r>
            <a:endParaRPr lang="de-CH" dirty="0"/>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15</a:t>
            </a:fld>
            <a:endParaRPr lang="de-CH"/>
          </a:p>
        </p:txBody>
      </p:sp>
    </p:spTree>
    <p:extLst>
      <p:ext uri="{BB962C8B-B14F-4D97-AF65-F5344CB8AC3E}">
        <p14:creationId xmlns:p14="http://schemas.microsoft.com/office/powerpoint/2010/main" val="3132530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Gefahr </a:t>
            </a:r>
            <a:r>
              <a:rPr lang="de-CH" dirty="0" smtClean="0"/>
              <a:t>2: </a:t>
            </a:r>
            <a:r>
              <a:rPr lang="de-CH" dirty="0"/>
              <a:t>Mangelhafte </a:t>
            </a:r>
            <a:r>
              <a:rPr lang="de-CH" dirty="0" smtClean="0"/>
              <a:t>Aufklärung</a:t>
            </a:r>
            <a:endParaRPr lang="de-CH" dirty="0"/>
          </a:p>
        </p:txBody>
      </p:sp>
      <p:sp>
        <p:nvSpPr>
          <p:cNvPr id="3" name="Inhaltsplatzhalter 2"/>
          <p:cNvSpPr>
            <a:spLocks noGrp="1"/>
          </p:cNvSpPr>
          <p:nvPr>
            <p:ph idx="1"/>
          </p:nvPr>
        </p:nvSpPr>
        <p:spPr/>
        <p:txBody>
          <a:bodyPr/>
          <a:lstStyle/>
          <a:p>
            <a:r>
              <a:rPr lang="de-CH" dirty="0" smtClean="0"/>
              <a:t>Bevor </a:t>
            </a:r>
            <a:r>
              <a:rPr lang="de-CH" dirty="0"/>
              <a:t>man mit einem Patienten betet, sollte man nicht nur wissen, welches seine „Gebetskultur“ ist, sondern sollte auch mit ihm darüber sprechen, ob er ein Gebet wünscht und was man anbieten kann. Dabei kann man auch diskutieren, ob man sich als Therapeut wohl fühlt, mit ihm oder ihr zu beten. </a:t>
            </a:r>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16</a:t>
            </a:fld>
            <a:endParaRPr lang="de-CH"/>
          </a:p>
        </p:txBody>
      </p:sp>
    </p:spTree>
    <p:extLst>
      <p:ext uri="{BB962C8B-B14F-4D97-AF65-F5344CB8AC3E}">
        <p14:creationId xmlns:p14="http://schemas.microsoft.com/office/powerpoint/2010/main" val="4241800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Gefahr 3</a:t>
            </a:r>
            <a:r>
              <a:rPr lang="de-CH" dirty="0"/>
              <a:t>:</a:t>
            </a:r>
            <a:r>
              <a:rPr lang="de-CH" dirty="0" smtClean="0"/>
              <a:t> Eingeschränkter Fokus auf Religion</a:t>
            </a:r>
            <a:endParaRPr lang="de-CH" dirty="0"/>
          </a:p>
        </p:txBody>
      </p:sp>
      <p:sp>
        <p:nvSpPr>
          <p:cNvPr id="3" name="Inhaltsplatzhalter 2"/>
          <p:cNvSpPr>
            <a:spLocks noGrp="1"/>
          </p:cNvSpPr>
          <p:nvPr>
            <p:ph idx="1"/>
          </p:nvPr>
        </p:nvSpPr>
        <p:spPr/>
        <p:txBody>
          <a:bodyPr/>
          <a:lstStyle/>
          <a:p>
            <a:r>
              <a:rPr lang="de-CH" dirty="0" smtClean="0"/>
              <a:t>Menschen </a:t>
            </a:r>
            <a:r>
              <a:rPr lang="de-CH" dirty="0"/>
              <a:t>kommen in eine fachliche Therapie, weil sie meist unter einer ganzen </a:t>
            </a:r>
            <a:r>
              <a:rPr lang="de-CH" dirty="0" smtClean="0"/>
              <a:t>Reihe </a:t>
            </a:r>
            <a:r>
              <a:rPr lang="de-CH" dirty="0"/>
              <a:t>von Symptomen und Problemfeldern leiden. Es wäre unethisch, diese nur auf das Religiöse einzuschränken, selbst wenn eine ratsuchende Person ihre Problematik </a:t>
            </a:r>
            <a:r>
              <a:rPr lang="de-CH" dirty="0" smtClean="0"/>
              <a:t>anfänglich </a:t>
            </a:r>
            <a:r>
              <a:rPr lang="de-CH" dirty="0"/>
              <a:t>vielleicht in einem religiösen Kontext </a:t>
            </a:r>
            <a:r>
              <a:rPr lang="de-CH" dirty="0" smtClean="0"/>
              <a:t>präsentiert</a:t>
            </a:r>
            <a:endParaRPr lang="de-CH" dirty="0"/>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17</a:t>
            </a:fld>
            <a:endParaRPr lang="de-CH"/>
          </a:p>
        </p:txBody>
      </p:sp>
    </p:spTree>
    <p:extLst>
      <p:ext uri="{BB962C8B-B14F-4D97-AF65-F5344CB8AC3E}">
        <p14:creationId xmlns:p14="http://schemas.microsoft.com/office/powerpoint/2010/main" val="855738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Gefahr </a:t>
            </a:r>
            <a:r>
              <a:rPr lang="de-CH" dirty="0" smtClean="0"/>
              <a:t>4: Mangelnde spirituelle Kompetenz</a:t>
            </a:r>
            <a:endParaRPr lang="de-CH" dirty="0"/>
          </a:p>
        </p:txBody>
      </p:sp>
      <p:sp>
        <p:nvSpPr>
          <p:cNvPr id="3" name="Inhaltsplatzhalter 2"/>
          <p:cNvSpPr>
            <a:spLocks noGrp="1"/>
          </p:cNvSpPr>
          <p:nvPr>
            <p:ph idx="1"/>
          </p:nvPr>
        </p:nvSpPr>
        <p:spPr/>
        <p:txBody>
          <a:bodyPr/>
          <a:lstStyle/>
          <a:p>
            <a:r>
              <a:rPr lang="de-CH" dirty="0" smtClean="0"/>
              <a:t>Techniken</a:t>
            </a:r>
            <a:r>
              <a:rPr lang="de-CH" dirty="0"/>
              <a:t>, in denen man nicht geschult / erfahren / kompetent ist.</a:t>
            </a:r>
          </a:p>
          <a:p>
            <a:pPr lvl="1"/>
            <a:r>
              <a:rPr lang="de-CH" dirty="0"/>
              <a:t>Die ethischen Leitlinien besagen, dass ein Therapeut sich der kulturellen, individuellen und der Rollenunterschiede bewusst ist, inklusive derer durch Alter, Geschlecht, Rasse, Volkszugehörigkeit, Nationalität und Religion. </a:t>
            </a:r>
          </a:p>
          <a:p>
            <a:pPr lvl="1"/>
            <a:r>
              <a:rPr lang="de-CH" dirty="0"/>
              <a:t>Selbst wenn ein Therapeut eigene Erfahrung mit dem Gebet hat, so mag diese in Hinblick auf die Verschiedenheit der Gebetsformen begrenzt sein. Die folgenden Bei-spiele zeigen Wege des Respektes vor anderen Gebetsformen.</a:t>
            </a:r>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18</a:t>
            </a:fld>
            <a:endParaRPr lang="de-CH"/>
          </a:p>
        </p:txBody>
      </p:sp>
    </p:spTree>
    <p:extLst>
      <p:ext uri="{BB962C8B-B14F-4D97-AF65-F5344CB8AC3E}">
        <p14:creationId xmlns:p14="http://schemas.microsoft.com/office/powerpoint/2010/main" val="2057290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Beispiele für kulturelle Anpassung</a:t>
            </a:r>
            <a:endParaRPr lang="de-CH" dirty="0"/>
          </a:p>
        </p:txBody>
      </p:sp>
      <p:sp>
        <p:nvSpPr>
          <p:cNvPr id="3" name="Inhaltsplatzhalter 2"/>
          <p:cNvSpPr>
            <a:spLocks noGrp="1"/>
          </p:cNvSpPr>
          <p:nvPr>
            <p:ph idx="1"/>
          </p:nvPr>
        </p:nvSpPr>
        <p:spPr/>
        <p:txBody>
          <a:bodyPr/>
          <a:lstStyle/>
          <a:p>
            <a:r>
              <a:rPr lang="de-CH" dirty="0" smtClean="0"/>
              <a:t>Drei </a:t>
            </a:r>
            <a:r>
              <a:rPr lang="de-CH" dirty="0"/>
              <a:t>Beispiele:</a:t>
            </a:r>
          </a:p>
          <a:p>
            <a:pPr lvl="1"/>
            <a:r>
              <a:rPr lang="de-CH" dirty="0" smtClean="0"/>
              <a:t>a) Eine </a:t>
            </a:r>
            <a:r>
              <a:rPr lang="de-CH" dirty="0"/>
              <a:t>Therapeutin praktiziert selbst eher eine meditativ-hörende Gebetsform, hat aber eine Patientin, die gewohnt ist, ihre Gebete in Worte und Bitten zu fassen. Die Patientin bittet sie, am Schluss mit ihr zu beten. Kompromiss: „Ich schlage ihnen vor, dass Sie in ihrer gewohnten Weise laut beten. Ich werde still dabei sein und innerlich beten.“</a:t>
            </a:r>
          </a:p>
          <a:p>
            <a:pPr lvl="1"/>
            <a:r>
              <a:rPr lang="de-CH" dirty="0" smtClean="0"/>
              <a:t>b) Ein </a:t>
            </a:r>
            <a:r>
              <a:rPr lang="de-CH" dirty="0"/>
              <a:t>muslimischer Patient nimmt die fünf Tagesgebete sehr ernst. Der Therapeut achtet darauf, seine Termine so zu vergeben, dass für den Patienten kein Konflikt mit seinem Gebetsrhythmus entsteht. </a:t>
            </a:r>
          </a:p>
          <a:p>
            <a:pPr lvl="1"/>
            <a:r>
              <a:rPr lang="de-CH" dirty="0" smtClean="0"/>
              <a:t>c) Der </a:t>
            </a:r>
            <a:r>
              <a:rPr lang="de-CH" dirty="0"/>
              <a:t>Therapeut eines jüdisch-orthodoxen Patienten hat gelernt, seinen Kopf zu bedecken, wenn der Patient beten möchte. Damit bekundet er seinen Respekt vor dem Gebet, obwohl er selbst die hebräischen Gebete nicht kennt. </a:t>
            </a:r>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19</a:t>
            </a:fld>
            <a:endParaRPr lang="de-CH"/>
          </a:p>
        </p:txBody>
      </p:sp>
    </p:spTree>
    <p:extLst>
      <p:ext uri="{BB962C8B-B14F-4D97-AF65-F5344CB8AC3E}">
        <p14:creationId xmlns:p14="http://schemas.microsoft.com/office/powerpoint/2010/main" val="2697777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Grundlegender Ausdruck der Spiritualität</a:t>
            </a:r>
            <a:endParaRPr lang="de-CH" dirty="0"/>
          </a:p>
        </p:txBody>
      </p:sp>
      <p:pic>
        <p:nvPicPr>
          <p:cNvPr id="6" name="Inhaltsplatzhalt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54932" y="1600200"/>
            <a:ext cx="2960636" cy="4525963"/>
          </a:xfrm>
        </p:spPr>
      </p:pic>
      <p:sp>
        <p:nvSpPr>
          <p:cNvPr id="5" name="Inhaltsplatzhalter 4"/>
          <p:cNvSpPr>
            <a:spLocks noGrp="1"/>
          </p:cNvSpPr>
          <p:nvPr>
            <p:ph sz="half" idx="2"/>
          </p:nvPr>
        </p:nvSpPr>
        <p:spPr>
          <a:xfrm>
            <a:off x="4428877" y="1600200"/>
            <a:ext cx="4807198" cy="4525963"/>
          </a:xfrm>
        </p:spPr>
        <p:txBody>
          <a:bodyPr/>
          <a:lstStyle/>
          <a:p>
            <a:r>
              <a:rPr lang="de-CH" dirty="0"/>
              <a:t>Das Gebet ist die häufigste Form der Spiritualität in allen Religionen und Kulturen</a:t>
            </a:r>
          </a:p>
          <a:p>
            <a:r>
              <a:rPr lang="de-CH" dirty="0" smtClean="0"/>
              <a:t>Insbesondere in der Not, in Krankheit und Bedrohung wenden sich rund 80 % der Befragten dem Gebet zu</a:t>
            </a:r>
            <a:endParaRPr lang="de-CH" dirty="0"/>
          </a:p>
        </p:txBody>
      </p:sp>
      <p:sp>
        <p:nvSpPr>
          <p:cNvPr id="4" name="Foliennummernplatzhalter 3"/>
          <p:cNvSpPr>
            <a:spLocks noGrp="1"/>
          </p:cNvSpPr>
          <p:nvPr>
            <p:ph type="sldNum" sz="quarter" idx="11"/>
          </p:nvPr>
        </p:nvSpPr>
        <p:spPr/>
        <p:txBody>
          <a:bodyPr/>
          <a:lstStyle/>
          <a:p>
            <a:pPr>
              <a:defRPr/>
            </a:pPr>
            <a:fld id="{0EF45673-A973-436B-8A59-240A7FB6643B}" type="slidenum">
              <a:rPr lang="de-CH" smtClean="0"/>
              <a:pPr>
                <a:defRPr/>
              </a:pPr>
              <a:t>2</a:t>
            </a:fld>
            <a:endParaRPr lang="de-CH"/>
          </a:p>
        </p:txBody>
      </p:sp>
    </p:spTree>
    <p:extLst>
      <p:ext uri="{BB962C8B-B14F-4D97-AF65-F5344CB8AC3E}">
        <p14:creationId xmlns:p14="http://schemas.microsoft.com/office/powerpoint/2010/main" val="1616392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Gefahr </a:t>
            </a:r>
            <a:r>
              <a:rPr lang="de-CH" dirty="0" smtClean="0"/>
              <a:t>5: Gebet statt Psychotherapie</a:t>
            </a:r>
            <a:endParaRPr lang="de-CH" dirty="0"/>
          </a:p>
        </p:txBody>
      </p:sp>
      <p:sp>
        <p:nvSpPr>
          <p:cNvPr id="3" name="Inhaltsplatzhalter 2"/>
          <p:cNvSpPr>
            <a:spLocks noGrp="1"/>
          </p:cNvSpPr>
          <p:nvPr>
            <p:ph idx="1"/>
          </p:nvPr>
        </p:nvSpPr>
        <p:spPr/>
        <p:txBody>
          <a:bodyPr/>
          <a:lstStyle/>
          <a:p>
            <a:r>
              <a:rPr lang="de-CH" dirty="0" smtClean="0"/>
              <a:t>Missbrauch </a:t>
            </a:r>
            <a:r>
              <a:rPr lang="de-CH" dirty="0"/>
              <a:t>von Gebet und Bibellese an Stelle der Bearbeitung von schmerzlichen Problemen.</a:t>
            </a:r>
          </a:p>
          <a:p>
            <a:pPr lvl="1"/>
            <a:r>
              <a:rPr lang="de-CH" dirty="0"/>
              <a:t>Manche Ratsuchende und manche religiös orientierte Therapeuten neigen dazu, in kurzschlüssiger Weise einfach zu beten oder einen Bibeltext zu zitieren, wenn es notwendig wäre, schmerzliche und uneingestandene Probleme praktisch </a:t>
            </a:r>
            <a:r>
              <a:rPr lang="de-CH" dirty="0" smtClean="0"/>
              <a:t>anzugehen. </a:t>
            </a:r>
            <a:endParaRPr lang="de-CH" dirty="0"/>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20</a:t>
            </a:fld>
            <a:endParaRPr lang="de-CH"/>
          </a:p>
        </p:txBody>
      </p:sp>
    </p:spTree>
    <p:extLst>
      <p:ext uri="{BB962C8B-B14F-4D97-AF65-F5344CB8AC3E}">
        <p14:creationId xmlns:p14="http://schemas.microsoft.com/office/powerpoint/2010/main" val="1687281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Gefahr </a:t>
            </a:r>
            <a:r>
              <a:rPr lang="de-CH" dirty="0" smtClean="0"/>
              <a:t>6: Spirituelle Intervention statt medikamentöser Therapie</a:t>
            </a:r>
            <a:endParaRPr lang="de-CH" dirty="0"/>
          </a:p>
        </p:txBody>
      </p:sp>
      <p:sp>
        <p:nvSpPr>
          <p:cNvPr id="3" name="Inhaltsplatzhalter 2"/>
          <p:cNvSpPr>
            <a:spLocks noGrp="1"/>
          </p:cNvSpPr>
          <p:nvPr>
            <p:ph idx="1"/>
          </p:nvPr>
        </p:nvSpPr>
        <p:spPr/>
        <p:txBody>
          <a:bodyPr/>
          <a:lstStyle/>
          <a:p>
            <a:r>
              <a:rPr lang="de-CH" dirty="0" smtClean="0"/>
              <a:t>Anwendung </a:t>
            </a:r>
            <a:r>
              <a:rPr lang="de-CH" dirty="0"/>
              <a:t>religiöser Interventionen statt der konsequenten Anwendung der notwendigen therapeutischen Massnahmen (inkl. Medikamente).</a:t>
            </a:r>
          </a:p>
          <a:p>
            <a:pPr lvl="1"/>
            <a:r>
              <a:rPr lang="de-CH" dirty="0"/>
              <a:t>Dies gilt speziell für Patienten mit Psychosen und manisch-depressiven </a:t>
            </a:r>
            <a:r>
              <a:rPr lang="de-CH" dirty="0" smtClean="0"/>
              <a:t>Erkrankungen</a:t>
            </a:r>
            <a:r>
              <a:rPr lang="de-CH" dirty="0"/>
              <a:t>, sowie für agitierte Patienten mit Suizidalität, um nur einige wenige Beispiele zu nennen. </a:t>
            </a:r>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21</a:t>
            </a:fld>
            <a:endParaRPr lang="de-CH"/>
          </a:p>
        </p:txBody>
      </p:sp>
    </p:spTree>
    <p:extLst>
      <p:ext uri="{BB962C8B-B14F-4D97-AF65-F5344CB8AC3E}">
        <p14:creationId xmlns:p14="http://schemas.microsoft.com/office/powerpoint/2010/main" val="1838186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Gefahr </a:t>
            </a:r>
            <a:r>
              <a:rPr lang="de-CH" dirty="0" smtClean="0"/>
              <a:t>7: Anmassung religiöser Funktion</a:t>
            </a:r>
            <a:endParaRPr lang="de-CH" dirty="0"/>
          </a:p>
        </p:txBody>
      </p:sp>
      <p:sp>
        <p:nvSpPr>
          <p:cNvPr id="3" name="Inhaltsplatzhalter 2"/>
          <p:cNvSpPr>
            <a:spLocks noGrp="1"/>
          </p:cNvSpPr>
          <p:nvPr>
            <p:ph idx="1"/>
          </p:nvPr>
        </p:nvSpPr>
        <p:spPr/>
        <p:txBody>
          <a:bodyPr/>
          <a:lstStyle/>
          <a:p>
            <a:r>
              <a:rPr lang="de-CH" dirty="0" smtClean="0"/>
              <a:t>Übernahme </a:t>
            </a:r>
            <a:r>
              <a:rPr lang="de-CH" dirty="0"/>
              <a:t>einer religiösen Funktion, wenn eigentlich eine Überweisung an einen Pastor der Denomination des Patienten. </a:t>
            </a:r>
          </a:p>
          <a:p>
            <a:pPr lvl="1"/>
            <a:r>
              <a:rPr lang="de-CH" dirty="0"/>
              <a:t>Das Gebet mit einem Patienten kann zwar hilfreich und angemessen sein. Der Therapeut sollte sich nicht eine priesterliche Rolle anmassen und in keinem Fall </a:t>
            </a:r>
            <a:r>
              <a:rPr lang="de-CH" dirty="0" smtClean="0"/>
              <a:t>weiter </a:t>
            </a:r>
            <a:r>
              <a:rPr lang="de-CH" dirty="0"/>
              <a:t>gehende Rituale anwenden (wie z.B. Salbung mit Öl, Darreichung des </a:t>
            </a:r>
            <a:r>
              <a:rPr lang="de-CH" dirty="0" smtClean="0"/>
              <a:t>Abendmahls </a:t>
            </a:r>
            <a:r>
              <a:rPr lang="de-CH" dirty="0"/>
              <a:t>oder einen sog. „Befreiungsdienst“). Derartige Rituale gehören strikt in das Aufgabengebiet des Pastors / Priesters der Ursprungs-Denomination eines Patienten. Dies gilt auch dann, wenn der Patient derartige Interventionen wünscht. </a:t>
            </a:r>
          </a:p>
          <a:p>
            <a:endParaRPr lang="de-CH" dirty="0"/>
          </a:p>
          <a:p>
            <a:pPr marL="0" indent="0">
              <a:buNone/>
            </a:pPr>
            <a:endParaRPr lang="de-CH" dirty="0"/>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22</a:t>
            </a:fld>
            <a:endParaRPr lang="de-CH"/>
          </a:p>
        </p:txBody>
      </p:sp>
    </p:spTree>
    <p:extLst>
      <p:ext uri="{BB962C8B-B14F-4D97-AF65-F5344CB8AC3E}">
        <p14:creationId xmlns:p14="http://schemas.microsoft.com/office/powerpoint/2010/main" val="1339770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Diskussion</a:t>
            </a:r>
            <a:endParaRPr lang="de-CH" dirty="0"/>
          </a:p>
        </p:txBody>
      </p:sp>
      <p:sp>
        <p:nvSpPr>
          <p:cNvPr id="3" name="Inhaltsplatzhalter 2"/>
          <p:cNvSpPr>
            <a:spLocks noGrp="1"/>
          </p:cNvSpPr>
          <p:nvPr>
            <p:ph idx="1"/>
          </p:nvPr>
        </p:nvSpPr>
        <p:spPr/>
        <p:txBody>
          <a:bodyPr/>
          <a:lstStyle/>
          <a:p>
            <a:pPr marL="514350" indent="-514350">
              <a:buFont typeface="+mj-lt"/>
              <a:buAutoNum type="arabicPeriod"/>
            </a:pPr>
            <a:r>
              <a:rPr lang="de-CH" dirty="0" smtClean="0"/>
              <a:t>In </a:t>
            </a:r>
            <a:r>
              <a:rPr lang="de-CH" dirty="0"/>
              <a:t>welchem Kontext fühlen Sie sich wohl, </a:t>
            </a:r>
            <a:r>
              <a:rPr lang="de-CH" dirty="0" smtClean="0"/>
              <a:t>spirituelle Themen in </a:t>
            </a:r>
            <a:r>
              <a:rPr lang="de-CH" dirty="0"/>
              <a:t>der Psychotherapie </a:t>
            </a:r>
            <a:r>
              <a:rPr lang="de-CH" dirty="0" smtClean="0"/>
              <a:t>zuzulassen</a:t>
            </a:r>
            <a:r>
              <a:rPr lang="de-CH" dirty="0"/>
              <a:t>?</a:t>
            </a:r>
          </a:p>
          <a:p>
            <a:pPr marL="514350" indent="-514350">
              <a:buFont typeface="+mj-lt"/>
              <a:buAutoNum type="arabicPeriod"/>
            </a:pPr>
            <a:r>
              <a:rPr lang="de-CH" dirty="0" smtClean="0"/>
              <a:t>Treffen </a:t>
            </a:r>
            <a:r>
              <a:rPr lang="de-CH" dirty="0"/>
              <a:t>Sie die Entscheidung aufgrund von klaren Kriterien oder von situativ </a:t>
            </a:r>
            <a:r>
              <a:rPr lang="de-CH" dirty="0" smtClean="0"/>
              <a:t>geprägten </a:t>
            </a:r>
            <a:r>
              <a:rPr lang="de-CH" dirty="0"/>
              <a:t>„Gefühlen“?</a:t>
            </a:r>
          </a:p>
          <a:p>
            <a:pPr marL="514350" indent="-514350">
              <a:buFont typeface="+mj-lt"/>
              <a:buAutoNum type="arabicPeriod"/>
            </a:pPr>
            <a:r>
              <a:rPr lang="de-CH" dirty="0" smtClean="0"/>
              <a:t>Wann </a:t>
            </a:r>
            <a:r>
              <a:rPr lang="de-CH" dirty="0"/>
              <a:t>würden Sie auch bei religiösen Patienten bewusst auf </a:t>
            </a:r>
            <a:r>
              <a:rPr lang="de-CH" dirty="0" smtClean="0"/>
              <a:t>eine spirituelle Intervention (Gebet, Diskussion über spirituelle Implikationen) </a:t>
            </a:r>
            <a:r>
              <a:rPr lang="de-CH" dirty="0"/>
              <a:t>verzichten?</a:t>
            </a:r>
          </a:p>
          <a:p>
            <a:endParaRPr lang="de-CH" dirty="0"/>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23</a:t>
            </a:fld>
            <a:endParaRPr lang="de-CH"/>
          </a:p>
        </p:txBody>
      </p:sp>
    </p:spTree>
    <p:extLst>
      <p:ext uri="{BB962C8B-B14F-4D97-AF65-F5344CB8AC3E}">
        <p14:creationId xmlns:p14="http://schemas.microsoft.com/office/powerpoint/2010/main" val="3086408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de-CH" smtClean="0"/>
              <a:t>Literatur</a:t>
            </a:r>
          </a:p>
        </p:txBody>
      </p:sp>
      <p:sp>
        <p:nvSpPr>
          <p:cNvPr id="30722" name="Rectangle 6"/>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3A67BD-510E-43C0-AFFB-3B13ADACF29A}" type="slidenum">
              <a:rPr lang="de-CH" smtClean="0"/>
              <a:pPr eaLnBrk="1" hangingPunct="1"/>
              <a:t>24</a:t>
            </a:fld>
            <a:endParaRPr lang="de-CH"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27" y="5661099"/>
            <a:ext cx="10590213" cy="1584325"/>
          </a:xfrm>
          <a:prstGeom prst="rect">
            <a:avLst/>
          </a:prstGeom>
          <a:solidFill>
            <a:schemeClr val="bg1"/>
          </a:solidFill>
          <a:ln>
            <a:noFill/>
          </a:ln>
          <a:effectLst/>
          <a:extLst/>
        </p:spPr>
      </p:pic>
      <p:sp>
        <p:nvSpPr>
          <p:cNvPr id="2" name="Inhaltsplatzhalter 1"/>
          <p:cNvSpPr>
            <a:spLocks noGrp="1"/>
          </p:cNvSpPr>
          <p:nvPr>
            <p:ph sz="half" idx="1"/>
          </p:nvPr>
        </p:nvSpPr>
        <p:spPr/>
        <p:txBody>
          <a:bodyPr/>
          <a:lstStyle/>
          <a:p>
            <a:pPr marL="0" indent="0">
              <a:buNone/>
            </a:pPr>
            <a:r>
              <a:rPr lang="en-US" sz="900" dirty="0" smtClean="0"/>
              <a:t>Andreescu</a:t>
            </a:r>
            <a:r>
              <a:rPr lang="en-US" sz="900" dirty="0"/>
              <a:t>, A. (2011). Rethinking Prayer and Health Research: An Exploratory Inquiry on Prayer’s Psychological Dimension. International Journal of Transpersonal Studies 30(1-2), 23-47.</a:t>
            </a:r>
          </a:p>
          <a:p>
            <a:pPr marL="0" indent="0">
              <a:buNone/>
            </a:pPr>
            <a:r>
              <a:rPr lang="en-US" sz="900" dirty="0" err="1"/>
              <a:t>Ano</a:t>
            </a:r>
            <a:r>
              <a:rPr lang="en-US" sz="900" dirty="0"/>
              <a:t>, G.G., &amp; </a:t>
            </a:r>
            <a:r>
              <a:rPr lang="en-US" sz="900" dirty="0" err="1"/>
              <a:t>Vasconcelles</a:t>
            </a:r>
            <a:r>
              <a:rPr lang="en-US" sz="900" dirty="0"/>
              <a:t>, E.B. (2005). Religious coping and adjustment to psychological distress. Journal of Clinical Psychology, 61, 461-480.</a:t>
            </a:r>
          </a:p>
          <a:p>
            <a:pPr marL="0" indent="0">
              <a:buNone/>
            </a:pPr>
            <a:r>
              <a:rPr lang="en-US" sz="900" dirty="0" err="1"/>
              <a:t>Baenziger</a:t>
            </a:r>
            <a:r>
              <a:rPr lang="en-US" sz="900" dirty="0"/>
              <a:t>, S., </a:t>
            </a:r>
            <a:r>
              <a:rPr lang="en-US" sz="900" dirty="0" err="1"/>
              <a:t>VanUden</a:t>
            </a:r>
            <a:r>
              <a:rPr lang="en-US" sz="900" dirty="0"/>
              <a:t>, M., &amp; Janssen, J. (2008). Prayer and coping: The relation between variables of praying and religious coping styles. Mental Health, Religion &amp; Culture, 11(1),101-118.</a:t>
            </a:r>
          </a:p>
          <a:p>
            <a:pPr marL="0" indent="0">
              <a:buNone/>
            </a:pPr>
            <a:r>
              <a:rPr lang="en-US" sz="900" dirty="0" err="1"/>
              <a:t>Bonchek</a:t>
            </a:r>
            <a:r>
              <a:rPr lang="en-US" sz="900" dirty="0"/>
              <a:t>, A. and Greenberg, D. (2009). Compulsive prayer and its management. Journal of Clinical Psychology, 65: 396–405.</a:t>
            </a:r>
          </a:p>
          <a:p>
            <a:pPr marL="0" indent="0">
              <a:buNone/>
            </a:pPr>
            <a:r>
              <a:rPr lang="en-US" sz="900" dirty="0"/>
              <a:t>Cohen, C. B., Wheeler, S.E., Scott, D.A., Edwards, B.S. &amp; Lusk, P. (2000). Prayer as Therapy – A Challenge to Both Religious Belief and Professional Ethics. Hastings Center Report, 30(3), 40-47.</a:t>
            </a:r>
          </a:p>
          <a:p>
            <a:pPr marL="0" indent="0">
              <a:buNone/>
            </a:pPr>
            <a:r>
              <a:rPr lang="en-US" sz="900" dirty="0" err="1"/>
              <a:t>Dein</a:t>
            </a:r>
            <a:r>
              <a:rPr lang="en-US" sz="900" dirty="0"/>
              <a:t>, S., &amp; </a:t>
            </a:r>
            <a:r>
              <a:rPr lang="en-US" sz="900" dirty="0" err="1"/>
              <a:t>Littlewood</a:t>
            </a:r>
            <a:r>
              <a:rPr lang="en-US" sz="900" dirty="0"/>
              <a:t>, R. (2008). The psychology of prayer and the development of the Prayer Experience Questionnaire. Mental Health, Religion &amp; Culture, 11(1),39-52.</a:t>
            </a:r>
          </a:p>
          <a:p>
            <a:pPr marL="0" indent="0">
              <a:buNone/>
            </a:pPr>
            <a:r>
              <a:rPr lang="en-US" sz="900" dirty="0" err="1"/>
              <a:t>Dossey</a:t>
            </a:r>
            <a:r>
              <a:rPr lang="en-US" sz="900" dirty="0"/>
              <a:t>, L. (2000). Prayer and Medical Science. A Commentary on the Prayer Study by Harris et al and a Response to Critics. Archives of Internal Medicine 160,1735-1738.</a:t>
            </a:r>
          </a:p>
          <a:p>
            <a:pPr marL="0" indent="0">
              <a:buNone/>
            </a:pPr>
            <a:r>
              <a:rPr lang="en-US" sz="900" dirty="0"/>
              <a:t>Dubach A., &amp; </a:t>
            </a:r>
            <a:r>
              <a:rPr lang="en-US" sz="900" dirty="0" err="1"/>
              <a:t>Campiche</a:t>
            </a:r>
            <a:r>
              <a:rPr lang="en-US" sz="900" dirty="0"/>
              <a:t> R., </a:t>
            </a:r>
            <a:r>
              <a:rPr lang="en-US" sz="900" dirty="0" err="1"/>
              <a:t>Hrsg</a:t>
            </a:r>
            <a:r>
              <a:rPr lang="en-US" sz="900" dirty="0"/>
              <a:t>. </a:t>
            </a:r>
            <a:r>
              <a:rPr lang="de-CH" sz="900" dirty="0"/>
              <a:t>(1992). Jeder ein Sonderfall? Religion in der Schweiz. </a:t>
            </a:r>
            <a:r>
              <a:rPr lang="en-US" sz="900" dirty="0"/>
              <a:t>Zürich: NZN-</a:t>
            </a:r>
            <a:r>
              <a:rPr lang="en-US" sz="900" dirty="0" err="1"/>
              <a:t>Verlag</a:t>
            </a:r>
            <a:r>
              <a:rPr lang="en-US" sz="900" dirty="0"/>
              <a:t>.</a:t>
            </a:r>
          </a:p>
          <a:p>
            <a:pPr marL="0" indent="0">
              <a:buNone/>
            </a:pPr>
            <a:r>
              <a:rPr lang="en-US" sz="900" dirty="0"/>
              <a:t>Fenwick, P. (2004). Scientific Evidence for the Efficacy of Prayer. http://www.rcpsych.ac.uk/PDF/fenwick_%208_4_04.pdf, </a:t>
            </a:r>
            <a:r>
              <a:rPr lang="en-US" sz="900" dirty="0" err="1"/>
              <a:t>Zugriff</a:t>
            </a:r>
            <a:r>
              <a:rPr lang="en-US" sz="900" dirty="0"/>
              <a:t> am 28.02.2012.</a:t>
            </a:r>
          </a:p>
          <a:p>
            <a:pPr marL="0" indent="0">
              <a:buNone/>
            </a:pPr>
            <a:r>
              <a:rPr lang="de-CH" sz="900" dirty="0"/>
              <a:t>Harris, W.S., Gowda, M., Kolb, J.W., et al. </a:t>
            </a:r>
            <a:r>
              <a:rPr lang="en-US" sz="900" dirty="0"/>
              <a:t>(1999). A randomized, controlled trial of the effects of remote intercessory prayer on outcomes in patients admitted to the coronary care unit. Archives of Internal Medicine 159:2273-2278.</a:t>
            </a:r>
          </a:p>
          <a:p>
            <a:pPr marL="0" indent="0">
              <a:buNone/>
            </a:pPr>
            <a:r>
              <a:rPr lang="en-US" sz="900" dirty="0"/>
              <a:t>Hathaway, W.L. (2003). Clinically significant religious impairment. </a:t>
            </a:r>
            <a:r>
              <a:rPr lang="de-CH" sz="900" dirty="0"/>
              <a:t>Mental Health, Religion &amp; Culture 6:113–130.</a:t>
            </a:r>
            <a:endParaRPr lang="en-US" sz="900" dirty="0"/>
          </a:p>
          <a:p>
            <a:pPr marL="0" indent="0">
              <a:buNone/>
            </a:pPr>
            <a:r>
              <a:rPr lang="de-CH" sz="900" dirty="0" err="1" smtClean="0"/>
              <a:t>Krucoff</a:t>
            </a:r>
            <a:r>
              <a:rPr lang="de-CH" sz="900" dirty="0"/>
              <a:t>, M.W., Crater, S.W., Gallup, D., et al. </a:t>
            </a:r>
            <a:r>
              <a:rPr lang="en-US" sz="900" dirty="0"/>
              <a:t>(2005). Music, imagery, touch, and prayer as adjuncts to interventional cardiac care: the Monitoring and </a:t>
            </a:r>
            <a:r>
              <a:rPr lang="en-US" sz="900" dirty="0" err="1"/>
              <a:t>Actualisation</a:t>
            </a:r>
            <a:r>
              <a:rPr lang="en-US" sz="900" dirty="0"/>
              <a:t> of Noetic Trainings (MANTRA) II </a:t>
            </a:r>
            <a:r>
              <a:rPr lang="en-US" sz="900" dirty="0" err="1"/>
              <a:t>randomised</a:t>
            </a:r>
            <a:r>
              <a:rPr lang="en-US" sz="900" dirty="0"/>
              <a:t> study. Lancet 366(9481):211-217</a:t>
            </a:r>
            <a:r>
              <a:rPr lang="en-US" sz="900" dirty="0" smtClean="0"/>
              <a:t>.</a:t>
            </a:r>
          </a:p>
          <a:p>
            <a:pPr marL="0" indent="0">
              <a:buNone/>
            </a:pPr>
            <a:r>
              <a:rPr lang="en-US" sz="900" dirty="0" err="1"/>
              <a:t>Magaletta</a:t>
            </a:r>
            <a:r>
              <a:rPr lang="en-US" sz="900" dirty="0"/>
              <a:t>, P.R. &amp; </a:t>
            </a:r>
            <a:r>
              <a:rPr lang="en-US" sz="900" dirty="0" err="1"/>
              <a:t>Brawer</a:t>
            </a:r>
            <a:r>
              <a:rPr lang="en-US" sz="900" dirty="0"/>
              <a:t>, P.A. (1998). Prayer in Psychotherapy: a model for its use, ethical considerations, and guidelines for practice. Journal of Psychology and Theology, 26(4), 322-330.</a:t>
            </a:r>
          </a:p>
          <a:p>
            <a:pPr marL="0" indent="0">
              <a:buNone/>
            </a:pPr>
            <a:endParaRPr lang="en-US" sz="900" dirty="0"/>
          </a:p>
          <a:p>
            <a:pPr marL="0" indent="0">
              <a:buNone/>
            </a:pPr>
            <a:endParaRPr lang="de-CH" sz="900" dirty="0"/>
          </a:p>
        </p:txBody>
      </p:sp>
      <p:sp>
        <p:nvSpPr>
          <p:cNvPr id="3" name="Inhaltsplatzhalter 2"/>
          <p:cNvSpPr>
            <a:spLocks noGrp="1"/>
          </p:cNvSpPr>
          <p:nvPr>
            <p:ph sz="half" idx="2"/>
          </p:nvPr>
        </p:nvSpPr>
        <p:spPr>
          <a:xfrm>
            <a:off x="4937125" y="1600200"/>
            <a:ext cx="4532312" cy="4525963"/>
          </a:xfrm>
        </p:spPr>
        <p:txBody>
          <a:bodyPr/>
          <a:lstStyle/>
          <a:p>
            <a:pPr marL="0" indent="0">
              <a:buNone/>
            </a:pPr>
            <a:r>
              <a:rPr lang="en-US" sz="900" dirty="0" err="1" smtClean="0"/>
              <a:t>Maltby</a:t>
            </a:r>
            <a:r>
              <a:rPr lang="en-US" sz="900" dirty="0"/>
              <a:t>, J., Lewis, C.A., &amp; Day, L. (2008). Prayer and subjective well-being: The application of a cognitive-</a:t>
            </a:r>
            <a:r>
              <a:rPr lang="en-US" sz="900" dirty="0" err="1"/>
              <a:t>behavioural</a:t>
            </a:r>
            <a:r>
              <a:rPr lang="en-US" sz="900" dirty="0"/>
              <a:t> framework. Mental Health, Religion and Culture 11(1),119-129.</a:t>
            </a:r>
          </a:p>
          <a:p>
            <a:pPr marL="0" indent="0">
              <a:buNone/>
            </a:pPr>
            <a:r>
              <a:rPr lang="en-US" sz="900" dirty="0"/>
              <a:t>Marwick, C. (1995). Should physicians prescribe prayer for health? Spiritual aspects of well-being considered. JAMA 273(20), 1561-1562.</a:t>
            </a:r>
          </a:p>
          <a:p>
            <a:pPr marL="0" indent="0">
              <a:buNone/>
            </a:pPr>
            <a:r>
              <a:rPr lang="en-US" sz="900" dirty="0"/>
              <a:t>McCullough, M.E. &amp; Larson, D.B. (1999). </a:t>
            </a:r>
            <a:r>
              <a:rPr lang="de-CH" sz="900" dirty="0" err="1"/>
              <a:t>Prayer</a:t>
            </a:r>
            <a:r>
              <a:rPr lang="de-CH" sz="900" dirty="0"/>
              <a:t>. In: Miller, W.R., Hrsg. </a:t>
            </a:r>
            <a:r>
              <a:rPr lang="en-US" sz="900" dirty="0"/>
              <a:t>Integrating Spirituality into treatment. </a:t>
            </a:r>
            <a:r>
              <a:rPr lang="en-US" sz="900" dirty="0" err="1"/>
              <a:t>Ressources</a:t>
            </a:r>
            <a:r>
              <a:rPr lang="en-US" sz="900" dirty="0"/>
              <a:t> for </a:t>
            </a:r>
            <a:r>
              <a:rPr lang="en-US" sz="900" dirty="0" err="1"/>
              <a:t>practioners</a:t>
            </a:r>
            <a:r>
              <a:rPr lang="en-US" sz="900" dirty="0"/>
              <a:t>. Washington DC: American Psychological Association, 85–110. </a:t>
            </a:r>
          </a:p>
          <a:p>
            <a:pPr marL="0" indent="0">
              <a:buNone/>
            </a:pPr>
            <a:r>
              <a:rPr lang="en-US" sz="900" dirty="0"/>
              <a:t>McCullough, M.E., Hoyt, W.T., Larson, D.B., Koenig, H.G., &amp; </a:t>
            </a:r>
            <a:r>
              <a:rPr lang="en-US" sz="900" dirty="0" err="1"/>
              <a:t>Thoresen</a:t>
            </a:r>
            <a:r>
              <a:rPr lang="en-US" sz="900" dirty="0"/>
              <a:t>, C. (2000). Religious involvement and mortality: a meta-analytic review. Health Psychology 19(3):211-222.</a:t>
            </a:r>
          </a:p>
          <a:p>
            <a:pPr marL="0" indent="0">
              <a:buNone/>
            </a:pPr>
            <a:r>
              <a:rPr lang="en-US" sz="900" dirty="0" err="1"/>
              <a:t>Pargament</a:t>
            </a:r>
            <a:r>
              <a:rPr lang="en-US" sz="900" dirty="0"/>
              <a:t>, K. I. (1997). The psychology of religion and coping. Theory, research, practice. New York: Guilford Press.</a:t>
            </a:r>
          </a:p>
          <a:p>
            <a:pPr marL="0" indent="0">
              <a:buNone/>
            </a:pPr>
            <a:r>
              <a:rPr lang="fr-CH" sz="900" dirty="0" err="1"/>
              <a:t>Poloma</a:t>
            </a:r>
            <a:r>
              <a:rPr lang="fr-CH" sz="900" dirty="0"/>
              <a:t>. M. M., Pendleton, B. F. (1991). </a:t>
            </a:r>
            <a:r>
              <a:rPr lang="en-US" sz="900" dirty="0"/>
              <a:t>The effects of prayer and prayer experiences on measures of general well-being. Journal of Psychology and Theology, 1, 71-83. </a:t>
            </a:r>
          </a:p>
          <a:p>
            <a:pPr marL="0" indent="0">
              <a:buNone/>
            </a:pPr>
            <a:r>
              <a:rPr lang="en-US" sz="900" dirty="0"/>
              <a:t>Poole, R. &amp; Cook, C.C.H. (2011). Praying with a patient constitutes a breach of professional boundaries in psychiatric practice. British Journal of Psychiatry 199, 94–98.</a:t>
            </a:r>
          </a:p>
          <a:p>
            <a:pPr marL="0" indent="0">
              <a:buNone/>
            </a:pPr>
            <a:r>
              <a:rPr lang="en-US" sz="900" dirty="0"/>
              <a:t>Richards, D.G. (1991). The phenomenology and psychological correlates of verbal prayer. Journal of Psychology and Theology, 19,354-363.</a:t>
            </a:r>
          </a:p>
          <a:p>
            <a:pPr marL="0" indent="0">
              <a:buNone/>
            </a:pPr>
            <a:r>
              <a:rPr lang="en-US" sz="900" dirty="0"/>
              <a:t>Roberts, L., Ahmed, I., Hall, S., &amp; Davison, A. (2009). Intercessory prayer for the alleviation of ill health. </a:t>
            </a:r>
            <a:r>
              <a:rPr lang="de-CH" sz="900" dirty="0" err="1"/>
              <a:t>Cochrane</a:t>
            </a:r>
            <a:r>
              <a:rPr lang="de-CH" sz="900" dirty="0"/>
              <a:t> Database </a:t>
            </a:r>
            <a:r>
              <a:rPr lang="de-CH" sz="900" dirty="0" err="1"/>
              <a:t>Systematic</a:t>
            </a:r>
            <a:r>
              <a:rPr lang="de-CH" sz="900" dirty="0"/>
              <a:t> Review Apr 15;(2):CD000368.</a:t>
            </a:r>
            <a:endParaRPr lang="en-US" sz="900" dirty="0"/>
          </a:p>
          <a:p>
            <a:pPr marL="0" indent="0">
              <a:buNone/>
            </a:pPr>
            <a:r>
              <a:rPr lang="en-US" sz="900" dirty="0" err="1"/>
              <a:t>Spilka</a:t>
            </a:r>
            <a:r>
              <a:rPr lang="en-US" sz="900" dirty="0"/>
              <a:t>, B. (2005). Religious Practice, Ritual, and Prayer. In: </a:t>
            </a:r>
            <a:r>
              <a:rPr lang="en-US" sz="900" dirty="0" err="1"/>
              <a:t>Paloutzian</a:t>
            </a:r>
            <a:r>
              <a:rPr lang="en-US" sz="900" dirty="0"/>
              <a:t>, R.F., &amp; Park, C.L., Eds.: Handbook of the psychology of religion and spirituality. New York: Guilford.</a:t>
            </a:r>
          </a:p>
          <a:p>
            <a:pPr marL="0" indent="0">
              <a:buNone/>
            </a:pPr>
            <a:r>
              <a:rPr lang="en-US" sz="900" dirty="0"/>
              <a:t>Tan, S.Y. (1996). Religion in clinical practice: Implicit and explicit integration. In: </a:t>
            </a:r>
            <a:r>
              <a:rPr lang="en-US" sz="900" dirty="0" err="1"/>
              <a:t>Shafranske</a:t>
            </a:r>
            <a:r>
              <a:rPr lang="en-US" sz="900" dirty="0"/>
              <a:t>, E.P., </a:t>
            </a:r>
            <a:r>
              <a:rPr lang="en-US" sz="900" dirty="0" err="1"/>
              <a:t>Hrsg</a:t>
            </a:r>
            <a:r>
              <a:rPr lang="en-US" sz="900" dirty="0"/>
              <a:t>., Religion and the clinical practice of psychology, S. 365-387. Washington CD: American Psychological Association.</a:t>
            </a:r>
          </a:p>
          <a:p>
            <a:pPr marL="0" indent="0">
              <a:buNone/>
            </a:pPr>
            <a:r>
              <a:rPr lang="en-US" sz="900" dirty="0"/>
              <a:t>Tan, S.Y. (2007). Use of prayer and scripture in cognitive-behavioral therapy. Journal of Psychology and Christianity 26:101-111.</a:t>
            </a:r>
          </a:p>
          <a:p>
            <a:pPr marL="0" indent="0">
              <a:buNone/>
            </a:pPr>
            <a:r>
              <a:rPr lang="en-US" sz="900" dirty="0"/>
              <a:t>Walker, D.F., &amp; Moon, G.W. (2011). Prayer. In: </a:t>
            </a:r>
            <a:r>
              <a:rPr lang="en-US" sz="900" dirty="0" err="1"/>
              <a:t>Aten</a:t>
            </a:r>
            <a:r>
              <a:rPr lang="en-US" sz="900" dirty="0"/>
              <a:t>, J.D., McMinn, M.R., &amp; Worthington, E.L., </a:t>
            </a:r>
            <a:r>
              <a:rPr lang="en-US" sz="900" dirty="0" err="1"/>
              <a:t>Hrsg</a:t>
            </a:r>
            <a:r>
              <a:rPr lang="en-US" sz="900" dirty="0"/>
              <a:t>. Spiritually oriented interventions for counseling and psychotherapy. Washington DC: American Psychological Association.</a:t>
            </a:r>
          </a:p>
          <a:p>
            <a:pPr marL="0" indent="0">
              <a:buNone/>
            </a:pPr>
            <a:endParaRPr lang="en-US" sz="9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bwMode="auto">
          <a:xfrm>
            <a:off x="-179635" y="1196752"/>
            <a:ext cx="10441160" cy="3521383"/>
          </a:xfrm>
          <a:prstGeom prst="rect">
            <a:avLst/>
          </a:prstGeom>
          <a:solidFill>
            <a:schemeClr val="tx1"/>
          </a:solid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1800" b="0" i="0" u="none" strike="noStrike" cap="none" normalizeH="0" baseline="0" smtClean="0">
              <a:ln>
                <a:noFill/>
              </a:ln>
              <a:solidFill>
                <a:schemeClr val="tx1"/>
              </a:solidFill>
              <a:effectLst/>
              <a:latin typeface="Arial" charset="0"/>
            </a:endParaRPr>
          </a:p>
        </p:txBody>
      </p:sp>
      <p:pic>
        <p:nvPicPr>
          <p:cNvPr id="11" name="Grafik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666" y="3356992"/>
            <a:ext cx="10369152" cy="6648995"/>
          </a:xfrm>
          <a:prstGeom prst="rect">
            <a:avLst/>
          </a:prstGeom>
        </p:spPr>
      </p:pic>
      <p:sp>
        <p:nvSpPr>
          <p:cNvPr id="2" name="Titel 1"/>
          <p:cNvSpPr>
            <a:spLocks noGrp="1"/>
          </p:cNvSpPr>
          <p:nvPr>
            <p:ph type="title"/>
          </p:nvPr>
        </p:nvSpPr>
        <p:spPr/>
        <p:txBody>
          <a:bodyPr/>
          <a:lstStyle/>
          <a:p>
            <a:r>
              <a:rPr lang="de-CH" dirty="0" smtClean="0"/>
              <a:t>Unterschiedliche Ausdrucksformen</a:t>
            </a:r>
            <a:endParaRPr lang="de-CH" dirty="0"/>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3</a:t>
            </a:fld>
            <a:endParaRPr lang="de-CH"/>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901" y="1686926"/>
            <a:ext cx="3895055" cy="1874209"/>
          </a:xfrm>
          <a:prstGeom prst="rect">
            <a:avLst/>
          </a:prstGeom>
        </p:spPr>
      </p:pic>
      <p:pic>
        <p:nvPicPr>
          <p:cNvPr id="9" name="Grafik 8"/>
          <p:cNvPicPr>
            <a:picLocks noChangeAspect="1"/>
          </p:cNvPicPr>
          <p:nvPr/>
        </p:nvPicPr>
        <p:blipFill rotWithShape="1">
          <a:blip r:embed="rId4" cstate="print">
            <a:extLst>
              <a:ext uri="{28A0092B-C50C-407E-A947-70E740481C1C}">
                <a14:useLocalDpi xmlns:a14="http://schemas.microsoft.com/office/drawing/2010/main" val="0"/>
              </a:ext>
            </a:extLst>
          </a:blip>
          <a:srcRect l="-361" r="32958"/>
          <a:stretch/>
        </p:blipFill>
        <p:spPr>
          <a:xfrm>
            <a:off x="7669237" y="1686926"/>
            <a:ext cx="2484119" cy="2537645"/>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771" y="3388260"/>
            <a:ext cx="2880320" cy="2160240"/>
          </a:xfrm>
          <a:prstGeom prst="rect">
            <a:avLst/>
          </a:prstGeom>
        </p:spPr>
      </p:pic>
      <p:pic>
        <p:nvPicPr>
          <p:cNvPr id="10" name="Grafik 9"/>
          <p:cNvPicPr>
            <a:picLocks noChangeAspect="1"/>
          </p:cNvPicPr>
          <p:nvPr/>
        </p:nvPicPr>
        <p:blipFill rotWithShape="1">
          <a:blip r:embed="rId6">
            <a:extLst>
              <a:ext uri="{28A0092B-C50C-407E-A947-70E740481C1C}">
                <a14:useLocalDpi xmlns:a14="http://schemas.microsoft.com/office/drawing/2010/main" val="0"/>
              </a:ext>
            </a:extLst>
          </a:blip>
          <a:srcRect t="5064" b="19663"/>
          <a:stretch/>
        </p:blipFill>
        <p:spPr>
          <a:xfrm>
            <a:off x="108397" y="3388260"/>
            <a:ext cx="1993900" cy="2103120"/>
          </a:xfrm>
          <a:prstGeom prst="rect">
            <a:avLst/>
          </a:prstGeom>
        </p:spPr>
      </p:pic>
      <p:pic>
        <p:nvPicPr>
          <p:cNvPr id="13" name="Grafik 12"/>
          <p:cNvPicPr>
            <a:picLocks noChangeAspect="1"/>
          </p:cNvPicPr>
          <p:nvPr/>
        </p:nvPicPr>
        <p:blipFill rotWithShape="1">
          <a:blip r:embed="rId7">
            <a:extLst>
              <a:ext uri="{28A0092B-C50C-407E-A947-70E740481C1C}">
                <a14:useLocalDpi xmlns:a14="http://schemas.microsoft.com/office/drawing/2010/main" val="0"/>
              </a:ext>
            </a:extLst>
          </a:blip>
          <a:srcRect l="28961" t="11498" r="7790"/>
          <a:stretch/>
        </p:blipFill>
        <p:spPr>
          <a:xfrm>
            <a:off x="2412653" y="1686926"/>
            <a:ext cx="2346136" cy="2462154"/>
          </a:xfrm>
          <a:prstGeom prst="rect">
            <a:avLst/>
          </a:prstGeom>
        </p:spPr>
      </p:pic>
      <p:pic>
        <p:nvPicPr>
          <p:cNvPr id="6" name="Grafik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8837" y="3388260"/>
            <a:ext cx="1646934" cy="1263620"/>
          </a:xfrm>
          <a:prstGeom prst="rect">
            <a:avLst/>
          </a:prstGeom>
        </p:spPr>
      </p:pic>
      <p:pic>
        <p:nvPicPr>
          <p:cNvPr id="14" name="Grafik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397" y="1686926"/>
            <a:ext cx="2322765" cy="1742074"/>
          </a:xfrm>
          <a:prstGeom prst="rect">
            <a:avLst/>
          </a:prstGeom>
        </p:spPr>
      </p:pic>
      <p:pic>
        <p:nvPicPr>
          <p:cNvPr id="15" name="Grafik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29282" y="3388260"/>
            <a:ext cx="1147467" cy="1832283"/>
          </a:xfrm>
          <a:prstGeom prst="rect">
            <a:avLst/>
          </a:prstGeom>
        </p:spPr>
      </p:pic>
    </p:spTree>
    <p:extLst>
      <p:ext uri="{BB962C8B-B14F-4D97-AF65-F5344CB8AC3E}">
        <p14:creationId xmlns:p14="http://schemas.microsoft.com/office/powerpoint/2010/main" val="437241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t>Ist Gebet unethisch?</a:t>
            </a:r>
            <a:endParaRPr lang="de-CH" dirty="0"/>
          </a:p>
        </p:txBody>
      </p:sp>
      <p:sp>
        <p:nvSpPr>
          <p:cNvPr id="4" name="Foliennummernplatzhalter 3"/>
          <p:cNvSpPr>
            <a:spLocks noGrp="1"/>
          </p:cNvSpPr>
          <p:nvPr>
            <p:ph type="sldNum" sz="quarter" idx="11"/>
          </p:nvPr>
        </p:nvSpPr>
        <p:spPr/>
        <p:txBody>
          <a:bodyPr/>
          <a:lstStyle/>
          <a:p>
            <a:pPr>
              <a:defRPr/>
            </a:pPr>
            <a:fld id="{0EF45673-A973-436B-8A59-240A7FB6643B}" type="slidenum">
              <a:rPr lang="de-CH" smtClean="0"/>
              <a:pPr>
                <a:defRPr/>
              </a:pPr>
              <a:t>4</a:t>
            </a:fld>
            <a:endParaRPr lang="de-CH"/>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65" y="1492884"/>
            <a:ext cx="9477375"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842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Definition</a:t>
            </a:r>
            <a:endParaRPr lang="de-CH" dirty="0"/>
          </a:p>
        </p:txBody>
      </p:sp>
      <p:sp>
        <p:nvSpPr>
          <p:cNvPr id="3" name="Inhaltsplatzhalter 2"/>
          <p:cNvSpPr>
            <a:spLocks noGrp="1"/>
          </p:cNvSpPr>
          <p:nvPr>
            <p:ph idx="1"/>
          </p:nvPr>
        </p:nvSpPr>
        <p:spPr/>
        <p:txBody>
          <a:bodyPr/>
          <a:lstStyle/>
          <a:p>
            <a:r>
              <a:rPr lang="de-CH" dirty="0" smtClean="0"/>
              <a:t>Kontaktaufnahme </a:t>
            </a:r>
            <a:r>
              <a:rPr lang="de-CH" dirty="0"/>
              <a:t>zu einem „</a:t>
            </a:r>
            <a:r>
              <a:rPr lang="de-CH" dirty="0" err="1"/>
              <a:t>culturally</a:t>
            </a:r>
            <a:r>
              <a:rPr lang="de-CH" dirty="0"/>
              <a:t> </a:t>
            </a:r>
            <a:r>
              <a:rPr lang="de-CH" dirty="0" err="1"/>
              <a:t>postulated</a:t>
            </a:r>
            <a:r>
              <a:rPr lang="de-CH" dirty="0"/>
              <a:t> superhuman“ (CPS), mit dem Ziel von Beziehung und Beeinflussung. Oft </a:t>
            </a:r>
            <a:r>
              <a:rPr lang="de-CH" dirty="0" smtClean="0"/>
              <a:t>geht </a:t>
            </a:r>
            <a:r>
              <a:rPr lang="de-CH" dirty="0"/>
              <a:t>das Gebet mit Gefühlen der Erhabenheit, Ergriffenheit, oder der Einheit mit einer höheren Macht einher. </a:t>
            </a:r>
            <a:endParaRPr lang="de-CH" dirty="0" smtClean="0"/>
          </a:p>
          <a:p>
            <a:r>
              <a:rPr lang="de-CH" dirty="0" smtClean="0"/>
              <a:t>Inhaltlich ist das </a:t>
            </a:r>
            <a:r>
              <a:rPr lang="de-CH" dirty="0"/>
              <a:t>Gebet verwoben mit „Mythen“, gemeinsamen erklärenden oder rechtfertigenden Traditionen aus religiöser Sicht. Zudem </a:t>
            </a:r>
            <a:r>
              <a:rPr lang="de-CH" dirty="0" err="1" smtClean="0"/>
              <a:t>istvdas</a:t>
            </a:r>
            <a:r>
              <a:rPr lang="de-CH" dirty="0" smtClean="0"/>
              <a:t> </a:t>
            </a:r>
            <a:r>
              <a:rPr lang="de-CH" dirty="0"/>
              <a:t>Gebet ein wichtiger erweiterter (gemeinschaftlicher) Ausdruck der persönlichen Spiritualität. </a:t>
            </a:r>
            <a:r>
              <a:rPr lang="de-CH" dirty="0" smtClean="0"/>
              <a:t> (</a:t>
            </a:r>
            <a:r>
              <a:rPr lang="de-CH" dirty="0" err="1" smtClean="0"/>
              <a:t>Spilka</a:t>
            </a:r>
            <a:r>
              <a:rPr lang="de-CH" dirty="0" smtClean="0"/>
              <a:t> 2005)</a:t>
            </a:r>
            <a:endParaRPr lang="de-CH" dirty="0"/>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5</a:t>
            </a:fld>
            <a:endParaRPr lang="de-CH"/>
          </a:p>
        </p:txBody>
      </p:sp>
    </p:spTree>
    <p:extLst>
      <p:ext uri="{BB962C8B-B14F-4D97-AF65-F5344CB8AC3E}">
        <p14:creationId xmlns:p14="http://schemas.microsoft.com/office/powerpoint/2010/main" val="1014564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Definition 2</a:t>
            </a:r>
            <a:endParaRPr lang="de-CH" dirty="0"/>
          </a:p>
        </p:txBody>
      </p:sp>
      <p:sp>
        <p:nvSpPr>
          <p:cNvPr id="3" name="Inhaltsplatzhalter 2"/>
          <p:cNvSpPr>
            <a:spLocks noGrp="1"/>
          </p:cNvSpPr>
          <p:nvPr>
            <p:ph idx="1"/>
          </p:nvPr>
        </p:nvSpPr>
        <p:spPr/>
        <p:txBody>
          <a:bodyPr/>
          <a:lstStyle/>
          <a:p>
            <a:r>
              <a:rPr lang="de-CH" sz="2400" dirty="0"/>
              <a:t>Das Gebet ist eine zentrale Handlung aller theistischen Religionen. </a:t>
            </a:r>
            <a:r>
              <a:rPr lang="de-CH" sz="2400" dirty="0" smtClean="0"/>
              <a:t>Im </a:t>
            </a:r>
            <a:r>
              <a:rPr lang="de-CH" sz="2400" dirty="0"/>
              <a:t>Gebet wendet sich der Mensch an die Gottheit. Insofern ist das Gebet eine Kommunikation des Menschen mit Gott mit der Intention der Erhörung. Die Gebetsanliegen umfassen Anbetung, Lob und Preis, Dank und Bitte, Hilferuf und Klage. </a:t>
            </a:r>
            <a:endParaRPr lang="de-CH" sz="2400" dirty="0" smtClean="0"/>
          </a:p>
          <a:p>
            <a:r>
              <a:rPr lang="de-CH" sz="2400" dirty="0" smtClean="0"/>
              <a:t>Das </a:t>
            </a:r>
            <a:r>
              <a:rPr lang="de-CH" sz="2400" dirty="0"/>
              <a:t>Gebet ist zu unterscheiden von der Beschwörung einerseits und der Kontemplation andererseits.</a:t>
            </a:r>
          </a:p>
          <a:p>
            <a:r>
              <a:rPr lang="de-CH" sz="2400" dirty="0"/>
              <a:t>Gebete erfolgen gemeinschaftlich, öffentlich oder privat. </a:t>
            </a:r>
            <a:endParaRPr lang="de-CH" sz="2400" dirty="0" smtClean="0"/>
          </a:p>
          <a:p>
            <a:r>
              <a:rPr lang="de-CH" sz="2400" dirty="0" smtClean="0"/>
              <a:t>Gebete </a:t>
            </a:r>
            <a:r>
              <a:rPr lang="de-CH" sz="2400" dirty="0"/>
              <a:t>können formell erfolgen, frei formuliert oder schweigend (Quäker). Tradierten Gebetsformen kommt eine hohe Wertschätzung zu (z.B. </a:t>
            </a:r>
            <a:r>
              <a:rPr lang="de-CH" sz="2400" dirty="0" smtClean="0"/>
              <a:t>Vaterunser</a:t>
            </a:r>
            <a:r>
              <a:rPr lang="de-CH" sz="2400" dirty="0"/>
              <a:t>, </a:t>
            </a:r>
            <a:r>
              <a:rPr lang="de-CH" sz="2400" dirty="0" smtClean="0"/>
              <a:t>Rosenkranz, </a:t>
            </a:r>
            <a:r>
              <a:rPr lang="de-CH" sz="2400" dirty="0" err="1" smtClean="0"/>
              <a:t>Shma</a:t>
            </a:r>
            <a:r>
              <a:rPr lang="de-CH" sz="2400" dirty="0" smtClean="0"/>
              <a:t> Israel etc</a:t>
            </a:r>
            <a:r>
              <a:rPr lang="de-CH" sz="2400" dirty="0"/>
              <a:t>.). </a:t>
            </a:r>
          </a:p>
          <a:p>
            <a:endParaRPr lang="de-CH" sz="2400" dirty="0"/>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6</a:t>
            </a:fld>
            <a:endParaRPr lang="de-CH"/>
          </a:p>
        </p:txBody>
      </p:sp>
    </p:spTree>
    <p:extLst>
      <p:ext uri="{BB962C8B-B14F-4D97-AF65-F5344CB8AC3E}">
        <p14:creationId xmlns:p14="http://schemas.microsoft.com/office/powerpoint/2010/main" val="1655211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Variable Intensität</a:t>
            </a:r>
            <a:endParaRPr lang="de-CH" dirty="0"/>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775" y="2832315"/>
            <a:ext cx="8750300" cy="2061733"/>
          </a:xfrm>
        </p:spPr>
      </p:pic>
    </p:spTree>
    <p:extLst>
      <p:ext uri="{BB962C8B-B14F-4D97-AF65-F5344CB8AC3E}">
        <p14:creationId xmlns:p14="http://schemas.microsoft.com/office/powerpoint/2010/main" val="1463331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Psychodynamik</a:t>
            </a:r>
            <a:endParaRPr lang="de-CH" dirty="0"/>
          </a:p>
        </p:txBody>
      </p:sp>
      <p:sp>
        <p:nvSpPr>
          <p:cNvPr id="3" name="Inhaltsplatzhalter 2"/>
          <p:cNvSpPr>
            <a:spLocks noGrp="1"/>
          </p:cNvSpPr>
          <p:nvPr>
            <p:ph idx="1"/>
          </p:nvPr>
        </p:nvSpPr>
        <p:spPr/>
        <p:txBody>
          <a:bodyPr/>
          <a:lstStyle/>
          <a:p>
            <a:r>
              <a:rPr lang="de-CH" dirty="0" smtClean="0"/>
              <a:t>Religiöse Patienten empfinden Gebet als notwendig für «christliche Beratung».</a:t>
            </a:r>
          </a:p>
          <a:p>
            <a:endParaRPr lang="de-CH" dirty="0"/>
          </a:p>
        </p:txBody>
      </p:sp>
      <p:sp>
        <p:nvSpPr>
          <p:cNvPr id="4" name="Foliennummernplatzhalter 3"/>
          <p:cNvSpPr>
            <a:spLocks noGrp="1"/>
          </p:cNvSpPr>
          <p:nvPr>
            <p:ph type="sldNum" sz="quarter" idx="10"/>
          </p:nvPr>
        </p:nvSpPr>
        <p:spPr/>
        <p:txBody>
          <a:bodyPr/>
          <a:lstStyle/>
          <a:p>
            <a:pPr>
              <a:defRPr/>
            </a:pPr>
            <a:fld id="{0EF45673-A973-436B-8A59-240A7FB6643B}" type="slidenum">
              <a:rPr lang="de-CH" smtClean="0"/>
              <a:pPr>
                <a:defRPr/>
              </a:pPr>
              <a:t>8</a:t>
            </a:fld>
            <a:endParaRPr lang="de-CH"/>
          </a:p>
        </p:txBody>
      </p:sp>
      <p:sp>
        <p:nvSpPr>
          <p:cNvPr id="5" name="Explosion 1 4"/>
          <p:cNvSpPr/>
          <p:nvPr/>
        </p:nvSpPr>
        <p:spPr bwMode="auto">
          <a:xfrm rot="20694962">
            <a:off x="2340645" y="3284984"/>
            <a:ext cx="5544616" cy="2376264"/>
          </a:xfrm>
          <a:prstGeom prst="irregularSeal1">
            <a:avLst/>
          </a:prstGeom>
          <a:solidFill>
            <a:schemeClr val="accent1">
              <a:lumMod val="75000"/>
            </a:schemeClr>
          </a:solidFill>
          <a:ln w="12700" cap="flat" cmpd="sng" algn="ctr">
            <a:solidFill>
              <a:schemeClr val="tx1"/>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CH" sz="4000" b="1" i="0" u="none" strike="noStrike" cap="none" normalizeH="0" baseline="0" dirty="0" smtClean="0">
                <a:ln>
                  <a:noFill/>
                </a:ln>
                <a:solidFill>
                  <a:schemeClr val="tx1"/>
                </a:solidFill>
                <a:effectLst/>
                <a:latin typeface="+mj-lt"/>
              </a:rPr>
              <a:t>Diskussion</a:t>
            </a:r>
            <a:endParaRPr kumimoji="0" lang="en-US" sz="4000" b="1"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715668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Pos. Funktionen des Gebetes in der Therapie</a:t>
            </a:r>
            <a:endParaRPr lang="de-CH" dirty="0"/>
          </a:p>
        </p:txBody>
      </p:sp>
      <p:sp>
        <p:nvSpPr>
          <p:cNvPr id="4" name="Inhaltsplatzhalter 3"/>
          <p:cNvSpPr>
            <a:spLocks noGrp="1"/>
          </p:cNvSpPr>
          <p:nvPr>
            <p:ph sz="half" idx="1"/>
          </p:nvPr>
        </p:nvSpPr>
        <p:spPr/>
        <p:txBody>
          <a:bodyPr/>
          <a:lstStyle/>
          <a:p>
            <a:pPr lvl="0"/>
            <a:r>
              <a:rPr lang="de-CH" sz="2200" dirty="0" err="1" smtClean="0"/>
              <a:t>Divine</a:t>
            </a:r>
            <a:r>
              <a:rPr lang="de-CH" sz="2200" dirty="0" smtClean="0"/>
              <a:t> </a:t>
            </a:r>
            <a:r>
              <a:rPr lang="de-CH" sz="2200" dirty="0" err="1"/>
              <a:t>agent</a:t>
            </a:r>
            <a:r>
              <a:rPr lang="de-CH" sz="2200" dirty="0"/>
              <a:t> </a:t>
            </a:r>
            <a:r>
              <a:rPr lang="de-CH" sz="2200" dirty="0" err="1"/>
              <a:t>assumption</a:t>
            </a:r>
            <a:r>
              <a:rPr lang="de-CH" sz="2200" dirty="0"/>
              <a:t>: Gebet in der Therapie lädt eine höhere Macht ein, aktiv in den Heilungsprozess einzugreifen.</a:t>
            </a:r>
          </a:p>
          <a:p>
            <a:pPr lvl="0"/>
            <a:r>
              <a:rPr lang="de-CH" sz="2200" dirty="0"/>
              <a:t>Gebete aus mystischen Traditionen werden vorgelesen, um die Selbstannahme bei älteren Erwachsenen zu fördern. (</a:t>
            </a:r>
            <a:r>
              <a:rPr lang="de-CH" sz="2200" dirty="0" err="1"/>
              <a:t>Magee</a:t>
            </a:r>
            <a:r>
              <a:rPr lang="de-CH" sz="2200" dirty="0"/>
              <a:t>, 1994).</a:t>
            </a:r>
          </a:p>
          <a:p>
            <a:pPr lvl="0"/>
            <a:r>
              <a:rPr lang="de-CH" sz="2200" dirty="0"/>
              <a:t>Gebete bilden sowohl Struktur als auch Stimulation für geistig eingeschränkte ältere Menschen. (</a:t>
            </a:r>
            <a:r>
              <a:rPr lang="de-CH" sz="2200" dirty="0" err="1"/>
              <a:t>Abramowitz</a:t>
            </a:r>
            <a:r>
              <a:rPr lang="de-CH" sz="2200" dirty="0"/>
              <a:t> 1993</a:t>
            </a:r>
            <a:r>
              <a:rPr lang="de-CH" sz="2200" dirty="0" smtClean="0"/>
              <a:t>)</a:t>
            </a:r>
            <a:endParaRPr lang="de-CH" sz="2200" dirty="0"/>
          </a:p>
        </p:txBody>
      </p:sp>
      <p:sp>
        <p:nvSpPr>
          <p:cNvPr id="5" name="Inhaltsplatzhalter 4"/>
          <p:cNvSpPr>
            <a:spLocks noGrp="1"/>
          </p:cNvSpPr>
          <p:nvPr>
            <p:ph sz="half" idx="2"/>
          </p:nvPr>
        </p:nvSpPr>
        <p:spPr/>
        <p:txBody>
          <a:bodyPr/>
          <a:lstStyle/>
          <a:p>
            <a:r>
              <a:rPr lang="de-CH" sz="2200" dirty="0"/>
              <a:t>Gebet kann die Ich-Integration fördern und kann eine Öffnung der tieferen Gedanken und Gefühle eines Klienten bewirken (</a:t>
            </a:r>
            <a:r>
              <a:rPr lang="de-CH" sz="2200" dirty="0" err="1"/>
              <a:t>Helminski</a:t>
            </a:r>
            <a:r>
              <a:rPr lang="de-CH" sz="2200" dirty="0"/>
              <a:t> 1992).</a:t>
            </a:r>
          </a:p>
          <a:p>
            <a:pPr lvl="0"/>
            <a:r>
              <a:rPr lang="de-CH" sz="2200" dirty="0" smtClean="0"/>
              <a:t>Gebet </a:t>
            </a:r>
            <a:r>
              <a:rPr lang="de-CH" sz="2200" dirty="0"/>
              <a:t>kann den Rapport mit Klienten fördern, Entspannung bewirken, Struktur in einer Familie schaffen und die Selbstreflexion eines Klienten verbessern.</a:t>
            </a:r>
          </a:p>
          <a:p>
            <a:endParaRPr lang="de-CH" sz="2200" dirty="0"/>
          </a:p>
          <a:p>
            <a:endParaRPr lang="de-CH" sz="2200" dirty="0"/>
          </a:p>
        </p:txBody>
      </p:sp>
      <p:sp>
        <p:nvSpPr>
          <p:cNvPr id="3" name="Foliennummernplatzhalter 2"/>
          <p:cNvSpPr>
            <a:spLocks noGrp="1"/>
          </p:cNvSpPr>
          <p:nvPr>
            <p:ph type="sldNum" sz="quarter" idx="11"/>
          </p:nvPr>
        </p:nvSpPr>
        <p:spPr/>
        <p:txBody>
          <a:bodyPr/>
          <a:lstStyle/>
          <a:p>
            <a:pPr>
              <a:defRPr/>
            </a:pPr>
            <a:fld id="{F853FC28-853D-44DA-9048-BD40FA2C8EA4}" type="slidenum">
              <a:rPr lang="de-CH" smtClean="0"/>
              <a:pPr>
                <a:defRPr/>
              </a:pPr>
              <a:t>9</a:t>
            </a:fld>
            <a:endParaRPr lang="de-CH"/>
          </a:p>
        </p:txBody>
      </p:sp>
    </p:spTree>
    <p:extLst>
      <p:ext uri="{BB962C8B-B14F-4D97-AF65-F5344CB8AC3E}">
        <p14:creationId xmlns:p14="http://schemas.microsoft.com/office/powerpoint/2010/main" val="4189831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tandarddesign">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12700" cap="flat" cmpd="sng" algn="ctr">
          <a:solidFill>
            <a:schemeClr val="tx1"/>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CC99"/>
        </a:solidFill>
        <a:ln w="12700" cap="flat" cmpd="sng" algn="ctr">
          <a:solidFill>
            <a:schemeClr val="tx1"/>
          </a:solidFill>
          <a:prstDash val="solid"/>
          <a:round/>
          <a:headEnd type="triangl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4577</Words>
  <Application>Microsoft Office PowerPoint</Application>
  <PresentationFormat>Benutzerdefiniert</PresentationFormat>
  <Paragraphs>251</Paragraphs>
  <Slides>24</Slides>
  <Notes>11</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Standarddesign</vt:lpstr>
      <vt:lpstr>ETHISCHE LEITLINIEN Spirituelle Interventionen in der Psychotherapie  Beispiel Gebet </vt:lpstr>
      <vt:lpstr>Grundlegender Ausdruck der Spiritualität</vt:lpstr>
      <vt:lpstr>Unterschiedliche Ausdrucksformen</vt:lpstr>
      <vt:lpstr>Ist Gebet unethisch?</vt:lpstr>
      <vt:lpstr>Definition</vt:lpstr>
      <vt:lpstr>Definition 2</vt:lpstr>
      <vt:lpstr>Variable Intensität</vt:lpstr>
      <vt:lpstr>Psychodynamik</vt:lpstr>
      <vt:lpstr>Pos. Funktionen des Gebetes in der Therapie</vt:lpstr>
      <vt:lpstr>PowerPoint-Präsentation</vt:lpstr>
      <vt:lpstr>Sind spirituelle Themen zulässig?</vt:lpstr>
      <vt:lpstr>Sind spirituelle Themen zulässig?</vt:lpstr>
      <vt:lpstr>Ethische Leitlinien</vt:lpstr>
      <vt:lpstr>Ethische Aspekte</vt:lpstr>
      <vt:lpstr>Gefahr 1: Aufdrängen von Werten </vt:lpstr>
      <vt:lpstr>Gefahr 2: Mangelhafte Aufklärung</vt:lpstr>
      <vt:lpstr>Gefahr 3: Eingeschränkter Fokus auf Religion</vt:lpstr>
      <vt:lpstr>Gefahr 4: Mangelnde spirituelle Kompetenz</vt:lpstr>
      <vt:lpstr>Beispiele für kulturelle Anpassung</vt:lpstr>
      <vt:lpstr>Gefahr 5: Gebet statt Psychotherapie</vt:lpstr>
      <vt:lpstr>Gefahr 6: Spirituelle Intervention statt medikamentöser Therapie</vt:lpstr>
      <vt:lpstr>Gefahr 7: Anmassung religiöser Funktion</vt:lpstr>
      <vt:lpstr>Diskussion</vt:lpstr>
      <vt:lpstr>Literatur</vt:lpstr>
    </vt:vector>
  </TitlesOfParts>
  <LinksUpToDate>false</LinksUpToDate>
  <SharedDoc>false</SharedDoc>
  <HyperlinkBase>www.seminare-ps.net</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Gebet - Wirksamkeit, Psychodynamik, Ethik</dc:title>
  <dc:creator>Dr. Samuel Pfeifer</dc:creator>
  <cp:lastModifiedBy>SEMPS</cp:lastModifiedBy>
  <cp:revision>238</cp:revision>
  <cp:lastPrinted>2014-11-25T11:13:50Z</cp:lastPrinted>
  <dcterms:created xsi:type="dcterms:W3CDTF">2009-12-05T07:27:22Z</dcterms:created>
  <dcterms:modified xsi:type="dcterms:W3CDTF">2014-12-01T05:42:55Z</dcterms:modified>
</cp:coreProperties>
</file>