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9" r:id="rId2"/>
    <p:sldId id="278" r:id="rId3"/>
    <p:sldId id="279" r:id="rId4"/>
    <p:sldId id="258" r:id="rId5"/>
    <p:sldId id="257" r:id="rId6"/>
    <p:sldId id="281" r:id="rId7"/>
    <p:sldId id="263" r:id="rId8"/>
    <p:sldId id="272" r:id="rId9"/>
    <p:sldId id="273" r:id="rId10"/>
    <p:sldId id="264" r:id="rId11"/>
    <p:sldId id="280" r:id="rId12"/>
    <p:sldId id="265" r:id="rId13"/>
    <p:sldId id="266" r:id="rId14"/>
    <p:sldId id="267" r:id="rId15"/>
    <p:sldId id="276" r:id="rId16"/>
    <p:sldId id="277" r:id="rId17"/>
    <p:sldId id="275" r:id="rId18"/>
    <p:sldId id="271" r:id="rId19"/>
    <p:sldId id="274" r:id="rId2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3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4372" autoAdjust="0"/>
  </p:normalViewPr>
  <p:slideViewPr>
    <p:cSldViewPr>
      <p:cViewPr varScale="1">
        <p:scale>
          <a:sx n="65" d="100"/>
          <a:sy n="65" d="100"/>
        </p:scale>
        <p:origin x="2046" y="72"/>
      </p:cViewPr>
      <p:guideLst>
        <p:guide orient="horz" pos="2160"/>
        <p:guide pos="2880"/>
      </p:guideLst>
    </p:cSldViewPr>
  </p:slideViewPr>
  <p:outlineViewPr>
    <p:cViewPr>
      <p:scale>
        <a:sx n="33" d="100"/>
        <a:sy n="33" d="100"/>
      </p:scale>
      <p:origin x="0" y="19110"/>
    </p:cViewPr>
  </p:outlineViewPr>
  <p:notesTextViewPr>
    <p:cViewPr>
      <p:scale>
        <a:sx n="1" d="1"/>
        <a:sy n="1" d="1"/>
      </p:scale>
      <p:origin x="0" y="0"/>
    </p:cViewPr>
  </p:notesTextViewPr>
  <p:sorterViewPr>
    <p:cViewPr>
      <p:scale>
        <a:sx n="78" d="100"/>
        <a:sy n="78" d="100"/>
      </p:scale>
      <p:origin x="0" y="0"/>
    </p:cViewPr>
  </p:sorterViewPr>
  <p:notesViewPr>
    <p:cSldViewPr>
      <p:cViewPr varScale="1">
        <p:scale>
          <a:sx n="66" d="100"/>
          <a:sy n="66" d="100"/>
        </p:scale>
        <p:origin x="3204" y="66"/>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de-CH"/>
          </a:p>
        </p:txBody>
      </p:sp>
      <p:sp>
        <p:nvSpPr>
          <p:cNvPr id="3" name="Datumsplatzhalter 2"/>
          <p:cNvSpPr>
            <a:spLocks noGrp="1"/>
          </p:cNvSpPr>
          <p:nvPr>
            <p:ph type="dt" sz="quarter" idx="1"/>
          </p:nvPr>
        </p:nvSpPr>
        <p:spPr>
          <a:xfrm>
            <a:off x="2721147" y="183813"/>
            <a:ext cx="4107048" cy="468154"/>
          </a:xfrm>
          <a:prstGeom prst="rect">
            <a:avLst/>
          </a:prstGeom>
        </p:spPr>
        <p:txBody>
          <a:bodyPr vert="horz" lIns="93936" tIns="46968" rIns="93936" bIns="46968" rtlCol="0"/>
          <a:lstStyle>
            <a:lvl1pPr algn="r">
              <a:defRPr sz="1200"/>
            </a:lvl1pPr>
          </a:lstStyle>
          <a:p>
            <a:r>
              <a:rPr lang="de-CH" dirty="0" smtClean="0"/>
              <a:t>Prof. Dr. med. Samuel Pfeifer Workshop DGPPN – Definition Spiritualität – </a:t>
            </a:r>
            <a:r>
              <a:rPr lang="de-CH" dirty="0" err="1" smtClean="0"/>
              <a:t>Spir</a:t>
            </a:r>
            <a:r>
              <a:rPr lang="de-CH" dirty="0" smtClean="0"/>
              <a:t>. </a:t>
            </a:r>
            <a:r>
              <a:rPr lang="de-CH" dirty="0"/>
              <a:t>A</a:t>
            </a:r>
            <a:r>
              <a:rPr lang="de-CH" dirty="0" smtClean="0"/>
              <a:t>namnese</a:t>
            </a:r>
            <a:endParaRPr lang="de-CH" dirty="0" smtClean="0"/>
          </a:p>
        </p:txBody>
      </p:sp>
      <p:sp>
        <p:nvSpPr>
          <p:cNvPr id="4" name="Fußzeilenplatzhalter 3"/>
          <p:cNvSpPr>
            <a:spLocks noGrp="1"/>
          </p:cNvSpPr>
          <p:nvPr>
            <p:ph type="ftr" sz="quarter" idx="2"/>
          </p:nvPr>
        </p:nvSpPr>
        <p:spPr>
          <a:xfrm>
            <a:off x="566207" y="8736863"/>
            <a:ext cx="3066733" cy="468154"/>
          </a:xfrm>
          <a:prstGeom prst="rect">
            <a:avLst/>
          </a:prstGeom>
        </p:spPr>
        <p:txBody>
          <a:bodyPr vert="horz" lIns="93936" tIns="46968" rIns="93936" bIns="46968" rtlCol="0" anchor="b"/>
          <a:lstStyle>
            <a:lvl1pPr algn="l">
              <a:defRPr sz="1200"/>
            </a:lvl1pPr>
          </a:lstStyle>
          <a:p>
            <a:r>
              <a:rPr lang="de-CH" dirty="0" smtClean="0"/>
              <a:t>www.seminare-ps.net</a:t>
            </a:r>
          </a:p>
        </p:txBody>
      </p:sp>
      <p:sp>
        <p:nvSpPr>
          <p:cNvPr id="5" name="Foliennummernplatzhalter 4"/>
          <p:cNvSpPr>
            <a:spLocks noGrp="1"/>
          </p:cNvSpPr>
          <p:nvPr>
            <p:ph type="sldNum" sz="quarter" idx="3"/>
          </p:nvPr>
        </p:nvSpPr>
        <p:spPr>
          <a:xfrm>
            <a:off x="3464229" y="8894921"/>
            <a:ext cx="3066733" cy="468154"/>
          </a:xfrm>
          <a:prstGeom prst="rect">
            <a:avLst/>
          </a:prstGeom>
        </p:spPr>
        <p:txBody>
          <a:bodyPr vert="horz" lIns="93936" tIns="46968" rIns="93936" bIns="46968" rtlCol="0" anchor="b"/>
          <a:lstStyle>
            <a:lvl1pPr algn="r">
              <a:defRPr sz="1200"/>
            </a:lvl1pPr>
          </a:lstStyle>
          <a:p>
            <a:fld id="{FE4720BD-7955-4B34-9FB9-31D860029BDB}" type="slidenum">
              <a:rPr lang="de-CH" smtClean="0"/>
              <a:t>‹Nr.›</a:t>
            </a:fld>
            <a:endParaRPr lang="de-CH" dirty="0"/>
          </a:p>
        </p:txBody>
      </p:sp>
    </p:spTree>
    <p:extLst>
      <p:ext uri="{BB962C8B-B14F-4D97-AF65-F5344CB8AC3E}">
        <p14:creationId xmlns:p14="http://schemas.microsoft.com/office/powerpoint/2010/main" val="267117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de-CH"/>
          </a:p>
        </p:txBody>
      </p:sp>
      <p:sp>
        <p:nvSpPr>
          <p:cNvPr id="3" name="Datumsplatzhalt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DE6FD1FD-B62D-4692-B8E6-7640BBA53223}" type="datetimeFigureOut">
              <a:rPr lang="de-CH" smtClean="0"/>
              <a:t>22.11.2015</a:t>
            </a:fld>
            <a:endParaRPr lang="de-CH"/>
          </a:p>
        </p:txBody>
      </p:sp>
      <p:sp>
        <p:nvSpPr>
          <p:cNvPr id="4" name="Folienbildplatzhalt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de-CH"/>
          </a:p>
        </p:txBody>
      </p:sp>
      <p:sp>
        <p:nvSpPr>
          <p:cNvPr id="5" name="Notizenplatzhalt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de-CH"/>
          </a:p>
        </p:txBody>
      </p:sp>
      <p:sp>
        <p:nvSpPr>
          <p:cNvPr id="7" name="Foliennummernplatzhalt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33C9692-F9B6-4752-82D8-A692B8862853}" type="slidenum">
              <a:rPr lang="de-CH" smtClean="0"/>
              <a:t>‹Nr.›</a:t>
            </a:fld>
            <a:endParaRPr lang="de-CH"/>
          </a:p>
        </p:txBody>
      </p:sp>
    </p:spTree>
    <p:extLst>
      <p:ext uri="{BB962C8B-B14F-4D97-AF65-F5344CB8AC3E}">
        <p14:creationId xmlns:p14="http://schemas.microsoft.com/office/powerpoint/2010/main" val="105576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3233" indent="-293551" eaLnBrk="0" hangingPunct="0">
              <a:defRPr sz="2500">
                <a:solidFill>
                  <a:schemeClr val="tx1"/>
                </a:solidFill>
                <a:latin typeface="Times New Roman" pitchFamily="18" charset="0"/>
              </a:defRPr>
            </a:lvl2pPr>
            <a:lvl3pPr marL="1174204" indent="-234841" eaLnBrk="0" hangingPunct="0">
              <a:defRPr sz="2500">
                <a:solidFill>
                  <a:schemeClr val="tx1"/>
                </a:solidFill>
                <a:latin typeface="Times New Roman" pitchFamily="18" charset="0"/>
              </a:defRPr>
            </a:lvl3pPr>
            <a:lvl4pPr marL="1643885" indent="-234841" eaLnBrk="0" hangingPunct="0">
              <a:defRPr sz="2500">
                <a:solidFill>
                  <a:schemeClr val="tx1"/>
                </a:solidFill>
                <a:latin typeface="Times New Roman" pitchFamily="18" charset="0"/>
              </a:defRPr>
            </a:lvl4pPr>
            <a:lvl5pPr marL="2113567" indent="-234841" eaLnBrk="0" hangingPunct="0">
              <a:defRPr sz="2500">
                <a:solidFill>
                  <a:schemeClr val="tx1"/>
                </a:solidFill>
                <a:latin typeface="Times New Roman" pitchFamily="18" charset="0"/>
              </a:defRPr>
            </a:lvl5pPr>
            <a:lvl6pPr marL="2583249" indent="-234841" eaLnBrk="0" fontAlgn="base" hangingPunct="0">
              <a:spcBef>
                <a:spcPct val="0"/>
              </a:spcBef>
              <a:spcAft>
                <a:spcPct val="0"/>
              </a:spcAft>
              <a:defRPr sz="2500">
                <a:solidFill>
                  <a:schemeClr val="tx1"/>
                </a:solidFill>
                <a:latin typeface="Times New Roman" pitchFamily="18" charset="0"/>
              </a:defRPr>
            </a:lvl6pPr>
            <a:lvl7pPr marL="3052930" indent="-234841" eaLnBrk="0" fontAlgn="base" hangingPunct="0">
              <a:spcBef>
                <a:spcPct val="0"/>
              </a:spcBef>
              <a:spcAft>
                <a:spcPct val="0"/>
              </a:spcAft>
              <a:defRPr sz="2500">
                <a:solidFill>
                  <a:schemeClr val="tx1"/>
                </a:solidFill>
                <a:latin typeface="Times New Roman" pitchFamily="18" charset="0"/>
              </a:defRPr>
            </a:lvl7pPr>
            <a:lvl8pPr marL="3522612" indent="-234841" eaLnBrk="0" fontAlgn="base" hangingPunct="0">
              <a:spcBef>
                <a:spcPct val="0"/>
              </a:spcBef>
              <a:spcAft>
                <a:spcPct val="0"/>
              </a:spcAft>
              <a:defRPr sz="2500">
                <a:solidFill>
                  <a:schemeClr val="tx1"/>
                </a:solidFill>
                <a:latin typeface="Times New Roman" pitchFamily="18" charset="0"/>
              </a:defRPr>
            </a:lvl8pPr>
            <a:lvl9pPr marL="3992293" indent="-234841" eaLnBrk="0" fontAlgn="base" hangingPunct="0">
              <a:spcBef>
                <a:spcPct val="0"/>
              </a:spcBef>
              <a:spcAft>
                <a:spcPct val="0"/>
              </a:spcAft>
              <a:defRPr sz="2500">
                <a:solidFill>
                  <a:schemeClr val="tx1"/>
                </a:solidFill>
                <a:latin typeface="Times New Roman" pitchFamily="18" charset="0"/>
              </a:defRPr>
            </a:lvl9pPr>
          </a:lstStyle>
          <a:p>
            <a:pPr eaLnBrk="1" hangingPunct="1"/>
            <a:fld id="{68B54296-B734-4789-BCCB-F018EF6FD0D0}" type="slidenum">
              <a:rPr lang="de-CH" sz="1200"/>
              <a:pPr eaLnBrk="1" hangingPunct="1"/>
              <a:t>2</a:t>
            </a:fld>
            <a:endParaRPr lang="de-CH"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69579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9363">
              <a:defRPr/>
            </a:pPr>
            <a:r>
              <a:rPr lang="de-CH" dirty="0" smtClean="0"/>
              <a:t>Vgl. </a:t>
            </a:r>
            <a:r>
              <a:rPr lang="de-CH" dirty="0" err="1" smtClean="0"/>
              <a:t>Utsch</a:t>
            </a:r>
            <a:r>
              <a:rPr lang="de-CH" dirty="0" smtClean="0"/>
              <a:t> 2014, Kapitel 3</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7</a:t>
            </a:fld>
            <a:endParaRPr lang="de-CH"/>
          </a:p>
        </p:txBody>
      </p:sp>
    </p:spTree>
    <p:extLst>
      <p:ext uri="{BB962C8B-B14F-4D97-AF65-F5344CB8AC3E}">
        <p14:creationId xmlns:p14="http://schemas.microsoft.com/office/powerpoint/2010/main" val="166993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45886">
              <a:defRPr sz="2500">
                <a:solidFill>
                  <a:schemeClr val="tx1"/>
                </a:solidFill>
                <a:latin typeface="Tahoma" pitchFamily="34" charset="0"/>
              </a:defRPr>
            </a:lvl1pPr>
            <a:lvl2pPr marL="763233" indent="-293551" defTabSz="945886">
              <a:defRPr sz="2500">
                <a:solidFill>
                  <a:schemeClr val="tx1"/>
                </a:solidFill>
                <a:latin typeface="Tahoma" pitchFamily="34" charset="0"/>
              </a:defRPr>
            </a:lvl2pPr>
            <a:lvl3pPr marL="1174204" indent="-234841" defTabSz="945886">
              <a:defRPr sz="2500">
                <a:solidFill>
                  <a:schemeClr val="tx1"/>
                </a:solidFill>
                <a:latin typeface="Tahoma" pitchFamily="34" charset="0"/>
              </a:defRPr>
            </a:lvl3pPr>
            <a:lvl4pPr marL="1643885" indent="-234841" defTabSz="945886">
              <a:defRPr sz="2500">
                <a:solidFill>
                  <a:schemeClr val="tx1"/>
                </a:solidFill>
                <a:latin typeface="Tahoma" pitchFamily="34" charset="0"/>
              </a:defRPr>
            </a:lvl4pPr>
            <a:lvl5pPr marL="2113567" indent="-234841" defTabSz="945886">
              <a:defRPr sz="2500">
                <a:solidFill>
                  <a:schemeClr val="tx1"/>
                </a:solidFill>
                <a:latin typeface="Tahoma" pitchFamily="34" charset="0"/>
              </a:defRPr>
            </a:lvl5pPr>
            <a:lvl6pPr marL="2583249" indent="-234841" defTabSz="945886" eaLnBrk="0" fontAlgn="base" hangingPunct="0">
              <a:spcBef>
                <a:spcPct val="50000"/>
              </a:spcBef>
              <a:spcAft>
                <a:spcPct val="0"/>
              </a:spcAft>
              <a:defRPr sz="2500">
                <a:solidFill>
                  <a:schemeClr val="tx1"/>
                </a:solidFill>
                <a:latin typeface="Tahoma" pitchFamily="34" charset="0"/>
              </a:defRPr>
            </a:lvl6pPr>
            <a:lvl7pPr marL="3052930" indent="-234841" defTabSz="945886" eaLnBrk="0" fontAlgn="base" hangingPunct="0">
              <a:spcBef>
                <a:spcPct val="50000"/>
              </a:spcBef>
              <a:spcAft>
                <a:spcPct val="0"/>
              </a:spcAft>
              <a:defRPr sz="2500">
                <a:solidFill>
                  <a:schemeClr val="tx1"/>
                </a:solidFill>
                <a:latin typeface="Tahoma" pitchFamily="34" charset="0"/>
              </a:defRPr>
            </a:lvl7pPr>
            <a:lvl8pPr marL="3522612" indent="-234841" defTabSz="945886" eaLnBrk="0" fontAlgn="base" hangingPunct="0">
              <a:spcBef>
                <a:spcPct val="50000"/>
              </a:spcBef>
              <a:spcAft>
                <a:spcPct val="0"/>
              </a:spcAft>
              <a:defRPr sz="2500">
                <a:solidFill>
                  <a:schemeClr val="tx1"/>
                </a:solidFill>
                <a:latin typeface="Tahoma" pitchFamily="34" charset="0"/>
              </a:defRPr>
            </a:lvl8pPr>
            <a:lvl9pPr marL="3992293" indent="-234841" defTabSz="945886" eaLnBrk="0" fontAlgn="base" hangingPunct="0">
              <a:spcBef>
                <a:spcPct val="50000"/>
              </a:spcBef>
              <a:spcAft>
                <a:spcPct val="0"/>
              </a:spcAft>
              <a:defRPr sz="2500">
                <a:solidFill>
                  <a:schemeClr val="tx1"/>
                </a:solidFill>
                <a:latin typeface="Tahoma" pitchFamily="34" charset="0"/>
              </a:defRPr>
            </a:lvl9pPr>
          </a:lstStyle>
          <a:p>
            <a:fld id="{B083F1C5-A04D-420A-9630-98F18DAD3D68}" type="slidenum">
              <a:rPr lang="de-CH" altLang="en-US" sz="1300"/>
              <a:pPr/>
              <a:t>8</a:t>
            </a:fld>
            <a:endParaRPr lang="de-CH" altLang="en-US" sz="1300"/>
          </a:p>
        </p:txBody>
      </p:sp>
      <p:sp>
        <p:nvSpPr>
          <p:cNvPr id="58371" name="Rectangle 2"/>
          <p:cNvSpPr>
            <a:spLocks noGrp="1" noRot="1" noChangeAspect="1" noChangeArrowheads="1" noTextEdit="1"/>
          </p:cNvSpPr>
          <p:nvPr>
            <p:ph type="sldImg"/>
          </p:nvPr>
        </p:nvSpPr>
        <p:spPr>
          <a:xfrm>
            <a:off x="1198563" y="701675"/>
            <a:ext cx="4681537" cy="3511550"/>
          </a:xfrm>
          <a:ln/>
        </p:spPr>
      </p:sp>
      <p:sp>
        <p:nvSpPr>
          <p:cNvPr id="58372" name="Rectangle 3"/>
          <p:cNvSpPr>
            <a:spLocks noGrp="1" noChangeArrowheads="1"/>
          </p:cNvSpPr>
          <p:nvPr>
            <p:ph type="body" idx="1"/>
          </p:nvPr>
        </p:nvSpPr>
        <p:spPr>
          <a:xfrm>
            <a:off x="945374" y="4447199"/>
            <a:ext cx="5186329" cy="4213608"/>
          </a:xfrm>
          <a:noFill/>
        </p:spPr>
        <p:txBody>
          <a:bodyPr/>
          <a:lstStyle/>
          <a:p>
            <a:endParaRPr lang="de-CH" altLang="en-US" smtClean="0"/>
          </a:p>
        </p:txBody>
      </p:sp>
    </p:spTree>
    <p:extLst>
      <p:ext uri="{BB962C8B-B14F-4D97-AF65-F5344CB8AC3E}">
        <p14:creationId xmlns:p14="http://schemas.microsoft.com/office/powerpoint/2010/main" val="13260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Psychologische Dimensionen der Spiritualität (nach Bucher 2007, S. 27)</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10</a:t>
            </a:fld>
            <a:endParaRPr lang="de-CH"/>
          </a:p>
        </p:txBody>
      </p:sp>
    </p:spTree>
    <p:extLst>
      <p:ext uri="{BB962C8B-B14F-4D97-AF65-F5344CB8AC3E}">
        <p14:creationId xmlns:p14="http://schemas.microsoft.com/office/powerpoint/2010/main" val="166993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WEITE UND ENGE FASSUNG DES BEGRIFFES (hervorragend dokumentiert bei </a:t>
            </a:r>
            <a:r>
              <a:rPr lang="de-CH" dirty="0" err="1" smtClean="0"/>
              <a:t>Utsch</a:t>
            </a:r>
            <a:r>
              <a:rPr lang="de-CH" dirty="0" smtClean="0"/>
              <a:t> 2014)</a:t>
            </a:r>
          </a:p>
          <a:p>
            <a:r>
              <a:rPr lang="de-CH" dirty="0" smtClean="0"/>
              <a:t>Anthropologistisch vs. religiös</a:t>
            </a:r>
          </a:p>
          <a:p>
            <a:r>
              <a:rPr lang="de-CH" dirty="0" smtClean="0"/>
              <a:t>Weit: „Zum Mensch-Sein gehört die tiefe Dimension einer heilvollen, </a:t>
            </a:r>
            <a:r>
              <a:rPr lang="de-CH" smtClean="0"/>
              <a:t>identitätsstiftenden Bezogenheit </a:t>
            </a:r>
            <a:r>
              <a:rPr lang="de-CH" dirty="0" smtClean="0"/>
              <a:t>auf eine letzte Wirklichkeit.“ (Baier 2006, S. 14)</a:t>
            </a:r>
          </a:p>
          <a:p>
            <a:r>
              <a:rPr lang="de-CH" dirty="0" smtClean="0"/>
              <a:t>Eng: „in der französischen Ordenstheologie beheimatet, die im Bereich der Klöster und Kirchen versucht hat, spirituelles Leben aus dem Geiste Gottes umzusetzen.“ - : „Spiritualität ist als Streben nach Selbsttranszendenz theologisch unzureichend beschrieben, da eine solche Bestimmung methodisch ausklammert, was christlich gesehen entscheidend ist: die wirksame Präsenz des Geistes Christi … Achtet man auf seine neutestamentliche Bedeutung, so verweist „Spiritualität“ anders als „Frömmigkeit“ oder „Askese“ nicht primär auf das religiöse Tun des Menschen, sondern das Wirken des Heiligen Geistes“ (Peng-Keller 2011, 237).  </a:t>
            </a:r>
          </a:p>
          <a:p>
            <a:r>
              <a:rPr lang="de-CH" dirty="0" smtClean="0"/>
              <a:t>„Eine Spiritualität ohne den Kern des Heiligen verliert ihr eigentliches Zentrum.“ (</a:t>
            </a:r>
            <a:r>
              <a:rPr lang="de-CH" dirty="0" err="1" smtClean="0"/>
              <a:t>Pargament</a:t>
            </a:r>
            <a:r>
              <a:rPr lang="de-CH" dirty="0" smtClean="0"/>
              <a:t> 1999, S. 5). Damit wendet er sich besonders gegen die populäre Suche nach erweiterten und veränderten Bewusstseinszuständen, die häufig schon per se als „spirituell“ vermarktet werden.</a:t>
            </a:r>
          </a:p>
          <a:p>
            <a:r>
              <a:rPr lang="de-CH" dirty="0" smtClean="0"/>
              <a:t>„individuelle Gestaltung der Bezogenheit auf Transzendenz“ (van </a:t>
            </a:r>
            <a:r>
              <a:rPr lang="de-CH" dirty="0" err="1" smtClean="0"/>
              <a:t>Belzen</a:t>
            </a:r>
            <a:r>
              <a:rPr lang="de-CH" dirty="0" smtClean="0"/>
              <a:t> 1999).</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12</a:t>
            </a:fld>
            <a:endParaRPr lang="de-CH"/>
          </a:p>
        </p:txBody>
      </p:sp>
    </p:spTree>
    <p:extLst>
      <p:ext uri="{BB962C8B-B14F-4D97-AF65-F5344CB8AC3E}">
        <p14:creationId xmlns:p14="http://schemas.microsoft.com/office/powerpoint/2010/main" val="166993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smtClean="0"/>
          </a:p>
          <a:p>
            <a:r>
              <a:rPr lang="de-CH" dirty="0" smtClean="0"/>
              <a:t>„Ein subjektiv erlebter Sinnhorizont, der sowohl innerhalb als auch außerhalb traditioneller Religiosität verortet sein kann und damit allen - nicht nur religiösen - Menschen zu Eigen ist." (nach Zwingmann 2004)</a:t>
            </a:r>
          </a:p>
          <a:p>
            <a:r>
              <a:rPr lang="de-CH" dirty="0" smtClean="0"/>
              <a:t>“</a:t>
            </a:r>
            <a:r>
              <a:rPr lang="de-CH" dirty="0" err="1" smtClean="0"/>
              <a:t>Spirituality</a:t>
            </a:r>
            <a:r>
              <a:rPr lang="de-CH" dirty="0" smtClean="0"/>
              <a:t> </a:t>
            </a:r>
            <a:r>
              <a:rPr lang="de-CH" dirty="0" err="1" smtClean="0"/>
              <a:t>is</a:t>
            </a:r>
            <a:r>
              <a:rPr lang="de-CH" dirty="0" smtClean="0"/>
              <a:t> a </a:t>
            </a:r>
            <a:r>
              <a:rPr lang="de-CH" dirty="0" err="1" smtClean="0"/>
              <a:t>way</a:t>
            </a:r>
            <a:r>
              <a:rPr lang="de-CH" dirty="0" smtClean="0"/>
              <a:t> </a:t>
            </a:r>
            <a:r>
              <a:rPr lang="de-CH" dirty="0" err="1" smtClean="0"/>
              <a:t>of</a:t>
            </a:r>
            <a:r>
              <a:rPr lang="de-CH" dirty="0" smtClean="0"/>
              <a:t> </a:t>
            </a:r>
            <a:r>
              <a:rPr lang="de-CH" dirty="0" err="1" smtClean="0"/>
              <a:t>being</a:t>
            </a:r>
            <a:r>
              <a:rPr lang="de-CH" dirty="0" smtClean="0"/>
              <a:t> in </a:t>
            </a:r>
            <a:r>
              <a:rPr lang="de-CH" dirty="0" err="1" smtClean="0"/>
              <a:t>the</a:t>
            </a:r>
            <a:r>
              <a:rPr lang="de-CH" dirty="0" smtClean="0"/>
              <a:t> </a:t>
            </a:r>
            <a:r>
              <a:rPr lang="de-CH" dirty="0" err="1" smtClean="0"/>
              <a:t>world</a:t>
            </a:r>
            <a:r>
              <a:rPr lang="de-CH" dirty="0" smtClean="0"/>
              <a:t> </a:t>
            </a:r>
            <a:r>
              <a:rPr lang="de-CH" dirty="0" err="1" smtClean="0"/>
              <a:t>that</a:t>
            </a:r>
            <a:r>
              <a:rPr lang="de-CH" dirty="0" smtClean="0"/>
              <a:t> </a:t>
            </a:r>
            <a:r>
              <a:rPr lang="de-CH" dirty="0" err="1" smtClean="0"/>
              <a:t>acknowledges</a:t>
            </a:r>
            <a:r>
              <a:rPr lang="de-CH" dirty="0" smtClean="0"/>
              <a:t> </a:t>
            </a:r>
            <a:r>
              <a:rPr lang="de-CH" dirty="0" err="1" smtClean="0"/>
              <a:t>the</a:t>
            </a:r>
            <a:r>
              <a:rPr lang="de-CH" dirty="0" smtClean="0"/>
              <a:t> </a:t>
            </a:r>
            <a:r>
              <a:rPr lang="de-CH" dirty="0" err="1" smtClean="0"/>
              <a:t>existence</a:t>
            </a:r>
            <a:r>
              <a:rPr lang="de-CH" dirty="0" smtClean="0"/>
              <a:t> </a:t>
            </a:r>
            <a:r>
              <a:rPr lang="de-CH" dirty="0" err="1" smtClean="0"/>
              <a:t>of</a:t>
            </a:r>
            <a:r>
              <a:rPr lang="de-CH" dirty="0" smtClean="0"/>
              <a:t> a </a:t>
            </a:r>
            <a:r>
              <a:rPr lang="de-CH" dirty="0" err="1" smtClean="0"/>
              <a:t>transcendent</a:t>
            </a:r>
            <a:r>
              <a:rPr lang="de-CH" dirty="0" smtClean="0"/>
              <a:t> </a:t>
            </a:r>
            <a:r>
              <a:rPr lang="de-CH" dirty="0" err="1" smtClean="0"/>
              <a:t>dimension</a:t>
            </a:r>
            <a:r>
              <a:rPr lang="de-CH" dirty="0" smtClean="0"/>
              <a:t>. </a:t>
            </a:r>
            <a:r>
              <a:rPr lang="de-CH" dirty="0" err="1" smtClean="0"/>
              <a:t>It</a:t>
            </a:r>
            <a:r>
              <a:rPr lang="de-CH" dirty="0" smtClean="0"/>
              <a:t> </a:t>
            </a:r>
            <a:r>
              <a:rPr lang="de-CH" dirty="0" err="1" smtClean="0"/>
              <a:t>includes</a:t>
            </a:r>
            <a:r>
              <a:rPr lang="de-CH" dirty="0" smtClean="0"/>
              <a:t> an </a:t>
            </a:r>
            <a:r>
              <a:rPr lang="de-CH" dirty="0" err="1" smtClean="0"/>
              <a:t>awareness</a:t>
            </a:r>
            <a:r>
              <a:rPr lang="de-CH" dirty="0" smtClean="0"/>
              <a:t> </a:t>
            </a:r>
            <a:r>
              <a:rPr lang="de-CH" dirty="0" err="1" smtClean="0"/>
              <a:t>of</a:t>
            </a:r>
            <a:r>
              <a:rPr lang="de-CH" dirty="0" smtClean="0"/>
              <a:t> </a:t>
            </a:r>
            <a:r>
              <a:rPr lang="de-CH" dirty="0" err="1" smtClean="0"/>
              <a:t>the</a:t>
            </a:r>
            <a:r>
              <a:rPr lang="de-CH" dirty="0" smtClean="0"/>
              <a:t> </a:t>
            </a:r>
            <a:r>
              <a:rPr lang="de-CH" dirty="0" err="1" smtClean="0"/>
              <a:t>connectedness</a:t>
            </a:r>
            <a:r>
              <a:rPr lang="de-CH" dirty="0" smtClean="0"/>
              <a:t> </a:t>
            </a:r>
            <a:r>
              <a:rPr lang="de-CH" dirty="0" err="1" smtClean="0"/>
              <a:t>of</a:t>
            </a:r>
            <a:r>
              <a:rPr lang="de-CH" dirty="0" smtClean="0"/>
              <a:t> all </a:t>
            </a:r>
            <a:r>
              <a:rPr lang="de-CH" dirty="0" err="1" smtClean="0"/>
              <a:t>that</a:t>
            </a:r>
            <a:r>
              <a:rPr lang="de-CH" dirty="0" smtClean="0"/>
              <a:t> </a:t>
            </a:r>
            <a:r>
              <a:rPr lang="de-CH" dirty="0" err="1" smtClean="0"/>
              <a:t>is</a:t>
            </a:r>
            <a:r>
              <a:rPr lang="de-CH" dirty="0" smtClean="0"/>
              <a:t>, </a:t>
            </a:r>
            <a:r>
              <a:rPr lang="de-CH" dirty="0" err="1" smtClean="0"/>
              <a:t>and</a:t>
            </a:r>
            <a:r>
              <a:rPr lang="de-CH" dirty="0" smtClean="0"/>
              <a:t> </a:t>
            </a:r>
            <a:r>
              <a:rPr lang="de-CH" dirty="0" err="1" smtClean="0"/>
              <a:t>accepts</a:t>
            </a:r>
            <a:r>
              <a:rPr lang="de-CH" dirty="0" smtClean="0"/>
              <a:t> </a:t>
            </a:r>
            <a:r>
              <a:rPr lang="de-CH" dirty="0" err="1" smtClean="0"/>
              <a:t>that</a:t>
            </a:r>
            <a:r>
              <a:rPr lang="de-CH" dirty="0" smtClean="0"/>
              <a:t> all </a:t>
            </a:r>
            <a:r>
              <a:rPr lang="de-CH" dirty="0" err="1" smtClean="0"/>
              <a:t>of</a:t>
            </a:r>
            <a:r>
              <a:rPr lang="de-CH" dirty="0" smtClean="0"/>
              <a:t> </a:t>
            </a:r>
            <a:r>
              <a:rPr lang="de-CH" dirty="0" err="1" smtClean="0"/>
              <a:t>life</a:t>
            </a:r>
            <a:r>
              <a:rPr lang="de-CH" dirty="0" smtClean="0"/>
              <a:t> </a:t>
            </a:r>
            <a:r>
              <a:rPr lang="de-CH" dirty="0" err="1" smtClean="0"/>
              <a:t>has</a:t>
            </a:r>
            <a:r>
              <a:rPr lang="de-CH" dirty="0" smtClean="0"/>
              <a:t> </a:t>
            </a:r>
            <a:r>
              <a:rPr lang="de-CH" dirty="0" err="1" smtClean="0"/>
              <a:t>meaning</a:t>
            </a:r>
            <a:r>
              <a:rPr lang="de-CH" dirty="0" smtClean="0"/>
              <a:t> </a:t>
            </a:r>
            <a:r>
              <a:rPr lang="de-CH" dirty="0" err="1" smtClean="0"/>
              <a:t>and</a:t>
            </a:r>
            <a:r>
              <a:rPr lang="de-CH" dirty="0" smtClean="0"/>
              <a:t> </a:t>
            </a:r>
            <a:r>
              <a:rPr lang="de-CH" dirty="0" err="1" smtClean="0"/>
              <a:t>purpose</a:t>
            </a:r>
            <a:r>
              <a:rPr lang="de-CH" dirty="0" smtClean="0"/>
              <a:t> </a:t>
            </a:r>
            <a:r>
              <a:rPr lang="de-CH" dirty="0" err="1" smtClean="0"/>
              <a:t>and</a:t>
            </a:r>
            <a:r>
              <a:rPr lang="de-CH" dirty="0" smtClean="0"/>
              <a:t> </a:t>
            </a:r>
            <a:r>
              <a:rPr lang="de-CH" dirty="0" err="1" smtClean="0"/>
              <a:t>is</a:t>
            </a:r>
            <a:r>
              <a:rPr lang="de-CH" dirty="0" smtClean="0"/>
              <a:t> </a:t>
            </a:r>
            <a:r>
              <a:rPr lang="de-CH" dirty="0" err="1" smtClean="0"/>
              <a:t>thus</a:t>
            </a:r>
            <a:r>
              <a:rPr lang="de-CH" dirty="0" smtClean="0"/>
              <a:t> </a:t>
            </a:r>
            <a:r>
              <a:rPr lang="de-CH" dirty="0" err="1" smtClean="0"/>
              <a:t>sacred</a:t>
            </a:r>
            <a:r>
              <a:rPr lang="de-CH" dirty="0" smtClean="0"/>
              <a:t>.” (</a:t>
            </a:r>
            <a:r>
              <a:rPr lang="de-CH" dirty="0" err="1" smtClean="0"/>
              <a:t>Becvar</a:t>
            </a:r>
            <a:r>
              <a:rPr lang="de-CH" dirty="0" smtClean="0"/>
              <a:t> 1994, zitiert bei </a:t>
            </a:r>
            <a:r>
              <a:rPr lang="de-CH" dirty="0" err="1" smtClean="0"/>
              <a:t>Utsch</a:t>
            </a:r>
            <a:r>
              <a:rPr lang="de-CH" dirty="0" smtClean="0"/>
              <a:t> 2014).</a:t>
            </a:r>
          </a:p>
          <a:p>
            <a:r>
              <a:rPr lang="de-CH" dirty="0" smtClean="0"/>
              <a:t>“Die Anerkennung und Wahrnehmung des menschlichen </a:t>
            </a:r>
            <a:r>
              <a:rPr lang="de-CH" dirty="0" err="1" smtClean="0"/>
              <a:t>Eingebundenseins</a:t>
            </a:r>
            <a:r>
              <a:rPr lang="de-CH" dirty="0" smtClean="0"/>
              <a:t> in ein sinnhaltiges </a:t>
            </a:r>
            <a:r>
              <a:rPr lang="de-CH" dirty="0" err="1" smtClean="0"/>
              <a:t>grossers</a:t>
            </a:r>
            <a:r>
              <a:rPr lang="de-CH" dirty="0" smtClean="0"/>
              <a:t> System scheint Grundlage der Spiritualität zu sein” (</a:t>
            </a:r>
            <a:r>
              <a:rPr lang="de-CH" dirty="0" err="1" smtClean="0"/>
              <a:t>Utsch</a:t>
            </a:r>
            <a:r>
              <a:rPr lang="de-CH" dirty="0" smtClean="0"/>
              <a:t> 2014, basiert auf Bucher 2007).</a:t>
            </a:r>
          </a:p>
          <a:p>
            <a:r>
              <a:rPr lang="de-CH" dirty="0" smtClean="0"/>
              <a:t>WHO: „spiritual well-</a:t>
            </a:r>
            <a:r>
              <a:rPr lang="de-CH" dirty="0" err="1" smtClean="0"/>
              <a:t>being</a:t>
            </a:r>
            <a:r>
              <a:rPr lang="de-CH" dirty="0" smtClean="0"/>
              <a:t>“</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13</a:t>
            </a:fld>
            <a:endParaRPr lang="de-CH"/>
          </a:p>
        </p:txBody>
      </p:sp>
    </p:spTree>
    <p:extLst>
      <p:ext uri="{BB962C8B-B14F-4D97-AF65-F5344CB8AC3E}">
        <p14:creationId xmlns:p14="http://schemas.microsoft.com/office/powerpoint/2010/main" val="166993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«Spirituality becomes explicitly religious when it begins to involve a personal relationship to a self-transcendent reference point for life.»  (David Benner, Soulful Spirituality)</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14</a:t>
            </a:fld>
            <a:endParaRPr lang="de-CH"/>
          </a:p>
        </p:txBody>
      </p:sp>
    </p:spTree>
    <p:extLst>
      <p:ext uri="{BB962C8B-B14F-4D97-AF65-F5344CB8AC3E}">
        <p14:creationId xmlns:p14="http://schemas.microsoft.com/office/powerpoint/2010/main" val="166993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Loewenthal</a:t>
            </a:r>
            <a:r>
              <a:rPr lang="en-US" dirty="0" smtClean="0"/>
              <a:t>, K.M., </a:t>
            </a:r>
            <a:r>
              <a:rPr lang="en-US" dirty="0" err="1" smtClean="0"/>
              <a:t>Cinnirella</a:t>
            </a:r>
            <a:r>
              <a:rPr lang="en-US" dirty="0" smtClean="0"/>
              <a:t>, M., </a:t>
            </a:r>
            <a:r>
              <a:rPr lang="en-US" dirty="0" err="1" smtClean="0"/>
              <a:t>Evdoka</a:t>
            </a:r>
            <a:r>
              <a:rPr lang="en-US" dirty="0" smtClean="0"/>
              <a:t>, G., &amp; Murphy, P. (2001). Faith conquers all? Beliefs about the role of religious factors in coping with depression among different cultural-religious groups in the UK. British Journal of Medical Psychology 74:293-303.</a:t>
            </a:r>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15</a:t>
            </a:fld>
            <a:endParaRPr lang="de-DE"/>
          </a:p>
        </p:txBody>
      </p:sp>
    </p:spTree>
    <p:extLst>
      <p:ext uri="{BB962C8B-B14F-4D97-AF65-F5344CB8AC3E}">
        <p14:creationId xmlns:p14="http://schemas.microsoft.com/office/powerpoint/2010/main" val="420927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1"/>
            <a:ext cx="7772400" cy="3467471"/>
          </a:xfrm>
        </p:spPr>
        <p:txBody>
          <a:bodyPr anchor="b">
            <a:noAutofit/>
          </a:bodyPr>
          <a:lstStyle>
            <a:lvl1pPr>
              <a:lnSpc>
                <a:spcPct val="100000"/>
              </a:lnSpc>
              <a:defRPr sz="4800" baseline="0"/>
            </a:lvl1pPr>
          </a:lstStyle>
          <a:p>
            <a:r>
              <a:rPr lang="de-DE" dirty="0" smtClean="0"/>
              <a:t>Text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52128"/>
          </a:xfrm>
        </p:spPr>
        <p:txBody>
          <a:bodyPr/>
          <a:lstStyle/>
          <a:p>
            <a:r>
              <a:rPr lang="de-DE" dirty="0" smtClean="0"/>
              <a:t>Titelmasterformat durch Klicken bearbeiten</a:t>
            </a:r>
            <a:endParaRPr lang="en-US" dirty="0"/>
          </a:p>
        </p:txBody>
      </p:sp>
      <p:sp>
        <p:nvSpPr>
          <p:cNvPr id="3" name="Content Placeholder 2"/>
          <p:cNvSpPr>
            <a:spLocks noGrp="1"/>
          </p:cNvSpPr>
          <p:nvPr>
            <p:ph idx="1"/>
          </p:nvPr>
        </p:nvSpPr>
        <p:spPr>
          <a:xfrm>
            <a:off x="457200" y="1700808"/>
            <a:ext cx="8229600"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8"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n-lt"/>
                <a:ea typeface="+mj-ea"/>
                <a:cs typeface="+mj-cs"/>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722313" y="4653136"/>
            <a:ext cx="7772400" cy="547514"/>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7" name="Oval 6"/>
          <p:cNvSpPr/>
          <p:nvPr/>
        </p:nvSpPr>
        <p:spPr>
          <a:xfrm>
            <a:off x="4495800" y="435234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435234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435234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lvl1pPr>
              <a:defRPr sz="2400" b="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8" name="Foliennummernplatzhalter 3"/>
          <p:cNvSpPr txBox="1">
            <a:spLocks/>
          </p:cNvSpPr>
          <p:nvPr userDrawn="1"/>
        </p:nvSpPr>
        <p:spPr>
          <a:xfrm>
            <a:off x="3491880" y="630932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11" name="Content Placeholder 10"/>
          <p:cNvSpPr>
            <a:spLocks noGrp="1"/>
          </p:cNvSpPr>
          <p:nvPr>
            <p:ph sz="quarter" idx="13"/>
          </p:nvPr>
        </p:nvSpPr>
        <p:spPr>
          <a:xfrm>
            <a:off x="457200" y="2212848"/>
            <a:ext cx="4041648" cy="3913632"/>
          </a:xfrm>
        </p:spPr>
        <p:txBody>
          <a:bodyPr/>
          <a:lstStyle>
            <a:lvl1pPr>
              <a:defRPr sz="2400" b="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lvl1pPr>
              <a:defRPr sz="2400" b="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smtClean="0"/>
              <a:t>Titelmasterformat durch Klicken bearbeiten</a:t>
            </a:r>
            <a:endParaRPr lang="de-CH"/>
          </a:p>
        </p:txBody>
      </p:sp>
      <p:sp>
        <p:nvSpPr>
          <p:cNvPr id="4"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2656"/>
            <a:ext cx="8229600" cy="1152128"/>
          </a:xfrm>
          <a:prstGeom prst="rect">
            <a:avLst/>
          </a:prstGeom>
        </p:spPr>
        <p:txBody>
          <a:bodyPr vert="horz" lIns="91440" tIns="45720" rIns="91440" bIns="45720" rtlCol="0" anchor="ctr" anchorCtr="0">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1" name="Rechteck 10"/>
          <p:cNvSpPr/>
          <p:nvPr userDrawn="1"/>
        </p:nvSpPr>
        <p:spPr>
          <a:xfrm>
            <a:off x="-180528" y="-99392"/>
            <a:ext cx="9721080"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68756" y="6309320"/>
            <a:ext cx="2627784" cy="393795"/>
          </a:xfrm>
          <a:prstGeom prst="rect">
            <a:avLst/>
          </a:prstGeom>
        </p:spPr>
      </p:pic>
      <p:pic>
        <p:nvPicPr>
          <p:cNvPr id="6" name="Grafik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01464" y="6109382"/>
            <a:ext cx="1420788" cy="70399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timing>
    <p:tnLst>
      <p:par>
        <p:cTn id="1" dur="indefinite" restart="never" nodeType="tmRoot"/>
      </p:par>
    </p:tnLst>
  </p:timing>
  <p:hf hdr="0"/>
  <p:txStyles>
    <p:titleStyle>
      <a:lvl1pPr algn="ctr" defTabSz="914400" rtl="0" eaLnBrk="1" latinLnBrk="0" hangingPunct="1">
        <a:lnSpc>
          <a:spcPct val="100000"/>
        </a:lnSpc>
        <a:spcBef>
          <a:spcPct val="0"/>
        </a:spcBef>
        <a:buNone/>
        <a:defRPr sz="3200" b="0" kern="1200">
          <a:solidFill>
            <a:schemeClr val="tx2"/>
          </a:solidFill>
          <a:effectLst/>
          <a:latin typeface="Cambria" pitchFamily="18" charset="0"/>
          <a:ea typeface="+mj-ea"/>
          <a:cs typeface="+mj-cs"/>
        </a:defRPr>
      </a:lvl1pPr>
    </p:titleStyle>
    <p:bodyStyle>
      <a:lvl1pPr marL="342900" indent="-342900" algn="l" defTabSz="914400" rtl="0" eaLnBrk="1" latinLnBrk="0" hangingPunct="1">
        <a:spcBef>
          <a:spcPct val="20000"/>
        </a:spcBef>
        <a:buClr>
          <a:srgbClr val="FFC000"/>
        </a:buClr>
        <a:buFont typeface="Calibri" pitchFamily="34" charset="0"/>
        <a:buChar char="»"/>
        <a:defRPr sz="2400" b="0" kern="1200">
          <a:solidFill>
            <a:srgbClr val="6E3924"/>
          </a:solidFill>
          <a:latin typeface="Calibri" pitchFamily="34" charset="0"/>
          <a:ea typeface="+mn-ea"/>
          <a:cs typeface="+mn-cs"/>
        </a:defRPr>
      </a:lvl1pPr>
      <a:lvl2pPr marL="742950" indent="-285750" algn="l" defTabSz="914400" rtl="0" eaLnBrk="1" latinLnBrk="0" hangingPunct="1">
        <a:spcBef>
          <a:spcPct val="20000"/>
        </a:spcBef>
        <a:buFont typeface="Calibri" pitchFamily="34" charset="0"/>
        <a:buChar char="»"/>
        <a:defRPr sz="2000" i="1" kern="1200">
          <a:solidFill>
            <a:schemeClr val="accent4">
              <a:lumMod val="75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CH" dirty="0" smtClean="0"/>
              <a:t>Teil 1:</a:t>
            </a:r>
            <a:br>
              <a:rPr lang="de-CH" dirty="0" smtClean="0"/>
            </a:br>
            <a:r>
              <a:rPr lang="de-CH" dirty="0" smtClean="0"/>
              <a:t>Was ist eigentlich</a:t>
            </a:r>
            <a:br>
              <a:rPr lang="de-CH" dirty="0" smtClean="0"/>
            </a:br>
            <a:r>
              <a:rPr lang="de-CH" dirty="0" smtClean="0"/>
              <a:t>SPIRITUALITÄT?</a:t>
            </a:r>
            <a:endParaRPr lang="de-CH" dirty="0"/>
          </a:p>
        </p:txBody>
      </p:sp>
    </p:spTree>
    <p:extLst>
      <p:ext uri="{BB962C8B-B14F-4D97-AF65-F5344CB8AC3E}">
        <p14:creationId xmlns:p14="http://schemas.microsoft.com/office/powerpoint/2010/main" val="1643811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Psychologische Dimensionen der </a:t>
            </a:r>
            <a:r>
              <a:rPr lang="de-CH" dirty="0" smtClean="0"/>
              <a:t>Spiritualität</a:t>
            </a:r>
            <a:endParaRPr lang="de-CH" dirty="0"/>
          </a:p>
        </p:txBody>
      </p:sp>
      <p:sp>
        <p:nvSpPr>
          <p:cNvPr id="3" name="Inhaltsplatzhalter 2"/>
          <p:cNvSpPr>
            <a:spLocks noGrp="1"/>
          </p:cNvSpPr>
          <p:nvPr>
            <p:ph idx="1"/>
          </p:nvPr>
        </p:nvSpPr>
        <p:spPr>
          <a:xfrm>
            <a:off x="2483768" y="1700808"/>
            <a:ext cx="6480720" cy="4425355"/>
          </a:xfrm>
        </p:spPr>
        <p:txBody>
          <a:bodyPr>
            <a:normAutofit lnSpcReduction="10000"/>
          </a:bodyPr>
          <a:lstStyle/>
          <a:p>
            <a:r>
              <a:rPr lang="de-CH" dirty="0" smtClean="0"/>
              <a:t>Suche </a:t>
            </a:r>
            <a:r>
              <a:rPr lang="de-CH" dirty="0"/>
              <a:t>nach Sinn  und Fähigkeit zur Selbsttranszendenz </a:t>
            </a:r>
          </a:p>
          <a:p>
            <a:r>
              <a:rPr lang="de-CH" dirty="0" smtClean="0"/>
              <a:t>Selbstakzeptanz </a:t>
            </a:r>
            <a:r>
              <a:rPr lang="de-CH" dirty="0"/>
              <a:t>und Selbstentfaltung </a:t>
            </a:r>
          </a:p>
          <a:p>
            <a:r>
              <a:rPr lang="de-CH" dirty="0" smtClean="0"/>
              <a:t>positive </a:t>
            </a:r>
            <a:r>
              <a:rPr lang="de-CH" dirty="0"/>
              <a:t>soziale Beziehungen </a:t>
            </a:r>
          </a:p>
          <a:p>
            <a:r>
              <a:rPr lang="de-CH" dirty="0" smtClean="0"/>
              <a:t>intensives </a:t>
            </a:r>
            <a:r>
              <a:rPr lang="de-CH" dirty="0"/>
              <a:t>Erleben der Schönheit bzw. Heiligkeit der Natur </a:t>
            </a:r>
          </a:p>
          <a:p>
            <a:r>
              <a:rPr lang="de-CH" dirty="0" smtClean="0"/>
              <a:t>Verbundenheit </a:t>
            </a:r>
            <a:r>
              <a:rPr lang="de-CH" dirty="0"/>
              <a:t>mit einer höheren Macht</a:t>
            </a:r>
          </a:p>
          <a:p>
            <a:r>
              <a:rPr lang="de-CH" dirty="0" smtClean="0"/>
              <a:t>Achtsamkeit </a:t>
            </a:r>
            <a:r>
              <a:rPr lang="de-CH" dirty="0"/>
              <a:t>oder andere Meditationserfahrungen</a:t>
            </a:r>
            <a:r>
              <a:rPr lang="de-CH" dirty="0" smtClean="0"/>
              <a:t>.</a:t>
            </a:r>
          </a:p>
          <a:p>
            <a:endParaRPr lang="de-CH" dirty="0"/>
          </a:p>
          <a:p>
            <a:pPr lvl="1"/>
            <a:r>
              <a:rPr lang="de-CH" dirty="0" smtClean="0"/>
              <a:t>nach </a:t>
            </a:r>
            <a:r>
              <a:rPr lang="de-CH" dirty="0"/>
              <a:t>Bucher </a:t>
            </a:r>
            <a:r>
              <a:rPr lang="de-CH" dirty="0" smtClean="0"/>
              <a:t>2007/2014</a:t>
            </a:r>
            <a:endParaRPr lang="de-CH" dirty="0"/>
          </a:p>
        </p:txBody>
      </p:sp>
      <p:pic>
        <p:nvPicPr>
          <p:cNvPr id="4" name="Grafik 3"/>
          <p:cNvPicPr>
            <a:picLocks noChangeAspect="1"/>
          </p:cNvPicPr>
          <p:nvPr/>
        </p:nvPicPr>
        <p:blipFill>
          <a:blip r:embed="rId3"/>
          <a:stretch>
            <a:fillRect/>
          </a:stretch>
        </p:blipFill>
        <p:spPr>
          <a:xfrm>
            <a:off x="482312" y="1844824"/>
            <a:ext cx="1653000" cy="2404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496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Verbundenheit und Selbsttranszendenz</a:t>
            </a:r>
            <a:endParaRPr lang="de-CH" dirty="0"/>
          </a:p>
        </p:txBody>
      </p:sp>
      <p:sp>
        <p:nvSpPr>
          <p:cNvPr id="5" name="Abgerundetes Rechteck 4"/>
          <p:cNvSpPr/>
          <p:nvPr/>
        </p:nvSpPr>
        <p:spPr>
          <a:xfrm>
            <a:off x="2987824" y="3284984"/>
            <a:ext cx="3528392" cy="64807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Verbundenheit mit:</a:t>
            </a:r>
            <a:endParaRPr lang="de-CH" dirty="0"/>
          </a:p>
        </p:txBody>
      </p:sp>
      <p:sp>
        <p:nvSpPr>
          <p:cNvPr id="6" name="Abgerundetes Rechteck 5"/>
          <p:cNvSpPr/>
          <p:nvPr/>
        </p:nvSpPr>
        <p:spPr>
          <a:xfrm>
            <a:off x="971600" y="3212976"/>
            <a:ext cx="1296144" cy="7920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Natur</a:t>
            </a:r>
          </a:p>
          <a:p>
            <a:pPr algn="ctr"/>
            <a:r>
              <a:rPr lang="de-CH" dirty="0" smtClean="0"/>
              <a:t>Kosmos</a:t>
            </a:r>
            <a:endParaRPr lang="de-CH" dirty="0"/>
          </a:p>
        </p:txBody>
      </p:sp>
      <p:sp>
        <p:nvSpPr>
          <p:cNvPr id="7" name="Abgerundetes Rechteck 6"/>
          <p:cNvSpPr/>
          <p:nvPr/>
        </p:nvSpPr>
        <p:spPr>
          <a:xfrm>
            <a:off x="7236296" y="3212976"/>
            <a:ext cx="1296144" cy="7920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Soziale</a:t>
            </a:r>
          </a:p>
          <a:p>
            <a:pPr algn="ctr"/>
            <a:r>
              <a:rPr lang="de-CH" dirty="0" smtClean="0"/>
              <a:t>Mitwelt</a:t>
            </a:r>
            <a:endParaRPr lang="de-CH" dirty="0"/>
          </a:p>
        </p:txBody>
      </p:sp>
      <p:sp>
        <p:nvSpPr>
          <p:cNvPr id="8" name="Abgerundetes Rechteck 7"/>
          <p:cNvSpPr/>
          <p:nvPr/>
        </p:nvSpPr>
        <p:spPr>
          <a:xfrm>
            <a:off x="3203848" y="1783643"/>
            <a:ext cx="3096344" cy="7920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einem höheren, geistigen</a:t>
            </a:r>
          </a:p>
          <a:p>
            <a:pPr algn="ctr"/>
            <a:r>
              <a:rPr lang="de-CH" dirty="0" smtClean="0"/>
              <a:t>Wesen, Gott</a:t>
            </a:r>
            <a:endParaRPr lang="de-CH" dirty="0"/>
          </a:p>
        </p:txBody>
      </p:sp>
      <p:sp>
        <p:nvSpPr>
          <p:cNvPr id="9" name="Abgerundetes Rechteck 8"/>
          <p:cNvSpPr/>
          <p:nvPr/>
        </p:nvSpPr>
        <p:spPr>
          <a:xfrm>
            <a:off x="4067944" y="5351562"/>
            <a:ext cx="1368152" cy="39604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Selbst</a:t>
            </a:r>
            <a:endParaRPr lang="de-CH" dirty="0"/>
          </a:p>
        </p:txBody>
      </p:sp>
      <p:sp>
        <p:nvSpPr>
          <p:cNvPr id="10" name="Abgerundetes Rechteck 9"/>
          <p:cNvSpPr/>
          <p:nvPr/>
        </p:nvSpPr>
        <p:spPr>
          <a:xfrm>
            <a:off x="3203848" y="1772816"/>
            <a:ext cx="3096344" cy="792088"/>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einem höheren, geistigen</a:t>
            </a:r>
          </a:p>
          <a:p>
            <a:pPr algn="ctr"/>
            <a:r>
              <a:rPr lang="de-CH" dirty="0" smtClean="0"/>
              <a:t>Wesen, Gott</a:t>
            </a:r>
            <a:endParaRPr lang="de-CH" dirty="0"/>
          </a:p>
        </p:txBody>
      </p:sp>
      <p:sp>
        <p:nvSpPr>
          <p:cNvPr id="11" name="Abgerundetes Rechteck 10"/>
          <p:cNvSpPr/>
          <p:nvPr/>
        </p:nvSpPr>
        <p:spPr>
          <a:xfrm>
            <a:off x="1480818" y="4642309"/>
            <a:ext cx="2232248" cy="38521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Selbsttranszendenz</a:t>
            </a:r>
            <a:endParaRPr lang="de-CH" dirty="0"/>
          </a:p>
        </p:txBody>
      </p:sp>
      <p:sp>
        <p:nvSpPr>
          <p:cNvPr id="12" name="Abgerundetes Rechteck 11"/>
          <p:cNvSpPr/>
          <p:nvPr/>
        </p:nvSpPr>
        <p:spPr>
          <a:xfrm>
            <a:off x="5797930" y="4634556"/>
            <a:ext cx="2736304" cy="38521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«Selbstverwirklichung»</a:t>
            </a:r>
            <a:endParaRPr lang="de-CH" dirty="0"/>
          </a:p>
        </p:txBody>
      </p:sp>
      <p:cxnSp>
        <p:nvCxnSpPr>
          <p:cNvPr id="14" name="Gerade Verbindung mit Pfeil 13"/>
          <p:cNvCxnSpPr/>
          <p:nvPr/>
        </p:nvCxnSpPr>
        <p:spPr>
          <a:xfrm flipH="1">
            <a:off x="4716016" y="2636912"/>
            <a:ext cx="36004" cy="565237"/>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4211960" y="3983410"/>
            <a:ext cx="36004" cy="136815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5256076" y="3983410"/>
            <a:ext cx="36004" cy="1368152"/>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6516216" y="3609020"/>
            <a:ext cx="648072"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2267744" y="3609020"/>
            <a:ext cx="648072"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3419872" y="6121088"/>
            <a:ext cx="2744156" cy="461665"/>
          </a:xfrm>
          <a:prstGeom prst="rect">
            <a:avLst/>
          </a:prstGeom>
          <a:noFill/>
        </p:spPr>
        <p:txBody>
          <a:bodyPr wrap="square" rtlCol="0">
            <a:spAutoFit/>
          </a:bodyPr>
          <a:lstStyle/>
          <a:p>
            <a:pPr algn="ctr"/>
            <a:r>
              <a:rPr lang="de-CH" sz="1200" dirty="0" smtClean="0"/>
              <a:t>nach A. Bucher (</a:t>
            </a:r>
            <a:r>
              <a:rPr lang="de-CH" sz="1200" dirty="0" smtClean="0"/>
              <a:t>2014), </a:t>
            </a:r>
            <a:r>
              <a:rPr lang="de-CH" sz="1200" dirty="0" smtClean="0"/>
              <a:t>Psychologie der Spiritualität, S. 40</a:t>
            </a:r>
            <a:endParaRPr lang="de-CH" sz="1200" dirty="0"/>
          </a:p>
        </p:txBody>
      </p:sp>
    </p:spTree>
    <p:extLst>
      <p:ext uri="{BB962C8B-B14F-4D97-AF65-F5344CB8AC3E}">
        <p14:creationId xmlns:p14="http://schemas.microsoft.com/office/powerpoint/2010/main" val="2585506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Weite und enge Fassung des Begriffes</a:t>
            </a:r>
            <a:endParaRPr lang="de-CH" dirty="0"/>
          </a:p>
        </p:txBody>
      </p:sp>
      <p:sp>
        <p:nvSpPr>
          <p:cNvPr id="3" name="Inhaltsplatzhalter 2"/>
          <p:cNvSpPr>
            <a:spLocks noGrp="1"/>
          </p:cNvSpPr>
          <p:nvPr>
            <p:ph idx="1"/>
          </p:nvPr>
        </p:nvSpPr>
        <p:spPr/>
        <p:txBody>
          <a:bodyPr>
            <a:normAutofit fontScale="85000" lnSpcReduction="20000"/>
          </a:bodyPr>
          <a:lstStyle/>
          <a:p>
            <a:r>
              <a:rPr lang="de-CH" sz="3400" dirty="0" smtClean="0"/>
              <a:t>Anthropologistisch </a:t>
            </a:r>
            <a:r>
              <a:rPr lang="de-CH" sz="3400" dirty="0"/>
              <a:t>vs. religiös</a:t>
            </a:r>
          </a:p>
          <a:p>
            <a:r>
              <a:rPr lang="de-CH" dirty="0"/>
              <a:t>Weit: </a:t>
            </a:r>
            <a:endParaRPr lang="de-CH" dirty="0" smtClean="0"/>
          </a:p>
          <a:p>
            <a:pPr lvl="1"/>
            <a:r>
              <a:rPr lang="de-CH" dirty="0" smtClean="0"/>
              <a:t>„</a:t>
            </a:r>
            <a:r>
              <a:rPr lang="de-CH" dirty="0"/>
              <a:t>Zum Mensch-Sein gehört die tiefe Dimension einer heilvollen, identitätsstiftenden </a:t>
            </a:r>
            <a:r>
              <a:rPr lang="de-CH" dirty="0" smtClean="0"/>
              <a:t>Bezogenheit </a:t>
            </a:r>
            <a:r>
              <a:rPr lang="de-CH" dirty="0"/>
              <a:t>auf eine letzte Wirklichkeit.“ (Baier 2006, S. 14)</a:t>
            </a:r>
          </a:p>
          <a:p>
            <a:r>
              <a:rPr lang="de-CH" dirty="0"/>
              <a:t>Eng: </a:t>
            </a:r>
            <a:endParaRPr lang="de-CH" dirty="0" smtClean="0"/>
          </a:p>
          <a:p>
            <a:pPr lvl="1"/>
            <a:r>
              <a:rPr lang="de-CH" dirty="0" smtClean="0"/>
              <a:t>„</a:t>
            </a:r>
            <a:r>
              <a:rPr lang="de-CH" dirty="0"/>
              <a:t>in der französischen Ordenstheologie beheimatet, die im Bereich der Klöster und Kirchen versucht hat, spirituelles Leben aus dem Geiste Gottes umzusetzen.“ </a:t>
            </a:r>
            <a:endParaRPr lang="de-CH" dirty="0" smtClean="0"/>
          </a:p>
          <a:p>
            <a:pPr lvl="1"/>
            <a:r>
              <a:rPr lang="de-CH" dirty="0" smtClean="0"/>
              <a:t>„</a:t>
            </a:r>
            <a:r>
              <a:rPr lang="de-CH" dirty="0"/>
              <a:t>Spiritualität ist als Streben nach Selbsttranszendenz theologisch unzureichend beschrieben, da eine solche Bestimmung methodisch ausklammert, was christlich gesehen entscheidend ist: die wirksame Präsenz des Geistes Christi … Achtet man auf seine neutestamentliche Bedeutung, so verweist „Spiritualität“ anders als „Frömmigkeit“ oder „Askese“ nicht primär auf das religiöse Tun des Menschen, sondern das Wirken des Heiligen Geistes“ (Peng-Keller 2011, 237</a:t>
            </a:r>
            <a:r>
              <a:rPr lang="de-CH" dirty="0" smtClean="0"/>
              <a:t>).</a:t>
            </a:r>
            <a:endParaRPr lang="de-CH" dirty="0"/>
          </a:p>
          <a:p>
            <a:r>
              <a:rPr lang="de-CH" dirty="0" smtClean="0"/>
              <a:t>Spiritualität ist die „individuelle </a:t>
            </a:r>
            <a:r>
              <a:rPr lang="de-CH" dirty="0"/>
              <a:t>Gestaltung der Bezogenheit auf Transzendenz“ </a:t>
            </a:r>
            <a:endParaRPr lang="de-CH" dirty="0" smtClean="0"/>
          </a:p>
          <a:p>
            <a:pPr lvl="1"/>
            <a:r>
              <a:rPr lang="de-CH" dirty="0" smtClean="0"/>
              <a:t>van </a:t>
            </a:r>
            <a:r>
              <a:rPr lang="de-CH" dirty="0" err="1"/>
              <a:t>Belzen</a:t>
            </a:r>
            <a:r>
              <a:rPr lang="de-CH" dirty="0"/>
              <a:t> </a:t>
            </a:r>
            <a:r>
              <a:rPr lang="de-CH" dirty="0" smtClean="0"/>
              <a:t>1999</a:t>
            </a:r>
            <a:endParaRPr lang="de-CH" dirty="0"/>
          </a:p>
        </p:txBody>
      </p:sp>
    </p:spTree>
    <p:extLst>
      <p:ext uri="{BB962C8B-B14F-4D97-AF65-F5344CB8AC3E}">
        <p14:creationId xmlns:p14="http://schemas.microsoft.com/office/powerpoint/2010/main" val="3139791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Spiritual Well-</a:t>
            </a:r>
            <a:r>
              <a:rPr lang="de-CH" dirty="0" err="1" smtClean="0"/>
              <a:t>Being</a:t>
            </a:r>
            <a:r>
              <a:rPr lang="de-CH" dirty="0" smtClean="0"/>
              <a:t> - WHO</a:t>
            </a:r>
            <a:endParaRPr lang="de-CH" dirty="0"/>
          </a:p>
        </p:txBody>
      </p:sp>
      <p:sp>
        <p:nvSpPr>
          <p:cNvPr id="3" name="Inhaltsplatzhalter 2"/>
          <p:cNvSpPr>
            <a:spLocks noGrp="1"/>
          </p:cNvSpPr>
          <p:nvPr>
            <p:ph idx="1"/>
          </p:nvPr>
        </p:nvSpPr>
        <p:spPr/>
        <p:txBody>
          <a:bodyPr>
            <a:normAutofit fontScale="70000" lnSpcReduction="20000"/>
          </a:bodyPr>
          <a:lstStyle/>
          <a:p>
            <a:r>
              <a:rPr lang="de-CH" sz="3400" dirty="0" smtClean="0"/>
              <a:t>„</a:t>
            </a:r>
            <a:r>
              <a:rPr lang="de-CH" sz="3400" dirty="0"/>
              <a:t>Ein subjektiv erlebter Sinnhorizont, der sowohl innerhalb als auch außerhalb traditioneller Religiosität verortet sein kann und damit allen - nicht nur religiösen - Menschen zu Eigen ist." (nach Zwingmann 2004)</a:t>
            </a:r>
          </a:p>
          <a:p>
            <a:r>
              <a:rPr lang="de-CH" sz="3400" dirty="0"/>
              <a:t>“</a:t>
            </a:r>
            <a:r>
              <a:rPr lang="de-CH" sz="3400" dirty="0" err="1"/>
              <a:t>Spirituality</a:t>
            </a:r>
            <a:r>
              <a:rPr lang="de-CH" sz="3400" dirty="0"/>
              <a:t> </a:t>
            </a:r>
            <a:r>
              <a:rPr lang="de-CH" sz="3400" dirty="0" err="1"/>
              <a:t>is</a:t>
            </a:r>
            <a:r>
              <a:rPr lang="de-CH" sz="3400" dirty="0"/>
              <a:t> a </a:t>
            </a:r>
            <a:r>
              <a:rPr lang="de-CH" sz="3400" dirty="0" err="1"/>
              <a:t>way</a:t>
            </a:r>
            <a:r>
              <a:rPr lang="de-CH" sz="3400" dirty="0"/>
              <a:t> </a:t>
            </a:r>
            <a:r>
              <a:rPr lang="de-CH" sz="3400" dirty="0" err="1"/>
              <a:t>of</a:t>
            </a:r>
            <a:r>
              <a:rPr lang="de-CH" sz="3400" dirty="0"/>
              <a:t> </a:t>
            </a:r>
            <a:r>
              <a:rPr lang="de-CH" sz="3400" dirty="0" err="1"/>
              <a:t>being</a:t>
            </a:r>
            <a:r>
              <a:rPr lang="de-CH" sz="3400" dirty="0"/>
              <a:t> in </a:t>
            </a:r>
            <a:r>
              <a:rPr lang="de-CH" sz="3400" dirty="0" err="1"/>
              <a:t>the</a:t>
            </a:r>
            <a:r>
              <a:rPr lang="de-CH" sz="3400" dirty="0"/>
              <a:t> </a:t>
            </a:r>
            <a:r>
              <a:rPr lang="de-CH" sz="3400" dirty="0" err="1"/>
              <a:t>world</a:t>
            </a:r>
            <a:r>
              <a:rPr lang="de-CH" sz="3400" dirty="0"/>
              <a:t> </a:t>
            </a:r>
            <a:r>
              <a:rPr lang="de-CH" sz="3400" dirty="0" err="1"/>
              <a:t>that</a:t>
            </a:r>
            <a:r>
              <a:rPr lang="de-CH" sz="3400" dirty="0"/>
              <a:t> </a:t>
            </a:r>
            <a:r>
              <a:rPr lang="de-CH" sz="3400" dirty="0" err="1"/>
              <a:t>acknowledges</a:t>
            </a:r>
            <a:r>
              <a:rPr lang="de-CH" sz="3400" dirty="0"/>
              <a:t> </a:t>
            </a:r>
            <a:r>
              <a:rPr lang="de-CH" sz="3400" dirty="0" err="1"/>
              <a:t>the</a:t>
            </a:r>
            <a:r>
              <a:rPr lang="de-CH" sz="3400" dirty="0"/>
              <a:t> </a:t>
            </a:r>
            <a:r>
              <a:rPr lang="de-CH" sz="3400" dirty="0" err="1"/>
              <a:t>existence</a:t>
            </a:r>
            <a:r>
              <a:rPr lang="de-CH" sz="3400" dirty="0"/>
              <a:t> </a:t>
            </a:r>
            <a:r>
              <a:rPr lang="de-CH" sz="3400" dirty="0" err="1"/>
              <a:t>of</a:t>
            </a:r>
            <a:r>
              <a:rPr lang="de-CH" sz="3400" dirty="0"/>
              <a:t> a </a:t>
            </a:r>
            <a:r>
              <a:rPr lang="de-CH" sz="3400" dirty="0" err="1"/>
              <a:t>transcendent</a:t>
            </a:r>
            <a:r>
              <a:rPr lang="de-CH" sz="3400" dirty="0"/>
              <a:t> </a:t>
            </a:r>
            <a:r>
              <a:rPr lang="de-CH" sz="3400" dirty="0" err="1"/>
              <a:t>dimension</a:t>
            </a:r>
            <a:r>
              <a:rPr lang="de-CH" sz="3400" dirty="0"/>
              <a:t>. </a:t>
            </a:r>
            <a:r>
              <a:rPr lang="de-CH" sz="3400" dirty="0" err="1"/>
              <a:t>It</a:t>
            </a:r>
            <a:r>
              <a:rPr lang="de-CH" sz="3400" dirty="0"/>
              <a:t> </a:t>
            </a:r>
            <a:r>
              <a:rPr lang="de-CH" sz="3400" dirty="0" err="1"/>
              <a:t>includes</a:t>
            </a:r>
            <a:r>
              <a:rPr lang="de-CH" sz="3400" dirty="0"/>
              <a:t> an </a:t>
            </a:r>
            <a:r>
              <a:rPr lang="de-CH" sz="3400" dirty="0" err="1"/>
              <a:t>awareness</a:t>
            </a:r>
            <a:r>
              <a:rPr lang="de-CH" sz="3400" dirty="0"/>
              <a:t> </a:t>
            </a:r>
            <a:r>
              <a:rPr lang="de-CH" sz="3400" dirty="0" err="1"/>
              <a:t>of</a:t>
            </a:r>
            <a:r>
              <a:rPr lang="de-CH" sz="3400" dirty="0"/>
              <a:t> </a:t>
            </a:r>
            <a:r>
              <a:rPr lang="de-CH" sz="3400" dirty="0" err="1"/>
              <a:t>the</a:t>
            </a:r>
            <a:r>
              <a:rPr lang="de-CH" sz="3400" dirty="0"/>
              <a:t> </a:t>
            </a:r>
            <a:r>
              <a:rPr lang="de-CH" sz="3400" dirty="0" err="1"/>
              <a:t>connectedness</a:t>
            </a:r>
            <a:r>
              <a:rPr lang="de-CH" sz="3400" dirty="0"/>
              <a:t> </a:t>
            </a:r>
            <a:r>
              <a:rPr lang="de-CH" sz="3400" dirty="0" err="1"/>
              <a:t>of</a:t>
            </a:r>
            <a:r>
              <a:rPr lang="de-CH" sz="3400" dirty="0"/>
              <a:t> all </a:t>
            </a:r>
            <a:r>
              <a:rPr lang="de-CH" sz="3400" dirty="0" err="1"/>
              <a:t>that</a:t>
            </a:r>
            <a:r>
              <a:rPr lang="de-CH" sz="3400" dirty="0"/>
              <a:t> </a:t>
            </a:r>
            <a:r>
              <a:rPr lang="de-CH" sz="3400" dirty="0" err="1"/>
              <a:t>is</a:t>
            </a:r>
            <a:r>
              <a:rPr lang="de-CH" sz="3400" dirty="0"/>
              <a:t>, </a:t>
            </a:r>
            <a:r>
              <a:rPr lang="de-CH" sz="3400" dirty="0" err="1"/>
              <a:t>and</a:t>
            </a:r>
            <a:r>
              <a:rPr lang="de-CH" sz="3400" dirty="0"/>
              <a:t> </a:t>
            </a:r>
            <a:r>
              <a:rPr lang="de-CH" sz="3400" dirty="0" err="1"/>
              <a:t>accepts</a:t>
            </a:r>
            <a:r>
              <a:rPr lang="de-CH" sz="3400" dirty="0"/>
              <a:t> </a:t>
            </a:r>
            <a:r>
              <a:rPr lang="de-CH" sz="3400" dirty="0" err="1"/>
              <a:t>that</a:t>
            </a:r>
            <a:r>
              <a:rPr lang="de-CH" sz="3400" dirty="0"/>
              <a:t> all </a:t>
            </a:r>
            <a:r>
              <a:rPr lang="de-CH" sz="3400" dirty="0" err="1"/>
              <a:t>of</a:t>
            </a:r>
            <a:r>
              <a:rPr lang="de-CH" sz="3400" dirty="0"/>
              <a:t> </a:t>
            </a:r>
            <a:r>
              <a:rPr lang="de-CH" sz="3400" dirty="0" err="1"/>
              <a:t>life</a:t>
            </a:r>
            <a:r>
              <a:rPr lang="de-CH" sz="3400" dirty="0"/>
              <a:t> </a:t>
            </a:r>
            <a:r>
              <a:rPr lang="de-CH" sz="3400" dirty="0" err="1"/>
              <a:t>has</a:t>
            </a:r>
            <a:r>
              <a:rPr lang="de-CH" sz="3400" dirty="0"/>
              <a:t> </a:t>
            </a:r>
            <a:r>
              <a:rPr lang="de-CH" sz="3400" dirty="0" err="1"/>
              <a:t>meaning</a:t>
            </a:r>
            <a:r>
              <a:rPr lang="de-CH" sz="3400" dirty="0"/>
              <a:t> </a:t>
            </a:r>
            <a:r>
              <a:rPr lang="de-CH" sz="3400" dirty="0" err="1"/>
              <a:t>and</a:t>
            </a:r>
            <a:r>
              <a:rPr lang="de-CH" sz="3400" dirty="0"/>
              <a:t> </a:t>
            </a:r>
            <a:r>
              <a:rPr lang="de-CH" sz="3400" dirty="0" err="1"/>
              <a:t>purpose</a:t>
            </a:r>
            <a:r>
              <a:rPr lang="de-CH" sz="3400" dirty="0"/>
              <a:t> </a:t>
            </a:r>
            <a:r>
              <a:rPr lang="de-CH" sz="3400" dirty="0" err="1"/>
              <a:t>and</a:t>
            </a:r>
            <a:r>
              <a:rPr lang="de-CH" sz="3400" dirty="0"/>
              <a:t> </a:t>
            </a:r>
            <a:r>
              <a:rPr lang="de-CH" sz="3400" dirty="0" err="1"/>
              <a:t>is</a:t>
            </a:r>
            <a:r>
              <a:rPr lang="de-CH" sz="3400" dirty="0"/>
              <a:t> </a:t>
            </a:r>
            <a:r>
              <a:rPr lang="de-CH" sz="3400" dirty="0" err="1"/>
              <a:t>thus</a:t>
            </a:r>
            <a:r>
              <a:rPr lang="de-CH" sz="3400" dirty="0"/>
              <a:t> </a:t>
            </a:r>
            <a:r>
              <a:rPr lang="de-CH" sz="3400" dirty="0" err="1"/>
              <a:t>sacred</a:t>
            </a:r>
            <a:r>
              <a:rPr lang="de-CH" sz="3400" dirty="0"/>
              <a:t>.” (</a:t>
            </a:r>
            <a:r>
              <a:rPr lang="de-CH" sz="3400" dirty="0" err="1"/>
              <a:t>Becvar</a:t>
            </a:r>
            <a:r>
              <a:rPr lang="de-CH" sz="3400" dirty="0"/>
              <a:t> </a:t>
            </a:r>
            <a:r>
              <a:rPr lang="de-CH" sz="3400" dirty="0" smtClean="0"/>
              <a:t>1994).</a:t>
            </a:r>
            <a:endParaRPr lang="de-CH" sz="3400" dirty="0"/>
          </a:p>
          <a:p>
            <a:r>
              <a:rPr lang="de-CH" sz="3400" dirty="0"/>
              <a:t>“Die Anerkennung und Wahrnehmung des menschlichen </a:t>
            </a:r>
            <a:r>
              <a:rPr lang="de-CH" sz="3400" dirty="0" err="1"/>
              <a:t>Eingebundenseins</a:t>
            </a:r>
            <a:r>
              <a:rPr lang="de-CH" sz="3400" dirty="0"/>
              <a:t> in ein sinnhaltiges </a:t>
            </a:r>
            <a:r>
              <a:rPr lang="de-CH" sz="3400" dirty="0" smtClean="0"/>
              <a:t>grösseres </a:t>
            </a:r>
            <a:r>
              <a:rPr lang="de-CH" sz="3400" dirty="0"/>
              <a:t>System scheint Grundlage der Spiritualität zu sein” </a:t>
            </a:r>
            <a:r>
              <a:rPr lang="de-CH" sz="3400" dirty="0" smtClean="0"/>
              <a:t>(Bucher </a:t>
            </a:r>
            <a:r>
              <a:rPr lang="de-CH" sz="3400" dirty="0"/>
              <a:t>2007</a:t>
            </a:r>
            <a:r>
              <a:rPr lang="de-CH" sz="3400" dirty="0" smtClean="0"/>
              <a:t>).</a:t>
            </a:r>
            <a:endParaRPr lang="de-CH" sz="3400" dirty="0"/>
          </a:p>
        </p:txBody>
      </p:sp>
    </p:spTree>
    <p:extLst>
      <p:ext uri="{BB962C8B-B14F-4D97-AF65-F5344CB8AC3E}">
        <p14:creationId xmlns:p14="http://schemas.microsoft.com/office/powerpoint/2010/main" val="1048014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«Spirituell» oder «gläubig»?</a:t>
            </a:r>
            <a:endParaRPr lang="de-CH" dirty="0"/>
          </a:p>
        </p:txBody>
      </p:sp>
      <p:sp>
        <p:nvSpPr>
          <p:cNvPr id="3" name="Inhaltsplatzhalter 2"/>
          <p:cNvSpPr>
            <a:spLocks noGrp="1"/>
          </p:cNvSpPr>
          <p:nvPr>
            <p:ph idx="1"/>
          </p:nvPr>
        </p:nvSpPr>
        <p:spPr/>
        <p:txBody>
          <a:bodyPr>
            <a:normAutofit/>
          </a:bodyPr>
          <a:lstStyle/>
          <a:p>
            <a:r>
              <a:rPr lang="en-US" sz="3400" dirty="0"/>
              <a:t>«Spirituality becomes explicitly religious when it begins to involve a personal relationship to a self-transcendent reference point for life.»  </a:t>
            </a:r>
            <a:endParaRPr lang="en-US" sz="3400" dirty="0" smtClean="0"/>
          </a:p>
          <a:p>
            <a:pPr lvl="1"/>
            <a:r>
              <a:rPr lang="en-US" sz="3000" dirty="0" smtClean="0"/>
              <a:t>David </a:t>
            </a:r>
            <a:r>
              <a:rPr lang="en-US" sz="3000" dirty="0"/>
              <a:t>Benner, Soulful </a:t>
            </a:r>
            <a:r>
              <a:rPr lang="en-US" sz="3000" dirty="0" smtClean="0"/>
              <a:t>Spirituality</a:t>
            </a:r>
            <a:endParaRPr lang="de-CH" sz="3000" dirty="0"/>
          </a:p>
        </p:txBody>
      </p:sp>
    </p:spTree>
    <p:extLst>
      <p:ext uri="{BB962C8B-B14F-4D97-AF65-F5344CB8AC3E}">
        <p14:creationId xmlns:p14="http://schemas.microsoft.com/office/powerpoint/2010/main" val="2989995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113" r="40634" b="47907"/>
          <a:stretch/>
        </p:blipFill>
        <p:spPr bwMode="auto">
          <a:xfrm>
            <a:off x="643778" y="2420888"/>
            <a:ext cx="4504540" cy="331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CH" dirty="0" smtClean="0"/>
              <a:t>Vielfältige Faktoren der Hilfesuche</a:t>
            </a:r>
            <a:endParaRPr lang="de-CH" dirty="0"/>
          </a:p>
        </p:txBody>
      </p:sp>
      <p:sp>
        <p:nvSpPr>
          <p:cNvPr id="3" name="Foliennummernplatzhalter 2"/>
          <p:cNvSpPr>
            <a:spLocks noGrp="1"/>
          </p:cNvSpPr>
          <p:nvPr>
            <p:ph type="sldNum" sz="quarter" idx="4294967295"/>
          </p:nvPr>
        </p:nvSpPr>
        <p:spPr>
          <a:xfrm>
            <a:off x="8389241" y="1612"/>
            <a:ext cx="761502" cy="476250"/>
          </a:xfrm>
          <a:prstGeom prst="rect">
            <a:avLst/>
          </a:prstGeom>
        </p:spPr>
        <p:txBody>
          <a:bodyPr/>
          <a:lstStyle/>
          <a:p>
            <a:pPr>
              <a:defRPr/>
            </a:pPr>
            <a:fld id="{F853FC28-853D-44DA-9048-BD40FA2C8EA4}" type="slidenum">
              <a:rPr lang="de-CH" smtClean="0"/>
              <a:pPr>
                <a:defRPr/>
              </a:pPr>
              <a:t>15</a:t>
            </a:fld>
            <a:endParaRPr lang="de-CH"/>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64" b="87922"/>
          <a:stretch/>
        </p:blipFill>
        <p:spPr bwMode="auto">
          <a:xfrm>
            <a:off x="372866" y="1201040"/>
            <a:ext cx="8220735" cy="10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6129743" y="2593074"/>
            <a:ext cx="2641391" cy="3046988"/>
          </a:xfrm>
          <a:prstGeom prst="rect">
            <a:avLst/>
          </a:prstGeom>
          <a:noFill/>
        </p:spPr>
        <p:txBody>
          <a:bodyPr wrap="square" rtlCol="0">
            <a:spAutoFit/>
          </a:bodyPr>
          <a:lstStyle/>
          <a:p>
            <a:r>
              <a:rPr lang="de-CH" sz="2400" b="1" dirty="0" smtClean="0">
                <a:latin typeface="+mj-lt"/>
              </a:rPr>
              <a:t>Interkulturelle Studie in London (Christen, Juden, Moslems, Buddhisten, Hindus)</a:t>
            </a:r>
          </a:p>
          <a:p>
            <a:endParaRPr lang="de-CH" sz="2400" b="1" dirty="0">
              <a:latin typeface="+mj-lt"/>
            </a:endParaRPr>
          </a:p>
          <a:p>
            <a:endParaRPr lang="de-CH" sz="1200" dirty="0" smtClean="0"/>
          </a:p>
          <a:p>
            <a:r>
              <a:rPr lang="de-CH" sz="1200" dirty="0" smtClean="0"/>
              <a:t>Nach </a:t>
            </a:r>
            <a:r>
              <a:rPr lang="de-CH" sz="1200" dirty="0" err="1" smtClean="0"/>
              <a:t>Loewenthal</a:t>
            </a:r>
            <a:r>
              <a:rPr lang="de-CH" sz="1200" dirty="0" smtClean="0"/>
              <a:t> et al. (2001)</a:t>
            </a:r>
            <a:endParaRPr lang="de-CH" sz="1200" dirty="0"/>
          </a:p>
        </p:txBody>
      </p:sp>
    </p:spTree>
    <p:extLst>
      <p:ext uri="{BB962C8B-B14F-4D97-AF65-F5344CB8AC3E}">
        <p14:creationId xmlns:p14="http://schemas.microsoft.com/office/powerpoint/2010/main" val="1093849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Hilfesuche – 2 </a:t>
            </a:r>
            <a:endParaRPr lang="de-CH" dirty="0"/>
          </a:p>
        </p:txBody>
      </p:sp>
      <p:sp>
        <p:nvSpPr>
          <p:cNvPr id="2" name="Foliennummernplatzhalter 1"/>
          <p:cNvSpPr>
            <a:spLocks noGrp="1"/>
          </p:cNvSpPr>
          <p:nvPr>
            <p:ph type="sldNum" sz="quarter" idx="4294967295"/>
          </p:nvPr>
        </p:nvSpPr>
        <p:spPr>
          <a:xfrm>
            <a:off x="8389241" y="1612"/>
            <a:ext cx="761502" cy="476250"/>
          </a:xfrm>
          <a:prstGeom prst="rect">
            <a:avLst/>
          </a:prstGeom>
        </p:spPr>
        <p:txBody>
          <a:bodyPr/>
          <a:lstStyle/>
          <a:p>
            <a:pPr>
              <a:defRPr/>
            </a:pPr>
            <a:fld id="{6825DC36-42D7-44F7-BFF1-14C6FF59BBE0}" type="slidenum">
              <a:rPr lang="de-CH" smtClean="0"/>
              <a:pPr>
                <a:defRPr/>
              </a:pPr>
              <a:t>16</a:t>
            </a:fld>
            <a:endParaRPr lang="de-CH"/>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104" r="44851"/>
          <a:stretch/>
        </p:blipFill>
        <p:spPr bwMode="auto">
          <a:xfrm>
            <a:off x="80326" y="1619078"/>
            <a:ext cx="5054299" cy="505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bwMode="auto">
          <a:xfrm>
            <a:off x="-55131" y="4144220"/>
            <a:ext cx="224813" cy="724941"/>
          </a:xfrm>
          <a:prstGeom prst="rect">
            <a:avLst/>
          </a:prstGeom>
          <a:solidFill>
            <a:srgbClr val="FF000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smtClean="0">
              <a:ln>
                <a:noFill/>
              </a:ln>
              <a:solidFill>
                <a:schemeClr val="tx1"/>
              </a:solidFill>
              <a:effectLst/>
              <a:latin typeface="Arial" charset="0"/>
            </a:endParaRPr>
          </a:p>
        </p:txBody>
      </p:sp>
      <p:sp>
        <p:nvSpPr>
          <p:cNvPr id="7" name="Rechteck 6"/>
          <p:cNvSpPr/>
          <p:nvPr/>
        </p:nvSpPr>
        <p:spPr bwMode="auto">
          <a:xfrm>
            <a:off x="-55131" y="5512372"/>
            <a:ext cx="224813" cy="724941"/>
          </a:xfrm>
          <a:prstGeom prst="rect">
            <a:avLst/>
          </a:prstGeom>
          <a:solidFill>
            <a:srgbClr val="FF000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81178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389241" y="1612"/>
            <a:ext cx="761502" cy="476250"/>
          </a:xfrm>
          <a:prstGeom prst="rect">
            <a:avLst/>
          </a:prstGeom>
        </p:spPr>
        <p:txBody>
          <a:bodyPr/>
          <a:lstStyle/>
          <a:p>
            <a:pPr>
              <a:defRPr/>
            </a:pPr>
            <a:fld id="{0EF45673-A973-436B-8A59-240A7FB6643B}" type="slidenum">
              <a:rPr lang="de-CH" smtClean="0"/>
              <a:pPr>
                <a:defRPr/>
              </a:pPr>
              <a:t>17</a:t>
            </a:fld>
            <a:endParaRPr lang="de-CH"/>
          </a:p>
        </p:txBody>
      </p:sp>
      <p:sp>
        <p:nvSpPr>
          <p:cNvPr id="5" name="Rechteck 4"/>
          <p:cNvSpPr/>
          <p:nvPr/>
        </p:nvSpPr>
        <p:spPr bwMode="auto">
          <a:xfrm>
            <a:off x="-236686" y="-243408"/>
            <a:ext cx="9617372" cy="7344816"/>
          </a:xfrm>
          <a:prstGeom prst="rect">
            <a:avLst/>
          </a:prstGeom>
          <a:solidFill>
            <a:srgbClr val="00206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smtClean="0">
              <a:ln>
                <a:noFill/>
              </a:ln>
              <a:solidFill>
                <a:schemeClr val="tx1"/>
              </a:solidFill>
              <a:effectLst/>
              <a:latin typeface="Arial" charset="0"/>
            </a:endParaRPr>
          </a:p>
        </p:txBody>
      </p:sp>
      <p:sp>
        <p:nvSpPr>
          <p:cNvPr id="6" name="Textfeld 5"/>
          <p:cNvSpPr txBox="1"/>
          <p:nvPr/>
        </p:nvSpPr>
        <p:spPr>
          <a:xfrm>
            <a:off x="1659697" y="2793122"/>
            <a:ext cx="5892333" cy="707886"/>
          </a:xfrm>
          <a:prstGeom prst="rect">
            <a:avLst/>
          </a:prstGeom>
          <a:noFill/>
        </p:spPr>
        <p:txBody>
          <a:bodyPr wrap="square" rtlCol="0">
            <a:spAutoFit/>
          </a:bodyPr>
          <a:lstStyle/>
          <a:p>
            <a:pPr algn="ctr"/>
            <a:r>
              <a:rPr lang="de-CH" sz="4000" b="1" dirty="0" smtClean="0">
                <a:solidFill>
                  <a:schemeClr val="bg1"/>
                </a:solidFill>
                <a:latin typeface="Cambria" pitchFamily="18" charset="0"/>
              </a:rPr>
              <a:t>Spirituelle Anamnese</a:t>
            </a:r>
            <a:endParaRPr lang="de-CH" sz="4000" b="1" dirty="0">
              <a:solidFill>
                <a:schemeClr val="bg1"/>
              </a:solidFill>
              <a:latin typeface="Cambria" pitchFamily="18" charset="0"/>
            </a:endParaRPr>
          </a:p>
        </p:txBody>
      </p:sp>
    </p:spTree>
    <p:extLst>
      <p:ext uri="{BB962C8B-B14F-4D97-AF65-F5344CB8AC3E}">
        <p14:creationId xmlns:p14="http://schemas.microsoft.com/office/powerpoint/2010/main" val="3946875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Spirituelle Anamnese – S P I R</a:t>
            </a:r>
            <a:endParaRPr lang="de-CH" dirty="0"/>
          </a:p>
        </p:txBody>
      </p:sp>
      <p:sp>
        <p:nvSpPr>
          <p:cNvPr id="6" name="Inhaltsplatzhalter 5"/>
          <p:cNvSpPr>
            <a:spLocks noGrp="1"/>
          </p:cNvSpPr>
          <p:nvPr>
            <p:ph idx="1"/>
          </p:nvPr>
        </p:nvSpPr>
        <p:spPr>
          <a:xfrm>
            <a:off x="457200" y="1700808"/>
            <a:ext cx="8229600" cy="4425355"/>
          </a:xfrm>
        </p:spPr>
        <p:txBody>
          <a:bodyPr/>
          <a:lstStyle/>
          <a:p>
            <a:r>
              <a:rPr lang="de-CH" dirty="0" smtClean="0"/>
              <a:t>kann </a:t>
            </a:r>
            <a:r>
              <a:rPr lang="de-CH" dirty="0"/>
              <a:t>als Erweiterung der psychosozialen Anamnese verstanden werden </a:t>
            </a:r>
            <a:endParaRPr lang="de-CH" dirty="0" smtClean="0"/>
          </a:p>
          <a:p>
            <a:r>
              <a:rPr lang="de-CH" dirty="0" smtClean="0"/>
              <a:t>S = Spirituelle oder Glaubensüberzeugungen</a:t>
            </a:r>
          </a:p>
          <a:p>
            <a:r>
              <a:rPr lang="de-CH" dirty="0" smtClean="0"/>
              <a:t>P = Platz und Einfluss, den diese Überzeugungen im Leben de Patienten einnehmen</a:t>
            </a:r>
          </a:p>
          <a:p>
            <a:r>
              <a:rPr lang="de-CH" dirty="0" smtClean="0"/>
              <a:t>I = Integration in eine spirituelle, religiöse, kirchliche Gemeinschaft / Gruppe</a:t>
            </a:r>
          </a:p>
          <a:p>
            <a:r>
              <a:rPr lang="de-CH" dirty="0" smtClean="0"/>
              <a:t>R = Rolle de Arztes. Wie soll der Arzt / die Therapeutin mit spirituellen Erwartungen und Problemen des Patienten umgehen?</a:t>
            </a:r>
          </a:p>
          <a:p>
            <a:endParaRPr lang="de-CH" dirty="0"/>
          </a:p>
        </p:txBody>
      </p:sp>
    </p:spTree>
    <p:extLst>
      <p:ext uri="{BB962C8B-B14F-4D97-AF65-F5344CB8AC3E}">
        <p14:creationId xmlns:p14="http://schemas.microsoft.com/office/powerpoint/2010/main" val="4211788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Spirituelle Anamnese – S P I R</a:t>
            </a:r>
            <a:endParaRPr lang="de-CH"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3775"/>
          <a:stretch/>
        </p:blipFill>
        <p:spPr bwMode="auto">
          <a:xfrm>
            <a:off x="899592" y="1844824"/>
            <a:ext cx="7344816" cy="412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795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linik-Luftaufnahme-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10363200" cy="753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1260648" y="-459432"/>
            <a:ext cx="11737304" cy="236823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p:cNvSpPr txBox="1"/>
          <p:nvPr/>
        </p:nvSpPr>
        <p:spPr>
          <a:xfrm>
            <a:off x="323528" y="527529"/>
            <a:ext cx="8712968" cy="861774"/>
          </a:xfrm>
          <a:prstGeom prst="rect">
            <a:avLst/>
          </a:prstGeom>
          <a:noFill/>
        </p:spPr>
        <p:txBody>
          <a:bodyPr wrap="square" rtlCol="0">
            <a:spAutoFit/>
          </a:bodyPr>
          <a:lstStyle/>
          <a:p>
            <a:pPr algn="ctr"/>
            <a:r>
              <a:rPr lang="de-CH" sz="3200" spc="1000" dirty="0" smtClean="0">
                <a:solidFill>
                  <a:schemeClr val="bg1"/>
                </a:solidFill>
                <a:latin typeface="Calibri" panose="020F0502020204030204" pitchFamily="34" charset="0"/>
              </a:rPr>
              <a:t>KLINIK SONNENHALDE</a:t>
            </a:r>
          </a:p>
          <a:p>
            <a:pPr algn="ctr"/>
            <a:r>
              <a:rPr lang="de-CH" spc="600" dirty="0" smtClean="0">
                <a:solidFill>
                  <a:schemeClr val="bg1"/>
                </a:solidFill>
                <a:latin typeface="Calibri" panose="020F0502020204030204" pitchFamily="34" charset="0"/>
              </a:rPr>
              <a:t>menschlich – fachlich – christlich </a:t>
            </a:r>
            <a:endParaRPr lang="de-CH" spc="600" dirty="0">
              <a:solidFill>
                <a:schemeClr val="bg1"/>
              </a:solidFill>
              <a:latin typeface="Calibri" panose="020F0502020204030204" pitchFamily="34" charset="0"/>
            </a:endParaRPr>
          </a:p>
        </p:txBody>
      </p:sp>
      <p:sp>
        <p:nvSpPr>
          <p:cNvPr id="5" name="Rechteck 4"/>
          <p:cNvSpPr/>
          <p:nvPr/>
        </p:nvSpPr>
        <p:spPr>
          <a:xfrm>
            <a:off x="-1260648" y="6321099"/>
            <a:ext cx="11737304" cy="63629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40189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40" y="201415"/>
            <a:ext cx="9266840" cy="6395937"/>
          </a:xfrm>
          <a:prstGeom prst="rect">
            <a:avLst/>
          </a:prstGeom>
        </p:spPr>
      </p:pic>
    </p:spTree>
    <p:extLst>
      <p:ext uri="{BB962C8B-B14F-4D97-AF65-F5344CB8AC3E}">
        <p14:creationId xmlns:p14="http://schemas.microsoft.com/office/powerpoint/2010/main" val="377527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CH" dirty="0" smtClean="0"/>
              <a:t>religiös?</a:t>
            </a:r>
            <a:br>
              <a:rPr lang="de-CH" dirty="0" smtClean="0"/>
            </a:br>
            <a:r>
              <a:rPr lang="de-CH" dirty="0" smtClean="0"/>
              <a:t>spirituell?</a:t>
            </a:r>
            <a:br>
              <a:rPr lang="de-CH" dirty="0" smtClean="0"/>
            </a:br>
            <a:r>
              <a:rPr lang="de-CH" dirty="0" smtClean="0"/>
              <a:t>gläubig?</a:t>
            </a:r>
            <a:endParaRPr lang="de-CH" dirty="0"/>
          </a:p>
        </p:txBody>
      </p:sp>
    </p:spTree>
    <p:extLst>
      <p:ext uri="{BB962C8B-B14F-4D97-AF65-F5344CB8AC3E}">
        <p14:creationId xmlns:p14="http://schemas.microsoft.com/office/powerpoint/2010/main" val="3217451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Definitionsansätze</a:t>
            </a:r>
            <a:endParaRPr lang="de-CH" dirty="0"/>
          </a:p>
        </p:txBody>
      </p:sp>
      <p:sp>
        <p:nvSpPr>
          <p:cNvPr id="3" name="Inhaltsplatzhalter 2"/>
          <p:cNvSpPr>
            <a:spLocks noGrp="1"/>
          </p:cNvSpPr>
          <p:nvPr>
            <p:ph idx="1"/>
          </p:nvPr>
        </p:nvSpPr>
        <p:spPr/>
        <p:txBody>
          <a:bodyPr>
            <a:normAutofit fontScale="85000" lnSpcReduction="20000"/>
          </a:bodyPr>
          <a:lstStyle/>
          <a:p>
            <a:r>
              <a:rPr lang="de-CH" dirty="0" smtClean="0"/>
              <a:t>Spiritualität </a:t>
            </a:r>
            <a:r>
              <a:rPr lang="de-CH" dirty="0"/>
              <a:t>(von lat. </a:t>
            </a:r>
            <a:r>
              <a:rPr lang="de-CH" dirty="0" err="1"/>
              <a:t>spiritus</a:t>
            </a:r>
            <a:r>
              <a:rPr lang="de-CH" dirty="0"/>
              <a:t> ,Geist, Hauch‘ bzw. </a:t>
            </a:r>
            <a:r>
              <a:rPr lang="de-CH" dirty="0" err="1"/>
              <a:t>spiro</a:t>
            </a:r>
            <a:r>
              <a:rPr lang="de-CH" dirty="0"/>
              <a:t> ,ich atme‘ – wie </a:t>
            </a:r>
            <a:r>
              <a:rPr lang="de-CH" dirty="0" err="1"/>
              <a:t>altgr</a:t>
            </a:r>
            <a:r>
              <a:rPr lang="de-CH" dirty="0"/>
              <a:t>. </a:t>
            </a:r>
            <a:r>
              <a:rPr lang="de-CH" dirty="0" err="1"/>
              <a:t>ψύχω</a:t>
            </a:r>
            <a:r>
              <a:rPr lang="de-CH" dirty="0"/>
              <a:t> bzw. </a:t>
            </a:r>
            <a:r>
              <a:rPr lang="de-CH" dirty="0" err="1"/>
              <a:t>ψυχή</a:t>
            </a:r>
            <a:r>
              <a:rPr lang="de-CH" dirty="0"/>
              <a:t>, siehe Psyche) bedeutet im weitesten Sinne Geistigkeit und kann eine auf Geistiges aller Art oder im engeren Sinn auf Geistliches in spezifisch religiösem Sinn ausgerichtete Haltung meinen. Spiritualität im spezifisch religiösen Sinn steht dann auch immer für die Vorstellung einer geistigen Verbindung zum Transzendenten, dem Jenseits oder der Unendlichkeit. (Wikipedia)</a:t>
            </a:r>
          </a:p>
          <a:p>
            <a:endParaRPr lang="de-CH" dirty="0"/>
          </a:p>
          <a:p>
            <a:r>
              <a:rPr lang="de-CH" dirty="0"/>
              <a:t>Eine mehr oder minder bewusste Beschäftigung „mit Sinn- und Wertfragen des Daseins, der Welt und der Menschen und besonders der eigenen Existenz und seiner Selbstverwirklichung im Leben“. (Rudolf </a:t>
            </a:r>
            <a:r>
              <a:rPr lang="de-CH" dirty="0" err="1"/>
              <a:t>Sponsel</a:t>
            </a:r>
            <a:r>
              <a:rPr lang="de-CH" dirty="0"/>
              <a:t>). So umfasst Spiritualität auch eine besondere, nicht notwendig im konfessionellen Sinne verstandene religiöse Lebenseinstellung eines Menschen, die sich auf das transzendente oder immanente göttliche Sein konzentriert bzw. auf das Prinzip der transzendenten, nicht-personalen letzten Wahrheit oder höchsten Wirklichkeit.</a:t>
            </a:r>
          </a:p>
          <a:p>
            <a:endParaRPr lang="de-CH" dirty="0"/>
          </a:p>
        </p:txBody>
      </p:sp>
    </p:spTree>
    <p:extLst>
      <p:ext uri="{BB962C8B-B14F-4D97-AF65-F5344CB8AC3E}">
        <p14:creationId xmlns:p14="http://schemas.microsoft.com/office/powerpoint/2010/main" val="3203888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Psychologie der Spiritualität</a:t>
            </a:r>
            <a:endParaRPr lang="de-CH" dirty="0"/>
          </a:p>
        </p:txBody>
      </p:sp>
      <p:sp>
        <p:nvSpPr>
          <p:cNvPr id="5" name="Inhaltsplatzhalter 4"/>
          <p:cNvSpPr>
            <a:spLocks noGrp="1"/>
          </p:cNvSpPr>
          <p:nvPr>
            <p:ph sz="half" idx="2"/>
          </p:nvPr>
        </p:nvSpPr>
        <p:spPr>
          <a:xfrm>
            <a:off x="4788024" y="1600200"/>
            <a:ext cx="4104456" cy="4525963"/>
          </a:xfrm>
        </p:spPr>
        <p:txBody>
          <a:bodyPr/>
          <a:lstStyle/>
          <a:p>
            <a:r>
              <a:rPr lang="de-CH" dirty="0" smtClean="0"/>
              <a:t>Anton Bucher (Salzburg)</a:t>
            </a:r>
            <a:br>
              <a:rPr lang="de-CH" dirty="0" smtClean="0"/>
            </a:br>
            <a:r>
              <a:rPr lang="de-CH" i="1" dirty="0" smtClean="0"/>
              <a:t>Psychologie der Spiritualität</a:t>
            </a:r>
            <a:r>
              <a:rPr lang="de-CH" dirty="0" smtClean="0"/>
              <a:t>, </a:t>
            </a:r>
            <a:br>
              <a:rPr lang="de-CH" dirty="0" smtClean="0"/>
            </a:br>
            <a:r>
              <a:rPr lang="de-CH" dirty="0" smtClean="0"/>
              <a:t>Beltz, Weinheim</a:t>
            </a:r>
          </a:p>
          <a:p>
            <a:r>
              <a:rPr lang="de-CH" dirty="0" smtClean="0"/>
              <a:t>Utsch / Bonelli / Pfeifer: </a:t>
            </a:r>
            <a:br>
              <a:rPr lang="de-CH" dirty="0" smtClean="0"/>
            </a:br>
            <a:r>
              <a:rPr lang="de-CH" i="1" dirty="0" smtClean="0"/>
              <a:t>Psychotherapie und Spiritualität. </a:t>
            </a:r>
            <a:r>
              <a:rPr lang="de-CH" dirty="0" smtClean="0"/>
              <a:t>Springer.</a:t>
            </a:r>
            <a:endParaRPr lang="de-CH" dirty="0"/>
          </a:p>
          <a:p>
            <a:endParaRPr lang="de-CH" dirty="0" smtClean="0"/>
          </a:p>
          <a:p>
            <a:r>
              <a:rPr lang="de-CH" dirty="0" smtClean="0"/>
              <a:t>Umfassende Diskussion des Spiritualitätsbegriffes in Psychologie und Psychotherapie</a:t>
            </a:r>
            <a:endParaRPr lang="de-CH" dirty="0"/>
          </a:p>
        </p:txBody>
      </p:sp>
      <p:pic>
        <p:nvPicPr>
          <p:cNvPr id="7" name="Grafik 6"/>
          <p:cNvPicPr>
            <a:picLocks noChangeAspect="1"/>
          </p:cNvPicPr>
          <p:nvPr/>
        </p:nvPicPr>
        <p:blipFill>
          <a:blip r:embed="rId2"/>
          <a:stretch>
            <a:fillRect/>
          </a:stretch>
        </p:blipFill>
        <p:spPr>
          <a:xfrm rot="20618759">
            <a:off x="566085" y="1686337"/>
            <a:ext cx="2094374" cy="3046783"/>
          </a:xfrm>
          <a:prstGeom prst="rect">
            <a:avLst/>
          </a:prstGeom>
          <a:ln>
            <a:noFill/>
          </a:ln>
          <a:effectLst>
            <a:outerShdw blurRad="292100" dist="139700" dir="2700000" algn="tl" rotWithShape="0">
              <a:srgbClr val="333333">
                <a:alpha val="65000"/>
              </a:srgbClr>
            </a:outerShdw>
          </a:effec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5153">
            <a:off x="2425343" y="2506824"/>
            <a:ext cx="2187300" cy="31207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3712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Gefahr der Polarisierung „Religion“ vs. „Spiritualität</a:t>
            </a:r>
            <a:r>
              <a:rPr lang="de-CH" dirty="0" smtClean="0"/>
              <a:t>“</a:t>
            </a:r>
            <a:endParaRPr lang="de-CH" dirty="0"/>
          </a:p>
        </p:txBody>
      </p:sp>
      <p:sp>
        <p:nvSpPr>
          <p:cNvPr id="3" name="Inhaltsplatzhalter 2"/>
          <p:cNvSpPr>
            <a:spLocks noGrp="1"/>
          </p:cNvSpPr>
          <p:nvPr>
            <p:ph idx="1"/>
          </p:nvPr>
        </p:nvSpPr>
        <p:spPr/>
        <p:txBody>
          <a:bodyPr>
            <a:normAutofit fontScale="85000" lnSpcReduction="20000"/>
          </a:bodyPr>
          <a:lstStyle/>
          <a:p>
            <a:r>
              <a:rPr lang="de-CH" dirty="0" smtClean="0"/>
              <a:t>„</a:t>
            </a:r>
            <a:r>
              <a:rPr lang="de-CH" dirty="0"/>
              <a:t>Das Modewort Spiritualität ist als ein Containerbegriff mit vielen Sinngebungen überfrachtet.“(</a:t>
            </a:r>
            <a:r>
              <a:rPr lang="de-CH" dirty="0" err="1"/>
              <a:t>Utsch</a:t>
            </a:r>
            <a:r>
              <a:rPr lang="de-CH" dirty="0"/>
              <a:t> 2014)</a:t>
            </a:r>
          </a:p>
          <a:p>
            <a:r>
              <a:rPr lang="de-CH" dirty="0" smtClean="0"/>
              <a:t>Spiritualitätsbegriff wurde aufgebläht zu </a:t>
            </a:r>
            <a:r>
              <a:rPr lang="de-CH" dirty="0"/>
              <a:t>einer Beschreibung positiver </a:t>
            </a:r>
            <a:r>
              <a:rPr lang="de-CH" dirty="0" smtClean="0"/>
              <a:t>Persönlichkeitsmerkmale: </a:t>
            </a:r>
            <a:r>
              <a:rPr lang="de-CH" dirty="0"/>
              <a:t>Optimismus, Verzeihungsbereitschaft, Dankbarkeit, Sinnfindung, Friedfertigkeit und generelles Wohlbefinden </a:t>
            </a:r>
            <a:r>
              <a:rPr lang="de-CH" dirty="0" smtClean="0"/>
              <a:t> (in der Forschung als Indikatoren gleichzeitig für </a:t>
            </a:r>
            <a:r>
              <a:rPr lang="de-CH" dirty="0"/>
              <a:t>Spiritualität und seelische </a:t>
            </a:r>
            <a:r>
              <a:rPr lang="de-CH" dirty="0" smtClean="0"/>
              <a:t>Gesundheit)</a:t>
            </a:r>
          </a:p>
          <a:p>
            <a:pPr lvl="1"/>
            <a:r>
              <a:rPr lang="de-CH" dirty="0" smtClean="0"/>
              <a:t>Harold </a:t>
            </a:r>
            <a:r>
              <a:rPr lang="de-CH" dirty="0" err="1" smtClean="0"/>
              <a:t>Koenig</a:t>
            </a:r>
            <a:r>
              <a:rPr lang="de-CH" dirty="0" smtClean="0"/>
              <a:t>: </a:t>
            </a:r>
            <a:r>
              <a:rPr lang="de-CH" dirty="0"/>
              <a:t>„solche Verbindungen sind </a:t>
            </a:r>
            <a:r>
              <a:rPr lang="de-CH" dirty="0" smtClean="0"/>
              <a:t>sinnlos </a:t>
            </a:r>
            <a:r>
              <a:rPr lang="de-CH" dirty="0"/>
              <a:t>und irreführend.“</a:t>
            </a:r>
          </a:p>
          <a:p>
            <a:r>
              <a:rPr lang="de-CH" dirty="0" smtClean="0"/>
              <a:t>Das </a:t>
            </a:r>
            <a:r>
              <a:rPr lang="de-CH" dirty="0"/>
              <a:t>Begriffs-Spektrum </a:t>
            </a:r>
            <a:r>
              <a:rPr lang="de-CH" dirty="0" smtClean="0"/>
              <a:t>ist verwirrend </a:t>
            </a:r>
            <a:r>
              <a:rPr lang="de-CH" dirty="0"/>
              <a:t>weit von einer engen, konfessionellen Ausrichtung bis hin zu einer universalistischen Gesamtdeutung. </a:t>
            </a:r>
            <a:endParaRPr lang="de-CH" dirty="0" smtClean="0"/>
          </a:p>
          <a:p>
            <a:r>
              <a:rPr lang="de-CH" dirty="0" smtClean="0"/>
              <a:t> </a:t>
            </a:r>
            <a:r>
              <a:rPr lang="de-CH" dirty="0"/>
              <a:t>Vier Typen von Spiritualität (</a:t>
            </a:r>
            <a:r>
              <a:rPr lang="de-CH" dirty="0" err="1"/>
              <a:t>Worthington</a:t>
            </a:r>
            <a:r>
              <a:rPr lang="de-CH" dirty="0"/>
              <a:t> 2011)</a:t>
            </a:r>
          </a:p>
          <a:p>
            <a:pPr lvl="1"/>
            <a:r>
              <a:rPr lang="de-CH" dirty="0" smtClean="0"/>
              <a:t>Religiöse </a:t>
            </a:r>
            <a:r>
              <a:rPr lang="de-CH" dirty="0"/>
              <a:t>Spiritualität: Bezogenheit zum Heiligen gemäß einer Religion</a:t>
            </a:r>
          </a:p>
          <a:p>
            <a:pPr lvl="1"/>
            <a:r>
              <a:rPr lang="de-CH" dirty="0" smtClean="0"/>
              <a:t>Humanistische </a:t>
            </a:r>
            <a:r>
              <a:rPr lang="de-CH" dirty="0"/>
              <a:t>Spiritualität: Bezogenheit zur Menschheit   </a:t>
            </a:r>
          </a:p>
          <a:p>
            <a:pPr lvl="1"/>
            <a:r>
              <a:rPr lang="de-CH" dirty="0" smtClean="0"/>
              <a:t>Natur-Spiritualität</a:t>
            </a:r>
            <a:r>
              <a:rPr lang="de-CH" dirty="0"/>
              <a:t>: Bezogenheit zur Natur</a:t>
            </a:r>
          </a:p>
          <a:p>
            <a:pPr lvl="1"/>
            <a:r>
              <a:rPr lang="de-CH" dirty="0" smtClean="0"/>
              <a:t>Kosmische </a:t>
            </a:r>
            <a:r>
              <a:rPr lang="de-CH" dirty="0"/>
              <a:t>Spiritualität: Bezogenheit zum Universum</a:t>
            </a:r>
          </a:p>
        </p:txBody>
      </p:sp>
    </p:spTree>
    <p:extLst>
      <p:ext uri="{BB962C8B-B14F-4D97-AF65-F5344CB8AC3E}">
        <p14:creationId xmlns:p14="http://schemas.microsoft.com/office/powerpoint/2010/main" val="1482412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95400" y="558800"/>
            <a:ext cx="2106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pPr>
              <a:spcBef>
                <a:spcPct val="0"/>
              </a:spcBef>
            </a:pPr>
            <a:r>
              <a:rPr lang="de-CH" altLang="en-US" sz="2800">
                <a:latin typeface="Tahoma" pitchFamily="34" charset="0"/>
              </a:rPr>
              <a:t>Vier Modelle</a:t>
            </a:r>
          </a:p>
        </p:txBody>
      </p:sp>
      <p:sp>
        <p:nvSpPr>
          <p:cNvPr id="11267" name="Oval 3"/>
          <p:cNvSpPr>
            <a:spLocks noChangeArrowheads="1"/>
          </p:cNvSpPr>
          <p:nvPr/>
        </p:nvSpPr>
        <p:spPr bwMode="auto">
          <a:xfrm>
            <a:off x="1600200" y="1447800"/>
            <a:ext cx="2057400" cy="914400"/>
          </a:xfrm>
          <a:prstGeom prst="ellipse">
            <a:avLst/>
          </a:prstGeom>
          <a:solidFill>
            <a:schemeClr val="accent3">
              <a:lumMod val="75000"/>
            </a:schemeClr>
          </a:solidFill>
          <a:ln w="9525">
            <a:solidFill>
              <a:schemeClr val="tx1"/>
            </a:solidFill>
            <a:round/>
            <a:headEnd/>
            <a:tailEnd/>
          </a:ln>
          <a:effectLst/>
          <a:extLst/>
        </p:spPr>
        <p:txBody>
          <a:bodyPr wrap="none" anchor="ctr"/>
          <a:lstStyle/>
          <a:p>
            <a:pPr algn="ctr">
              <a:spcBef>
                <a:spcPct val="0"/>
              </a:spcBef>
            </a:pPr>
            <a:r>
              <a:rPr lang="de-CH" altLang="en-US" sz="2400">
                <a:solidFill>
                  <a:schemeClr val="bg1"/>
                </a:solidFill>
              </a:rPr>
              <a:t>Psychiatrie</a:t>
            </a:r>
          </a:p>
        </p:txBody>
      </p:sp>
      <p:sp>
        <p:nvSpPr>
          <p:cNvPr id="11268" name="Rectangle 4"/>
          <p:cNvSpPr>
            <a:spLocks noChangeArrowheads="1"/>
          </p:cNvSpPr>
          <p:nvPr/>
        </p:nvSpPr>
        <p:spPr bwMode="auto">
          <a:xfrm>
            <a:off x="6172200" y="1447800"/>
            <a:ext cx="2057400" cy="9144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de-CH" altLang="en-US" sz="3200"/>
              <a:t>Religion</a:t>
            </a:r>
          </a:p>
        </p:txBody>
      </p:sp>
      <p:grpSp>
        <p:nvGrpSpPr>
          <p:cNvPr id="156677" name="Group 5"/>
          <p:cNvGrpSpPr>
            <a:grpSpLocks/>
          </p:cNvGrpSpPr>
          <p:nvPr/>
        </p:nvGrpSpPr>
        <p:grpSpPr bwMode="auto">
          <a:xfrm>
            <a:off x="4724400" y="1371600"/>
            <a:ext cx="381000" cy="1066800"/>
            <a:chOff x="2784" y="1056"/>
            <a:chExt cx="240" cy="864"/>
          </a:xfrm>
        </p:grpSpPr>
        <p:sp>
          <p:nvSpPr>
            <p:cNvPr id="11279" name="Rectangle 6"/>
            <p:cNvSpPr>
              <a:spLocks noChangeArrowheads="1"/>
            </p:cNvSpPr>
            <p:nvPr/>
          </p:nvSpPr>
          <p:spPr bwMode="auto">
            <a:xfrm>
              <a:off x="2784" y="1056"/>
              <a:ext cx="96" cy="86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ltLang="en-US"/>
            </a:p>
          </p:txBody>
        </p:sp>
        <p:sp>
          <p:nvSpPr>
            <p:cNvPr id="11280" name="Rectangle 7"/>
            <p:cNvSpPr>
              <a:spLocks noChangeArrowheads="1"/>
            </p:cNvSpPr>
            <p:nvPr/>
          </p:nvSpPr>
          <p:spPr bwMode="auto">
            <a:xfrm>
              <a:off x="2928" y="1056"/>
              <a:ext cx="96" cy="864"/>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ltLang="en-US"/>
            </a:p>
          </p:txBody>
        </p:sp>
      </p:grpSp>
      <p:sp>
        <p:nvSpPr>
          <p:cNvPr id="11270" name="Oval 8"/>
          <p:cNvSpPr>
            <a:spLocks noChangeArrowheads="1"/>
          </p:cNvSpPr>
          <p:nvPr/>
        </p:nvSpPr>
        <p:spPr bwMode="auto">
          <a:xfrm>
            <a:off x="1600200" y="2743200"/>
            <a:ext cx="2057400" cy="914400"/>
          </a:xfrm>
          <a:prstGeom prst="ellipse">
            <a:avLst/>
          </a:prstGeom>
          <a:solidFill>
            <a:schemeClr val="accent3">
              <a:lumMod val="75000"/>
            </a:schemeClr>
          </a:solidFill>
          <a:ln w="9525">
            <a:solidFill>
              <a:schemeClr val="tx1"/>
            </a:solidFill>
            <a:round/>
            <a:headEnd/>
            <a:tailEnd/>
          </a:ln>
          <a:effectLst/>
          <a:extLst/>
        </p:spPr>
        <p:txBody>
          <a:bodyPr wrap="none" anchor="ctr"/>
          <a:lstStyle/>
          <a:p>
            <a:pPr algn="ctr">
              <a:spcBef>
                <a:spcPct val="0"/>
              </a:spcBef>
            </a:pPr>
            <a:r>
              <a:rPr lang="de-CH" altLang="en-US" sz="2400">
                <a:solidFill>
                  <a:schemeClr val="bg1"/>
                </a:solidFill>
              </a:rPr>
              <a:t>Psychiatrie</a:t>
            </a:r>
          </a:p>
        </p:txBody>
      </p:sp>
      <p:sp>
        <p:nvSpPr>
          <p:cNvPr id="11271" name="Rectangle 9"/>
          <p:cNvSpPr>
            <a:spLocks noChangeArrowheads="1"/>
          </p:cNvSpPr>
          <p:nvPr/>
        </p:nvSpPr>
        <p:spPr bwMode="auto">
          <a:xfrm>
            <a:off x="6172200" y="2743200"/>
            <a:ext cx="2057400" cy="9144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de-CH" altLang="en-US" sz="3200"/>
              <a:t>Religion</a:t>
            </a:r>
          </a:p>
        </p:txBody>
      </p:sp>
      <p:sp>
        <p:nvSpPr>
          <p:cNvPr id="11272" name="Oval 10"/>
          <p:cNvSpPr>
            <a:spLocks noChangeArrowheads="1"/>
          </p:cNvSpPr>
          <p:nvPr/>
        </p:nvSpPr>
        <p:spPr bwMode="auto">
          <a:xfrm>
            <a:off x="1600200" y="4038600"/>
            <a:ext cx="2057400" cy="914400"/>
          </a:xfrm>
          <a:prstGeom prst="ellipse">
            <a:avLst/>
          </a:prstGeom>
          <a:solidFill>
            <a:schemeClr val="accent3">
              <a:lumMod val="75000"/>
            </a:schemeClr>
          </a:solidFill>
          <a:ln w="9525">
            <a:solidFill>
              <a:schemeClr val="tx1"/>
            </a:solidFill>
            <a:round/>
            <a:headEnd/>
            <a:tailEnd/>
          </a:ln>
          <a:effectLst/>
          <a:extLst/>
        </p:spPr>
        <p:txBody>
          <a:bodyPr wrap="none" anchor="ctr"/>
          <a:lstStyle/>
          <a:p>
            <a:pPr algn="ctr">
              <a:spcBef>
                <a:spcPct val="0"/>
              </a:spcBef>
            </a:pPr>
            <a:r>
              <a:rPr lang="de-CH" altLang="en-US" sz="2400">
                <a:solidFill>
                  <a:schemeClr val="bg1"/>
                </a:solidFill>
              </a:rPr>
              <a:t>Psychiatrie</a:t>
            </a:r>
          </a:p>
        </p:txBody>
      </p:sp>
      <p:sp>
        <p:nvSpPr>
          <p:cNvPr id="11273" name="Rectangle 11"/>
          <p:cNvSpPr>
            <a:spLocks noChangeArrowheads="1"/>
          </p:cNvSpPr>
          <p:nvPr/>
        </p:nvSpPr>
        <p:spPr bwMode="auto">
          <a:xfrm>
            <a:off x="6172200" y="4038600"/>
            <a:ext cx="2057400" cy="9144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de-CH" altLang="en-US" sz="3200"/>
              <a:t>Religion</a:t>
            </a:r>
          </a:p>
        </p:txBody>
      </p:sp>
      <p:sp>
        <p:nvSpPr>
          <p:cNvPr id="11274" name="Oval 12"/>
          <p:cNvSpPr>
            <a:spLocks noChangeArrowheads="1"/>
          </p:cNvSpPr>
          <p:nvPr/>
        </p:nvSpPr>
        <p:spPr bwMode="auto">
          <a:xfrm>
            <a:off x="1600200" y="5334000"/>
            <a:ext cx="2057400" cy="914400"/>
          </a:xfrm>
          <a:prstGeom prst="ellipse">
            <a:avLst/>
          </a:prstGeom>
          <a:solidFill>
            <a:schemeClr val="accent3">
              <a:lumMod val="75000"/>
            </a:schemeClr>
          </a:solidFill>
          <a:ln w="9525">
            <a:solidFill>
              <a:schemeClr val="tx1"/>
            </a:solidFill>
            <a:round/>
            <a:headEnd/>
            <a:tailEnd/>
          </a:ln>
          <a:effectLst/>
          <a:extLst/>
        </p:spPr>
        <p:txBody>
          <a:bodyPr wrap="none" anchor="ctr"/>
          <a:lstStyle/>
          <a:p>
            <a:pPr algn="ctr">
              <a:spcBef>
                <a:spcPct val="0"/>
              </a:spcBef>
            </a:pPr>
            <a:r>
              <a:rPr lang="de-CH" altLang="en-US" sz="2400">
                <a:solidFill>
                  <a:schemeClr val="bg1"/>
                </a:solidFill>
              </a:rPr>
              <a:t>Psychiatrie</a:t>
            </a:r>
          </a:p>
        </p:txBody>
      </p:sp>
      <p:sp>
        <p:nvSpPr>
          <p:cNvPr id="11275" name="Rectangle 13"/>
          <p:cNvSpPr>
            <a:spLocks noChangeArrowheads="1"/>
          </p:cNvSpPr>
          <p:nvPr/>
        </p:nvSpPr>
        <p:spPr bwMode="auto">
          <a:xfrm>
            <a:off x="6172200" y="5334000"/>
            <a:ext cx="2057400" cy="914400"/>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de-CH" altLang="en-US" sz="3200"/>
              <a:t>Religion</a:t>
            </a:r>
          </a:p>
        </p:txBody>
      </p:sp>
      <p:sp>
        <p:nvSpPr>
          <p:cNvPr id="156686" name="AutoShape 14"/>
          <p:cNvSpPr>
            <a:spLocks noChangeArrowheads="1"/>
          </p:cNvSpPr>
          <p:nvPr/>
        </p:nvSpPr>
        <p:spPr bwMode="auto">
          <a:xfrm>
            <a:off x="4114800" y="2895600"/>
            <a:ext cx="1524000" cy="533400"/>
          </a:xfrm>
          <a:prstGeom prst="leftArrow">
            <a:avLst>
              <a:gd name="adj1" fmla="val 50000"/>
              <a:gd name="adj2" fmla="val 71429"/>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ltLang="en-US"/>
          </a:p>
        </p:txBody>
      </p:sp>
      <p:sp>
        <p:nvSpPr>
          <p:cNvPr id="156687" name="AutoShape 15"/>
          <p:cNvSpPr>
            <a:spLocks noChangeArrowheads="1"/>
          </p:cNvSpPr>
          <p:nvPr/>
        </p:nvSpPr>
        <p:spPr bwMode="auto">
          <a:xfrm flipH="1">
            <a:off x="4191000" y="4267200"/>
            <a:ext cx="1524000" cy="533400"/>
          </a:xfrm>
          <a:prstGeom prst="leftArrow">
            <a:avLst>
              <a:gd name="adj1" fmla="val 50000"/>
              <a:gd name="adj2" fmla="val 71429"/>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ltLang="en-US"/>
          </a:p>
        </p:txBody>
      </p:sp>
      <p:sp>
        <p:nvSpPr>
          <p:cNvPr id="156688" name="AutoShape 16"/>
          <p:cNvSpPr>
            <a:spLocks noChangeArrowheads="1"/>
          </p:cNvSpPr>
          <p:nvPr/>
        </p:nvSpPr>
        <p:spPr bwMode="auto">
          <a:xfrm>
            <a:off x="4038600" y="5562600"/>
            <a:ext cx="1752600" cy="533400"/>
          </a:xfrm>
          <a:prstGeom prst="leftRightArrow">
            <a:avLst>
              <a:gd name="adj1" fmla="val 50000"/>
              <a:gd name="adj2" fmla="val 65714"/>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ltLang="en-US"/>
          </a:p>
        </p:txBody>
      </p:sp>
    </p:spTree>
    <p:extLst>
      <p:ext uri="{BB962C8B-B14F-4D97-AF65-F5344CB8AC3E}">
        <p14:creationId xmlns:p14="http://schemas.microsoft.com/office/powerpoint/2010/main" val="104735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66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6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66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6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6" grpId="0" animBg="1"/>
      <p:bldP spid="156687" grpId="0" animBg="1"/>
      <p:bldP spid="1566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475036" y="5517232"/>
            <a:ext cx="6121300" cy="115212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CH" sz="2400" b="0" i="0" u="none" strike="noStrike" cap="none" normalizeH="0" baseline="0" smtClean="0">
              <a:ln>
                <a:noFill/>
              </a:ln>
              <a:solidFill>
                <a:schemeClr val="tx1"/>
              </a:solidFill>
              <a:effectLst/>
              <a:latin typeface="Tahoma" pitchFamily="34" charset="0"/>
            </a:endParaRPr>
          </a:p>
        </p:txBody>
      </p:sp>
      <p:sp>
        <p:nvSpPr>
          <p:cNvPr id="12290" name="Titel 1"/>
          <p:cNvSpPr>
            <a:spLocks noGrp="1"/>
          </p:cNvSpPr>
          <p:nvPr>
            <p:ph type="title"/>
          </p:nvPr>
        </p:nvSpPr>
        <p:spPr/>
        <p:txBody>
          <a:bodyPr/>
          <a:lstStyle/>
          <a:p>
            <a:r>
              <a:rPr lang="de-CH" altLang="en-US" smtClean="0">
                <a:ea typeface="Calibri" pitchFamily="34" charset="0"/>
              </a:rPr>
              <a:t>Religion oder Spiritualität?</a:t>
            </a:r>
          </a:p>
        </p:txBody>
      </p:sp>
      <p:pic>
        <p:nvPicPr>
          <p:cNvPr id="94210" name="Picture 2"/>
          <p:cNvPicPr>
            <a:picLocks noChangeAspect="1" noChangeArrowheads="1"/>
          </p:cNvPicPr>
          <p:nvPr/>
        </p:nvPicPr>
        <p:blipFill rotWithShape="1">
          <a:blip r:embed="rId2"/>
          <a:srcRect l="3988" t="2420" r="2658" b="2999"/>
          <a:stretch/>
        </p:blipFill>
        <p:spPr bwMode="auto">
          <a:xfrm>
            <a:off x="1331640" y="1306513"/>
            <a:ext cx="5675585" cy="4678362"/>
          </a:xfrm>
          <a:prstGeom prst="rect">
            <a:avLst/>
          </a:prstGeom>
          <a:noFill/>
          <a:ln w="9525" cap="flat" cmpd="sng">
            <a:noFill/>
            <a:prstDash val="solid"/>
            <a:miter lim="800000"/>
            <a:headEnd/>
            <a:tailEnd/>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Lst>
        </p:spPr>
      </p:pic>
      <p:sp>
        <p:nvSpPr>
          <p:cNvPr id="12292" name="Textfeld 3"/>
          <p:cNvSpPr txBox="1">
            <a:spLocks noChangeArrowheads="1"/>
          </p:cNvSpPr>
          <p:nvPr/>
        </p:nvSpPr>
        <p:spPr bwMode="auto">
          <a:xfrm>
            <a:off x="1330598" y="6021388"/>
            <a:ext cx="6481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r>
              <a:rPr lang="en-US" altLang="en-US" sz="1200" dirty="0" err="1">
                <a:ea typeface="Calibri" pitchFamily="34" charset="0"/>
                <a:cs typeface="Calibri" pitchFamily="34" charset="0"/>
              </a:rPr>
              <a:t>Zwingmann</a:t>
            </a:r>
            <a:r>
              <a:rPr lang="en-US" altLang="en-US" sz="1200" dirty="0">
                <a:ea typeface="Calibri" pitchFamily="34" charset="0"/>
                <a:cs typeface="Calibri" pitchFamily="34" charset="0"/>
              </a:rPr>
              <a:t>, C., Klein, C., &amp; </a:t>
            </a:r>
            <a:r>
              <a:rPr lang="en-US" altLang="en-US" sz="1200" dirty="0" err="1">
                <a:ea typeface="Calibri" pitchFamily="34" charset="0"/>
                <a:cs typeface="Calibri" pitchFamily="34" charset="0"/>
              </a:rPr>
              <a:t>Buessing</a:t>
            </a:r>
            <a:r>
              <a:rPr lang="en-US" altLang="en-US" sz="1200" dirty="0">
                <a:ea typeface="Calibri" pitchFamily="34" charset="0"/>
                <a:cs typeface="Calibri" pitchFamily="34" charset="0"/>
              </a:rPr>
              <a:t>, A. (2011). Measuring Religiosity/Spirituality: Theoretical Differentiations and Categorization of Instruments. Religions 2011, 2, 345-357.</a:t>
            </a:r>
            <a:endParaRPr lang="de-CH" altLang="en-US" sz="1200" dirty="0">
              <a:ea typeface="Calibri" pitchFamily="34" charset="0"/>
              <a:cs typeface="Calibri" pitchFamily="34" charset="0"/>
            </a:endParaRPr>
          </a:p>
        </p:txBody>
      </p:sp>
      <p:sp>
        <p:nvSpPr>
          <p:cNvPr id="12293" name="Textfeld 4"/>
          <p:cNvSpPr txBox="1">
            <a:spLocks noChangeArrowheads="1"/>
          </p:cNvSpPr>
          <p:nvPr/>
        </p:nvSpPr>
        <p:spPr bwMode="auto">
          <a:xfrm>
            <a:off x="7007225" y="1484313"/>
            <a:ext cx="19431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r>
              <a:rPr lang="en-US" altLang="en-US" sz="1100" b="1">
                <a:latin typeface="Tahoma" pitchFamily="34" charset="0"/>
              </a:rPr>
              <a:t>Figure 2. </a:t>
            </a:r>
            <a:r>
              <a:rPr lang="en-US" altLang="en-US" sz="1100">
                <a:latin typeface="Tahoma" pitchFamily="34" charset="0"/>
              </a:rPr>
              <a:t>Overlapping constructs of spirituality, religiosity, and secular aspects. Depend-ing on the respective model, religiosity can be conceptualized as an integral aspect of a broader concept of spirituality, which may also share aspects with secular features (A). Thus, instruments that rely on this broader conceptualization may be highly unspecific. Alternatively one could specifically address defined aspects of spirituality as independent (yet interconnected) dimensions (B). </a:t>
            </a:r>
            <a:endParaRPr lang="de-CH" altLang="en-US" sz="1100">
              <a:ea typeface="Calibri" pitchFamily="34" charset="0"/>
              <a:cs typeface="Calibri" pitchFamily="34" charset="0"/>
            </a:endParaRPr>
          </a:p>
        </p:txBody>
      </p:sp>
    </p:spTree>
    <p:extLst>
      <p:ext uri="{BB962C8B-B14F-4D97-AF65-F5344CB8AC3E}">
        <p14:creationId xmlns:p14="http://schemas.microsoft.com/office/powerpoint/2010/main" val="4083893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1362</Words>
  <Application>Microsoft Office PowerPoint</Application>
  <PresentationFormat>Bildschirmpräsentation (4:3)</PresentationFormat>
  <Paragraphs>114</Paragraphs>
  <Slides>19</Slides>
  <Notes>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19</vt:i4>
      </vt:variant>
    </vt:vector>
  </HeadingPairs>
  <TitlesOfParts>
    <vt:vector size="28" baseType="lpstr">
      <vt:lpstr>Arial</vt:lpstr>
      <vt:lpstr>Calibri</vt:lpstr>
      <vt:lpstr>Cambria</vt:lpstr>
      <vt:lpstr>Century Gothic</vt:lpstr>
      <vt:lpstr>Courier New</vt:lpstr>
      <vt:lpstr>Palatino Linotype</vt:lpstr>
      <vt:lpstr>Tahoma</vt:lpstr>
      <vt:lpstr>Times New Roman</vt:lpstr>
      <vt:lpstr>Executive</vt:lpstr>
      <vt:lpstr>Teil 1: Was ist eigentlich SPIRITUALITÄT?</vt:lpstr>
      <vt:lpstr>PowerPoint-Präsentation</vt:lpstr>
      <vt:lpstr>PowerPoint-Präsentation</vt:lpstr>
      <vt:lpstr>religiös? spirituell? gläubig?</vt:lpstr>
      <vt:lpstr>Definitionsansätze</vt:lpstr>
      <vt:lpstr>Psychologie der Spiritualität</vt:lpstr>
      <vt:lpstr>Gefahr der Polarisierung „Religion“ vs. „Spiritualität“</vt:lpstr>
      <vt:lpstr>PowerPoint-Präsentation</vt:lpstr>
      <vt:lpstr>Religion oder Spiritualität?</vt:lpstr>
      <vt:lpstr>Psychologische Dimensionen der Spiritualität</vt:lpstr>
      <vt:lpstr>Verbundenheit und Selbsttranszendenz</vt:lpstr>
      <vt:lpstr>Weite und enge Fassung des Begriffes</vt:lpstr>
      <vt:lpstr>Spiritual Well-Being - WHO</vt:lpstr>
      <vt:lpstr>«Spirituell» oder «gläubig»?</vt:lpstr>
      <vt:lpstr>Vielfältige Faktoren der Hilfesuche</vt:lpstr>
      <vt:lpstr>Hilfesuche – 2 </vt:lpstr>
      <vt:lpstr>PowerPoint-Präsentation</vt:lpstr>
      <vt:lpstr>Spirituelle Anamnese – S P I R</vt:lpstr>
      <vt:lpstr>Spirituelle Anamnese – S P I 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der Spiritualität - spir. Anamnese</dc:title>
  <dc:creator>PF</dc:creator>
  <cp:lastModifiedBy>Samuel Pfeifer</cp:lastModifiedBy>
  <cp:revision>228</cp:revision>
  <cp:lastPrinted>2015-11-05T19:02:23Z</cp:lastPrinted>
  <dcterms:created xsi:type="dcterms:W3CDTF">2012-12-12T08:45:31Z</dcterms:created>
  <dcterms:modified xsi:type="dcterms:W3CDTF">2015-11-22T16:58:13Z</dcterms:modified>
</cp:coreProperties>
</file>