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Lst>
  <p:sldSz cx="10620375"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A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080" y="210"/>
      </p:cViewPr>
      <p:guideLst/>
    </p:cSldViewPr>
  </p:slideViewPr>
  <p:notesTextViewPr>
    <p:cViewPr>
      <p:scale>
        <a:sx n="1" d="1"/>
        <a:sy n="1" d="1"/>
      </p:scale>
      <p:origin x="0" y="0"/>
    </p:cViewPr>
  </p:notesTextViewPr>
  <p:notesViewPr>
    <p:cSldViewPr snapToGrid="0">
      <p:cViewPr varScale="1">
        <p:scale>
          <a:sx n="66" d="100"/>
          <a:sy n="66" d="100"/>
        </p:scale>
        <p:origin x="325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C29AB-5DA8-4CBB-909E-1E06D7C6AE8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D0CD57F-B059-45C6-95E0-0B9216724D15}">
      <dgm:prSet phldrT="[Text]"/>
      <dgm:spPr>
        <a:solidFill>
          <a:schemeClr val="accent2">
            <a:lumMod val="75000"/>
          </a:schemeClr>
        </a:solidFill>
      </dgm:spPr>
      <dgm:t>
        <a:bodyPr/>
        <a:lstStyle/>
        <a:p>
          <a:r>
            <a:rPr lang="de-CH" dirty="0"/>
            <a:t>Gottvertrauen</a:t>
          </a:r>
          <a:endParaRPr lang="en-US" dirty="0"/>
        </a:p>
      </dgm:t>
    </dgm:pt>
    <dgm:pt modelId="{63505CF9-477C-4D78-A063-298CCCE3D09C}" type="parTrans" cxnId="{99C2F6CF-17B5-4966-9718-869B80AFBB54}">
      <dgm:prSet/>
      <dgm:spPr/>
      <dgm:t>
        <a:bodyPr/>
        <a:lstStyle/>
        <a:p>
          <a:endParaRPr lang="en-US"/>
        </a:p>
      </dgm:t>
    </dgm:pt>
    <dgm:pt modelId="{6E7E3D39-962A-45A1-ADC3-6ABC0A00C974}" type="sibTrans" cxnId="{99C2F6CF-17B5-4966-9718-869B80AFBB54}">
      <dgm:prSet/>
      <dgm:spPr/>
      <dgm:t>
        <a:bodyPr/>
        <a:lstStyle/>
        <a:p>
          <a:endParaRPr lang="en-US"/>
        </a:p>
      </dgm:t>
    </dgm:pt>
    <dgm:pt modelId="{D5E1A22A-0844-44D6-B573-6D0659016BC3}">
      <dgm:prSet phldrT="[Text]"/>
      <dgm:spPr>
        <a:solidFill>
          <a:schemeClr val="accent1">
            <a:lumMod val="75000"/>
          </a:schemeClr>
        </a:solidFill>
      </dgm:spPr>
      <dgm:t>
        <a:bodyPr/>
        <a:lstStyle/>
        <a:p>
          <a:r>
            <a:rPr lang="de-CH" dirty="0"/>
            <a:t>Aktives</a:t>
          </a:r>
          <a:br>
            <a:rPr lang="de-CH" dirty="0"/>
          </a:br>
          <a:r>
            <a:rPr lang="de-CH" dirty="0"/>
            <a:t>Handeln</a:t>
          </a:r>
          <a:endParaRPr lang="en-US" dirty="0"/>
        </a:p>
      </dgm:t>
    </dgm:pt>
    <dgm:pt modelId="{CB2314A4-8D1E-4E8A-B558-C0A700C6D9DB}" type="parTrans" cxnId="{2AFE67CE-E3A4-414E-9D7E-1F61D363811E}">
      <dgm:prSet/>
      <dgm:spPr/>
      <dgm:t>
        <a:bodyPr/>
        <a:lstStyle/>
        <a:p>
          <a:endParaRPr lang="en-US"/>
        </a:p>
      </dgm:t>
    </dgm:pt>
    <dgm:pt modelId="{8414AEB3-C52D-4CB8-9356-6FBE63EB8870}" type="sibTrans" cxnId="{2AFE67CE-E3A4-414E-9D7E-1F61D363811E}">
      <dgm:prSet/>
      <dgm:spPr/>
      <dgm:t>
        <a:bodyPr/>
        <a:lstStyle/>
        <a:p>
          <a:endParaRPr lang="en-US"/>
        </a:p>
      </dgm:t>
    </dgm:pt>
    <dgm:pt modelId="{F853946B-DEFB-43E6-9BDB-73076FC66E50}">
      <dgm:prSet phldrT="[Text]"/>
      <dgm:spPr>
        <a:solidFill>
          <a:srgbClr val="C00000"/>
        </a:solidFill>
      </dgm:spPr>
      <dgm:t>
        <a:bodyPr/>
        <a:lstStyle/>
        <a:p>
          <a:r>
            <a:rPr lang="de-CH" dirty="0"/>
            <a:t>Persönliche</a:t>
          </a:r>
          <a:br>
            <a:rPr lang="de-CH" dirty="0"/>
          </a:br>
          <a:r>
            <a:rPr lang="de-CH" dirty="0"/>
            <a:t>Ressourcen</a:t>
          </a:r>
          <a:endParaRPr lang="en-US" dirty="0"/>
        </a:p>
      </dgm:t>
    </dgm:pt>
    <dgm:pt modelId="{25AACE22-594B-4BF0-A661-CDB6FED169C6}" type="parTrans" cxnId="{5D2FF927-9210-4C40-9DEE-7C27E6C18012}">
      <dgm:prSet/>
      <dgm:spPr/>
      <dgm:t>
        <a:bodyPr/>
        <a:lstStyle/>
        <a:p>
          <a:endParaRPr lang="en-US"/>
        </a:p>
      </dgm:t>
    </dgm:pt>
    <dgm:pt modelId="{5A2D5CA5-9195-4466-84EE-4272AE07FA0E}" type="sibTrans" cxnId="{5D2FF927-9210-4C40-9DEE-7C27E6C18012}">
      <dgm:prSet/>
      <dgm:spPr/>
      <dgm:t>
        <a:bodyPr/>
        <a:lstStyle/>
        <a:p>
          <a:endParaRPr lang="en-US"/>
        </a:p>
      </dgm:t>
    </dgm:pt>
    <dgm:pt modelId="{C651EB64-D4A3-49C9-AF6D-1E571830DE63}" type="pres">
      <dgm:prSet presAssocID="{0FAC29AB-5DA8-4CBB-909E-1E06D7C6AE81}" presName="Name0" presStyleCnt="0">
        <dgm:presLayoutVars>
          <dgm:dir/>
          <dgm:resizeHandles val="exact"/>
        </dgm:presLayoutVars>
      </dgm:prSet>
      <dgm:spPr/>
    </dgm:pt>
    <dgm:pt modelId="{15FE5543-2CBF-410D-A5DC-669430360F7D}" type="pres">
      <dgm:prSet presAssocID="{0FAC29AB-5DA8-4CBB-909E-1E06D7C6AE81}" presName="cycle" presStyleCnt="0"/>
      <dgm:spPr/>
    </dgm:pt>
    <dgm:pt modelId="{D1A4640B-6862-4172-86E2-414D93ECFF75}" type="pres">
      <dgm:prSet presAssocID="{8D0CD57F-B059-45C6-95E0-0B9216724D15}" presName="nodeFirstNode" presStyleLbl="node1" presStyleIdx="0" presStyleCnt="3">
        <dgm:presLayoutVars>
          <dgm:bulletEnabled val="1"/>
        </dgm:presLayoutVars>
      </dgm:prSet>
      <dgm:spPr/>
    </dgm:pt>
    <dgm:pt modelId="{1C130436-1D4D-4B18-988F-56EC2A532359}" type="pres">
      <dgm:prSet presAssocID="{6E7E3D39-962A-45A1-ADC3-6ABC0A00C974}" presName="sibTransFirstNode" presStyleLbl="bgShp" presStyleIdx="0" presStyleCnt="1"/>
      <dgm:spPr/>
    </dgm:pt>
    <dgm:pt modelId="{8F55CA5A-A836-4CB2-83DD-2D1A880945FF}" type="pres">
      <dgm:prSet presAssocID="{D5E1A22A-0844-44D6-B573-6D0659016BC3}" presName="nodeFollowingNodes" presStyleLbl="node1" presStyleIdx="1" presStyleCnt="3">
        <dgm:presLayoutVars>
          <dgm:bulletEnabled val="1"/>
        </dgm:presLayoutVars>
      </dgm:prSet>
      <dgm:spPr/>
    </dgm:pt>
    <dgm:pt modelId="{A671298B-1271-45A4-883E-98AE235B8AD4}" type="pres">
      <dgm:prSet presAssocID="{F853946B-DEFB-43E6-9BDB-73076FC66E50}" presName="nodeFollowingNodes" presStyleLbl="node1" presStyleIdx="2" presStyleCnt="3">
        <dgm:presLayoutVars>
          <dgm:bulletEnabled val="1"/>
        </dgm:presLayoutVars>
      </dgm:prSet>
      <dgm:spPr/>
    </dgm:pt>
  </dgm:ptLst>
  <dgm:cxnLst>
    <dgm:cxn modelId="{8E311CDE-1374-4992-8EFB-95F729FC0A2D}" type="presOf" srcId="{F853946B-DEFB-43E6-9BDB-73076FC66E50}" destId="{A671298B-1271-45A4-883E-98AE235B8AD4}" srcOrd="0" destOrd="0" presId="urn:microsoft.com/office/officeart/2005/8/layout/cycle3"/>
    <dgm:cxn modelId="{5D2FF927-9210-4C40-9DEE-7C27E6C18012}" srcId="{0FAC29AB-5DA8-4CBB-909E-1E06D7C6AE81}" destId="{F853946B-DEFB-43E6-9BDB-73076FC66E50}" srcOrd="2" destOrd="0" parTransId="{25AACE22-594B-4BF0-A661-CDB6FED169C6}" sibTransId="{5A2D5CA5-9195-4466-84EE-4272AE07FA0E}"/>
    <dgm:cxn modelId="{971BD78F-0422-44CC-8B06-4C835C04AACE}" type="presOf" srcId="{D5E1A22A-0844-44D6-B573-6D0659016BC3}" destId="{8F55CA5A-A836-4CB2-83DD-2D1A880945FF}" srcOrd="0" destOrd="0" presId="urn:microsoft.com/office/officeart/2005/8/layout/cycle3"/>
    <dgm:cxn modelId="{2AFE67CE-E3A4-414E-9D7E-1F61D363811E}" srcId="{0FAC29AB-5DA8-4CBB-909E-1E06D7C6AE81}" destId="{D5E1A22A-0844-44D6-B573-6D0659016BC3}" srcOrd="1" destOrd="0" parTransId="{CB2314A4-8D1E-4E8A-B558-C0A700C6D9DB}" sibTransId="{8414AEB3-C52D-4CB8-9356-6FBE63EB8870}"/>
    <dgm:cxn modelId="{99C2F6CF-17B5-4966-9718-869B80AFBB54}" srcId="{0FAC29AB-5DA8-4CBB-909E-1E06D7C6AE81}" destId="{8D0CD57F-B059-45C6-95E0-0B9216724D15}" srcOrd="0" destOrd="0" parTransId="{63505CF9-477C-4D78-A063-298CCCE3D09C}" sibTransId="{6E7E3D39-962A-45A1-ADC3-6ABC0A00C974}"/>
    <dgm:cxn modelId="{C767E418-C2DF-4D7E-BF80-8AE7BE09A39A}" type="presOf" srcId="{0FAC29AB-5DA8-4CBB-909E-1E06D7C6AE81}" destId="{C651EB64-D4A3-49C9-AF6D-1E571830DE63}" srcOrd="0" destOrd="0" presId="urn:microsoft.com/office/officeart/2005/8/layout/cycle3"/>
    <dgm:cxn modelId="{82013A5D-6C67-4724-A938-EFB5A1C693FB}" type="presOf" srcId="{8D0CD57F-B059-45C6-95E0-0B9216724D15}" destId="{D1A4640B-6862-4172-86E2-414D93ECFF75}" srcOrd="0" destOrd="0" presId="urn:microsoft.com/office/officeart/2005/8/layout/cycle3"/>
    <dgm:cxn modelId="{DC133CD1-4124-40DC-843A-ED4E01BD48C0}" type="presOf" srcId="{6E7E3D39-962A-45A1-ADC3-6ABC0A00C974}" destId="{1C130436-1D4D-4B18-988F-56EC2A532359}" srcOrd="0" destOrd="0" presId="urn:microsoft.com/office/officeart/2005/8/layout/cycle3"/>
    <dgm:cxn modelId="{869BA8D5-497A-436A-841A-6C6473D3BC08}" type="presParOf" srcId="{C651EB64-D4A3-49C9-AF6D-1E571830DE63}" destId="{15FE5543-2CBF-410D-A5DC-669430360F7D}" srcOrd="0" destOrd="0" presId="urn:microsoft.com/office/officeart/2005/8/layout/cycle3"/>
    <dgm:cxn modelId="{8E02AB1C-8D56-4D97-84C9-09CC887D8851}" type="presParOf" srcId="{15FE5543-2CBF-410D-A5DC-669430360F7D}" destId="{D1A4640B-6862-4172-86E2-414D93ECFF75}" srcOrd="0" destOrd="0" presId="urn:microsoft.com/office/officeart/2005/8/layout/cycle3"/>
    <dgm:cxn modelId="{C2987AEA-EBC8-4F82-8BBE-66D0F1633182}" type="presParOf" srcId="{15FE5543-2CBF-410D-A5DC-669430360F7D}" destId="{1C130436-1D4D-4B18-988F-56EC2A532359}" srcOrd="1" destOrd="0" presId="urn:microsoft.com/office/officeart/2005/8/layout/cycle3"/>
    <dgm:cxn modelId="{EB4DF09B-CD15-467A-B803-F44E6C9E4204}" type="presParOf" srcId="{15FE5543-2CBF-410D-A5DC-669430360F7D}" destId="{8F55CA5A-A836-4CB2-83DD-2D1A880945FF}" srcOrd="2" destOrd="0" presId="urn:microsoft.com/office/officeart/2005/8/layout/cycle3"/>
    <dgm:cxn modelId="{B694FA31-3729-4E33-AB6A-1A9619299B4A}" type="presParOf" srcId="{15FE5543-2CBF-410D-A5DC-669430360F7D}" destId="{A671298B-1271-45A4-883E-98AE235B8AD4}"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C29AB-5DA8-4CBB-909E-1E06D7C6AE8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D0CD57F-B059-45C6-95E0-0B9216724D15}">
      <dgm:prSet phldrT="[Text]" custT="1"/>
      <dgm:spPr>
        <a:solidFill>
          <a:schemeClr val="accent2">
            <a:lumMod val="75000"/>
          </a:schemeClr>
        </a:solidFill>
        <a:ln w="57150"/>
      </dgm:spPr>
      <dgm:t>
        <a:bodyPr/>
        <a:lstStyle/>
        <a:p>
          <a:r>
            <a:rPr lang="de-CH" sz="3000" dirty="0"/>
            <a:t>Gottvertrauen</a:t>
          </a:r>
          <a:endParaRPr lang="en-US" sz="3000" dirty="0"/>
        </a:p>
      </dgm:t>
    </dgm:pt>
    <dgm:pt modelId="{63505CF9-477C-4D78-A063-298CCCE3D09C}" type="parTrans" cxnId="{99C2F6CF-17B5-4966-9718-869B80AFBB54}">
      <dgm:prSet/>
      <dgm:spPr/>
      <dgm:t>
        <a:bodyPr/>
        <a:lstStyle/>
        <a:p>
          <a:endParaRPr lang="en-US"/>
        </a:p>
      </dgm:t>
    </dgm:pt>
    <dgm:pt modelId="{6E7E3D39-962A-45A1-ADC3-6ABC0A00C974}" type="sibTrans" cxnId="{99C2F6CF-17B5-4966-9718-869B80AFBB54}">
      <dgm:prSet/>
      <dgm:spPr/>
      <dgm:t>
        <a:bodyPr/>
        <a:lstStyle/>
        <a:p>
          <a:endParaRPr lang="en-US"/>
        </a:p>
      </dgm:t>
    </dgm:pt>
    <dgm:pt modelId="{D5E1A22A-0844-44D6-B573-6D0659016BC3}">
      <dgm:prSet phldrT="[Text]"/>
      <dgm:spPr>
        <a:solidFill>
          <a:schemeClr val="accent1">
            <a:lumMod val="75000"/>
          </a:schemeClr>
        </a:solidFill>
      </dgm:spPr>
      <dgm:t>
        <a:bodyPr/>
        <a:lstStyle/>
        <a:p>
          <a:r>
            <a:rPr lang="de-CH" dirty="0"/>
            <a:t>Aktives</a:t>
          </a:r>
          <a:br>
            <a:rPr lang="de-CH" dirty="0"/>
          </a:br>
          <a:r>
            <a:rPr lang="de-CH" dirty="0"/>
            <a:t>Handeln</a:t>
          </a:r>
          <a:endParaRPr lang="en-US" dirty="0"/>
        </a:p>
      </dgm:t>
    </dgm:pt>
    <dgm:pt modelId="{CB2314A4-8D1E-4E8A-B558-C0A700C6D9DB}" type="parTrans" cxnId="{2AFE67CE-E3A4-414E-9D7E-1F61D363811E}">
      <dgm:prSet/>
      <dgm:spPr/>
      <dgm:t>
        <a:bodyPr/>
        <a:lstStyle/>
        <a:p>
          <a:endParaRPr lang="en-US"/>
        </a:p>
      </dgm:t>
    </dgm:pt>
    <dgm:pt modelId="{8414AEB3-C52D-4CB8-9356-6FBE63EB8870}" type="sibTrans" cxnId="{2AFE67CE-E3A4-414E-9D7E-1F61D363811E}">
      <dgm:prSet/>
      <dgm:spPr/>
      <dgm:t>
        <a:bodyPr/>
        <a:lstStyle/>
        <a:p>
          <a:endParaRPr lang="en-US"/>
        </a:p>
      </dgm:t>
    </dgm:pt>
    <dgm:pt modelId="{F853946B-DEFB-43E6-9BDB-73076FC66E50}">
      <dgm:prSet phldrT="[Text]"/>
      <dgm:spPr>
        <a:solidFill>
          <a:srgbClr val="C00000"/>
        </a:solidFill>
      </dgm:spPr>
      <dgm:t>
        <a:bodyPr/>
        <a:lstStyle/>
        <a:p>
          <a:r>
            <a:rPr lang="de-CH" dirty="0"/>
            <a:t>Persönliche</a:t>
          </a:r>
          <a:br>
            <a:rPr lang="de-CH" dirty="0"/>
          </a:br>
          <a:r>
            <a:rPr lang="de-CH" dirty="0"/>
            <a:t>Ressourcen</a:t>
          </a:r>
          <a:endParaRPr lang="en-US" dirty="0"/>
        </a:p>
      </dgm:t>
    </dgm:pt>
    <dgm:pt modelId="{25AACE22-594B-4BF0-A661-CDB6FED169C6}" type="parTrans" cxnId="{5D2FF927-9210-4C40-9DEE-7C27E6C18012}">
      <dgm:prSet/>
      <dgm:spPr/>
      <dgm:t>
        <a:bodyPr/>
        <a:lstStyle/>
        <a:p>
          <a:endParaRPr lang="en-US"/>
        </a:p>
      </dgm:t>
    </dgm:pt>
    <dgm:pt modelId="{5A2D5CA5-9195-4466-84EE-4272AE07FA0E}" type="sibTrans" cxnId="{5D2FF927-9210-4C40-9DEE-7C27E6C18012}">
      <dgm:prSet/>
      <dgm:spPr/>
      <dgm:t>
        <a:bodyPr/>
        <a:lstStyle/>
        <a:p>
          <a:endParaRPr lang="en-US"/>
        </a:p>
      </dgm:t>
    </dgm:pt>
    <dgm:pt modelId="{C651EB64-D4A3-49C9-AF6D-1E571830DE63}" type="pres">
      <dgm:prSet presAssocID="{0FAC29AB-5DA8-4CBB-909E-1E06D7C6AE81}" presName="Name0" presStyleCnt="0">
        <dgm:presLayoutVars>
          <dgm:dir val="rev"/>
          <dgm:resizeHandles val="exact"/>
        </dgm:presLayoutVars>
      </dgm:prSet>
      <dgm:spPr/>
    </dgm:pt>
    <dgm:pt modelId="{15FE5543-2CBF-410D-A5DC-669430360F7D}" type="pres">
      <dgm:prSet presAssocID="{0FAC29AB-5DA8-4CBB-909E-1E06D7C6AE81}" presName="cycle" presStyleCnt="0"/>
      <dgm:spPr/>
    </dgm:pt>
    <dgm:pt modelId="{D1A4640B-6862-4172-86E2-414D93ECFF75}" type="pres">
      <dgm:prSet presAssocID="{8D0CD57F-B059-45C6-95E0-0B9216724D15}" presName="nodeFirstNode" presStyleLbl="node1" presStyleIdx="0" presStyleCnt="3">
        <dgm:presLayoutVars>
          <dgm:bulletEnabled val="1"/>
        </dgm:presLayoutVars>
      </dgm:prSet>
      <dgm:spPr/>
    </dgm:pt>
    <dgm:pt modelId="{1C130436-1D4D-4B18-988F-56EC2A532359}" type="pres">
      <dgm:prSet presAssocID="{6E7E3D39-962A-45A1-ADC3-6ABC0A00C974}" presName="sibTransFirstNode" presStyleLbl="bgShp" presStyleIdx="0" presStyleCnt="1"/>
      <dgm:spPr/>
    </dgm:pt>
    <dgm:pt modelId="{8F55CA5A-A836-4CB2-83DD-2D1A880945FF}" type="pres">
      <dgm:prSet presAssocID="{D5E1A22A-0844-44D6-B573-6D0659016BC3}" presName="nodeFollowingNodes" presStyleLbl="node1" presStyleIdx="1" presStyleCnt="3">
        <dgm:presLayoutVars>
          <dgm:bulletEnabled val="1"/>
        </dgm:presLayoutVars>
      </dgm:prSet>
      <dgm:spPr/>
    </dgm:pt>
    <dgm:pt modelId="{A671298B-1271-45A4-883E-98AE235B8AD4}" type="pres">
      <dgm:prSet presAssocID="{F853946B-DEFB-43E6-9BDB-73076FC66E50}" presName="nodeFollowingNodes" presStyleLbl="node1" presStyleIdx="2" presStyleCnt="3">
        <dgm:presLayoutVars>
          <dgm:bulletEnabled val="1"/>
        </dgm:presLayoutVars>
      </dgm:prSet>
      <dgm:spPr/>
    </dgm:pt>
  </dgm:ptLst>
  <dgm:cxnLst>
    <dgm:cxn modelId="{5D2FF927-9210-4C40-9DEE-7C27E6C18012}" srcId="{0FAC29AB-5DA8-4CBB-909E-1E06D7C6AE81}" destId="{F853946B-DEFB-43E6-9BDB-73076FC66E50}" srcOrd="2" destOrd="0" parTransId="{25AACE22-594B-4BF0-A661-CDB6FED169C6}" sibTransId="{5A2D5CA5-9195-4466-84EE-4272AE07FA0E}"/>
    <dgm:cxn modelId="{6AE75923-8668-49C2-BCD0-1BC7AEA69729}" type="presOf" srcId="{F853946B-DEFB-43E6-9BDB-73076FC66E50}" destId="{A671298B-1271-45A4-883E-98AE235B8AD4}" srcOrd="0" destOrd="0" presId="urn:microsoft.com/office/officeart/2005/8/layout/cycle3"/>
    <dgm:cxn modelId="{2AFE67CE-E3A4-414E-9D7E-1F61D363811E}" srcId="{0FAC29AB-5DA8-4CBB-909E-1E06D7C6AE81}" destId="{D5E1A22A-0844-44D6-B573-6D0659016BC3}" srcOrd="1" destOrd="0" parTransId="{CB2314A4-8D1E-4E8A-B558-C0A700C6D9DB}" sibTransId="{8414AEB3-C52D-4CB8-9356-6FBE63EB8870}"/>
    <dgm:cxn modelId="{9A75826C-FC99-415E-B225-9F5224D73F6A}" type="presOf" srcId="{0FAC29AB-5DA8-4CBB-909E-1E06D7C6AE81}" destId="{C651EB64-D4A3-49C9-AF6D-1E571830DE63}" srcOrd="0" destOrd="0" presId="urn:microsoft.com/office/officeart/2005/8/layout/cycle3"/>
    <dgm:cxn modelId="{99C2F6CF-17B5-4966-9718-869B80AFBB54}" srcId="{0FAC29AB-5DA8-4CBB-909E-1E06D7C6AE81}" destId="{8D0CD57F-B059-45C6-95E0-0B9216724D15}" srcOrd="0" destOrd="0" parTransId="{63505CF9-477C-4D78-A063-298CCCE3D09C}" sibTransId="{6E7E3D39-962A-45A1-ADC3-6ABC0A00C974}"/>
    <dgm:cxn modelId="{01DF77D1-4E07-474E-BB1A-AD6258CF8919}" type="presOf" srcId="{6E7E3D39-962A-45A1-ADC3-6ABC0A00C974}" destId="{1C130436-1D4D-4B18-988F-56EC2A532359}" srcOrd="0" destOrd="0" presId="urn:microsoft.com/office/officeart/2005/8/layout/cycle3"/>
    <dgm:cxn modelId="{F5BCE8A7-5971-40A3-BD85-31B24201A745}" type="presOf" srcId="{8D0CD57F-B059-45C6-95E0-0B9216724D15}" destId="{D1A4640B-6862-4172-86E2-414D93ECFF75}" srcOrd="0" destOrd="0" presId="urn:microsoft.com/office/officeart/2005/8/layout/cycle3"/>
    <dgm:cxn modelId="{A4DF8611-601B-4831-88F7-A1B092B97AAD}" type="presOf" srcId="{D5E1A22A-0844-44D6-B573-6D0659016BC3}" destId="{8F55CA5A-A836-4CB2-83DD-2D1A880945FF}" srcOrd="0" destOrd="0" presId="urn:microsoft.com/office/officeart/2005/8/layout/cycle3"/>
    <dgm:cxn modelId="{7DD9C9EF-CC6B-4C21-B2AD-77EA786502AD}" type="presParOf" srcId="{C651EB64-D4A3-49C9-AF6D-1E571830DE63}" destId="{15FE5543-2CBF-410D-A5DC-669430360F7D}" srcOrd="0" destOrd="0" presId="urn:microsoft.com/office/officeart/2005/8/layout/cycle3"/>
    <dgm:cxn modelId="{B0F8757A-7F37-4071-8A6C-9D0DDB4B998A}" type="presParOf" srcId="{15FE5543-2CBF-410D-A5DC-669430360F7D}" destId="{D1A4640B-6862-4172-86E2-414D93ECFF75}" srcOrd="0" destOrd="0" presId="urn:microsoft.com/office/officeart/2005/8/layout/cycle3"/>
    <dgm:cxn modelId="{C1EF703F-B8B8-489D-A21B-D848686C33C4}" type="presParOf" srcId="{15FE5543-2CBF-410D-A5DC-669430360F7D}" destId="{1C130436-1D4D-4B18-988F-56EC2A532359}" srcOrd="1" destOrd="0" presId="urn:microsoft.com/office/officeart/2005/8/layout/cycle3"/>
    <dgm:cxn modelId="{F1161663-7C4A-4CA2-86F3-8BC80D0A0645}" type="presParOf" srcId="{15FE5543-2CBF-410D-A5DC-669430360F7D}" destId="{8F55CA5A-A836-4CB2-83DD-2D1A880945FF}" srcOrd="2" destOrd="0" presId="urn:microsoft.com/office/officeart/2005/8/layout/cycle3"/>
    <dgm:cxn modelId="{0795345E-FD3F-4368-A408-8A5A735522ED}" type="presParOf" srcId="{15FE5543-2CBF-410D-A5DC-669430360F7D}" destId="{A671298B-1271-45A4-883E-98AE235B8AD4}"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30436-1D4D-4B18-988F-56EC2A532359}">
      <dsp:nvSpPr>
        <dsp:cNvPr id="0" name=""/>
        <dsp:cNvSpPr/>
      </dsp:nvSpPr>
      <dsp:spPr>
        <a:xfrm>
          <a:off x="1787832" y="-245477"/>
          <a:ext cx="4201498" cy="4201498"/>
        </a:xfrm>
        <a:prstGeom prst="circularArrow">
          <a:avLst>
            <a:gd name="adj1" fmla="val 5689"/>
            <a:gd name="adj2" fmla="val 340510"/>
            <a:gd name="adj3" fmla="val 12387153"/>
            <a:gd name="adj4" fmla="val 18294551"/>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4640B-6862-4172-86E2-414D93ECFF75}">
      <dsp:nvSpPr>
        <dsp:cNvPr id="0" name=""/>
        <dsp:cNvSpPr/>
      </dsp:nvSpPr>
      <dsp:spPr>
        <a:xfrm>
          <a:off x="2399983" y="584"/>
          <a:ext cx="2977195" cy="1488597"/>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CH" sz="3400" kern="1200" dirty="0"/>
            <a:t>Gottvertrauen</a:t>
          </a:r>
          <a:endParaRPr lang="en-US" sz="3400" kern="1200" dirty="0"/>
        </a:p>
      </dsp:txBody>
      <dsp:txXfrm>
        <a:off x="2472650" y="73251"/>
        <a:ext cx="2831861" cy="1343263"/>
      </dsp:txXfrm>
    </dsp:sp>
    <dsp:sp modelId="{8F55CA5A-A836-4CB2-83DD-2D1A880945FF}">
      <dsp:nvSpPr>
        <dsp:cNvPr id="0" name=""/>
        <dsp:cNvSpPr/>
      </dsp:nvSpPr>
      <dsp:spPr>
        <a:xfrm>
          <a:off x="3992371" y="2758679"/>
          <a:ext cx="2977195" cy="1488597"/>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CH" sz="3400" kern="1200" dirty="0"/>
            <a:t>Aktives</a:t>
          </a:r>
          <a:br>
            <a:rPr lang="de-CH" sz="3400" kern="1200" dirty="0"/>
          </a:br>
          <a:r>
            <a:rPr lang="de-CH" sz="3400" kern="1200" dirty="0"/>
            <a:t>Handeln</a:t>
          </a:r>
          <a:endParaRPr lang="en-US" sz="3400" kern="1200" dirty="0"/>
        </a:p>
      </dsp:txBody>
      <dsp:txXfrm>
        <a:off x="4065038" y="2831346"/>
        <a:ext cx="2831861" cy="1343263"/>
      </dsp:txXfrm>
    </dsp:sp>
    <dsp:sp modelId="{A671298B-1271-45A4-883E-98AE235B8AD4}">
      <dsp:nvSpPr>
        <dsp:cNvPr id="0" name=""/>
        <dsp:cNvSpPr/>
      </dsp:nvSpPr>
      <dsp:spPr>
        <a:xfrm>
          <a:off x="807596" y="2758679"/>
          <a:ext cx="2977195" cy="1488597"/>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CH" sz="3400" kern="1200" dirty="0"/>
            <a:t>Persönliche</a:t>
          </a:r>
          <a:br>
            <a:rPr lang="de-CH" sz="3400" kern="1200" dirty="0"/>
          </a:br>
          <a:r>
            <a:rPr lang="de-CH" sz="3400" kern="1200" dirty="0"/>
            <a:t>Ressourcen</a:t>
          </a:r>
          <a:endParaRPr lang="en-US" sz="3400" kern="1200" dirty="0"/>
        </a:p>
      </dsp:txBody>
      <dsp:txXfrm>
        <a:off x="880263" y="2831346"/>
        <a:ext cx="2831861" cy="1343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30436-1D4D-4B18-988F-56EC2A532359}">
      <dsp:nvSpPr>
        <dsp:cNvPr id="0" name=""/>
        <dsp:cNvSpPr/>
      </dsp:nvSpPr>
      <dsp:spPr>
        <a:xfrm>
          <a:off x="1787832" y="-245477"/>
          <a:ext cx="4201498" cy="4201498"/>
        </a:xfrm>
        <a:prstGeom prst="leftCircularArrow">
          <a:avLst>
            <a:gd name="adj1" fmla="val 5689"/>
            <a:gd name="adj2" fmla="val 340510"/>
            <a:gd name="adj3" fmla="val 20012847"/>
            <a:gd name="adj4" fmla="val 14105449"/>
            <a:gd name="adj5" fmla="val 5908"/>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4640B-6862-4172-86E2-414D93ECFF75}">
      <dsp:nvSpPr>
        <dsp:cNvPr id="0" name=""/>
        <dsp:cNvSpPr/>
      </dsp:nvSpPr>
      <dsp:spPr>
        <a:xfrm>
          <a:off x="2399983" y="584"/>
          <a:ext cx="2977195" cy="1488597"/>
        </a:xfrm>
        <a:prstGeom prst="roundRect">
          <a:avLst/>
        </a:prstGeom>
        <a:solidFill>
          <a:schemeClr val="accent2">
            <a:lumMod val="75000"/>
          </a:schemeClr>
        </a:solidFill>
        <a:ln w="5715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de-CH" sz="3000" kern="1200" dirty="0"/>
            <a:t>Gottvertrauen</a:t>
          </a:r>
          <a:endParaRPr lang="en-US" sz="3000" kern="1200" dirty="0"/>
        </a:p>
      </dsp:txBody>
      <dsp:txXfrm>
        <a:off x="2472650" y="73251"/>
        <a:ext cx="2831861" cy="1343263"/>
      </dsp:txXfrm>
    </dsp:sp>
    <dsp:sp modelId="{8F55CA5A-A836-4CB2-83DD-2D1A880945FF}">
      <dsp:nvSpPr>
        <dsp:cNvPr id="0" name=""/>
        <dsp:cNvSpPr/>
      </dsp:nvSpPr>
      <dsp:spPr>
        <a:xfrm>
          <a:off x="807596" y="2758679"/>
          <a:ext cx="2977195" cy="1488597"/>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de-CH" sz="3700" kern="1200" dirty="0"/>
            <a:t>Aktives</a:t>
          </a:r>
          <a:br>
            <a:rPr lang="de-CH" sz="3700" kern="1200" dirty="0"/>
          </a:br>
          <a:r>
            <a:rPr lang="de-CH" sz="3700" kern="1200" dirty="0"/>
            <a:t>Handeln</a:t>
          </a:r>
          <a:endParaRPr lang="en-US" sz="3700" kern="1200" dirty="0"/>
        </a:p>
      </dsp:txBody>
      <dsp:txXfrm>
        <a:off x="880263" y="2831346"/>
        <a:ext cx="2831861" cy="1343263"/>
      </dsp:txXfrm>
    </dsp:sp>
    <dsp:sp modelId="{A671298B-1271-45A4-883E-98AE235B8AD4}">
      <dsp:nvSpPr>
        <dsp:cNvPr id="0" name=""/>
        <dsp:cNvSpPr/>
      </dsp:nvSpPr>
      <dsp:spPr>
        <a:xfrm>
          <a:off x="3992371" y="2758679"/>
          <a:ext cx="2977195" cy="1488597"/>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de-CH" sz="3700" kern="1200" dirty="0"/>
            <a:t>Persönliche</a:t>
          </a:r>
          <a:br>
            <a:rPr lang="de-CH" sz="3700" kern="1200" dirty="0"/>
          </a:br>
          <a:r>
            <a:rPr lang="de-CH" sz="3700" kern="1200" dirty="0"/>
            <a:t>Ressourcen</a:t>
          </a:r>
          <a:endParaRPr lang="en-US" sz="3700" kern="1200" dirty="0"/>
        </a:p>
      </dsp:txBody>
      <dsp:txXfrm>
        <a:off x="4065038" y="2831346"/>
        <a:ext cx="2831861" cy="134326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434670" y="87084"/>
            <a:ext cx="2971800" cy="458788"/>
          </a:xfrm>
          <a:prstGeom prst="rect">
            <a:avLst/>
          </a:prstGeom>
        </p:spPr>
        <p:txBody>
          <a:bodyPr vert="horz" lIns="91440" tIns="45720" rIns="91440" bIns="45720" rtlCol="0"/>
          <a:lstStyle>
            <a:lvl1pPr algn="r">
              <a:defRPr sz="1200"/>
            </a:lvl1pPr>
          </a:lstStyle>
          <a:p>
            <a:r>
              <a:rPr lang="de-CH" dirty="0"/>
              <a:t>Prof. Dr. Samuel Pfeifer</a:t>
            </a:r>
          </a:p>
          <a:p>
            <a:r>
              <a:rPr lang="de-CH" dirty="0"/>
              <a:t>RESILIENZ -  Wie kann ich anderen helfen, was hilft mir selbst?</a:t>
            </a:r>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536270" y="8455819"/>
            <a:ext cx="2971800" cy="458787"/>
          </a:xfrm>
          <a:prstGeom prst="rect">
            <a:avLst/>
          </a:prstGeom>
        </p:spPr>
        <p:txBody>
          <a:bodyPr vert="horz" lIns="91440" tIns="45720" rIns="91440" bIns="45720" rtlCol="0" anchor="b"/>
          <a:lstStyle>
            <a:lvl1pPr algn="r">
              <a:defRPr sz="1200"/>
            </a:lvl1pPr>
          </a:lstStyle>
          <a:p>
            <a:r>
              <a:rPr lang="de-CH" dirty="0"/>
              <a:t>www.studium-religion-psychotherapie.de</a:t>
            </a:r>
          </a:p>
        </p:txBody>
      </p:sp>
    </p:spTree>
    <p:extLst>
      <p:ext uri="{BB962C8B-B14F-4D97-AF65-F5344CB8AC3E}">
        <p14:creationId xmlns:p14="http://schemas.microsoft.com/office/powerpoint/2010/main" val="939662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D7E864-10C2-40A8-AB29-7C16197B8644}" type="datetimeFigureOut">
              <a:rPr lang="de-CH" smtClean="0"/>
              <a:t>04.12.2016</a:t>
            </a:fld>
            <a:endParaRPr lang="de-CH"/>
          </a:p>
        </p:txBody>
      </p:sp>
      <p:sp>
        <p:nvSpPr>
          <p:cNvPr id="4" name="Folienbildplatzhalter 3"/>
          <p:cNvSpPr>
            <a:spLocks noGrp="1" noRot="1" noChangeAspect="1"/>
          </p:cNvSpPr>
          <p:nvPr>
            <p:ph type="sldImg" idx="2"/>
          </p:nvPr>
        </p:nvSpPr>
        <p:spPr>
          <a:xfrm>
            <a:off x="1039813" y="1143000"/>
            <a:ext cx="4778375"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E71FF-852C-4E8E-BB14-E760F1FEE479}" type="slidenum">
              <a:rPr lang="de-CH" smtClean="0"/>
              <a:t>‹Nr.›</a:t>
            </a:fld>
            <a:endParaRPr lang="de-CH"/>
          </a:p>
        </p:txBody>
      </p:sp>
    </p:spTree>
    <p:extLst>
      <p:ext uri="{BB962C8B-B14F-4D97-AF65-F5344CB8AC3E}">
        <p14:creationId xmlns:p14="http://schemas.microsoft.com/office/powerpoint/2010/main" val="390446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E6C47-B0AF-45FC-AFE1-55E6FB33DF9D}" type="slidenum">
              <a:rPr lang="de-CH"/>
              <a:pPr/>
              <a:t>7</a:t>
            </a:fld>
            <a:endParaRPr lang="de-CH"/>
          </a:p>
        </p:txBody>
      </p:sp>
      <p:sp>
        <p:nvSpPr>
          <p:cNvPr id="290818" name="Rectangle 2"/>
          <p:cNvSpPr>
            <a:spLocks noGrp="1" noRot="1" noChangeAspect="1" noChangeArrowheads="1" noTextEdit="1"/>
          </p:cNvSpPr>
          <p:nvPr>
            <p:ph type="sldImg"/>
          </p:nvPr>
        </p:nvSpPr>
        <p:spPr>
          <a:xfrm>
            <a:off x="1039813" y="1143000"/>
            <a:ext cx="4778375" cy="3086100"/>
          </a:xfrm>
          <a:ln/>
        </p:spPr>
      </p:sp>
      <p:sp>
        <p:nvSpPr>
          <p:cNvPr id="290819" name="Rectangle 3"/>
          <p:cNvSpPr>
            <a:spLocks noGrp="1" noChangeArrowheads="1"/>
          </p:cNvSpPr>
          <p:nvPr>
            <p:ph type="body" idx="1"/>
          </p:nvPr>
        </p:nvSpPr>
        <p:spPr/>
        <p:txBody>
          <a:bodyPr/>
          <a:lstStyle/>
          <a:p>
            <a:r>
              <a:rPr lang="de-DE"/>
              <a:t>http://www.apa.org/helpcenter/road-resilience.aspx</a:t>
            </a:r>
          </a:p>
        </p:txBody>
      </p:sp>
    </p:spTree>
    <p:extLst>
      <p:ext uri="{BB962C8B-B14F-4D97-AF65-F5344CB8AC3E}">
        <p14:creationId xmlns:p14="http://schemas.microsoft.com/office/powerpoint/2010/main" val="318585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DED7D-31FA-4FD5-B1F3-0C9C7819A135}" type="slidenum">
              <a:rPr lang="de-CH"/>
              <a:pPr/>
              <a:t>19</a:t>
            </a:fld>
            <a:endParaRPr lang="de-CH"/>
          </a:p>
        </p:txBody>
      </p:sp>
      <p:sp>
        <p:nvSpPr>
          <p:cNvPr id="311298" name="Rectangle 2"/>
          <p:cNvSpPr>
            <a:spLocks noGrp="1" noRot="1" noChangeAspect="1" noChangeArrowheads="1" noTextEdit="1"/>
          </p:cNvSpPr>
          <p:nvPr>
            <p:ph type="sldImg"/>
          </p:nvPr>
        </p:nvSpPr>
        <p:spPr>
          <a:xfrm>
            <a:off x="1039813" y="1143000"/>
            <a:ext cx="4778375" cy="3086100"/>
          </a:xfrm>
          <a:ln/>
        </p:spPr>
      </p:sp>
      <p:sp>
        <p:nvSpPr>
          <p:cNvPr id="31129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21821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95C88-7D27-4237-9831-7DC5B8071E6D}" type="slidenum">
              <a:rPr lang="de-CH"/>
              <a:pPr/>
              <a:t>20</a:t>
            </a:fld>
            <a:endParaRPr lang="de-CH"/>
          </a:p>
        </p:txBody>
      </p:sp>
      <p:sp>
        <p:nvSpPr>
          <p:cNvPr id="313346" name="Rectangle 2"/>
          <p:cNvSpPr>
            <a:spLocks noGrp="1" noRot="1" noChangeAspect="1" noChangeArrowheads="1" noTextEdit="1"/>
          </p:cNvSpPr>
          <p:nvPr>
            <p:ph type="sldImg"/>
          </p:nvPr>
        </p:nvSpPr>
        <p:spPr>
          <a:xfrm>
            <a:off x="1039813" y="1143000"/>
            <a:ext cx="4778375" cy="3086100"/>
          </a:xfrm>
          <a:ln/>
        </p:spPr>
      </p:sp>
      <p:sp>
        <p:nvSpPr>
          <p:cNvPr id="31334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62990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AA0D3-E4A3-4AA4-8143-7CCF746BCDBF}" type="slidenum">
              <a:rPr lang="de-CH"/>
              <a:pPr/>
              <a:t>21</a:t>
            </a:fld>
            <a:endParaRPr lang="de-CH"/>
          </a:p>
        </p:txBody>
      </p:sp>
      <p:sp>
        <p:nvSpPr>
          <p:cNvPr id="315394" name="Rectangle 2"/>
          <p:cNvSpPr>
            <a:spLocks noGrp="1" noRot="1" noChangeAspect="1" noChangeArrowheads="1" noTextEdit="1"/>
          </p:cNvSpPr>
          <p:nvPr>
            <p:ph type="sldImg"/>
          </p:nvPr>
        </p:nvSpPr>
        <p:spPr>
          <a:xfrm>
            <a:off x="1039813" y="1143000"/>
            <a:ext cx="4778375" cy="3086100"/>
          </a:xfrm>
          <a:ln/>
        </p:spPr>
      </p:sp>
      <p:sp>
        <p:nvSpPr>
          <p:cNvPr id="31539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222000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9813" y="1143000"/>
            <a:ext cx="4778375" cy="3086100"/>
          </a:xfrm>
        </p:spPr>
      </p:sp>
      <p:sp>
        <p:nvSpPr>
          <p:cNvPr id="3" name="Notizenplatzhalter 2"/>
          <p:cNvSpPr>
            <a:spLocks noGrp="1"/>
          </p:cNvSpPr>
          <p:nvPr>
            <p:ph type="body" idx="1"/>
          </p:nvPr>
        </p:nvSpPr>
        <p:spPr/>
        <p:txBody>
          <a:bodyPr/>
          <a:lstStyle/>
          <a:p>
            <a:r>
              <a:rPr lang="en-US" dirty="0"/>
              <a:t>Learning From Your Past</a:t>
            </a:r>
          </a:p>
          <a:p>
            <a:r>
              <a:rPr lang="en-US" dirty="0"/>
              <a:t>Some Questions to Ask Yourself</a:t>
            </a:r>
          </a:p>
          <a:p>
            <a:r>
              <a:rPr lang="en-US" dirty="0"/>
              <a:t>Focusing on past experiences and sources of personal strength can help you learn about what strategies for building resilience might work for you. By exploring answers to the following questions about yourself and your reactions to challenging life events, you may discover how you can respond effectively to difficult situations in your life.</a:t>
            </a:r>
          </a:p>
          <a:p>
            <a:r>
              <a:rPr lang="en-US" dirty="0"/>
              <a:t>Consider the following:</a:t>
            </a:r>
          </a:p>
          <a:p>
            <a:r>
              <a:rPr lang="en-US" dirty="0"/>
              <a:t>•	What kinds of events have been most stressful for me?</a:t>
            </a:r>
          </a:p>
          <a:p>
            <a:r>
              <a:rPr lang="en-US" dirty="0"/>
              <a:t>•	How have those events typically affected me?</a:t>
            </a:r>
          </a:p>
          <a:p>
            <a:r>
              <a:rPr lang="en-US" dirty="0"/>
              <a:t>•	Have I found it helpful to think of important people in my life when I am distressed?</a:t>
            </a:r>
          </a:p>
          <a:p>
            <a:r>
              <a:rPr lang="en-US" dirty="0"/>
              <a:t>•	To whom have I reached out for support in working through a traumatic or stressful experience?</a:t>
            </a:r>
          </a:p>
          <a:p>
            <a:r>
              <a:rPr lang="en-US" dirty="0"/>
              <a:t>•	What have I learned about myself and my interactions with others during difficult times?</a:t>
            </a:r>
          </a:p>
          <a:p>
            <a:r>
              <a:rPr lang="en-US" dirty="0"/>
              <a:t>•	Has it been helpful for me to assist someone else going through a similar experience?</a:t>
            </a:r>
          </a:p>
          <a:p>
            <a:r>
              <a:rPr lang="en-US" dirty="0"/>
              <a:t>•	Have I been able to overcome obstacles, and if so, how?</a:t>
            </a:r>
          </a:p>
          <a:p>
            <a:r>
              <a:rPr lang="en-US" dirty="0"/>
              <a:t>•	What has helped make me feel more hopeful about the future?</a:t>
            </a:r>
          </a:p>
          <a:p>
            <a:endParaRPr lang="de-CH" dirty="0"/>
          </a:p>
        </p:txBody>
      </p:sp>
      <p:sp>
        <p:nvSpPr>
          <p:cNvPr id="4" name="Foliennummernplatzhalter 3"/>
          <p:cNvSpPr>
            <a:spLocks noGrp="1"/>
          </p:cNvSpPr>
          <p:nvPr>
            <p:ph type="sldNum" sz="quarter" idx="10"/>
          </p:nvPr>
        </p:nvSpPr>
        <p:spPr/>
        <p:txBody>
          <a:bodyPr/>
          <a:lstStyle/>
          <a:p>
            <a:fld id="{8EB91812-0B8D-43AC-BB60-C41354205430}" type="slidenum">
              <a:rPr lang="de-CH" smtClean="0"/>
              <a:pPr/>
              <a:t>23</a:t>
            </a:fld>
            <a:endParaRPr lang="de-CH"/>
          </a:p>
        </p:txBody>
      </p:sp>
    </p:spTree>
    <p:extLst>
      <p:ext uri="{BB962C8B-B14F-4D97-AF65-F5344CB8AC3E}">
        <p14:creationId xmlns:p14="http://schemas.microsoft.com/office/powerpoint/2010/main" val="36919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AB788-D142-4DC7-8590-6B533D34C906}" type="slidenum">
              <a:rPr lang="de-CH"/>
              <a:pPr/>
              <a:t>26</a:t>
            </a:fld>
            <a:endParaRPr lang="de-CH"/>
          </a:p>
        </p:txBody>
      </p:sp>
      <p:sp>
        <p:nvSpPr>
          <p:cNvPr id="317442" name="Rectangle 2"/>
          <p:cNvSpPr>
            <a:spLocks noGrp="1" noRot="1" noChangeAspect="1" noChangeArrowheads="1" noTextEdit="1"/>
          </p:cNvSpPr>
          <p:nvPr>
            <p:ph type="sldImg"/>
          </p:nvPr>
        </p:nvSpPr>
        <p:spPr>
          <a:xfrm>
            <a:off x="1039813" y="1143000"/>
            <a:ext cx="4778375" cy="3086100"/>
          </a:xfrm>
          <a:ln/>
        </p:spPr>
      </p:sp>
      <p:sp>
        <p:nvSpPr>
          <p:cNvPr id="31744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00045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975395-9584-49ED-BCDF-721BD814F92C}" type="slidenum">
              <a:rPr lang="de-CH"/>
              <a:pPr/>
              <a:t>28</a:t>
            </a:fld>
            <a:endParaRPr lang="de-CH"/>
          </a:p>
        </p:txBody>
      </p:sp>
      <p:sp>
        <p:nvSpPr>
          <p:cNvPr id="164866" name="Rectangle 2"/>
          <p:cNvSpPr>
            <a:spLocks noGrp="1" noRot="1" noChangeAspect="1" noChangeArrowheads="1" noTextEdit="1"/>
          </p:cNvSpPr>
          <p:nvPr>
            <p:ph type="sldImg"/>
          </p:nvPr>
        </p:nvSpPr>
        <p:spPr>
          <a:xfrm>
            <a:off x="1039813" y="1143000"/>
            <a:ext cx="4778375" cy="3086100"/>
          </a:xfrm>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933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E2B8C7-ACEC-48F3-9E0A-15E65CE4E825}" type="slidenum">
              <a:rPr lang="de-CH"/>
              <a:pPr/>
              <a:t>9</a:t>
            </a:fld>
            <a:endParaRPr lang="de-CH"/>
          </a:p>
        </p:txBody>
      </p:sp>
      <p:sp>
        <p:nvSpPr>
          <p:cNvPr id="296962" name="Rectangle 2"/>
          <p:cNvSpPr>
            <a:spLocks noGrp="1" noRot="1" noChangeAspect="1" noChangeArrowheads="1" noTextEdit="1"/>
          </p:cNvSpPr>
          <p:nvPr>
            <p:ph type="sldImg"/>
          </p:nvPr>
        </p:nvSpPr>
        <p:spPr>
          <a:xfrm>
            <a:off x="1039813" y="1143000"/>
            <a:ext cx="4778375" cy="3086100"/>
          </a:xfrm>
          <a:ln/>
        </p:spPr>
      </p:sp>
      <p:sp>
        <p:nvSpPr>
          <p:cNvPr id="296963" name="Rectangle 3"/>
          <p:cNvSpPr>
            <a:spLocks noGrp="1" noChangeArrowheads="1"/>
          </p:cNvSpPr>
          <p:nvPr>
            <p:ph type="body" idx="1"/>
          </p:nvPr>
        </p:nvSpPr>
        <p:spPr/>
        <p:txBody>
          <a:bodyPr/>
          <a:lstStyle/>
          <a:p>
            <a:r>
              <a:rPr lang="de-DE" dirty="0"/>
              <a:t>http://www.apa.org/helpcenter/road-resilience.aspx</a:t>
            </a:r>
          </a:p>
        </p:txBody>
      </p:sp>
    </p:spTree>
    <p:extLst>
      <p:ext uri="{BB962C8B-B14F-4D97-AF65-F5344CB8AC3E}">
        <p14:creationId xmlns:p14="http://schemas.microsoft.com/office/powerpoint/2010/main" val="404397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9813" y="1143000"/>
            <a:ext cx="4778375" cy="3086100"/>
          </a:xfrm>
        </p:spPr>
      </p:sp>
      <p:sp>
        <p:nvSpPr>
          <p:cNvPr id="3" name="Notizenplatzhalt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de-CH" sz="1600" dirty="0"/>
              <a:t>Christina Rosemann nach dem Schlaganfall ihres 34-jährigen Ehemannes</a:t>
            </a:r>
          </a:p>
          <a:p>
            <a:r>
              <a:rPr lang="de-CH" dirty="0"/>
              <a:t>«Nur</a:t>
            </a:r>
            <a:r>
              <a:rPr lang="de-CH" baseline="0" dirty="0"/>
              <a:t> wer loslässt, hat beide Hände frei»</a:t>
            </a:r>
          </a:p>
          <a:p>
            <a:r>
              <a:rPr lang="de-CH" baseline="0" dirty="0"/>
              <a:t>JOYCE Mai 2014, S.31-34</a:t>
            </a:r>
            <a:endParaRPr lang="de-CH" dirty="0"/>
          </a:p>
        </p:txBody>
      </p:sp>
      <p:sp>
        <p:nvSpPr>
          <p:cNvPr id="4" name="Foliennummernplatzhalter 3"/>
          <p:cNvSpPr>
            <a:spLocks noGrp="1"/>
          </p:cNvSpPr>
          <p:nvPr>
            <p:ph type="sldNum" sz="quarter" idx="10"/>
          </p:nvPr>
        </p:nvSpPr>
        <p:spPr/>
        <p:txBody>
          <a:bodyPr/>
          <a:lstStyle/>
          <a:p>
            <a:fld id="{8EB91812-0B8D-43AC-BB60-C41354205430}" type="slidenum">
              <a:rPr lang="de-CH" smtClean="0"/>
              <a:pPr/>
              <a:t>10</a:t>
            </a:fld>
            <a:endParaRPr lang="de-CH"/>
          </a:p>
        </p:txBody>
      </p:sp>
    </p:spTree>
    <p:extLst>
      <p:ext uri="{BB962C8B-B14F-4D97-AF65-F5344CB8AC3E}">
        <p14:creationId xmlns:p14="http://schemas.microsoft.com/office/powerpoint/2010/main" val="2461460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4E3CB-C89E-48B3-92B2-C1DCF4E18233}" type="slidenum">
              <a:rPr lang="de-CH"/>
              <a:pPr/>
              <a:t>11</a:t>
            </a:fld>
            <a:endParaRPr lang="de-CH"/>
          </a:p>
        </p:txBody>
      </p:sp>
      <p:sp>
        <p:nvSpPr>
          <p:cNvPr id="299010" name="Rectangle 2"/>
          <p:cNvSpPr>
            <a:spLocks noGrp="1" noRot="1" noChangeAspect="1" noChangeArrowheads="1" noTextEdit="1"/>
          </p:cNvSpPr>
          <p:nvPr>
            <p:ph type="sldImg"/>
          </p:nvPr>
        </p:nvSpPr>
        <p:spPr>
          <a:xfrm>
            <a:off x="1039813" y="1143000"/>
            <a:ext cx="4778375" cy="3086100"/>
          </a:xfrm>
          <a:ln/>
        </p:spPr>
      </p:sp>
      <p:sp>
        <p:nvSpPr>
          <p:cNvPr id="29901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326996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101E2-A054-423C-91E2-D698836C5A64}" type="slidenum">
              <a:rPr lang="de-CH"/>
              <a:pPr/>
              <a:t>12</a:t>
            </a:fld>
            <a:endParaRPr lang="de-CH"/>
          </a:p>
        </p:txBody>
      </p:sp>
      <p:sp>
        <p:nvSpPr>
          <p:cNvPr id="301058" name="Rectangle 2"/>
          <p:cNvSpPr>
            <a:spLocks noGrp="1" noRot="1" noChangeAspect="1" noChangeArrowheads="1" noTextEdit="1"/>
          </p:cNvSpPr>
          <p:nvPr>
            <p:ph type="sldImg"/>
          </p:nvPr>
        </p:nvSpPr>
        <p:spPr>
          <a:xfrm>
            <a:off x="1039813" y="1143000"/>
            <a:ext cx="4778375" cy="3086100"/>
          </a:xfrm>
          <a:ln/>
        </p:spPr>
      </p:sp>
      <p:sp>
        <p:nvSpPr>
          <p:cNvPr id="30105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55597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B49288-7CF4-40FD-B578-AC5BA8CC40AA}" type="slidenum">
              <a:rPr lang="de-CH"/>
              <a:pPr/>
              <a:t>14</a:t>
            </a:fld>
            <a:endParaRPr lang="de-CH"/>
          </a:p>
        </p:txBody>
      </p:sp>
      <p:sp>
        <p:nvSpPr>
          <p:cNvPr id="303106" name="Rectangle 2"/>
          <p:cNvSpPr>
            <a:spLocks noGrp="1" noRot="1" noChangeAspect="1" noChangeArrowheads="1" noTextEdit="1"/>
          </p:cNvSpPr>
          <p:nvPr>
            <p:ph type="sldImg"/>
          </p:nvPr>
        </p:nvSpPr>
        <p:spPr>
          <a:xfrm>
            <a:off x="1039813" y="1143000"/>
            <a:ext cx="4778375" cy="3086100"/>
          </a:xfrm>
          <a:ln/>
        </p:spPr>
      </p:sp>
      <p:sp>
        <p:nvSpPr>
          <p:cNvPr id="303107"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55304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92FEB7-15DC-46F1-9AB1-DBB7939ACED7}" type="slidenum">
              <a:rPr lang="de-CH"/>
              <a:pPr/>
              <a:t>15</a:t>
            </a:fld>
            <a:endParaRPr lang="de-CH"/>
          </a:p>
        </p:txBody>
      </p:sp>
      <p:sp>
        <p:nvSpPr>
          <p:cNvPr id="305154" name="Rectangle 2"/>
          <p:cNvSpPr>
            <a:spLocks noGrp="1" noRot="1" noChangeAspect="1" noChangeArrowheads="1" noTextEdit="1"/>
          </p:cNvSpPr>
          <p:nvPr>
            <p:ph type="sldImg"/>
          </p:nvPr>
        </p:nvSpPr>
        <p:spPr>
          <a:xfrm>
            <a:off x="1039813" y="1143000"/>
            <a:ext cx="4778375" cy="3086100"/>
          </a:xfrm>
          <a:ln/>
        </p:spPr>
      </p:sp>
      <p:sp>
        <p:nvSpPr>
          <p:cNvPr id="305155"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42856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7FC96-5206-47F2-AAD0-C618FA887D9E}" type="slidenum">
              <a:rPr lang="de-CH"/>
              <a:pPr/>
              <a:t>17</a:t>
            </a:fld>
            <a:endParaRPr lang="de-CH"/>
          </a:p>
        </p:txBody>
      </p:sp>
      <p:sp>
        <p:nvSpPr>
          <p:cNvPr id="307202" name="Rectangle 2"/>
          <p:cNvSpPr>
            <a:spLocks noGrp="1" noRot="1" noChangeAspect="1" noChangeArrowheads="1" noTextEdit="1"/>
          </p:cNvSpPr>
          <p:nvPr>
            <p:ph type="sldImg"/>
          </p:nvPr>
        </p:nvSpPr>
        <p:spPr>
          <a:xfrm>
            <a:off x="1039813" y="1143000"/>
            <a:ext cx="4778375" cy="3086100"/>
          </a:xfrm>
          <a:ln/>
        </p:spPr>
      </p:sp>
      <p:sp>
        <p:nvSpPr>
          <p:cNvPr id="307203"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55758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E1A50-DD6D-42A1-916E-9D8992A43BA3}" type="slidenum">
              <a:rPr lang="de-CH"/>
              <a:pPr/>
              <a:t>18</a:t>
            </a:fld>
            <a:endParaRPr lang="de-CH"/>
          </a:p>
        </p:txBody>
      </p:sp>
      <p:sp>
        <p:nvSpPr>
          <p:cNvPr id="309250" name="Rectangle 2"/>
          <p:cNvSpPr>
            <a:spLocks noGrp="1" noRot="1" noChangeAspect="1" noChangeArrowheads="1" noTextEdit="1"/>
          </p:cNvSpPr>
          <p:nvPr>
            <p:ph type="sldImg"/>
          </p:nvPr>
        </p:nvSpPr>
        <p:spPr>
          <a:xfrm>
            <a:off x="1039813" y="1143000"/>
            <a:ext cx="4778375" cy="3086100"/>
          </a:xfrm>
          <a:ln/>
        </p:spPr>
      </p:sp>
      <p:sp>
        <p:nvSpPr>
          <p:cNvPr id="30925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42659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96528" y="3263900"/>
            <a:ext cx="9027319" cy="1909763"/>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327547" y="5308600"/>
            <a:ext cx="7965281" cy="7239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76765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30152" y="6356353"/>
            <a:ext cx="2389584" cy="365125"/>
          </a:xfrm>
          <a:prstGeom prst="rect">
            <a:avLst/>
          </a:prstGeom>
        </p:spPr>
        <p:txBody>
          <a:bodyPr/>
          <a:lstStyle/>
          <a:p>
            <a:fld id="{2E338DC9-5F08-48C9-A2FE-EF6F2C6415F0}" type="datetimeFigureOut">
              <a:rPr lang="de-CH" smtClean="0"/>
              <a:t>04.12.2016</a:t>
            </a:fld>
            <a:endParaRPr lang="de-CH"/>
          </a:p>
        </p:txBody>
      </p:sp>
      <p:sp>
        <p:nvSpPr>
          <p:cNvPr id="5" name="Footer Placeholder 4"/>
          <p:cNvSpPr>
            <a:spLocks noGrp="1"/>
          </p:cNvSpPr>
          <p:nvPr>
            <p:ph type="ftr" sz="quarter" idx="11"/>
          </p:nvPr>
        </p:nvSpPr>
        <p:spPr>
          <a:xfrm>
            <a:off x="3517999" y="6356353"/>
            <a:ext cx="3584377"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10058187" y="4489452"/>
            <a:ext cx="5751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63887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00206" y="365125"/>
            <a:ext cx="2290019"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30152" y="365125"/>
            <a:ext cx="6737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730152" y="6356353"/>
            <a:ext cx="2389584" cy="365125"/>
          </a:xfrm>
          <a:prstGeom prst="rect">
            <a:avLst/>
          </a:prstGeom>
        </p:spPr>
        <p:txBody>
          <a:bodyPr/>
          <a:lstStyle/>
          <a:p>
            <a:fld id="{2E338DC9-5F08-48C9-A2FE-EF6F2C6415F0}" type="datetimeFigureOut">
              <a:rPr lang="de-CH" smtClean="0"/>
              <a:t>04.12.2016</a:t>
            </a:fld>
            <a:endParaRPr lang="de-CH"/>
          </a:p>
        </p:txBody>
      </p:sp>
      <p:sp>
        <p:nvSpPr>
          <p:cNvPr id="5" name="Footer Placeholder 4"/>
          <p:cNvSpPr>
            <a:spLocks noGrp="1"/>
          </p:cNvSpPr>
          <p:nvPr>
            <p:ph type="ftr" sz="quarter" idx="11"/>
          </p:nvPr>
        </p:nvSpPr>
        <p:spPr>
          <a:xfrm>
            <a:off x="3517999" y="6356353"/>
            <a:ext cx="3584377"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10058187" y="4489452"/>
            <a:ext cx="5751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11657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730151" y="631828"/>
            <a:ext cx="9567220" cy="752473"/>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730151" y="1648843"/>
            <a:ext cx="9567220" cy="4528120"/>
          </a:xfrm>
        </p:spPr>
        <p:txBody>
          <a:bodyPr/>
          <a:lstStyle>
            <a:lvl1pPr marL="228600" indent="-228600">
              <a:buClr>
                <a:schemeClr val="accent1">
                  <a:lumMod val="75000"/>
                </a:schemeClr>
              </a:buClr>
              <a:buFont typeface="Calibri" panose="020F0502020204030204" pitchFamily="34" charset="0"/>
              <a:buChar char="»"/>
              <a:defRPr/>
            </a:lvl1pPr>
            <a:lvl2pPr>
              <a:defRPr i="1">
                <a:solidFill>
                  <a:schemeClr val="accent1">
                    <a:lumMod val="75000"/>
                  </a:schemeClr>
                </a:solidFill>
              </a:defRPr>
            </a:lvl2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p:cNvSpPr>
            <a:spLocks noGrp="1"/>
          </p:cNvSpPr>
          <p:nvPr>
            <p:ph type="sldNum" sz="quarter" idx="12"/>
          </p:nvPr>
        </p:nvSpPr>
        <p:spPr>
          <a:xfrm flipH="1">
            <a:off x="10058187" y="4489452"/>
            <a:ext cx="5751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855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4620" y="1709741"/>
            <a:ext cx="9160074"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724620" y="4589466"/>
            <a:ext cx="916007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a:xfrm>
            <a:off x="730152" y="6356353"/>
            <a:ext cx="2389584" cy="365125"/>
          </a:xfrm>
          <a:prstGeom prst="rect">
            <a:avLst/>
          </a:prstGeom>
        </p:spPr>
        <p:txBody>
          <a:bodyPr/>
          <a:lstStyle/>
          <a:p>
            <a:fld id="{2E338DC9-5F08-48C9-A2FE-EF6F2C6415F0}" type="datetimeFigureOut">
              <a:rPr lang="de-CH" smtClean="0"/>
              <a:t>04.12.2016</a:t>
            </a:fld>
            <a:endParaRPr lang="de-CH"/>
          </a:p>
        </p:txBody>
      </p:sp>
      <p:sp>
        <p:nvSpPr>
          <p:cNvPr id="5" name="Footer Placeholder 4"/>
          <p:cNvSpPr>
            <a:spLocks noGrp="1"/>
          </p:cNvSpPr>
          <p:nvPr>
            <p:ph type="ftr" sz="quarter" idx="11"/>
          </p:nvPr>
        </p:nvSpPr>
        <p:spPr>
          <a:xfrm>
            <a:off x="3517999" y="6356353"/>
            <a:ext cx="3584377" cy="365125"/>
          </a:xfrm>
          <a:prstGeom prst="rect">
            <a:avLst/>
          </a:prstGeom>
        </p:spPr>
        <p:txBody>
          <a:bodyPr/>
          <a:lstStyle/>
          <a:p>
            <a:endParaRPr lang="de-CH"/>
          </a:p>
        </p:txBody>
      </p:sp>
      <p:sp>
        <p:nvSpPr>
          <p:cNvPr id="6" name="Slide Number Placeholder 5"/>
          <p:cNvSpPr>
            <a:spLocks noGrp="1"/>
          </p:cNvSpPr>
          <p:nvPr>
            <p:ph type="sldNum" sz="quarter" idx="12"/>
          </p:nvPr>
        </p:nvSpPr>
        <p:spPr>
          <a:xfrm flipH="1">
            <a:off x="10058187" y="4489452"/>
            <a:ext cx="5751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1479041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30152" y="1825625"/>
            <a:ext cx="4513659"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376565" y="1825625"/>
            <a:ext cx="4513659"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730152" y="6356353"/>
            <a:ext cx="2389584" cy="365125"/>
          </a:xfrm>
          <a:prstGeom prst="rect">
            <a:avLst/>
          </a:prstGeom>
        </p:spPr>
        <p:txBody>
          <a:bodyPr/>
          <a:lstStyle/>
          <a:p>
            <a:fld id="{2E338DC9-5F08-48C9-A2FE-EF6F2C6415F0}" type="datetimeFigureOut">
              <a:rPr lang="de-CH" smtClean="0"/>
              <a:t>04.12.2016</a:t>
            </a:fld>
            <a:endParaRPr lang="de-CH"/>
          </a:p>
        </p:txBody>
      </p:sp>
      <p:sp>
        <p:nvSpPr>
          <p:cNvPr id="6" name="Footer Placeholder 5"/>
          <p:cNvSpPr>
            <a:spLocks noGrp="1"/>
          </p:cNvSpPr>
          <p:nvPr>
            <p:ph type="ftr" sz="quarter" idx="11"/>
          </p:nvPr>
        </p:nvSpPr>
        <p:spPr>
          <a:xfrm>
            <a:off x="3517999" y="6356353"/>
            <a:ext cx="3584377"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10058187" y="4489452"/>
            <a:ext cx="5751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55501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31534" y="365128"/>
            <a:ext cx="9160074"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31536" y="1681163"/>
            <a:ext cx="44929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731536" y="2505075"/>
            <a:ext cx="4492916"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376566" y="1681163"/>
            <a:ext cx="451504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376566" y="2505075"/>
            <a:ext cx="4515043"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730152" y="6356353"/>
            <a:ext cx="2389584" cy="365125"/>
          </a:xfrm>
          <a:prstGeom prst="rect">
            <a:avLst/>
          </a:prstGeom>
        </p:spPr>
        <p:txBody>
          <a:bodyPr/>
          <a:lstStyle/>
          <a:p>
            <a:fld id="{2E338DC9-5F08-48C9-A2FE-EF6F2C6415F0}" type="datetimeFigureOut">
              <a:rPr lang="de-CH" smtClean="0"/>
              <a:t>04.12.2016</a:t>
            </a:fld>
            <a:endParaRPr lang="de-CH"/>
          </a:p>
        </p:txBody>
      </p:sp>
      <p:sp>
        <p:nvSpPr>
          <p:cNvPr id="8" name="Footer Placeholder 7"/>
          <p:cNvSpPr>
            <a:spLocks noGrp="1"/>
          </p:cNvSpPr>
          <p:nvPr>
            <p:ph type="ftr" sz="quarter" idx="11"/>
          </p:nvPr>
        </p:nvSpPr>
        <p:spPr>
          <a:xfrm>
            <a:off x="3517999" y="6356353"/>
            <a:ext cx="3584377" cy="365125"/>
          </a:xfrm>
          <a:prstGeom prst="rect">
            <a:avLst/>
          </a:prstGeom>
        </p:spPr>
        <p:txBody>
          <a:bodyPr/>
          <a:lstStyle/>
          <a:p>
            <a:endParaRPr lang="de-CH"/>
          </a:p>
        </p:txBody>
      </p:sp>
      <p:sp>
        <p:nvSpPr>
          <p:cNvPr id="9" name="Slide Number Placeholder 8"/>
          <p:cNvSpPr>
            <a:spLocks noGrp="1"/>
          </p:cNvSpPr>
          <p:nvPr>
            <p:ph type="sldNum" sz="quarter" idx="12"/>
          </p:nvPr>
        </p:nvSpPr>
        <p:spPr>
          <a:xfrm flipH="1">
            <a:off x="10058187" y="4489452"/>
            <a:ext cx="5751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700569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a:xfrm>
            <a:off x="730152" y="6356353"/>
            <a:ext cx="2389584" cy="365125"/>
          </a:xfrm>
          <a:prstGeom prst="rect">
            <a:avLst/>
          </a:prstGeom>
        </p:spPr>
        <p:txBody>
          <a:bodyPr/>
          <a:lstStyle/>
          <a:p>
            <a:fld id="{2E338DC9-5F08-48C9-A2FE-EF6F2C6415F0}" type="datetimeFigureOut">
              <a:rPr lang="de-CH" smtClean="0"/>
              <a:t>04.12.2016</a:t>
            </a:fld>
            <a:endParaRPr lang="de-CH"/>
          </a:p>
        </p:txBody>
      </p:sp>
      <p:sp>
        <p:nvSpPr>
          <p:cNvPr id="4" name="Footer Placeholder 3"/>
          <p:cNvSpPr>
            <a:spLocks noGrp="1"/>
          </p:cNvSpPr>
          <p:nvPr>
            <p:ph type="ftr" sz="quarter" idx="11"/>
          </p:nvPr>
        </p:nvSpPr>
        <p:spPr>
          <a:xfrm>
            <a:off x="3517999" y="6356353"/>
            <a:ext cx="3584377" cy="365125"/>
          </a:xfrm>
          <a:prstGeom prst="rect">
            <a:avLst/>
          </a:prstGeom>
        </p:spPr>
        <p:txBody>
          <a:bodyPr/>
          <a:lstStyle/>
          <a:p>
            <a:endParaRPr lang="de-CH"/>
          </a:p>
        </p:txBody>
      </p:sp>
      <p:sp>
        <p:nvSpPr>
          <p:cNvPr id="5" name="Slide Number Placeholder 4"/>
          <p:cNvSpPr>
            <a:spLocks noGrp="1"/>
          </p:cNvSpPr>
          <p:nvPr>
            <p:ph type="sldNum" sz="quarter" idx="12"/>
          </p:nvPr>
        </p:nvSpPr>
        <p:spPr>
          <a:xfrm flipH="1">
            <a:off x="10058187" y="4489452"/>
            <a:ext cx="5751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65992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0152" y="6356353"/>
            <a:ext cx="2389584" cy="365125"/>
          </a:xfrm>
          <a:prstGeom prst="rect">
            <a:avLst/>
          </a:prstGeom>
        </p:spPr>
        <p:txBody>
          <a:bodyPr/>
          <a:lstStyle/>
          <a:p>
            <a:fld id="{2E338DC9-5F08-48C9-A2FE-EF6F2C6415F0}" type="datetimeFigureOut">
              <a:rPr lang="de-CH" smtClean="0"/>
              <a:t>04.12.2016</a:t>
            </a:fld>
            <a:endParaRPr lang="de-CH"/>
          </a:p>
        </p:txBody>
      </p:sp>
      <p:sp>
        <p:nvSpPr>
          <p:cNvPr id="3" name="Footer Placeholder 2"/>
          <p:cNvSpPr>
            <a:spLocks noGrp="1"/>
          </p:cNvSpPr>
          <p:nvPr>
            <p:ph type="ftr" sz="quarter" idx="11"/>
          </p:nvPr>
        </p:nvSpPr>
        <p:spPr>
          <a:xfrm>
            <a:off x="3517999" y="6356353"/>
            <a:ext cx="3584377" cy="365125"/>
          </a:xfrm>
          <a:prstGeom prst="rect">
            <a:avLst/>
          </a:prstGeom>
        </p:spPr>
        <p:txBody>
          <a:bodyPr/>
          <a:lstStyle/>
          <a:p>
            <a:endParaRPr lang="de-CH"/>
          </a:p>
        </p:txBody>
      </p:sp>
      <p:sp>
        <p:nvSpPr>
          <p:cNvPr id="4" name="Slide Number Placeholder 3"/>
          <p:cNvSpPr>
            <a:spLocks noGrp="1"/>
          </p:cNvSpPr>
          <p:nvPr>
            <p:ph type="sldNum" sz="quarter" idx="12"/>
          </p:nvPr>
        </p:nvSpPr>
        <p:spPr>
          <a:xfrm flipH="1">
            <a:off x="10058187" y="4489452"/>
            <a:ext cx="5751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8063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31535" y="457200"/>
            <a:ext cx="342534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4515043" y="987428"/>
            <a:ext cx="537656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31535" y="2057400"/>
            <a:ext cx="342534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30152" y="6356353"/>
            <a:ext cx="2389584" cy="365125"/>
          </a:xfrm>
          <a:prstGeom prst="rect">
            <a:avLst/>
          </a:prstGeom>
        </p:spPr>
        <p:txBody>
          <a:bodyPr/>
          <a:lstStyle/>
          <a:p>
            <a:fld id="{2E338DC9-5F08-48C9-A2FE-EF6F2C6415F0}" type="datetimeFigureOut">
              <a:rPr lang="de-CH" smtClean="0"/>
              <a:t>04.12.2016</a:t>
            </a:fld>
            <a:endParaRPr lang="de-CH"/>
          </a:p>
        </p:txBody>
      </p:sp>
      <p:sp>
        <p:nvSpPr>
          <p:cNvPr id="6" name="Footer Placeholder 5"/>
          <p:cNvSpPr>
            <a:spLocks noGrp="1"/>
          </p:cNvSpPr>
          <p:nvPr>
            <p:ph type="ftr" sz="quarter" idx="11"/>
          </p:nvPr>
        </p:nvSpPr>
        <p:spPr>
          <a:xfrm>
            <a:off x="3517999" y="6356353"/>
            <a:ext cx="3584377"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10058187" y="4489452"/>
            <a:ext cx="5751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34790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31535" y="457200"/>
            <a:ext cx="342534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515043" y="987428"/>
            <a:ext cx="5376565"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31535" y="2057400"/>
            <a:ext cx="342534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a:xfrm>
            <a:off x="730152" y="6356353"/>
            <a:ext cx="2389584" cy="365125"/>
          </a:xfrm>
          <a:prstGeom prst="rect">
            <a:avLst/>
          </a:prstGeom>
        </p:spPr>
        <p:txBody>
          <a:bodyPr/>
          <a:lstStyle/>
          <a:p>
            <a:fld id="{2E338DC9-5F08-48C9-A2FE-EF6F2C6415F0}" type="datetimeFigureOut">
              <a:rPr lang="de-CH" smtClean="0"/>
              <a:t>04.12.2016</a:t>
            </a:fld>
            <a:endParaRPr lang="de-CH"/>
          </a:p>
        </p:txBody>
      </p:sp>
      <p:sp>
        <p:nvSpPr>
          <p:cNvPr id="6" name="Footer Placeholder 5"/>
          <p:cNvSpPr>
            <a:spLocks noGrp="1"/>
          </p:cNvSpPr>
          <p:nvPr>
            <p:ph type="ftr" sz="quarter" idx="11"/>
          </p:nvPr>
        </p:nvSpPr>
        <p:spPr>
          <a:xfrm>
            <a:off x="3517999" y="6356353"/>
            <a:ext cx="3584377" cy="365125"/>
          </a:xfrm>
          <a:prstGeom prst="rect">
            <a:avLst/>
          </a:prstGeom>
        </p:spPr>
        <p:txBody>
          <a:bodyPr/>
          <a:lstStyle/>
          <a:p>
            <a:endParaRPr lang="de-CH"/>
          </a:p>
        </p:txBody>
      </p:sp>
      <p:sp>
        <p:nvSpPr>
          <p:cNvPr id="7" name="Slide Number Placeholder 6"/>
          <p:cNvSpPr>
            <a:spLocks noGrp="1"/>
          </p:cNvSpPr>
          <p:nvPr>
            <p:ph type="sldNum" sz="quarter" idx="12"/>
          </p:nvPr>
        </p:nvSpPr>
        <p:spPr>
          <a:xfrm flipH="1">
            <a:off x="10058187" y="4489452"/>
            <a:ext cx="575109" cy="501648"/>
          </a:xfrm>
          <a:prstGeom prst="rect">
            <a:avLst/>
          </a:prstGeom>
        </p:spPr>
        <p:txBody>
          <a:bodyPr/>
          <a:lstStyle/>
          <a:p>
            <a:fld id="{4E471FF4-0C00-40C5-A66A-9E33A9528A29}" type="slidenum">
              <a:rPr lang="de-CH" smtClean="0"/>
              <a:t>‹Nr.›</a:t>
            </a:fld>
            <a:endParaRPr lang="de-CH"/>
          </a:p>
        </p:txBody>
      </p:sp>
    </p:spTree>
    <p:extLst>
      <p:ext uri="{BB962C8B-B14F-4D97-AF65-F5344CB8AC3E}">
        <p14:creationId xmlns:p14="http://schemas.microsoft.com/office/powerpoint/2010/main" val="231597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0152" y="517528"/>
            <a:ext cx="9160074" cy="752473"/>
          </a:xfrm>
          <a:prstGeom prst="rect">
            <a:avLst/>
          </a:prstGeom>
        </p:spPr>
        <p:txBody>
          <a:bodyPr vert="horz" lIns="91440" tIns="45720" rIns="91440" bIns="45720" rtlCol="0" anchor="ctr">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730152" y="1648843"/>
            <a:ext cx="9160074" cy="452812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9" name="Grafik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466957" y="5959190"/>
            <a:ext cx="818895" cy="603706"/>
          </a:xfrm>
          <a:prstGeom prst="rect">
            <a:avLst/>
          </a:prstGeom>
        </p:spPr>
      </p:pic>
      <p:pic>
        <p:nvPicPr>
          <p:cNvPr id="10" name="Grafik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0152" y="6308978"/>
            <a:ext cx="3207764" cy="233797"/>
          </a:xfrm>
          <a:prstGeom prst="rect">
            <a:avLst/>
          </a:prstGeom>
        </p:spPr>
      </p:pic>
      <p:pic>
        <p:nvPicPr>
          <p:cNvPr id="4" name="Grafik 3"/>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p:blipFill>
        <p:spPr>
          <a:xfrm>
            <a:off x="-1579155" y="-501755"/>
            <a:ext cx="12663304" cy="892366"/>
          </a:xfrm>
          <a:prstGeom prst="rect">
            <a:avLst/>
          </a:prstGeom>
        </p:spPr>
      </p:pic>
    </p:spTree>
    <p:extLst>
      <p:ext uri="{BB962C8B-B14F-4D97-AF65-F5344CB8AC3E}">
        <p14:creationId xmlns:p14="http://schemas.microsoft.com/office/powerpoint/2010/main" val="475415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Font typeface="Calibri" panose="020F050202020403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i="1"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hyperlink" Target="https://www.youtube.com/watch?v=RCTl4tUYIA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eminare-ps.ne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b="27720"/>
          <a:stretch/>
        </p:blipFill>
        <p:spPr>
          <a:xfrm>
            <a:off x="-80484" y="-356838"/>
            <a:ext cx="10826784" cy="5313850"/>
          </a:xfrm>
          <a:prstGeom prst="rect">
            <a:avLst/>
          </a:prstGeom>
          <a:ln>
            <a:noFill/>
          </a:ln>
        </p:spPr>
      </p:pic>
      <p:sp>
        <p:nvSpPr>
          <p:cNvPr id="6" name="Rechteck 5"/>
          <p:cNvSpPr/>
          <p:nvPr/>
        </p:nvSpPr>
        <p:spPr>
          <a:xfrm>
            <a:off x="-165991" y="3033133"/>
            <a:ext cx="11262732" cy="1923879"/>
          </a:xfrm>
          <a:prstGeom prst="rect">
            <a:avLst/>
          </a:prstGeom>
          <a:solidFill>
            <a:srgbClr val="88AF8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Untertitel 2"/>
          <p:cNvSpPr>
            <a:spLocks noGrp="1"/>
          </p:cNvSpPr>
          <p:nvPr>
            <p:ph type="subTitle" idx="1"/>
          </p:nvPr>
        </p:nvSpPr>
        <p:spPr>
          <a:xfrm>
            <a:off x="1395412" y="5127744"/>
            <a:ext cx="7829550" cy="1012371"/>
          </a:xfrm>
        </p:spPr>
        <p:txBody>
          <a:bodyPr/>
          <a:lstStyle/>
          <a:p>
            <a:r>
              <a:rPr lang="de-CH" dirty="0"/>
              <a:t>Prof. Dr. med. Samuel Pfeifer</a:t>
            </a:r>
          </a:p>
        </p:txBody>
      </p:sp>
      <p:sp>
        <p:nvSpPr>
          <p:cNvPr id="4" name="Titel 1"/>
          <p:cNvSpPr>
            <a:spLocks noGrp="1"/>
          </p:cNvSpPr>
          <p:nvPr>
            <p:ph type="ctrTitle"/>
          </p:nvPr>
        </p:nvSpPr>
        <p:spPr>
          <a:xfrm>
            <a:off x="873442" y="2502567"/>
            <a:ext cx="8873490" cy="2454444"/>
          </a:xfrm>
        </p:spPr>
        <p:txBody>
          <a:bodyPr>
            <a:noAutofit/>
          </a:bodyPr>
          <a:lstStyle/>
          <a:p>
            <a:r>
              <a:rPr lang="de-CH" sz="5400" b="1" spc="3500" dirty="0">
                <a:solidFill>
                  <a:schemeClr val="bg1"/>
                </a:solidFill>
                <a:latin typeface="Arial Black" panose="020B0A04020102020204" pitchFamily="34" charset="0"/>
              </a:rPr>
              <a:t>RESILIENZ</a:t>
            </a:r>
            <a:r>
              <a:rPr lang="de-CH" sz="5400" b="1" spc="5130" dirty="0">
                <a:latin typeface="Abel Pro" panose="02000506030000020004" pitchFamily="50" charset="0"/>
              </a:rPr>
              <a:t> </a:t>
            </a:r>
            <a:br>
              <a:rPr lang="de-CH" sz="5400" dirty="0"/>
            </a:br>
            <a:r>
              <a:rPr lang="de-CH" sz="3600" dirty="0"/>
              <a:t>Wie kann ich anderen helfen? </a:t>
            </a:r>
            <a:br>
              <a:rPr lang="de-CH" sz="3600" dirty="0"/>
            </a:br>
            <a:r>
              <a:rPr lang="de-CH" sz="3600" dirty="0"/>
              <a:t>Was hilft mir selber? </a:t>
            </a:r>
            <a:endParaRPr lang="de-CH" sz="5400" dirty="0"/>
          </a:p>
        </p:txBody>
      </p:sp>
    </p:spTree>
    <p:extLst>
      <p:ext uri="{BB962C8B-B14F-4D97-AF65-F5344CB8AC3E}">
        <p14:creationId xmlns:p14="http://schemas.microsoft.com/office/powerpoint/2010/main" val="403611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a:t>
            </a:r>
          </a:p>
        </p:txBody>
      </p:sp>
      <p:sp>
        <p:nvSpPr>
          <p:cNvPr id="3" name="Inhaltsplatzhalter 2"/>
          <p:cNvSpPr>
            <a:spLocks noGrp="1"/>
          </p:cNvSpPr>
          <p:nvPr>
            <p:ph idx="1"/>
          </p:nvPr>
        </p:nvSpPr>
        <p:spPr/>
        <p:txBody>
          <a:bodyPr/>
          <a:lstStyle/>
          <a:p>
            <a:r>
              <a:rPr lang="de-CH" sz="2000" dirty="0"/>
              <a:t>«Heute frage ich mich manchmal, wie wir diesen Schlag ins Leben auch als Paar verkraften konnten, ohne daran zu zerbrechen? Was hat uns geholfen, stark zu sein und mit Zuversicht in die Zukunft zu blicken?</a:t>
            </a:r>
          </a:p>
          <a:p>
            <a:r>
              <a:rPr lang="de-CH" sz="2000" dirty="0"/>
              <a:t>Da waren Freunde, unsere Eltern und Geschwister, die vom ersten Tag der Erkrankung mitgeholfen haben, den Alltag zu bewältigen. Mit ihnen konnten wir in Offenheit zu jeder Tages- und Nachtzeit unsere Sorgen, Ängste und Ungewissheiten besprechen. </a:t>
            </a:r>
          </a:p>
          <a:p>
            <a:r>
              <a:rPr lang="de-CH" sz="2000" dirty="0"/>
              <a:t>Da waren Menschen im Freundeskreis und im Umfeld der Gemeinde, die in Stille und in Gebetsgemeinschaften für uns gebetet haben. Wir wissen heute, dass uns diese Gebete durch die schlimmsten Krisen hindurch getragen haben.»</a:t>
            </a:r>
          </a:p>
          <a:p>
            <a:endParaRPr lang="de-CH" sz="2000" dirty="0"/>
          </a:p>
          <a:p>
            <a:pPr lvl="1"/>
            <a:r>
              <a:rPr lang="de-CH" sz="1600" dirty="0"/>
              <a:t>Christina Rosemann nach dem Schlaganfall ihres 34-jährigen Ehemannes</a:t>
            </a:r>
          </a:p>
        </p:txBody>
      </p:sp>
    </p:spTree>
    <p:extLst>
      <p:ext uri="{BB962C8B-B14F-4D97-AF65-F5344CB8AC3E}">
        <p14:creationId xmlns:p14="http://schemas.microsoft.com/office/powerpoint/2010/main" val="1614155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r>
              <a:rPr lang="de-DE"/>
              <a:t>2. Krisen sind nicht unüberwindbar</a:t>
            </a:r>
          </a:p>
        </p:txBody>
      </p:sp>
      <p:sp>
        <p:nvSpPr>
          <p:cNvPr id="297987" name="Rectangle 3"/>
          <p:cNvSpPr>
            <a:spLocks noGrp="1" noChangeArrowheads="1"/>
          </p:cNvSpPr>
          <p:nvPr>
            <p:ph type="body" idx="1"/>
          </p:nvPr>
        </p:nvSpPr>
        <p:spPr/>
        <p:txBody>
          <a:bodyPr/>
          <a:lstStyle/>
          <a:p>
            <a:r>
              <a:rPr lang="de-DE" dirty="0"/>
              <a:t>Auch wenn Sie einen Schicksalsschlag nicht verhindern können, so können Sie doch beeinflussen, wie Sie die Ereignisse einordnen und damit umgehen. Krisen werden nicht als unüberwindliches Hindernis gesehen. Der Glaube kann dabei eine wichtige Hilfe sein (Beispiel Hiob). Schauen Sie über die Gegenwart hinaus. </a:t>
            </a:r>
          </a:p>
          <a:p>
            <a:r>
              <a:rPr lang="de-DE" dirty="0"/>
              <a:t>Unterscheide:</a:t>
            </a:r>
          </a:p>
          <a:p>
            <a:pPr lvl="1"/>
            <a:r>
              <a:rPr lang="de-DE" dirty="0"/>
              <a:t>vorhersehbare Krisen</a:t>
            </a:r>
          </a:p>
          <a:p>
            <a:pPr lvl="1"/>
            <a:r>
              <a:rPr lang="de-DE" dirty="0"/>
              <a:t>Blitzschläge</a:t>
            </a:r>
          </a:p>
        </p:txBody>
      </p:sp>
      <p:sp>
        <p:nvSpPr>
          <p:cNvPr id="4" name="Abgerundetes Rechteck 3"/>
          <p:cNvSpPr/>
          <p:nvPr/>
        </p:nvSpPr>
        <p:spPr bwMode="auto">
          <a:xfrm>
            <a:off x="7974557" y="4630382"/>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Ruhig Blut!</a:t>
            </a:r>
            <a:endParaRPr lang="en-US"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398223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de-DE"/>
              <a:t>3. Veränderung gehört zum Leben</a:t>
            </a:r>
          </a:p>
        </p:txBody>
      </p:sp>
      <p:sp>
        <p:nvSpPr>
          <p:cNvPr id="300035" name="Rectangle 3"/>
          <p:cNvSpPr>
            <a:spLocks noGrp="1" noChangeArrowheads="1"/>
          </p:cNvSpPr>
          <p:nvPr>
            <p:ph type="body" idx="1"/>
          </p:nvPr>
        </p:nvSpPr>
        <p:spPr/>
        <p:txBody>
          <a:bodyPr/>
          <a:lstStyle/>
          <a:p>
            <a:r>
              <a:rPr lang="de-DE"/>
              <a:t>Schwere Erfahrungen gehören zu unserem Leben. Auch resiliente Menschen sind vor Widrigkeiten nicht gefeit. Nach einer gewissen Zeit gelingt es ihnen jedoch, anders über die Situation zu denken. Nehmen Sie die neue Lebenssituation an. Indem man das Unveränderliche loslässt, kann man sich auf diejenigen Dinge konzentrieren, die sich ändern lassen.</a:t>
            </a:r>
          </a:p>
        </p:txBody>
      </p:sp>
    </p:spTree>
    <p:extLst>
      <p:ext uri="{BB962C8B-B14F-4D97-AF65-F5344CB8AC3E}">
        <p14:creationId xmlns:p14="http://schemas.microsoft.com/office/powerpoint/2010/main" val="381731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a:t>
            </a:r>
          </a:p>
        </p:txBody>
      </p:sp>
      <p:sp>
        <p:nvSpPr>
          <p:cNvPr id="3" name="Inhaltsplatzhalter 2"/>
          <p:cNvSpPr>
            <a:spLocks noGrp="1"/>
          </p:cNvSpPr>
          <p:nvPr>
            <p:ph idx="1"/>
          </p:nvPr>
        </p:nvSpPr>
        <p:spPr/>
        <p:txBody>
          <a:bodyPr/>
          <a:lstStyle/>
          <a:p>
            <a:pPr marL="0" indent="0">
              <a:buNone/>
            </a:pPr>
            <a:r>
              <a:rPr lang="de-CH" sz="3600" dirty="0"/>
              <a:t>«Welches Recht habe ich, dass mir nicht zustossen soll, was meine Patienten tagtäglich erleben?» </a:t>
            </a:r>
          </a:p>
          <a:p>
            <a:pPr lvl="1"/>
            <a:r>
              <a:rPr lang="de-CH" dirty="0"/>
              <a:t>(Ein Arzt, der selbst von einer schweren Krankheit betroffen wurde) </a:t>
            </a:r>
          </a:p>
        </p:txBody>
      </p:sp>
    </p:spTree>
    <p:extLst>
      <p:ext uri="{BB962C8B-B14F-4D97-AF65-F5344CB8AC3E}">
        <p14:creationId xmlns:p14="http://schemas.microsoft.com/office/powerpoint/2010/main" val="4179562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de-DE"/>
              <a:t>4. Setzen Sie sich Ziele!</a:t>
            </a:r>
          </a:p>
        </p:txBody>
      </p:sp>
      <p:sp>
        <p:nvSpPr>
          <p:cNvPr id="302083" name="Rectangle 3"/>
          <p:cNvSpPr>
            <a:spLocks noGrp="1" noChangeArrowheads="1"/>
          </p:cNvSpPr>
          <p:nvPr>
            <p:ph type="body" idx="1"/>
          </p:nvPr>
        </p:nvSpPr>
        <p:spPr/>
        <p:txBody>
          <a:bodyPr/>
          <a:lstStyle/>
          <a:p>
            <a:r>
              <a:rPr lang="de-DE"/>
              <a:t>Entwickeln Sie kleine, aber realistische Ziele für jeden Tag. Halten Sie einen geordneten Tagesablauf ein. Streben Sie nicht nach grossen Zielen, sondern fragen Sie sich: «Was kann ich heute tun, das mich in die Richtung führt, die ich erreichen möchte?»</a:t>
            </a:r>
          </a:p>
          <a:p>
            <a:endParaRPr lang="de-DE"/>
          </a:p>
          <a:p>
            <a:endParaRPr lang="de-DE"/>
          </a:p>
        </p:txBody>
      </p:sp>
      <p:sp>
        <p:nvSpPr>
          <p:cNvPr id="4" name="Abgerundetes Rechteck 3"/>
          <p:cNvSpPr/>
          <p:nvPr/>
        </p:nvSpPr>
        <p:spPr bwMode="auto">
          <a:xfrm>
            <a:off x="7974557" y="4221110"/>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Eins nach dem andern!</a:t>
            </a:r>
            <a:endParaRPr lang="en-US"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230665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de-DE"/>
              <a:t>5. Mutig handeln</a:t>
            </a:r>
          </a:p>
        </p:txBody>
      </p:sp>
      <p:sp>
        <p:nvSpPr>
          <p:cNvPr id="304131" name="Rectangle 3"/>
          <p:cNvSpPr>
            <a:spLocks noGrp="1" noChangeArrowheads="1"/>
          </p:cNvSpPr>
          <p:nvPr>
            <p:ph type="body" idx="1"/>
          </p:nvPr>
        </p:nvSpPr>
        <p:spPr/>
        <p:txBody>
          <a:bodyPr/>
          <a:lstStyle/>
          <a:p>
            <a:r>
              <a:rPr lang="de-DE"/>
              <a:t>Packen Sie das an, was zu tun ist. Lassen Sie sich nicht gehen, in der Annahme, die Dinge lösten sich von allein. Überlegtes und mutiges Handeln gibt Ihnen das Gefühl zurück, wieder selbst am Ruder zu sein und in die Zukunft zu schauen.</a:t>
            </a:r>
          </a:p>
          <a:p>
            <a:endParaRPr lang="de-DE"/>
          </a:p>
        </p:txBody>
      </p:sp>
      <p:sp>
        <p:nvSpPr>
          <p:cNvPr id="5" name="Abgerundetes Rechteck 4"/>
          <p:cNvSpPr/>
          <p:nvPr/>
        </p:nvSpPr>
        <p:spPr bwMode="auto">
          <a:xfrm>
            <a:off x="7974557" y="4270332"/>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Es muss was gemacht werden!</a:t>
            </a:r>
            <a:endParaRPr lang="en-US"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29023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a:t>
            </a:r>
          </a:p>
        </p:txBody>
      </p:sp>
      <p:sp>
        <p:nvSpPr>
          <p:cNvPr id="3" name="Inhaltsplatzhalter 2"/>
          <p:cNvSpPr>
            <a:spLocks noGrp="1"/>
          </p:cNvSpPr>
          <p:nvPr>
            <p:ph idx="1"/>
          </p:nvPr>
        </p:nvSpPr>
        <p:spPr>
          <a:xfrm>
            <a:off x="5141989" y="1648843"/>
            <a:ext cx="5070398" cy="4528120"/>
          </a:xfrm>
        </p:spPr>
        <p:txBody>
          <a:bodyPr>
            <a:normAutofit fontScale="92500" lnSpcReduction="20000"/>
          </a:bodyPr>
          <a:lstStyle/>
          <a:p>
            <a:r>
              <a:rPr lang="de-CH" dirty="0"/>
              <a:t>Ein acht-jähriger leprakranker Junge in Nepal schlägt sich aus seinem Hochtal in ein christliches Spital durch und wird geheilt. Resilienz bedeutet für ihn nicht nur die aktuelle Reise, sondern mutiges Handeln im späteren Leben. Er wollte etwas tun gegen Lepra in seinem Land und gründete selbst eine Hilfsorganisation , die vielen Betroffenen hilft. </a:t>
            </a:r>
            <a:br>
              <a:rPr lang="de-CH" dirty="0"/>
            </a:br>
            <a:r>
              <a:rPr lang="de-CH" dirty="0"/>
              <a:t>Resilienz  = Handeln als Bewältigung.</a:t>
            </a:r>
          </a:p>
        </p:txBody>
      </p:sp>
      <p:pic>
        <p:nvPicPr>
          <p:cNvPr id="1026" name="Picture 2" descr="Bildergebnis für nep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256" y="1648844"/>
            <a:ext cx="4743100" cy="316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37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de-DE"/>
              <a:t>6. Was kann ich lernen?</a:t>
            </a:r>
          </a:p>
        </p:txBody>
      </p:sp>
      <p:sp>
        <p:nvSpPr>
          <p:cNvPr id="306179" name="Rectangle 3"/>
          <p:cNvSpPr>
            <a:spLocks noGrp="1" noChangeArrowheads="1"/>
          </p:cNvSpPr>
          <p:nvPr>
            <p:ph type="body" idx="1"/>
          </p:nvPr>
        </p:nvSpPr>
        <p:spPr/>
        <p:txBody>
          <a:bodyPr/>
          <a:lstStyle/>
          <a:p>
            <a:r>
              <a:rPr lang="de-DE" dirty="0"/>
              <a:t>Viele Menschen haben erlebt, dass sie gerade in schweren Ereignissen innerlich gewachsen sind. Sie berichten, dass sie bessere Beziehungen entwickelten, ein größeres Selbstvertrauen, eine vertiefte Spiritualität und eine neue Wertschätzung für das Leben. </a:t>
            </a:r>
          </a:p>
          <a:p>
            <a:endParaRPr lang="de-DE" dirty="0"/>
          </a:p>
          <a:p>
            <a:r>
              <a:rPr lang="de-DE" dirty="0"/>
              <a:t>DANKBARKEIT in kleinen Dingen</a:t>
            </a:r>
          </a:p>
          <a:p>
            <a:endParaRPr lang="de-DE" dirty="0"/>
          </a:p>
        </p:txBody>
      </p:sp>
    </p:spTree>
    <p:extLst>
      <p:ext uri="{BB962C8B-B14F-4D97-AF65-F5344CB8AC3E}">
        <p14:creationId xmlns:p14="http://schemas.microsoft.com/office/powerpoint/2010/main" val="1925126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de-DE"/>
              <a:t>7. Trauen Sie sich etwas zu!</a:t>
            </a:r>
          </a:p>
        </p:txBody>
      </p:sp>
      <p:sp>
        <p:nvSpPr>
          <p:cNvPr id="308227" name="Rectangle 3"/>
          <p:cNvSpPr>
            <a:spLocks noGrp="1" noChangeArrowheads="1"/>
          </p:cNvSpPr>
          <p:nvPr>
            <p:ph type="body" idx="1"/>
          </p:nvPr>
        </p:nvSpPr>
        <p:spPr/>
        <p:txBody>
          <a:bodyPr/>
          <a:lstStyle/>
          <a:p>
            <a:r>
              <a:rPr lang="de-DE"/>
              <a:t>Entwickeln Sie ein positives Selbstvertrauen: Sie können Probleme lösen und dürfen Ihrem Instinkt vertrauen – das stärkt die Resilienz.</a:t>
            </a:r>
          </a:p>
          <a:p>
            <a:endParaRPr lang="de-DE"/>
          </a:p>
        </p:txBody>
      </p:sp>
    </p:spTree>
    <p:extLst>
      <p:ext uri="{BB962C8B-B14F-4D97-AF65-F5344CB8AC3E}">
        <p14:creationId xmlns:p14="http://schemas.microsoft.com/office/powerpoint/2010/main" val="3724582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de-DE"/>
              <a:t>8. Perspektive bewahren!</a:t>
            </a:r>
          </a:p>
        </p:txBody>
      </p:sp>
      <p:sp>
        <p:nvSpPr>
          <p:cNvPr id="310275" name="Rectangle 3"/>
          <p:cNvSpPr>
            <a:spLocks noGrp="1" noChangeArrowheads="1"/>
          </p:cNvSpPr>
          <p:nvPr>
            <p:ph type="body" idx="1"/>
          </p:nvPr>
        </p:nvSpPr>
        <p:spPr/>
        <p:txBody>
          <a:bodyPr/>
          <a:lstStyle/>
          <a:p>
            <a:r>
              <a:rPr lang="de-DE" dirty="0"/>
              <a:t>Auch wenn Sie durch sehr schwere Erfahrungen gehen, so versuchen Sie das Ereignis in einem breiteren Zusammenhang zu sehen. Welchen Platz hat es in Bezug auf Ihre gesamte Lebenssituation und auf lange Sicht? Wie werde ich das Erlebte in 10 Jahren sehen? Vermeiden Sie, ein Ereignis übermäßig zu gewichten.</a:t>
            </a:r>
          </a:p>
          <a:p>
            <a:endParaRPr lang="de-DE" dirty="0"/>
          </a:p>
        </p:txBody>
      </p:sp>
    </p:spTree>
    <p:extLst>
      <p:ext uri="{BB962C8B-B14F-4D97-AF65-F5344CB8AC3E}">
        <p14:creationId xmlns:p14="http://schemas.microsoft.com/office/powerpoint/2010/main" val="1608156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p:cNvSpPr/>
          <p:nvPr/>
        </p:nvSpPr>
        <p:spPr bwMode="auto">
          <a:xfrm>
            <a:off x="1637677" y="3068950"/>
            <a:ext cx="9289290" cy="4608640"/>
          </a:xfrm>
          <a:prstGeom prst="rect">
            <a:avLst/>
          </a:prstGeom>
          <a:solidFill>
            <a:schemeClr val="bg1"/>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a:solidFill>
                <a:schemeClr val="tx2"/>
              </a:solidFill>
              <a:latin typeface="Times New Roman" pitchFamily="18" charset="0"/>
            </a:endParaRPr>
          </a:p>
        </p:txBody>
      </p:sp>
      <p:sp>
        <p:nvSpPr>
          <p:cNvPr id="2" name="Titel 1"/>
          <p:cNvSpPr>
            <a:spLocks noGrp="1"/>
          </p:cNvSpPr>
          <p:nvPr>
            <p:ph type="title"/>
          </p:nvPr>
        </p:nvSpPr>
        <p:spPr>
          <a:xfrm>
            <a:off x="614595" y="337585"/>
            <a:ext cx="3002759" cy="2227297"/>
          </a:xfrm>
        </p:spPr>
        <p:txBody>
          <a:bodyPr/>
          <a:lstStyle/>
          <a:p>
            <a:r>
              <a:rPr lang="de-CH" dirty="0"/>
              <a:t>Personale Ressourcen </a:t>
            </a:r>
            <a:br>
              <a:rPr lang="de-CH" dirty="0"/>
            </a:br>
            <a:r>
              <a:rPr lang="de-CH" sz="1400" dirty="0"/>
              <a:t>(nach Fröhlich-</a:t>
            </a:r>
            <a:r>
              <a:rPr lang="de-CH" sz="1400" dirty="0" err="1"/>
              <a:t>Gildhoff</a:t>
            </a:r>
            <a:r>
              <a:rPr lang="de-CH" sz="1400" dirty="0"/>
              <a:t> </a:t>
            </a:r>
            <a:br>
              <a:rPr lang="de-CH" sz="1400" dirty="0"/>
            </a:br>
            <a:r>
              <a:rPr lang="de-CH" sz="1400" dirty="0"/>
              <a:t>und </a:t>
            </a:r>
            <a:r>
              <a:rPr lang="de-CH" sz="1400" dirty="0" err="1"/>
              <a:t>Rönnau</a:t>
            </a:r>
            <a:r>
              <a:rPr lang="de-CH" sz="1400" dirty="0"/>
              <a:t>-Böse 2011)</a:t>
            </a:r>
            <a:endParaRPr lang="en-US" b="0" dirty="0"/>
          </a:p>
        </p:txBody>
      </p:sp>
      <p:sp>
        <p:nvSpPr>
          <p:cNvPr id="5" name="Abgerundetes Rechteck 4"/>
          <p:cNvSpPr/>
          <p:nvPr/>
        </p:nvSpPr>
        <p:spPr bwMode="auto">
          <a:xfrm>
            <a:off x="3437927" y="476590"/>
            <a:ext cx="1656230" cy="648090"/>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Selbst- und Fremdwahr-</a:t>
            </a:r>
            <a:br>
              <a:rPr lang="de-CH" sz="1400" dirty="0">
                <a:solidFill>
                  <a:schemeClr val="tx2"/>
                </a:solidFill>
                <a:latin typeface="Calibri" panose="020F0502020204030204" pitchFamily="34" charset="0"/>
              </a:rPr>
            </a:br>
            <a:r>
              <a:rPr lang="de-CH" sz="1400" dirty="0" err="1">
                <a:solidFill>
                  <a:schemeClr val="tx2"/>
                </a:solidFill>
                <a:latin typeface="Calibri" panose="020F0502020204030204" pitchFamily="34" charset="0"/>
              </a:rPr>
              <a:t>nehmung</a:t>
            </a:r>
            <a:endParaRPr lang="en-US" sz="1400" dirty="0">
              <a:solidFill>
                <a:schemeClr val="tx2"/>
              </a:solidFill>
              <a:latin typeface="Calibri" panose="020F0502020204030204" pitchFamily="34" charset="0"/>
            </a:endParaRPr>
          </a:p>
        </p:txBody>
      </p:sp>
      <p:sp>
        <p:nvSpPr>
          <p:cNvPr id="7" name="Ellipse 6"/>
          <p:cNvSpPr/>
          <p:nvPr/>
        </p:nvSpPr>
        <p:spPr bwMode="auto">
          <a:xfrm>
            <a:off x="5382197" y="260560"/>
            <a:ext cx="2304320" cy="1080150"/>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Angemessene Selbsteinschätzung und Informations-verarbeitung</a:t>
            </a:r>
            <a:endParaRPr lang="en-US" sz="1400" dirty="0">
              <a:solidFill>
                <a:schemeClr val="tx2"/>
              </a:solidFill>
              <a:latin typeface="Times New Roman" pitchFamily="18" charset="0"/>
            </a:endParaRPr>
          </a:p>
        </p:txBody>
      </p:sp>
      <p:sp>
        <p:nvSpPr>
          <p:cNvPr id="18" name="Abgerundetes Rechteck 17"/>
          <p:cNvSpPr/>
          <p:nvPr/>
        </p:nvSpPr>
        <p:spPr bwMode="auto">
          <a:xfrm>
            <a:off x="7974557" y="476590"/>
            <a:ext cx="1656230" cy="648090"/>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Wie gemein! Was geht im andern vor?</a:t>
            </a:r>
            <a:endParaRPr lang="en-US" sz="1400" dirty="0">
              <a:solidFill>
                <a:schemeClr val="tx2"/>
              </a:solidFill>
              <a:latin typeface="Calibri" panose="020F0502020204030204" pitchFamily="34" charset="0"/>
            </a:endParaRPr>
          </a:p>
        </p:txBody>
      </p:sp>
      <p:sp>
        <p:nvSpPr>
          <p:cNvPr id="8" name="Abgerundetes Rechteck 7"/>
          <p:cNvSpPr/>
          <p:nvPr/>
        </p:nvSpPr>
        <p:spPr bwMode="auto">
          <a:xfrm>
            <a:off x="3437927" y="1612343"/>
            <a:ext cx="1656230" cy="59886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Selbststeuerung</a:t>
            </a:r>
            <a:endParaRPr lang="en-US" sz="1400" dirty="0">
              <a:solidFill>
                <a:schemeClr val="tx2"/>
              </a:solidFill>
              <a:latin typeface="Calibri" panose="020F0502020204030204" pitchFamily="34" charset="0"/>
            </a:endParaRPr>
          </a:p>
        </p:txBody>
      </p:sp>
      <p:sp>
        <p:nvSpPr>
          <p:cNvPr id="9" name="Ellipse 8"/>
          <p:cNvSpPr/>
          <p:nvPr/>
        </p:nvSpPr>
        <p:spPr bwMode="auto">
          <a:xfrm>
            <a:off x="5382197" y="1412722"/>
            <a:ext cx="2304320" cy="998113"/>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Regulation von Gefühlen und </a:t>
            </a:r>
            <a:r>
              <a:rPr lang="de-CH" sz="1400" dirty="0" err="1">
                <a:solidFill>
                  <a:schemeClr val="tx2"/>
                </a:solidFill>
                <a:latin typeface="Times New Roman" pitchFamily="18" charset="0"/>
              </a:rPr>
              <a:t>Erre-gung</a:t>
            </a:r>
            <a:r>
              <a:rPr lang="de-CH" sz="1400" dirty="0">
                <a:solidFill>
                  <a:schemeClr val="tx2"/>
                </a:solidFill>
                <a:latin typeface="Times New Roman" pitchFamily="18" charset="0"/>
              </a:rPr>
              <a:t> – Aktivierung oder Beruhigung</a:t>
            </a:r>
            <a:endParaRPr lang="en-US" sz="1400" dirty="0">
              <a:solidFill>
                <a:schemeClr val="tx2"/>
              </a:solidFill>
              <a:latin typeface="Times New Roman" pitchFamily="18" charset="0"/>
            </a:endParaRPr>
          </a:p>
        </p:txBody>
      </p:sp>
      <p:sp>
        <p:nvSpPr>
          <p:cNvPr id="10" name="Abgerundetes Rechteck 9"/>
          <p:cNvSpPr/>
          <p:nvPr/>
        </p:nvSpPr>
        <p:spPr bwMode="auto">
          <a:xfrm>
            <a:off x="3437927" y="2676997"/>
            <a:ext cx="1656230" cy="59886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Selbstwirksamkeit</a:t>
            </a:r>
            <a:endParaRPr lang="en-US" sz="1400" dirty="0">
              <a:solidFill>
                <a:schemeClr val="tx2"/>
              </a:solidFill>
              <a:latin typeface="Calibri" panose="020F0502020204030204" pitchFamily="34" charset="0"/>
            </a:endParaRPr>
          </a:p>
        </p:txBody>
      </p:sp>
      <p:sp>
        <p:nvSpPr>
          <p:cNvPr id="11" name="Ellipse 10"/>
          <p:cNvSpPr/>
          <p:nvPr/>
        </p:nvSpPr>
        <p:spPr bwMode="auto">
          <a:xfrm>
            <a:off x="5382197" y="2477376"/>
            <a:ext cx="2304320" cy="998113"/>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Überzeugung, Anforderung bewältigen zu können</a:t>
            </a:r>
            <a:endParaRPr lang="en-US" sz="1400" dirty="0">
              <a:solidFill>
                <a:schemeClr val="tx2"/>
              </a:solidFill>
              <a:latin typeface="Times New Roman" pitchFamily="18" charset="0"/>
            </a:endParaRPr>
          </a:p>
        </p:txBody>
      </p:sp>
      <p:sp>
        <p:nvSpPr>
          <p:cNvPr id="12" name="Abgerundetes Rechteck 11"/>
          <p:cNvSpPr/>
          <p:nvPr/>
        </p:nvSpPr>
        <p:spPr bwMode="auto">
          <a:xfrm>
            <a:off x="3437927" y="3741651"/>
            <a:ext cx="1656230" cy="59886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Soziale Kompetenzen</a:t>
            </a:r>
            <a:endParaRPr lang="en-US" sz="1400" dirty="0">
              <a:solidFill>
                <a:schemeClr val="tx2"/>
              </a:solidFill>
              <a:latin typeface="Calibri" panose="020F0502020204030204" pitchFamily="34" charset="0"/>
            </a:endParaRPr>
          </a:p>
        </p:txBody>
      </p:sp>
      <p:sp>
        <p:nvSpPr>
          <p:cNvPr id="13" name="Ellipse 12"/>
          <p:cNvSpPr/>
          <p:nvPr/>
        </p:nvSpPr>
        <p:spPr bwMode="auto">
          <a:xfrm>
            <a:off x="5382197" y="3542030"/>
            <a:ext cx="2304320" cy="998113"/>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Unterstützung holen, Selbstbehauptung, Konfliktlösung </a:t>
            </a:r>
            <a:endParaRPr lang="en-US" sz="1400" dirty="0">
              <a:solidFill>
                <a:schemeClr val="tx2"/>
              </a:solidFill>
              <a:latin typeface="Times New Roman" pitchFamily="18" charset="0"/>
            </a:endParaRPr>
          </a:p>
        </p:txBody>
      </p:sp>
      <p:sp>
        <p:nvSpPr>
          <p:cNvPr id="14" name="Abgerundetes Rechteck 13"/>
          <p:cNvSpPr/>
          <p:nvPr/>
        </p:nvSpPr>
        <p:spPr bwMode="auto">
          <a:xfrm>
            <a:off x="3437927" y="4806305"/>
            <a:ext cx="1656230" cy="59886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Umgang mit Stress</a:t>
            </a:r>
            <a:endParaRPr lang="en-US" sz="1400" dirty="0">
              <a:solidFill>
                <a:schemeClr val="tx2"/>
              </a:solidFill>
              <a:latin typeface="Calibri" panose="020F0502020204030204" pitchFamily="34" charset="0"/>
            </a:endParaRPr>
          </a:p>
        </p:txBody>
      </p:sp>
      <p:sp>
        <p:nvSpPr>
          <p:cNvPr id="15" name="Ellipse 14"/>
          <p:cNvSpPr/>
          <p:nvPr/>
        </p:nvSpPr>
        <p:spPr bwMode="auto">
          <a:xfrm>
            <a:off x="5382197" y="4606684"/>
            <a:ext cx="2304320" cy="998113"/>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Eigene Kompetenzen aktivieren in der Situation</a:t>
            </a:r>
            <a:endParaRPr lang="en-US" sz="1400" dirty="0">
              <a:solidFill>
                <a:schemeClr val="tx2"/>
              </a:solidFill>
              <a:latin typeface="Times New Roman" pitchFamily="18" charset="0"/>
            </a:endParaRPr>
          </a:p>
        </p:txBody>
      </p:sp>
      <p:sp>
        <p:nvSpPr>
          <p:cNvPr id="16" name="Abgerundetes Rechteck 15"/>
          <p:cNvSpPr/>
          <p:nvPr/>
        </p:nvSpPr>
        <p:spPr bwMode="auto">
          <a:xfrm>
            <a:off x="3437927" y="5782542"/>
            <a:ext cx="1656230" cy="598868"/>
          </a:xfrm>
          <a:prstGeom prst="round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Problemlösen</a:t>
            </a:r>
            <a:endParaRPr lang="en-US" sz="1400" dirty="0">
              <a:solidFill>
                <a:schemeClr val="tx2"/>
              </a:solidFill>
              <a:latin typeface="Calibri" panose="020F0502020204030204" pitchFamily="34" charset="0"/>
            </a:endParaRPr>
          </a:p>
        </p:txBody>
      </p:sp>
      <p:sp>
        <p:nvSpPr>
          <p:cNvPr id="17" name="Ellipse 16"/>
          <p:cNvSpPr/>
          <p:nvPr/>
        </p:nvSpPr>
        <p:spPr bwMode="auto">
          <a:xfrm>
            <a:off x="5382197" y="5671337"/>
            <a:ext cx="2304320" cy="798490"/>
          </a:xfrm>
          <a:prstGeom prst="ellipse">
            <a:avLst/>
          </a:prstGeom>
          <a:solidFill>
            <a:schemeClr val="accent5">
              <a:lumMod val="75000"/>
            </a:schemeClr>
          </a:solidFill>
          <a:ln>
            <a:noFill/>
            <a:headEnd type="none" w="med" len="med"/>
            <a:tailEnd type="none" w="med" len="med"/>
          </a:ln>
          <a:effectLst>
            <a:softEdge rad="12700"/>
          </a:effectLst>
          <a:scene3d>
            <a:camera prst="orthographicFront">
              <a:rot lat="0" lon="0" rev="0"/>
            </a:camera>
            <a:lightRig rig="chilly" dir="t">
              <a:rot lat="0" lon="0" rev="18480000"/>
            </a:lightRig>
          </a:scene3d>
          <a:sp3d prstMaterial="clear">
            <a:bevelT h="63500"/>
          </a:sp3d>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lnSpc>
                <a:spcPts val="1500"/>
              </a:lnSpc>
              <a:spcBef>
                <a:spcPct val="0"/>
              </a:spcBef>
              <a:spcAft>
                <a:spcPct val="0"/>
              </a:spcAft>
            </a:pPr>
            <a:r>
              <a:rPr lang="de-CH" sz="1400" dirty="0">
                <a:solidFill>
                  <a:schemeClr val="tx2"/>
                </a:solidFill>
                <a:latin typeface="Times New Roman" pitchFamily="18" charset="0"/>
              </a:rPr>
              <a:t>Analyse und Problem-bewältigung</a:t>
            </a:r>
            <a:endParaRPr lang="en-US" sz="1400" dirty="0">
              <a:solidFill>
                <a:schemeClr val="tx2"/>
              </a:solidFill>
              <a:latin typeface="Times New Roman" pitchFamily="18" charset="0"/>
            </a:endParaRPr>
          </a:p>
        </p:txBody>
      </p:sp>
      <p:sp>
        <p:nvSpPr>
          <p:cNvPr id="19" name="Abgerundetes Rechteck 18"/>
          <p:cNvSpPr/>
          <p:nvPr/>
        </p:nvSpPr>
        <p:spPr bwMode="auto">
          <a:xfrm>
            <a:off x="7974557" y="1612343"/>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Ruhig Blut!</a:t>
            </a:r>
            <a:endParaRPr lang="en-US" sz="1400" dirty="0">
              <a:solidFill>
                <a:schemeClr val="tx2"/>
              </a:solidFill>
              <a:latin typeface="Calibri" panose="020F0502020204030204" pitchFamily="34" charset="0"/>
            </a:endParaRPr>
          </a:p>
        </p:txBody>
      </p:sp>
      <p:sp>
        <p:nvSpPr>
          <p:cNvPr id="20" name="Abgerundetes Rechteck 19"/>
          <p:cNvSpPr/>
          <p:nvPr/>
        </p:nvSpPr>
        <p:spPr bwMode="auto">
          <a:xfrm>
            <a:off x="7974557" y="2676997"/>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Das schaff ich!</a:t>
            </a:r>
            <a:endParaRPr lang="en-US" sz="1400" dirty="0">
              <a:solidFill>
                <a:schemeClr val="tx2"/>
              </a:solidFill>
              <a:latin typeface="Calibri" panose="020F0502020204030204" pitchFamily="34" charset="0"/>
            </a:endParaRPr>
          </a:p>
        </p:txBody>
      </p:sp>
      <p:sp>
        <p:nvSpPr>
          <p:cNvPr id="21" name="Abgerundetes Rechteck 20"/>
          <p:cNvSpPr/>
          <p:nvPr/>
        </p:nvSpPr>
        <p:spPr bwMode="auto">
          <a:xfrm>
            <a:off x="7974557" y="3741651"/>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Ich geh zu meinem Freund!</a:t>
            </a:r>
            <a:endParaRPr lang="en-US" sz="1400" dirty="0">
              <a:solidFill>
                <a:schemeClr val="tx2"/>
              </a:solidFill>
              <a:latin typeface="Calibri" panose="020F0502020204030204" pitchFamily="34" charset="0"/>
            </a:endParaRPr>
          </a:p>
        </p:txBody>
      </p:sp>
      <p:sp>
        <p:nvSpPr>
          <p:cNvPr id="22" name="Abgerundetes Rechteck 21"/>
          <p:cNvSpPr/>
          <p:nvPr/>
        </p:nvSpPr>
        <p:spPr bwMode="auto">
          <a:xfrm>
            <a:off x="7974557" y="4806305"/>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Eins nach dem andern!</a:t>
            </a:r>
            <a:endParaRPr lang="en-US" sz="1400" dirty="0">
              <a:solidFill>
                <a:schemeClr val="tx2"/>
              </a:solidFill>
              <a:latin typeface="Calibri" panose="020F0502020204030204" pitchFamily="34" charset="0"/>
            </a:endParaRPr>
          </a:p>
        </p:txBody>
      </p:sp>
      <p:sp>
        <p:nvSpPr>
          <p:cNvPr id="23" name="Abgerundetes Rechteck 22"/>
          <p:cNvSpPr/>
          <p:nvPr/>
        </p:nvSpPr>
        <p:spPr bwMode="auto">
          <a:xfrm>
            <a:off x="7974557" y="5782542"/>
            <a:ext cx="1656230" cy="598868"/>
          </a:xfrm>
          <a:prstGeom prst="roundRect">
            <a:avLst/>
          </a:prstGeom>
          <a:solidFill>
            <a:srgbClr val="FFC000"/>
          </a:solidFill>
          <a:ln>
            <a:headEnd type="none" w="med" len="med"/>
            <a:tailEnd type="none" w="med" len="med"/>
          </a:ln>
          <a:effectLst>
            <a:outerShdw blurRad="76200" dir="13500000" sy="23000" kx="1200000" algn="br" rotWithShape="0">
              <a:prstClr val="black">
                <a:alpha val="20000"/>
              </a:prstClr>
            </a:outerShdw>
          </a:effectLst>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lnSpc>
                <a:spcPts val="1400"/>
              </a:lnSpc>
              <a:spcBef>
                <a:spcPct val="0"/>
              </a:spcBef>
              <a:spcAft>
                <a:spcPct val="0"/>
              </a:spcAft>
            </a:pPr>
            <a:r>
              <a:rPr lang="de-CH" sz="1400" dirty="0">
                <a:solidFill>
                  <a:schemeClr val="tx2"/>
                </a:solidFill>
                <a:latin typeface="Calibri" panose="020F0502020204030204" pitchFamily="34" charset="0"/>
              </a:rPr>
              <a:t>Es muss was gemacht werden!</a:t>
            </a:r>
            <a:endParaRPr lang="en-US" sz="1400" dirty="0">
              <a:solidFill>
                <a:schemeClr val="tx2"/>
              </a:solidFill>
              <a:latin typeface="Calibri" panose="020F0502020204030204" pitchFamily="34" charset="0"/>
            </a:endParaRPr>
          </a:p>
        </p:txBody>
      </p:sp>
    </p:spTree>
    <p:extLst>
      <p:ext uri="{BB962C8B-B14F-4D97-AF65-F5344CB8AC3E}">
        <p14:creationId xmlns:p14="http://schemas.microsoft.com/office/powerpoint/2010/main" val="175067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de-DE"/>
              <a:t>9. Die Hoffnung nicht aufgeben!</a:t>
            </a:r>
          </a:p>
        </p:txBody>
      </p:sp>
      <p:sp>
        <p:nvSpPr>
          <p:cNvPr id="312323" name="Rectangle 3"/>
          <p:cNvSpPr>
            <a:spLocks noGrp="1" noChangeArrowheads="1"/>
          </p:cNvSpPr>
          <p:nvPr>
            <p:ph type="body" idx="1"/>
          </p:nvPr>
        </p:nvSpPr>
        <p:spPr/>
        <p:txBody>
          <a:bodyPr/>
          <a:lstStyle/>
          <a:p>
            <a:r>
              <a:rPr lang="de-DE"/>
              <a:t>Eine optimistische Lebenseinstellung stärkt die Resilienz entscheidend. Es wird auch in Ihrem Leben wieder bessere Zeiten geben. Leben Sie nicht unter dem Diktat Ihrer Ängste, sondern setzen Sie sich neue Ziele.</a:t>
            </a:r>
          </a:p>
          <a:p>
            <a:endParaRPr lang="de-DE"/>
          </a:p>
        </p:txBody>
      </p:sp>
    </p:spTree>
    <p:extLst>
      <p:ext uri="{BB962C8B-B14F-4D97-AF65-F5344CB8AC3E}">
        <p14:creationId xmlns:p14="http://schemas.microsoft.com/office/powerpoint/2010/main" val="323434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de-DE" dirty="0"/>
              <a:t>10. Spüren, was mir gut tut</a:t>
            </a:r>
          </a:p>
        </p:txBody>
      </p:sp>
      <p:sp>
        <p:nvSpPr>
          <p:cNvPr id="314371" name="Rectangle 3"/>
          <p:cNvSpPr>
            <a:spLocks noGrp="1" noChangeArrowheads="1"/>
          </p:cNvSpPr>
          <p:nvPr>
            <p:ph type="body" idx="1"/>
          </p:nvPr>
        </p:nvSpPr>
        <p:spPr/>
        <p:txBody>
          <a:bodyPr/>
          <a:lstStyle/>
          <a:p>
            <a:r>
              <a:rPr lang="de-DE"/>
              <a:t>Spüren Sie, was Ihnen gut tut. Nehmen Sie Ihre Bedürfnisse und Ihre Gefühle ernst. Machen Sie Dinge, die Ihnen Freude bereiten und zur Entspannung beitragen. Bewegen Sie sich und gehen Sie an die frische Luft. Wenn Sie im guten Sinne für sich selbst sorgen, so bleiben Körper und Geist fit und können besser mit den Situationen umgehen, die Durchhaltevermögen und Widerstandskraft brauchen  – eben: Resilienz.</a:t>
            </a:r>
          </a:p>
          <a:p>
            <a:endParaRPr lang="de-DE"/>
          </a:p>
        </p:txBody>
      </p:sp>
    </p:spTree>
    <p:extLst>
      <p:ext uri="{BB962C8B-B14F-4D97-AF65-F5344CB8AC3E}">
        <p14:creationId xmlns:p14="http://schemas.microsoft.com/office/powerpoint/2010/main" val="182665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ZEHN PRINZIPIEN DER RESILIENZBILDUNG</a:t>
            </a:r>
          </a:p>
        </p:txBody>
      </p:sp>
      <p:sp>
        <p:nvSpPr>
          <p:cNvPr id="3" name="Inhaltsplatzhalter 2"/>
          <p:cNvSpPr>
            <a:spLocks noGrp="1"/>
          </p:cNvSpPr>
          <p:nvPr>
            <p:ph idx="1"/>
          </p:nvPr>
        </p:nvSpPr>
        <p:spPr/>
        <p:txBody>
          <a:bodyPr/>
          <a:lstStyle/>
          <a:p>
            <a:pPr lvl="0"/>
            <a:r>
              <a:rPr lang="de-CH" sz="2400" dirty="0"/>
              <a:t>Pflegen Sie Beziehungen</a:t>
            </a:r>
          </a:p>
          <a:p>
            <a:pPr lvl="0"/>
            <a:r>
              <a:rPr lang="de-CH" sz="2400" dirty="0"/>
              <a:t>Krisen sind nicht unüberwindbar</a:t>
            </a:r>
          </a:p>
          <a:p>
            <a:pPr lvl="0"/>
            <a:r>
              <a:rPr lang="de-CH" sz="2400" dirty="0"/>
              <a:t>Veränderung gehört zum Leben</a:t>
            </a:r>
          </a:p>
          <a:p>
            <a:pPr lvl="0"/>
            <a:r>
              <a:rPr lang="de-CH" sz="2400" dirty="0"/>
              <a:t>Setzen Sie sich Ziele</a:t>
            </a:r>
          </a:p>
          <a:p>
            <a:pPr lvl="0"/>
            <a:r>
              <a:rPr lang="de-CH" sz="2400" dirty="0"/>
              <a:t>Mutig handeln</a:t>
            </a:r>
          </a:p>
          <a:p>
            <a:pPr lvl="0"/>
            <a:r>
              <a:rPr lang="de-CH" sz="2400" dirty="0"/>
              <a:t>Was kann ich lernen?</a:t>
            </a:r>
          </a:p>
          <a:p>
            <a:pPr lvl="0"/>
            <a:r>
              <a:rPr lang="de-CH" sz="2400" dirty="0"/>
              <a:t>Trauen Sie sich etwas zu!</a:t>
            </a:r>
          </a:p>
          <a:p>
            <a:pPr lvl="0"/>
            <a:r>
              <a:rPr lang="de-CH" sz="2400" dirty="0"/>
              <a:t>Perspektive bewahren!</a:t>
            </a:r>
          </a:p>
          <a:p>
            <a:pPr lvl="0"/>
            <a:r>
              <a:rPr lang="de-CH" sz="2400" dirty="0"/>
              <a:t>Die Hoffnung nicht aufgeben</a:t>
            </a:r>
          </a:p>
          <a:p>
            <a:pPr lvl="0"/>
            <a:r>
              <a:rPr lang="de-CH" sz="2400" dirty="0"/>
              <a:t>Spüren, was mir gut tut</a:t>
            </a:r>
          </a:p>
        </p:txBody>
      </p:sp>
      <p:sp>
        <p:nvSpPr>
          <p:cNvPr id="6" name="Textfeld 5"/>
          <p:cNvSpPr txBox="1"/>
          <p:nvPr/>
        </p:nvSpPr>
        <p:spPr>
          <a:xfrm>
            <a:off x="6030287" y="2924932"/>
            <a:ext cx="3528490" cy="1200329"/>
          </a:xfrm>
          <a:prstGeom prst="rect">
            <a:avLst/>
          </a:prstGeom>
          <a:solidFill>
            <a:srgbClr val="FFC000"/>
          </a:solidFill>
          <a:ln>
            <a:solidFill>
              <a:srgbClr val="0070C0"/>
            </a:solidFill>
          </a:ln>
        </p:spPr>
        <p:txBody>
          <a:bodyPr wrap="square" rtlCol="0">
            <a:spAutoFit/>
          </a:bodyPr>
          <a:lstStyle/>
          <a:p>
            <a:pPr lvl="0"/>
            <a:r>
              <a:rPr lang="de-CH" sz="2400" b="1" dirty="0">
                <a:latin typeface="Calibri" pitchFamily="34" charset="0"/>
              </a:rPr>
              <a:t>SPIRITUALITÄT ALS TRAGENDE KRAFT: </a:t>
            </a:r>
            <a:r>
              <a:rPr lang="de-CH" sz="2400" dirty="0">
                <a:latin typeface="Calibri" pitchFamily="34" charset="0"/>
              </a:rPr>
              <a:t>Glaube, Liebe, Hoffnung</a:t>
            </a:r>
          </a:p>
        </p:txBody>
      </p:sp>
    </p:spTree>
    <p:extLst>
      <p:ext uri="{BB962C8B-B14F-4D97-AF65-F5344CB8AC3E}">
        <p14:creationId xmlns:p14="http://schemas.microsoft.com/office/powerpoint/2010/main" val="422313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Lernen aus meiner Geschichte </a:t>
            </a:r>
          </a:p>
        </p:txBody>
      </p:sp>
      <p:sp>
        <p:nvSpPr>
          <p:cNvPr id="3" name="Inhaltsplatzhalter 2"/>
          <p:cNvSpPr>
            <a:spLocks noGrp="1"/>
          </p:cNvSpPr>
          <p:nvPr>
            <p:ph idx="1"/>
          </p:nvPr>
        </p:nvSpPr>
        <p:spPr/>
        <p:txBody>
          <a:bodyPr/>
          <a:lstStyle/>
          <a:p>
            <a:r>
              <a:rPr lang="de-DE" dirty="0"/>
              <a:t>Diese Krise ist nicht die erste in meinem Leben – ich habe schon manches bewältigt!</a:t>
            </a:r>
          </a:p>
          <a:p>
            <a:pPr marL="0" indent="0">
              <a:buNone/>
            </a:pPr>
            <a:r>
              <a:rPr lang="de-DE" dirty="0"/>
              <a:t>ÜBERLEGE:</a:t>
            </a:r>
          </a:p>
          <a:p>
            <a:r>
              <a:rPr lang="de-DE" dirty="0"/>
              <a:t>Was hat mir damals geholfen?</a:t>
            </a:r>
          </a:p>
          <a:p>
            <a:r>
              <a:rPr lang="de-DE" dirty="0"/>
              <a:t>Wer war mir damals eine Hilfe und ein Vorbild?</a:t>
            </a:r>
          </a:p>
          <a:p>
            <a:r>
              <a:rPr lang="de-DE" dirty="0"/>
              <a:t>Was habe ich damals über mich selbst gelernt?</a:t>
            </a:r>
          </a:p>
          <a:p>
            <a:r>
              <a:rPr lang="de-DE" dirty="0"/>
              <a:t>Konnte ich schon andern helfen?</a:t>
            </a:r>
          </a:p>
          <a:p>
            <a:r>
              <a:rPr lang="de-DE" dirty="0"/>
              <a:t>Wie habe ich die Hindernisse überwunden?</a:t>
            </a:r>
          </a:p>
          <a:p>
            <a:r>
              <a:rPr lang="de-DE" dirty="0"/>
              <a:t>Was hat mir Hoffnung gegeben?</a:t>
            </a:r>
          </a:p>
        </p:txBody>
      </p:sp>
    </p:spTree>
    <p:extLst>
      <p:ext uri="{BB962C8B-B14F-4D97-AF65-F5344CB8AC3E}">
        <p14:creationId xmlns:p14="http://schemas.microsoft.com/office/powerpoint/2010/main" val="2677733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581921" y="3023973"/>
            <a:ext cx="7772400" cy="1362075"/>
          </a:xfrm>
        </p:spPr>
        <p:txBody>
          <a:bodyPr>
            <a:normAutofit fontScale="90000"/>
          </a:bodyPr>
          <a:lstStyle/>
          <a:p>
            <a:pPr algn="ctr"/>
            <a:r>
              <a:rPr lang="de-CH" dirty="0">
                <a:solidFill>
                  <a:schemeClr val="accent1">
                    <a:lumMod val="50000"/>
                  </a:schemeClr>
                </a:solidFill>
              </a:rPr>
              <a:t>KLEINGRUPPEN</a:t>
            </a:r>
            <a:br>
              <a:rPr lang="de-CH" dirty="0"/>
            </a:br>
            <a:br>
              <a:rPr lang="de-CH" dirty="0"/>
            </a:br>
            <a:r>
              <a:rPr lang="de-CH" dirty="0"/>
              <a:t>Welche Elemente der Resilienz habe ich schon erlebt?</a:t>
            </a:r>
            <a:endParaRPr lang="en-US" dirty="0"/>
          </a:p>
        </p:txBody>
      </p:sp>
    </p:spTree>
    <p:extLst>
      <p:ext uri="{BB962C8B-B14F-4D97-AF65-F5344CB8AC3E}">
        <p14:creationId xmlns:p14="http://schemas.microsoft.com/office/powerpoint/2010/main" val="231289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Spannungsfeld Resilienz</a:t>
            </a:r>
            <a:endParaRPr lang="en-US"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475977046"/>
              </p:ext>
            </p:extLst>
          </p:nvPr>
        </p:nvGraphicFramePr>
        <p:xfrm>
          <a:off x="1709739" y="1341438"/>
          <a:ext cx="7777163" cy="424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824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de-DE"/>
              <a:t>Der Glaube als Kraftquelle</a:t>
            </a:r>
          </a:p>
        </p:txBody>
      </p:sp>
      <p:sp>
        <p:nvSpPr>
          <p:cNvPr id="316419" name="Rectangle 3"/>
          <p:cNvSpPr>
            <a:spLocks noGrp="1" noChangeArrowheads="1"/>
          </p:cNvSpPr>
          <p:nvPr>
            <p:ph type="body" idx="1"/>
          </p:nvPr>
        </p:nvSpPr>
        <p:spPr/>
        <p:txBody>
          <a:bodyPr/>
          <a:lstStyle/>
          <a:p>
            <a:r>
              <a:rPr lang="de-DE" sz="2400" dirty="0"/>
              <a:t>Die psychotherapeutische Erfahrung zeigt, dass Menschen mit einer tiefen Glaubensbeziehung zusätzliche Kräfte entwickeln. </a:t>
            </a:r>
          </a:p>
          <a:p>
            <a:r>
              <a:rPr lang="de-DE" sz="2400" dirty="0"/>
              <a:t>Optimismus, Hoffnung und Perspektive nicht isoliert als psychologische Strategien</a:t>
            </a:r>
            <a:r>
              <a:rPr lang="de-DE" sz="2400"/>
              <a:t>, sondern eingebettet </a:t>
            </a:r>
            <a:r>
              <a:rPr lang="de-DE" sz="2400" dirty="0"/>
              <a:t>in den Glauben. </a:t>
            </a:r>
          </a:p>
          <a:p>
            <a:r>
              <a:rPr lang="de-DE" sz="2400" dirty="0"/>
              <a:t>Selbstvertrauen wächst durch Gottvertrauen und Gebet. Das bewahrt sie nicht vor Zweifeln und Konflikten – aber gerade im Ringen mit Gott kann eine Resilienz heranwachsen.</a:t>
            </a:r>
          </a:p>
        </p:txBody>
      </p:sp>
    </p:spTree>
    <p:extLst>
      <p:ext uri="{BB962C8B-B14F-4D97-AF65-F5344CB8AC3E}">
        <p14:creationId xmlns:p14="http://schemas.microsoft.com/office/powerpoint/2010/main" val="532036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80" y="-405533"/>
            <a:ext cx="11117765" cy="7263533"/>
          </a:xfrm>
          <a:prstGeom prst="rect">
            <a:avLst/>
          </a:prstGeom>
        </p:spPr>
      </p:pic>
      <p:pic>
        <p:nvPicPr>
          <p:cNvPr id="1026" name="Picture 2" descr="http://media.salemwebnetwork.com/homecoming/ImageGallery/article/standard/201207/LyndaRandlel-APerfectBlendOfHeartAndSoul02-JulAug20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592" y="908650"/>
            <a:ext cx="1728240" cy="1728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5310187" y="908652"/>
            <a:ext cx="4104570" cy="1384995"/>
          </a:xfrm>
          <a:prstGeom prst="rect">
            <a:avLst/>
          </a:prstGeom>
          <a:noFill/>
        </p:spPr>
        <p:txBody>
          <a:bodyPr wrap="square" rtlCol="0">
            <a:spAutoFit/>
          </a:bodyPr>
          <a:lstStyle/>
          <a:p>
            <a:pPr algn="l"/>
            <a:r>
              <a:rPr lang="de-CH" sz="2800" i="1" dirty="0">
                <a:latin typeface="Calibri" panose="020F0502020204030204" pitchFamily="34" charset="0"/>
              </a:rPr>
              <a:t>Lynda </a:t>
            </a:r>
            <a:r>
              <a:rPr lang="de-CH" sz="2800" i="1" dirty="0" err="1">
                <a:latin typeface="Calibri" panose="020F0502020204030204" pitchFamily="34" charset="0"/>
              </a:rPr>
              <a:t>Randle</a:t>
            </a:r>
            <a:endParaRPr lang="de-CH" sz="2800" i="1" dirty="0">
              <a:latin typeface="Calibri" panose="020F0502020204030204" pitchFamily="34" charset="0"/>
            </a:endParaRPr>
          </a:p>
          <a:p>
            <a:pPr algn="l"/>
            <a:r>
              <a:rPr lang="de-CH" sz="2800" dirty="0">
                <a:latin typeface="Calibri" panose="020F0502020204030204" pitchFamily="34" charset="0"/>
              </a:rPr>
              <a:t>The </a:t>
            </a:r>
            <a:r>
              <a:rPr lang="de-CH" sz="2800" dirty="0" err="1">
                <a:latin typeface="Calibri" panose="020F0502020204030204" pitchFamily="34" charset="0"/>
              </a:rPr>
              <a:t>God</a:t>
            </a:r>
            <a:r>
              <a:rPr lang="de-CH" sz="2800" dirty="0">
                <a:latin typeface="Calibri" panose="020F0502020204030204" pitchFamily="34" charset="0"/>
              </a:rPr>
              <a:t> on </a:t>
            </a:r>
            <a:r>
              <a:rPr lang="de-CH" sz="2800" dirty="0" err="1">
                <a:latin typeface="Calibri" panose="020F0502020204030204" pitchFamily="34" charset="0"/>
              </a:rPr>
              <a:t>the</a:t>
            </a:r>
            <a:r>
              <a:rPr lang="de-CH" sz="2800" dirty="0">
                <a:latin typeface="Calibri" panose="020F0502020204030204" pitchFamily="34" charset="0"/>
              </a:rPr>
              <a:t> </a:t>
            </a:r>
            <a:r>
              <a:rPr lang="de-CH" sz="2800" dirty="0" err="1">
                <a:latin typeface="Calibri" panose="020F0502020204030204" pitchFamily="34" charset="0"/>
              </a:rPr>
              <a:t>mountain</a:t>
            </a:r>
            <a:r>
              <a:rPr lang="de-CH" sz="2800" dirty="0">
                <a:latin typeface="Calibri" panose="020F0502020204030204" pitchFamily="34" charset="0"/>
              </a:rPr>
              <a:t> </a:t>
            </a:r>
            <a:r>
              <a:rPr lang="de-CH" sz="2800" dirty="0" err="1">
                <a:latin typeface="Calibri" panose="020F0502020204030204" pitchFamily="34" charset="0"/>
              </a:rPr>
              <a:t>is</a:t>
            </a:r>
            <a:r>
              <a:rPr lang="de-CH" sz="2800" dirty="0">
                <a:latin typeface="Calibri" panose="020F0502020204030204" pitchFamily="34" charset="0"/>
              </a:rPr>
              <a:t> still </a:t>
            </a:r>
            <a:r>
              <a:rPr lang="de-CH" sz="2800" dirty="0" err="1">
                <a:latin typeface="Calibri" panose="020F0502020204030204" pitchFamily="34" charset="0"/>
              </a:rPr>
              <a:t>God</a:t>
            </a:r>
            <a:r>
              <a:rPr lang="de-CH" sz="2800" dirty="0">
                <a:latin typeface="Calibri" panose="020F0502020204030204" pitchFamily="34" charset="0"/>
              </a:rPr>
              <a:t> in </a:t>
            </a:r>
            <a:r>
              <a:rPr lang="de-CH" sz="2800" dirty="0" err="1">
                <a:latin typeface="Calibri" panose="020F0502020204030204" pitchFamily="34" charset="0"/>
              </a:rPr>
              <a:t>the</a:t>
            </a:r>
            <a:r>
              <a:rPr lang="de-CH" sz="2800" dirty="0">
                <a:latin typeface="Calibri" panose="020F0502020204030204" pitchFamily="34" charset="0"/>
              </a:rPr>
              <a:t> </a:t>
            </a:r>
            <a:r>
              <a:rPr lang="de-CH" sz="2800" dirty="0" err="1">
                <a:latin typeface="Calibri" panose="020F0502020204030204" pitchFamily="34" charset="0"/>
              </a:rPr>
              <a:t>valley</a:t>
            </a:r>
            <a:endParaRPr lang="en-US" sz="2800" dirty="0">
              <a:latin typeface="Calibri" panose="020F0502020204030204" pitchFamily="34" charset="0"/>
            </a:endParaRPr>
          </a:p>
        </p:txBody>
      </p:sp>
      <p:sp>
        <p:nvSpPr>
          <p:cNvPr id="2" name="Textfeld 1"/>
          <p:cNvSpPr txBox="1"/>
          <p:nvPr/>
        </p:nvSpPr>
        <p:spPr>
          <a:xfrm>
            <a:off x="3509939" y="5661310"/>
            <a:ext cx="6103165" cy="707886"/>
          </a:xfrm>
          <a:prstGeom prst="rect">
            <a:avLst/>
          </a:prstGeom>
          <a:noFill/>
        </p:spPr>
        <p:txBody>
          <a:bodyPr wrap="square" rtlCol="0">
            <a:spAutoFit/>
          </a:bodyPr>
          <a:lstStyle/>
          <a:p>
            <a:pPr algn="l"/>
            <a:r>
              <a:rPr lang="en-US" sz="2000" dirty="0">
                <a:solidFill>
                  <a:srgbClr val="FFC000"/>
                </a:solidFill>
              </a:rPr>
              <a:t>YOUTUBE: </a:t>
            </a:r>
            <a:r>
              <a:rPr lang="en-US" sz="2000" dirty="0">
                <a:solidFill>
                  <a:srgbClr val="FFC000"/>
                </a:solidFill>
                <a:hlinkClick r:id="rId4"/>
              </a:rPr>
              <a:t>https://www.youtube.com/watch?v=RCTl4tUYIAg</a:t>
            </a:r>
            <a:r>
              <a:rPr lang="en-US" sz="2000" dirty="0">
                <a:solidFill>
                  <a:srgbClr val="FFC000"/>
                </a:solidFill>
              </a:rPr>
              <a:t> </a:t>
            </a:r>
          </a:p>
        </p:txBody>
      </p:sp>
      <p:sp>
        <p:nvSpPr>
          <p:cNvPr id="3" name="AutoShape 2" descr="Cover art"/>
          <p:cNvSpPr>
            <a:spLocks noChangeAspect="1" noChangeArrowheads="1"/>
          </p:cNvSpPr>
          <p:nvPr/>
        </p:nvSpPr>
        <p:spPr bwMode="auto">
          <a:xfrm>
            <a:off x="893762"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Cover art"/>
          <p:cNvSpPr>
            <a:spLocks noChangeAspect="1" noChangeArrowheads="1"/>
          </p:cNvSpPr>
          <p:nvPr/>
        </p:nvSpPr>
        <p:spPr bwMode="auto">
          <a:xfrm>
            <a:off x="1046162"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YouTube-Startse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764"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YouTube-Startse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164" y="15877"/>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0" descr="data:image/jpeg;base64,/9j/4AAQSkZJRgABAQAAAQABAAD/2wCEAAkGBwgHBgkIBwgKCgkLDRYPDQwMDRsUFRAWIB0iIiAdHx8kKDQsJCYxJx8fLT0tMTU3Ojo6Iys/RD84QzQ5OjcBCgoKDQwNGg8PGjclHyU3Nzc3Nzc3Nzc3Nzc3Nzc3Nzc3Nzc3Nzc3Nzc3Nzc3Nzc3Nzc3Nzc3Nzc3Nzc3Nzc3N//AABEIAHMAzQMBEQACEQEDEQH/xAAcAAEAAQUBAQAAAAAAAAAAAAAABwEDBAYIBQL/xABFEAABAwMBAwUKDAMJAAAAAAAAAQIDBAURBwYhMRMUcYHBEiI2QWGCg6Gy0SMyNUJRcnN0hJPS4RWR4hckJjNDUlNkwv/EABsBAQABBQEAAAAAAAAAAAAAAAAFAQIDBAYH/8QANxEBAAEDAQIJCwQDAQAAAAAAAAECAwQRBlEFEhQWITFBYZETIjNScYGhscHR4TI0NfEjQsIk/9oADAMBAAIRAxEAPwDTznXsYAAAAAAAAAAAAAAAAAAAAAAAAAAAAAKgAAAAAAAAAAAAAAAAAAAAAAAAAAAAACgAAAAANXu7ObK3XaF2aGFGwIuHTyr3LE969BmtWK7nUjM/hbGwui5OtW6Ov8Nzp9JF7lOc3dEXxpHB71NqMDfUgK9q518y14yzI9JremOUuVWv1WtT3l/IaN7BO1WR2W4+K6mlFm+dXXBehzP0leQ0b2Odqcv1afj911ullhTjNXO6ZW/pK8itrJ2nzd0eE/dcbphs+nHna+m/YryK2t5y53d4Pr+zHZ3/AG1X5w5HbU5yZ++PAXTHZ7xNqk9N+w5HbOcmfvjwfC6XbPrwdWJ0Sp7hyK2rG02d3eH5W3aVWNUw2pr29Ejf0lORW+9kjajMj/Wnwn7rS6T2jHe19d1qxf8AyUnBo3yujanK9Sn4/djyaS0a/wCVdahv1omr2oU5DT6zJG1d7ttx4y824aUV0UbnUFwhqHJwjkYrM9eVMdWDVH6Zblnaq1VVpdomI7un7NCuNBVW2rfS10DoZ2cWOT1p9KeU0q6ZonSp0uPkWr9uK7c6xLGLWcAAAAACgAAAAAepszanXu+UtAmUbK/v3J4mJvX1GS1R5SuKWjwjlxiY1V3d1e10NRUcFFSxU9LGkcMTUaxicEQnIiKY0h5dcuV3a5rrnWZZBVYAAAAAAAAAAACipkDU9RNn47zYppWRotZStWSF+N6om9W9Cp6zWybUV0d8JjgXPqxMmI182ron7oKId6SBUAAAAFAoAAAFQJC0apWyXmuqnJlYadGp5zv6TewY8+ZcrtVdmLFFuO2fl/aYE4Em4gAAAAAAAAAAAAABRyIqKipxA5pu9LzK51dKnxYZnsb0Iu4ga40qmHrOLd8rYoub4iWGWNgAAAAAqoAAAFUAlXRWL+7XSXHF7G56lUkcGOiZcXtVV59unulJqG+5MAAAAGp3jbejsm0H8MuUT2Quia9tQzvsZzuVvHxcUya9eRTRXxakvi8D3srF8vanWdZjRsdHXU1dTtqKKaOeJ3B8bsoZ4qiqNYRdy3Xaq4lcaSySqwAAAAAABzztzHyW111Z4ucKv89/aQuRH+Wp6dwPVxsG1Pc8IwpIAAAAAAAAAAJe0W+SLj94T2SSwf0y4fan09v2fVIpvOXAAAABCOrnhb+Gj7SKzPSu/wBmf2PvlrNpu9ws8/L22rkp3+NGrlrulOCmvRcqonWmUtlYVjKp4t2nVJezuqVNOrIL9DzaRcJziLKxqvlTi319RIWsyJ6K3H52zl23rVjzrG6etIdLUwVUDZqaaOaJ6Za+NyORetDciYmNYc5XRVRPFqjSV7JVaAAABeAHP+onhpdPtG+w0hsn0svSuA/4+37/AJy1wwJYAAAAAKAAAAAl7Rb5IuP3hPZQksH9MuI2p/cUez6pFN5y4AAAAIR1d8Lfw0faRWZ6V3+zX7H3y0o1HQCbwpPS2TYpNp21v+GuW7nPwndJ8D52d3abNibuvmIThanAij/06f8AXuTpbuec0i/iPIc67n4TkM9xnyZ3ktTrp09bz+75Pjz5PXi9mvWyyqwAAF4Ac/6i+Gl0+0b7DSGyfSy9J4D/AI+37/nLXDAlgAAAAUAAAAFQJd0V+SLj94T2SSwf0y4jan09v2fVIxvOXAAAABCOrvhb+Gj7SKzPSu/2a/Y++Ws2iz3C8z8jbaWSd3zlRO9b0rwQwUW6q50phK5WbYxaeNdq0Sbs5pfS03cT3yXnMqb+Qj3Rp0rxd6jftYcR01uSztpLtzWnHjixv7fwkClpYKWBsFNBHDEzc1kbUaidSG5ERHRDmq66rlXGrnWV7CFVqoAAAXgBz/qL4aXT7RvsNIfK9LL0ngP+Pt+/5y1s10sAAAAAFAAAAAStopKnNbpFnhIx2OpUJHB6phxm1NPn26u6UnG+5QAAACganeNhqK97QLc7nK98KRNY2nZ3qKqZ3qvHx8Ewa9ePTXXxqkvi8MXsXF8hajSdev8ADY6Khp6GBtPRwxwwtTDWRtwiGemmKY0pRdy7Xdq49ydZ72SVWAAAAAAUXgBz1t1Jyu111d/2FT+W7sIXI6btT0zgeni4NqO54JhSQAAAABVQAAAAEh6MVTWXmvpXcZqdHp5q/wBRu4VWlcw5fai3M2KLm6fn/SYUJJxQAAAAAAAAAAAAACjlRGqqrjAOvocz3eqStutZVN4TTPenQqrj1EFXOtUy9Wxbc2rFFG6IhiFrOAAAACgAAAAAersxdn2S+Ulwaiq2J+JGp85i7neoyWq+JXFTS4QxYyseq12z1e10TSVcFZTRVFLI2SGVqOY9q7lRSaiYmNYeZXKKrdU0VxpML5VYAAAAAAAAAAACirgDU9RdoIrLYZo2SIlZVNWOFmd+F3K7qT14MGRdi3Rp2pbgbBqysmJmPNp6Z+kIIId6OoAAAAAAKAAAAArkD3NnNrbts87uaKZHU6rlYJUyzpT6F6DNav12+pG53BWNmdNcaTvjr/LdaXV1dyVloTyuhn7FTtNqM3fCCr2X9S54wzmat2tccpbq1vQrF7S6M2jc152YyeyuPj9mQ3Vaxr8aCsb5ie8u5ZbY52ay47YXE1S2fX5tZ+UnvK8strObmb3eL7TVDZxeLqtPQ/uOV21ObudujxfSanbN/wDLU/kKOV2lOb2dujxF1O2bT/VqV9Ao5XaOb2dujxfK6obOpwWrX0P7jldpXm7nbo8Vt2qdgTgysX0Se8cstrubmb3eKy/Viyt+LSVrvNanaW8so3L42ayp66oY79XLeid5bKtfrOanvKTm07mSNmL/AG1x8Xl3DVqrlY5tBbIoFXcj5ZVfjqwhjqzZ7IbdrZe3E/5LmvsjRoFzuNZdKx9XXzvnnfuVzvo+hE8SeQ066pqnWXS4+Pax7cW7UaQxS1mAAAAAAZChkBkBkBkBkBkBkBkBkBkBkBkBkBkBkBkBkBkBkBkBkBkBkBkBkChUAAAAAAAAAAAAAAAAAAAAAAAAAAAAAP/Z"/>
          <p:cNvSpPr>
            <a:spLocks noChangeAspect="1" noChangeArrowheads="1"/>
          </p:cNvSpPr>
          <p:nvPr/>
        </p:nvSpPr>
        <p:spPr bwMode="auto">
          <a:xfrm>
            <a:off x="1198562"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4" descr="http://www.youtube.com/yt/brand/media/image/YouTube-icon-full_col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7514" y="5661310"/>
            <a:ext cx="907485" cy="63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14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4"/>
          <p:cNvSpPr>
            <a:spLocks noGrp="1" noChangeArrowheads="1"/>
          </p:cNvSpPr>
          <p:nvPr>
            <p:ph type="ctrTitle"/>
          </p:nvPr>
        </p:nvSpPr>
        <p:spPr>
          <a:xfrm>
            <a:off x="2204845" y="4437065"/>
            <a:ext cx="6769100" cy="1470025"/>
          </a:xfrm>
        </p:spPr>
        <p:txBody>
          <a:bodyPr/>
          <a:lstStyle/>
          <a:p>
            <a:pPr algn="ctr"/>
            <a:r>
              <a:rPr lang="de-CH" sz="4400" dirty="0">
                <a:hlinkClick r:id="rId3"/>
              </a:rPr>
              <a:t>www.seminare-ps.net</a:t>
            </a:r>
            <a:r>
              <a:rPr lang="de-CH" sz="4400" dirty="0"/>
              <a:t> </a:t>
            </a:r>
          </a:p>
        </p:txBody>
      </p:sp>
      <p:sp>
        <p:nvSpPr>
          <p:cNvPr id="162822" name="Text Box 6"/>
          <p:cNvSpPr txBox="1">
            <a:spLocks noChangeArrowheads="1"/>
          </p:cNvSpPr>
          <p:nvPr/>
        </p:nvSpPr>
        <p:spPr bwMode="auto">
          <a:xfrm>
            <a:off x="2524668" y="2160433"/>
            <a:ext cx="65532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CH" sz="9600" i="1" dirty="0">
                <a:solidFill>
                  <a:srgbClr val="CCCCFF"/>
                </a:solidFill>
              </a:rPr>
              <a:t>The End</a:t>
            </a:r>
          </a:p>
        </p:txBody>
      </p:sp>
    </p:spTree>
    <p:extLst>
      <p:ext uri="{BB962C8B-B14F-4D97-AF65-F5344CB8AC3E}">
        <p14:creationId xmlns:p14="http://schemas.microsoft.com/office/powerpoint/2010/main" val="39640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Spannungsfeld Resilienz</a:t>
            </a:r>
            <a:endParaRPr lang="en-US" dirty="0"/>
          </a:p>
        </p:txBody>
      </p:sp>
      <p:graphicFrame>
        <p:nvGraphicFramePr>
          <p:cNvPr id="4" name="Inhaltsplatzhalter 3"/>
          <p:cNvGraphicFramePr>
            <a:graphicFrameLocks noGrp="1"/>
          </p:cNvGraphicFramePr>
          <p:nvPr>
            <p:ph idx="1"/>
            <p:extLst/>
          </p:nvPr>
        </p:nvGraphicFramePr>
        <p:xfrm>
          <a:off x="1709739" y="1341438"/>
          <a:ext cx="7777163" cy="4247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469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Hebräer 12:1 – 3  </a:t>
            </a:r>
            <a:endParaRPr lang="en-US" dirty="0"/>
          </a:p>
        </p:txBody>
      </p:sp>
      <p:cxnSp>
        <p:nvCxnSpPr>
          <p:cNvPr id="5" name="Gerade Verbindung mit Pfeil 4"/>
          <p:cNvCxnSpPr/>
          <p:nvPr/>
        </p:nvCxnSpPr>
        <p:spPr bwMode="auto">
          <a:xfrm>
            <a:off x="1997727" y="3501010"/>
            <a:ext cx="4968690" cy="0"/>
          </a:xfrm>
          <a:prstGeom prst="straightConnector1">
            <a:avLst/>
          </a:prstGeom>
          <a:noFill/>
          <a:ln w="38100" cap="flat" cmpd="sng" algn="ctr">
            <a:solidFill>
              <a:schemeClr val="tx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Gerade Verbindung mit Pfeil 7"/>
          <p:cNvCxnSpPr/>
          <p:nvPr/>
        </p:nvCxnSpPr>
        <p:spPr bwMode="auto">
          <a:xfrm>
            <a:off x="1997727" y="3645030"/>
            <a:ext cx="2160300" cy="1008140"/>
          </a:xfrm>
          <a:prstGeom prst="straightConnector1">
            <a:avLst/>
          </a:prstGeom>
          <a:noFill/>
          <a:ln w="38100" cap="flat" cmpd="sng" algn="ctr">
            <a:solidFill>
              <a:schemeClr val="tx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Gerade Verbindung mit Pfeil 8"/>
          <p:cNvCxnSpPr/>
          <p:nvPr/>
        </p:nvCxnSpPr>
        <p:spPr bwMode="auto">
          <a:xfrm flipV="1">
            <a:off x="1997727" y="2060810"/>
            <a:ext cx="2160300" cy="1224170"/>
          </a:xfrm>
          <a:prstGeom prst="straightConnector1">
            <a:avLst/>
          </a:prstGeom>
          <a:noFill/>
          <a:ln w="38100" cap="flat" cmpd="sng" algn="ctr">
            <a:solidFill>
              <a:schemeClr val="tx2"/>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13"/>
          <p:cNvSpPr txBox="1"/>
          <p:nvPr/>
        </p:nvSpPr>
        <p:spPr>
          <a:xfrm>
            <a:off x="6966417" y="2996942"/>
            <a:ext cx="2520350" cy="1323439"/>
          </a:xfrm>
          <a:prstGeom prst="rect">
            <a:avLst/>
          </a:prstGeom>
          <a:noFill/>
        </p:spPr>
        <p:txBody>
          <a:bodyPr wrap="square" rtlCol="0">
            <a:spAutoFit/>
          </a:bodyPr>
          <a:lstStyle/>
          <a:p>
            <a:pPr>
              <a:lnSpc>
                <a:spcPts val="2400"/>
              </a:lnSpc>
            </a:pPr>
            <a:r>
              <a:rPr lang="de-CH" sz="2400" dirty="0">
                <a:latin typeface="Calibri" panose="020F0502020204030204" pitchFamily="34" charset="0"/>
              </a:rPr>
              <a:t>REALITÄT:</a:t>
            </a:r>
          </a:p>
          <a:p>
            <a:pPr>
              <a:lnSpc>
                <a:spcPts val="2400"/>
              </a:lnSpc>
            </a:pPr>
            <a:r>
              <a:rPr lang="de-CH" sz="2400" dirty="0">
                <a:latin typeface="Calibri" panose="020F0502020204030204" pitchFamily="34" charset="0"/>
              </a:rPr>
              <a:t>Der Kampf, der uns verordnet ist</a:t>
            </a:r>
            <a:br>
              <a:rPr lang="de-CH" sz="2400" dirty="0">
                <a:latin typeface="Calibri" panose="020F0502020204030204" pitchFamily="34" charset="0"/>
              </a:rPr>
            </a:br>
            <a:r>
              <a:rPr lang="de-CH" sz="2400" dirty="0">
                <a:latin typeface="Calibri" panose="020F0502020204030204" pitchFamily="34" charset="0"/>
              </a:rPr>
              <a:t>KAUSALITÄT?</a:t>
            </a:r>
            <a:endParaRPr lang="en-US" sz="2400" dirty="0">
              <a:latin typeface="Calibri" panose="020F0502020204030204" pitchFamily="34" charset="0"/>
            </a:endParaRPr>
          </a:p>
        </p:txBody>
      </p:sp>
      <p:sp>
        <p:nvSpPr>
          <p:cNvPr id="15" name="Textfeld 14"/>
          <p:cNvSpPr txBox="1"/>
          <p:nvPr/>
        </p:nvSpPr>
        <p:spPr>
          <a:xfrm>
            <a:off x="4482074" y="1700760"/>
            <a:ext cx="4284595" cy="707886"/>
          </a:xfrm>
          <a:prstGeom prst="rect">
            <a:avLst/>
          </a:prstGeom>
          <a:noFill/>
        </p:spPr>
        <p:txBody>
          <a:bodyPr wrap="square" rtlCol="0">
            <a:spAutoFit/>
          </a:bodyPr>
          <a:lstStyle/>
          <a:p>
            <a:pPr>
              <a:lnSpc>
                <a:spcPts val="2400"/>
              </a:lnSpc>
            </a:pPr>
            <a:r>
              <a:rPr lang="de-CH" sz="2400" dirty="0">
                <a:latin typeface="Calibri" panose="020F0502020204030204" pitchFamily="34" charset="0"/>
              </a:rPr>
              <a:t>PERSPEKTIVE: Jesus der Anfänger und Vollender des Glaubens</a:t>
            </a:r>
            <a:endParaRPr lang="en-US" sz="2400" dirty="0">
              <a:latin typeface="Calibri" panose="020F0502020204030204" pitchFamily="34" charset="0"/>
            </a:endParaRPr>
          </a:p>
        </p:txBody>
      </p:sp>
      <p:sp>
        <p:nvSpPr>
          <p:cNvPr id="16" name="Textfeld 15"/>
          <p:cNvSpPr txBox="1"/>
          <p:nvPr/>
        </p:nvSpPr>
        <p:spPr>
          <a:xfrm>
            <a:off x="4482074" y="4593374"/>
            <a:ext cx="4284595" cy="707886"/>
          </a:xfrm>
          <a:prstGeom prst="rect">
            <a:avLst/>
          </a:prstGeom>
          <a:noFill/>
        </p:spPr>
        <p:txBody>
          <a:bodyPr wrap="square" rtlCol="0">
            <a:spAutoFit/>
          </a:bodyPr>
          <a:lstStyle/>
          <a:p>
            <a:pPr>
              <a:lnSpc>
                <a:spcPts val="2400"/>
              </a:lnSpc>
            </a:pPr>
            <a:r>
              <a:rPr lang="de-CH" sz="2400" dirty="0">
                <a:latin typeface="Calibri" panose="020F0502020204030204" pitchFamily="34" charset="0"/>
              </a:rPr>
              <a:t>GEFAHR: den Mut verlieren und aufgeben</a:t>
            </a:r>
            <a:endParaRPr lang="en-US" sz="2400" dirty="0">
              <a:latin typeface="Calibri" panose="020F0502020204030204" pitchFamily="34" charset="0"/>
            </a:endParaRPr>
          </a:p>
        </p:txBody>
      </p:sp>
    </p:spTree>
    <p:extLst>
      <p:ext uri="{BB962C8B-B14F-4D97-AF65-F5344CB8AC3E}">
        <p14:creationId xmlns:p14="http://schemas.microsoft.com/office/powerpoint/2010/main" val="139250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Drei grosse Themen</a:t>
            </a:r>
            <a:endParaRPr lang="en-US" dirty="0"/>
          </a:p>
        </p:txBody>
      </p:sp>
      <p:sp>
        <p:nvSpPr>
          <p:cNvPr id="3" name="Inhaltsplatzhalter 2"/>
          <p:cNvSpPr>
            <a:spLocks noGrp="1"/>
          </p:cNvSpPr>
          <p:nvPr>
            <p:ph idx="1"/>
          </p:nvPr>
        </p:nvSpPr>
        <p:spPr/>
        <p:txBody>
          <a:bodyPr/>
          <a:lstStyle/>
          <a:p>
            <a:r>
              <a:rPr lang="de-CH" u="sng" dirty="0"/>
              <a:t>Kausalität</a:t>
            </a:r>
            <a:r>
              <a:rPr lang="de-CH" dirty="0"/>
              <a:t>?</a:t>
            </a:r>
          </a:p>
          <a:p>
            <a:pPr lvl="1"/>
            <a:r>
              <a:rPr lang="de-CH" dirty="0"/>
              <a:t>Johannes 9:1-4</a:t>
            </a:r>
          </a:p>
          <a:p>
            <a:pPr lvl="1"/>
            <a:r>
              <a:rPr lang="de-CH" dirty="0"/>
              <a:t>Unser Verfalldatum: Römer 8:18-20</a:t>
            </a:r>
          </a:p>
          <a:p>
            <a:r>
              <a:rPr lang="de-CH" u="sng" dirty="0" err="1"/>
              <a:t>Coping</a:t>
            </a:r>
            <a:r>
              <a:rPr lang="de-CH" dirty="0"/>
              <a:t>: spirituell und pragmatisch</a:t>
            </a:r>
          </a:p>
          <a:p>
            <a:r>
              <a:rPr lang="de-CH" u="sng" dirty="0"/>
              <a:t>Finalität</a:t>
            </a:r>
            <a:r>
              <a:rPr lang="de-CH" dirty="0"/>
              <a:t>: </a:t>
            </a:r>
          </a:p>
          <a:p>
            <a:pPr lvl="1"/>
            <a:r>
              <a:rPr lang="de-CH" dirty="0"/>
              <a:t>wir haben eine Hoffnung (Römer 8:20-24)</a:t>
            </a:r>
          </a:p>
          <a:p>
            <a:pPr lvl="1"/>
            <a:r>
              <a:rPr lang="de-CH" dirty="0"/>
              <a:t>«weil eine so grosse Freude auf ihn wartete» </a:t>
            </a:r>
            <a:br>
              <a:rPr lang="de-CH" dirty="0"/>
            </a:br>
            <a:r>
              <a:rPr lang="de-CH" dirty="0"/>
              <a:t>(Heb. 12:2)</a:t>
            </a:r>
          </a:p>
          <a:p>
            <a:pPr lvl="1"/>
            <a:r>
              <a:rPr lang="de-CH" dirty="0"/>
              <a:t>Persönliches Wachstum (2. Kor 1:3-7) </a:t>
            </a:r>
            <a:endParaRPr lang="en-US" dirty="0"/>
          </a:p>
        </p:txBody>
      </p:sp>
    </p:spTree>
    <p:extLst>
      <p:ext uri="{BB962C8B-B14F-4D97-AF65-F5344CB8AC3E}">
        <p14:creationId xmlns:p14="http://schemas.microsoft.com/office/powerpoint/2010/main" val="318200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Spannungsfeld</a:t>
            </a:r>
            <a:endParaRPr lang="en-US" dirty="0"/>
          </a:p>
        </p:txBody>
      </p:sp>
      <p:sp>
        <p:nvSpPr>
          <p:cNvPr id="6" name="Ellipse 5"/>
          <p:cNvSpPr/>
          <p:nvPr/>
        </p:nvSpPr>
        <p:spPr bwMode="auto">
          <a:xfrm>
            <a:off x="2069737" y="2060810"/>
            <a:ext cx="6984970" cy="3168440"/>
          </a:xfrm>
          <a:prstGeom prst="ellipse">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a:ln w="38100" cap="flat" cmpd="sng" algn="ctr">
            <a:noFill/>
            <a:prstDash val="solid"/>
            <a:round/>
            <a:headEnd type="none" w="med" len="med"/>
            <a:tailEnd type="none" w="med" len="med"/>
          </a:ln>
          <a:effectLst>
            <a:softEdge rad="31750"/>
          </a:effectLst>
          <a:scene3d>
            <a:camera prst="orthographicFront"/>
            <a:lightRig rig="threePt" dir="t"/>
          </a:scene3d>
          <a:sp3d>
            <a:bevelT/>
          </a:sp3d>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a:solidFill>
                <a:schemeClr val="tx2"/>
              </a:solidFill>
              <a:latin typeface="Times New Roman" pitchFamily="18" charset="0"/>
            </a:endParaRPr>
          </a:p>
        </p:txBody>
      </p:sp>
      <p:sp>
        <p:nvSpPr>
          <p:cNvPr id="7" name="Stern mit 5 Zacken 6"/>
          <p:cNvSpPr/>
          <p:nvPr/>
        </p:nvSpPr>
        <p:spPr bwMode="auto">
          <a:xfrm>
            <a:off x="3437927" y="3284980"/>
            <a:ext cx="720100" cy="576080"/>
          </a:xfrm>
          <a:prstGeom prst="star5">
            <a:avLst/>
          </a:prstGeom>
          <a:noFill/>
          <a:ln w="381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a:solidFill>
                <a:schemeClr val="tx2"/>
              </a:solidFill>
              <a:latin typeface="Times New Roman" pitchFamily="18" charset="0"/>
            </a:endParaRPr>
          </a:p>
        </p:txBody>
      </p:sp>
      <p:sp>
        <p:nvSpPr>
          <p:cNvPr id="8" name="Stern mit 5 Zacken 7"/>
          <p:cNvSpPr/>
          <p:nvPr/>
        </p:nvSpPr>
        <p:spPr bwMode="auto">
          <a:xfrm>
            <a:off x="7182447" y="3284980"/>
            <a:ext cx="720100" cy="576080"/>
          </a:xfrm>
          <a:prstGeom prst="star5">
            <a:avLst/>
          </a:prstGeom>
          <a:noFill/>
          <a:ln w="381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a:solidFill>
                <a:schemeClr val="tx2"/>
              </a:solidFill>
              <a:latin typeface="Times New Roman" pitchFamily="18" charset="0"/>
            </a:endParaRPr>
          </a:p>
        </p:txBody>
      </p:sp>
      <p:grpSp>
        <p:nvGrpSpPr>
          <p:cNvPr id="13" name="Gruppieren 12"/>
          <p:cNvGrpSpPr/>
          <p:nvPr/>
        </p:nvGrpSpPr>
        <p:grpSpPr>
          <a:xfrm>
            <a:off x="1853707" y="4077090"/>
            <a:ext cx="7489040" cy="1368190"/>
            <a:chOff x="1115520" y="4077090"/>
            <a:chExt cx="7489040" cy="1368190"/>
          </a:xfrm>
        </p:grpSpPr>
        <p:sp>
          <p:nvSpPr>
            <p:cNvPr id="12" name="Rechteck 11"/>
            <p:cNvSpPr/>
            <p:nvPr/>
          </p:nvSpPr>
          <p:spPr bwMode="auto">
            <a:xfrm>
              <a:off x="1115520" y="4077090"/>
              <a:ext cx="7489040" cy="1368190"/>
            </a:xfrm>
            <a:prstGeom prst="rect">
              <a:avLst/>
            </a:prstGeom>
            <a:solidFill>
              <a:srgbClr val="D9D9D9">
                <a:alpha val="74902"/>
              </a:srgbClr>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a:solidFill>
                  <a:schemeClr val="tx2"/>
                </a:solidFill>
                <a:latin typeface="Times New Roman" pitchFamily="18" charset="0"/>
              </a:endParaRPr>
            </a:p>
          </p:txBody>
        </p:sp>
        <p:sp>
          <p:nvSpPr>
            <p:cNvPr id="9" name="Textfeld 8"/>
            <p:cNvSpPr txBox="1"/>
            <p:nvPr/>
          </p:nvSpPr>
          <p:spPr>
            <a:xfrm>
              <a:off x="1331550" y="4221110"/>
              <a:ext cx="3024420" cy="707886"/>
            </a:xfrm>
            <a:prstGeom prst="rect">
              <a:avLst/>
            </a:prstGeom>
            <a:noFill/>
          </p:spPr>
          <p:txBody>
            <a:bodyPr wrap="square" rtlCol="0">
              <a:spAutoFit/>
            </a:bodyPr>
            <a:lstStyle/>
            <a:p>
              <a:pPr algn="l"/>
              <a:r>
                <a:rPr lang="de-CH" sz="2000" dirty="0"/>
                <a:t>Gott gibt neue Kraft </a:t>
              </a:r>
              <a:br>
                <a:rPr lang="de-CH" sz="2000" dirty="0"/>
              </a:br>
              <a:r>
                <a:rPr lang="de-CH" sz="2000" dirty="0"/>
                <a:t>(Ps. 138:3)</a:t>
              </a:r>
              <a:endParaRPr lang="en-US" sz="2000" dirty="0"/>
            </a:p>
          </p:txBody>
        </p:sp>
        <p:sp>
          <p:nvSpPr>
            <p:cNvPr id="10" name="Textfeld 9"/>
            <p:cNvSpPr txBox="1"/>
            <p:nvPr/>
          </p:nvSpPr>
          <p:spPr>
            <a:xfrm>
              <a:off x="5436120" y="4221110"/>
              <a:ext cx="3024420" cy="1015663"/>
            </a:xfrm>
            <a:prstGeom prst="rect">
              <a:avLst/>
            </a:prstGeom>
            <a:noFill/>
          </p:spPr>
          <p:txBody>
            <a:bodyPr wrap="square" rtlCol="0">
              <a:spAutoFit/>
            </a:bodyPr>
            <a:lstStyle/>
            <a:p>
              <a:pPr algn="r"/>
              <a:r>
                <a:rPr lang="de-CH" sz="2000" dirty="0"/>
                <a:t>Gott ist auch da</a:t>
              </a:r>
              <a:br>
                <a:rPr lang="de-CH" sz="2000" dirty="0"/>
              </a:br>
              <a:r>
                <a:rPr lang="de-CH" sz="2000" dirty="0"/>
                <a:t>in der Schwachheit</a:t>
              </a:r>
              <a:br>
                <a:rPr lang="de-CH" sz="2000" dirty="0"/>
              </a:br>
              <a:r>
                <a:rPr lang="de-CH" sz="2000" dirty="0"/>
                <a:t>(2. Kor. 12:9)</a:t>
              </a:r>
              <a:endParaRPr lang="en-US" sz="2000" dirty="0"/>
            </a:p>
          </p:txBody>
        </p:sp>
      </p:grpSp>
      <p:sp>
        <p:nvSpPr>
          <p:cNvPr id="11" name="Textfeld 10"/>
          <p:cNvSpPr txBox="1"/>
          <p:nvPr/>
        </p:nvSpPr>
        <p:spPr>
          <a:xfrm>
            <a:off x="1853707" y="1340710"/>
            <a:ext cx="7201000" cy="707886"/>
          </a:xfrm>
          <a:prstGeom prst="rect">
            <a:avLst/>
          </a:prstGeom>
          <a:noFill/>
        </p:spPr>
        <p:txBody>
          <a:bodyPr wrap="square" rtlCol="0">
            <a:spAutoFit/>
          </a:bodyPr>
          <a:lstStyle/>
          <a:p>
            <a:r>
              <a:rPr lang="de-CH" sz="2000" dirty="0">
                <a:latin typeface="Calibri" panose="020F0502020204030204" pitchFamily="34" charset="0"/>
              </a:rPr>
              <a:t>Viele biblische Wahrheiten erschliessen sich nur durch zwei scheinbar widersprüchliche Aussagen</a:t>
            </a:r>
            <a:endParaRPr lang="en-US" sz="2000" dirty="0">
              <a:latin typeface="Calibri" panose="020F0502020204030204" pitchFamily="34" charset="0"/>
            </a:endParaRPr>
          </a:p>
        </p:txBody>
      </p:sp>
    </p:spTree>
    <p:extLst>
      <p:ext uri="{BB962C8B-B14F-4D97-AF65-F5344CB8AC3E}">
        <p14:creationId xmlns:p14="http://schemas.microsoft.com/office/powerpoint/2010/main" val="115897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ctrTitle"/>
          </p:nvPr>
        </p:nvSpPr>
        <p:spPr>
          <a:xfrm>
            <a:off x="1785937" y="1628775"/>
            <a:ext cx="7772400" cy="2736850"/>
          </a:xfrm>
        </p:spPr>
        <p:txBody>
          <a:bodyPr/>
          <a:lstStyle/>
          <a:p>
            <a:pPr algn="ctr"/>
            <a:r>
              <a:rPr lang="de-CH" sz="4400" dirty="0"/>
              <a:t>Zehn Wege zur Resilienz</a:t>
            </a:r>
            <a:br>
              <a:rPr lang="de-CH" sz="4400" dirty="0"/>
            </a:br>
            <a:r>
              <a:rPr lang="de-CH" sz="4400" dirty="0"/>
              <a:t>aus psychologischer Sicht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2362" y="4595174"/>
            <a:ext cx="40195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309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007254" y="2806701"/>
            <a:ext cx="8873490" cy="1909763"/>
          </a:xfrm>
        </p:spPr>
        <p:txBody>
          <a:bodyPr>
            <a:normAutofit fontScale="90000"/>
          </a:bodyPr>
          <a:lstStyle/>
          <a:p>
            <a:r>
              <a:rPr lang="de-CH" dirty="0">
                <a:solidFill>
                  <a:schemeClr val="accent2">
                    <a:lumMod val="50000"/>
                  </a:schemeClr>
                </a:solidFill>
              </a:rPr>
              <a:t>FRAGE:</a:t>
            </a:r>
            <a:br>
              <a:rPr lang="de-CH" dirty="0">
                <a:solidFill>
                  <a:schemeClr val="accent2">
                    <a:lumMod val="50000"/>
                  </a:schemeClr>
                </a:solidFill>
              </a:rPr>
            </a:br>
            <a:r>
              <a:rPr lang="de-CH" dirty="0">
                <a:solidFill>
                  <a:schemeClr val="accent2">
                    <a:lumMod val="50000"/>
                  </a:schemeClr>
                </a:solidFill>
              </a:rPr>
              <a:t>Welche der folgenden </a:t>
            </a:r>
            <a:r>
              <a:rPr lang="de-CH" dirty="0" err="1">
                <a:solidFill>
                  <a:schemeClr val="accent2">
                    <a:lumMod val="50000"/>
                  </a:schemeClr>
                </a:solidFill>
              </a:rPr>
              <a:t>Coping</a:t>
            </a:r>
            <a:r>
              <a:rPr lang="de-CH" dirty="0">
                <a:solidFill>
                  <a:schemeClr val="accent2">
                    <a:lumMod val="50000"/>
                  </a:schemeClr>
                </a:solidFill>
              </a:rPr>
              <a:t>-Strategien haben für Dich ganz persönlich gewirkt?</a:t>
            </a:r>
            <a:endParaRPr lang="en-US" dirty="0">
              <a:solidFill>
                <a:schemeClr val="accent2">
                  <a:lumMod val="50000"/>
                </a:schemeClr>
              </a:solidFill>
            </a:endParaRPr>
          </a:p>
        </p:txBody>
      </p:sp>
      <p:sp>
        <p:nvSpPr>
          <p:cNvPr id="5" name="Untertitel 4"/>
          <p:cNvSpPr>
            <a:spLocks noGrp="1"/>
          </p:cNvSpPr>
          <p:nvPr>
            <p:ph type="subTitle" idx="1"/>
          </p:nvPr>
        </p:nvSpPr>
        <p:spPr>
          <a:xfrm>
            <a:off x="2203913" y="4895386"/>
            <a:ext cx="6480175" cy="884805"/>
          </a:xfrm>
        </p:spPr>
        <p:txBody>
          <a:bodyPr/>
          <a:lstStyle/>
          <a:p>
            <a:r>
              <a:rPr lang="de-CH" dirty="0"/>
              <a:t>Bitte notieren für einen kurzen Austausch nach diesem Teil des Referates</a:t>
            </a:r>
            <a:endParaRPr lang="en-US" dirty="0"/>
          </a:p>
        </p:txBody>
      </p:sp>
    </p:spTree>
    <p:extLst>
      <p:ext uri="{BB962C8B-B14F-4D97-AF65-F5344CB8AC3E}">
        <p14:creationId xmlns:p14="http://schemas.microsoft.com/office/powerpoint/2010/main" val="3537151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de-DE"/>
              <a:t>1. Pflegen Sie Beziehungen</a:t>
            </a:r>
          </a:p>
        </p:txBody>
      </p:sp>
      <p:sp>
        <p:nvSpPr>
          <p:cNvPr id="295939" name="Rectangle 3"/>
          <p:cNvSpPr>
            <a:spLocks noGrp="1" noChangeArrowheads="1"/>
          </p:cNvSpPr>
          <p:nvPr>
            <p:ph type="body" idx="1"/>
          </p:nvPr>
        </p:nvSpPr>
        <p:spPr/>
        <p:txBody>
          <a:bodyPr/>
          <a:lstStyle/>
          <a:p>
            <a:r>
              <a:rPr lang="de-DE"/>
              <a:t>Gute Beziehungen mit Familie und Freunden sind wichtig. Wer Hilfe und Unterstützung von Menschen annimmt, die sich um ihn kümmern und ihm zuhören, wird dadurch gestärkt. Jugendgruppe, Hauskreis und andere Gruppen können eine große Hilfe sein. Wer andern hilft, erlebt auch selbst Unterstützung.</a:t>
            </a:r>
          </a:p>
          <a:p>
            <a:endParaRPr lang="de-DE"/>
          </a:p>
        </p:txBody>
      </p:sp>
    </p:spTree>
    <p:extLst>
      <p:ext uri="{BB962C8B-B14F-4D97-AF65-F5344CB8AC3E}">
        <p14:creationId xmlns:p14="http://schemas.microsoft.com/office/powerpoint/2010/main" val="2405705835"/>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Vorlage_Modul1" id="{D9AA8A24-CE21-4D4A-8872-9E90D3933246}" vid="{B1F4B6E4-CFC8-456B-A592-96A692CF5C6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PPT_Vorlage_Modul1</Template>
  <TotalTime>0</TotalTime>
  <Words>1348</Words>
  <Application>Microsoft Office PowerPoint</Application>
  <PresentationFormat>Benutzerdefiniert</PresentationFormat>
  <Paragraphs>152</Paragraphs>
  <Slides>28</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Abel Pro</vt:lpstr>
      <vt:lpstr>Arial</vt:lpstr>
      <vt:lpstr>Arial Black</vt:lpstr>
      <vt:lpstr>Calibri</vt:lpstr>
      <vt:lpstr>Times New Roman</vt:lpstr>
      <vt:lpstr>Office</vt:lpstr>
      <vt:lpstr>RESILIENZ  Wie kann ich anderen helfen?  Was hilft mir selber? </vt:lpstr>
      <vt:lpstr>Personale Ressourcen  (nach Fröhlich-Gildhoff  und Rönnau-Böse 2011)</vt:lpstr>
      <vt:lpstr>Spannungsfeld Resilienz</vt:lpstr>
      <vt:lpstr>Hebräer 12:1 – 3  </vt:lpstr>
      <vt:lpstr>Drei grosse Themen</vt:lpstr>
      <vt:lpstr>Spannungsfeld</vt:lpstr>
      <vt:lpstr>Zehn Wege zur Resilienz aus psychologischer Sicht</vt:lpstr>
      <vt:lpstr>FRAGE: Welche der folgenden Coping-Strategien haben für Dich ganz persönlich gewirkt?</vt:lpstr>
      <vt:lpstr>1. Pflegen Sie Beziehungen</vt:lpstr>
      <vt:lpstr>Beispiel</vt:lpstr>
      <vt:lpstr>2. Krisen sind nicht unüberwindbar</vt:lpstr>
      <vt:lpstr>3. Veränderung gehört zum Leben</vt:lpstr>
      <vt:lpstr>Beispiel</vt:lpstr>
      <vt:lpstr>4. Setzen Sie sich Ziele!</vt:lpstr>
      <vt:lpstr>5. Mutig handeln</vt:lpstr>
      <vt:lpstr>Beispiel</vt:lpstr>
      <vt:lpstr>6. Was kann ich lernen?</vt:lpstr>
      <vt:lpstr>7. Trauen Sie sich etwas zu!</vt:lpstr>
      <vt:lpstr>8. Perspektive bewahren!</vt:lpstr>
      <vt:lpstr>9. Die Hoffnung nicht aufgeben!</vt:lpstr>
      <vt:lpstr>10. Spüren, was mir gut tut</vt:lpstr>
      <vt:lpstr>ZEHN PRINZIPIEN DER RESILIENZBILDUNG</vt:lpstr>
      <vt:lpstr>Lernen aus meiner Geschichte </vt:lpstr>
      <vt:lpstr>KLEINGRUPPEN  Welche Elemente der Resilienz habe ich schon erlebt?</vt:lpstr>
      <vt:lpstr>Spannungsfeld Resilienz</vt:lpstr>
      <vt:lpstr>Der Glaube als Kraftquelle</vt:lpstr>
      <vt:lpstr>PowerPoint-Präsentation</vt:lpstr>
      <vt:lpstr>www.seminare-ps.net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Samuel Pfeifer</dc:creator>
  <cp:lastModifiedBy>Samuel Pfeifer</cp:lastModifiedBy>
  <cp:revision>8</cp:revision>
  <dcterms:created xsi:type="dcterms:W3CDTF">2016-11-17T09:55:30Z</dcterms:created>
  <dcterms:modified xsi:type="dcterms:W3CDTF">2016-12-04T17:14:23Z</dcterms:modified>
</cp:coreProperties>
</file>