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8" r:id="rId3"/>
    <p:sldId id="269" r:id="rId4"/>
    <p:sldId id="311" r:id="rId5"/>
    <p:sldId id="312" r:id="rId6"/>
    <p:sldId id="313" r:id="rId7"/>
    <p:sldId id="316" r:id="rId8"/>
    <p:sldId id="314" r:id="rId9"/>
    <p:sldId id="315" r:id="rId10"/>
    <p:sldId id="286" r:id="rId11"/>
    <p:sldId id="310" r:id="rId12"/>
    <p:sldId id="288" r:id="rId13"/>
    <p:sldId id="31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257" r:id="rId35"/>
    <p:sldId id="267" r:id="rId36"/>
    <p:sldId id="264" r:id="rId37"/>
    <p:sldId id="276" r:id="rId38"/>
    <p:sldId id="275" r:id="rId39"/>
    <p:sldId id="279" r:id="rId40"/>
    <p:sldId id="280" r:id="rId41"/>
    <p:sldId id="281" r:id="rId42"/>
    <p:sldId id="282" r:id="rId43"/>
    <p:sldId id="283" r:id="rId44"/>
    <p:sldId id="284" r:id="rId45"/>
    <p:sldId id="317" r:id="rId46"/>
    <p:sldId id="271" r:id="rId47"/>
  </p:sldIdLst>
  <p:sldSz cx="9721850" cy="6858000"/>
  <p:notesSz cx="6858000" cy="91440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CC99"/>
    <a:srgbClr val="FF6600"/>
    <a:srgbClr val="FFCC66"/>
    <a:srgbClr val="66FF33"/>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99" autoAdjust="0"/>
  </p:normalViewPr>
  <p:slideViewPr>
    <p:cSldViewPr>
      <p:cViewPr varScale="1">
        <p:scale>
          <a:sx n="74" d="100"/>
          <a:sy n="74" d="100"/>
        </p:scale>
        <p:origin x="-1722" y="-84"/>
      </p:cViewPr>
      <p:guideLst>
        <p:guide orient="horz" pos="2160"/>
        <p:guide pos="30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28676" name="Rectangle 4"/>
          <p:cNvSpPr>
            <a:spLocks noGrp="1" noRot="1" noChangeAspect="1" noChangeArrowheads="1" noTextEdit="1"/>
          </p:cNvSpPr>
          <p:nvPr>
            <p:ph type="sldImg" idx="2"/>
          </p:nvPr>
        </p:nvSpPr>
        <p:spPr bwMode="auto">
          <a:xfrm>
            <a:off x="998538" y="685800"/>
            <a:ext cx="48609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A5BAA1-F7E9-46E9-846F-95FBD71D3645}" type="slidenum">
              <a:rPr lang="de-DE"/>
              <a:pPr>
                <a:defRPr/>
              </a:pPr>
              <a:t>‹Nr.›</a:t>
            </a:fld>
            <a:endParaRPr lang="de-DE"/>
          </a:p>
        </p:txBody>
      </p:sp>
    </p:spTree>
    <p:extLst>
      <p:ext uri="{BB962C8B-B14F-4D97-AF65-F5344CB8AC3E}">
        <p14:creationId xmlns:p14="http://schemas.microsoft.com/office/powerpoint/2010/main" val="3062166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ncbi.nlm.nih.gov/pubmed/20876090"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ncbi.nlm.nih.gov/pubmed?term=%22Meyer-Lindenberg%20A%22%5bAuthor%5d" TargetMode="External"/><Relationship Id="rId4" Type="http://schemas.openxmlformats.org/officeDocument/2006/relationships/hyperlink" Target="http://www.ncbi.nlm.nih.gov/pubmed?term=%22Tost%20H%22%5bAuthor%5d"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946A41-30E8-477E-A323-FD48F05D8BFE}" type="slidenum">
              <a:rPr lang="de-DE" smtClean="0"/>
              <a:pPr eaLnBrk="1" hangingPunct="1"/>
              <a:t>1</a:t>
            </a:fld>
            <a:endParaRPr lang="de-DE"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In einem beschaulichen Vorort-Quartier bauen zwei Familien ein Doppel-Einfamilienhaus. Bei der Fertigstellung</a:t>
            </a:r>
            <a:r>
              <a:rPr lang="de-DE" baseline="0" dirty="0" smtClean="0"/>
              <a:t> zeigen sich Mängel, die zunehmend zu Streit und gegenseitigen Vorwürfen führen. Erwin kommt immer mehr in eine Wut hinein, getrieben von finanziellen Engpässen und auch von verletztem Stolz. Bastian ist härter im Nehmen, rücksichtsloser, unnachgiebig in vielen Fragen. Erich kann nicht mehr schlafen, grübelt nur noch über die Baumängel nach, verzehrt von Groll, unfähig, die Dinge zu akzeptieren, wie sie sind. Eines Tages findet ihn die Familie erhängt im Keller auf. Auf die Brust hat er sich einen Karton gehängt: „Bastian, hier solltest du hängen!“</a:t>
            </a:r>
            <a:endParaRPr lang="de-DE" dirty="0" smtClean="0"/>
          </a:p>
        </p:txBody>
      </p:sp>
      <p:sp>
        <p:nvSpPr>
          <p:cNvPr id="348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2AE342-7167-4867-8D3F-8A3555D52210}" type="slidenum">
              <a:rPr lang="de-DE" smtClean="0"/>
              <a:pPr eaLnBrk="1" hangingPunct="1"/>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1278EC-5E44-4AFA-86E3-977B848353E5}" type="slidenum">
              <a:rPr lang="de-DE" smtClean="0"/>
              <a:pPr eaLnBrk="1" hangingPunct="1"/>
              <a:t>11</a:t>
            </a:fld>
            <a:endParaRPr lang="de-DE"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CH" sz="900" smtClean="0"/>
              <a:t>Zitate Alice Miller (Zitate von ihrer Homepage, 2010:</a:t>
            </a:r>
          </a:p>
          <a:p>
            <a:pPr eaLnBrk="1" hangingPunct="1">
              <a:lnSpc>
                <a:spcPct val="80000"/>
              </a:lnSpc>
            </a:pPr>
            <a:endParaRPr lang="de-CH" sz="900" smtClean="0"/>
          </a:p>
          <a:p>
            <a:pPr eaLnBrk="1" hangingPunct="1">
              <a:lnSpc>
                <a:spcPct val="80000"/>
              </a:lnSpc>
            </a:pPr>
            <a:r>
              <a:rPr lang="de-CH" sz="900" smtClean="0"/>
              <a:t>Jeder Klaps ist eine Demütigung</a:t>
            </a:r>
          </a:p>
          <a:p>
            <a:pPr eaLnBrk="1" hangingPunct="1">
              <a:lnSpc>
                <a:spcPct val="80000"/>
              </a:lnSpc>
            </a:pPr>
            <a:r>
              <a:rPr lang="de-CH" sz="900" smtClean="0"/>
              <a:t>Fast alle kleinen Kinder werden in den ersten drei Lebensjahren geschlagen, wenn sie zu gehen beginnen und Gegenstände berühren, die nicht berührt werden dürfen. Das geschieht ausgerechnet in einer Zeit, in der das menschliche Gehirn seine Struktur aufbaut und daher von den Vorbildern Freundlichkeit und Liebe lernen sollte.</a:t>
            </a:r>
          </a:p>
          <a:p>
            <a:pPr eaLnBrk="1" hangingPunct="1">
              <a:lnSpc>
                <a:spcPct val="80000"/>
              </a:lnSpc>
            </a:pPr>
            <a:endParaRPr lang="de-CH" sz="900" smtClean="0"/>
          </a:p>
          <a:p>
            <a:pPr eaLnBrk="1" hangingPunct="1">
              <a:lnSpc>
                <a:spcPct val="80000"/>
              </a:lnSpc>
            </a:pPr>
            <a:r>
              <a:rPr lang="de-CH" sz="900" smtClean="0"/>
              <a:t>Da geschlagene Kinder sich nicht verteidigen dürfen, müssen sie ihren Ärger verdrängen und ihre Wut auf die Eltern, die sie gedemütigt, ihre angeborene Empathie getötet und ihre Würde beleidigt haben. Später als Erwachsene richten sie diese Wut gegen Sündenböcke und vor allem gegen ihre eigenen Kinder. Da sie keine Empathie empfinden können, richten einige ihre Wut gegen sich selbst (in Form von Essstörungen, Drogenabhängigkeit, Depressionen usw.) oder gegen andere Erwachsene (in Form von Kriegen, Terrorismus, Kriminalität usw.). </a:t>
            </a:r>
          </a:p>
          <a:p>
            <a:pPr eaLnBrk="1" hangingPunct="1">
              <a:lnSpc>
                <a:spcPct val="80000"/>
              </a:lnSpc>
            </a:pPr>
            <a:endParaRPr lang="de-CH" sz="900" smtClean="0"/>
          </a:p>
          <a:p>
            <a:pPr eaLnBrk="1" hangingPunct="1">
              <a:lnSpc>
                <a:spcPct val="80000"/>
              </a:lnSpc>
            </a:pPr>
            <a:r>
              <a:rPr lang="de-CH" sz="900" smtClean="0"/>
              <a:t>Wir können uns, zumindest bis zu einem gewissen Grad, von dieser Blindheit befreien, indem wir es wagen, unsere verdrängten Emotionen zu fühlen, auch unsere Angst vor und unsere verbotene Wut auf unsere Eltern, die uns oft terrorisiert haben in diesen langen Jahren, die die schönsten unseres Lebens hätten sein sollen. Wir können diese Jahre nicht nachholen. Aber indem wir uns der Wahrheit stellen, können wir unser inneres Kind, das voller Angst und Ablehnung ist, in einen Erwachsenen verwandeln, der seine Wahrheit kennt und daher verantwortungsvoll ist.</a:t>
            </a:r>
          </a:p>
          <a:p>
            <a:pPr eaLnBrk="1" hangingPunct="1">
              <a:lnSpc>
                <a:spcPct val="80000"/>
              </a:lnSpc>
            </a:pPr>
            <a:endParaRPr lang="de-CH" sz="900" smtClean="0"/>
          </a:p>
          <a:p>
            <a:pPr eaLnBrk="1" hangingPunct="1">
              <a:lnSpc>
                <a:spcPct val="80000"/>
              </a:lnSpc>
            </a:pPr>
            <a:r>
              <a:rPr lang="de-CH" sz="900" smtClean="0"/>
              <a:t>Anforderung an einen Therapeuten:</a:t>
            </a:r>
          </a:p>
          <a:p>
            <a:pPr eaLnBrk="1" hangingPunct="1">
              <a:lnSpc>
                <a:spcPct val="80000"/>
              </a:lnSpc>
            </a:pPr>
            <a:endParaRPr lang="de-CH" sz="900" smtClean="0"/>
          </a:p>
          <a:p>
            <a:pPr eaLnBrk="1" hangingPunct="1">
              <a:lnSpc>
                <a:spcPct val="80000"/>
              </a:lnSpc>
            </a:pPr>
            <a:r>
              <a:rPr lang="de-CH" sz="900" smtClean="0"/>
              <a:t>2 - Die Freiheit, sich über die Grausamkeiten Ihrer Eltern zu empören und NICHT neutral zu bleiben, wenn Sie Ihre Geschichte erzählen.</a:t>
            </a:r>
          </a:p>
          <a:p>
            <a:pPr eaLnBrk="1" hangingPunct="1">
              <a:lnSpc>
                <a:spcPct val="80000"/>
              </a:lnSpc>
            </a:pPr>
            <a:r>
              <a:rPr lang="de-CH" sz="900" smtClean="0"/>
              <a:t>3 - Die Fähigkeit, Ihnen empathisch beizustehen, wenn Sie endlich Ihren Zorn erleben und ausdrücken können, den Sie Jahrzehnte lang aus Angst vor der Strafe zurückgehalten haben.</a:t>
            </a:r>
          </a:p>
          <a:p>
            <a:pPr eaLnBrk="1" hangingPunct="1">
              <a:lnSpc>
                <a:spcPct val="80000"/>
              </a:lnSpc>
            </a:pPr>
            <a:r>
              <a:rPr lang="de-CH" sz="900" smtClean="0"/>
              <a:t>4 - Die Weisheit, Ihnen nicht Vergessen, Vergebung, Meditation, positives Denken und buddhistische "Weisheit", die echte, lebenswichtige " Emotionen als "negative" bekämft, zu empfehlen und auf diese Weise Ihre Schuldgefühle noch zu steigern.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B067C8-7D20-4A67-BE26-949A49E63A7B}" type="slidenum">
              <a:rPr lang="de-DE" smtClean="0"/>
              <a:pPr eaLnBrk="1" hangingPunct="1"/>
              <a:t>12</a:t>
            </a:fld>
            <a:endParaRPr lang="de-DE" smtClean="0"/>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8060738-1D11-42C8-8F9B-174BB671FC30}" type="slidenum">
              <a:rPr lang="de-DE" sz="1200"/>
              <a:pPr algn="r" eaLnBrk="1" hangingPunct="1"/>
              <a:t>12</a:t>
            </a:fld>
            <a:endParaRPr lang="de-DE" sz="120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de-CH" b="1" u="sng" dirty="0" smtClean="0"/>
              <a:t>Umdenken in der Psychologie in den 90-er-Jahren</a:t>
            </a:r>
          </a:p>
          <a:p>
            <a:pPr eaLnBrk="1" hangingPunct="1">
              <a:lnSpc>
                <a:spcPct val="90000"/>
              </a:lnSpc>
            </a:pPr>
            <a:r>
              <a:rPr lang="de-CH" dirty="0" smtClean="0"/>
              <a:t>Spätestens seit den Neunziger-Jahren findet in der Psychologie ein Umdenken statt. So schrieb der deutsche Psychotherapeut Reinhard Tausch 1993 einen Artikel in der Zeitschrift „Psychologie Heute“ mit dem Titel: „Verzeihen – die doppelte Wohltat“. Ihm sei aufgefallen, wie viele Menschen die Eltern für ihr Gefühl des </a:t>
            </a:r>
            <a:r>
              <a:rPr lang="de-CH" dirty="0" err="1" smtClean="0"/>
              <a:t>Unglücklichseins</a:t>
            </a:r>
            <a:r>
              <a:rPr lang="de-CH" dirty="0" smtClean="0"/>
              <a:t> verantwortlich machten. Wörtlich: „Diese Schuldzuweisungen, oft zusammenhängend mit Bitterkeit, Ärger und Wut, waren in vielen Fällen durch unsachgemässe Bücher oder durch Psychotherapeuten mit wenig fachlicher Kompetenz gefördert worden. … Mir wurde allmählich immer bewusster, dass hier ein sehr grosser Bereich seelischer Belastungen vorliegt: Wir fühlen uns von anderen verletzt und beeinträchtigt, halten andere für schuldig und sind erfüllt von Verbitterung, Enttäuschung und negativen Gefühlen. Nur selten wird die Möglichkeit gesehen, durch Vergeben seelische Schmerzen vermindern zu können.“</a:t>
            </a:r>
          </a:p>
          <a:p>
            <a:pPr eaLnBrk="1" hangingPunct="1">
              <a:lnSpc>
                <a:spcPct val="90000"/>
              </a:lnSpc>
            </a:pPr>
            <a:r>
              <a:rPr lang="de-CH" dirty="0" smtClean="0"/>
              <a:t>Als Psychotherapeut fragt er nicht nach theologischen Perspektiven, sondern er stellt die einfache Frage: Wozu ist Vergebung gut? Was profitiert ein Mensch seelisch davon, wenn er vergibt? </a:t>
            </a:r>
          </a:p>
          <a:p>
            <a:pPr eaLnBrk="1" hangingPunct="1">
              <a:lnSpc>
                <a:spcPct val="90000"/>
              </a:lnSpc>
            </a:pPr>
            <a:r>
              <a:rPr lang="de-CH" dirty="0" smtClean="0"/>
              <a:t>Betrachten wir Vergebung als Heilmittel, so können wir fragen: „Gegen welche Leiden und Lasten, gegen welche Schmerzen und Krankheiten ist sie wirksam?“ Es erstaunt wenig, dass die Thematik in der Psychologie noch keine zentrale Stellung eingenommen hat. Und doch finden sich zunehmend Studien und Fachartikel.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B88418-7788-46A7-B79D-22AF9DC78D7B}" type="slidenum">
              <a:rPr lang="de-DE" smtClean="0"/>
              <a:pPr eaLnBrk="1" hangingPunct="1"/>
              <a:t>13</a:t>
            </a:fld>
            <a:endParaRPr lang="de-DE" smtClean="0"/>
          </a:p>
        </p:txBody>
      </p:sp>
      <p:sp>
        <p:nvSpPr>
          <p:cNvPr id="368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3F15961-3997-44E9-B97C-E7A492E76CDC}" type="slidenum">
              <a:rPr lang="de-DE" sz="1200"/>
              <a:pPr algn="r" eaLnBrk="1" hangingPunct="1"/>
              <a:t>13</a:t>
            </a:fld>
            <a:endParaRPr lang="de-DE" sz="1200"/>
          </a:p>
        </p:txBody>
      </p:sp>
      <p:sp>
        <p:nvSpPr>
          <p:cNvPr id="36868" name="Rectangle 2"/>
          <p:cNvSpPr>
            <a:spLocks noRo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CH" sz="900" smtClean="0"/>
              <a:t>Zitate Alice Miller (Zitate von ihrer Homepage, 2010:</a:t>
            </a:r>
          </a:p>
          <a:p>
            <a:pPr eaLnBrk="1" hangingPunct="1">
              <a:lnSpc>
                <a:spcPct val="80000"/>
              </a:lnSpc>
            </a:pPr>
            <a:endParaRPr lang="de-CH" sz="900" smtClean="0"/>
          </a:p>
          <a:p>
            <a:pPr eaLnBrk="1" hangingPunct="1">
              <a:lnSpc>
                <a:spcPct val="80000"/>
              </a:lnSpc>
            </a:pPr>
            <a:r>
              <a:rPr lang="de-CH" sz="900" smtClean="0"/>
              <a:t>Jeder Klaps ist eine Demütigung</a:t>
            </a:r>
          </a:p>
          <a:p>
            <a:pPr eaLnBrk="1" hangingPunct="1">
              <a:lnSpc>
                <a:spcPct val="80000"/>
              </a:lnSpc>
            </a:pPr>
            <a:r>
              <a:rPr lang="de-CH" sz="900" smtClean="0"/>
              <a:t>Fast alle kleinen Kinder werden in den ersten drei Lebensjahren geschlagen, wenn sie zu gehen beginnen und Gegenstände berühren, die nicht berührt werden dürfen. Das geschieht ausgerechnet in einer Zeit, in der das menschliche Gehirn seine Struktur aufbaut und daher von den Vorbildern Freundlichkeit und Liebe lernen sollte.</a:t>
            </a:r>
          </a:p>
          <a:p>
            <a:pPr eaLnBrk="1" hangingPunct="1">
              <a:lnSpc>
                <a:spcPct val="80000"/>
              </a:lnSpc>
            </a:pPr>
            <a:endParaRPr lang="de-CH" sz="900" smtClean="0"/>
          </a:p>
          <a:p>
            <a:pPr eaLnBrk="1" hangingPunct="1">
              <a:lnSpc>
                <a:spcPct val="80000"/>
              </a:lnSpc>
            </a:pPr>
            <a:r>
              <a:rPr lang="de-CH" sz="900" smtClean="0"/>
              <a:t>„Da geschlagene Kinder sich nicht verteidigen dürfen, müssen sie ihren Ärger verdrängen und ihre Wut auf die Eltern, die sie gedemütigt, ihre angeborene Empathie getötet und ihre Würde beleidigt haben. Später als Erwachsene richten sie diese Wut gegen Sündenböcke und vor allem gegen ihre eigenen Kinder. Da sie keine Empathie empfinden können, richten einige ihre Wut gegen sich selbst (in Form von Essstörungen, Drogenabhängigkeit, Depressionen usw.) oder gegen andere Erwachsene (in Form von Kriegen, Terrorismus, Kriminalität usw.).“</a:t>
            </a:r>
          </a:p>
          <a:p>
            <a:pPr eaLnBrk="1" hangingPunct="1">
              <a:lnSpc>
                <a:spcPct val="80000"/>
              </a:lnSpc>
            </a:pPr>
            <a:endParaRPr lang="de-CH" sz="900" smtClean="0"/>
          </a:p>
          <a:p>
            <a:pPr eaLnBrk="1" hangingPunct="1">
              <a:lnSpc>
                <a:spcPct val="80000"/>
              </a:lnSpc>
            </a:pPr>
            <a:r>
              <a:rPr lang="de-CH" sz="900" smtClean="0"/>
              <a:t>Wir können uns, zumindest bis zu einem gewissen Grad, von dieser Blindheit befreien, indem wir es wagen, unsere verdrängten Emotionen zu fühlen, auch unsere Angst vor und unsere verbotene Wut auf unsere Eltern, die uns oft terrorisiert haben in diesen langen Jahren, die die schönsten unseres Lebens hätten sein sollen. Wir können diese Jahre nicht nachholen. Aber indem wir uns der Wahrheit stellen, können wir unser inneres Kind, das voller Angst und Ablehnung ist, in einen Erwachsenen verwandeln, der seine Wahrheit kennt und daher verantwortungsvoll ist.</a:t>
            </a:r>
          </a:p>
          <a:p>
            <a:pPr eaLnBrk="1" hangingPunct="1">
              <a:lnSpc>
                <a:spcPct val="80000"/>
              </a:lnSpc>
            </a:pPr>
            <a:endParaRPr lang="de-CH" sz="900" smtClean="0"/>
          </a:p>
          <a:p>
            <a:pPr eaLnBrk="1" hangingPunct="1">
              <a:lnSpc>
                <a:spcPct val="80000"/>
              </a:lnSpc>
            </a:pPr>
            <a:r>
              <a:rPr lang="de-CH" sz="900" smtClean="0"/>
              <a:t>Anforderung an einen Therapeuten:</a:t>
            </a:r>
          </a:p>
          <a:p>
            <a:pPr eaLnBrk="1" hangingPunct="1">
              <a:lnSpc>
                <a:spcPct val="80000"/>
              </a:lnSpc>
            </a:pPr>
            <a:endParaRPr lang="de-CH" sz="900" smtClean="0"/>
          </a:p>
          <a:p>
            <a:pPr eaLnBrk="1" hangingPunct="1">
              <a:lnSpc>
                <a:spcPct val="80000"/>
              </a:lnSpc>
            </a:pPr>
            <a:r>
              <a:rPr lang="de-CH" sz="900" smtClean="0"/>
              <a:t>2 - Die Freiheit, sich über die Grausamkeiten Ihrer Eltern zu empören und NICHT neutral zu bleiben, wenn Sie Ihre Geschichte erzählen.</a:t>
            </a:r>
          </a:p>
          <a:p>
            <a:pPr eaLnBrk="1" hangingPunct="1">
              <a:lnSpc>
                <a:spcPct val="80000"/>
              </a:lnSpc>
            </a:pPr>
            <a:r>
              <a:rPr lang="de-CH" sz="900" smtClean="0"/>
              <a:t>3 - Die Fähigkeit, Ihnen empathisch beizustehen, wenn Sie endlich Ihren Zorn erleben und ausdrücken können, den Sie Jahrzehnte lang aus Angst vor der Strafe zurückgehalten haben.</a:t>
            </a:r>
          </a:p>
          <a:p>
            <a:pPr eaLnBrk="1" hangingPunct="1">
              <a:lnSpc>
                <a:spcPct val="80000"/>
              </a:lnSpc>
            </a:pPr>
            <a:r>
              <a:rPr lang="de-CH" sz="900" smtClean="0"/>
              <a:t>4 - Die Weisheit, Ihnen nicht Vergessen, Vergebung, Meditation, positives Denken und buddhistische "Weisheit", die echte, lebenswichtige " Emotionen als "negative" bekämft, zu empfehlen und auf diese Weise Ihre Schuldgefühle noch zu steigern.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14</a:t>
            </a:fld>
            <a:endParaRPr lang="de-DE"/>
          </a:p>
        </p:txBody>
      </p:sp>
    </p:spTree>
    <p:extLst>
      <p:ext uri="{BB962C8B-B14F-4D97-AF65-F5344CB8AC3E}">
        <p14:creationId xmlns:p14="http://schemas.microsoft.com/office/powerpoint/2010/main" val="62247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EEB775-18BB-4395-AB15-665A07132DD4}" type="slidenum">
              <a:rPr lang="de-DE" smtClean="0"/>
              <a:pPr eaLnBrk="1" hangingPunct="1"/>
              <a:t>15</a:t>
            </a:fld>
            <a:endParaRPr lang="de-DE" smtClean="0"/>
          </a:p>
        </p:txBody>
      </p:sp>
      <p:sp>
        <p:nvSpPr>
          <p:cNvPr id="450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CD6C881-3548-403F-B3F9-474F18160FA2}" type="slidenum">
              <a:rPr lang="de-DE" sz="1200"/>
              <a:pPr algn="r" eaLnBrk="1" hangingPunct="1"/>
              <a:t>15</a:t>
            </a:fld>
            <a:endParaRPr lang="de-DE"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B51703-D2E8-471D-862C-8CFEA297AA9D}" type="slidenum">
              <a:rPr lang="de-DE" smtClean="0"/>
              <a:pPr eaLnBrk="1" hangingPunct="1"/>
              <a:t>16</a:t>
            </a:fld>
            <a:endParaRPr lang="de-DE" smtClean="0"/>
          </a:p>
        </p:txBody>
      </p:sp>
      <p:sp>
        <p:nvSpPr>
          <p:cNvPr id="460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329A49D-498C-45EF-A55E-55B8FD9C9917}" type="slidenum">
              <a:rPr lang="de-DE" sz="1200"/>
              <a:pPr algn="r" eaLnBrk="1" hangingPunct="1"/>
              <a:t>16</a:t>
            </a:fld>
            <a:endParaRPr lang="de-DE" sz="120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E4DCE-B400-4BA5-9F1B-8492EF5C461C}" type="slidenum">
              <a:rPr lang="de-DE" smtClean="0"/>
              <a:pPr eaLnBrk="1" hangingPunct="1"/>
              <a:t>17</a:t>
            </a:fld>
            <a:endParaRPr lang="de-DE" smtClean="0"/>
          </a:p>
        </p:txBody>
      </p:sp>
      <p:sp>
        <p:nvSpPr>
          <p:cNvPr id="471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7162265-5021-43B1-ADF7-5EEE1D63C27A}" type="slidenum">
              <a:rPr lang="de-DE" sz="1200"/>
              <a:pPr algn="r" eaLnBrk="1" hangingPunct="1"/>
              <a:t>17</a:t>
            </a:fld>
            <a:endParaRPr lang="de-DE" sz="120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B9AEC1-4523-496D-9B8F-107C304E126B}" type="slidenum">
              <a:rPr lang="de-DE" smtClean="0"/>
              <a:pPr eaLnBrk="1" hangingPunct="1"/>
              <a:t>18</a:t>
            </a:fld>
            <a:endParaRPr lang="de-DE" smtClean="0"/>
          </a:p>
        </p:txBody>
      </p:sp>
      <p:sp>
        <p:nvSpPr>
          <p:cNvPr id="48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CF9858D-CAB2-44FB-8A28-7D732853550F}" type="slidenum">
              <a:rPr lang="de-DE" sz="1200"/>
              <a:pPr algn="r" eaLnBrk="1" hangingPunct="1"/>
              <a:t>18</a:t>
            </a:fld>
            <a:endParaRPr lang="de-DE" sz="1200"/>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F11B8D-D910-41CD-8F64-5AD3DECA8F6E}" type="slidenum">
              <a:rPr lang="de-DE" smtClean="0"/>
              <a:pPr eaLnBrk="1" hangingPunct="1"/>
              <a:t>19</a:t>
            </a:fld>
            <a:endParaRPr lang="de-DE" smtClean="0"/>
          </a:p>
        </p:txBody>
      </p:sp>
      <p:sp>
        <p:nvSpPr>
          <p:cNvPr id="491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0EA56B5-00D2-4C65-BEC7-B9169A76556C}" type="slidenum">
              <a:rPr lang="de-DE" sz="1200"/>
              <a:pPr algn="r" eaLnBrk="1" hangingPunct="1"/>
              <a:t>19</a:t>
            </a:fld>
            <a:endParaRPr lang="de-DE"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DE" sz="800" dirty="0" smtClean="0"/>
              <a:t>10 Weisheitskompetenzen</a:t>
            </a:r>
          </a:p>
          <a:p>
            <a:pPr eaLnBrk="1" hangingPunct="1">
              <a:lnSpc>
                <a:spcPct val="80000"/>
              </a:lnSpc>
            </a:pPr>
            <a:r>
              <a:rPr lang="de-DE" sz="800" dirty="0" smtClean="0"/>
              <a:t>1. Fakten- und Problemlösewissen umfasst</a:t>
            </a:r>
          </a:p>
          <a:p>
            <a:pPr eaLnBrk="1" hangingPunct="1">
              <a:lnSpc>
                <a:spcPct val="80000"/>
              </a:lnSpc>
            </a:pPr>
            <a:r>
              <a:rPr lang="de-DE" sz="800" dirty="0" smtClean="0"/>
              <a:t>– allgemeines Wissen zum Beispiel über Motive, Emotionen und Verhalten</a:t>
            </a:r>
          </a:p>
          <a:p>
            <a:pPr eaLnBrk="1" hangingPunct="1">
              <a:lnSpc>
                <a:spcPct val="80000"/>
              </a:lnSpc>
            </a:pPr>
            <a:r>
              <a:rPr lang="de-DE" sz="800" dirty="0" smtClean="0"/>
              <a:t>– spezifisches Wissen etwa über soziale Ereignisse wie ein Vorstellungsgespräch</a:t>
            </a:r>
          </a:p>
          <a:p>
            <a:pPr eaLnBrk="1" hangingPunct="1">
              <a:lnSpc>
                <a:spcPct val="80000"/>
              </a:lnSpc>
            </a:pPr>
            <a:r>
              <a:rPr lang="de-DE" sz="800" dirty="0" smtClean="0"/>
              <a:t>und über die Funktionsweise von Institutionen</a:t>
            </a:r>
          </a:p>
          <a:p>
            <a:pPr eaLnBrk="1" hangingPunct="1">
              <a:lnSpc>
                <a:spcPct val="80000"/>
              </a:lnSpc>
            </a:pPr>
            <a:r>
              <a:rPr lang="de-DE" sz="800" dirty="0" smtClean="0"/>
              <a:t>– Handlungswissen, zum Beispiel zu Konfliktlösestrategien.</a:t>
            </a:r>
          </a:p>
          <a:p>
            <a:pPr eaLnBrk="1" hangingPunct="1">
              <a:lnSpc>
                <a:spcPct val="80000"/>
              </a:lnSpc>
            </a:pPr>
            <a:r>
              <a:rPr lang="de-DE" sz="800" dirty="0" smtClean="0"/>
              <a:t>2. </a:t>
            </a:r>
            <a:r>
              <a:rPr lang="de-DE" sz="800" dirty="0" err="1" smtClean="0"/>
              <a:t>Kontextualismus</a:t>
            </a:r>
            <a:r>
              <a:rPr lang="de-DE" sz="800" dirty="0" smtClean="0"/>
              <a:t> ist die Fähigkeit, zeitliche und thematische Verbindungen</a:t>
            </a:r>
          </a:p>
          <a:p>
            <a:pPr eaLnBrk="1" hangingPunct="1">
              <a:lnSpc>
                <a:spcPct val="80000"/>
              </a:lnSpc>
            </a:pPr>
            <a:r>
              <a:rPr lang="de-DE" sz="800" dirty="0" smtClean="0"/>
              <a:t>zwischen verschiedenen Lebensbereichen und -erfahrungen zu erkennen.</a:t>
            </a:r>
          </a:p>
          <a:p>
            <a:pPr eaLnBrk="1" hangingPunct="1">
              <a:lnSpc>
                <a:spcPct val="80000"/>
              </a:lnSpc>
            </a:pPr>
            <a:r>
              <a:rPr lang="de-DE" sz="800" dirty="0" smtClean="0"/>
              <a:t>3. Werterelativismus berücksichtigt beim Urteil über das Denken und Verhalten</a:t>
            </a:r>
          </a:p>
          <a:p>
            <a:pPr eaLnBrk="1" hangingPunct="1">
              <a:lnSpc>
                <a:spcPct val="80000"/>
              </a:lnSpc>
            </a:pPr>
            <a:r>
              <a:rPr lang="de-DE" sz="800" dirty="0" smtClean="0"/>
              <a:t>anderer deren individuelle Geschichte und Wertvorstellungen.</a:t>
            </a:r>
          </a:p>
          <a:p>
            <a:pPr eaLnBrk="1" hangingPunct="1">
              <a:lnSpc>
                <a:spcPct val="80000"/>
              </a:lnSpc>
            </a:pPr>
            <a:r>
              <a:rPr lang="de-DE" sz="800" dirty="0" smtClean="0"/>
              <a:t>4. Ungewissheitstoleranz erlaubt, Unsicherheit auszuhalten und trotzdem</a:t>
            </a:r>
          </a:p>
          <a:p>
            <a:pPr eaLnBrk="1" hangingPunct="1">
              <a:lnSpc>
                <a:spcPct val="80000"/>
              </a:lnSpc>
            </a:pPr>
            <a:r>
              <a:rPr lang="de-DE" sz="800" dirty="0" smtClean="0"/>
              <a:t>entscheiden oder handeln zu können.</a:t>
            </a:r>
          </a:p>
          <a:p>
            <a:pPr eaLnBrk="1" hangingPunct="1">
              <a:lnSpc>
                <a:spcPct val="80000"/>
              </a:lnSpc>
            </a:pPr>
            <a:r>
              <a:rPr lang="de-DE" sz="800" dirty="0" smtClean="0"/>
              <a:t>5. Emotionswahrnehmung bedeutet, eigene Gefühle zu registrieren und zu</a:t>
            </a:r>
          </a:p>
          <a:p>
            <a:pPr eaLnBrk="1" hangingPunct="1">
              <a:lnSpc>
                <a:spcPct val="80000"/>
              </a:lnSpc>
            </a:pPr>
            <a:r>
              <a:rPr lang="de-DE" sz="800" dirty="0" smtClean="0"/>
              <a:t>beurteilen, ob sie der Situation angemessen sind.</a:t>
            </a:r>
          </a:p>
          <a:p>
            <a:pPr eaLnBrk="1" hangingPunct="1">
              <a:lnSpc>
                <a:spcPct val="80000"/>
              </a:lnSpc>
            </a:pPr>
            <a:r>
              <a:rPr lang="de-DE" sz="800" dirty="0" smtClean="0"/>
              <a:t>6. Serenität bezeichnet die Fähigkeit, Emotionen so zu kontrollieren, dass sie</a:t>
            </a:r>
          </a:p>
          <a:p>
            <a:pPr eaLnBrk="1" hangingPunct="1">
              <a:lnSpc>
                <a:spcPct val="80000"/>
              </a:lnSpc>
            </a:pPr>
            <a:r>
              <a:rPr lang="de-DE" sz="800" dirty="0" smtClean="0"/>
              <a:t>Denken, Handeln und Wohlbefinden nicht übermäßig stören.</a:t>
            </a:r>
          </a:p>
          <a:p>
            <a:pPr eaLnBrk="1" hangingPunct="1">
              <a:lnSpc>
                <a:spcPct val="80000"/>
              </a:lnSpc>
            </a:pPr>
            <a:r>
              <a:rPr lang="de-DE" sz="800" dirty="0" smtClean="0"/>
              <a:t>7. Empathie bedeutet, die Gefühle und das Erleben anderer nachempfinden</a:t>
            </a:r>
          </a:p>
          <a:p>
            <a:pPr eaLnBrk="1" hangingPunct="1">
              <a:lnSpc>
                <a:spcPct val="80000"/>
              </a:lnSpc>
            </a:pPr>
            <a:r>
              <a:rPr lang="de-DE" sz="800" dirty="0" smtClean="0"/>
              <a:t>und sich auf andere einstellen zu können.</a:t>
            </a:r>
          </a:p>
          <a:p>
            <a:pPr eaLnBrk="1" hangingPunct="1">
              <a:lnSpc>
                <a:spcPct val="80000"/>
              </a:lnSpc>
            </a:pPr>
            <a:r>
              <a:rPr lang="de-DE" sz="800" dirty="0" smtClean="0"/>
              <a:t>8. Nachhaltigkeit kennzeichnet ein Verhalten, das kurzfristig vielleicht anstrengt,</a:t>
            </a:r>
          </a:p>
          <a:p>
            <a:pPr eaLnBrk="1" hangingPunct="1">
              <a:lnSpc>
                <a:spcPct val="80000"/>
              </a:lnSpc>
            </a:pPr>
            <a:r>
              <a:rPr lang="de-DE" sz="800" dirty="0" smtClean="0"/>
              <a:t>langfristig aber zum Ziel führt.</a:t>
            </a:r>
          </a:p>
          <a:p>
            <a:pPr eaLnBrk="1" hangingPunct="1">
              <a:lnSpc>
                <a:spcPct val="80000"/>
              </a:lnSpc>
            </a:pPr>
            <a:r>
              <a:rPr lang="de-DE" sz="800" dirty="0" smtClean="0"/>
              <a:t>9. Perspektivwechsel beinhaltet, einen Sachverhalt oder Konflikt aus der</a:t>
            </a:r>
          </a:p>
          <a:p>
            <a:pPr eaLnBrk="1" hangingPunct="1">
              <a:lnSpc>
                <a:spcPct val="80000"/>
              </a:lnSpc>
            </a:pPr>
            <a:r>
              <a:rPr lang="de-DE" sz="800" dirty="0" smtClean="0"/>
              <a:t>Sicht anderer Beteiligter zu betrachten.</a:t>
            </a:r>
          </a:p>
          <a:p>
            <a:pPr eaLnBrk="1" hangingPunct="1">
              <a:lnSpc>
                <a:spcPct val="80000"/>
              </a:lnSpc>
            </a:pPr>
            <a:r>
              <a:rPr lang="de-DE" sz="800" dirty="0" smtClean="0"/>
              <a:t>10. Selbstdistanz ist die Fähigkeit, höherrangige Ziele zu identifizieren und</a:t>
            </a:r>
          </a:p>
          <a:p>
            <a:pPr eaLnBrk="1" hangingPunct="1">
              <a:lnSpc>
                <a:spcPct val="80000"/>
              </a:lnSpc>
            </a:pPr>
            <a:r>
              <a:rPr lang="de-DE" sz="800" dirty="0" smtClean="0"/>
              <a:t>dafür eigene Interessen zurückzustellen.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5421F8-210F-444D-8431-1984D6A00DA4}" type="slidenum">
              <a:rPr lang="de-DE" smtClean="0"/>
              <a:pPr eaLnBrk="1" hangingPunct="1"/>
              <a:t>2</a:t>
            </a:fld>
            <a:endParaRPr lang="de-D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20</a:t>
            </a:fld>
            <a:endParaRPr lang="de-DE"/>
          </a:p>
        </p:txBody>
      </p:sp>
    </p:spTree>
    <p:extLst>
      <p:ext uri="{BB962C8B-B14F-4D97-AF65-F5344CB8AC3E}">
        <p14:creationId xmlns:p14="http://schemas.microsoft.com/office/powerpoint/2010/main" val="714588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Zitat aus </a:t>
            </a:r>
            <a:r>
              <a:rPr lang="de-CH" dirty="0" err="1" smtClean="0"/>
              <a:t>Allemann</a:t>
            </a:r>
            <a:r>
              <a:rPr lang="de-CH" dirty="0" smtClean="0"/>
              <a:t> 2010: Das sozial-kognitive Entwicklungsmodell des Verzeihens</a:t>
            </a:r>
          </a:p>
          <a:p>
            <a:r>
              <a:rPr lang="de-CH" dirty="0" smtClean="0"/>
              <a:t>(</a:t>
            </a:r>
            <a:r>
              <a:rPr lang="de-CH" dirty="0" err="1" smtClean="0"/>
              <a:t>Enright</a:t>
            </a:r>
            <a:r>
              <a:rPr lang="de-CH" dirty="0" smtClean="0"/>
              <a:t> et al., 1989; </a:t>
            </a:r>
            <a:r>
              <a:rPr lang="de-CH" dirty="0" err="1" smtClean="0"/>
              <a:t>Enright</a:t>
            </a:r>
            <a:r>
              <a:rPr lang="de-CH" dirty="0" smtClean="0"/>
              <a:t>, </a:t>
            </a:r>
            <a:r>
              <a:rPr lang="de-CH" dirty="0" err="1" smtClean="0"/>
              <a:t>Gassin</a:t>
            </a:r>
            <a:r>
              <a:rPr lang="de-CH" dirty="0" smtClean="0"/>
              <a:t> &amp; Wu, 1992)</a:t>
            </a:r>
          </a:p>
          <a:p>
            <a:r>
              <a:rPr lang="de-CH" dirty="0" smtClean="0"/>
              <a:t>beruht explizit auf Kohlbergs Modell der moralischen Entwicklung</a:t>
            </a:r>
          </a:p>
          <a:p>
            <a:r>
              <a:rPr lang="de-CH" dirty="0" smtClean="0"/>
              <a:t>(1976) und beinhaltet sechs Stufen des Verzeihens:</a:t>
            </a:r>
          </a:p>
          <a:p>
            <a:r>
              <a:rPr lang="de-CH" dirty="0" smtClean="0"/>
              <a:t>(1) Beim „rachgierigen Verzeihen“ wird verziehen,</a:t>
            </a:r>
          </a:p>
          <a:p>
            <a:r>
              <a:rPr lang="de-CH" dirty="0" smtClean="0"/>
              <a:t>wenn vorher Rache geübt wurde (</a:t>
            </a:r>
            <a:r>
              <a:rPr lang="de-CH" dirty="0" err="1" smtClean="0"/>
              <a:t>revengeful</a:t>
            </a:r>
            <a:r>
              <a:rPr lang="de-CH" dirty="0" smtClean="0"/>
              <a:t> </a:t>
            </a:r>
            <a:r>
              <a:rPr lang="de-CH" dirty="0" err="1" smtClean="0"/>
              <a:t>forgiveness</a:t>
            </a:r>
            <a:r>
              <a:rPr lang="de-CH" dirty="0" smtClean="0"/>
              <a:t>).</a:t>
            </a:r>
          </a:p>
          <a:p>
            <a:r>
              <a:rPr lang="de-CH" dirty="0" smtClean="0"/>
              <a:t>(2) In der zweiten Stufe wird verziehen, wenn das, was</a:t>
            </a:r>
          </a:p>
          <a:p>
            <a:r>
              <a:rPr lang="de-CH" dirty="0" smtClean="0"/>
              <a:t>genommen wurde, zurückgegeben oder ersetzt wurde</a:t>
            </a:r>
          </a:p>
          <a:p>
            <a:r>
              <a:rPr lang="de-CH" dirty="0" smtClean="0"/>
              <a:t>(</a:t>
            </a:r>
            <a:r>
              <a:rPr lang="de-CH" dirty="0" err="1" smtClean="0"/>
              <a:t>conditional</a:t>
            </a:r>
            <a:r>
              <a:rPr lang="de-CH" dirty="0" smtClean="0"/>
              <a:t> </a:t>
            </a:r>
            <a:r>
              <a:rPr lang="de-CH" dirty="0" err="1" smtClean="0"/>
              <a:t>or</a:t>
            </a:r>
            <a:r>
              <a:rPr lang="de-CH" dirty="0" smtClean="0"/>
              <a:t> </a:t>
            </a:r>
            <a:r>
              <a:rPr lang="de-CH" dirty="0" err="1" smtClean="0"/>
              <a:t>restitutional</a:t>
            </a:r>
            <a:r>
              <a:rPr lang="de-CH" dirty="0" smtClean="0"/>
              <a:t> </a:t>
            </a:r>
            <a:r>
              <a:rPr lang="de-CH" dirty="0" err="1" smtClean="0"/>
              <a:t>forgiveness</a:t>
            </a:r>
            <a:r>
              <a:rPr lang="de-CH" dirty="0" smtClean="0"/>
              <a:t>), (3) in der dritten,</a:t>
            </a:r>
          </a:p>
          <a:p>
            <a:r>
              <a:rPr lang="de-CH" dirty="0" smtClean="0"/>
              <a:t>weil dies von einem erwartet wird (</a:t>
            </a:r>
            <a:r>
              <a:rPr lang="de-CH" dirty="0" err="1" smtClean="0"/>
              <a:t>expectational</a:t>
            </a:r>
            <a:r>
              <a:rPr lang="de-CH" dirty="0" smtClean="0"/>
              <a:t> </a:t>
            </a:r>
            <a:r>
              <a:rPr lang="de-CH" dirty="0" err="1" smtClean="0"/>
              <a:t>forgiveness</a:t>
            </a:r>
            <a:r>
              <a:rPr lang="de-CH" dirty="0" smtClean="0"/>
              <a:t>)</a:t>
            </a:r>
          </a:p>
          <a:p>
            <a:r>
              <a:rPr lang="de-CH" dirty="0" smtClean="0"/>
              <a:t>und (4) in der vierten Stufe, weil das Gesetz, die</a:t>
            </a:r>
          </a:p>
          <a:p>
            <a:r>
              <a:rPr lang="de-CH" dirty="0" smtClean="0"/>
              <a:t>Lebensphilosophie oder die Religion dies verlangen (</a:t>
            </a:r>
            <a:r>
              <a:rPr lang="de-CH" dirty="0" err="1" smtClean="0"/>
              <a:t>lawful</a:t>
            </a:r>
            <a:endParaRPr lang="de-CH" dirty="0" smtClean="0"/>
          </a:p>
          <a:p>
            <a:r>
              <a:rPr lang="de-CH" dirty="0" err="1" smtClean="0"/>
              <a:t>expectational</a:t>
            </a:r>
            <a:r>
              <a:rPr lang="de-CH" dirty="0" smtClean="0"/>
              <a:t> </a:t>
            </a:r>
            <a:r>
              <a:rPr lang="de-CH" dirty="0" err="1" smtClean="0"/>
              <a:t>forgiveness</a:t>
            </a:r>
            <a:r>
              <a:rPr lang="de-CH" dirty="0" smtClean="0"/>
              <a:t>). (5) Die Wiederherstellung</a:t>
            </a:r>
          </a:p>
          <a:p>
            <a:r>
              <a:rPr lang="de-CH" dirty="0" smtClean="0"/>
              <a:t>der sozialen Harmonie ist der zentrale Grund des Verzeihens</a:t>
            </a:r>
          </a:p>
          <a:p>
            <a:r>
              <a:rPr lang="de-CH" dirty="0" smtClean="0"/>
              <a:t>in der fünften Stufe (</a:t>
            </a:r>
            <a:r>
              <a:rPr lang="de-CH" dirty="0" err="1" smtClean="0"/>
              <a:t>forgiveness</a:t>
            </a:r>
            <a:r>
              <a:rPr lang="de-CH" dirty="0" smtClean="0"/>
              <a:t> </a:t>
            </a:r>
            <a:r>
              <a:rPr lang="de-CH" dirty="0" err="1" smtClean="0"/>
              <a:t>as</a:t>
            </a:r>
            <a:r>
              <a:rPr lang="de-CH" dirty="0" smtClean="0"/>
              <a:t> </a:t>
            </a:r>
            <a:r>
              <a:rPr lang="de-CH" dirty="0" err="1" smtClean="0"/>
              <a:t>social</a:t>
            </a:r>
            <a:r>
              <a:rPr lang="de-CH" dirty="0" smtClean="0"/>
              <a:t> </a:t>
            </a:r>
            <a:r>
              <a:rPr lang="de-CH" dirty="0" err="1" smtClean="0"/>
              <a:t>harmony</a:t>
            </a:r>
            <a:r>
              <a:rPr lang="de-CH" dirty="0" smtClean="0"/>
              <a:t>),</a:t>
            </a:r>
          </a:p>
          <a:p>
            <a:r>
              <a:rPr lang="de-CH" dirty="0" smtClean="0"/>
              <a:t>(6) in der sechsten und höchsten verzeihen Personen aus</a:t>
            </a:r>
          </a:p>
          <a:p>
            <a:r>
              <a:rPr lang="de-CH" dirty="0" smtClean="0"/>
              <a:t>Liebe (</a:t>
            </a:r>
            <a:r>
              <a:rPr lang="de-CH" dirty="0" err="1" smtClean="0"/>
              <a:t>forgiveness</a:t>
            </a:r>
            <a:r>
              <a:rPr lang="de-CH" dirty="0" smtClean="0"/>
              <a:t> </a:t>
            </a:r>
            <a:r>
              <a:rPr lang="de-CH" dirty="0" err="1" smtClean="0"/>
              <a:t>as</a:t>
            </a:r>
            <a:r>
              <a:rPr lang="de-CH" dirty="0" smtClean="0"/>
              <a:t> </a:t>
            </a:r>
            <a:r>
              <a:rPr lang="de-CH" dirty="0" err="1" smtClean="0"/>
              <a:t>love</a:t>
            </a:r>
            <a:r>
              <a:rPr lang="de-CH" dirty="0" smtClean="0"/>
              <a:t>).</a:t>
            </a:r>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21</a:t>
            </a:fld>
            <a:endParaRPr lang="de-DE"/>
          </a:p>
        </p:txBody>
      </p:sp>
    </p:spTree>
    <p:extLst>
      <p:ext uri="{BB962C8B-B14F-4D97-AF65-F5344CB8AC3E}">
        <p14:creationId xmlns:p14="http://schemas.microsoft.com/office/powerpoint/2010/main" val="983380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Gerechtigkeit, Rache, Groll</a:t>
            </a:r>
          </a:p>
          <a:p>
            <a:r>
              <a:rPr lang="de-CH" dirty="0" smtClean="0"/>
              <a:t>Vs.</a:t>
            </a:r>
          </a:p>
          <a:p>
            <a:r>
              <a:rPr lang="de-CH" dirty="0" smtClean="0"/>
              <a:t>Prosoziales Verhalten, Harmonie, Vergebung</a:t>
            </a:r>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22</a:t>
            </a:fld>
            <a:endParaRPr lang="de-DE"/>
          </a:p>
        </p:txBody>
      </p:sp>
    </p:spTree>
    <p:extLst>
      <p:ext uri="{BB962C8B-B14F-4D97-AF65-F5344CB8AC3E}">
        <p14:creationId xmlns:p14="http://schemas.microsoft.com/office/powerpoint/2010/main" val="2046665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716D22-0471-42E8-81E5-78D50E447618}" type="slidenum">
              <a:rPr lang="de-DE" smtClean="0"/>
              <a:pPr eaLnBrk="1" hangingPunct="1"/>
              <a:t>23</a:t>
            </a:fld>
            <a:endParaRPr lang="de-DE" smtClean="0"/>
          </a:p>
        </p:txBody>
      </p:sp>
      <p:sp>
        <p:nvSpPr>
          <p:cNvPr id="50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5543C3E-F9AA-44F2-AEE6-9996AA2C371F}" type="slidenum">
              <a:rPr lang="de-DE" sz="1200"/>
              <a:pPr algn="r" eaLnBrk="1" hangingPunct="1"/>
              <a:t>23</a:t>
            </a:fld>
            <a:endParaRPr lang="de-DE" sz="12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Friedberg JP, </a:t>
            </a:r>
            <a:r>
              <a:rPr lang="en-US" dirty="0" err="1" smtClean="0"/>
              <a:t>Suchday</a:t>
            </a:r>
            <a:r>
              <a:rPr lang="en-US" dirty="0" smtClean="0"/>
              <a:t> S, </a:t>
            </a:r>
            <a:r>
              <a:rPr lang="en-US" dirty="0" err="1" smtClean="0"/>
              <a:t>Shelov</a:t>
            </a:r>
            <a:r>
              <a:rPr lang="en-US" dirty="0" smtClean="0"/>
              <a:t> DV. (2007). The impact of forgiveness on cardiovascular reactivity and recovery. </a:t>
            </a:r>
            <a:r>
              <a:rPr lang="en-US" dirty="0" err="1" smtClean="0"/>
              <a:t>Int</a:t>
            </a:r>
            <a:r>
              <a:rPr lang="en-US" dirty="0" smtClean="0"/>
              <a:t> J </a:t>
            </a:r>
            <a:r>
              <a:rPr lang="en-US" dirty="0" err="1" smtClean="0"/>
              <a:t>Psychophysiol</a:t>
            </a:r>
            <a:r>
              <a:rPr lang="en-US" dirty="0" smtClean="0"/>
              <a:t>. 65(2):87-94.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current study investigated the relationship between trait forgiveness and cardiovascular reactivity (CVR) and recovery in 99 normotensive participants (mean age=33.8). Cardiovascular parameters were obtained at 2-minute intervals during a 10-minute baseline period and a 20-minute recovery period, and at 1-minute intervals during a 4-minute anger recall task and a 4-minute serial subtraction task without harassment. Participants filled out a self-report measure of forgiveness prior to the laboratory procedure. Although forgiveness was not related to CVR, higher levels of trait forgiveness were predictive of lower diastolic blood pressure (DBP) at baseline (p&lt;.02) and faster DBP recovery  (p&lt;.003). Findings suggest that forgiveness may be related to overall reductions  in blood pressure levels and may aid in cardiovascular recovery from stress. The  results also provide preliminary evidence that forgiveness may impact cardiovascular health not through a myocardial or vascular pathway, but through another mechanism.  </a:t>
            </a:r>
            <a:endParaRPr lang="de-CH" sz="1200" kern="1200" dirty="0" smtClean="0">
              <a:solidFill>
                <a:schemeClr val="tx1"/>
              </a:solidFill>
              <a:effectLst/>
              <a:latin typeface="Arial"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24</a:t>
            </a:fld>
            <a:endParaRPr lang="de-DE"/>
          </a:p>
        </p:txBody>
      </p:sp>
    </p:spTree>
    <p:extLst>
      <p:ext uri="{BB962C8B-B14F-4D97-AF65-F5344CB8AC3E}">
        <p14:creationId xmlns:p14="http://schemas.microsoft.com/office/powerpoint/2010/main" val="949078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smtClean="0">
                <a:hlinkClick r:id="rId3" tooltip="Proceedings of the National Academy of Sciences of the United States of America."/>
              </a:rPr>
              <a:t>Proc</a:t>
            </a:r>
            <a:r>
              <a:rPr lang="de-CH" dirty="0" smtClean="0">
                <a:hlinkClick r:id="rId3" tooltip="Proceedings of the National Academy of Sciences of the United States of America."/>
              </a:rPr>
              <a:t> </a:t>
            </a:r>
            <a:r>
              <a:rPr lang="de-CH" dirty="0" err="1" smtClean="0">
                <a:hlinkClick r:id="rId3" tooltip="Proceedings of the National Academy of Sciences of the United States of America."/>
              </a:rPr>
              <a:t>Natl</a:t>
            </a:r>
            <a:r>
              <a:rPr lang="de-CH" dirty="0" smtClean="0">
                <a:hlinkClick r:id="rId3" tooltip="Proceedings of the National Academy of Sciences of the United States of America."/>
              </a:rPr>
              <a:t> </a:t>
            </a:r>
            <a:r>
              <a:rPr lang="de-CH" dirty="0" err="1" smtClean="0">
                <a:hlinkClick r:id="rId3" tooltip="Proceedings of the National Academy of Sciences of the United States of America."/>
              </a:rPr>
              <a:t>Acad</a:t>
            </a:r>
            <a:r>
              <a:rPr lang="de-CH" dirty="0" smtClean="0">
                <a:hlinkClick r:id="rId3" tooltip="Proceedings of the National Academy of Sciences of the United States of America."/>
              </a:rPr>
              <a:t> </a:t>
            </a:r>
            <a:r>
              <a:rPr lang="de-CH" dirty="0" err="1" smtClean="0">
                <a:hlinkClick r:id="rId3" tooltip="Proceedings of the National Academy of Sciences of the United States of America."/>
              </a:rPr>
              <a:t>Sci</a:t>
            </a:r>
            <a:r>
              <a:rPr lang="de-CH" dirty="0" smtClean="0">
                <a:hlinkClick r:id="rId3" tooltip="Proceedings of the National Academy of Sciences of the United States of America."/>
              </a:rPr>
              <a:t> U S A.</a:t>
            </a:r>
            <a:r>
              <a:rPr lang="de-CH" dirty="0" smtClean="0"/>
              <a:t> 2010 </a:t>
            </a:r>
            <a:r>
              <a:rPr lang="de-CH" dirty="0" err="1" smtClean="0"/>
              <a:t>Oct</a:t>
            </a:r>
            <a:r>
              <a:rPr lang="de-CH" dirty="0" smtClean="0"/>
              <a:t> 5;107(40):17071-2. </a:t>
            </a:r>
            <a:r>
              <a:rPr lang="de-CH" dirty="0" err="1" smtClean="0"/>
              <a:t>Epub</a:t>
            </a:r>
            <a:r>
              <a:rPr lang="de-CH" dirty="0" smtClean="0"/>
              <a:t> 2010 Sep 27.</a:t>
            </a:r>
          </a:p>
          <a:p>
            <a:r>
              <a:rPr lang="de-CH" b="1" dirty="0" smtClean="0"/>
              <a:t>I </a:t>
            </a:r>
            <a:r>
              <a:rPr lang="de-CH" b="1" dirty="0" err="1" smtClean="0"/>
              <a:t>fear</a:t>
            </a:r>
            <a:r>
              <a:rPr lang="de-CH" b="1" dirty="0" smtClean="0"/>
              <a:t> </a:t>
            </a:r>
            <a:r>
              <a:rPr lang="de-CH" b="1" dirty="0" err="1" smtClean="0"/>
              <a:t>for</a:t>
            </a:r>
            <a:r>
              <a:rPr lang="de-CH" b="1" dirty="0" smtClean="0"/>
              <a:t> </a:t>
            </a:r>
            <a:r>
              <a:rPr lang="de-CH" b="1" dirty="0" err="1" smtClean="0"/>
              <a:t>you</a:t>
            </a:r>
            <a:r>
              <a:rPr lang="de-CH" b="1" dirty="0" smtClean="0"/>
              <a:t>: a </a:t>
            </a:r>
            <a:r>
              <a:rPr lang="de-CH" b="1" dirty="0" err="1" smtClean="0"/>
              <a:t>role</a:t>
            </a:r>
            <a:r>
              <a:rPr lang="de-CH" b="1" dirty="0" smtClean="0"/>
              <a:t> </a:t>
            </a:r>
            <a:r>
              <a:rPr lang="de-CH" b="1" dirty="0" err="1" smtClean="0"/>
              <a:t>for</a:t>
            </a:r>
            <a:r>
              <a:rPr lang="de-CH" b="1" dirty="0" smtClean="0"/>
              <a:t> </a:t>
            </a:r>
            <a:r>
              <a:rPr lang="de-CH" b="1" dirty="0" err="1" smtClean="0"/>
              <a:t>serotonin</a:t>
            </a:r>
            <a:r>
              <a:rPr lang="de-CH" b="1" dirty="0" smtClean="0"/>
              <a:t> in </a:t>
            </a:r>
            <a:r>
              <a:rPr lang="de-CH" b="1" dirty="0" err="1" smtClean="0"/>
              <a:t>moral</a:t>
            </a:r>
            <a:r>
              <a:rPr lang="de-CH" b="1" dirty="0" smtClean="0"/>
              <a:t> </a:t>
            </a:r>
            <a:r>
              <a:rPr lang="de-CH" b="1" dirty="0" err="1" smtClean="0"/>
              <a:t>behavior</a:t>
            </a:r>
            <a:r>
              <a:rPr lang="de-CH" b="1" dirty="0" smtClean="0"/>
              <a:t>.</a:t>
            </a:r>
          </a:p>
          <a:p>
            <a:r>
              <a:rPr lang="de-CH" dirty="0" smtClean="0">
                <a:hlinkClick r:id="rId4"/>
              </a:rPr>
              <a:t>Tost H</a:t>
            </a:r>
            <a:r>
              <a:rPr lang="de-CH" dirty="0" smtClean="0"/>
              <a:t>, </a:t>
            </a:r>
            <a:r>
              <a:rPr lang="de-CH" dirty="0" smtClean="0">
                <a:hlinkClick r:id="rId5"/>
              </a:rPr>
              <a:t>Meyer-Lindenberg A</a:t>
            </a:r>
            <a:r>
              <a:rPr lang="de-CH" dirty="0" smtClean="0"/>
              <a:t>.</a:t>
            </a:r>
          </a:p>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25</a:t>
            </a:fld>
            <a:endParaRPr lang="de-DE"/>
          </a:p>
        </p:txBody>
      </p:sp>
    </p:spTree>
    <p:extLst>
      <p:ext uri="{BB962C8B-B14F-4D97-AF65-F5344CB8AC3E}">
        <p14:creationId xmlns:p14="http://schemas.microsoft.com/office/powerpoint/2010/main" val="401463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314C9F-0E9E-493A-8C50-483B3139F61C}" type="slidenum">
              <a:rPr lang="de-DE" smtClean="0"/>
              <a:pPr eaLnBrk="1" hangingPunct="1"/>
              <a:t>26</a:t>
            </a:fld>
            <a:endParaRPr lang="de-DE" smtClean="0"/>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C267115-2E67-4F73-A27F-CA73B231046A}" type="slidenum">
              <a:rPr lang="de-DE" sz="1200"/>
              <a:pPr algn="r" eaLnBrk="1" hangingPunct="1"/>
              <a:t>26</a:t>
            </a:fld>
            <a:endParaRPr lang="de-DE" sz="12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C3D355-2284-44D5-8387-2DFFFD006A65}" type="slidenum">
              <a:rPr lang="de-DE" smtClean="0"/>
              <a:pPr eaLnBrk="1" hangingPunct="1"/>
              <a:t>27</a:t>
            </a:fld>
            <a:endParaRPr lang="de-DE" smtClean="0"/>
          </a:p>
        </p:txBody>
      </p:sp>
      <p:sp>
        <p:nvSpPr>
          <p:cNvPr id="51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A9E9D47-143D-4E0A-B93F-3253666D3111}" type="slidenum">
              <a:rPr lang="de-DE" sz="1200"/>
              <a:pPr algn="r" eaLnBrk="1" hangingPunct="1"/>
              <a:t>27</a:t>
            </a:fld>
            <a:endParaRPr lang="de-DE" sz="120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1DFF-5A14-4A03-B48D-6FE034176A06}" type="slidenum">
              <a:rPr lang="de-DE" smtClean="0"/>
              <a:pPr eaLnBrk="1" hangingPunct="1"/>
              <a:t>28</a:t>
            </a:fld>
            <a:endParaRPr lang="de-DE" smtClean="0"/>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6CDAC20-9EDB-4EFA-B32C-FD460A6DFEF4}" type="slidenum">
              <a:rPr lang="de-DE" sz="1200"/>
              <a:pPr algn="r" eaLnBrk="1" hangingPunct="1"/>
              <a:t>28</a:t>
            </a:fld>
            <a:endParaRPr lang="de-DE" sz="120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Buch von Andreas</a:t>
            </a:r>
            <a:r>
              <a:rPr lang="de-DE" baseline="0" dirty="0" smtClean="0"/>
              <a:t> </a:t>
            </a:r>
            <a:r>
              <a:rPr lang="de-DE" baseline="0" dirty="0" err="1" smtClean="0"/>
              <a:t>Malessa</a:t>
            </a:r>
            <a:r>
              <a:rPr lang="de-DE" baseline="0" dirty="0" smtClean="0"/>
              <a:t> und Ulrich </a:t>
            </a:r>
            <a:r>
              <a:rPr lang="de-DE" baseline="0" dirty="0" err="1" smtClean="0"/>
              <a:t>Giesekus</a:t>
            </a:r>
            <a:r>
              <a:rPr lang="de-DE" baseline="0" dirty="0" smtClean="0"/>
              <a:t>: Vergeben kann man nicht müssen. </a:t>
            </a:r>
            <a:r>
              <a:rPr lang="de-DE" baseline="0" smtClean="0"/>
              <a:t>Brunnen. </a:t>
            </a:r>
            <a:endParaRPr lang="de-DE" smtClean="0"/>
          </a:p>
        </p:txBody>
      </p:sp>
      <p:sp>
        <p:nvSpPr>
          <p:cNvPr id="563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EFBF8C-A380-49AD-A23D-00969E390C05}" type="slidenum">
              <a:rPr lang="de-DE" smtClean="0"/>
              <a:pPr eaLnBrk="1" hangingPunct="1"/>
              <a:t>29</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385D78-266E-471F-A4B6-50DA7FFF91F9}" type="slidenum">
              <a:rPr lang="de-DE" smtClean="0"/>
              <a:pPr eaLnBrk="1" hangingPunct="1"/>
              <a:t>3</a:t>
            </a:fld>
            <a:endParaRPr lang="de-DE"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F55CFD-F307-4B6A-B573-781833436277}" type="slidenum">
              <a:rPr lang="de-DE" smtClean="0"/>
              <a:pPr eaLnBrk="1" hangingPunct="1"/>
              <a:t>30</a:t>
            </a:fld>
            <a:endParaRPr lang="de-DE"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Ich lernte Herrn </a:t>
            </a:r>
            <a:r>
              <a:rPr lang="de-DE" dirty="0" err="1" smtClean="0"/>
              <a:t>Jagodic</a:t>
            </a:r>
            <a:r>
              <a:rPr lang="de-DE" dirty="0" smtClean="0"/>
              <a:t> nach einem Burnout mit 45 Jahren kennen. Ein Wechsel im Management seiner Firma hatte zu einer rüden Veränderung des Betriebsklimas geführt. Wo zuvor zusammengearbeitet wurde, galt jetzt ein gnadenloser Konkurrenzkampf, wo vorher ermutigt wurde, erntete er jetzt Abwertung, Verachtung und ständigen Leistungsdruck. Unter Tränen erzählte er mir, dass er seine jetzige Chefin wie seine Mutter in der Kindheit erlebte: gnadenlos brutal. Sie verprügelte ihn wegen Kleinigkeiten, wegen jeder schlechten Note, und keiner half ihm. Der Abstieg in Drogen, Alkohol und Kriminalität war programmiert. Erst nach einem Gefängnisaufenthalt kam es zu einer inneren Umkehr. Er fand Zugang zum Glauben, und irgendwann wurde es ihm klar: „Ich darf nicht immer mit meinen Eltern hadern. Ich muss Wege zur Vergebung finden.“ Und weiter: „Ich bat Gott: Zeig mir etwas an meiner Mutter, das ich als schön wahrnehmen kann! Gib mir wenigstens einen guten Gedanken für meinen Vater! Und dann erinnerte ich mich an einen Spaziergang mit meinem Vater. Wir hatten ein gutes Gespräch, endlich nach Jahren des Schweigens und der Verachtung!“ Ich fragte ihn: „Und was haben Sie Schönes an Ihrer Mutter gefunden?“ „Ehrlich gesagt, bis heute nichts. Sie ist noch immer eine verbitterte, ängstliche Frau, die andere heruntermacht. Aber ich bin in die Wiesen hinter unserem Haus gegangen und habe die schönen Blumen gesehen. Ich hab ihr bewusst einen </a:t>
            </a:r>
            <a:r>
              <a:rPr lang="de-DE" dirty="0" err="1" smtClean="0"/>
              <a:t>Strauss</a:t>
            </a:r>
            <a:r>
              <a:rPr lang="de-DE" dirty="0" smtClean="0"/>
              <a:t> gepflückt und nach Hause gebracht. Ich will ihr das Böse meiner Jugend nicht mehr nachtragen.“</a:t>
            </a:r>
            <a:endParaRPr lang="de-CH"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31</a:t>
            </a:fld>
            <a:endParaRPr lang="de-DE"/>
          </a:p>
        </p:txBody>
      </p:sp>
    </p:spTree>
    <p:extLst>
      <p:ext uri="{BB962C8B-B14F-4D97-AF65-F5344CB8AC3E}">
        <p14:creationId xmlns:p14="http://schemas.microsoft.com/office/powerpoint/2010/main" val="3789125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32</a:t>
            </a:fld>
            <a:endParaRPr lang="de-DE"/>
          </a:p>
        </p:txBody>
      </p:sp>
    </p:spTree>
    <p:extLst>
      <p:ext uri="{BB962C8B-B14F-4D97-AF65-F5344CB8AC3E}">
        <p14:creationId xmlns:p14="http://schemas.microsoft.com/office/powerpoint/2010/main" val="944660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33</a:t>
            </a:fld>
            <a:endParaRPr lang="de-DE"/>
          </a:p>
        </p:txBody>
      </p:sp>
    </p:spTree>
    <p:extLst>
      <p:ext uri="{BB962C8B-B14F-4D97-AF65-F5344CB8AC3E}">
        <p14:creationId xmlns:p14="http://schemas.microsoft.com/office/powerpoint/2010/main" val="1868731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461047-C93F-48BE-B2E3-C16BCE33DCA2}" type="slidenum">
              <a:rPr lang="de-DE" smtClean="0"/>
              <a:pPr eaLnBrk="1" hangingPunct="1"/>
              <a:t>34</a:t>
            </a:fld>
            <a:endParaRPr lang="de-DE"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8A748D-B299-41CC-B155-32F9488751F9}" type="slidenum">
              <a:rPr lang="de-DE" smtClean="0"/>
              <a:pPr eaLnBrk="1" hangingPunct="1"/>
              <a:t>35</a:t>
            </a:fld>
            <a:endParaRPr lang="de-DE"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3B6107-F0EA-4425-938C-C698EBD81007}" type="slidenum">
              <a:rPr lang="de-DE" smtClean="0"/>
              <a:pPr eaLnBrk="1" hangingPunct="1"/>
              <a:t>36</a:t>
            </a:fld>
            <a:endParaRPr lang="de-DE"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CE0C18-D19A-41AC-AD6E-B153E59BD4D9}" type="slidenum">
              <a:rPr lang="de-DE" smtClean="0"/>
              <a:pPr eaLnBrk="1" hangingPunct="1"/>
              <a:t>37</a:t>
            </a:fld>
            <a:endParaRPr lang="de-DE"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DE52FD-3DE0-417C-BFEC-D343B30FB342}" type="slidenum">
              <a:rPr lang="de-DE" smtClean="0"/>
              <a:pPr eaLnBrk="1" hangingPunct="1"/>
              <a:t>38</a:t>
            </a:fld>
            <a:endParaRPr lang="de-DE"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DEFBE0-679F-4689-B23F-D4FD188013D5}" type="slidenum">
              <a:rPr lang="de-CH" smtClean="0"/>
              <a:pPr eaLnBrk="1" hangingPunct="1"/>
              <a:t>39</a:t>
            </a:fld>
            <a:endParaRPr lang="de-CH"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42789B-F546-4B2D-B728-AF2C639A99D4}" type="slidenum">
              <a:rPr lang="de-DE" smtClean="0"/>
              <a:pPr eaLnBrk="1" hangingPunct="1"/>
              <a:t>4</a:t>
            </a:fld>
            <a:endParaRPr lang="de-D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0745E9-34A5-4A1F-AC0B-A55EB6429140}" type="slidenum">
              <a:rPr lang="de-CH" smtClean="0"/>
              <a:pPr eaLnBrk="1" hangingPunct="1"/>
              <a:t>40</a:t>
            </a:fld>
            <a:endParaRPr lang="de-CH"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330C6A-A4FF-4998-B3E9-D07D909006F3}" type="slidenum">
              <a:rPr lang="de-CH" smtClean="0"/>
              <a:pPr eaLnBrk="1" hangingPunct="1"/>
              <a:t>41</a:t>
            </a:fld>
            <a:endParaRPr lang="de-CH"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C63CDD-B4AF-47EC-9ED8-EF6255FF166F}" type="slidenum">
              <a:rPr lang="de-CH" smtClean="0"/>
              <a:pPr eaLnBrk="1" hangingPunct="1"/>
              <a:t>42</a:t>
            </a:fld>
            <a:endParaRPr lang="de-CH"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47749A-10A9-447A-BD0E-7192F5E72EDE}" type="slidenum">
              <a:rPr lang="de-CH" smtClean="0"/>
              <a:pPr eaLnBrk="1" hangingPunct="1"/>
              <a:t>43</a:t>
            </a:fld>
            <a:endParaRPr lang="de-CH"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9D7254-685D-4741-A35C-8C65B50D13BF}" type="slidenum">
              <a:rPr lang="de-DE" smtClean="0"/>
              <a:pPr eaLnBrk="1" hangingPunct="1"/>
              <a:t>44</a:t>
            </a:fld>
            <a:endParaRPr lang="de-DE"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DE" sz="800" dirty="0" smtClean="0"/>
              <a:t>10 Weisheitskompetenzen</a:t>
            </a:r>
          </a:p>
          <a:p>
            <a:pPr eaLnBrk="1" hangingPunct="1">
              <a:lnSpc>
                <a:spcPct val="80000"/>
              </a:lnSpc>
            </a:pPr>
            <a:r>
              <a:rPr lang="de-DE" sz="800" dirty="0" smtClean="0"/>
              <a:t>1. Fakten- und Problemlösewissen umfasst</a:t>
            </a:r>
          </a:p>
          <a:p>
            <a:pPr eaLnBrk="1" hangingPunct="1">
              <a:lnSpc>
                <a:spcPct val="80000"/>
              </a:lnSpc>
            </a:pPr>
            <a:r>
              <a:rPr lang="de-DE" sz="800" dirty="0" smtClean="0"/>
              <a:t>– allgemeines Wissen zum Beispiel über Motive, Emotionen und Verhalten</a:t>
            </a:r>
          </a:p>
          <a:p>
            <a:pPr eaLnBrk="1" hangingPunct="1">
              <a:lnSpc>
                <a:spcPct val="80000"/>
              </a:lnSpc>
            </a:pPr>
            <a:r>
              <a:rPr lang="de-DE" sz="800" dirty="0" smtClean="0"/>
              <a:t>– spezifisches Wissen etwa über soziale Ereignisse wie ein Vorstellungsgespräch</a:t>
            </a:r>
          </a:p>
          <a:p>
            <a:pPr eaLnBrk="1" hangingPunct="1">
              <a:lnSpc>
                <a:spcPct val="80000"/>
              </a:lnSpc>
            </a:pPr>
            <a:r>
              <a:rPr lang="de-DE" sz="800" dirty="0" smtClean="0"/>
              <a:t>und über die Funktionsweise von Institutionen</a:t>
            </a:r>
          </a:p>
          <a:p>
            <a:pPr eaLnBrk="1" hangingPunct="1">
              <a:lnSpc>
                <a:spcPct val="80000"/>
              </a:lnSpc>
            </a:pPr>
            <a:r>
              <a:rPr lang="de-DE" sz="800" dirty="0" smtClean="0"/>
              <a:t>– Handlungswissen, zum Beispiel zu Konfliktlösestrategien.</a:t>
            </a:r>
          </a:p>
          <a:p>
            <a:pPr eaLnBrk="1" hangingPunct="1">
              <a:lnSpc>
                <a:spcPct val="80000"/>
              </a:lnSpc>
            </a:pPr>
            <a:r>
              <a:rPr lang="de-DE" sz="800" dirty="0" smtClean="0"/>
              <a:t>2. </a:t>
            </a:r>
            <a:r>
              <a:rPr lang="de-DE" sz="800" dirty="0" err="1" smtClean="0"/>
              <a:t>Kontextualismus</a:t>
            </a:r>
            <a:r>
              <a:rPr lang="de-DE" sz="800" dirty="0" smtClean="0"/>
              <a:t> ist die Fähigkeit, zeitliche und thematische Verbindungen</a:t>
            </a:r>
          </a:p>
          <a:p>
            <a:pPr eaLnBrk="1" hangingPunct="1">
              <a:lnSpc>
                <a:spcPct val="80000"/>
              </a:lnSpc>
            </a:pPr>
            <a:r>
              <a:rPr lang="de-DE" sz="800" dirty="0" smtClean="0"/>
              <a:t>zwischen verschiedenen Lebensbereichen und -erfahrungen zu erkennen.</a:t>
            </a:r>
          </a:p>
          <a:p>
            <a:pPr eaLnBrk="1" hangingPunct="1">
              <a:lnSpc>
                <a:spcPct val="80000"/>
              </a:lnSpc>
            </a:pPr>
            <a:r>
              <a:rPr lang="de-DE" sz="800" dirty="0" smtClean="0"/>
              <a:t>3. Werterelativismus berücksichtigt beim Urteil über das Denken und Verhalten</a:t>
            </a:r>
          </a:p>
          <a:p>
            <a:pPr eaLnBrk="1" hangingPunct="1">
              <a:lnSpc>
                <a:spcPct val="80000"/>
              </a:lnSpc>
            </a:pPr>
            <a:r>
              <a:rPr lang="de-DE" sz="800" dirty="0" smtClean="0"/>
              <a:t>anderer deren individuelle Geschichte und Wertvorstellungen.</a:t>
            </a:r>
          </a:p>
          <a:p>
            <a:pPr eaLnBrk="1" hangingPunct="1">
              <a:lnSpc>
                <a:spcPct val="80000"/>
              </a:lnSpc>
            </a:pPr>
            <a:r>
              <a:rPr lang="de-DE" sz="800" dirty="0" smtClean="0"/>
              <a:t>4. Ungewissheitstoleranz erlaubt, Unsicherheit auszuhalten und trotzdem</a:t>
            </a:r>
          </a:p>
          <a:p>
            <a:pPr eaLnBrk="1" hangingPunct="1">
              <a:lnSpc>
                <a:spcPct val="80000"/>
              </a:lnSpc>
            </a:pPr>
            <a:r>
              <a:rPr lang="de-DE" sz="800" dirty="0" smtClean="0"/>
              <a:t>entscheiden oder handeln zu können.</a:t>
            </a:r>
          </a:p>
          <a:p>
            <a:pPr eaLnBrk="1" hangingPunct="1">
              <a:lnSpc>
                <a:spcPct val="80000"/>
              </a:lnSpc>
            </a:pPr>
            <a:r>
              <a:rPr lang="de-DE" sz="800" dirty="0" smtClean="0"/>
              <a:t>5. Emotionswahrnehmung bedeutet, eigene Gefühle zu registrieren und zu</a:t>
            </a:r>
          </a:p>
          <a:p>
            <a:pPr eaLnBrk="1" hangingPunct="1">
              <a:lnSpc>
                <a:spcPct val="80000"/>
              </a:lnSpc>
            </a:pPr>
            <a:r>
              <a:rPr lang="de-DE" sz="800" dirty="0" smtClean="0"/>
              <a:t>beurteilen, ob sie der Situation angemessen sind.</a:t>
            </a:r>
          </a:p>
          <a:p>
            <a:pPr eaLnBrk="1" hangingPunct="1">
              <a:lnSpc>
                <a:spcPct val="80000"/>
              </a:lnSpc>
            </a:pPr>
            <a:r>
              <a:rPr lang="de-DE" sz="800" dirty="0" smtClean="0"/>
              <a:t>6. Serenität bezeichnet die Fähigkeit, Emotionen so zu kontrollieren, dass sie</a:t>
            </a:r>
          </a:p>
          <a:p>
            <a:pPr eaLnBrk="1" hangingPunct="1">
              <a:lnSpc>
                <a:spcPct val="80000"/>
              </a:lnSpc>
            </a:pPr>
            <a:r>
              <a:rPr lang="de-DE" sz="800" dirty="0" smtClean="0"/>
              <a:t>Denken, Handeln und Wohlbefinden nicht übermäßig stören.</a:t>
            </a:r>
          </a:p>
          <a:p>
            <a:pPr eaLnBrk="1" hangingPunct="1">
              <a:lnSpc>
                <a:spcPct val="80000"/>
              </a:lnSpc>
            </a:pPr>
            <a:r>
              <a:rPr lang="de-DE" sz="800" dirty="0" smtClean="0"/>
              <a:t>7. Empathie bedeutet, die Gefühle und das Erleben anderer nachempfinden</a:t>
            </a:r>
          </a:p>
          <a:p>
            <a:pPr eaLnBrk="1" hangingPunct="1">
              <a:lnSpc>
                <a:spcPct val="80000"/>
              </a:lnSpc>
            </a:pPr>
            <a:r>
              <a:rPr lang="de-DE" sz="800" dirty="0" smtClean="0"/>
              <a:t>und sich auf andere einstellen zu können.</a:t>
            </a:r>
          </a:p>
          <a:p>
            <a:pPr eaLnBrk="1" hangingPunct="1">
              <a:lnSpc>
                <a:spcPct val="80000"/>
              </a:lnSpc>
            </a:pPr>
            <a:r>
              <a:rPr lang="de-DE" sz="800" dirty="0" smtClean="0"/>
              <a:t>8. Nachhaltigkeit kennzeichnet ein Verhalten, das kurzfristig vielleicht anstrengt,</a:t>
            </a:r>
          </a:p>
          <a:p>
            <a:pPr eaLnBrk="1" hangingPunct="1">
              <a:lnSpc>
                <a:spcPct val="80000"/>
              </a:lnSpc>
            </a:pPr>
            <a:r>
              <a:rPr lang="de-DE" sz="800" dirty="0" smtClean="0"/>
              <a:t>langfristig aber zum Ziel führt.</a:t>
            </a:r>
          </a:p>
          <a:p>
            <a:pPr eaLnBrk="1" hangingPunct="1">
              <a:lnSpc>
                <a:spcPct val="80000"/>
              </a:lnSpc>
            </a:pPr>
            <a:r>
              <a:rPr lang="de-DE" sz="800" dirty="0" smtClean="0"/>
              <a:t>9. Perspektivwechsel beinhaltet, einen Sachverhalt oder Konflikt aus der</a:t>
            </a:r>
          </a:p>
          <a:p>
            <a:pPr eaLnBrk="1" hangingPunct="1">
              <a:lnSpc>
                <a:spcPct val="80000"/>
              </a:lnSpc>
            </a:pPr>
            <a:r>
              <a:rPr lang="de-DE" sz="800" dirty="0" smtClean="0"/>
              <a:t>Sicht anderer Beteiligter zu betrachten.</a:t>
            </a:r>
          </a:p>
          <a:p>
            <a:pPr eaLnBrk="1" hangingPunct="1">
              <a:lnSpc>
                <a:spcPct val="80000"/>
              </a:lnSpc>
            </a:pPr>
            <a:r>
              <a:rPr lang="de-DE" sz="800" dirty="0" smtClean="0"/>
              <a:t>10. Selbstdistanz ist die Fähigkeit, höherrangige Ziele zu identifizieren und</a:t>
            </a:r>
          </a:p>
          <a:p>
            <a:pPr eaLnBrk="1" hangingPunct="1">
              <a:lnSpc>
                <a:spcPct val="80000"/>
              </a:lnSpc>
            </a:pPr>
            <a:r>
              <a:rPr lang="de-DE" sz="800" dirty="0" smtClean="0"/>
              <a:t>dafür eigene Interessen zurückzustellen.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7CF59E-E970-4383-9A2A-8156EB2C3C30}" type="slidenum">
              <a:rPr lang="de-DE" smtClean="0"/>
              <a:pPr eaLnBrk="1" hangingPunct="1"/>
              <a:t>45</a:t>
            </a:fld>
            <a:endParaRPr lang="de-DE" smtClean="0"/>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CC40BB0-E830-4004-9DF1-E201F1DE3D53}" type="slidenum">
              <a:rPr lang="de-DE" sz="1200"/>
              <a:pPr algn="r" eaLnBrk="1" hangingPunct="1"/>
              <a:t>45</a:t>
            </a:fld>
            <a:endParaRPr lang="de-DE" sz="12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95623D-4D0D-4633-B509-7D02F12C7D49}" type="slidenum">
              <a:rPr lang="de-DE" smtClean="0"/>
              <a:pPr eaLnBrk="1" hangingPunct="1"/>
              <a:t>46</a:t>
            </a:fld>
            <a:endParaRPr lang="de-DE"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CH" sz="800" smtClean="0"/>
              <a:t>Baumeister, R. F., Exline J. J. &amp; Sommer, K. L. (1998). </a:t>
            </a:r>
            <a:r>
              <a:rPr lang="en-GB" sz="800" smtClean="0"/>
              <a:t>The Victim Role, Grudge Theory, and Two Dimensions of Forgiveness. In: Worthington, E. L.: Dimensions of Forgiveness: Psychological Research and Theoretical Perspectives (pp. 79-104). Templeton Foundation Press.</a:t>
            </a:r>
          </a:p>
          <a:p>
            <a:pPr eaLnBrk="1" hangingPunct="1">
              <a:lnSpc>
                <a:spcPct val="80000"/>
              </a:lnSpc>
            </a:pPr>
            <a:r>
              <a:rPr lang="en-GB" sz="800" smtClean="0"/>
              <a:t>Enright R.D. &amp; Reed G. (2006). The effects of forgiveness therapy on depression, anxiety and posttraumatic stress for women after spousal emotional abuse. Journal of Consulting and Clinical Psychology 74:920-929.</a:t>
            </a:r>
            <a:endParaRPr lang="de-CH" sz="800" smtClean="0"/>
          </a:p>
          <a:p>
            <a:pPr eaLnBrk="1" hangingPunct="1">
              <a:lnSpc>
                <a:spcPct val="80000"/>
              </a:lnSpc>
            </a:pPr>
            <a:r>
              <a:rPr lang="de-CH" sz="800" smtClean="0"/>
              <a:t>Enright R.D. (2006): Vergebung als Chance. Neuen Mut fürs Leben finden. Bern (Verlag Hans Huber).</a:t>
            </a:r>
          </a:p>
          <a:p>
            <a:pPr eaLnBrk="1" hangingPunct="1">
              <a:lnSpc>
                <a:spcPct val="80000"/>
              </a:lnSpc>
            </a:pPr>
            <a:r>
              <a:rPr lang="de-CH" sz="800" smtClean="0"/>
              <a:t>Exline J. J. &amp; Baumeister, R. F. (2000). </a:t>
            </a:r>
            <a:r>
              <a:rPr lang="en-GB" sz="800" smtClean="0"/>
              <a:t>Expressing Forgiveness and Repentance. Benefits and Barriers. In: McCullough, M. E., Pargament, K. I. &amp; Thoresen, C. E.: Forgiveness: theory, research, and practice (133-155). New York (The Guilford Press).</a:t>
            </a:r>
          </a:p>
          <a:p>
            <a:pPr eaLnBrk="1" hangingPunct="1">
              <a:lnSpc>
                <a:spcPct val="80000"/>
              </a:lnSpc>
            </a:pPr>
            <a:r>
              <a:rPr lang="en-GB" sz="800" smtClean="0"/>
              <a:t>Friedberg J. et al. (2007). The impact of forgiveness on cardiovascular reactivity and recovery. </a:t>
            </a:r>
            <a:r>
              <a:rPr lang="de-CH" sz="800" smtClean="0"/>
              <a:t>International Journal of Psychophysiology 65:87-94.</a:t>
            </a:r>
          </a:p>
          <a:p>
            <a:pPr eaLnBrk="1" hangingPunct="1">
              <a:lnSpc>
                <a:spcPct val="80000"/>
              </a:lnSpc>
            </a:pPr>
            <a:r>
              <a:rPr lang="de-CH" sz="800" smtClean="0"/>
              <a:t>Grabe M. (2007): Lebenskunst Vergebung. Marburg (Francke).</a:t>
            </a:r>
            <a:endParaRPr lang="en-GB" sz="800" smtClean="0"/>
          </a:p>
          <a:p>
            <a:pPr eaLnBrk="1" hangingPunct="1">
              <a:lnSpc>
                <a:spcPct val="80000"/>
              </a:lnSpc>
            </a:pPr>
            <a:r>
              <a:rPr lang="en-GB" sz="800" smtClean="0"/>
              <a:t>Kroll J. PTSDs/Borderlines in therapy. Finding the balance. New York (Norton) 1993.</a:t>
            </a:r>
          </a:p>
          <a:p>
            <a:pPr eaLnBrk="1" hangingPunct="1">
              <a:lnSpc>
                <a:spcPct val="80000"/>
              </a:lnSpc>
            </a:pPr>
            <a:r>
              <a:rPr lang="en-GB" sz="800" smtClean="0"/>
              <a:t>Lampman L.B., Hrsg. (1999). God and the victim. Theological reflections on evil, victimization, justice and forgiveness. Grand Rapids MI (Eerdmans).</a:t>
            </a:r>
          </a:p>
          <a:p>
            <a:pPr eaLnBrk="1" hangingPunct="1">
              <a:lnSpc>
                <a:spcPct val="80000"/>
              </a:lnSpc>
            </a:pPr>
            <a:r>
              <a:rPr lang="en-GB" sz="800" smtClean="0"/>
              <a:t>Lawler K.A. (2003): A change of heart: Cardiovascular correlates of forgiveness in response to interpersonal conflict. Journal of Behavioral Medicine 26:373-393.</a:t>
            </a:r>
            <a:endParaRPr lang="de-CH" sz="800" smtClean="0"/>
          </a:p>
          <a:p>
            <a:pPr eaLnBrk="1" hangingPunct="1">
              <a:lnSpc>
                <a:spcPct val="80000"/>
              </a:lnSpc>
            </a:pPr>
            <a:r>
              <a:rPr lang="de-CH" sz="800" smtClean="0"/>
              <a:t>Ley K. (2005). Versöhnung mit den Eltern. Wege zur inneren Freiheit. Düsseldorf und Zürich (Walter).</a:t>
            </a:r>
          </a:p>
          <a:p>
            <a:pPr eaLnBrk="1" hangingPunct="1">
              <a:lnSpc>
                <a:spcPct val="80000"/>
              </a:lnSpc>
            </a:pPr>
            <a:r>
              <a:rPr lang="de-CH" sz="800" smtClean="0"/>
              <a:t>Meek K.R. &amp; McMinn M.R. (1997). </a:t>
            </a:r>
            <a:r>
              <a:rPr lang="en-GB" sz="800" smtClean="0"/>
              <a:t>Forgiveness: More than a therapeutic technique. Journal of Psychology and Christianity 16:51-61.</a:t>
            </a:r>
            <a:endParaRPr lang="de-CH" sz="800" smtClean="0"/>
          </a:p>
          <a:p>
            <a:pPr eaLnBrk="1" hangingPunct="1">
              <a:lnSpc>
                <a:spcPct val="80000"/>
              </a:lnSpc>
            </a:pPr>
            <a:r>
              <a:rPr lang="de-CH" sz="800" smtClean="0"/>
              <a:t>Monbourquette, J. (2003): Vergeben lernen in zwölf Schritten. Mainz (Grünewald-Verlag).</a:t>
            </a:r>
          </a:p>
          <a:p>
            <a:pPr eaLnBrk="1" hangingPunct="1">
              <a:lnSpc>
                <a:spcPct val="80000"/>
              </a:lnSpc>
            </a:pPr>
            <a:r>
              <a:rPr lang="de-CH" sz="800" smtClean="0"/>
              <a:t>Monbourquette, J. (2009): Umarme deinen Schatten. Negative Energien in positive verwandeln. Freiburg (Herder).</a:t>
            </a:r>
          </a:p>
          <a:p>
            <a:pPr eaLnBrk="1" hangingPunct="1">
              <a:lnSpc>
                <a:spcPct val="80000"/>
              </a:lnSpc>
            </a:pPr>
            <a:r>
              <a:rPr lang="de-CH" sz="800" smtClean="0"/>
              <a:t>Rytina S. (2008): Frei von der Last des Grolls. Psychologie Heute 2008(1):52-53.</a:t>
            </a:r>
            <a:endParaRPr lang="da-DK" sz="800" smtClean="0"/>
          </a:p>
          <a:p>
            <a:pPr eaLnBrk="1" hangingPunct="1">
              <a:lnSpc>
                <a:spcPct val="80000"/>
              </a:lnSpc>
            </a:pPr>
            <a:r>
              <a:rPr lang="da-DK" sz="800" smtClean="0"/>
              <a:t>Sanderson C. &amp; Linehan M.M. (1999). </a:t>
            </a:r>
            <a:r>
              <a:rPr lang="en-GB" sz="800" smtClean="0"/>
              <a:t>Acceptance and forgiveness. In: Miller W.R. (ed.), Integrating spirituality into treatment. Washington (American Psychological Association).</a:t>
            </a:r>
            <a:endParaRPr lang="de-CH" sz="800" smtClean="0"/>
          </a:p>
          <a:p>
            <a:pPr eaLnBrk="1" hangingPunct="1">
              <a:lnSpc>
                <a:spcPct val="80000"/>
              </a:lnSpc>
            </a:pPr>
            <a:r>
              <a:rPr lang="de-CH" sz="800" smtClean="0"/>
              <a:t>Tausch R. (1989). Lebensschritte. Umgang mit belastenden Gefühlen. Berlin (Rowohlt).</a:t>
            </a:r>
          </a:p>
          <a:p>
            <a:pPr eaLnBrk="1" hangingPunct="1">
              <a:lnSpc>
                <a:spcPct val="80000"/>
              </a:lnSpc>
            </a:pPr>
            <a:r>
              <a:rPr lang="de-CH" sz="800" smtClean="0"/>
              <a:t>Tausch R. (1993). Verzeihen: Die doppelte Wohltat. Psychologie Heute 1993(4):20-29.</a:t>
            </a:r>
            <a:endParaRPr lang="da-DK" sz="800" smtClean="0"/>
          </a:p>
          <a:p>
            <a:pPr eaLnBrk="1" hangingPunct="1">
              <a:lnSpc>
                <a:spcPct val="80000"/>
              </a:lnSpc>
            </a:pPr>
            <a:r>
              <a:rPr lang="da-DK" sz="800" smtClean="0"/>
              <a:t>VanOyen Witvliet C. et al. </a:t>
            </a:r>
            <a:r>
              <a:rPr lang="en-GB" sz="800" smtClean="0"/>
              <a:t>(2001): Granting forgiveness or harboring grudges. Implications for emotion, physiology, and health. </a:t>
            </a:r>
            <a:r>
              <a:rPr lang="de-CH" sz="800" smtClean="0"/>
              <a:t>Psychological Science 12:117-123.</a:t>
            </a:r>
            <a:endParaRPr lang="en-GB" sz="800" smtClean="0"/>
          </a:p>
          <a:p>
            <a:pPr eaLnBrk="1" hangingPunct="1">
              <a:lnSpc>
                <a:spcPct val="80000"/>
              </a:lnSpc>
            </a:pPr>
            <a:r>
              <a:rPr lang="en-GB" sz="800" smtClean="0"/>
              <a:t>Walker D. F. &amp; Gorsuch R.L. (2004). Dimensions underlying sixteen models of forgiveness and reconciliation. Journal of Psychology and Theology 32:12-25.</a:t>
            </a:r>
            <a:endParaRPr lang="de-CH" sz="800" smtClean="0"/>
          </a:p>
          <a:p>
            <a:pPr eaLnBrk="1" hangingPunct="1">
              <a:lnSpc>
                <a:spcPct val="80000"/>
              </a:lnSpc>
            </a:pPr>
            <a:r>
              <a:rPr lang="de-CH" sz="800" smtClean="0"/>
              <a:t>Weingardt B.M. (2004): Das verzeih ich dir (nie). Haan (Brockhaus). </a:t>
            </a:r>
            <a:endParaRPr lang="en-GB" sz="800" smtClean="0"/>
          </a:p>
          <a:p>
            <a:pPr eaLnBrk="1" hangingPunct="1">
              <a:lnSpc>
                <a:spcPct val="80000"/>
              </a:lnSpc>
            </a:pPr>
            <a:r>
              <a:rPr lang="en-GB" sz="800" smtClean="0"/>
              <a:t>Williams R. (1993). Anger kills: Seventeen Strategies for Controlling the Hostility That Can Harm Your Health. New York (Harper).</a:t>
            </a:r>
            <a:endParaRPr lang="de-CH" sz="800" smtClean="0"/>
          </a:p>
          <a:p>
            <a:pPr eaLnBrk="1" hangingPunct="1">
              <a:lnSpc>
                <a:spcPct val="80000"/>
              </a:lnSpc>
            </a:pPr>
            <a:r>
              <a:rPr lang="de-CH" sz="800" smtClean="0"/>
              <a:t>Wolf A. (2002). Versöhnung: Die Kunst, neu anzufangen. Psychologie Heute 2002(8):20-27.</a:t>
            </a:r>
            <a:endParaRPr lang="en-GB" sz="800" smtClean="0"/>
          </a:p>
          <a:p>
            <a:pPr eaLnBrk="1" hangingPunct="1">
              <a:lnSpc>
                <a:spcPct val="80000"/>
              </a:lnSpc>
            </a:pPr>
            <a:r>
              <a:rPr lang="en-GB" sz="800" smtClean="0"/>
              <a:t>Worthington E.L. (2009). A Just Forgiveness: Responsible Healing Without Excusing Injustice. Downers Grove IL (InterVarsity).</a:t>
            </a:r>
          </a:p>
          <a:p>
            <a:pPr eaLnBrk="1" hangingPunct="1">
              <a:lnSpc>
                <a:spcPct val="80000"/>
              </a:lnSpc>
            </a:pPr>
            <a:r>
              <a:rPr lang="en-GB" sz="800" smtClean="0"/>
              <a:t>Worthington E.L. et al. (2007). Forgiveness, health, and well-being: a review of evidence for emotional versus decisional forgiveness, dispositional forgivingness, and reduced unforgiveness. Journal of Behavioral Medicine 30:291-302.</a:t>
            </a:r>
          </a:p>
          <a:p>
            <a:pPr eaLnBrk="1" hangingPunct="1">
              <a:lnSpc>
                <a:spcPct val="80000"/>
              </a:lnSpc>
            </a:pPr>
            <a:r>
              <a:rPr lang="en-GB" sz="800" smtClean="0"/>
              <a:t>Worthington E.L., Hrsg., (2005). Handbook of Forgiveness. New York (Routledge).</a:t>
            </a:r>
            <a:endParaRPr lang="de-DE" sz="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A375F2-F496-40A1-9163-DC1B0B2C5681}" type="slidenum">
              <a:rPr lang="de-DE" smtClean="0"/>
              <a:pPr eaLnBrk="1" hangingPunct="1"/>
              <a:t>5</a:t>
            </a:fld>
            <a:endParaRPr lang="de-D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409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7EC053-7E74-43BA-B528-7557552316BD}" type="slidenum">
              <a:rPr lang="de-DE" smtClean="0"/>
              <a:pPr eaLnBrk="1" hangingPunct="1"/>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C6D486-87FA-425F-8C3A-F34225D661CF}" type="slidenum">
              <a:rPr lang="de-DE" smtClean="0"/>
              <a:pPr eaLnBrk="1" hangingPunct="1"/>
              <a:t>7</a:t>
            </a:fld>
            <a:endParaRPr lang="de-DE"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283B67-C6B2-4010-AFE8-EB46E790603B}" type="slidenum">
              <a:rPr lang="de-DE" smtClean="0"/>
              <a:pPr eaLnBrk="1" hangingPunct="1"/>
              <a:t>8</a:t>
            </a:fld>
            <a:endParaRPr lang="de-DE" smtClean="0"/>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FC2F774-742A-49E0-B25E-D1A3C30EFAD6}" type="slidenum">
              <a:rPr lang="de-DE" sz="1200"/>
              <a:pPr algn="r" eaLnBrk="1" hangingPunct="1"/>
              <a:t>8</a:t>
            </a:fld>
            <a:endParaRPr lang="de-DE" sz="120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430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563C3C-D3DD-4FC9-9BBF-018F466CE9D6}" type="slidenum">
              <a:rPr lang="de-DE" smtClean="0"/>
              <a:pPr eaLnBrk="1" hangingPunct="1"/>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28663" y="2130425"/>
            <a:ext cx="8264525"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458913" y="3886200"/>
            <a:ext cx="68040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B64CDBBC-A166-4440-A702-7621F27D6136}" type="slidenum">
              <a:rPr lang="de-CH"/>
              <a:pPr>
                <a:defRPr/>
              </a:pPr>
              <a:t>‹Nr.›</a:t>
            </a:fld>
            <a:endParaRPr lang="de-CH"/>
          </a:p>
        </p:txBody>
      </p:sp>
    </p:spTree>
    <p:extLst>
      <p:ext uri="{BB962C8B-B14F-4D97-AF65-F5344CB8AC3E}">
        <p14:creationId xmlns:p14="http://schemas.microsoft.com/office/powerpoint/2010/main" val="183140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FBE77222-A28A-4E7D-896B-9BEE60F2E7F1}" type="slidenum">
              <a:rPr lang="de-CH"/>
              <a:pPr>
                <a:defRPr/>
              </a:pPr>
              <a:t>‹Nr.›</a:t>
            </a:fld>
            <a:endParaRPr lang="de-CH"/>
          </a:p>
        </p:txBody>
      </p:sp>
    </p:spTree>
    <p:extLst>
      <p:ext uri="{BB962C8B-B14F-4D97-AF65-F5344CB8AC3E}">
        <p14:creationId xmlns:p14="http://schemas.microsoft.com/office/powerpoint/2010/main" val="2497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48500" y="274638"/>
            <a:ext cx="2187575"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85775" y="274638"/>
            <a:ext cx="6410325"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5E31F9D2-24F8-47D7-AE01-1EC57396E22C}" type="slidenum">
              <a:rPr lang="de-CH"/>
              <a:pPr>
                <a:defRPr/>
              </a:pPr>
              <a:t>‹Nr.›</a:t>
            </a:fld>
            <a:endParaRPr lang="de-CH"/>
          </a:p>
        </p:txBody>
      </p:sp>
    </p:spTree>
    <p:extLst>
      <p:ext uri="{BB962C8B-B14F-4D97-AF65-F5344CB8AC3E}">
        <p14:creationId xmlns:p14="http://schemas.microsoft.com/office/powerpoint/2010/main" val="399689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85775" y="274638"/>
            <a:ext cx="8750300" cy="58515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DE7156AA-CFFF-4709-9A68-9FA0F2B0232C}" type="slidenum">
              <a:rPr lang="de-CH"/>
              <a:pPr>
                <a:defRPr/>
              </a:pPr>
              <a:t>‹Nr.›</a:t>
            </a:fld>
            <a:endParaRPr lang="de-CH"/>
          </a:p>
        </p:txBody>
      </p:sp>
    </p:spTree>
    <p:extLst>
      <p:ext uri="{BB962C8B-B14F-4D97-AF65-F5344CB8AC3E}">
        <p14:creationId xmlns:p14="http://schemas.microsoft.com/office/powerpoint/2010/main" val="2468608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85775" y="274638"/>
            <a:ext cx="8750300" cy="8509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85775" y="1600200"/>
            <a:ext cx="429895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937125" y="1600200"/>
            <a:ext cx="429895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E2A05962-C11B-48F2-9AE8-82C8906D3579}" type="slidenum">
              <a:rPr lang="de-CH"/>
              <a:pPr>
                <a:defRPr/>
              </a:pPr>
              <a:t>‹Nr.›</a:t>
            </a:fld>
            <a:endParaRPr lang="de-CH"/>
          </a:p>
        </p:txBody>
      </p:sp>
    </p:spTree>
    <p:extLst>
      <p:ext uri="{BB962C8B-B14F-4D97-AF65-F5344CB8AC3E}">
        <p14:creationId xmlns:p14="http://schemas.microsoft.com/office/powerpoint/2010/main" val="183696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BE02F8C2-660E-4D72-806F-3BCD28069281}" type="slidenum">
              <a:rPr lang="de-CH"/>
              <a:pPr>
                <a:defRPr/>
              </a:pPr>
              <a:t>‹Nr.›</a:t>
            </a:fld>
            <a:endParaRPr lang="de-CH"/>
          </a:p>
        </p:txBody>
      </p:sp>
    </p:spTree>
    <p:extLst>
      <p:ext uri="{BB962C8B-B14F-4D97-AF65-F5344CB8AC3E}">
        <p14:creationId xmlns:p14="http://schemas.microsoft.com/office/powerpoint/2010/main" val="326486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68350" y="4406900"/>
            <a:ext cx="8262938"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68350" y="2906713"/>
            <a:ext cx="82629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016063D8-B5AD-4A28-BC3F-2A96C852929D}" type="slidenum">
              <a:rPr lang="de-CH"/>
              <a:pPr>
                <a:defRPr/>
              </a:pPr>
              <a:t>‹Nr.›</a:t>
            </a:fld>
            <a:endParaRPr lang="de-CH"/>
          </a:p>
        </p:txBody>
      </p:sp>
    </p:spTree>
    <p:extLst>
      <p:ext uri="{BB962C8B-B14F-4D97-AF65-F5344CB8AC3E}">
        <p14:creationId xmlns:p14="http://schemas.microsoft.com/office/powerpoint/2010/main" val="122692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85775" y="1600200"/>
            <a:ext cx="4298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937125" y="1600200"/>
            <a:ext cx="4298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C2862F19-7CC4-453B-ADA4-E4B7BC5FB6AA}" type="slidenum">
              <a:rPr lang="de-CH"/>
              <a:pPr>
                <a:defRPr/>
              </a:pPr>
              <a:t>‹Nr.›</a:t>
            </a:fld>
            <a:endParaRPr lang="de-CH"/>
          </a:p>
        </p:txBody>
      </p:sp>
    </p:spTree>
    <p:extLst>
      <p:ext uri="{BB962C8B-B14F-4D97-AF65-F5344CB8AC3E}">
        <p14:creationId xmlns:p14="http://schemas.microsoft.com/office/powerpoint/2010/main" val="57720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85775" y="274638"/>
            <a:ext cx="87503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85775" y="1535113"/>
            <a:ext cx="4295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85775" y="2174875"/>
            <a:ext cx="4295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938713" y="1535113"/>
            <a:ext cx="42973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938713" y="2174875"/>
            <a:ext cx="42973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FBB0345A-209A-4DB0-8950-6DE0B20D8B88}" type="slidenum">
              <a:rPr lang="de-CH"/>
              <a:pPr>
                <a:defRPr/>
              </a:pPr>
              <a:t>‹Nr.›</a:t>
            </a:fld>
            <a:endParaRPr lang="de-CH"/>
          </a:p>
        </p:txBody>
      </p:sp>
    </p:spTree>
    <p:extLst>
      <p:ext uri="{BB962C8B-B14F-4D97-AF65-F5344CB8AC3E}">
        <p14:creationId xmlns:p14="http://schemas.microsoft.com/office/powerpoint/2010/main" val="179276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55550A61-FC07-4000-ABB7-833A3120B8BD}" type="slidenum">
              <a:rPr lang="de-CH"/>
              <a:pPr>
                <a:defRPr/>
              </a:pPr>
              <a:t>‹Nr.›</a:t>
            </a:fld>
            <a:endParaRPr lang="de-CH"/>
          </a:p>
        </p:txBody>
      </p:sp>
    </p:spTree>
    <p:extLst>
      <p:ext uri="{BB962C8B-B14F-4D97-AF65-F5344CB8AC3E}">
        <p14:creationId xmlns:p14="http://schemas.microsoft.com/office/powerpoint/2010/main" val="112826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B7C421C7-8EE1-4B4E-AB0A-0E06B3B97AFA}" type="slidenum">
              <a:rPr lang="de-CH"/>
              <a:pPr>
                <a:defRPr/>
              </a:pPr>
              <a:t>‹Nr.›</a:t>
            </a:fld>
            <a:endParaRPr lang="de-CH"/>
          </a:p>
        </p:txBody>
      </p:sp>
    </p:spTree>
    <p:extLst>
      <p:ext uri="{BB962C8B-B14F-4D97-AF65-F5344CB8AC3E}">
        <p14:creationId xmlns:p14="http://schemas.microsoft.com/office/powerpoint/2010/main" val="320605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85775" y="273050"/>
            <a:ext cx="31988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800475" y="273050"/>
            <a:ext cx="5435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85775" y="1435100"/>
            <a:ext cx="31988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328598B-1512-4F62-9C50-BE582C80333D}" type="slidenum">
              <a:rPr lang="de-CH"/>
              <a:pPr>
                <a:defRPr/>
              </a:pPr>
              <a:t>‹Nr.›</a:t>
            </a:fld>
            <a:endParaRPr lang="de-CH"/>
          </a:p>
        </p:txBody>
      </p:sp>
    </p:spTree>
    <p:extLst>
      <p:ext uri="{BB962C8B-B14F-4D97-AF65-F5344CB8AC3E}">
        <p14:creationId xmlns:p14="http://schemas.microsoft.com/office/powerpoint/2010/main" val="175385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05000" y="4800600"/>
            <a:ext cx="5834063"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905000" y="612775"/>
            <a:ext cx="583406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905000" y="5367338"/>
            <a:ext cx="583406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2360D6FB-87B1-4EDF-BD6A-926A0758CA71}" type="slidenum">
              <a:rPr lang="de-CH"/>
              <a:pPr>
                <a:defRPr/>
              </a:pPr>
              <a:t>‹Nr.›</a:t>
            </a:fld>
            <a:endParaRPr lang="de-CH"/>
          </a:p>
        </p:txBody>
      </p:sp>
    </p:spTree>
    <p:extLst>
      <p:ext uri="{BB962C8B-B14F-4D97-AF65-F5344CB8AC3E}">
        <p14:creationId xmlns:p14="http://schemas.microsoft.com/office/powerpoint/2010/main" val="162494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5775" y="274638"/>
            <a:ext cx="87503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485775" y="1600200"/>
            <a:ext cx="8750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485775" y="6245225"/>
            <a:ext cx="22685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CH"/>
          </a:p>
        </p:txBody>
      </p:sp>
      <p:sp>
        <p:nvSpPr>
          <p:cNvPr id="1029" name="Rectangle 5"/>
          <p:cNvSpPr>
            <a:spLocks noGrp="1" noChangeArrowheads="1"/>
          </p:cNvSpPr>
          <p:nvPr>
            <p:ph type="ftr" sz="quarter" idx="3"/>
          </p:nvPr>
        </p:nvSpPr>
        <p:spPr bwMode="auto">
          <a:xfrm>
            <a:off x="3321050" y="6245225"/>
            <a:ext cx="3079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CH"/>
          </a:p>
        </p:txBody>
      </p:sp>
      <p:sp>
        <p:nvSpPr>
          <p:cNvPr id="1030" name="Rectangle 6"/>
          <p:cNvSpPr>
            <a:spLocks noGrp="1" noChangeArrowheads="1"/>
          </p:cNvSpPr>
          <p:nvPr>
            <p:ph type="sldNum" sz="quarter" idx="4"/>
          </p:nvPr>
        </p:nvSpPr>
        <p:spPr bwMode="auto">
          <a:xfrm>
            <a:off x="6967538" y="6245225"/>
            <a:ext cx="22685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1AB6248-BA9D-42D8-A3FB-D1823E51FECE}" type="slidenum">
              <a:rPr lang="de-CH"/>
              <a:pPr>
                <a:defRPr/>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Calibri" pitchFamily="34" charset="0"/>
        </a:defRPr>
      </a:lvl2pPr>
      <a:lvl3pPr algn="ctr" rtl="0" eaLnBrk="0" fontAlgn="base" hangingPunct="0">
        <a:spcBef>
          <a:spcPct val="0"/>
        </a:spcBef>
        <a:spcAft>
          <a:spcPct val="0"/>
        </a:spcAft>
        <a:defRPr sz="3600" b="1">
          <a:solidFill>
            <a:schemeClr val="tx2"/>
          </a:solidFill>
          <a:latin typeface="Calibri" pitchFamily="34" charset="0"/>
        </a:defRPr>
      </a:lvl3pPr>
      <a:lvl4pPr algn="ctr" rtl="0" eaLnBrk="0" fontAlgn="base" hangingPunct="0">
        <a:spcBef>
          <a:spcPct val="0"/>
        </a:spcBef>
        <a:spcAft>
          <a:spcPct val="0"/>
        </a:spcAft>
        <a:defRPr sz="3600" b="1">
          <a:solidFill>
            <a:schemeClr val="tx2"/>
          </a:solidFill>
          <a:latin typeface="Calibri" pitchFamily="34" charset="0"/>
        </a:defRPr>
      </a:lvl4pPr>
      <a:lvl5pPr algn="ctr" rtl="0" eaLnBrk="0" fontAlgn="base" hangingPunct="0">
        <a:spcBef>
          <a:spcPct val="0"/>
        </a:spcBef>
        <a:spcAft>
          <a:spcPct val="0"/>
        </a:spcAft>
        <a:defRPr sz="3600" b="1">
          <a:solidFill>
            <a:schemeClr val="tx2"/>
          </a:solidFill>
          <a:latin typeface="Calibri" pitchFamily="34" charset="0"/>
        </a:defRPr>
      </a:lvl5pPr>
      <a:lvl6pPr marL="457200" algn="ctr" rtl="0" fontAlgn="base">
        <a:spcBef>
          <a:spcPct val="0"/>
        </a:spcBef>
        <a:spcAft>
          <a:spcPct val="0"/>
        </a:spcAft>
        <a:defRPr sz="3600" b="1">
          <a:solidFill>
            <a:schemeClr val="tx2"/>
          </a:solidFill>
          <a:latin typeface="Calibri" pitchFamily="34" charset="0"/>
        </a:defRPr>
      </a:lvl6pPr>
      <a:lvl7pPr marL="914400" algn="ctr" rtl="0" fontAlgn="base">
        <a:spcBef>
          <a:spcPct val="0"/>
        </a:spcBef>
        <a:spcAft>
          <a:spcPct val="0"/>
        </a:spcAft>
        <a:defRPr sz="3600" b="1">
          <a:solidFill>
            <a:schemeClr val="tx2"/>
          </a:solidFill>
          <a:latin typeface="Calibri" pitchFamily="34" charset="0"/>
        </a:defRPr>
      </a:lvl7pPr>
      <a:lvl8pPr marL="1371600" algn="ctr" rtl="0" fontAlgn="base">
        <a:spcBef>
          <a:spcPct val="0"/>
        </a:spcBef>
        <a:spcAft>
          <a:spcPct val="0"/>
        </a:spcAft>
        <a:defRPr sz="3600" b="1">
          <a:solidFill>
            <a:schemeClr val="tx2"/>
          </a:solidFill>
          <a:latin typeface="Calibri" pitchFamily="34" charset="0"/>
        </a:defRPr>
      </a:lvl8pPr>
      <a:lvl9pPr marL="1828800" algn="ctr" rtl="0" fontAlgn="base">
        <a:spcBef>
          <a:spcPct val="0"/>
        </a:spcBef>
        <a:spcAft>
          <a:spcPct val="0"/>
        </a:spcAft>
        <a:defRPr sz="3600" b="1">
          <a:solidFill>
            <a:schemeClr val="tx2"/>
          </a:solidFill>
          <a:latin typeface="Calibri" pitchFamily="34" charset="0"/>
        </a:defRPr>
      </a:lvl9pPr>
    </p:titleStyle>
    <p:bodyStyle>
      <a:lvl1pPr marL="342900" indent="-342900" algn="l" rtl="0" eaLnBrk="0" fontAlgn="base" hangingPunct="0">
        <a:spcBef>
          <a:spcPct val="20000"/>
        </a:spcBef>
        <a:spcAft>
          <a:spcPct val="0"/>
        </a:spcAft>
        <a:buClr>
          <a:srgbClr val="9900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Cambria" pitchFamily="18" charset="0"/>
        </a:defRPr>
      </a:lvl2pPr>
      <a:lvl3pPr marL="1143000" indent="-228600" algn="l" rtl="0" eaLnBrk="0" fontAlgn="base" hangingPunct="0">
        <a:spcBef>
          <a:spcPct val="20000"/>
        </a:spcBef>
        <a:spcAft>
          <a:spcPct val="0"/>
        </a:spcAft>
        <a:buFont typeface="Wingdings" pitchFamily="2" charset="2"/>
        <a:buChar char="§"/>
        <a:defRPr i="1">
          <a:solidFill>
            <a:srgbClr val="990000"/>
          </a:solidFill>
          <a:latin typeface="+mn-lt"/>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1400" i="1">
          <a:solidFill>
            <a:schemeClr val="tx1"/>
          </a:solidFill>
          <a:latin typeface="+mn-lt"/>
        </a:defRPr>
      </a:lvl6pPr>
      <a:lvl7pPr marL="2971800" indent="-228600" algn="l" rtl="0" fontAlgn="base">
        <a:spcBef>
          <a:spcPct val="20000"/>
        </a:spcBef>
        <a:spcAft>
          <a:spcPct val="0"/>
        </a:spcAft>
        <a:buChar char="»"/>
        <a:defRPr sz="1400" i="1">
          <a:solidFill>
            <a:schemeClr val="tx1"/>
          </a:solidFill>
          <a:latin typeface="+mn-lt"/>
        </a:defRPr>
      </a:lvl7pPr>
      <a:lvl8pPr marL="3429000" indent="-228600" algn="l" rtl="0" fontAlgn="base">
        <a:spcBef>
          <a:spcPct val="20000"/>
        </a:spcBef>
        <a:spcAft>
          <a:spcPct val="0"/>
        </a:spcAft>
        <a:buChar char="»"/>
        <a:defRPr sz="1400" i="1">
          <a:solidFill>
            <a:schemeClr val="tx1"/>
          </a:solidFill>
          <a:latin typeface="+mn-lt"/>
        </a:defRPr>
      </a:lvl8pPr>
      <a:lvl9pPr marL="3886200" indent="-228600" algn="l" rtl="0" fontAlgn="base">
        <a:spcBef>
          <a:spcPct val="20000"/>
        </a:spcBef>
        <a:spcAft>
          <a:spcPct val="0"/>
        </a:spcAft>
        <a:buChar char="»"/>
        <a:defRPr sz="1400" i="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de-CH" sz="3200" smtClean="0"/>
              <a:t>Schuld und Verbitterung, </a:t>
            </a:r>
            <a:br>
              <a:rPr lang="de-CH" sz="3200" smtClean="0"/>
            </a:br>
            <a:r>
              <a:rPr lang="de-CH" sz="3200" smtClean="0"/>
              <a:t>Vergebung und Versöhnung</a:t>
            </a:r>
            <a:br>
              <a:rPr lang="de-CH" sz="3200" smtClean="0"/>
            </a:br>
            <a:r>
              <a:rPr lang="de-CH" sz="3200" smtClean="0"/>
              <a:t>in der Psychiatrie und Psychotherapie</a:t>
            </a:r>
          </a:p>
        </p:txBody>
      </p:sp>
      <p:sp>
        <p:nvSpPr>
          <p:cNvPr id="2051" name="Rectangle 3"/>
          <p:cNvSpPr>
            <a:spLocks noGrp="1" noChangeArrowheads="1"/>
          </p:cNvSpPr>
          <p:nvPr>
            <p:ph type="subTitle" idx="1"/>
          </p:nvPr>
        </p:nvSpPr>
        <p:spPr>
          <a:xfrm>
            <a:off x="1458913" y="5300663"/>
            <a:ext cx="6804025" cy="792162"/>
          </a:xfrm>
        </p:spPr>
        <p:txBody>
          <a:bodyPr/>
          <a:lstStyle/>
          <a:p>
            <a:pPr eaLnBrk="1" hangingPunct="1">
              <a:lnSpc>
                <a:spcPct val="90000"/>
              </a:lnSpc>
            </a:pPr>
            <a:r>
              <a:rPr lang="de-CH" sz="1400" smtClean="0"/>
              <a:t>Dr. med. Samuel Pfeifer</a:t>
            </a:r>
          </a:p>
          <a:p>
            <a:pPr eaLnBrk="1" hangingPunct="1">
              <a:lnSpc>
                <a:spcPct val="90000"/>
              </a:lnSpc>
            </a:pPr>
            <a:r>
              <a:rPr lang="de-CH" sz="1400" smtClean="0"/>
              <a:t>Klinik Sonnenhalde</a:t>
            </a:r>
          </a:p>
          <a:p>
            <a:pPr eaLnBrk="1" hangingPunct="1">
              <a:lnSpc>
                <a:spcPct val="90000"/>
              </a:lnSpc>
            </a:pPr>
            <a:r>
              <a:rPr lang="de-CH" sz="1400" smtClean="0"/>
              <a:t>Riehen / Schweiz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8ADD95-4EE5-48F4-9FA9-7CDB31CFD369}" type="slidenum">
              <a:rPr lang="de-CH" smtClean="0"/>
              <a:pPr eaLnBrk="1" hangingPunct="1"/>
              <a:t>10</a:t>
            </a:fld>
            <a:endParaRPr lang="de-CH" smtClean="0"/>
          </a:p>
        </p:txBody>
      </p:sp>
      <p:sp>
        <p:nvSpPr>
          <p:cNvPr id="5123" name="Rectangle 2"/>
          <p:cNvSpPr>
            <a:spLocks noGrp="1" noChangeArrowheads="1"/>
          </p:cNvSpPr>
          <p:nvPr>
            <p:ph type="title"/>
          </p:nvPr>
        </p:nvSpPr>
        <p:spPr/>
        <p:txBody>
          <a:bodyPr/>
          <a:lstStyle/>
          <a:p>
            <a:r>
              <a:rPr lang="de-CH" smtClean="0"/>
              <a:t>Leben mit der Bitterkeit</a:t>
            </a:r>
          </a:p>
        </p:txBody>
      </p:sp>
      <p:sp>
        <p:nvSpPr>
          <p:cNvPr id="5124" name="Rectangle 3"/>
          <p:cNvSpPr>
            <a:spLocks noGrp="1" noChangeArrowheads="1"/>
          </p:cNvSpPr>
          <p:nvPr>
            <p:ph type="body" idx="1"/>
          </p:nvPr>
        </p:nvSpPr>
        <p:spPr/>
        <p:txBody>
          <a:bodyPr/>
          <a:lstStyle/>
          <a:p>
            <a:r>
              <a:rPr lang="de-CH" smtClean="0"/>
              <a:t>„Anger kills!“</a:t>
            </a:r>
          </a:p>
          <a:p>
            <a:pPr lvl="1"/>
            <a:r>
              <a:rPr lang="de-CH" smtClean="0"/>
              <a:t>Negative Emotionen bleiben nicht ohne Auswirkungen auf die körperliche Gesundheit. Menschen mit hohen Werten auf Skalen für Ärger, Zorn und Feindseligkeit (Hostility) haben ein höheres kardiovaskuläres Risiko. Der Puls ist schneller, der Blutdruck höher, das Herz ist stärker beansprucht, die Stresshormone Cortisol und Noradrenalin sind erhöht, und die Immunfaktoren zeigen ebenfalls mehr Aktivität.</a:t>
            </a:r>
          </a:p>
          <a:p>
            <a:r>
              <a:rPr lang="de-CH" smtClean="0"/>
              <a:t>Beispiel: „Bastian, hier solltest du hängen!“</a:t>
            </a:r>
          </a:p>
        </p:txBody>
      </p:sp>
    </p:spTree>
    <p:extLst>
      <p:ext uri="{BB962C8B-B14F-4D97-AF65-F5344CB8AC3E}">
        <p14:creationId xmlns:p14="http://schemas.microsoft.com/office/powerpoint/2010/main" val="4292309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CH" dirty="0" smtClean="0"/>
              <a:t>Sind die Eltern schuld? (Alice Miller)</a:t>
            </a:r>
          </a:p>
        </p:txBody>
      </p:sp>
      <p:sp>
        <p:nvSpPr>
          <p:cNvPr id="5123" name="Rectangle 4"/>
          <p:cNvSpPr>
            <a:spLocks noGrp="1" noChangeArrowheads="1"/>
          </p:cNvSpPr>
          <p:nvPr>
            <p:ph type="body" sz="half" idx="1"/>
          </p:nvPr>
        </p:nvSpPr>
        <p:spPr/>
        <p:txBody>
          <a:bodyPr/>
          <a:lstStyle/>
          <a:p>
            <a:pPr eaLnBrk="1" hangingPunct="1">
              <a:lnSpc>
                <a:spcPct val="80000"/>
              </a:lnSpc>
              <a:buFont typeface="Arial" charset="0"/>
              <a:buChar char="•"/>
            </a:pPr>
            <a:r>
              <a:rPr lang="de-CH" sz="1600" smtClean="0"/>
              <a:t>„Jeder Klaps ist aDemütigung!“</a:t>
            </a:r>
          </a:p>
          <a:p>
            <a:pPr eaLnBrk="1" hangingPunct="1">
              <a:lnSpc>
                <a:spcPct val="80000"/>
              </a:lnSpc>
              <a:buFont typeface="Arial" charset="0"/>
              <a:buChar char="•"/>
            </a:pPr>
            <a:r>
              <a:rPr lang="de-CH" sz="1600" smtClean="0"/>
              <a:t>„Fast alle kleinen Kinder werden in den ersten drei Lebensjahren geschlagen, wenn sie zu gehen beginnen und Gegenstände berühren, die nicht berührt werden dürfen.“</a:t>
            </a:r>
          </a:p>
          <a:p>
            <a:pPr eaLnBrk="1" hangingPunct="1">
              <a:lnSpc>
                <a:spcPct val="80000"/>
              </a:lnSpc>
              <a:buFont typeface="Arial" charset="0"/>
              <a:buChar char="•"/>
            </a:pPr>
            <a:endParaRPr lang="de-CH" sz="1600" smtClean="0"/>
          </a:p>
          <a:p>
            <a:pPr eaLnBrk="1" hangingPunct="1">
              <a:lnSpc>
                <a:spcPct val="80000"/>
              </a:lnSpc>
              <a:buFont typeface="Arial" charset="0"/>
              <a:buChar char="•"/>
            </a:pPr>
            <a:r>
              <a:rPr lang="de-CH" sz="1600" smtClean="0"/>
              <a:t>Hier liegt die Ursache für alle späteren Probleme: </a:t>
            </a:r>
            <a:br>
              <a:rPr lang="de-CH" sz="1600" smtClean="0"/>
            </a:br>
            <a:r>
              <a:rPr lang="de-CH" sz="1600" smtClean="0"/>
              <a:t>„Da geschlagene Kinder sich nicht verteidigen dürfen, müssen sie ihren Ärger verdrängen und ihre Wut auf die Eltern, die sie gedemütigt, ihre angeborene Empathie getötet und ihre Würde beleidigt haben. Später als Erwachsene richten sie diese Wut gegen Sündenböcke und vor allem gegen ihre eigenen Kinder. Da sie keine Empathie empfinden können, richten einige ihre Wut gegen sich selbst (in Form von Essstörungen, Drogenabhängigkeit, Depressionen usw.) oder gegen andere Erwachsene (in Form von Kriegen, Terrorismus, Kriminalität usw.).“ </a:t>
            </a:r>
          </a:p>
          <a:p>
            <a:pPr eaLnBrk="1" hangingPunct="1">
              <a:lnSpc>
                <a:spcPct val="80000"/>
              </a:lnSpc>
              <a:buFont typeface="Arial" charset="0"/>
              <a:buChar char="•"/>
            </a:pPr>
            <a:endParaRPr lang="de-CH" sz="1600" smtClean="0"/>
          </a:p>
        </p:txBody>
      </p:sp>
      <p:sp>
        <p:nvSpPr>
          <p:cNvPr id="5124" name="Rectangle 5"/>
          <p:cNvSpPr>
            <a:spLocks noGrp="1" noChangeArrowheads="1"/>
          </p:cNvSpPr>
          <p:nvPr>
            <p:ph type="body" sz="half" idx="2"/>
          </p:nvPr>
        </p:nvSpPr>
        <p:spPr/>
        <p:txBody>
          <a:bodyPr/>
          <a:lstStyle/>
          <a:p>
            <a:pPr eaLnBrk="1" hangingPunct="1">
              <a:lnSpc>
                <a:spcPct val="80000"/>
              </a:lnSpc>
              <a:buFont typeface="Wingdings" pitchFamily="2" charset="2"/>
              <a:buNone/>
            </a:pPr>
            <a:r>
              <a:rPr lang="de-CH" sz="1600" b="1" u="sng" smtClean="0"/>
              <a:t>Anforderung an einen Therapeuten:</a:t>
            </a:r>
          </a:p>
          <a:p>
            <a:pPr eaLnBrk="1" hangingPunct="1">
              <a:lnSpc>
                <a:spcPct val="80000"/>
              </a:lnSpc>
              <a:buFont typeface="Arial" charset="0"/>
              <a:buChar char="•"/>
            </a:pPr>
            <a:endParaRPr lang="de-CH" sz="1600" smtClean="0"/>
          </a:p>
          <a:p>
            <a:pPr eaLnBrk="1" hangingPunct="1">
              <a:lnSpc>
                <a:spcPct val="80000"/>
              </a:lnSpc>
              <a:buFont typeface="Arial" charset="0"/>
              <a:buChar char="•"/>
            </a:pPr>
            <a:r>
              <a:rPr lang="de-CH" sz="1600" smtClean="0"/>
              <a:t>Die Freiheit, sich über die Grausamkeiten Ihrer Eltern zu empören und NICHT neutral zu bleiben, wenn Sie Ihre Geschichte erzählen.</a:t>
            </a:r>
          </a:p>
          <a:p>
            <a:pPr eaLnBrk="1" hangingPunct="1">
              <a:lnSpc>
                <a:spcPct val="80000"/>
              </a:lnSpc>
              <a:buFont typeface="Arial" charset="0"/>
              <a:buChar char="•"/>
            </a:pPr>
            <a:r>
              <a:rPr lang="de-CH" sz="1600" smtClean="0"/>
              <a:t>Die Fähigkeit, Ihnen empathisch beizustehen, wenn Sie endlich Ihren Zorn erleben und ausdrücken können, den Sie Jahrzehnte lang aus Angst vor der Strafe zurückgehalten haben.</a:t>
            </a:r>
          </a:p>
          <a:p>
            <a:pPr eaLnBrk="1" hangingPunct="1">
              <a:lnSpc>
                <a:spcPct val="80000"/>
              </a:lnSpc>
              <a:buFont typeface="Arial" charset="0"/>
              <a:buChar char="•"/>
            </a:pPr>
            <a:r>
              <a:rPr lang="de-CH" smtClean="0"/>
              <a:t>Ihnen nicht Vergessen, Vergebung, Meditation, positives Denken … zu empfehlen und auf diese Weise Ihre Schuldgefühle noch zu steigern.</a:t>
            </a:r>
          </a:p>
          <a:p>
            <a:pPr eaLnBrk="1" hangingPunct="1">
              <a:lnSpc>
                <a:spcPct val="80000"/>
              </a:lnSpc>
              <a:buFont typeface="Arial" charset="0"/>
              <a:buChar char="•"/>
            </a:pPr>
            <a:endParaRPr lang="de-CH" smtClean="0"/>
          </a:p>
        </p:txBody>
      </p:sp>
    </p:spTree>
    <p:extLst>
      <p:ext uri="{BB962C8B-B14F-4D97-AF65-F5344CB8AC3E}">
        <p14:creationId xmlns:p14="http://schemas.microsoft.com/office/powerpoint/2010/main" val="469862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EC8EA7-6BBF-4CD6-B8DA-3179FC34B898}" type="slidenum">
              <a:rPr lang="de-CH" smtClean="0"/>
              <a:pPr eaLnBrk="1" hangingPunct="1"/>
              <a:t>12</a:t>
            </a:fld>
            <a:endParaRPr lang="de-CH" smtClean="0"/>
          </a:p>
        </p:txBody>
      </p:sp>
      <p:sp>
        <p:nvSpPr>
          <p:cNvPr id="8195" name="Rectangle 2"/>
          <p:cNvSpPr>
            <a:spLocks noGrp="1" noChangeArrowheads="1"/>
          </p:cNvSpPr>
          <p:nvPr>
            <p:ph type="title"/>
          </p:nvPr>
        </p:nvSpPr>
        <p:spPr/>
        <p:txBody>
          <a:bodyPr/>
          <a:lstStyle/>
          <a:p>
            <a:pPr eaLnBrk="1" hangingPunct="1"/>
            <a:r>
              <a:rPr lang="de-CH" dirty="0" smtClean="0"/>
              <a:t>Schuldzuweisungen, Wut, Vergebung</a:t>
            </a:r>
          </a:p>
        </p:txBody>
      </p:sp>
      <p:sp>
        <p:nvSpPr>
          <p:cNvPr id="8196" name="Rectangle 4"/>
          <p:cNvSpPr>
            <a:spLocks noGrp="1" noChangeArrowheads="1"/>
          </p:cNvSpPr>
          <p:nvPr>
            <p:ph type="body" sz="half" idx="1"/>
          </p:nvPr>
        </p:nvSpPr>
        <p:spPr>
          <a:xfrm>
            <a:off x="485775" y="1600200"/>
            <a:ext cx="4298950" cy="828675"/>
          </a:xfrm>
        </p:spPr>
        <p:txBody>
          <a:bodyPr/>
          <a:lstStyle/>
          <a:p>
            <a:pPr marL="0" indent="0" eaLnBrk="1" hangingPunct="1">
              <a:lnSpc>
                <a:spcPct val="80000"/>
              </a:lnSpc>
              <a:buFont typeface="Wingdings" pitchFamily="2" charset="2"/>
              <a:buNone/>
            </a:pPr>
            <a:r>
              <a:rPr lang="de-CH" sz="1600" b="1" dirty="0" smtClean="0"/>
              <a:t>Reinhard Tausch: Verzeihen – die doppelte Wohltat. Psychologie Heute 1993</a:t>
            </a:r>
          </a:p>
          <a:p>
            <a:pPr eaLnBrk="1" hangingPunct="1">
              <a:lnSpc>
                <a:spcPct val="80000"/>
              </a:lnSpc>
            </a:pPr>
            <a:endParaRPr lang="de-CH" sz="1600" b="1" dirty="0" smtClean="0"/>
          </a:p>
        </p:txBody>
      </p:sp>
      <p:sp>
        <p:nvSpPr>
          <p:cNvPr id="8197" name="Rectangle 5"/>
          <p:cNvSpPr>
            <a:spLocks noGrp="1" noChangeArrowheads="1"/>
          </p:cNvSpPr>
          <p:nvPr>
            <p:ph type="body" sz="half" idx="2"/>
          </p:nvPr>
        </p:nvSpPr>
        <p:spPr/>
        <p:txBody>
          <a:bodyPr/>
          <a:lstStyle/>
          <a:p>
            <a:pPr eaLnBrk="1" hangingPunct="1">
              <a:lnSpc>
                <a:spcPct val="80000"/>
              </a:lnSpc>
            </a:pPr>
            <a:r>
              <a:rPr lang="de-CH" sz="1600" dirty="0" smtClean="0"/>
              <a:t>Ihm sei aufgefallen, wie viele Menschen die Eltern für ihr Gefühl des </a:t>
            </a:r>
            <a:r>
              <a:rPr lang="de-CH" sz="1600" dirty="0" err="1" smtClean="0"/>
              <a:t>Unglücklichseins</a:t>
            </a:r>
            <a:r>
              <a:rPr lang="de-CH" sz="1600" dirty="0" smtClean="0"/>
              <a:t> verantwortlich machten. </a:t>
            </a:r>
          </a:p>
          <a:p>
            <a:pPr eaLnBrk="1" hangingPunct="1">
              <a:lnSpc>
                <a:spcPct val="80000"/>
              </a:lnSpc>
            </a:pPr>
            <a:r>
              <a:rPr lang="de-CH" sz="1600" dirty="0" smtClean="0"/>
              <a:t>„Diese Schuldzuweisungen, oft zusammen-hängend mit Bitterkeit, Ärger und Wut, waren in vielen Fällen durch unsachgemässe Bücher oder durch Psychotherapeuten mit wenig fachlicher Kompetenz gefördert worden. … Mir wurde allmählich immer bewusster, dass hier ein sehr grosser Bereich seelischer Belastungen vorliegt: Wir fühlen uns von anderen verletzt und beeinträchtigt, halten andere für schuldig und sind erfüllt von Verbitterung, Enttäuschung und negativen Gefühlen. Nur selten wird die Möglichkeit gesehen, durch Vergeben seelische Schmerzen vermindern zu können.“</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45" y="2276872"/>
            <a:ext cx="4334568" cy="2847216"/>
          </a:xfrm>
          <a:prstGeom prst="rect">
            <a:avLst/>
          </a:prstGeom>
        </p:spPr>
      </p:pic>
    </p:spTree>
    <p:extLst>
      <p:ext uri="{BB962C8B-B14F-4D97-AF65-F5344CB8AC3E}">
        <p14:creationId xmlns:p14="http://schemas.microsoft.com/office/powerpoint/2010/main" val="2780961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20F823-8A4D-40F2-8C7F-2351CFF9380F}" type="slidenum">
              <a:rPr lang="de-CH" smtClean="0"/>
              <a:pPr eaLnBrk="1" hangingPunct="1"/>
              <a:t>13</a:t>
            </a:fld>
            <a:endParaRPr lang="de-CH" smtClean="0"/>
          </a:p>
        </p:txBody>
      </p:sp>
      <p:sp>
        <p:nvSpPr>
          <p:cNvPr id="7171" name="Rectangle 2"/>
          <p:cNvSpPr>
            <a:spLocks noGrp="1" noChangeArrowheads="1"/>
          </p:cNvSpPr>
          <p:nvPr>
            <p:ph type="title"/>
          </p:nvPr>
        </p:nvSpPr>
        <p:spPr/>
        <p:txBody>
          <a:bodyPr/>
          <a:lstStyle/>
          <a:p>
            <a:pPr eaLnBrk="1" hangingPunct="1"/>
            <a:r>
              <a:rPr lang="de-CH" smtClean="0"/>
              <a:t>Sind die Eltern schuld? (Alice Miller)</a:t>
            </a:r>
          </a:p>
        </p:txBody>
      </p:sp>
      <p:sp>
        <p:nvSpPr>
          <p:cNvPr id="7172" name="Rectangle 4"/>
          <p:cNvSpPr>
            <a:spLocks noGrp="1" noChangeArrowheads="1"/>
          </p:cNvSpPr>
          <p:nvPr>
            <p:ph type="body" sz="half" idx="1"/>
          </p:nvPr>
        </p:nvSpPr>
        <p:spPr>
          <a:xfrm>
            <a:off x="485775" y="1600200"/>
            <a:ext cx="4298950" cy="1468438"/>
          </a:xfrm>
        </p:spPr>
        <p:txBody>
          <a:bodyPr/>
          <a:lstStyle/>
          <a:p>
            <a:pPr eaLnBrk="1" hangingPunct="1">
              <a:buFont typeface="Arial" charset="0"/>
              <a:buBlip>
                <a:blip r:embed="rId3"/>
              </a:buBlip>
            </a:pPr>
            <a:r>
              <a:rPr lang="de-CH" sz="2400" smtClean="0"/>
              <a:t>„Jeder Klaps ist Demütigung!“</a:t>
            </a:r>
          </a:p>
          <a:p>
            <a:pPr eaLnBrk="1" hangingPunct="1">
              <a:buFont typeface="Arial" charset="0"/>
              <a:buBlip>
                <a:blip r:embed="rId3"/>
              </a:buBlip>
            </a:pPr>
            <a:r>
              <a:rPr lang="de-CH" sz="2400" smtClean="0"/>
              <a:t>Hier liegt die Ursache für alle späteren Probleme.</a:t>
            </a:r>
          </a:p>
          <a:p>
            <a:pPr eaLnBrk="1" hangingPunct="1">
              <a:buFont typeface="Arial" charset="0"/>
              <a:buBlip>
                <a:blip r:embed="rId3"/>
              </a:buBlip>
            </a:pPr>
            <a:endParaRPr lang="de-CH" sz="2400" smtClean="0"/>
          </a:p>
        </p:txBody>
      </p:sp>
      <p:sp>
        <p:nvSpPr>
          <p:cNvPr id="7173" name="Rectangle 5"/>
          <p:cNvSpPr>
            <a:spLocks noGrp="1" noChangeArrowheads="1"/>
          </p:cNvSpPr>
          <p:nvPr>
            <p:ph type="body" sz="half" idx="2"/>
          </p:nvPr>
        </p:nvSpPr>
        <p:spPr/>
        <p:txBody>
          <a:bodyPr/>
          <a:lstStyle/>
          <a:p>
            <a:pPr eaLnBrk="1" hangingPunct="1">
              <a:lnSpc>
                <a:spcPct val="80000"/>
              </a:lnSpc>
              <a:buFont typeface="Wingdings" pitchFamily="2" charset="2"/>
              <a:buNone/>
            </a:pPr>
            <a:r>
              <a:rPr lang="de-CH" sz="1600" b="1" u="sng" smtClean="0"/>
              <a:t>Anforderung an einen Therapeuten:</a:t>
            </a:r>
          </a:p>
          <a:p>
            <a:pPr eaLnBrk="1" hangingPunct="1">
              <a:lnSpc>
                <a:spcPct val="80000"/>
              </a:lnSpc>
              <a:buFont typeface="Arial" charset="0"/>
              <a:buBlip>
                <a:blip r:embed="rId3"/>
              </a:buBlip>
            </a:pPr>
            <a:endParaRPr lang="de-CH" sz="1600" smtClean="0"/>
          </a:p>
          <a:p>
            <a:pPr eaLnBrk="1" hangingPunct="1">
              <a:lnSpc>
                <a:spcPct val="80000"/>
              </a:lnSpc>
              <a:buFont typeface="Arial" charset="0"/>
              <a:buBlip>
                <a:blip r:embed="rId3"/>
              </a:buBlip>
            </a:pPr>
            <a:r>
              <a:rPr lang="de-CH" sz="1600" smtClean="0"/>
              <a:t>Die Freiheit, sich über die Grausamkeiten Ihrer Eltern zu empören und NICHT neutral zu bleiben, wenn Sie Ihre Geschichte erzählen.</a:t>
            </a:r>
          </a:p>
          <a:p>
            <a:pPr eaLnBrk="1" hangingPunct="1">
              <a:lnSpc>
                <a:spcPct val="80000"/>
              </a:lnSpc>
              <a:buFont typeface="Arial" charset="0"/>
              <a:buBlip>
                <a:blip r:embed="rId3"/>
              </a:buBlip>
            </a:pPr>
            <a:r>
              <a:rPr lang="de-CH" sz="1600" smtClean="0"/>
              <a:t>Die Fähigkeit, Ihnen empathisch beizustehen, wenn Sie endlich Ihren Zorn erleben und ausdrücken können, den Sie Jahrzehnte lang aus Angst vor der Strafe zurückgehalten haben.</a:t>
            </a:r>
          </a:p>
          <a:p>
            <a:pPr eaLnBrk="1" hangingPunct="1">
              <a:lnSpc>
                <a:spcPct val="80000"/>
              </a:lnSpc>
              <a:buFont typeface="Arial" charset="0"/>
              <a:buBlip>
                <a:blip r:embed="rId3"/>
              </a:buBlip>
            </a:pPr>
            <a:r>
              <a:rPr lang="de-CH" smtClean="0"/>
              <a:t>Ihnen nicht Vergessen, Vergebung, Meditation, positives Denken … zu empfehlen und auf diese Weise Ihre Schuldgefühle noch zu steigern.</a:t>
            </a:r>
          </a:p>
          <a:p>
            <a:pPr eaLnBrk="1" hangingPunct="1">
              <a:lnSpc>
                <a:spcPct val="80000"/>
              </a:lnSpc>
              <a:buFont typeface="Arial" charset="0"/>
              <a:buBlip>
                <a:blip r:embed="rId3"/>
              </a:buBlip>
            </a:pPr>
            <a:endParaRPr lang="de-CH" smtClean="0"/>
          </a:p>
        </p:txBody>
      </p:sp>
      <p:pic>
        <p:nvPicPr>
          <p:cNvPr id="7174" name="Picture 9" descr="alice-mi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141663"/>
            <a:ext cx="360045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53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Pop-Kultur und Vergebung</a:t>
            </a:r>
            <a:endParaRPr lang="de-CH" dirty="0"/>
          </a:p>
        </p:txBody>
      </p:sp>
      <p:pic>
        <p:nvPicPr>
          <p:cNvPr id="8" name="Inhaltsplatzhalt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11250" y="2335371"/>
            <a:ext cx="3048000" cy="3055620"/>
          </a:xfrm>
        </p:spPr>
      </p:pic>
      <p:pic>
        <p:nvPicPr>
          <p:cNvPr id="9" name="Inhaltsplatzhalter 8"/>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436989" y="1988840"/>
            <a:ext cx="3523951" cy="3523951"/>
          </a:xfrm>
        </p:spPr>
      </p:pic>
      <p:sp>
        <p:nvSpPr>
          <p:cNvPr id="4" name="Foliennummernplatzhalter 3"/>
          <p:cNvSpPr>
            <a:spLocks noGrp="1"/>
          </p:cNvSpPr>
          <p:nvPr>
            <p:ph type="sldNum" sz="quarter" idx="11"/>
          </p:nvPr>
        </p:nvSpPr>
        <p:spPr/>
        <p:txBody>
          <a:bodyPr/>
          <a:lstStyle/>
          <a:p>
            <a:pPr>
              <a:defRPr/>
            </a:pPr>
            <a:fld id="{0EF45673-A973-436B-8A59-240A7FB6643B}" type="slidenum">
              <a:rPr lang="de-CH" smtClean="0"/>
              <a:pPr>
                <a:defRPr/>
              </a:pPr>
              <a:t>14</a:t>
            </a:fld>
            <a:endParaRPr lang="de-CH"/>
          </a:p>
        </p:txBody>
      </p:sp>
      <p:sp>
        <p:nvSpPr>
          <p:cNvPr id="2" name="Textfeld 1"/>
          <p:cNvSpPr txBox="1"/>
          <p:nvPr/>
        </p:nvSpPr>
        <p:spPr>
          <a:xfrm>
            <a:off x="1548557" y="5661248"/>
            <a:ext cx="2664296" cy="307777"/>
          </a:xfrm>
          <a:prstGeom prst="rect">
            <a:avLst/>
          </a:prstGeom>
          <a:noFill/>
        </p:spPr>
        <p:txBody>
          <a:bodyPr wrap="square" rtlCol="0">
            <a:spAutoFit/>
          </a:bodyPr>
          <a:lstStyle/>
          <a:p>
            <a:r>
              <a:rPr lang="de-CH" sz="1400" dirty="0" smtClean="0"/>
              <a:t>Bryan Adams</a:t>
            </a:r>
            <a:endParaRPr lang="de-CH" sz="1400" dirty="0"/>
          </a:p>
        </p:txBody>
      </p:sp>
    </p:spTree>
    <p:extLst>
      <p:ext uri="{BB962C8B-B14F-4D97-AF65-F5344CB8AC3E}">
        <p14:creationId xmlns:p14="http://schemas.microsoft.com/office/powerpoint/2010/main" val="222495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repeatCount="2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P_Please Forgive Me_kur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4F5178-042B-44B9-941D-5477409EEF59}" type="slidenum">
              <a:rPr lang="de-CH" smtClean="0"/>
              <a:pPr eaLnBrk="1" hangingPunct="1"/>
              <a:t>15</a:t>
            </a:fld>
            <a:endParaRPr lang="de-CH" smtClean="0"/>
          </a:p>
        </p:txBody>
      </p:sp>
      <p:pic>
        <p:nvPicPr>
          <p:cNvPr id="15363"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476375" y="-100013"/>
            <a:ext cx="12746038" cy="7105651"/>
          </a:xfrm>
        </p:spPr>
      </p:pic>
      <p:sp>
        <p:nvSpPr>
          <p:cNvPr id="15364" name="Text Box 5"/>
          <p:cNvSpPr txBox="1">
            <a:spLocks noChangeArrowheads="1"/>
          </p:cNvSpPr>
          <p:nvPr/>
        </p:nvSpPr>
        <p:spPr bwMode="auto">
          <a:xfrm>
            <a:off x="1044575" y="1052513"/>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3600" b="1">
                <a:solidFill>
                  <a:srgbClr val="FFCC66"/>
                </a:solidFill>
                <a:latin typeface="Calibri" pitchFamily="34" charset="0"/>
              </a:rPr>
              <a:t>Verbitterung</a:t>
            </a:r>
          </a:p>
        </p:txBody>
      </p:sp>
    </p:spTree>
    <p:extLst>
      <p:ext uri="{BB962C8B-B14F-4D97-AF65-F5344CB8AC3E}">
        <p14:creationId xmlns:p14="http://schemas.microsoft.com/office/powerpoint/2010/main" val="684932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843088-F6D5-4374-BAF1-C710722DAA0C}" type="slidenum">
              <a:rPr lang="de-CH" smtClean="0"/>
              <a:pPr eaLnBrk="1" hangingPunct="1"/>
              <a:t>16</a:t>
            </a:fld>
            <a:endParaRPr lang="de-CH" smtClean="0"/>
          </a:p>
        </p:txBody>
      </p:sp>
      <p:sp>
        <p:nvSpPr>
          <p:cNvPr id="16387" name="Rectangle 2"/>
          <p:cNvSpPr>
            <a:spLocks noGrp="1" noChangeArrowheads="1"/>
          </p:cNvSpPr>
          <p:nvPr>
            <p:ph type="title"/>
          </p:nvPr>
        </p:nvSpPr>
        <p:spPr/>
        <p:txBody>
          <a:bodyPr/>
          <a:lstStyle/>
          <a:p>
            <a:pPr eaLnBrk="1" hangingPunct="1"/>
            <a:r>
              <a:rPr lang="de-CH" smtClean="0"/>
              <a:t>Die posttraumatische Verbitterungsstörung</a:t>
            </a:r>
          </a:p>
        </p:txBody>
      </p:sp>
      <p:sp>
        <p:nvSpPr>
          <p:cNvPr id="16388" name="Rectangle 3"/>
          <p:cNvSpPr>
            <a:spLocks noGrp="1" noChangeArrowheads="1"/>
          </p:cNvSpPr>
          <p:nvPr>
            <p:ph type="body" idx="1"/>
          </p:nvPr>
        </p:nvSpPr>
        <p:spPr/>
        <p:txBody>
          <a:bodyPr/>
          <a:lstStyle/>
          <a:p>
            <a:pPr lvl="2" eaLnBrk="1" hangingPunct="1">
              <a:buFont typeface="Arial" charset="0"/>
              <a:buChar char="•"/>
            </a:pPr>
            <a:r>
              <a:rPr lang="de-CH" sz="1600" dirty="0" smtClean="0"/>
              <a:t>Beschrieben von M. Linden, Berlin</a:t>
            </a:r>
          </a:p>
          <a:p>
            <a:pPr eaLnBrk="1" hangingPunct="1"/>
            <a:r>
              <a:rPr lang="de-CH" sz="2400" dirty="0" smtClean="0"/>
              <a:t>Wut und Enttäuschung. Den Betroffenen gelingt es nicht, mit einem erlittenen Unrecht oder einer Kränkung abzuschliessen.</a:t>
            </a:r>
          </a:p>
          <a:p>
            <a:pPr eaLnBrk="1" hangingPunct="1"/>
            <a:r>
              <a:rPr lang="de-CH" sz="2400" dirty="0" smtClean="0"/>
              <a:t>Verbitterten Menschen mangelt es an Ressourcen, um die Belastungen zu bewältigen und Probleme zu lösen.</a:t>
            </a:r>
          </a:p>
          <a:p>
            <a:pPr eaLnBrk="1" hangingPunct="1"/>
            <a:r>
              <a:rPr lang="de-CH" sz="2400" dirty="0" smtClean="0"/>
              <a:t>Lösungsvorschläge: „Weisheitskompetenzen“. Ziel ist zum einen die Einsicht, dass das Hadern mit dem Unrecht dem seelischen Wohl im Weg steht. Zum anderen lernen die Patienten, ihr Problem aus einem neuen Blickwinkel zu betrachten und es schliesslich auf sich beruhen zu lassen.</a:t>
            </a:r>
          </a:p>
        </p:txBody>
      </p:sp>
      <p:sp>
        <p:nvSpPr>
          <p:cNvPr id="16389" name="Text Box 4"/>
          <p:cNvSpPr txBox="1">
            <a:spLocks noChangeArrowheads="1"/>
          </p:cNvSpPr>
          <p:nvPr/>
        </p:nvSpPr>
        <p:spPr bwMode="auto">
          <a:xfrm>
            <a:off x="900485" y="5877272"/>
            <a:ext cx="7200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1000" dirty="0">
                <a:latin typeface="Calibri" pitchFamily="34" charset="0"/>
              </a:rPr>
              <a:t>Linden M. et al. (2004). Die Post-Traumatische Verbitterungsstörung (PTED). Der Nervenarzt 85:51-57.</a:t>
            </a:r>
          </a:p>
        </p:txBody>
      </p:sp>
    </p:spTree>
    <p:extLst>
      <p:ext uri="{BB962C8B-B14F-4D97-AF65-F5344CB8AC3E}">
        <p14:creationId xmlns:p14="http://schemas.microsoft.com/office/powerpoint/2010/main" val="3841565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0570F0-FC17-4956-8537-D48B4EDF6669}" type="slidenum">
              <a:rPr lang="de-CH" smtClean="0"/>
              <a:pPr eaLnBrk="1" hangingPunct="1"/>
              <a:t>17</a:t>
            </a:fld>
            <a:endParaRPr lang="de-CH" smtClean="0"/>
          </a:p>
        </p:txBody>
      </p:sp>
      <p:sp>
        <p:nvSpPr>
          <p:cNvPr id="17411" name="Rectangle 6"/>
          <p:cNvSpPr>
            <a:spLocks noGrp="1" noChangeArrowheads="1"/>
          </p:cNvSpPr>
          <p:nvPr>
            <p:ph type="title"/>
          </p:nvPr>
        </p:nvSpPr>
        <p:spPr/>
        <p:txBody>
          <a:bodyPr/>
          <a:lstStyle/>
          <a:p>
            <a:pPr eaLnBrk="1" hangingPunct="1"/>
            <a:r>
              <a:rPr lang="de-DE" smtClean="0"/>
              <a:t>Modell der Verbitterungsstörung</a:t>
            </a:r>
          </a:p>
        </p:txBody>
      </p:sp>
      <p:grpSp>
        <p:nvGrpSpPr>
          <p:cNvPr id="17412" name="Group 21"/>
          <p:cNvGrpSpPr>
            <a:grpSpLocks/>
          </p:cNvGrpSpPr>
          <p:nvPr/>
        </p:nvGrpSpPr>
        <p:grpSpPr bwMode="auto">
          <a:xfrm>
            <a:off x="1549400" y="1814611"/>
            <a:ext cx="7199313" cy="3630613"/>
            <a:chOff x="658" y="1056"/>
            <a:chExt cx="4535" cy="2287"/>
          </a:xfrm>
        </p:grpSpPr>
        <p:sp>
          <p:nvSpPr>
            <p:cNvPr id="17414" name="Line 10"/>
            <p:cNvSpPr>
              <a:spLocks noChangeShapeType="1"/>
            </p:cNvSpPr>
            <p:nvPr/>
          </p:nvSpPr>
          <p:spPr bwMode="auto">
            <a:xfrm>
              <a:off x="1928" y="1945"/>
              <a:ext cx="1632" cy="0"/>
            </a:xfrm>
            <a:prstGeom prst="line">
              <a:avLst/>
            </a:prstGeom>
            <a:noFill/>
            <a:ln w="7620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7415" name="Line 11"/>
            <p:cNvSpPr>
              <a:spLocks noChangeShapeType="1"/>
            </p:cNvSpPr>
            <p:nvPr/>
          </p:nvSpPr>
          <p:spPr bwMode="auto">
            <a:xfrm>
              <a:off x="2744" y="1344"/>
              <a:ext cx="0" cy="544"/>
            </a:xfrm>
            <a:prstGeom prst="line">
              <a:avLst/>
            </a:prstGeom>
            <a:noFill/>
            <a:ln w="1270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7416" name="Text Box 12"/>
            <p:cNvSpPr txBox="1">
              <a:spLocks noChangeArrowheads="1"/>
            </p:cNvSpPr>
            <p:nvPr/>
          </p:nvSpPr>
          <p:spPr bwMode="auto">
            <a:xfrm>
              <a:off x="2041" y="1056"/>
              <a:ext cx="14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2400" b="1">
                  <a:latin typeface="Calibri" pitchFamily="34" charset="0"/>
                </a:rPr>
                <a:t>Vulnerabilität</a:t>
              </a:r>
            </a:p>
          </p:txBody>
        </p:sp>
        <p:grpSp>
          <p:nvGrpSpPr>
            <p:cNvPr id="17417" name="Group 19"/>
            <p:cNvGrpSpPr>
              <a:grpSpLocks/>
            </p:cNvGrpSpPr>
            <p:nvPr/>
          </p:nvGrpSpPr>
          <p:grpSpPr bwMode="auto">
            <a:xfrm>
              <a:off x="658" y="1744"/>
              <a:ext cx="1406" cy="1038"/>
              <a:chOff x="658" y="1744"/>
              <a:chExt cx="1406" cy="1038"/>
            </a:xfrm>
          </p:grpSpPr>
          <p:sp>
            <p:nvSpPr>
              <p:cNvPr id="17423" name="Text Box 8"/>
              <p:cNvSpPr txBox="1">
                <a:spLocks noChangeArrowheads="1"/>
              </p:cNvSpPr>
              <p:nvPr/>
            </p:nvSpPr>
            <p:spPr bwMode="auto">
              <a:xfrm>
                <a:off x="658" y="1744"/>
                <a:ext cx="113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3600" b="1">
                    <a:latin typeface="Calibri" pitchFamily="34" charset="0"/>
                  </a:rPr>
                  <a:t>Stressor</a:t>
                </a:r>
              </a:p>
            </p:txBody>
          </p:sp>
          <p:sp>
            <p:nvSpPr>
              <p:cNvPr id="17424" name="Text Box 14"/>
              <p:cNvSpPr txBox="1">
                <a:spLocks noChangeArrowheads="1"/>
              </p:cNvSpPr>
              <p:nvPr/>
            </p:nvSpPr>
            <p:spPr bwMode="auto">
              <a:xfrm>
                <a:off x="658" y="2205"/>
                <a:ext cx="140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a:t>z.B. Kündigung, Verlust eines lieben Menschen</a:t>
                </a:r>
              </a:p>
            </p:txBody>
          </p:sp>
        </p:grpSp>
        <p:grpSp>
          <p:nvGrpSpPr>
            <p:cNvPr id="17418" name="Group 20"/>
            <p:cNvGrpSpPr>
              <a:grpSpLocks/>
            </p:cNvGrpSpPr>
            <p:nvPr/>
          </p:nvGrpSpPr>
          <p:grpSpPr bwMode="auto">
            <a:xfrm>
              <a:off x="3742" y="1743"/>
              <a:ext cx="1451" cy="1039"/>
              <a:chOff x="3742" y="1743"/>
              <a:chExt cx="1451" cy="1039"/>
            </a:xfrm>
          </p:grpSpPr>
          <p:sp>
            <p:nvSpPr>
              <p:cNvPr id="17421" name="Text Box 9"/>
              <p:cNvSpPr txBox="1">
                <a:spLocks noChangeArrowheads="1"/>
              </p:cNvSpPr>
              <p:nvPr/>
            </p:nvSpPr>
            <p:spPr bwMode="auto">
              <a:xfrm>
                <a:off x="3742" y="1743"/>
                <a:ext cx="145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3600" b="1">
                    <a:latin typeface="Calibri" pitchFamily="34" charset="0"/>
                  </a:rPr>
                  <a:t>Reaktion</a:t>
                </a:r>
              </a:p>
            </p:txBody>
          </p:sp>
          <p:sp>
            <p:nvSpPr>
              <p:cNvPr id="17422" name="Text Box 15"/>
              <p:cNvSpPr txBox="1">
                <a:spLocks noChangeArrowheads="1"/>
              </p:cNvSpPr>
              <p:nvPr/>
            </p:nvSpPr>
            <p:spPr bwMode="auto">
              <a:xfrm>
                <a:off x="3742" y="2205"/>
                <a:ext cx="140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a:t>Verbitterung,</a:t>
                </a:r>
                <a:br>
                  <a:rPr lang="de-DE"/>
                </a:br>
                <a:r>
                  <a:rPr lang="de-DE"/>
                  <a:t>Ungerechtigkeits-</a:t>
                </a:r>
                <a:br>
                  <a:rPr lang="de-DE"/>
                </a:br>
                <a:r>
                  <a:rPr lang="de-DE"/>
                  <a:t>empfinden, Wut</a:t>
                </a:r>
              </a:p>
            </p:txBody>
          </p:sp>
        </p:grpSp>
        <p:sp>
          <p:nvSpPr>
            <p:cNvPr id="17419" name="Line 17"/>
            <p:cNvSpPr>
              <a:spLocks noChangeShapeType="1"/>
            </p:cNvSpPr>
            <p:nvPr/>
          </p:nvSpPr>
          <p:spPr bwMode="auto">
            <a:xfrm flipV="1">
              <a:off x="2744" y="2069"/>
              <a:ext cx="0" cy="725"/>
            </a:xfrm>
            <a:prstGeom prst="line">
              <a:avLst/>
            </a:prstGeom>
            <a:noFill/>
            <a:ln w="127000">
              <a:solidFill>
                <a:srgbClr val="66FF33"/>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de-CH"/>
            </a:p>
          </p:txBody>
        </p:sp>
        <p:sp>
          <p:nvSpPr>
            <p:cNvPr id="17420" name="Text Box 18"/>
            <p:cNvSpPr txBox="1">
              <a:spLocks noChangeArrowheads="1"/>
            </p:cNvSpPr>
            <p:nvPr/>
          </p:nvSpPr>
          <p:spPr bwMode="auto">
            <a:xfrm>
              <a:off x="2041" y="2825"/>
              <a:ext cx="140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2400" b="1">
                  <a:latin typeface="Calibri" pitchFamily="34" charset="0"/>
                </a:rPr>
                <a:t>Resilienz</a:t>
              </a:r>
              <a:br>
                <a:rPr lang="de-DE" sz="2400" b="1">
                  <a:latin typeface="Calibri" pitchFamily="34" charset="0"/>
                </a:rPr>
              </a:br>
              <a:r>
                <a:rPr lang="de-DE" sz="2400" b="1">
                  <a:latin typeface="Calibri" pitchFamily="34" charset="0"/>
                </a:rPr>
                <a:t>Weisheit</a:t>
              </a:r>
            </a:p>
          </p:txBody>
        </p:sp>
      </p:grpSp>
      <p:sp>
        <p:nvSpPr>
          <p:cNvPr id="17413" name="Text Box 22"/>
          <p:cNvSpPr txBox="1">
            <a:spLocks noChangeArrowheads="1"/>
          </p:cNvSpPr>
          <p:nvPr/>
        </p:nvSpPr>
        <p:spPr bwMode="auto">
          <a:xfrm>
            <a:off x="1548557" y="6237288"/>
            <a:ext cx="2881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200"/>
              <a:t>nach Linden</a:t>
            </a:r>
          </a:p>
        </p:txBody>
      </p:sp>
    </p:spTree>
    <p:extLst>
      <p:ext uri="{BB962C8B-B14F-4D97-AF65-F5344CB8AC3E}">
        <p14:creationId xmlns:p14="http://schemas.microsoft.com/office/powerpoint/2010/main" val="110274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70B418-6968-441B-BB9D-F84B184DA058}" type="slidenum">
              <a:rPr lang="de-CH" smtClean="0"/>
              <a:pPr eaLnBrk="1" hangingPunct="1"/>
              <a:t>18</a:t>
            </a:fld>
            <a:endParaRPr lang="de-CH" smtClean="0"/>
          </a:p>
        </p:txBody>
      </p:sp>
      <p:sp>
        <p:nvSpPr>
          <p:cNvPr id="18435" name="Rectangle 4"/>
          <p:cNvSpPr>
            <a:spLocks noGrp="1" noChangeArrowheads="1"/>
          </p:cNvSpPr>
          <p:nvPr>
            <p:ph type="title"/>
          </p:nvPr>
        </p:nvSpPr>
        <p:spPr/>
        <p:txBody>
          <a:bodyPr/>
          <a:lstStyle/>
          <a:p>
            <a:pPr eaLnBrk="1" hangingPunct="1"/>
            <a:r>
              <a:rPr lang="de-DE" smtClean="0"/>
              <a:t>Negativspirale ----&gt; Verbitterung</a:t>
            </a:r>
          </a:p>
        </p:txBody>
      </p:sp>
      <p:pic>
        <p:nvPicPr>
          <p:cNvPr id="18436" name="Picture 8" descr="downward_spiral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22400"/>
            <a:ext cx="5113337"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9"/>
          <p:cNvSpPr>
            <a:spLocks noChangeArrowheads="1"/>
          </p:cNvSpPr>
          <p:nvPr/>
        </p:nvSpPr>
        <p:spPr bwMode="auto">
          <a:xfrm>
            <a:off x="1044575" y="1484313"/>
            <a:ext cx="2232025" cy="936625"/>
          </a:xfrm>
          <a:prstGeom prst="rect">
            <a:avLst/>
          </a:prstGeom>
          <a:solidFill>
            <a:srgbClr val="FFCC99"/>
          </a:solidFill>
          <a:ln w="12700">
            <a:solidFill>
              <a:schemeClr val="tx1"/>
            </a:solidFill>
            <a:miter lim="800000"/>
            <a:headEnd/>
            <a:tailEnd/>
          </a:ln>
        </p:spPr>
        <p:txBody>
          <a:bodyPr wrap="none" anchor="ctr"/>
          <a:lstStyle/>
          <a:p>
            <a:pPr algn="ctr">
              <a:lnSpc>
                <a:spcPct val="90000"/>
              </a:lnSpc>
              <a:spcBef>
                <a:spcPct val="50000"/>
              </a:spcBef>
            </a:pPr>
            <a:r>
              <a:rPr lang="de-CH" b="1">
                <a:latin typeface="Calibri" pitchFamily="34" charset="0"/>
              </a:rPr>
              <a:t>Übersensibilität</a:t>
            </a:r>
            <a:br>
              <a:rPr lang="de-CH" b="1">
                <a:latin typeface="Calibri" pitchFamily="34" charset="0"/>
              </a:rPr>
            </a:br>
            <a:r>
              <a:rPr lang="de-CH" b="1">
                <a:latin typeface="Calibri" pitchFamily="34" charset="0"/>
              </a:rPr>
              <a:t>Kränkende </a:t>
            </a:r>
            <a:br>
              <a:rPr lang="de-CH" b="1">
                <a:latin typeface="Calibri" pitchFamily="34" charset="0"/>
              </a:rPr>
            </a:br>
            <a:r>
              <a:rPr lang="de-CH" b="1">
                <a:latin typeface="Calibri" pitchFamily="34" charset="0"/>
              </a:rPr>
              <a:t>Erfahrung</a:t>
            </a:r>
          </a:p>
        </p:txBody>
      </p:sp>
      <p:sp>
        <p:nvSpPr>
          <p:cNvPr id="18438" name="Text Box 10"/>
          <p:cNvSpPr txBox="1">
            <a:spLocks noChangeArrowheads="1"/>
          </p:cNvSpPr>
          <p:nvPr/>
        </p:nvSpPr>
        <p:spPr bwMode="auto">
          <a:xfrm>
            <a:off x="6300788" y="1844675"/>
            <a:ext cx="2663825" cy="3803650"/>
          </a:xfrm>
          <a:prstGeom prst="rect">
            <a:avLst/>
          </a:prstGeom>
          <a:solidFill>
            <a:srgbClr val="CC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182563" indent="-1825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de-CH">
                <a:latin typeface="Calibri" pitchFamily="34" charset="0"/>
              </a:rPr>
              <a:t>Gelassenheit</a:t>
            </a:r>
            <a:br>
              <a:rPr lang="de-CH">
                <a:latin typeface="Calibri" pitchFamily="34" charset="0"/>
              </a:rPr>
            </a:br>
            <a:r>
              <a:rPr lang="de-CH">
                <a:latin typeface="Calibri" pitchFamily="34" charset="0"/>
              </a:rPr>
              <a:t>Selbstsicherheit</a:t>
            </a:r>
          </a:p>
          <a:p>
            <a:pPr eaLnBrk="1" hangingPunct="1">
              <a:spcBef>
                <a:spcPct val="50000"/>
              </a:spcBef>
              <a:buFontTx/>
              <a:buChar char="•"/>
            </a:pPr>
            <a:r>
              <a:rPr lang="de-CH">
                <a:latin typeface="Calibri" pitchFamily="34" charset="0"/>
              </a:rPr>
              <a:t>Empathie</a:t>
            </a:r>
          </a:p>
          <a:p>
            <a:pPr eaLnBrk="1" hangingPunct="1">
              <a:spcBef>
                <a:spcPct val="50000"/>
              </a:spcBef>
              <a:buFontTx/>
              <a:buChar char="•"/>
            </a:pPr>
            <a:r>
              <a:rPr lang="de-CH">
                <a:latin typeface="Calibri" pitchFamily="34" charset="0"/>
              </a:rPr>
              <a:t>Aushalten von Spannung</a:t>
            </a:r>
          </a:p>
          <a:p>
            <a:pPr eaLnBrk="1" hangingPunct="1">
              <a:spcBef>
                <a:spcPct val="50000"/>
              </a:spcBef>
              <a:buFontTx/>
              <a:buChar char="•"/>
            </a:pPr>
            <a:r>
              <a:rPr lang="de-CH">
                <a:latin typeface="Calibri" pitchFamily="34" charset="0"/>
              </a:rPr>
              <a:t>Grenzsetzung ohne Beziehungsabbruch</a:t>
            </a:r>
          </a:p>
          <a:p>
            <a:pPr eaLnBrk="1" hangingPunct="1">
              <a:spcBef>
                <a:spcPct val="50000"/>
              </a:spcBef>
              <a:buFontTx/>
              <a:buChar char="•"/>
            </a:pPr>
            <a:r>
              <a:rPr lang="de-CH">
                <a:latin typeface="Calibri" pitchFamily="34" charset="0"/>
              </a:rPr>
              <a:t>Nachhaltigkeit</a:t>
            </a:r>
          </a:p>
          <a:p>
            <a:pPr eaLnBrk="1" hangingPunct="1">
              <a:spcBef>
                <a:spcPct val="50000"/>
              </a:spcBef>
              <a:buFontTx/>
              <a:buChar char="•"/>
            </a:pPr>
            <a:r>
              <a:rPr lang="de-CH">
                <a:latin typeface="Calibri" pitchFamily="34" charset="0"/>
              </a:rPr>
              <a:t>Korrigierende </a:t>
            </a:r>
            <a:br>
              <a:rPr lang="de-CH">
                <a:latin typeface="Calibri" pitchFamily="34" charset="0"/>
              </a:rPr>
            </a:br>
            <a:r>
              <a:rPr lang="de-CH">
                <a:latin typeface="Calibri" pitchFamily="34" charset="0"/>
              </a:rPr>
              <a:t>neue Erfahrungen</a:t>
            </a:r>
            <a:br>
              <a:rPr lang="de-CH">
                <a:latin typeface="Calibri" pitchFamily="34" charset="0"/>
              </a:rPr>
            </a:br>
            <a:endParaRPr lang="de-CH">
              <a:latin typeface="Calibri" pitchFamily="34" charset="0"/>
            </a:endParaRPr>
          </a:p>
        </p:txBody>
      </p:sp>
      <p:sp>
        <p:nvSpPr>
          <p:cNvPr id="22539" name="Text Box 11"/>
          <p:cNvSpPr txBox="1">
            <a:spLocks noChangeArrowheads="1"/>
          </p:cNvSpPr>
          <p:nvPr/>
        </p:nvSpPr>
        <p:spPr bwMode="auto">
          <a:xfrm>
            <a:off x="396875" y="2636838"/>
            <a:ext cx="3241675" cy="3529012"/>
          </a:xfrm>
          <a:prstGeom prst="rect">
            <a:avLst/>
          </a:prstGeom>
          <a:gradFill rotWithShape="1">
            <a:gsLst>
              <a:gs pos="0">
                <a:schemeClr val="bg1">
                  <a:gamma/>
                  <a:shade val="46275"/>
                  <a:invGamma/>
                  <a:alpha val="32001"/>
                </a:schemeClr>
              </a:gs>
              <a:gs pos="50000">
                <a:schemeClr val="bg1">
                  <a:alpha val="37000"/>
                </a:schemeClr>
              </a:gs>
              <a:gs pos="100000">
                <a:schemeClr val="bg1">
                  <a:gamma/>
                  <a:shade val="46275"/>
                  <a:invGamma/>
                  <a:alpha val="32001"/>
                </a:schemeClr>
              </a:gs>
            </a:gsLst>
            <a:lin ang="5400000" scaled="1"/>
          </a:gradFill>
          <a:ln w="12700">
            <a:noFill/>
            <a:miter lim="800000"/>
            <a:headEnd/>
            <a:tailEnd/>
          </a:ln>
          <a:effectLst/>
        </p:spPr>
        <p:txBody>
          <a:bodyPr>
            <a:spAutoFit/>
          </a:bodyPr>
          <a:lstStyle/>
          <a:p>
            <a:pPr marL="182563" indent="-182563">
              <a:spcBef>
                <a:spcPct val="50000"/>
              </a:spcBef>
              <a:buFontTx/>
              <a:buChar char="•"/>
              <a:defRPr/>
            </a:pPr>
            <a:r>
              <a:rPr lang="de-CH">
                <a:latin typeface="Calibri" pitchFamily="34" charset="0"/>
              </a:rPr>
              <a:t>Verletzung, Ablehnung, Versagen</a:t>
            </a:r>
          </a:p>
          <a:p>
            <a:pPr marL="182563" indent="-182563">
              <a:spcBef>
                <a:spcPct val="50000"/>
              </a:spcBef>
              <a:buFontTx/>
              <a:buChar char="•"/>
              <a:defRPr/>
            </a:pPr>
            <a:r>
              <a:rPr lang="de-CH">
                <a:latin typeface="Calibri" pitchFamily="34" charset="0"/>
              </a:rPr>
              <a:t>Wut</a:t>
            </a:r>
          </a:p>
          <a:p>
            <a:pPr marL="182563" indent="-182563">
              <a:spcBef>
                <a:spcPct val="50000"/>
              </a:spcBef>
              <a:buFontTx/>
              <a:buChar char="•"/>
              <a:defRPr/>
            </a:pPr>
            <a:r>
              <a:rPr lang="de-CH">
                <a:latin typeface="Calibri" pitchFamily="34" charset="0"/>
              </a:rPr>
              <a:t>Distanzierung</a:t>
            </a:r>
          </a:p>
          <a:p>
            <a:pPr marL="182563" indent="-182563">
              <a:spcBef>
                <a:spcPct val="50000"/>
              </a:spcBef>
              <a:buFontTx/>
              <a:buChar char="•"/>
              <a:defRPr/>
            </a:pPr>
            <a:r>
              <a:rPr lang="de-CH">
                <a:latin typeface="Calibri" pitchFamily="34" charset="0"/>
              </a:rPr>
              <a:t>Therapeutische Fehlinformation</a:t>
            </a:r>
          </a:p>
          <a:p>
            <a:pPr marL="182563" indent="-182563">
              <a:spcBef>
                <a:spcPct val="50000"/>
              </a:spcBef>
              <a:buFontTx/>
              <a:buChar char="•"/>
              <a:defRPr/>
            </a:pPr>
            <a:r>
              <a:rPr lang="de-CH">
                <a:latin typeface="Calibri" pitchFamily="34" charset="0"/>
              </a:rPr>
              <a:t>Beziehungsabbruch (kurzfristige Erleichterung)</a:t>
            </a:r>
          </a:p>
          <a:p>
            <a:pPr marL="182563" indent="-182563">
              <a:spcBef>
                <a:spcPct val="50000"/>
              </a:spcBef>
              <a:buFontTx/>
              <a:buChar char="•"/>
              <a:defRPr/>
            </a:pPr>
            <a:r>
              <a:rPr lang="de-CH">
                <a:latin typeface="Calibri" pitchFamily="34" charset="0"/>
              </a:rPr>
              <a:t>Verbitterung, Selbstmitleid, Vorwurfshaltung</a:t>
            </a:r>
          </a:p>
        </p:txBody>
      </p:sp>
      <p:sp>
        <p:nvSpPr>
          <p:cNvPr id="18440" name="Text Box 12"/>
          <p:cNvSpPr txBox="1">
            <a:spLocks noChangeArrowheads="1"/>
          </p:cNvSpPr>
          <p:nvPr/>
        </p:nvSpPr>
        <p:spPr bwMode="auto">
          <a:xfrm>
            <a:off x="1044575" y="1125538"/>
            <a:ext cx="2232025" cy="366712"/>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b="1">
                <a:solidFill>
                  <a:schemeClr val="bg1"/>
                </a:solidFill>
                <a:latin typeface="Calibri" pitchFamily="34" charset="0"/>
              </a:rPr>
              <a:t>Negative Faktoren</a:t>
            </a:r>
          </a:p>
        </p:txBody>
      </p:sp>
      <p:sp>
        <p:nvSpPr>
          <p:cNvPr id="18441" name="Text Box 13"/>
          <p:cNvSpPr txBox="1">
            <a:spLocks noChangeArrowheads="1"/>
          </p:cNvSpPr>
          <p:nvPr/>
        </p:nvSpPr>
        <p:spPr bwMode="auto">
          <a:xfrm>
            <a:off x="6300788" y="1484313"/>
            <a:ext cx="2663825" cy="366712"/>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b="1">
                <a:solidFill>
                  <a:schemeClr val="bg1"/>
                </a:solidFill>
                <a:latin typeface="Calibri" pitchFamily="34" charset="0"/>
              </a:rPr>
              <a:t>Weisheits-Faktoren</a:t>
            </a:r>
          </a:p>
        </p:txBody>
      </p:sp>
    </p:spTree>
    <p:extLst>
      <p:ext uri="{BB962C8B-B14F-4D97-AF65-F5344CB8AC3E}">
        <p14:creationId xmlns:p14="http://schemas.microsoft.com/office/powerpoint/2010/main" val="4008667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de-CH" smtClean="0"/>
              <a:t>Zehn Weisheitskompetenzen (nach Linden)</a:t>
            </a:r>
          </a:p>
        </p:txBody>
      </p:sp>
      <p:sp>
        <p:nvSpPr>
          <p:cNvPr id="19460" name="Rectangle 3"/>
          <p:cNvSpPr>
            <a:spLocks noGrp="1" noChangeArrowheads="1"/>
          </p:cNvSpPr>
          <p:nvPr>
            <p:ph sz="half" idx="1"/>
          </p:nvPr>
        </p:nvSpPr>
        <p:spPr/>
        <p:txBody>
          <a:bodyPr/>
          <a:lstStyle/>
          <a:p>
            <a:pPr eaLnBrk="1" hangingPunct="1"/>
            <a:r>
              <a:rPr lang="de-DE" dirty="0" smtClean="0"/>
              <a:t>Fakten- und Problemlösewissen</a:t>
            </a:r>
          </a:p>
          <a:p>
            <a:pPr eaLnBrk="1" hangingPunct="1"/>
            <a:r>
              <a:rPr lang="de-DE" dirty="0" err="1" smtClean="0"/>
              <a:t>Kontextualismus</a:t>
            </a:r>
            <a:endParaRPr lang="de-DE" dirty="0" smtClean="0"/>
          </a:p>
          <a:p>
            <a:pPr eaLnBrk="1" hangingPunct="1"/>
            <a:r>
              <a:rPr lang="de-DE" dirty="0" smtClean="0"/>
              <a:t>Werterelativismus</a:t>
            </a:r>
          </a:p>
          <a:p>
            <a:pPr eaLnBrk="1" hangingPunct="1"/>
            <a:r>
              <a:rPr lang="de-DE" dirty="0" smtClean="0"/>
              <a:t>Ungewissheitstoleranz</a:t>
            </a:r>
          </a:p>
          <a:p>
            <a:pPr eaLnBrk="1" hangingPunct="1"/>
            <a:r>
              <a:rPr lang="de-DE" dirty="0" smtClean="0"/>
              <a:t>Emotionswahrnehmung</a:t>
            </a:r>
          </a:p>
        </p:txBody>
      </p:sp>
      <p:sp>
        <p:nvSpPr>
          <p:cNvPr id="2" name="Inhaltsplatzhalter 1"/>
          <p:cNvSpPr>
            <a:spLocks noGrp="1"/>
          </p:cNvSpPr>
          <p:nvPr>
            <p:ph sz="half" idx="2"/>
          </p:nvPr>
        </p:nvSpPr>
        <p:spPr/>
        <p:txBody>
          <a:bodyPr/>
          <a:lstStyle/>
          <a:p>
            <a:pPr eaLnBrk="1" hangingPunct="1"/>
            <a:r>
              <a:rPr lang="de-DE" dirty="0"/>
              <a:t>Serenität</a:t>
            </a:r>
          </a:p>
          <a:p>
            <a:pPr eaLnBrk="1" hangingPunct="1"/>
            <a:r>
              <a:rPr lang="de-DE" dirty="0"/>
              <a:t>Empathie</a:t>
            </a:r>
          </a:p>
          <a:p>
            <a:pPr eaLnBrk="1" hangingPunct="1"/>
            <a:r>
              <a:rPr lang="de-DE" dirty="0"/>
              <a:t>Nachhaltigkeit</a:t>
            </a:r>
          </a:p>
          <a:p>
            <a:pPr eaLnBrk="1" hangingPunct="1"/>
            <a:r>
              <a:rPr lang="de-DE" dirty="0"/>
              <a:t>Perspektivenwechsel</a:t>
            </a:r>
          </a:p>
          <a:p>
            <a:pPr eaLnBrk="1" hangingPunct="1"/>
            <a:r>
              <a:rPr lang="de-DE" dirty="0"/>
              <a:t>Selbstdistanz</a:t>
            </a:r>
          </a:p>
          <a:p>
            <a:endParaRPr lang="de-CH" dirty="0"/>
          </a:p>
        </p:txBody>
      </p:sp>
      <p:sp>
        <p:nvSpPr>
          <p:cNvPr id="1945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EDFE60-9B91-4779-B8B9-008AEB1951D1}" type="slidenum">
              <a:rPr lang="de-CH" smtClean="0"/>
              <a:pPr eaLnBrk="1" hangingPunct="1"/>
              <a:t>19</a:t>
            </a:fld>
            <a:endParaRPr lang="de-CH" smtClean="0"/>
          </a:p>
        </p:txBody>
      </p:sp>
    </p:spTree>
    <p:extLst>
      <p:ext uri="{BB962C8B-B14F-4D97-AF65-F5344CB8AC3E}">
        <p14:creationId xmlns:p14="http://schemas.microsoft.com/office/powerpoint/2010/main" val="1707083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smtClean="0"/>
              <a:t>Übersicht</a:t>
            </a:r>
          </a:p>
        </p:txBody>
      </p:sp>
      <p:sp>
        <p:nvSpPr>
          <p:cNvPr id="3075" name="Rectangle 3"/>
          <p:cNvSpPr>
            <a:spLocks noGrp="1" noChangeArrowheads="1"/>
          </p:cNvSpPr>
          <p:nvPr>
            <p:ph type="body" idx="1"/>
          </p:nvPr>
        </p:nvSpPr>
        <p:spPr/>
        <p:txBody>
          <a:bodyPr/>
          <a:lstStyle/>
          <a:p>
            <a:pPr eaLnBrk="1" hangingPunct="1"/>
            <a:r>
              <a:rPr lang="de-DE" smtClean="0"/>
              <a:t>Schuld und Schuldgefühl – ein vielschichtiges Phänomen</a:t>
            </a:r>
          </a:p>
          <a:p>
            <a:pPr eaLnBrk="1" hangingPunct="1"/>
            <a:r>
              <a:rPr lang="de-DE" smtClean="0"/>
              <a:t>Verbitterung als neues Störungsbild</a:t>
            </a:r>
          </a:p>
          <a:p>
            <a:pPr eaLnBrk="1" hangingPunct="1"/>
            <a:r>
              <a:rPr lang="de-DE" smtClean="0"/>
              <a:t>Weisheitstherapie</a:t>
            </a:r>
          </a:p>
          <a:p>
            <a:pPr eaLnBrk="1" hangingPunct="1"/>
            <a:r>
              <a:rPr lang="de-DE" smtClean="0"/>
              <a:t>Vergebung – ein psychologischer Prozess?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Drei Aspekte der Vergebung</a:t>
            </a:r>
            <a:endParaRPr lang="de-CH" dirty="0"/>
          </a:p>
        </p:txBody>
      </p:sp>
      <p:sp>
        <p:nvSpPr>
          <p:cNvPr id="7" name="Inhaltsplatzhalter 6"/>
          <p:cNvSpPr>
            <a:spLocks noGrp="1"/>
          </p:cNvSpPr>
          <p:nvPr>
            <p:ph idx="1"/>
          </p:nvPr>
        </p:nvSpPr>
        <p:spPr/>
        <p:txBody>
          <a:bodyPr/>
          <a:lstStyle/>
          <a:p>
            <a:pPr indent="-540000"/>
            <a:r>
              <a:rPr lang="de-CH" sz="4800" dirty="0" smtClean="0"/>
              <a:t>Vergebung aussprechen</a:t>
            </a:r>
          </a:p>
          <a:p>
            <a:pPr indent="-540000"/>
            <a:r>
              <a:rPr lang="de-CH" sz="4800" dirty="0" smtClean="0"/>
              <a:t>Vergebung erhalten</a:t>
            </a:r>
          </a:p>
          <a:p>
            <a:pPr indent="-540000"/>
            <a:r>
              <a:rPr lang="de-CH" sz="4800" dirty="0" smtClean="0"/>
              <a:t>Sich selbst vergeben</a:t>
            </a:r>
            <a:endParaRPr lang="de-CH" sz="4800" dirty="0"/>
          </a:p>
        </p:txBody>
      </p:sp>
      <p:sp>
        <p:nvSpPr>
          <p:cNvPr id="5" name="Foliennummernplatzhalter 4"/>
          <p:cNvSpPr>
            <a:spLocks noGrp="1"/>
          </p:cNvSpPr>
          <p:nvPr>
            <p:ph type="sldNum" sz="quarter" idx="10"/>
          </p:nvPr>
        </p:nvSpPr>
        <p:spPr/>
        <p:txBody>
          <a:bodyPr/>
          <a:lstStyle/>
          <a:p>
            <a:pPr>
              <a:defRPr/>
            </a:pPr>
            <a:fld id="{F25A8F1C-B67A-4C02-9211-5B5927AFFAAC}" type="slidenum">
              <a:rPr lang="de-CH" smtClean="0"/>
              <a:pPr>
                <a:defRPr/>
              </a:pPr>
              <a:t>20</a:t>
            </a:fld>
            <a:endParaRPr lang="de-CH"/>
          </a:p>
        </p:txBody>
      </p:sp>
      <p:sp>
        <p:nvSpPr>
          <p:cNvPr id="2" name="Textfeld 1"/>
          <p:cNvSpPr txBox="1"/>
          <p:nvPr/>
        </p:nvSpPr>
        <p:spPr>
          <a:xfrm>
            <a:off x="684461" y="4437112"/>
            <a:ext cx="8280920" cy="1354217"/>
          </a:xfrm>
          <a:prstGeom prst="rect">
            <a:avLst/>
          </a:prstGeom>
          <a:noFill/>
        </p:spPr>
        <p:txBody>
          <a:bodyPr wrap="square" rtlCol="0">
            <a:spAutoFit/>
          </a:bodyPr>
          <a:lstStyle/>
          <a:p>
            <a:r>
              <a:rPr lang="de-CH" sz="1600" dirty="0" smtClean="0"/>
              <a:t>REVIEW der wissenschaftlichen Befunde: </a:t>
            </a:r>
            <a:r>
              <a:rPr lang="de-CH" sz="1600" dirty="0" err="1" smtClean="0"/>
              <a:t>Allemand</a:t>
            </a:r>
            <a:r>
              <a:rPr lang="de-CH" sz="1600" dirty="0"/>
              <a:t>, M., &amp; Steiner, M. (2010). Verzeihen und Selbstverzeihen über die Lebensspanne. Gegenwärtiger Forschungsstand und Forschungsperspektiven. Zeitschrift für Entwicklungspsychologie und Pädagogische Psychologie, 42(2), 63–78.</a:t>
            </a:r>
          </a:p>
          <a:p>
            <a:r>
              <a:rPr lang="de-CH" sz="1600" dirty="0" smtClean="0"/>
              <a:t> </a:t>
            </a:r>
            <a:endParaRPr lang="de-CH" sz="1600" dirty="0"/>
          </a:p>
        </p:txBody>
      </p:sp>
    </p:spTree>
    <p:extLst>
      <p:ext uri="{BB962C8B-B14F-4D97-AF65-F5344CB8AC3E}">
        <p14:creationId xmlns:p14="http://schemas.microsoft.com/office/powerpoint/2010/main" val="3410907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Ein entwicklungspsychologisches Modell</a:t>
            </a:r>
            <a:endParaRPr lang="de-CH" dirty="0"/>
          </a:p>
        </p:txBody>
      </p:sp>
      <p:sp>
        <p:nvSpPr>
          <p:cNvPr id="5" name="Inhaltsplatzhalter 4"/>
          <p:cNvSpPr>
            <a:spLocks noGrp="1"/>
          </p:cNvSpPr>
          <p:nvPr>
            <p:ph idx="1"/>
          </p:nvPr>
        </p:nvSpPr>
        <p:spPr/>
        <p:txBody>
          <a:bodyPr/>
          <a:lstStyle/>
          <a:p>
            <a:r>
              <a:rPr lang="de-CH" dirty="0" smtClean="0"/>
              <a:t>sechs </a:t>
            </a:r>
            <a:r>
              <a:rPr lang="de-CH" dirty="0"/>
              <a:t>Stufen des Verzeihens:</a:t>
            </a:r>
          </a:p>
          <a:p>
            <a:pPr lvl="1"/>
            <a:r>
              <a:rPr lang="de-CH" dirty="0"/>
              <a:t>(1) Beim „rachgierigen Verzeihen“ wird verziehen</a:t>
            </a:r>
            <a:r>
              <a:rPr lang="de-CH" dirty="0" smtClean="0"/>
              <a:t>, wenn </a:t>
            </a:r>
            <a:r>
              <a:rPr lang="de-CH" dirty="0"/>
              <a:t>vorher Rache geübt wurde </a:t>
            </a:r>
            <a:r>
              <a:rPr lang="de-CH" b="1" dirty="0">
                <a:solidFill>
                  <a:schemeClr val="tx1"/>
                </a:solidFill>
              </a:rPr>
              <a:t>(</a:t>
            </a:r>
            <a:r>
              <a:rPr lang="de-CH" b="1" dirty="0" err="1">
                <a:solidFill>
                  <a:schemeClr val="tx1"/>
                </a:solidFill>
              </a:rPr>
              <a:t>revengeful</a:t>
            </a:r>
            <a:r>
              <a:rPr lang="de-CH" b="1" dirty="0">
                <a:solidFill>
                  <a:schemeClr val="tx1"/>
                </a:solidFill>
              </a:rPr>
              <a:t> </a:t>
            </a:r>
            <a:r>
              <a:rPr lang="de-CH" b="1" dirty="0" err="1">
                <a:solidFill>
                  <a:schemeClr val="tx1"/>
                </a:solidFill>
              </a:rPr>
              <a:t>forgiveness</a:t>
            </a:r>
            <a:r>
              <a:rPr lang="de-CH" b="1" dirty="0" smtClean="0">
                <a:solidFill>
                  <a:schemeClr val="tx1"/>
                </a:solidFill>
              </a:rPr>
              <a:t>)</a:t>
            </a:r>
            <a:endParaRPr lang="de-CH" b="1" dirty="0">
              <a:solidFill>
                <a:schemeClr val="tx1"/>
              </a:solidFill>
            </a:endParaRPr>
          </a:p>
          <a:p>
            <a:pPr lvl="1"/>
            <a:r>
              <a:rPr lang="de-CH" dirty="0"/>
              <a:t>(2) </a:t>
            </a:r>
            <a:r>
              <a:rPr lang="de-CH" dirty="0" smtClean="0"/>
              <a:t>Verzeihung nach Rückerstattung oder Ersatz des verlorenen Wertes </a:t>
            </a:r>
            <a:r>
              <a:rPr lang="de-CH" b="1" dirty="0" smtClean="0">
                <a:solidFill>
                  <a:schemeClr val="tx1"/>
                </a:solidFill>
              </a:rPr>
              <a:t>(</a:t>
            </a:r>
            <a:r>
              <a:rPr lang="de-CH" b="1" dirty="0" err="1" smtClean="0">
                <a:solidFill>
                  <a:schemeClr val="tx1"/>
                </a:solidFill>
              </a:rPr>
              <a:t>conditional</a:t>
            </a:r>
            <a:r>
              <a:rPr lang="de-CH" b="1" dirty="0" smtClean="0">
                <a:solidFill>
                  <a:schemeClr val="tx1"/>
                </a:solidFill>
              </a:rPr>
              <a:t> </a:t>
            </a:r>
            <a:r>
              <a:rPr lang="de-CH" b="1" dirty="0" err="1">
                <a:solidFill>
                  <a:schemeClr val="tx1"/>
                </a:solidFill>
              </a:rPr>
              <a:t>or</a:t>
            </a:r>
            <a:r>
              <a:rPr lang="de-CH" b="1" dirty="0">
                <a:solidFill>
                  <a:schemeClr val="tx1"/>
                </a:solidFill>
              </a:rPr>
              <a:t> </a:t>
            </a:r>
            <a:r>
              <a:rPr lang="de-CH" b="1" dirty="0" err="1">
                <a:solidFill>
                  <a:schemeClr val="tx1"/>
                </a:solidFill>
              </a:rPr>
              <a:t>restitutional</a:t>
            </a:r>
            <a:r>
              <a:rPr lang="de-CH" b="1" dirty="0">
                <a:solidFill>
                  <a:schemeClr val="tx1"/>
                </a:solidFill>
              </a:rPr>
              <a:t> </a:t>
            </a:r>
            <a:r>
              <a:rPr lang="de-CH" b="1" dirty="0" err="1">
                <a:solidFill>
                  <a:schemeClr val="tx1"/>
                </a:solidFill>
              </a:rPr>
              <a:t>forgiveness</a:t>
            </a:r>
            <a:r>
              <a:rPr lang="de-CH" b="1" dirty="0" smtClean="0">
                <a:solidFill>
                  <a:schemeClr val="tx1"/>
                </a:solidFill>
              </a:rPr>
              <a:t>) </a:t>
            </a:r>
          </a:p>
          <a:p>
            <a:pPr lvl="1"/>
            <a:r>
              <a:rPr lang="de-CH" dirty="0" smtClean="0"/>
              <a:t>(</a:t>
            </a:r>
            <a:r>
              <a:rPr lang="de-CH" dirty="0"/>
              <a:t>3) </a:t>
            </a:r>
            <a:r>
              <a:rPr lang="de-CH" dirty="0" smtClean="0"/>
              <a:t>Verzeihung, weil </a:t>
            </a:r>
            <a:r>
              <a:rPr lang="de-CH" dirty="0"/>
              <a:t>dies </a:t>
            </a:r>
            <a:r>
              <a:rPr lang="de-CH" dirty="0" smtClean="0"/>
              <a:t>im sozialen Kontext erwartet </a:t>
            </a:r>
            <a:r>
              <a:rPr lang="de-CH" dirty="0"/>
              <a:t>wird </a:t>
            </a:r>
            <a:r>
              <a:rPr lang="de-CH" b="1" dirty="0">
                <a:solidFill>
                  <a:schemeClr val="tx1"/>
                </a:solidFill>
              </a:rPr>
              <a:t>(</a:t>
            </a:r>
            <a:r>
              <a:rPr lang="de-CH" b="1" dirty="0" err="1">
                <a:solidFill>
                  <a:schemeClr val="tx1"/>
                </a:solidFill>
              </a:rPr>
              <a:t>expectational</a:t>
            </a:r>
            <a:r>
              <a:rPr lang="de-CH" b="1" dirty="0">
                <a:solidFill>
                  <a:schemeClr val="tx1"/>
                </a:solidFill>
              </a:rPr>
              <a:t> </a:t>
            </a:r>
            <a:r>
              <a:rPr lang="de-CH" b="1" dirty="0" err="1">
                <a:solidFill>
                  <a:schemeClr val="tx1"/>
                </a:solidFill>
              </a:rPr>
              <a:t>forgiveness</a:t>
            </a:r>
            <a:r>
              <a:rPr lang="de-CH" b="1" dirty="0">
                <a:solidFill>
                  <a:schemeClr val="tx1"/>
                </a:solidFill>
              </a:rPr>
              <a:t>)</a:t>
            </a:r>
          </a:p>
          <a:p>
            <a:pPr lvl="1"/>
            <a:r>
              <a:rPr lang="de-CH" dirty="0" smtClean="0"/>
              <a:t>(4) Gesetz</a:t>
            </a:r>
            <a:r>
              <a:rPr lang="de-CH" dirty="0"/>
              <a:t>, </a:t>
            </a:r>
            <a:r>
              <a:rPr lang="de-CH" dirty="0" smtClean="0"/>
              <a:t>Lebensphilosophie </a:t>
            </a:r>
            <a:r>
              <a:rPr lang="de-CH" dirty="0"/>
              <a:t>oder </a:t>
            </a:r>
            <a:r>
              <a:rPr lang="de-CH" dirty="0" smtClean="0"/>
              <a:t>Religion verlangen Vergebung </a:t>
            </a:r>
            <a:br>
              <a:rPr lang="de-CH" dirty="0" smtClean="0"/>
            </a:br>
            <a:r>
              <a:rPr lang="de-CH" b="1" dirty="0" smtClean="0">
                <a:solidFill>
                  <a:schemeClr val="tx1"/>
                </a:solidFill>
              </a:rPr>
              <a:t>(</a:t>
            </a:r>
            <a:r>
              <a:rPr lang="de-CH" b="1" dirty="0" err="1" smtClean="0">
                <a:solidFill>
                  <a:schemeClr val="tx1"/>
                </a:solidFill>
              </a:rPr>
              <a:t>lawful</a:t>
            </a:r>
            <a:r>
              <a:rPr lang="de-CH" b="1" dirty="0" smtClean="0">
                <a:solidFill>
                  <a:schemeClr val="tx1"/>
                </a:solidFill>
              </a:rPr>
              <a:t> </a:t>
            </a:r>
            <a:r>
              <a:rPr lang="de-CH" b="1" dirty="0" err="1" smtClean="0">
                <a:solidFill>
                  <a:schemeClr val="tx1"/>
                </a:solidFill>
              </a:rPr>
              <a:t>expectational</a:t>
            </a:r>
            <a:r>
              <a:rPr lang="de-CH" b="1" dirty="0" smtClean="0">
                <a:solidFill>
                  <a:schemeClr val="tx1"/>
                </a:solidFill>
              </a:rPr>
              <a:t> </a:t>
            </a:r>
            <a:r>
              <a:rPr lang="de-CH" b="1" dirty="0" err="1">
                <a:solidFill>
                  <a:schemeClr val="tx1"/>
                </a:solidFill>
              </a:rPr>
              <a:t>forgiveness</a:t>
            </a:r>
            <a:r>
              <a:rPr lang="de-CH" b="1" dirty="0" smtClean="0">
                <a:solidFill>
                  <a:schemeClr val="tx1"/>
                </a:solidFill>
              </a:rPr>
              <a:t>) </a:t>
            </a:r>
          </a:p>
          <a:p>
            <a:pPr lvl="1"/>
            <a:r>
              <a:rPr lang="de-CH" dirty="0" smtClean="0"/>
              <a:t>(</a:t>
            </a:r>
            <a:r>
              <a:rPr lang="de-CH" dirty="0"/>
              <a:t>5) </a:t>
            </a:r>
            <a:r>
              <a:rPr lang="de-CH" dirty="0" smtClean="0"/>
              <a:t>Wiederherstellung der </a:t>
            </a:r>
            <a:r>
              <a:rPr lang="de-CH" dirty="0"/>
              <a:t>sozialen </a:t>
            </a:r>
            <a:r>
              <a:rPr lang="de-CH" dirty="0" smtClean="0"/>
              <a:t>Harmonie </a:t>
            </a:r>
            <a:br>
              <a:rPr lang="de-CH" dirty="0" smtClean="0"/>
            </a:br>
            <a:r>
              <a:rPr lang="de-CH" b="1" dirty="0" smtClean="0">
                <a:solidFill>
                  <a:schemeClr val="tx1"/>
                </a:solidFill>
              </a:rPr>
              <a:t>(</a:t>
            </a:r>
            <a:r>
              <a:rPr lang="de-CH" b="1" dirty="0" err="1">
                <a:solidFill>
                  <a:schemeClr val="tx1"/>
                </a:solidFill>
              </a:rPr>
              <a:t>forgiveness</a:t>
            </a:r>
            <a:r>
              <a:rPr lang="de-CH" b="1" dirty="0">
                <a:solidFill>
                  <a:schemeClr val="tx1"/>
                </a:solidFill>
              </a:rPr>
              <a:t> </a:t>
            </a:r>
            <a:r>
              <a:rPr lang="de-CH" b="1" dirty="0" err="1">
                <a:solidFill>
                  <a:schemeClr val="tx1"/>
                </a:solidFill>
              </a:rPr>
              <a:t>as</a:t>
            </a:r>
            <a:r>
              <a:rPr lang="de-CH" b="1" dirty="0">
                <a:solidFill>
                  <a:schemeClr val="tx1"/>
                </a:solidFill>
              </a:rPr>
              <a:t> </a:t>
            </a:r>
            <a:r>
              <a:rPr lang="de-CH" b="1" dirty="0" err="1">
                <a:solidFill>
                  <a:schemeClr val="tx1"/>
                </a:solidFill>
              </a:rPr>
              <a:t>social</a:t>
            </a:r>
            <a:r>
              <a:rPr lang="de-CH" b="1" dirty="0">
                <a:solidFill>
                  <a:schemeClr val="tx1"/>
                </a:solidFill>
              </a:rPr>
              <a:t> </a:t>
            </a:r>
            <a:r>
              <a:rPr lang="de-CH" b="1" dirty="0" err="1">
                <a:solidFill>
                  <a:schemeClr val="tx1"/>
                </a:solidFill>
              </a:rPr>
              <a:t>harmony</a:t>
            </a:r>
            <a:r>
              <a:rPr lang="de-CH" b="1" dirty="0" smtClean="0">
                <a:solidFill>
                  <a:schemeClr val="tx1"/>
                </a:solidFill>
              </a:rPr>
              <a:t>)</a:t>
            </a:r>
            <a:endParaRPr lang="de-CH" b="1" dirty="0">
              <a:solidFill>
                <a:schemeClr val="tx1"/>
              </a:solidFill>
            </a:endParaRPr>
          </a:p>
          <a:p>
            <a:pPr lvl="1"/>
            <a:r>
              <a:rPr lang="de-CH" dirty="0"/>
              <a:t>(6) </a:t>
            </a:r>
            <a:r>
              <a:rPr lang="de-CH" dirty="0" smtClean="0"/>
              <a:t>höchste Stufe: Verzeihung aus Liebe </a:t>
            </a:r>
            <a:r>
              <a:rPr lang="de-CH" b="1" dirty="0">
                <a:solidFill>
                  <a:schemeClr val="tx1"/>
                </a:solidFill>
              </a:rPr>
              <a:t>(</a:t>
            </a:r>
            <a:r>
              <a:rPr lang="de-CH" b="1" dirty="0" err="1">
                <a:solidFill>
                  <a:schemeClr val="tx1"/>
                </a:solidFill>
              </a:rPr>
              <a:t>forgiveness</a:t>
            </a:r>
            <a:r>
              <a:rPr lang="de-CH" b="1" dirty="0">
                <a:solidFill>
                  <a:schemeClr val="tx1"/>
                </a:solidFill>
              </a:rPr>
              <a:t> </a:t>
            </a:r>
            <a:r>
              <a:rPr lang="de-CH" b="1" dirty="0" err="1">
                <a:solidFill>
                  <a:schemeClr val="tx1"/>
                </a:solidFill>
              </a:rPr>
              <a:t>as</a:t>
            </a:r>
            <a:r>
              <a:rPr lang="de-CH" b="1" dirty="0">
                <a:solidFill>
                  <a:schemeClr val="tx1"/>
                </a:solidFill>
              </a:rPr>
              <a:t> </a:t>
            </a:r>
            <a:r>
              <a:rPr lang="de-CH" b="1" dirty="0" err="1">
                <a:solidFill>
                  <a:schemeClr val="tx1"/>
                </a:solidFill>
              </a:rPr>
              <a:t>love</a:t>
            </a:r>
            <a:r>
              <a:rPr lang="de-CH" b="1" dirty="0">
                <a:solidFill>
                  <a:schemeClr val="tx1"/>
                </a:solidFill>
              </a:rPr>
              <a:t>).</a:t>
            </a:r>
          </a:p>
        </p:txBody>
      </p:sp>
      <p:sp>
        <p:nvSpPr>
          <p:cNvPr id="3" name="Foliennummernplatzhalter 2"/>
          <p:cNvSpPr>
            <a:spLocks noGrp="1"/>
          </p:cNvSpPr>
          <p:nvPr>
            <p:ph type="sldNum" sz="quarter" idx="10"/>
          </p:nvPr>
        </p:nvSpPr>
        <p:spPr/>
        <p:txBody>
          <a:bodyPr/>
          <a:lstStyle/>
          <a:p>
            <a:pPr>
              <a:defRPr/>
            </a:pPr>
            <a:fld id="{F853FC28-853D-44DA-9048-BD40FA2C8EA4}" type="slidenum">
              <a:rPr lang="de-CH" smtClean="0"/>
              <a:pPr>
                <a:defRPr/>
              </a:pPr>
              <a:t>21</a:t>
            </a:fld>
            <a:endParaRPr lang="de-CH"/>
          </a:p>
        </p:txBody>
      </p:sp>
      <p:sp>
        <p:nvSpPr>
          <p:cNvPr id="6" name="Textfeld 5"/>
          <p:cNvSpPr txBox="1"/>
          <p:nvPr/>
        </p:nvSpPr>
        <p:spPr>
          <a:xfrm>
            <a:off x="1260525" y="6021288"/>
            <a:ext cx="6696744" cy="461665"/>
          </a:xfrm>
          <a:prstGeom prst="rect">
            <a:avLst/>
          </a:prstGeom>
          <a:noFill/>
        </p:spPr>
        <p:txBody>
          <a:bodyPr wrap="square" rtlCol="0">
            <a:spAutoFit/>
          </a:bodyPr>
          <a:lstStyle/>
          <a:p>
            <a:r>
              <a:rPr lang="de-CH" sz="1200" dirty="0" smtClean="0">
                <a:latin typeface="+mj-lt"/>
              </a:rPr>
              <a:t>Zitiert nach </a:t>
            </a:r>
            <a:r>
              <a:rPr lang="de-CH" sz="1200" dirty="0" err="1" smtClean="0">
                <a:latin typeface="+mj-lt"/>
              </a:rPr>
              <a:t>Allemann</a:t>
            </a:r>
            <a:r>
              <a:rPr lang="de-CH" sz="1200" dirty="0" smtClean="0">
                <a:latin typeface="+mj-lt"/>
              </a:rPr>
              <a:t> 2010, basiert auf </a:t>
            </a:r>
            <a:r>
              <a:rPr lang="de-CH" sz="1200" dirty="0" err="1" smtClean="0">
                <a:latin typeface="+mj-lt"/>
              </a:rPr>
              <a:t>Enright</a:t>
            </a:r>
            <a:r>
              <a:rPr lang="de-CH" sz="1200" dirty="0" smtClean="0">
                <a:latin typeface="+mj-lt"/>
              </a:rPr>
              <a:t> </a:t>
            </a:r>
            <a:r>
              <a:rPr lang="de-CH" sz="1200" dirty="0">
                <a:latin typeface="+mj-lt"/>
              </a:rPr>
              <a:t>et al., 1989; </a:t>
            </a:r>
            <a:r>
              <a:rPr lang="de-CH" sz="1200" dirty="0" err="1">
                <a:latin typeface="+mj-lt"/>
              </a:rPr>
              <a:t>Enright</a:t>
            </a:r>
            <a:r>
              <a:rPr lang="de-CH" sz="1200" dirty="0">
                <a:latin typeface="+mj-lt"/>
              </a:rPr>
              <a:t>, </a:t>
            </a:r>
            <a:r>
              <a:rPr lang="de-CH" sz="1200" dirty="0" err="1">
                <a:latin typeface="+mj-lt"/>
              </a:rPr>
              <a:t>Gassin</a:t>
            </a:r>
            <a:r>
              <a:rPr lang="de-CH" sz="1200" dirty="0">
                <a:latin typeface="+mj-lt"/>
              </a:rPr>
              <a:t> &amp; Wu, </a:t>
            </a:r>
            <a:r>
              <a:rPr lang="de-CH" sz="1200" dirty="0" smtClean="0">
                <a:latin typeface="+mj-lt"/>
              </a:rPr>
              <a:t>1992 </a:t>
            </a:r>
            <a:endParaRPr lang="de-CH" sz="1200" dirty="0">
              <a:latin typeface="+mj-lt"/>
            </a:endParaRPr>
          </a:p>
          <a:p>
            <a:endParaRPr lang="de-CH" sz="1200" dirty="0">
              <a:latin typeface="+mj-lt"/>
            </a:endParaRPr>
          </a:p>
        </p:txBody>
      </p:sp>
    </p:spTree>
    <p:extLst>
      <p:ext uri="{BB962C8B-B14F-4D97-AF65-F5344CB8AC3E}">
        <p14:creationId xmlns:p14="http://schemas.microsoft.com/office/powerpoint/2010/main" val="1479351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Sozialdynamische Aspekte</a:t>
            </a:r>
            <a:endParaRPr lang="de-CH" dirty="0"/>
          </a:p>
        </p:txBody>
      </p:sp>
      <p:sp>
        <p:nvSpPr>
          <p:cNvPr id="3" name="Inhaltsplatzhalter 2"/>
          <p:cNvSpPr>
            <a:spLocks noGrp="1"/>
          </p:cNvSpPr>
          <p:nvPr>
            <p:ph idx="1"/>
          </p:nvPr>
        </p:nvSpPr>
        <p:spPr/>
        <p:txBody>
          <a:bodyPr/>
          <a:lstStyle/>
          <a:p>
            <a:r>
              <a:rPr lang="de-CH" dirty="0" smtClean="0"/>
              <a:t>Im Kontext der sozialen und kulturellen Evolution kann das ständige Ausüben der Rache eine Bedrohung eines ganzen Stammes sein. </a:t>
            </a:r>
          </a:p>
          <a:p>
            <a:r>
              <a:rPr lang="de-CH" dirty="0" smtClean="0"/>
              <a:t>Vergebung ist dann eine </a:t>
            </a:r>
            <a:r>
              <a:rPr lang="de-CH" u="sng" dirty="0" smtClean="0"/>
              <a:t>Form von Selbstschutz</a:t>
            </a:r>
            <a:r>
              <a:rPr lang="de-CH" dirty="0" smtClean="0"/>
              <a:t>, der die Familie schützt und ein harmonische Zusammenleben fördert.</a:t>
            </a:r>
          </a:p>
          <a:p>
            <a:r>
              <a:rPr lang="de-CH" dirty="0" smtClean="0"/>
              <a:t>Religion unterstützt prosoziales Verhalten im Stammeskontext: Vergebung ist eine religiöse Tugend.</a:t>
            </a:r>
            <a:endParaRPr lang="de-CH" dirty="0"/>
          </a:p>
          <a:p>
            <a:pPr lvl="2"/>
            <a:r>
              <a:rPr lang="de-CH" dirty="0" smtClean="0"/>
              <a:t>Vgl. </a:t>
            </a:r>
            <a:r>
              <a:rPr lang="de-CH" dirty="0" err="1" smtClean="0"/>
              <a:t>Newberg</a:t>
            </a:r>
            <a:r>
              <a:rPr lang="de-CH" dirty="0" smtClean="0"/>
              <a:t> et al. The </a:t>
            </a:r>
            <a:r>
              <a:rPr lang="de-CH" dirty="0" err="1" smtClean="0"/>
              <a:t>neuropsychological</a:t>
            </a:r>
            <a:r>
              <a:rPr lang="de-CH" dirty="0" smtClean="0"/>
              <a:t> </a:t>
            </a:r>
            <a:r>
              <a:rPr lang="de-CH" dirty="0" err="1" smtClean="0"/>
              <a:t>correlates</a:t>
            </a:r>
            <a:r>
              <a:rPr lang="de-CH" dirty="0" smtClean="0"/>
              <a:t> </a:t>
            </a:r>
            <a:r>
              <a:rPr lang="de-CH" dirty="0" err="1" smtClean="0"/>
              <a:t>of</a:t>
            </a:r>
            <a:r>
              <a:rPr lang="de-CH" dirty="0" smtClean="0"/>
              <a:t> </a:t>
            </a:r>
            <a:r>
              <a:rPr lang="de-CH" dirty="0" err="1" smtClean="0"/>
              <a:t>forgiveness</a:t>
            </a:r>
            <a:r>
              <a:rPr lang="de-CH" dirty="0" smtClean="0"/>
              <a:t>. In:  </a:t>
            </a:r>
            <a:r>
              <a:rPr lang="en-US" dirty="0"/>
              <a:t>McCullough, M. E., </a:t>
            </a:r>
            <a:r>
              <a:rPr lang="en-US" dirty="0" err="1"/>
              <a:t>Pargament</a:t>
            </a:r>
            <a:r>
              <a:rPr lang="en-US" dirty="0"/>
              <a:t>, K. I. &amp; </a:t>
            </a:r>
            <a:r>
              <a:rPr lang="en-US" dirty="0" err="1"/>
              <a:t>Thoresen</a:t>
            </a:r>
            <a:r>
              <a:rPr lang="en-US" dirty="0"/>
              <a:t>, C. E.: Forgiveness: </a:t>
            </a:r>
            <a:r>
              <a:rPr lang="en-US" dirty="0" smtClean="0"/>
              <a:t>Theory, Research, </a:t>
            </a:r>
            <a:r>
              <a:rPr lang="en-US" dirty="0"/>
              <a:t>and </a:t>
            </a:r>
            <a:r>
              <a:rPr lang="en-US" dirty="0" smtClean="0"/>
              <a:t>Practice. </a:t>
            </a:r>
            <a:r>
              <a:rPr lang="en-US" dirty="0"/>
              <a:t>New York (Guilford Press</a:t>
            </a:r>
            <a:r>
              <a:rPr lang="en-US" dirty="0" smtClean="0"/>
              <a:t>), S. 91-110.	</a:t>
            </a:r>
            <a:endParaRPr lang="en-US" dirty="0"/>
          </a:p>
          <a:p>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22</a:t>
            </a:fld>
            <a:endParaRPr lang="de-CH"/>
          </a:p>
        </p:txBody>
      </p:sp>
    </p:spTree>
    <p:extLst>
      <p:ext uri="{BB962C8B-B14F-4D97-AF65-F5344CB8AC3E}">
        <p14:creationId xmlns:p14="http://schemas.microsoft.com/office/powerpoint/2010/main" val="2823155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7703661" y="5373216"/>
            <a:ext cx="2341840" cy="1224136"/>
          </a:xfrm>
          <a:prstGeom prst="rect">
            <a:avLst/>
          </a:prstGeom>
          <a:solidFill>
            <a:schemeClr val="bg1"/>
          </a:solidFill>
          <a:ln w="12700" cap="flat" cmpd="sng" algn="ctr">
            <a:no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smtClean="0">
              <a:ln>
                <a:noFill/>
              </a:ln>
              <a:solidFill>
                <a:schemeClr val="tx1"/>
              </a:solidFill>
              <a:effectLst/>
              <a:latin typeface="Arial" charset="0"/>
            </a:endParaRPr>
          </a:p>
        </p:txBody>
      </p:sp>
      <p:sp>
        <p:nvSpPr>
          <p:cNvPr id="2048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4BEDDC-95FF-4F6E-8447-3AE08DAFF930}" type="slidenum">
              <a:rPr lang="de-CH" smtClean="0"/>
              <a:pPr eaLnBrk="1" hangingPunct="1"/>
              <a:t>23</a:t>
            </a:fld>
            <a:endParaRPr lang="de-CH" smtClean="0"/>
          </a:p>
        </p:txBody>
      </p:sp>
      <p:sp>
        <p:nvSpPr>
          <p:cNvPr id="20483" name="Rectangle 2"/>
          <p:cNvSpPr>
            <a:spLocks noGrp="1" noChangeArrowheads="1"/>
          </p:cNvSpPr>
          <p:nvPr>
            <p:ph type="title"/>
          </p:nvPr>
        </p:nvSpPr>
        <p:spPr/>
        <p:txBody>
          <a:bodyPr/>
          <a:lstStyle/>
          <a:p>
            <a:pPr eaLnBrk="1" hangingPunct="1"/>
            <a:r>
              <a:rPr lang="de-DE" smtClean="0"/>
              <a:t>Faktoren der Vergebung</a:t>
            </a:r>
          </a:p>
        </p:txBody>
      </p:sp>
      <p:sp>
        <p:nvSpPr>
          <p:cNvPr id="20484" name="Text Box 3"/>
          <p:cNvSpPr txBox="1">
            <a:spLocks noChangeArrowheads="1"/>
          </p:cNvSpPr>
          <p:nvPr/>
        </p:nvSpPr>
        <p:spPr bwMode="auto">
          <a:xfrm>
            <a:off x="1476375" y="4797425"/>
            <a:ext cx="251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2400" b="1" dirty="0">
                <a:latin typeface="Calibri" pitchFamily="34" charset="0"/>
              </a:rPr>
              <a:t>Langzeitfolgen ?</a:t>
            </a:r>
          </a:p>
        </p:txBody>
      </p:sp>
      <p:sp>
        <p:nvSpPr>
          <p:cNvPr id="20485" name="Text Box 4"/>
          <p:cNvSpPr txBox="1">
            <a:spLocks noChangeArrowheads="1"/>
          </p:cNvSpPr>
          <p:nvPr/>
        </p:nvSpPr>
        <p:spPr bwMode="auto">
          <a:xfrm>
            <a:off x="3709988" y="5229225"/>
            <a:ext cx="2232025" cy="928688"/>
          </a:xfrm>
          <a:prstGeom prst="rect">
            <a:avLst/>
          </a:prstGeom>
          <a:solidFill>
            <a:srgbClr val="FFCC99"/>
          </a:solidFill>
          <a:ln w="127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a:latin typeface="Calibri" pitchFamily="34" charset="0"/>
              </a:rPr>
              <a:t>Verhalten des „Täters“ – Abwehr oder Einsicht</a:t>
            </a:r>
          </a:p>
        </p:txBody>
      </p:sp>
      <p:grpSp>
        <p:nvGrpSpPr>
          <p:cNvPr id="20486" name="Group 5"/>
          <p:cNvGrpSpPr>
            <a:grpSpLocks/>
          </p:cNvGrpSpPr>
          <p:nvPr/>
        </p:nvGrpSpPr>
        <p:grpSpPr bwMode="auto">
          <a:xfrm>
            <a:off x="2989263" y="1484313"/>
            <a:ext cx="3671887" cy="1873250"/>
            <a:chOff x="2064" y="935"/>
            <a:chExt cx="2313" cy="1180"/>
          </a:xfrm>
        </p:grpSpPr>
        <p:sp>
          <p:nvSpPr>
            <p:cNvPr id="20492" name="Line 6"/>
            <p:cNvSpPr>
              <a:spLocks noChangeShapeType="1"/>
            </p:cNvSpPr>
            <p:nvPr/>
          </p:nvSpPr>
          <p:spPr bwMode="auto">
            <a:xfrm>
              <a:off x="3652" y="1568"/>
              <a:ext cx="0" cy="544"/>
            </a:xfrm>
            <a:prstGeom prst="line">
              <a:avLst/>
            </a:prstGeom>
            <a:noFill/>
            <a:ln w="1270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0493" name="Text Box 7"/>
            <p:cNvSpPr txBox="1">
              <a:spLocks noChangeArrowheads="1"/>
            </p:cNvSpPr>
            <p:nvPr/>
          </p:nvSpPr>
          <p:spPr bwMode="auto">
            <a:xfrm>
              <a:off x="2064" y="935"/>
              <a:ext cx="2313"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pPr>
              <a:r>
                <a:rPr lang="de-DE" sz="2000" b="1">
                  <a:latin typeface="Calibri" pitchFamily="34" charset="0"/>
                </a:rPr>
                <a:t>Prägende Grunderfahrungen </a:t>
              </a:r>
              <a:br>
                <a:rPr lang="de-DE" sz="2000" b="1">
                  <a:latin typeface="Calibri" pitchFamily="34" charset="0"/>
                </a:rPr>
              </a:br>
              <a:r>
                <a:rPr lang="de-DE" sz="2000" b="1">
                  <a:latin typeface="Calibri" pitchFamily="34" charset="0"/>
                </a:rPr>
                <a:t>des Lebens</a:t>
              </a:r>
            </a:p>
            <a:p>
              <a:pPr algn="ctr" eaLnBrk="1" hangingPunct="1">
                <a:lnSpc>
                  <a:spcPct val="80000"/>
                </a:lnSpc>
                <a:spcBef>
                  <a:spcPct val="50000"/>
                </a:spcBef>
              </a:pPr>
              <a:r>
                <a:rPr lang="de-DE" sz="2000" b="1">
                  <a:latin typeface="Calibri" pitchFamily="34" charset="0"/>
                </a:rPr>
                <a:t>Geborgenheit - Abwertung</a:t>
              </a:r>
            </a:p>
          </p:txBody>
        </p:sp>
        <p:sp>
          <p:nvSpPr>
            <p:cNvPr id="20494" name="Line 8"/>
            <p:cNvSpPr>
              <a:spLocks noChangeShapeType="1"/>
            </p:cNvSpPr>
            <p:nvPr/>
          </p:nvSpPr>
          <p:spPr bwMode="auto">
            <a:xfrm>
              <a:off x="2835" y="1571"/>
              <a:ext cx="0" cy="544"/>
            </a:xfrm>
            <a:prstGeom prst="line">
              <a:avLst/>
            </a:prstGeom>
            <a:noFill/>
            <a:ln w="1270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sp>
        <p:nvSpPr>
          <p:cNvPr id="20487" name="Text Box 9"/>
          <p:cNvSpPr txBox="1">
            <a:spLocks noChangeArrowheads="1"/>
          </p:cNvSpPr>
          <p:nvPr/>
        </p:nvSpPr>
        <p:spPr bwMode="auto">
          <a:xfrm>
            <a:off x="3419772" y="3481760"/>
            <a:ext cx="2881313" cy="595312"/>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path path="circle">
              <a:fillToRect l="100000" t="100000"/>
            </a:path>
            <a:tileRect r="-100000" b="-100000"/>
          </a:gradFill>
          <a:ln w="9525">
            <a:solidFill>
              <a:schemeClr val="tx1"/>
            </a:solidFill>
            <a:miter lim="800000"/>
            <a:headEnd/>
            <a:tailEnd/>
          </a:ln>
        </p:spPr>
        <p:txBody>
          <a:bodyPr anchor="ctr"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3600" b="1" dirty="0">
                <a:solidFill>
                  <a:schemeClr val="bg1"/>
                </a:solidFill>
                <a:latin typeface="Calibri" pitchFamily="34" charset="0"/>
              </a:rPr>
              <a:t>VERGEBUNG</a:t>
            </a:r>
          </a:p>
        </p:txBody>
      </p:sp>
      <p:sp>
        <p:nvSpPr>
          <p:cNvPr id="20488" name="AutoShape 10"/>
          <p:cNvSpPr>
            <a:spLocks noChangeArrowheads="1"/>
          </p:cNvSpPr>
          <p:nvPr/>
        </p:nvSpPr>
        <p:spPr bwMode="auto">
          <a:xfrm>
            <a:off x="612775" y="3068638"/>
            <a:ext cx="2376488" cy="1439862"/>
          </a:xfrm>
          <a:prstGeom prst="homePlate">
            <a:avLst>
              <a:gd name="adj" fmla="val 41262"/>
            </a:avLst>
          </a:prstGeom>
          <a:solidFill>
            <a:srgbClr val="FFCC99"/>
          </a:solidFill>
          <a:ln w="12700">
            <a:solidFill>
              <a:schemeClr val="tx1"/>
            </a:solidFill>
            <a:miter lim="800000"/>
            <a:headEnd/>
            <a:tailEnd/>
          </a:ln>
        </p:spPr>
        <p:txBody>
          <a:bodyPr wrap="none" anchor="ctr"/>
          <a:lstStyle/>
          <a:p>
            <a:pPr>
              <a:lnSpc>
                <a:spcPct val="110000"/>
              </a:lnSpc>
              <a:spcBef>
                <a:spcPct val="50000"/>
              </a:spcBef>
            </a:pPr>
            <a:r>
              <a:rPr lang="de-DE" sz="2000" b="1">
                <a:latin typeface="Calibri" pitchFamily="34" charset="0"/>
              </a:rPr>
              <a:t>Schweregrad </a:t>
            </a:r>
            <a:br>
              <a:rPr lang="de-DE" sz="2000" b="1">
                <a:latin typeface="Calibri" pitchFamily="34" charset="0"/>
              </a:rPr>
            </a:br>
            <a:r>
              <a:rPr lang="de-DE" sz="2000" b="1">
                <a:latin typeface="Calibri" pitchFamily="34" charset="0"/>
              </a:rPr>
              <a:t>der Verletzung, </a:t>
            </a:r>
            <a:br>
              <a:rPr lang="de-DE" sz="2000" b="1">
                <a:latin typeface="Calibri" pitchFamily="34" charset="0"/>
              </a:rPr>
            </a:br>
            <a:r>
              <a:rPr lang="de-DE" sz="2000" b="1">
                <a:latin typeface="Calibri" pitchFamily="34" charset="0"/>
              </a:rPr>
              <a:t>der Kränkung, </a:t>
            </a:r>
            <a:br>
              <a:rPr lang="de-DE" sz="2000" b="1">
                <a:latin typeface="Calibri" pitchFamily="34" charset="0"/>
              </a:rPr>
            </a:br>
            <a:r>
              <a:rPr lang="de-DE" sz="2000" b="1">
                <a:latin typeface="Calibri" pitchFamily="34" charset="0"/>
              </a:rPr>
              <a:t>des Unrechts</a:t>
            </a:r>
            <a:endParaRPr lang="de-DE" sz="2000">
              <a:latin typeface="Calibri" pitchFamily="34" charset="0"/>
            </a:endParaRPr>
          </a:p>
        </p:txBody>
      </p:sp>
      <p:sp>
        <p:nvSpPr>
          <p:cNvPr id="20489" name="AutoShape 11"/>
          <p:cNvSpPr>
            <a:spLocks noChangeArrowheads="1"/>
          </p:cNvSpPr>
          <p:nvPr/>
        </p:nvSpPr>
        <p:spPr bwMode="auto">
          <a:xfrm flipH="1">
            <a:off x="6589713" y="3068638"/>
            <a:ext cx="2376487" cy="1439862"/>
          </a:xfrm>
          <a:prstGeom prst="homePlate">
            <a:avLst>
              <a:gd name="adj" fmla="val 41262"/>
            </a:avLst>
          </a:prstGeom>
          <a:solidFill>
            <a:srgbClr val="FFCC99"/>
          </a:solidFill>
          <a:ln w="12700">
            <a:solidFill>
              <a:schemeClr val="tx1"/>
            </a:solidFill>
            <a:miter lim="800000"/>
            <a:headEnd/>
            <a:tailEnd/>
          </a:ln>
        </p:spPr>
        <p:txBody>
          <a:bodyPr wrap="none" anchor="ctr"/>
          <a:lstStyle/>
          <a:p>
            <a:pPr algn="r"/>
            <a:r>
              <a:rPr lang="de-DE" sz="2000" b="1">
                <a:latin typeface="Calibri" pitchFamily="34" charset="0"/>
              </a:rPr>
              <a:t>Temperament</a:t>
            </a:r>
            <a:br>
              <a:rPr lang="de-DE" sz="2000" b="1">
                <a:latin typeface="Calibri" pitchFamily="34" charset="0"/>
              </a:rPr>
            </a:br>
            <a:r>
              <a:rPr lang="de-DE" sz="2000" b="1">
                <a:latin typeface="Calibri" pitchFamily="34" charset="0"/>
              </a:rPr>
              <a:t>Sensibilität</a:t>
            </a:r>
          </a:p>
          <a:p>
            <a:pPr algn="r"/>
            <a:r>
              <a:rPr lang="de-DE">
                <a:latin typeface="Calibri" pitchFamily="34" charset="0"/>
              </a:rPr>
              <a:t>Selbstwertgefühl</a:t>
            </a:r>
          </a:p>
          <a:p>
            <a:pPr algn="r"/>
            <a:r>
              <a:rPr lang="de-DE">
                <a:latin typeface="Calibri" pitchFamily="34" charset="0"/>
              </a:rPr>
              <a:t>labil - stabil</a:t>
            </a:r>
          </a:p>
        </p:txBody>
      </p:sp>
      <p:sp>
        <p:nvSpPr>
          <p:cNvPr id="20490" name="Line 12"/>
          <p:cNvSpPr>
            <a:spLocks noChangeShapeType="1"/>
          </p:cNvSpPr>
          <p:nvPr/>
        </p:nvSpPr>
        <p:spPr bwMode="auto">
          <a:xfrm flipV="1">
            <a:off x="3203575" y="4221163"/>
            <a:ext cx="577850" cy="576262"/>
          </a:xfrm>
          <a:prstGeom prst="line">
            <a:avLst/>
          </a:prstGeom>
          <a:noFill/>
          <a:ln w="1270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0491" name="Line 13"/>
          <p:cNvSpPr>
            <a:spLocks noChangeShapeType="1"/>
          </p:cNvSpPr>
          <p:nvPr/>
        </p:nvSpPr>
        <p:spPr bwMode="auto">
          <a:xfrm flipV="1">
            <a:off x="4860925" y="4292600"/>
            <a:ext cx="0" cy="792163"/>
          </a:xfrm>
          <a:prstGeom prst="line">
            <a:avLst/>
          </a:prstGeom>
          <a:noFill/>
          <a:ln w="1270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nvGrpSpPr>
          <p:cNvPr id="3" name="Gruppieren 2"/>
          <p:cNvGrpSpPr/>
          <p:nvPr/>
        </p:nvGrpSpPr>
        <p:grpSpPr>
          <a:xfrm>
            <a:off x="7199779" y="5524292"/>
            <a:ext cx="1766421" cy="338554"/>
            <a:chOff x="972493" y="5920372"/>
            <a:chExt cx="1766421" cy="338554"/>
          </a:xfrm>
        </p:grpSpPr>
        <p:sp>
          <p:nvSpPr>
            <p:cNvPr id="15" name="Line 13"/>
            <p:cNvSpPr>
              <a:spLocks noChangeShapeType="1"/>
            </p:cNvSpPr>
            <p:nvPr/>
          </p:nvSpPr>
          <p:spPr bwMode="auto">
            <a:xfrm flipV="1">
              <a:off x="972493" y="6089649"/>
              <a:ext cx="503882" cy="0"/>
            </a:xfrm>
            <a:prstGeom prst="line">
              <a:avLst/>
            </a:prstGeom>
            <a:noFill/>
            <a:ln w="1270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 name="Text Box 3"/>
            <p:cNvSpPr txBox="1">
              <a:spLocks noChangeArrowheads="1"/>
            </p:cNvSpPr>
            <p:nvPr/>
          </p:nvSpPr>
          <p:spPr bwMode="auto">
            <a:xfrm>
              <a:off x="1479233" y="5920372"/>
              <a:ext cx="12596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600" dirty="0" smtClean="0">
                  <a:latin typeface="Calibri" pitchFamily="34" charset="0"/>
                </a:rPr>
                <a:t>erschwerend</a:t>
              </a:r>
              <a:endParaRPr lang="de-DE" sz="2400" dirty="0">
                <a:latin typeface="Calibri" pitchFamily="34" charset="0"/>
              </a:endParaRPr>
            </a:p>
          </p:txBody>
        </p:sp>
      </p:grpSp>
      <p:sp>
        <p:nvSpPr>
          <p:cNvPr id="2" name="Textfeld 1"/>
          <p:cNvSpPr txBox="1"/>
          <p:nvPr/>
        </p:nvSpPr>
        <p:spPr>
          <a:xfrm>
            <a:off x="6949157" y="1844824"/>
            <a:ext cx="2017043" cy="646331"/>
          </a:xfrm>
          <a:prstGeom prst="rect">
            <a:avLst/>
          </a:prstGeom>
          <a:noFill/>
        </p:spPr>
        <p:txBody>
          <a:bodyPr wrap="square" rtlCol="0">
            <a:spAutoFit/>
          </a:bodyPr>
          <a:lstStyle/>
          <a:p>
            <a:pPr algn="r"/>
            <a:r>
              <a:rPr lang="de-CH" b="1" dirty="0" smtClean="0">
                <a:solidFill>
                  <a:srgbClr val="FF3300"/>
                </a:solidFill>
                <a:latin typeface="+mj-lt"/>
              </a:rPr>
              <a:t>VERZEIHENS-DISPOSITION</a:t>
            </a:r>
            <a:endParaRPr lang="de-CH" b="1" dirty="0">
              <a:solidFill>
                <a:srgbClr val="FF3300"/>
              </a:solidFill>
              <a:latin typeface="+mj-lt"/>
            </a:endParaRPr>
          </a:p>
        </p:txBody>
      </p:sp>
      <p:sp>
        <p:nvSpPr>
          <p:cNvPr id="19" name="Textfeld 18"/>
          <p:cNvSpPr txBox="1"/>
          <p:nvPr/>
        </p:nvSpPr>
        <p:spPr>
          <a:xfrm>
            <a:off x="612453" y="5524292"/>
            <a:ext cx="2017043" cy="646331"/>
          </a:xfrm>
          <a:prstGeom prst="rect">
            <a:avLst/>
          </a:prstGeom>
          <a:noFill/>
        </p:spPr>
        <p:txBody>
          <a:bodyPr wrap="square" rtlCol="0">
            <a:spAutoFit/>
          </a:bodyPr>
          <a:lstStyle/>
          <a:p>
            <a:r>
              <a:rPr lang="de-CH" b="1" dirty="0" smtClean="0">
                <a:solidFill>
                  <a:srgbClr val="FF3300"/>
                </a:solidFill>
                <a:latin typeface="+mj-lt"/>
              </a:rPr>
              <a:t>EXTERNE </a:t>
            </a:r>
            <a:br>
              <a:rPr lang="de-CH" b="1" dirty="0" smtClean="0">
                <a:solidFill>
                  <a:srgbClr val="FF3300"/>
                </a:solidFill>
                <a:latin typeface="+mj-lt"/>
              </a:rPr>
            </a:br>
            <a:r>
              <a:rPr lang="de-CH" b="1" dirty="0" smtClean="0">
                <a:solidFill>
                  <a:srgbClr val="FF3300"/>
                </a:solidFill>
                <a:latin typeface="+mj-lt"/>
              </a:rPr>
              <a:t>FAKTOREN</a:t>
            </a:r>
            <a:endParaRPr lang="de-CH" b="1" dirty="0">
              <a:solidFill>
                <a:srgbClr val="FF3300"/>
              </a:solidFill>
              <a:latin typeface="+mj-lt"/>
            </a:endParaRPr>
          </a:p>
        </p:txBody>
      </p:sp>
      <p:sp>
        <p:nvSpPr>
          <p:cNvPr id="5" name="Rechteck 4"/>
          <p:cNvSpPr/>
          <p:nvPr/>
        </p:nvSpPr>
        <p:spPr bwMode="auto">
          <a:xfrm>
            <a:off x="-107627" y="6237312"/>
            <a:ext cx="10585176" cy="720080"/>
          </a:xfrm>
          <a:prstGeom prst="rect">
            <a:avLst/>
          </a:prstGeom>
          <a:solidFill>
            <a:schemeClr val="tx1"/>
          </a:solidFill>
          <a:ln w="12700" cap="flat" cmpd="sng" algn="ctr">
            <a:no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smtClean="0">
              <a:ln>
                <a:noFill/>
              </a:ln>
              <a:solidFill>
                <a:schemeClr val="tx1"/>
              </a:solidFill>
              <a:effectLst/>
              <a:latin typeface="Arial" charset="0"/>
            </a:endParaRPr>
          </a:p>
        </p:txBody>
      </p:sp>
      <p:sp>
        <p:nvSpPr>
          <p:cNvPr id="6" name="Textfeld 5"/>
          <p:cNvSpPr txBox="1"/>
          <p:nvPr/>
        </p:nvSpPr>
        <p:spPr>
          <a:xfrm>
            <a:off x="5292973" y="6181736"/>
            <a:ext cx="3960440" cy="369332"/>
          </a:xfrm>
          <a:prstGeom prst="rect">
            <a:avLst/>
          </a:prstGeom>
          <a:noFill/>
        </p:spPr>
        <p:txBody>
          <a:bodyPr wrap="square" rtlCol="0">
            <a:spAutoFit/>
          </a:bodyPr>
          <a:lstStyle/>
          <a:p>
            <a:r>
              <a:rPr lang="de-CH" b="1" dirty="0" smtClean="0">
                <a:solidFill>
                  <a:schemeClr val="bg1"/>
                </a:solidFill>
                <a:latin typeface="+mj-lt"/>
              </a:rPr>
              <a:t>Download von  www.seminare-ps.net</a:t>
            </a:r>
            <a:endParaRPr lang="de-CH" b="1" dirty="0">
              <a:solidFill>
                <a:schemeClr val="bg1"/>
              </a:solidFill>
              <a:latin typeface="+mj-lt"/>
            </a:endParaRPr>
          </a:p>
        </p:txBody>
      </p:sp>
      <p:sp>
        <p:nvSpPr>
          <p:cNvPr id="24" name="Line 8"/>
          <p:cNvSpPr>
            <a:spLocks noChangeShapeType="1"/>
          </p:cNvSpPr>
          <p:nvPr/>
        </p:nvSpPr>
        <p:spPr bwMode="auto">
          <a:xfrm flipH="1" flipV="1">
            <a:off x="5942013" y="4250736"/>
            <a:ext cx="647700" cy="618423"/>
          </a:xfrm>
          <a:prstGeom prst="line">
            <a:avLst/>
          </a:prstGeom>
          <a:noFill/>
          <a:ln w="1270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5" name="Text Box 3"/>
          <p:cNvSpPr txBox="1">
            <a:spLocks noChangeArrowheads="1"/>
          </p:cNvSpPr>
          <p:nvPr/>
        </p:nvSpPr>
        <p:spPr bwMode="auto">
          <a:xfrm>
            <a:off x="6446018" y="4797152"/>
            <a:ext cx="251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400" b="1" dirty="0" smtClean="0">
                <a:latin typeface="Calibri" pitchFamily="34" charset="0"/>
              </a:rPr>
              <a:t>Altersfaktor</a:t>
            </a:r>
            <a:endParaRPr lang="de-DE" sz="2400" b="1" dirty="0">
              <a:latin typeface="Calibri" pitchFamily="34" charset="0"/>
            </a:endParaRPr>
          </a:p>
        </p:txBody>
      </p:sp>
    </p:spTree>
    <p:extLst>
      <p:ext uri="{BB962C8B-B14F-4D97-AF65-F5344CB8AC3E}">
        <p14:creationId xmlns:p14="http://schemas.microsoft.com/office/powerpoint/2010/main" val="4196273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Psychophysiologische Forschung</a:t>
            </a:r>
            <a:endParaRPr lang="de-CH" dirty="0"/>
          </a:p>
        </p:txBody>
      </p:sp>
      <p:sp>
        <p:nvSpPr>
          <p:cNvPr id="3" name="Inhaltsplatzhalter 2"/>
          <p:cNvSpPr>
            <a:spLocks noGrp="1"/>
          </p:cNvSpPr>
          <p:nvPr>
            <p:ph idx="1"/>
          </p:nvPr>
        </p:nvSpPr>
        <p:spPr/>
        <p:txBody>
          <a:bodyPr/>
          <a:lstStyle/>
          <a:p>
            <a:pPr lvl="1"/>
            <a:r>
              <a:rPr lang="en-US" dirty="0" smtClean="0"/>
              <a:t>Friedberg </a:t>
            </a:r>
            <a:r>
              <a:rPr lang="en-US" dirty="0"/>
              <a:t>JP, </a:t>
            </a:r>
            <a:r>
              <a:rPr lang="en-US" dirty="0" err="1"/>
              <a:t>Suchday</a:t>
            </a:r>
            <a:r>
              <a:rPr lang="en-US" dirty="0"/>
              <a:t> S, </a:t>
            </a:r>
            <a:r>
              <a:rPr lang="en-US" dirty="0" err="1"/>
              <a:t>Shelov</a:t>
            </a:r>
            <a:r>
              <a:rPr lang="en-US" dirty="0"/>
              <a:t> DV</a:t>
            </a:r>
            <a:r>
              <a:rPr lang="en-US" dirty="0" smtClean="0"/>
              <a:t>. (2007). The </a:t>
            </a:r>
            <a:r>
              <a:rPr lang="en-US" dirty="0"/>
              <a:t>impact of forgiveness on cardiovascular reactivity and recovery</a:t>
            </a:r>
            <a:r>
              <a:rPr lang="en-US" dirty="0" smtClean="0"/>
              <a:t>.</a:t>
            </a:r>
            <a:r>
              <a:rPr lang="en-US" dirty="0"/>
              <a:t> </a:t>
            </a:r>
            <a:r>
              <a:rPr lang="en-US" dirty="0" err="1"/>
              <a:t>Int</a:t>
            </a:r>
            <a:r>
              <a:rPr lang="en-US" dirty="0"/>
              <a:t> J </a:t>
            </a:r>
            <a:r>
              <a:rPr lang="en-US" dirty="0" err="1"/>
              <a:t>Psychophysiol</a:t>
            </a:r>
            <a:r>
              <a:rPr lang="en-US" dirty="0"/>
              <a:t>. </a:t>
            </a:r>
            <a:r>
              <a:rPr lang="en-US" dirty="0" smtClean="0"/>
              <a:t>65(2</a:t>
            </a:r>
            <a:r>
              <a:rPr lang="en-US" dirty="0"/>
              <a:t>):87-94. </a:t>
            </a:r>
            <a:r>
              <a:rPr lang="en-US" dirty="0" smtClean="0"/>
              <a:t/>
            </a:r>
            <a:br>
              <a:rPr lang="en-US" dirty="0" smtClean="0"/>
            </a:br>
            <a:endParaRPr lang="en-US" dirty="0"/>
          </a:p>
          <a:p>
            <a:r>
              <a:rPr lang="en-US" sz="2400" dirty="0"/>
              <a:t>The current study investigated the relationship between trait forgiveness and cardiovascular reactivity (CVR</a:t>
            </a:r>
            <a:r>
              <a:rPr lang="en-US" sz="2400" dirty="0" smtClean="0"/>
              <a:t>)…. Higher </a:t>
            </a:r>
            <a:r>
              <a:rPr lang="en-US" sz="2400" dirty="0"/>
              <a:t>levels of trait forgiveness were predictive of lower diastolic blood pressure (DBP) at baseline (p&lt;.02) and faster DBP recovery  (p&lt;.003). Findings suggest that forgiveness may be related to overall reductions  in blood pressure levels and may aid in cardiovascular recovery from stress. The  results also provide preliminary evidence that forgiveness may impact cardiovascular </a:t>
            </a:r>
            <a:r>
              <a:rPr lang="en-US" sz="2400" dirty="0" smtClean="0"/>
              <a:t>health…</a:t>
            </a:r>
            <a:endParaRPr lang="en-US"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24</a:t>
            </a:fld>
            <a:endParaRPr lang="de-CH"/>
          </a:p>
        </p:txBody>
      </p:sp>
    </p:spTree>
    <p:extLst>
      <p:ext uri="{BB962C8B-B14F-4D97-AF65-F5344CB8AC3E}">
        <p14:creationId xmlns:p14="http://schemas.microsoft.com/office/powerpoint/2010/main" val="4005346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Verminderung von Inkonsistenz</a:t>
            </a:r>
            <a:endParaRPr lang="de-CH" dirty="0"/>
          </a:p>
        </p:txBody>
      </p:sp>
      <p:sp>
        <p:nvSpPr>
          <p:cNvPr id="6" name="Inhaltsplatzhalter 5"/>
          <p:cNvSpPr>
            <a:spLocks noGrp="1"/>
          </p:cNvSpPr>
          <p:nvPr>
            <p:ph sz="half" idx="2"/>
          </p:nvPr>
        </p:nvSpPr>
        <p:spPr>
          <a:xfrm>
            <a:off x="4937125" y="1600200"/>
            <a:ext cx="4676328" cy="4525963"/>
          </a:xfrm>
        </p:spPr>
        <p:txBody>
          <a:bodyPr/>
          <a:lstStyle/>
          <a:p>
            <a:r>
              <a:rPr lang="de-CH" sz="2400" dirty="0"/>
              <a:t>Das «zentrale Prinzip des psychischen Funktionierens» ist das Streben nach Konsistenz und die Vermeidung von Inkonsistenz (Grawe).</a:t>
            </a:r>
          </a:p>
          <a:p>
            <a:r>
              <a:rPr lang="de-CH" sz="2400" dirty="0"/>
              <a:t>ACC (</a:t>
            </a:r>
            <a:r>
              <a:rPr lang="de-CH" sz="2400" dirty="0" err="1"/>
              <a:t>anterior</a:t>
            </a:r>
            <a:r>
              <a:rPr lang="de-CH" sz="2400" dirty="0"/>
              <a:t> </a:t>
            </a:r>
            <a:r>
              <a:rPr lang="de-CH" sz="2400" dirty="0" err="1" smtClean="0"/>
              <a:t>cingulate</a:t>
            </a:r>
            <a:r>
              <a:rPr lang="de-CH" sz="2400" dirty="0" smtClean="0"/>
              <a:t> </a:t>
            </a:r>
            <a:r>
              <a:rPr lang="de-CH" sz="2400" dirty="0" err="1"/>
              <a:t>cortex</a:t>
            </a:r>
            <a:r>
              <a:rPr lang="de-CH" sz="2400" dirty="0"/>
              <a:t>) im Gehirn wirkt als «</a:t>
            </a:r>
            <a:r>
              <a:rPr lang="de-CH" sz="2400" dirty="0" smtClean="0"/>
              <a:t>Konflikt-monitor</a:t>
            </a:r>
            <a:r>
              <a:rPr lang="de-CH" sz="2400" dirty="0"/>
              <a:t>». «Dauernde Interferenzen sind eine Strapaze für das Gehirn». (Grawe, S. 305).</a:t>
            </a:r>
          </a:p>
          <a:p>
            <a:endParaRPr lang="de-CH" sz="2400" dirty="0"/>
          </a:p>
          <a:p>
            <a:endParaRPr lang="de-CH" sz="2400" dirty="0"/>
          </a:p>
          <a:p>
            <a:endParaRPr lang="de-CH" sz="2400" dirty="0"/>
          </a:p>
        </p:txBody>
      </p:sp>
      <p:sp>
        <p:nvSpPr>
          <p:cNvPr id="4" name="Foliennummernplatzhalter 3"/>
          <p:cNvSpPr>
            <a:spLocks noGrp="1"/>
          </p:cNvSpPr>
          <p:nvPr>
            <p:ph type="sldNum" sz="quarter" idx="11"/>
          </p:nvPr>
        </p:nvSpPr>
        <p:spPr/>
        <p:txBody>
          <a:bodyPr/>
          <a:lstStyle/>
          <a:p>
            <a:pPr>
              <a:defRPr/>
            </a:pPr>
            <a:fld id="{0EF45673-A973-436B-8A59-240A7FB6643B}" type="slidenum">
              <a:rPr lang="de-CH" smtClean="0"/>
              <a:pPr>
                <a:defRPr/>
              </a:pPr>
              <a:t>25</a:t>
            </a:fld>
            <a:endParaRPr lang="de-CH"/>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37" y="1753044"/>
            <a:ext cx="4348013" cy="3980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feld 4"/>
          <p:cNvSpPr txBox="1"/>
          <p:nvPr/>
        </p:nvSpPr>
        <p:spPr>
          <a:xfrm>
            <a:off x="972493" y="5714092"/>
            <a:ext cx="6336704" cy="523220"/>
          </a:xfrm>
          <a:prstGeom prst="rect">
            <a:avLst/>
          </a:prstGeom>
          <a:noFill/>
        </p:spPr>
        <p:txBody>
          <a:bodyPr wrap="square" rtlCol="0">
            <a:spAutoFit/>
          </a:bodyPr>
          <a:lstStyle/>
          <a:p>
            <a:r>
              <a:rPr lang="de-CH" sz="1400" dirty="0" smtClean="0"/>
              <a:t>Abbildung aus Tost &amp; Meyer-Lindenberg 2010</a:t>
            </a:r>
          </a:p>
          <a:p>
            <a:r>
              <a:rPr lang="de-CH" sz="1400" dirty="0" smtClean="0"/>
              <a:t>Grawe </a:t>
            </a:r>
            <a:r>
              <a:rPr lang="de-CH" sz="1400" dirty="0"/>
              <a:t>K. (2004). Neuropsychotherapie. Göttingen: </a:t>
            </a:r>
            <a:r>
              <a:rPr lang="de-CH" sz="1400" dirty="0" err="1"/>
              <a:t>Hogrefe</a:t>
            </a:r>
            <a:r>
              <a:rPr lang="de-CH" sz="1400" dirty="0"/>
              <a:t>.</a:t>
            </a:r>
          </a:p>
        </p:txBody>
      </p:sp>
    </p:spTree>
    <p:extLst>
      <p:ext uri="{BB962C8B-B14F-4D97-AF65-F5344CB8AC3E}">
        <p14:creationId xmlns:p14="http://schemas.microsoft.com/office/powerpoint/2010/main" val="2171828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13BC46-E882-4D18-97DE-6AB2DE4B2DE7}" type="slidenum">
              <a:rPr lang="de-CH" smtClean="0"/>
              <a:pPr eaLnBrk="1" hangingPunct="1"/>
              <a:t>26</a:t>
            </a:fld>
            <a:endParaRPr lang="de-CH" smtClean="0"/>
          </a:p>
        </p:txBody>
      </p:sp>
      <p:sp>
        <p:nvSpPr>
          <p:cNvPr id="23555" name="Rectangle 4"/>
          <p:cNvSpPr>
            <a:spLocks noGrp="1" noChangeArrowheads="1"/>
          </p:cNvSpPr>
          <p:nvPr>
            <p:ph type="title"/>
          </p:nvPr>
        </p:nvSpPr>
        <p:spPr/>
        <p:txBody>
          <a:bodyPr/>
          <a:lstStyle/>
          <a:p>
            <a:pPr eaLnBrk="1" hangingPunct="1"/>
            <a:r>
              <a:rPr lang="de-CH" smtClean="0"/>
              <a:t>Psychotherapie statt Beichte?</a:t>
            </a:r>
          </a:p>
        </p:txBody>
      </p:sp>
      <p:pic>
        <p:nvPicPr>
          <p:cNvPr id="23556" name="Picture 8" descr="Gespr_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2420938"/>
            <a:ext cx="4298950" cy="2867025"/>
          </a:xfrm>
          <a:noFill/>
        </p:spPr>
      </p:pic>
      <p:pic>
        <p:nvPicPr>
          <p:cNvPr id="23557" name="Picture 10" descr="Beichte_Polen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88963" y="2474913"/>
            <a:ext cx="4092575" cy="2774950"/>
          </a:xfrm>
          <a:noFill/>
        </p:spPr>
      </p:pic>
    </p:spTree>
    <p:extLst>
      <p:ext uri="{BB962C8B-B14F-4D97-AF65-F5344CB8AC3E}">
        <p14:creationId xmlns:p14="http://schemas.microsoft.com/office/powerpoint/2010/main" val="185510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38B14B-D39A-47DE-815C-07CB2E339C34}" type="slidenum">
              <a:rPr lang="de-CH" smtClean="0"/>
              <a:pPr eaLnBrk="1" hangingPunct="1"/>
              <a:t>27</a:t>
            </a:fld>
            <a:endParaRPr lang="de-CH" smtClean="0"/>
          </a:p>
        </p:txBody>
      </p:sp>
      <p:sp>
        <p:nvSpPr>
          <p:cNvPr id="34818" name="Rectangle 2"/>
          <p:cNvSpPr>
            <a:spLocks noGrp="1" noChangeArrowheads="1"/>
          </p:cNvSpPr>
          <p:nvPr>
            <p:ph type="title"/>
          </p:nvPr>
        </p:nvSpPr>
        <p:spPr/>
        <p:txBody>
          <a:bodyPr/>
          <a:lstStyle/>
          <a:p>
            <a:pPr eaLnBrk="1" hangingPunct="1"/>
            <a:r>
              <a:rPr lang="de-CH" dirty="0" smtClean="0"/>
              <a:t>Der lange Weg der Vergebungsarbeit</a:t>
            </a:r>
          </a:p>
        </p:txBody>
      </p:sp>
      <p:sp>
        <p:nvSpPr>
          <p:cNvPr id="34819" name="Rectangle 3"/>
          <p:cNvSpPr>
            <a:spLocks noGrp="1" noChangeArrowheads="1"/>
          </p:cNvSpPr>
          <p:nvPr>
            <p:ph type="body" idx="1"/>
          </p:nvPr>
        </p:nvSpPr>
        <p:spPr/>
        <p:txBody>
          <a:bodyPr/>
          <a:lstStyle/>
          <a:p>
            <a:pPr marL="609600" indent="-609600" eaLnBrk="1" hangingPunct="1">
              <a:buFontTx/>
              <a:buAutoNum type="arabicPeriod"/>
            </a:pPr>
            <a:r>
              <a:rPr lang="de-CH" dirty="0" smtClean="0"/>
              <a:t>Persönliche Betroffenheit</a:t>
            </a:r>
          </a:p>
          <a:p>
            <a:pPr marL="609600" indent="-609600" eaLnBrk="1" hangingPunct="1">
              <a:buFontTx/>
              <a:buAutoNum type="arabicPeriod"/>
            </a:pPr>
            <a:r>
              <a:rPr lang="de-CH" dirty="0" smtClean="0"/>
              <a:t>Entsprechende Gefühle (Wut, Schmerz, Trauer, Verzweiflung, Ohnmacht, Hass)</a:t>
            </a:r>
          </a:p>
          <a:p>
            <a:pPr marL="609600" indent="-609600" eaLnBrk="1" hangingPunct="1">
              <a:buFontTx/>
              <a:buAutoNum type="arabicPeriod"/>
            </a:pPr>
            <a:r>
              <a:rPr lang="de-CH" dirty="0" smtClean="0"/>
              <a:t>Verständnisarbeit (Sortieren)</a:t>
            </a:r>
          </a:p>
          <a:p>
            <a:pPr marL="609600" indent="-609600" eaLnBrk="1" hangingPunct="1">
              <a:buFontTx/>
              <a:buAutoNum type="arabicPeriod"/>
            </a:pPr>
            <a:r>
              <a:rPr lang="de-CH" dirty="0" smtClean="0"/>
              <a:t>Verzicht auf Rache oder Verdrängung</a:t>
            </a:r>
          </a:p>
          <a:p>
            <a:pPr marL="609600" indent="-609600" eaLnBrk="1" hangingPunct="1">
              <a:buFontTx/>
              <a:buAutoNum type="arabicPeriod"/>
            </a:pPr>
            <a:r>
              <a:rPr lang="de-CH" dirty="0" smtClean="0"/>
              <a:t>Neuorientierung wird möglich</a:t>
            </a:r>
          </a:p>
          <a:p>
            <a:pPr marL="609600" indent="-609600" eaLnBrk="1" hangingPunct="1">
              <a:buFontTx/>
              <a:buAutoNum type="arabicPeriod"/>
            </a:pPr>
            <a:endParaRPr lang="de-CH" dirty="0"/>
          </a:p>
          <a:p>
            <a:pPr marL="400050" lvl="1" indent="0" eaLnBrk="1" hangingPunct="1">
              <a:buNone/>
            </a:pPr>
            <a:r>
              <a:rPr lang="de-CH" dirty="0" smtClean="0"/>
              <a:t>	(nach </a:t>
            </a:r>
            <a:r>
              <a:rPr lang="de-CH" dirty="0" err="1" smtClean="0"/>
              <a:t>Weingardt</a:t>
            </a:r>
            <a:r>
              <a:rPr lang="de-CH" dirty="0" smtClean="0"/>
              <a:t>)</a:t>
            </a:r>
          </a:p>
        </p:txBody>
      </p:sp>
    </p:spTree>
    <p:extLst>
      <p:ext uri="{BB962C8B-B14F-4D97-AF65-F5344CB8AC3E}">
        <p14:creationId xmlns:p14="http://schemas.microsoft.com/office/powerpoint/2010/main" val="350244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819">
                                            <p:txEl>
                                              <p:pRg st="6" end="6"/>
                                            </p:txEl>
                                          </p:spTgt>
                                        </p:tgtEl>
                                        <p:attrNameLst>
                                          <p:attrName>style.visibility</p:attrName>
                                        </p:attrNameLst>
                                      </p:cBhvr>
                                      <p:to>
                                        <p:strVal val="visible"/>
                                      </p:to>
                                    </p:set>
                                    <p:anim calcmode="lin" valueType="num">
                                      <p:cBhvr additive="base">
                                        <p:cTn id="35"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5BB3C2-FA6C-4189-AE90-F5BAD596F6DD}" type="slidenum">
              <a:rPr lang="de-CH" smtClean="0"/>
              <a:pPr eaLnBrk="1" hangingPunct="1"/>
              <a:t>28</a:t>
            </a:fld>
            <a:endParaRPr lang="de-CH" smtClean="0"/>
          </a:p>
        </p:txBody>
      </p:sp>
      <p:sp>
        <p:nvSpPr>
          <p:cNvPr id="25603" name="Rectangle 2"/>
          <p:cNvSpPr>
            <a:spLocks noGrp="1" noChangeArrowheads="1"/>
          </p:cNvSpPr>
          <p:nvPr>
            <p:ph type="title"/>
          </p:nvPr>
        </p:nvSpPr>
        <p:spPr/>
        <p:txBody>
          <a:bodyPr/>
          <a:lstStyle/>
          <a:p>
            <a:pPr eaLnBrk="1" hangingPunct="1"/>
            <a:r>
              <a:rPr lang="de-DE" smtClean="0"/>
              <a:t>Phasen der Vergebung (nach Weingardt)</a:t>
            </a:r>
          </a:p>
        </p:txBody>
      </p:sp>
      <p:sp>
        <p:nvSpPr>
          <p:cNvPr id="25604" name="Rectangle 3"/>
          <p:cNvSpPr>
            <a:spLocks noGrp="1" noChangeArrowheads="1"/>
          </p:cNvSpPr>
          <p:nvPr>
            <p:ph type="body" idx="1"/>
          </p:nvPr>
        </p:nvSpPr>
        <p:spPr/>
        <p:txBody>
          <a:bodyPr/>
          <a:lstStyle/>
          <a:p>
            <a:pPr eaLnBrk="1" hangingPunct="1">
              <a:lnSpc>
                <a:spcPct val="90000"/>
              </a:lnSpc>
            </a:pPr>
            <a:r>
              <a:rPr lang="de-DE" dirty="0" smtClean="0"/>
              <a:t>Der erste Schritt: Vom Verleugnen und Verdrängen zum Wahrnehmen und Annehmen des </a:t>
            </a:r>
            <a:r>
              <a:rPr lang="de-DE" dirty="0" err="1" smtClean="0"/>
              <a:t>Verletztseins</a:t>
            </a:r>
            <a:r>
              <a:rPr lang="de-DE" dirty="0" smtClean="0"/>
              <a:t>.</a:t>
            </a:r>
          </a:p>
          <a:p>
            <a:pPr lvl="1" eaLnBrk="1" hangingPunct="1">
              <a:lnSpc>
                <a:spcPct val="90000"/>
              </a:lnSpc>
            </a:pPr>
            <a:r>
              <a:rPr lang="de-DE" dirty="0" smtClean="0"/>
              <a:t>Gespräch / evtl. Gebet</a:t>
            </a:r>
          </a:p>
          <a:p>
            <a:pPr eaLnBrk="1" hangingPunct="1">
              <a:lnSpc>
                <a:spcPct val="90000"/>
              </a:lnSpc>
            </a:pPr>
            <a:r>
              <a:rPr lang="de-DE" dirty="0" smtClean="0"/>
              <a:t>Der zweite Schritt: Von der Wut zum Verstehen.</a:t>
            </a:r>
          </a:p>
          <a:p>
            <a:pPr lvl="1" eaLnBrk="1" hangingPunct="1">
              <a:lnSpc>
                <a:spcPct val="90000"/>
              </a:lnSpc>
            </a:pPr>
            <a:r>
              <a:rPr lang="de-DE" dirty="0" smtClean="0"/>
              <a:t>Abschied von der Opferrolle</a:t>
            </a:r>
          </a:p>
          <a:p>
            <a:pPr lvl="1" eaLnBrk="1" hangingPunct="1">
              <a:lnSpc>
                <a:spcPct val="90000"/>
              </a:lnSpc>
            </a:pPr>
            <a:r>
              <a:rPr lang="de-DE" dirty="0" smtClean="0"/>
              <a:t>Vom Wunsch nach Vergebung zum Wunsch nach Frieden.</a:t>
            </a:r>
          </a:p>
          <a:p>
            <a:pPr lvl="1" eaLnBrk="1" hangingPunct="1">
              <a:lnSpc>
                <a:spcPct val="90000"/>
              </a:lnSpc>
            </a:pPr>
            <a:r>
              <a:rPr lang="de-DE" dirty="0" smtClean="0"/>
              <a:t>Vom Zurückschauen und Erstarren zum Nach-vorne-Schauen und Weitergehen.</a:t>
            </a:r>
          </a:p>
          <a:p>
            <a:pPr eaLnBrk="1" hangingPunct="1">
              <a:lnSpc>
                <a:spcPct val="90000"/>
              </a:lnSpc>
            </a:pPr>
            <a:r>
              <a:rPr lang="de-DE" dirty="0" smtClean="0"/>
              <a:t>Der dritte Schritt: Die Entscheidung</a:t>
            </a:r>
          </a:p>
          <a:p>
            <a:pPr lvl="1" eaLnBrk="1" hangingPunct="1">
              <a:lnSpc>
                <a:spcPct val="90000"/>
              </a:lnSpc>
            </a:pPr>
            <a:r>
              <a:rPr lang="de-DE" dirty="0" smtClean="0"/>
              <a:t>Heilung braucht Zeit</a:t>
            </a:r>
          </a:p>
          <a:p>
            <a:pPr lvl="1" eaLnBrk="1" hangingPunct="1">
              <a:lnSpc>
                <a:spcPct val="90000"/>
              </a:lnSpc>
            </a:pPr>
            <a:r>
              <a:rPr lang="de-DE" dirty="0" smtClean="0"/>
              <a:t>Rituale sind hilfreich.</a:t>
            </a:r>
          </a:p>
        </p:txBody>
      </p:sp>
    </p:spTree>
    <p:extLst>
      <p:ext uri="{BB962C8B-B14F-4D97-AF65-F5344CB8AC3E}">
        <p14:creationId xmlns:p14="http://schemas.microsoft.com/office/powerpoint/2010/main" val="709083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2E242E-57C0-4AFB-B89A-512CA44B4346}" type="slidenum">
              <a:rPr lang="de-CH" smtClean="0"/>
              <a:pPr eaLnBrk="1" hangingPunct="1"/>
              <a:t>29</a:t>
            </a:fld>
            <a:endParaRPr lang="de-CH" smtClean="0"/>
          </a:p>
        </p:txBody>
      </p:sp>
      <p:sp>
        <p:nvSpPr>
          <p:cNvPr id="26627" name="Rectangle 2"/>
          <p:cNvSpPr>
            <a:spLocks noGrp="1" noChangeArrowheads="1"/>
          </p:cNvSpPr>
          <p:nvPr>
            <p:ph type="title"/>
          </p:nvPr>
        </p:nvSpPr>
        <p:spPr/>
        <p:txBody>
          <a:bodyPr/>
          <a:lstStyle/>
          <a:p>
            <a:r>
              <a:rPr lang="de-CH" smtClean="0"/>
              <a:t>Und wenn Vergebung nicht dran ist?</a:t>
            </a:r>
          </a:p>
        </p:txBody>
      </p:sp>
      <p:sp>
        <p:nvSpPr>
          <p:cNvPr id="26628" name="Rectangle 3"/>
          <p:cNvSpPr>
            <a:spLocks noGrp="1" noChangeArrowheads="1"/>
          </p:cNvSpPr>
          <p:nvPr>
            <p:ph type="body" idx="1"/>
          </p:nvPr>
        </p:nvSpPr>
        <p:spPr/>
        <p:txBody>
          <a:bodyPr/>
          <a:lstStyle/>
          <a:p>
            <a:pPr lvl="1"/>
            <a:r>
              <a:rPr lang="de-CH" sz="2400" dirty="0" smtClean="0"/>
              <a:t>Manche sehen sich nicht in der Lage zu vergeben (z.B. sexueller Missbrauch, fortdauerndes Unrecht)</a:t>
            </a:r>
          </a:p>
          <a:p>
            <a:pPr lvl="1"/>
            <a:r>
              <a:rPr lang="de-CH" sz="2400" dirty="0" smtClean="0"/>
              <a:t>Keine billige Vergebung (Pseudolösung) – bewusste Distanzierung von Tätersuggestionen</a:t>
            </a:r>
          </a:p>
          <a:p>
            <a:pPr lvl="1"/>
            <a:r>
              <a:rPr lang="de-CH" sz="2400" dirty="0" smtClean="0"/>
              <a:t>Alternative: Annehmen der Unversöhnbarkeit, des Bruchs in meiner Biographie. </a:t>
            </a:r>
          </a:p>
          <a:p>
            <a:pPr lvl="1"/>
            <a:r>
              <a:rPr lang="de-CH" sz="2400" dirty="0" smtClean="0"/>
              <a:t>Vergebung kann aber auch ein Weg sein, unbesiegt zu sein: „Ich bin verletzt, aber ich gehe meinen Weg weiter!“</a:t>
            </a:r>
          </a:p>
          <a:p>
            <a:pPr lvl="1"/>
            <a:r>
              <a:rPr lang="de-CH" sz="2400" dirty="0" smtClean="0"/>
              <a:t>Den Täter lieben? Eine komplexe Forderung, die nicht immer erfüllt werden kann.</a:t>
            </a:r>
          </a:p>
        </p:txBody>
      </p:sp>
    </p:spTree>
    <p:extLst>
      <p:ext uri="{BB962C8B-B14F-4D97-AF65-F5344CB8AC3E}">
        <p14:creationId xmlns:p14="http://schemas.microsoft.com/office/powerpoint/2010/main" val="815505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de-CH" smtClean="0"/>
              <a:t>Leben mit der Schuld</a:t>
            </a:r>
          </a:p>
        </p:txBody>
      </p:sp>
      <p:pic>
        <p:nvPicPr>
          <p:cNvPr id="4099" name="Picture 5" descr="Stern_04_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29940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12"/>
          <p:cNvGrpSpPr>
            <a:grpSpLocks/>
          </p:cNvGrpSpPr>
          <p:nvPr/>
        </p:nvGrpSpPr>
        <p:grpSpPr bwMode="auto">
          <a:xfrm>
            <a:off x="3635375" y="1557338"/>
            <a:ext cx="5618163" cy="4019550"/>
            <a:chOff x="2155" y="981"/>
            <a:chExt cx="3539" cy="2532"/>
          </a:xfrm>
        </p:grpSpPr>
        <p:pic>
          <p:nvPicPr>
            <p:cNvPr id="4101" name="Picture 6" descr="Polizist_Schuld_STE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 y="981"/>
              <a:ext cx="1315" cy="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8"/>
            <p:cNvSpPr txBox="1">
              <a:spLocks noChangeArrowheads="1"/>
            </p:cNvSpPr>
            <p:nvPr/>
          </p:nvSpPr>
          <p:spPr bwMode="auto">
            <a:xfrm>
              <a:off x="3516" y="981"/>
              <a:ext cx="217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a:t>Ein Polizist gibt sich die Schuld, dass er einen Menschen erschossen hat. Mit 51 ist er in Frührente.</a:t>
              </a:r>
            </a:p>
          </p:txBody>
        </p:sp>
        <p:pic>
          <p:nvPicPr>
            <p:cNvPr id="4103" name="Picture 7" descr="Eltern_Schuld_STE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 y="2251"/>
              <a:ext cx="1316"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9"/>
            <p:cNvSpPr txBox="1">
              <a:spLocks noChangeArrowheads="1"/>
            </p:cNvSpPr>
            <p:nvPr/>
          </p:nvSpPr>
          <p:spPr bwMode="auto">
            <a:xfrm>
              <a:off x="3516" y="2251"/>
              <a:ext cx="217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a:t>Eltern geben sich die Schuld am Tod ihres 2-jährigen Kindes, das von der Pflegemutter zu Tode geschüttelt wurde.</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6D74FF-3A2A-4C0C-AC09-1B8583D8B359}" type="slidenum">
              <a:rPr lang="de-CH" smtClean="0"/>
              <a:pPr eaLnBrk="1" hangingPunct="1"/>
              <a:t>30</a:t>
            </a:fld>
            <a:endParaRPr lang="de-CH" smtClean="0"/>
          </a:p>
        </p:txBody>
      </p:sp>
      <p:sp>
        <p:nvSpPr>
          <p:cNvPr id="28675" name="Rectangle 2"/>
          <p:cNvSpPr>
            <a:spLocks noGrp="1" noChangeArrowheads="1"/>
          </p:cNvSpPr>
          <p:nvPr>
            <p:ph type="title"/>
          </p:nvPr>
        </p:nvSpPr>
        <p:spPr/>
        <p:txBody>
          <a:bodyPr/>
          <a:lstStyle/>
          <a:p>
            <a:r>
              <a:rPr lang="de-CH" smtClean="0"/>
              <a:t>Auswirkung von Vergebung</a:t>
            </a:r>
          </a:p>
        </p:txBody>
      </p:sp>
      <p:sp>
        <p:nvSpPr>
          <p:cNvPr id="28676" name="Rectangle 3"/>
          <p:cNvSpPr>
            <a:spLocks noGrp="1" noChangeArrowheads="1"/>
          </p:cNvSpPr>
          <p:nvPr>
            <p:ph type="body" idx="1"/>
          </p:nvPr>
        </p:nvSpPr>
        <p:spPr/>
        <p:txBody>
          <a:bodyPr/>
          <a:lstStyle/>
          <a:p>
            <a:r>
              <a:rPr lang="de-CH" dirty="0" smtClean="0"/>
              <a:t>Vergebung verändert die Perspektive</a:t>
            </a:r>
          </a:p>
          <a:p>
            <a:r>
              <a:rPr lang="de-CH" dirty="0" smtClean="0"/>
              <a:t>Vergebung entlastet und gibt neuen Seelenfrieden</a:t>
            </a:r>
          </a:p>
          <a:p>
            <a:r>
              <a:rPr lang="de-CH" dirty="0" smtClean="0"/>
              <a:t>Vergebung ermöglicht es, auf andere zuzugehen</a:t>
            </a:r>
          </a:p>
          <a:p>
            <a:endParaRPr lang="de-CH" dirty="0" smtClean="0"/>
          </a:p>
          <a:p>
            <a:endParaRPr lang="de-CH" dirty="0" smtClean="0"/>
          </a:p>
          <a:p>
            <a:pPr lvl="1"/>
            <a:r>
              <a:rPr lang="de-CH" dirty="0" smtClean="0"/>
              <a:t>Beispiel Herr J. „Gott, gib mir wenigstens einen guten Gedanken für meinen Vater!“</a:t>
            </a:r>
          </a:p>
        </p:txBody>
      </p:sp>
    </p:spTree>
    <p:extLst>
      <p:ext uri="{BB962C8B-B14F-4D97-AF65-F5344CB8AC3E}">
        <p14:creationId xmlns:p14="http://schemas.microsoft.com/office/powerpoint/2010/main" val="3800747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Psychodynamische Aspekte</a:t>
            </a:r>
            <a:endParaRPr lang="de-CH" dirty="0"/>
          </a:p>
        </p:txBody>
      </p:sp>
      <p:sp>
        <p:nvSpPr>
          <p:cNvPr id="3" name="Inhaltsplatzhalter 2"/>
          <p:cNvSpPr>
            <a:spLocks noGrp="1"/>
          </p:cNvSpPr>
          <p:nvPr>
            <p:ph idx="1"/>
          </p:nvPr>
        </p:nvSpPr>
        <p:spPr/>
        <p:txBody>
          <a:bodyPr/>
          <a:lstStyle/>
          <a:p>
            <a:r>
              <a:rPr lang="de-CH" dirty="0" smtClean="0"/>
              <a:t>Interpersonelle Konflikte und das Erleben von Unrecht erzeugen ein protrahiertes Stress-Geschehen, das erhebliche Energie verbraucht.</a:t>
            </a:r>
          </a:p>
          <a:p>
            <a:r>
              <a:rPr lang="de-CH" dirty="0" smtClean="0"/>
              <a:t>Es kommt zu einer kognitiven Dissonanz zwischen den Erwartungen an andere und den als Verletzung empfundenen Handlungen und Worten. </a:t>
            </a:r>
            <a:endParaRPr lang="de-CH" dirty="0"/>
          </a:p>
          <a:p>
            <a:r>
              <a:rPr lang="de-CH" dirty="0" smtClean="0"/>
              <a:t>Vergebung kann verstanden werden als eine psychotherapeutische Intervention, die eine nachhaltige Reduktion von Inkonsistenz (Grawe) erzeugt und das personale Wohlbefinden entscheidend verbessert.</a:t>
            </a:r>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31</a:t>
            </a:fld>
            <a:endParaRPr lang="de-CH"/>
          </a:p>
        </p:txBody>
      </p:sp>
    </p:spTree>
    <p:extLst>
      <p:ext uri="{BB962C8B-B14F-4D97-AF65-F5344CB8AC3E}">
        <p14:creationId xmlns:p14="http://schemas.microsoft.com/office/powerpoint/2010/main" val="331508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Forschungsliteratur</a:t>
            </a:r>
            <a:endParaRPr lang="de-CH" dirty="0"/>
          </a:p>
        </p:txBody>
      </p:sp>
      <p:sp>
        <p:nvSpPr>
          <p:cNvPr id="7" name="Inhaltsplatzhalter 6"/>
          <p:cNvSpPr>
            <a:spLocks noGrp="1"/>
          </p:cNvSpPr>
          <p:nvPr>
            <p:ph sz="half" idx="2"/>
          </p:nvPr>
        </p:nvSpPr>
        <p:spPr>
          <a:xfrm>
            <a:off x="4284862" y="1600200"/>
            <a:ext cx="5436988" cy="4525963"/>
          </a:xfrm>
        </p:spPr>
        <p:txBody>
          <a:bodyPr/>
          <a:lstStyle/>
          <a:p>
            <a:pPr marL="0" indent="0">
              <a:buNone/>
            </a:pPr>
            <a:r>
              <a:rPr lang="de-CH" dirty="0"/>
              <a:t> </a:t>
            </a:r>
            <a:r>
              <a:rPr lang="de-CH" dirty="0" smtClean="0"/>
              <a:t>     Forschungsliteratur – Beispiele:</a:t>
            </a:r>
          </a:p>
          <a:p>
            <a:pPr lvl="1"/>
            <a:r>
              <a:rPr lang="de-CH" dirty="0" err="1" smtClean="0"/>
              <a:t>Worthington</a:t>
            </a:r>
            <a:r>
              <a:rPr lang="de-CH" dirty="0" smtClean="0"/>
              <a:t> (2005): Handbook </a:t>
            </a:r>
            <a:r>
              <a:rPr lang="de-CH" dirty="0" err="1" smtClean="0"/>
              <a:t>of</a:t>
            </a:r>
            <a:r>
              <a:rPr lang="de-CH" dirty="0" smtClean="0"/>
              <a:t> </a:t>
            </a:r>
            <a:r>
              <a:rPr lang="de-CH" dirty="0" err="1" smtClean="0"/>
              <a:t>Forgiveness</a:t>
            </a:r>
            <a:r>
              <a:rPr lang="de-CH" dirty="0" smtClean="0"/>
              <a:t> (Routledge).</a:t>
            </a:r>
          </a:p>
          <a:p>
            <a:pPr lvl="1"/>
            <a:r>
              <a:rPr lang="de-CH" dirty="0" err="1" smtClean="0"/>
              <a:t>Enright</a:t>
            </a:r>
            <a:r>
              <a:rPr lang="de-CH" dirty="0" smtClean="0"/>
              <a:t> (2006</a:t>
            </a:r>
            <a:r>
              <a:rPr lang="de-CH" dirty="0"/>
              <a:t>): Vergebung als Chance. Neuen Mut fürs Leben finden. </a:t>
            </a:r>
            <a:r>
              <a:rPr lang="de-CH" dirty="0" smtClean="0"/>
              <a:t>(</a:t>
            </a:r>
            <a:r>
              <a:rPr lang="de-CH" dirty="0"/>
              <a:t>Verlag Hans Huber</a:t>
            </a:r>
            <a:r>
              <a:rPr lang="de-CH" dirty="0" smtClean="0"/>
              <a:t>).</a:t>
            </a:r>
          </a:p>
          <a:p>
            <a:pPr lvl="1"/>
            <a:r>
              <a:rPr lang="de-CH" dirty="0" err="1" smtClean="0"/>
              <a:t>McCullough</a:t>
            </a:r>
            <a:r>
              <a:rPr lang="de-CH" dirty="0" smtClean="0"/>
              <a:t>, </a:t>
            </a:r>
            <a:r>
              <a:rPr lang="de-CH" dirty="0" err="1" smtClean="0"/>
              <a:t>Pargament</a:t>
            </a:r>
            <a:r>
              <a:rPr lang="de-CH" dirty="0" smtClean="0"/>
              <a:t> &amp; </a:t>
            </a:r>
            <a:r>
              <a:rPr lang="de-CH" dirty="0" err="1" smtClean="0"/>
              <a:t>Thoresen</a:t>
            </a:r>
            <a:r>
              <a:rPr lang="de-CH" dirty="0" smtClean="0"/>
              <a:t> (2000). </a:t>
            </a:r>
            <a:r>
              <a:rPr lang="de-CH" dirty="0" err="1" smtClean="0"/>
              <a:t>Forgiveness</a:t>
            </a:r>
            <a:r>
              <a:rPr lang="de-CH" dirty="0" smtClean="0"/>
              <a:t>  </a:t>
            </a:r>
            <a:r>
              <a:rPr lang="de-CH" dirty="0" err="1" smtClean="0"/>
              <a:t>Theory</a:t>
            </a:r>
            <a:r>
              <a:rPr lang="de-CH" dirty="0" smtClean="0"/>
              <a:t>, Research, </a:t>
            </a:r>
            <a:r>
              <a:rPr lang="de-CH" dirty="0" err="1" smtClean="0"/>
              <a:t>and</a:t>
            </a:r>
            <a:r>
              <a:rPr lang="de-CH" dirty="0" smtClean="0"/>
              <a:t> Practice. (</a:t>
            </a:r>
            <a:r>
              <a:rPr lang="de-CH" dirty="0" err="1" smtClean="0"/>
              <a:t>Guilford</a:t>
            </a:r>
            <a:r>
              <a:rPr lang="de-CH" dirty="0" smtClean="0"/>
              <a:t>).</a:t>
            </a:r>
          </a:p>
          <a:p>
            <a:endParaRPr lang="de-CH" dirty="0"/>
          </a:p>
        </p:txBody>
      </p:sp>
      <p:sp>
        <p:nvSpPr>
          <p:cNvPr id="4" name="Foliennummernplatzhalter 3"/>
          <p:cNvSpPr>
            <a:spLocks noGrp="1"/>
          </p:cNvSpPr>
          <p:nvPr>
            <p:ph type="sldNum" sz="quarter" idx="11"/>
          </p:nvPr>
        </p:nvSpPr>
        <p:spPr/>
        <p:txBody>
          <a:bodyPr/>
          <a:lstStyle/>
          <a:p>
            <a:pPr>
              <a:defRPr/>
            </a:pPr>
            <a:fld id="{0EF45673-A973-436B-8A59-240A7FB6643B}" type="slidenum">
              <a:rPr lang="de-CH" smtClean="0"/>
              <a:pPr>
                <a:defRPr/>
              </a:pPr>
              <a:t>32</a:t>
            </a:fld>
            <a:endParaRPr lang="de-CH"/>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48641">
            <a:off x="-245932" y="1753111"/>
            <a:ext cx="3810000" cy="3810000"/>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3189">
            <a:off x="1553909" y="2359856"/>
            <a:ext cx="3018219" cy="4148754"/>
          </a:xfrm>
          <a:prstGeom prst="rect">
            <a:avLst/>
          </a:prstGeom>
        </p:spPr>
      </p:pic>
    </p:spTree>
    <p:extLst>
      <p:ext uri="{BB962C8B-B14F-4D97-AF65-F5344CB8AC3E}">
        <p14:creationId xmlns:p14="http://schemas.microsoft.com/office/powerpoint/2010/main" val="956401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Vergebung - Take </a:t>
            </a:r>
            <a:r>
              <a:rPr lang="de-CH" dirty="0" err="1" smtClean="0"/>
              <a:t>home</a:t>
            </a:r>
            <a:endParaRPr lang="de-CH" dirty="0"/>
          </a:p>
        </p:txBody>
      </p:sp>
      <p:sp>
        <p:nvSpPr>
          <p:cNvPr id="7" name="Inhaltsplatzhalter 6"/>
          <p:cNvSpPr>
            <a:spLocks noGrp="1"/>
          </p:cNvSpPr>
          <p:nvPr>
            <p:ph idx="1"/>
          </p:nvPr>
        </p:nvSpPr>
        <p:spPr/>
        <p:txBody>
          <a:bodyPr/>
          <a:lstStyle/>
          <a:p>
            <a:pPr>
              <a:lnSpc>
                <a:spcPts val="2500"/>
              </a:lnSpc>
              <a:spcBef>
                <a:spcPts val="300"/>
              </a:spcBef>
            </a:pPr>
            <a:r>
              <a:rPr lang="de-CH" sz="2000" dirty="0" smtClean="0"/>
              <a:t>Schuld und Schuldgefühle, Groll und Verbitterung sind eine schwere individuelle Bürde, die in der Psychotherapie nur selten angesprochen wird.</a:t>
            </a:r>
          </a:p>
          <a:p>
            <a:pPr>
              <a:lnSpc>
                <a:spcPts val="2500"/>
              </a:lnSpc>
              <a:spcBef>
                <a:spcPts val="300"/>
              </a:spcBef>
            </a:pPr>
            <a:r>
              <a:rPr lang="de-CH" sz="2000" dirty="0" smtClean="0"/>
              <a:t>Die daraus resultierenden interpersonellen und intrapsychischen Konflikte kosten emotionale Kraft, die auch neurobiologisch abgebildet werden kann.</a:t>
            </a:r>
          </a:p>
          <a:p>
            <a:pPr>
              <a:lnSpc>
                <a:spcPts val="2500"/>
              </a:lnSpc>
              <a:spcBef>
                <a:spcPts val="300"/>
              </a:spcBef>
            </a:pPr>
            <a:r>
              <a:rPr lang="de-CH" sz="2000" dirty="0" smtClean="0"/>
              <a:t>Ein grundlegendes Bedürfnis in der Psychotherapie ist die Reduktion von Inkonsistenz = </a:t>
            </a:r>
            <a:r>
              <a:rPr lang="de-CH" sz="2000" b="1" dirty="0" smtClean="0"/>
              <a:t>«Seelenfrieden»</a:t>
            </a:r>
          </a:p>
          <a:p>
            <a:pPr>
              <a:lnSpc>
                <a:spcPts val="2500"/>
              </a:lnSpc>
              <a:spcBef>
                <a:spcPts val="300"/>
              </a:spcBef>
            </a:pPr>
            <a:r>
              <a:rPr lang="de-CH" sz="2000" dirty="0"/>
              <a:t>Verzeihen hilft, geschehenes Unrecht zu verarbeiten, loszulassen und allenfalls in den eigenen Lebenslauf zu integrieren.</a:t>
            </a:r>
            <a:endParaRPr lang="de-CH" sz="2000" b="1" dirty="0" smtClean="0"/>
          </a:p>
          <a:p>
            <a:pPr>
              <a:lnSpc>
                <a:spcPts val="2500"/>
              </a:lnSpc>
              <a:spcBef>
                <a:spcPts val="300"/>
              </a:spcBef>
            </a:pPr>
            <a:r>
              <a:rPr lang="de-CH" sz="2000" dirty="0" smtClean="0"/>
              <a:t>Vergebung ist ein uralter Weg der christlichen Seelsorge</a:t>
            </a:r>
          </a:p>
          <a:p>
            <a:pPr>
              <a:lnSpc>
                <a:spcPts val="2500"/>
              </a:lnSpc>
              <a:spcBef>
                <a:spcPts val="300"/>
              </a:spcBef>
            </a:pPr>
            <a:r>
              <a:rPr lang="de-CH" sz="2000" dirty="0" smtClean="0"/>
              <a:t>Vergebung ist mehr als eine therapeutische Technik und wird durch eine spirituellen Verankerung massgeblich gefördert</a:t>
            </a:r>
          </a:p>
          <a:p>
            <a:pPr>
              <a:lnSpc>
                <a:spcPts val="2500"/>
              </a:lnSpc>
              <a:spcBef>
                <a:spcPts val="300"/>
              </a:spcBef>
            </a:pPr>
            <a:r>
              <a:rPr lang="de-CH" sz="2000" dirty="0" smtClean="0"/>
              <a:t>Vergebung bewirkt emotional, psychodynamisch und neurobiologisch eine positive Veränderung.</a:t>
            </a:r>
            <a:endParaRPr lang="de-CH" sz="2000" dirty="0"/>
          </a:p>
        </p:txBody>
      </p:sp>
      <p:sp>
        <p:nvSpPr>
          <p:cNvPr id="5" name="Foliennummernplatzhalter 4"/>
          <p:cNvSpPr>
            <a:spLocks noGrp="1"/>
          </p:cNvSpPr>
          <p:nvPr>
            <p:ph type="sldNum" sz="quarter" idx="10"/>
          </p:nvPr>
        </p:nvSpPr>
        <p:spPr/>
        <p:txBody>
          <a:bodyPr/>
          <a:lstStyle/>
          <a:p>
            <a:pPr>
              <a:defRPr/>
            </a:pPr>
            <a:fld id="{F25A8F1C-B67A-4C02-9211-5B5927AFFAAC}" type="slidenum">
              <a:rPr lang="de-CH" smtClean="0"/>
              <a:pPr>
                <a:defRPr/>
              </a:pPr>
              <a:t>33</a:t>
            </a:fld>
            <a:endParaRPr lang="de-CH"/>
          </a:p>
        </p:txBody>
      </p:sp>
    </p:spTree>
    <p:extLst>
      <p:ext uri="{BB962C8B-B14F-4D97-AF65-F5344CB8AC3E}">
        <p14:creationId xmlns:p14="http://schemas.microsoft.com/office/powerpoint/2010/main" val="10530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de-CH" smtClean="0"/>
              <a:t>Die posttraumatische Verbitterungsstörung</a:t>
            </a:r>
          </a:p>
        </p:txBody>
      </p:sp>
      <p:sp>
        <p:nvSpPr>
          <p:cNvPr id="12291" name="Rectangle 3"/>
          <p:cNvSpPr>
            <a:spLocks noGrp="1" noChangeArrowheads="1"/>
          </p:cNvSpPr>
          <p:nvPr>
            <p:ph type="body" idx="1"/>
          </p:nvPr>
        </p:nvSpPr>
        <p:spPr/>
        <p:txBody>
          <a:bodyPr/>
          <a:lstStyle/>
          <a:p>
            <a:pPr lvl="2" eaLnBrk="1" hangingPunct="1"/>
            <a:r>
              <a:rPr lang="de-CH" sz="1600" smtClean="0"/>
              <a:t>Beschrieben von Prof. Dr. M. Linden, Berlin</a:t>
            </a:r>
          </a:p>
          <a:p>
            <a:pPr eaLnBrk="1" hangingPunct="1"/>
            <a:r>
              <a:rPr lang="de-CH" sz="2400" smtClean="0"/>
              <a:t>Wut und Enttäuschung. Den Betroffenen gelingt es nicht, mit einem erlittenen Unrecht oder einer Kränkung abzuschliessen.</a:t>
            </a:r>
          </a:p>
          <a:p>
            <a:pPr eaLnBrk="1" hangingPunct="1"/>
            <a:r>
              <a:rPr lang="de-CH" sz="2400" smtClean="0"/>
              <a:t>Verbitterten Menschen mangelt es an Ressourcen, um die Belastungen zu bewältigen und Probleme zu lösen.</a:t>
            </a:r>
          </a:p>
          <a:p>
            <a:pPr eaLnBrk="1" hangingPunct="1"/>
            <a:r>
              <a:rPr lang="de-CH" sz="2400" smtClean="0"/>
              <a:t>Lösungsvorschläge: „Weisheitskompetenzen“. Ziel ist zum einen die Einsicht, dass das Hadern mit dem Unrecht dem seelischen Wohl im Weg steht. Zum anderen lernen die Patienten, ihr Problem aus einem neuen Blickwinkel zu betrachten und es schliesslich auf sich beruhen zu lassen.</a:t>
            </a:r>
          </a:p>
        </p:txBody>
      </p:sp>
      <p:sp>
        <p:nvSpPr>
          <p:cNvPr id="12292" name="Text Box 4"/>
          <p:cNvSpPr txBox="1">
            <a:spLocks noChangeArrowheads="1"/>
          </p:cNvSpPr>
          <p:nvPr/>
        </p:nvSpPr>
        <p:spPr bwMode="auto">
          <a:xfrm>
            <a:off x="539750" y="6308725"/>
            <a:ext cx="7200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1000">
                <a:latin typeface="Calibri" pitchFamily="34" charset="0"/>
              </a:rPr>
              <a:t>Linden M. et al. (2004). Die Post-Traumatische Verbitterungsstörung (PTED). Der Nervenarzt 85:51-57.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e-CH" smtClean="0"/>
              <a:t>Der lange Weg der Vergebungsarbeit</a:t>
            </a:r>
          </a:p>
        </p:txBody>
      </p:sp>
      <p:sp>
        <p:nvSpPr>
          <p:cNvPr id="34819" name="Rectangle 3"/>
          <p:cNvSpPr>
            <a:spLocks noGrp="1" noChangeArrowheads="1"/>
          </p:cNvSpPr>
          <p:nvPr>
            <p:ph type="body" idx="1"/>
          </p:nvPr>
        </p:nvSpPr>
        <p:spPr/>
        <p:txBody>
          <a:bodyPr/>
          <a:lstStyle/>
          <a:p>
            <a:pPr marL="609600" indent="-609600" eaLnBrk="1" hangingPunct="1">
              <a:buFontTx/>
              <a:buAutoNum type="arabicPeriod"/>
            </a:pPr>
            <a:r>
              <a:rPr lang="de-CH" smtClean="0"/>
              <a:t>Persönliche Betroffenheit</a:t>
            </a:r>
          </a:p>
          <a:p>
            <a:pPr marL="609600" indent="-609600" eaLnBrk="1" hangingPunct="1">
              <a:buFontTx/>
              <a:buAutoNum type="arabicPeriod"/>
            </a:pPr>
            <a:r>
              <a:rPr lang="de-CH" smtClean="0"/>
              <a:t>Entsprechende Gefühle (Wut, Schmerz, Trauer, Verzweiflung, Ohnmacht, Hass)</a:t>
            </a:r>
          </a:p>
          <a:p>
            <a:pPr marL="609600" indent="-609600" eaLnBrk="1" hangingPunct="1">
              <a:buFontTx/>
              <a:buAutoNum type="arabicPeriod"/>
            </a:pPr>
            <a:r>
              <a:rPr lang="de-CH" smtClean="0"/>
              <a:t>Verständnisarbeit (Sortieren)</a:t>
            </a:r>
          </a:p>
          <a:p>
            <a:pPr marL="609600" indent="-609600" eaLnBrk="1" hangingPunct="1">
              <a:buFontTx/>
              <a:buAutoNum type="arabicPeriod"/>
            </a:pPr>
            <a:r>
              <a:rPr lang="de-CH" smtClean="0"/>
              <a:t>Verzicht auf Rache oder Verdrängung</a:t>
            </a:r>
          </a:p>
          <a:p>
            <a:pPr marL="609600" indent="-609600" eaLnBrk="1" hangingPunct="1">
              <a:buFontTx/>
              <a:buAutoNum type="arabicPeriod"/>
            </a:pPr>
            <a:r>
              <a:rPr lang="de-CH" smtClean="0"/>
              <a:t>Neuorientierung wird möglich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additive="base">
                                        <p:cTn id="19"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additive="base">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 calcmode="lin" valueType="num">
                                      <p:cBhvr additive="base">
                                        <p:cTn id="31"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19">
                                            <p:txEl>
                                              <p:pRg st="4" end="4"/>
                                            </p:txEl>
                                          </p:spTgt>
                                        </p:tgtEl>
                                        <p:attrNameLst>
                                          <p:attrName>style.visibility</p:attrName>
                                        </p:attrNameLst>
                                      </p:cBhvr>
                                      <p:to>
                                        <p:strVal val="visible"/>
                                      </p:to>
                                    </p:set>
                                    <p:anim calcmode="lin" valueType="num">
                                      <p:cBhvr additive="base">
                                        <p:cTn id="37"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de-DE" smtClean="0"/>
              <a:t>Phasen der Vergebung (nach Weingardt)</a:t>
            </a:r>
          </a:p>
        </p:txBody>
      </p:sp>
      <p:sp>
        <p:nvSpPr>
          <p:cNvPr id="18435" name="Rectangle 3"/>
          <p:cNvSpPr>
            <a:spLocks noGrp="1" noChangeArrowheads="1"/>
          </p:cNvSpPr>
          <p:nvPr>
            <p:ph type="body" idx="1"/>
          </p:nvPr>
        </p:nvSpPr>
        <p:spPr/>
        <p:txBody>
          <a:bodyPr/>
          <a:lstStyle/>
          <a:p>
            <a:pPr eaLnBrk="1" hangingPunct="1">
              <a:lnSpc>
                <a:spcPct val="90000"/>
              </a:lnSpc>
            </a:pPr>
            <a:r>
              <a:rPr lang="de-DE" sz="2400" smtClean="0"/>
              <a:t>Der erste Schritt: Vom Verleugnen und Verdrängen zum Wahrnehmen und Annehmen des Verletztseins.</a:t>
            </a:r>
          </a:p>
          <a:p>
            <a:pPr lvl="1" eaLnBrk="1" hangingPunct="1">
              <a:lnSpc>
                <a:spcPct val="90000"/>
              </a:lnSpc>
            </a:pPr>
            <a:r>
              <a:rPr lang="de-DE" sz="1800" smtClean="0"/>
              <a:t>Gespräch / evtl. Gebet</a:t>
            </a:r>
          </a:p>
          <a:p>
            <a:pPr eaLnBrk="1" hangingPunct="1">
              <a:lnSpc>
                <a:spcPct val="90000"/>
              </a:lnSpc>
            </a:pPr>
            <a:r>
              <a:rPr lang="de-DE" sz="2400" smtClean="0"/>
              <a:t>Der zweite Schritt: Von der Wut zum Verstehen.</a:t>
            </a:r>
          </a:p>
          <a:p>
            <a:pPr lvl="1" eaLnBrk="1" hangingPunct="1">
              <a:lnSpc>
                <a:spcPct val="90000"/>
              </a:lnSpc>
            </a:pPr>
            <a:r>
              <a:rPr lang="de-DE" sz="1800" smtClean="0"/>
              <a:t>Abschied von der Opferrolle</a:t>
            </a:r>
          </a:p>
          <a:p>
            <a:pPr lvl="1" eaLnBrk="1" hangingPunct="1">
              <a:lnSpc>
                <a:spcPct val="90000"/>
              </a:lnSpc>
            </a:pPr>
            <a:r>
              <a:rPr lang="de-DE" sz="1800" smtClean="0"/>
              <a:t>Vom Wunsch nach Vergebung zum Wunsch nach Frieden.</a:t>
            </a:r>
          </a:p>
          <a:p>
            <a:pPr lvl="1" eaLnBrk="1" hangingPunct="1">
              <a:lnSpc>
                <a:spcPct val="90000"/>
              </a:lnSpc>
            </a:pPr>
            <a:r>
              <a:rPr lang="de-DE" sz="1800" smtClean="0"/>
              <a:t>Vom Zurückschauen und Erstarrne zum Nach-vorne-Schauen und Weitergehen.</a:t>
            </a:r>
          </a:p>
          <a:p>
            <a:pPr eaLnBrk="1" hangingPunct="1">
              <a:lnSpc>
                <a:spcPct val="90000"/>
              </a:lnSpc>
            </a:pPr>
            <a:r>
              <a:rPr lang="de-DE" sz="2400" smtClean="0"/>
              <a:t>Der dritte Schritt: Die Entscheidung</a:t>
            </a:r>
          </a:p>
          <a:p>
            <a:pPr lvl="1" eaLnBrk="1" hangingPunct="1">
              <a:lnSpc>
                <a:spcPct val="90000"/>
              </a:lnSpc>
            </a:pPr>
            <a:r>
              <a:rPr lang="de-DE" sz="1800" smtClean="0"/>
              <a:t>Heilung braucht Zeit</a:t>
            </a:r>
          </a:p>
          <a:p>
            <a:pPr lvl="1" eaLnBrk="1" hangingPunct="1">
              <a:lnSpc>
                <a:spcPct val="90000"/>
              </a:lnSpc>
            </a:pPr>
            <a:r>
              <a:rPr lang="de-DE" sz="1800" smtClean="0"/>
              <a:t>Rituale sind hilfreich.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de-CH" smtClean="0"/>
              <a:t>Psychotherapie statt Beichte?</a:t>
            </a:r>
          </a:p>
        </p:txBody>
      </p:sp>
      <p:pic>
        <p:nvPicPr>
          <p:cNvPr id="19459" name="Picture 8" descr="Gespr_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2420938"/>
            <a:ext cx="4298950" cy="2867025"/>
          </a:xfrm>
          <a:noFill/>
        </p:spPr>
      </p:pic>
      <p:pic>
        <p:nvPicPr>
          <p:cNvPr id="19460" name="Picture 10" descr="Beichte_Polen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88963" y="2474913"/>
            <a:ext cx="4092575" cy="2774950"/>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de-DE" smtClean="0"/>
              <a:t>Bewertung von Schuldgefühlen</a:t>
            </a:r>
          </a:p>
        </p:txBody>
      </p:sp>
      <p:sp>
        <p:nvSpPr>
          <p:cNvPr id="20483" name="Rectangle 3"/>
          <p:cNvSpPr>
            <a:spLocks noGrp="1" noChangeArrowheads="1"/>
          </p:cNvSpPr>
          <p:nvPr>
            <p:ph type="body" idx="1"/>
          </p:nvPr>
        </p:nvSpPr>
        <p:spPr/>
        <p:txBody>
          <a:bodyPr/>
          <a:lstStyle/>
          <a:p>
            <a:pPr eaLnBrk="1" hangingPunct="1"/>
            <a:r>
              <a:rPr lang="de-CH" sz="2400" b="1" smtClean="0"/>
              <a:t>Was machen die Schuldgefühle unserer Patienten mit uns?</a:t>
            </a:r>
            <a:br>
              <a:rPr lang="de-CH" sz="2400" b="1" smtClean="0"/>
            </a:br>
            <a:endParaRPr lang="de-CH" sz="2400" b="1" smtClean="0"/>
          </a:p>
          <a:p>
            <a:pPr eaLnBrk="1" hangingPunct="1"/>
            <a:r>
              <a:rPr lang="de-CH" sz="2400" smtClean="0"/>
              <a:t>Gelassenheit: Schuld ist eine „conditio humana“ – sachliche Gelassenheit gegenüber Verfehlungen, die uns berichtet werden. </a:t>
            </a:r>
          </a:p>
          <a:p>
            <a:pPr eaLnBrk="1" hangingPunct="1"/>
            <a:r>
              <a:rPr lang="de-CH" sz="2400" smtClean="0"/>
              <a:t>Kritik: Verzerrte Schuldgefühle können dazu führen, dass wir die Grundannahmen der berichtenden Person kritisieren oder aber die Personen, die ihren Gewissenskontext geformt haben</a:t>
            </a:r>
          </a:p>
          <a:p>
            <a:pPr eaLnBrk="1" hangingPunct="1"/>
            <a:r>
              <a:rPr lang="de-CH" sz="2400" smtClean="0"/>
              <a:t>Demut: Keiner von uns ist frei von Schuld – wir können uns nicht über andere erheben.</a:t>
            </a:r>
            <a:endParaRPr lang="de-DE"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de-CH" smtClean="0"/>
              <a:t>Bibel und Weisheit 1</a:t>
            </a:r>
          </a:p>
        </p:txBody>
      </p:sp>
      <p:sp>
        <p:nvSpPr>
          <p:cNvPr id="21507" name="Rectangle 4"/>
          <p:cNvSpPr>
            <a:spLocks noGrp="1" noChangeArrowheads="1"/>
          </p:cNvSpPr>
          <p:nvPr>
            <p:ph type="subTitle" idx="1"/>
          </p:nvPr>
        </p:nvSpPr>
        <p:spPr/>
        <p:txBody>
          <a:bodyPr/>
          <a:lstStyle/>
          <a:p>
            <a:pPr>
              <a:lnSpc>
                <a:spcPct val="90000"/>
              </a:lnSpc>
            </a:pPr>
            <a:r>
              <a:rPr lang="de-CH" b="1" smtClean="0"/>
              <a:t>Sprüche</a:t>
            </a:r>
            <a:r>
              <a:rPr lang="de-CH" smtClean="0"/>
              <a:t>:</a:t>
            </a:r>
          </a:p>
          <a:p>
            <a:pPr>
              <a:lnSpc>
                <a:spcPct val="90000"/>
              </a:lnSpc>
            </a:pPr>
            <a:r>
              <a:rPr lang="de-CH" smtClean="0"/>
              <a:t>Das sind die Sprüche Salomons, des Sohnes Davids, des Königs von Israel, um zu lernen Weisheit und Zucht.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smtClean="0"/>
              <a:t>Kontext der Schuldgefühle</a:t>
            </a:r>
          </a:p>
        </p:txBody>
      </p:sp>
      <p:sp>
        <p:nvSpPr>
          <p:cNvPr id="7171" name="Rectangle 3"/>
          <p:cNvSpPr>
            <a:spLocks noGrp="1" noChangeArrowheads="1"/>
          </p:cNvSpPr>
          <p:nvPr>
            <p:ph type="body" idx="1"/>
          </p:nvPr>
        </p:nvSpPr>
        <p:spPr/>
        <p:txBody>
          <a:bodyPr/>
          <a:lstStyle/>
          <a:p>
            <a:pPr eaLnBrk="1" hangingPunct="1"/>
            <a:r>
              <a:rPr lang="de-CH" sz="2400" smtClean="0"/>
              <a:t>Säkularisierung und Schuldgefühl --- die Frage der Instanzen (wem gegenüber versage ich, werde ich schuldig?)</a:t>
            </a:r>
          </a:p>
          <a:p>
            <a:pPr eaLnBrk="1" hangingPunct="1"/>
            <a:r>
              <a:rPr lang="de-CH" sz="2400" smtClean="0"/>
              <a:t>Versagen in Pflichten vs. Verletzung von Gottes Geboten. </a:t>
            </a:r>
            <a:endParaRPr lang="de-CH" sz="2400" u="sng" smtClean="0"/>
          </a:p>
          <a:p>
            <a:pPr eaLnBrk="1" hangingPunct="1"/>
            <a:r>
              <a:rPr lang="de-CH" sz="2400" u="sng" smtClean="0"/>
              <a:t>Gewissensbildendes Umfeld</a:t>
            </a:r>
            <a:r>
              <a:rPr lang="de-CH" sz="2400" smtClean="0"/>
              <a:t>: Eltern, Schule, Gesellschaft, individuelle Erfahrungen prägen</a:t>
            </a:r>
          </a:p>
          <a:p>
            <a:pPr eaLnBrk="1" hangingPunct="1"/>
            <a:r>
              <a:rPr lang="de-CH" sz="2400" smtClean="0"/>
              <a:t>Regelverletzung und Schuldgefühle gibt es auch in atheistischem Kontext: Beispiel Selbstkritik während der Kulturrevolution (wie verhält sich ein vorbildlicher Parteikader?)</a:t>
            </a:r>
            <a:endParaRPr lang="de-DE" sz="2400" smtClean="0"/>
          </a:p>
        </p:txBody>
      </p:sp>
    </p:spTree>
    <p:extLst>
      <p:ext uri="{BB962C8B-B14F-4D97-AF65-F5344CB8AC3E}">
        <p14:creationId xmlns:p14="http://schemas.microsoft.com/office/powerpoint/2010/main" val="3781744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CH" smtClean="0"/>
              <a:t>Bibel und Weisheit 2</a:t>
            </a:r>
          </a:p>
        </p:txBody>
      </p:sp>
      <p:sp>
        <p:nvSpPr>
          <p:cNvPr id="22531" name="Rectangle 3"/>
          <p:cNvSpPr>
            <a:spLocks noGrp="1" noChangeArrowheads="1"/>
          </p:cNvSpPr>
          <p:nvPr>
            <p:ph type="body" idx="1"/>
          </p:nvPr>
        </p:nvSpPr>
        <p:spPr/>
        <p:txBody>
          <a:bodyPr/>
          <a:lstStyle/>
          <a:p>
            <a:r>
              <a:rPr lang="de-CH" smtClean="0"/>
              <a:t>Spr 1,7 </a:t>
            </a:r>
            <a:br>
              <a:rPr lang="de-CH" smtClean="0"/>
            </a:br>
            <a:r>
              <a:rPr lang="de-CH" smtClean="0"/>
              <a:t>Die Furcht des Herrn ist der Anfang der Erkenntnis. Die Toren verachten Weisheit und Zucht.</a:t>
            </a:r>
          </a:p>
          <a:p>
            <a:r>
              <a:rPr lang="de-CH" smtClean="0"/>
              <a:t>Ps 14,1</a:t>
            </a:r>
            <a:br>
              <a:rPr lang="de-CH" smtClean="0"/>
            </a:br>
            <a:r>
              <a:rPr lang="de-CH" smtClean="0"/>
              <a:t>Die Toren sprechen in ihrem Herzen:</a:t>
            </a:r>
            <a:br>
              <a:rPr lang="de-CH" smtClean="0"/>
            </a:br>
            <a:r>
              <a:rPr lang="de-CH" smtClean="0"/>
              <a:t>„Es ist kein Gott“.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CH" smtClean="0"/>
              <a:t>Bibel und Weisheit 3</a:t>
            </a:r>
          </a:p>
        </p:txBody>
      </p:sp>
      <p:sp>
        <p:nvSpPr>
          <p:cNvPr id="23555" name="Rectangle 3"/>
          <p:cNvSpPr>
            <a:spLocks noGrp="1" noChangeArrowheads="1"/>
          </p:cNvSpPr>
          <p:nvPr>
            <p:ph type="body" idx="1"/>
          </p:nvPr>
        </p:nvSpPr>
        <p:spPr/>
        <p:txBody>
          <a:bodyPr/>
          <a:lstStyle/>
          <a:p>
            <a:r>
              <a:rPr lang="de-CH" dirty="0" smtClean="0"/>
              <a:t>Hiob 28,28</a:t>
            </a:r>
            <a:br>
              <a:rPr lang="de-CH" dirty="0" smtClean="0"/>
            </a:br>
            <a:r>
              <a:rPr lang="de-CH" dirty="0" smtClean="0"/>
              <a:t>Die Furcht des Herrn, das ist Weisheit.</a:t>
            </a:r>
          </a:p>
          <a:p>
            <a:r>
              <a:rPr lang="de-CH" dirty="0" err="1" smtClean="0"/>
              <a:t>Sirach</a:t>
            </a:r>
            <a:r>
              <a:rPr lang="de-CH" dirty="0" smtClean="0"/>
              <a:t> 1,32</a:t>
            </a:r>
            <a:br>
              <a:rPr lang="de-CH" dirty="0" smtClean="0"/>
            </a:br>
            <a:r>
              <a:rPr lang="de-CH" dirty="0" smtClean="0"/>
              <a:t>Willst du weise werden, so halte die Gebote.</a:t>
            </a:r>
          </a:p>
          <a:p>
            <a:r>
              <a:rPr lang="de-CH" dirty="0" smtClean="0"/>
              <a:t>Psal</a:t>
            </a:r>
            <a:r>
              <a:rPr lang="de-CH" dirty="0"/>
              <a:t>m</a:t>
            </a:r>
            <a:r>
              <a:rPr lang="de-CH" dirty="0" smtClean="0"/>
              <a:t> 37,3</a:t>
            </a:r>
            <a:br>
              <a:rPr lang="de-CH" dirty="0" smtClean="0"/>
            </a:br>
            <a:r>
              <a:rPr lang="de-CH" dirty="0" smtClean="0"/>
              <a:t>Der Mund des Gerechten redet Weisheit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CH" smtClean="0"/>
              <a:t>Bibel und Weisheit 4</a:t>
            </a:r>
          </a:p>
        </p:txBody>
      </p:sp>
      <p:sp>
        <p:nvSpPr>
          <p:cNvPr id="24579" name="Rectangle 3"/>
          <p:cNvSpPr>
            <a:spLocks noGrp="1" noChangeArrowheads="1"/>
          </p:cNvSpPr>
          <p:nvPr>
            <p:ph type="body" idx="1"/>
          </p:nvPr>
        </p:nvSpPr>
        <p:spPr/>
        <p:txBody>
          <a:bodyPr/>
          <a:lstStyle/>
          <a:p>
            <a:r>
              <a:rPr lang="de-CH" sz="3600" dirty="0" err="1" smtClean="0"/>
              <a:t>Sirach</a:t>
            </a:r>
            <a:r>
              <a:rPr lang="de-CH" sz="3600" dirty="0" smtClean="0"/>
              <a:t> 10,14</a:t>
            </a:r>
            <a:br>
              <a:rPr lang="de-CH" sz="3600" dirty="0" smtClean="0"/>
            </a:br>
            <a:r>
              <a:rPr lang="de-CH" sz="3600" dirty="0" smtClean="0"/>
              <a:t>Gott lieben, das ist die allerschönste Weisheit.</a:t>
            </a:r>
          </a:p>
          <a:p>
            <a:r>
              <a:rPr lang="de-CH" sz="3600" dirty="0" smtClean="0"/>
              <a:t>Kolosser 2,3</a:t>
            </a:r>
            <a:br>
              <a:rPr lang="de-CH" sz="3600" dirty="0" smtClean="0"/>
            </a:br>
            <a:r>
              <a:rPr lang="de-CH" sz="3600" dirty="0" smtClean="0"/>
              <a:t>In Christus liegen verborgen alle Schätze der Weisheit und Erkenntnis.</a:t>
            </a:r>
            <a:br>
              <a:rPr lang="de-CH" sz="3600" dirty="0" smtClean="0"/>
            </a:br>
            <a:endParaRPr lang="de-CH" sz="36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CH" smtClean="0"/>
              <a:t>Bibel und Weisheit 4</a:t>
            </a:r>
          </a:p>
        </p:txBody>
      </p:sp>
      <p:sp>
        <p:nvSpPr>
          <p:cNvPr id="25603" name="Rectangle 3"/>
          <p:cNvSpPr>
            <a:spLocks noGrp="1" noChangeArrowheads="1"/>
          </p:cNvSpPr>
          <p:nvPr>
            <p:ph type="body" idx="1"/>
          </p:nvPr>
        </p:nvSpPr>
        <p:spPr/>
        <p:txBody>
          <a:bodyPr/>
          <a:lstStyle/>
          <a:p>
            <a:r>
              <a:rPr lang="de-CH" sz="3600" smtClean="0"/>
              <a:t>Eph. 4,31</a:t>
            </a:r>
          </a:p>
          <a:p>
            <a:pPr>
              <a:buFont typeface="Wingdings" pitchFamily="2" charset="2"/>
              <a:buNone/>
            </a:pPr>
            <a:r>
              <a:rPr lang="de-CH" sz="3600" smtClean="0"/>
              <a:t>	alle Bitterkeit und Lästerung sei ferne von Euch</a:t>
            </a:r>
          </a:p>
          <a:p>
            <a:r>
              <a:rPr lang="de-CH" sz="3600" smtClean="0"/>
              <a:t>Heb. 12,15</a:t>
            </a:r>
          </a:p>
          <a:p>
            <a:pPr>
              <a:buFont typeface="Wingdings" pitchFamily="2" charset="2"/>
              <a:buNone/>
            </a:pPr>
            <a:r>
              <a:rPr lang="de-CH" sz="3600" smtClean="0"/>
              <a:t>	…dass nicht etwa eine bittere Wurzel aufwachse und Unfrieden anrichte</a:t>
            </a:r>
            <a:br>
              <a:rPr lang="de-CH" sz="3600" smtClean="0"/>
            </a:br>
            <a:endParaRPr lang="de-CH" sz="36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CH" smtClean="0"/>
              <a:t>Zehn Weisheitskompetenzen (nach Linden)</a:t>
            </a:r>
          </a:p>
        </p:txBody>
      </p:sp>
      <p:sp>
        <p:nvSpPr>
          <p:cNvPr id="14339" name="Rectangle 3"/>
          <p:cNvSpPr>
            <a:spLocks noGrp="1" noChangeArrowheads="1"/>
          </p:cNvSpPr>
          <p:nvPr>
            <p:ph type="body" idx="1"/>
          </p:nvPr>
        </p:nvSpPr>
        <p:spPr/>
        <p:txBody>
          <a:bodyPr/>
          <a:lstStyle/>
          <a:p>
            <a:pPr eaLnBrk="1" hangingPunct="1"/>
            <a:r>
              <a:rPr lang="de-DE" sz="2400" dirty="0" smtClean="0"/>
              <a:t>Fakten- und Problemlösewissen</a:t>
            </a:r>
          </a:p>
          <a:p>
            <a:pPr eaLnBrk="1" hangingPunct="1"/>
            <a:r>
              <a:rPr lang="de-DE" sz="2400" dirty="0" err="1" smtClean="0"/>
              <a:t>Kontextualismus</a:t>
            </a:r>
            <a:endParaRPr lang="de-DE" sz="2400" dirty="0" smtClean="0"/>
          </a:p>
          <a:p>
            <a:pPr eaLnBrk="1" hangingPunct="1"/>
            <a:r>
              <a:rPr lang="de-DE" sz="2400" dirty="0" smtClean="0"/>
              <a:t>Werterelativismus</a:t>
            </a:r>
          </a:p>
          <a:p>
            <a:pPr eaLnBrk="1" hangingPunct="1"/>
            <a:r>
              <a:rPr lang="de-DE" sz="2400" dirty="0" smtClean="0"/>
              <a:t>Ungewissheitstoleranz</a:t>
            </a:r>
          </a:p>
          <a:p>
            <a:pPr eaLnBrk="1" hangingPunct="1"/>
            <a:r>
              <a:rPr lang="de-DE" sz="2400" dirty="0" smtClean="0"/>
              <a:t>Emotionswahrnehmung</a:t>
            </a:r>
          </a:p>
          <a:p>
            <a:pPr eaLnBrk="1" hangingPunct="1"/>
            <a:r>
              <a:rPr lang="de-DE" sz="2400" dirty="0" smtClean="0"/>
              <a:t>Serenität / Gelassenheit</a:t>
            </a:r>
          </a:p>
          <a:p>
            <a:pPr eaLnBrk="1" hangingPunct="1"/>
            <a:r>
              <a:rPr lang="de-DE" sz="2400" dirty="0" smtClean="0"/>
              <a:t>Empathie / Einfühlung</a:t>
            </a:r>
          </a:p>
          <a:p>
            <a:pPr eaLnBrk="1" hangingPunct="1"/>
            <a:r>
              <a:rPr lang="de-DE" sz="2400" dirty="0" smtClean="0"/>
              <a:t>Nachhaltigkeit: langfristiges Wohl im Blick</a:t>
            </a:r>
          </a:p>
          <a:p>
            <a:pPr eaLnBrk="1" hangingPunct="1"/>
            <a:r>
              <a:rPr lang="de-DE" sz="2400" dirty="0" smtClean="0"/>
              <a:t>Perspektivenwechsel</a:t>
            </a:r>
          </a:p>
          <a:p>
            <a:pPr eaLnBrk="1" hangingPunct="1"/>
            <a:r>
              <a:rPr lang="de-DE" sz="2400" dirty="0" smtClean="0"/>
              <a:t>Selbstdistanz</a:t>
            </a:r>
          </a:p>
        </p:txBody>
      </p:sp>
    </p:spTree>
    <p:extLst>
      <p:ext uri="{BB962C8B-B14F-4D97-AF65-F5344CB8AC3E}">
        <p14:creationId xmlns:p14="http://schemas.microsoft.com/office/powerpoint/2010/main" val="3621226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3FEF2-CAC9-4220-9FC5-D6BE2BF5CD94}" type="slidenum">
              <a:rPr lang="de-CH" smtClean="0"/>
              <a:pPr eaLnBrk="1" hangingPunct="1"/>
              <a:t>45</a:t>
            </a:fld>
            <a:endParaRPr lang="de-CH" smtClean="0"/>
          </a:p>
        </p:txBody>
      </p:sp>
      <p:sp>
        <p:nvSpPr>
          <p:cNvPr id="29699" name="Rectangle 4"/>
          <p:cNvSpPr>
            <a:spLocks noGrp="1" noChangeArrowheads="1"/>
          </p:cNvSpPr>
          <p:nvPr>
            <p:ph type="title"/>
          </p:nvPr>
        </p:nvSpPr>
        <p:spPr/>
        <p:txBody>
          <a:bodyPr/>
          <a:lstStyle/>
          <a:p>
            <a:pPr eaLnBrk="1" hangingPunct="1"/>
            <a:r>
              <a:rPr lang="de-CH" smtClean="0"/>
              <a:t>Ein Zitat zum Abschluss</a:t>
            </a:r>
          </a:p>
        </p:txBody>
      </p:sp>
      <p:sp>
        <p:nvSpPr>
          <p:cNvPr id="29700" name="Rectangle 6"/>
          <p:cNvSpPr>
            <a:spLocks noGrp="1" noChangeArrowheads="1"/>
          </p:cNvSpPr>
          <p:nvPr>
            <p:ph type="body" sz="half" idx="2"/>
          </p:nvPr>
        </p:nvSpPr>
        <p:spPr>
          <a:xfrm>
            <a:off x="4932363" y="1628775"/>
            <a:ext cx="4298950" cy="4525963"/>
          </a:xfrm>
        </p:spPr>
        <p:txBody>
          <a:bodyPr/>
          <a:lstStyle/>
          <a:p>
            <a:pPr marL="0" indent="0" eaLnBrk="1" hangingPunct="1">
              <a:lnSpc>
                <a:spcPct val="90000"/>
              </a:lnSpc>
              <a:buFont typeface="Wingdings" pitchFamily="2" charset="2"/>
              <a:buNone/>
            </a:pPr>
            <a:r>
              <a:rPr lang="de-CH" sz="2000" i="1" dirty="0" smtClean="0">
                <a:solidFill>
                  <a:srgbClr val="C00000"/>
                </a:solidFill>
              </a:rPr>
              <a:t>Nelson Mandela zu Bill Clinton: </a:t>
            </a:r>
          </a:p>
          <a:p>
            <a:pPr marL="0" indent="0" eaLnBrk="1" hangingPunct="1">
              <a:lnSpc>
                <a:spcPct val="90000"/>
              </a:lnSpc>
              <a:buFont typeface="Wingdings" pitchFamily="2" charset="2"/>
              <a:buNone/>
            </a:pPr>
            <a:endParaRPr lang="de-CH" sz="2000" dirty="0" smtClean="0"/>
          </a:p>
          <a:p>
            <a:pPr marL="0" indent="0" eaLnBrk="1" hangingPunct="1">
              <a:lnSpc>
                <a:spcPct val="90000"/>
              </a:lnSpc>
              <a:buFont typeface="Wingdings" pitchFamily="2" charset="2"/>
              <a:buNone/>
            </a:pPr>
            <a:r>
              <a:rPr lang="de-CH" sz="2000" dirty="0" smtClean="0"/>
              <a:t>Er erzählte mir, er habe seinen eigenen Unterdrückern vergeben, weil sie ihn sonst zerstört hätten. Mandela sagte mir: </a:t>
            </a:r>
            <a:r>
              <a:rPr lang="de-CH" sz="2000" b="1" dirty="0" smtClean="0"/>
              <a:t>«Sie haben mir alles genommen. Sie haben mir die besten Jahre meines Lebens genommen. Ich sah meine Kinder nicht aufwachsen. Sie haben meine Ehe zerstört. Sie haben mich körperlich und seelisch misshandelt. Sie haben mir alles genommen ausser meiner Seele und meinem Herzen. Das alles würde ich hergeben, wenn ich mich rächen wollte.»</a:t>
            </a:r>
          </a:p>
        </p:txBody>
      </p:sp>
      <p:pic>
        <p:nvPicPr>
          <p:cNvPr id="29701" name="Picture 7" descr="nelson_mandela_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8313" y="2420938"/>
            <a:ext cx="4298950" cy="2862262"/>
          </a:xfrm>
          <a:noFill/>
        </p:spPr>
      </p:pic>
    </p:spTree>
    <p:extLst>
      <p:ext uri="{BB962C8B-B14F-4D97-AF65-F5344CB8AC3E}">
        <p14:creationId xmlns:p14="http://schemas.microsoft.com/office/powerpoint/2010/main" val="2207311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e-CH" smtClean="0"/>
              <a:t>Literatur</a:t>
            </a:r>
          </a:p>
        </p:txBody>
      </p:sp>
      <p:sp>
        <p:nvSpPr>
          <p:cNvPr id="27651" name="Rectangle 3"/>
          <p:cNvSpPr>
            <a:spLocks noGrp="1" noChangeArrowheads="1"/>
          </p:cNvSpPr>
          <p:nvPr>
            <p:ph type="body" idx="1"/>
          </p:nvPr>
        </p:nvSpPr>
        <p:spPr/>
        <p:txBody>
          <a:bodyPr/>
          <a:lstStyle/>
          <a:p>
            <a:pPr eaLnBrk="1" hangingPunct="1">
              <a:lnSpc>
                <a:spcPct val="80000"/>
              </a:lnSpc>
              <a:buFont typeface="Wingdings" pitchFamily="2" charset="2"/>
              <a:buNone/>
            </a:pPr>
            <a:r>
              <a:rPr lang="de-CH" sz="1000" smtClean="0"/>
              <a:t>Baumeister, R. F., Exline J. J. &amp; Sommer, K. L. (1998). </a:t>
            </a:r>
            <a:r>
              <a:rPr lang="en-GB" sz="1000" smtClean="0"/>
              <a:t>The Victim Role, Grudge Theory, and Two Dimensions of Forgiveness. In: Worthington, E. L.: Dimensions of Forgiveness: Psychological Research and Theoretical Perspectives (pp. 79-104). Templeton Foundation Press.</a:t>
            </a:r>
          </a:p>
          <a:p>
            <a:pPr eaLnBrk="1" hangingPunct="1">
              <a:lnSpc>
                <a:spcPct val="80000"/>
              </a:lnSpc>
              <a:buFont typeface="Wingdings" pitchFamily="2" charset="2"/>
              <a:buNone/>
            </a:pPr>
            <a:r>
              <a:rPr lang="en-GB" sz="1000" smtClean="0"/>
              <a:t>Enright R.D. &amp; Reed G. (2006). The effects of forgiveness therapy on depression, anxiety and posttraumatic stress for women after spousal emotional abuse. Journal of Consulting and Clinical Psychology 74:920-929.</a:t>
            </a:r>
            <a:endParaRPr lang="de-CH" sz="1000" smtClean="0"/>
          </a:p>
          <a:p>
            <a:pPr eaLnBrk="1" hangingPunct="1">
              <a:lnSpc>
                <a:spcPct val="80000"/>
              </a:lnSpc>
              <a:buFont typeface="Wingdings" pitchFamily="2" charset="2"/>
              <a:buNone/>
            </a:pPr>
            <a:r>
              <a:rPr lang="de-CH" sz="1000" smtClean="0"/>
              <a:t>Enright R.D. (2006): Vergebung als Chance. Neuen Mut fürs Leben finden. Bern (Verlag Hans Huber).</a:t>
            </a:r>
          </a:p>
          <a:p>
            <a:pPr eaLnBrk="1" hangingPunct="1">
              <a:lnSpc>
                <a:spcPct val="80000"/>
              </a:lnSpc>
              <a:buFont typeface="Wingdings" pitchFamily="2" charset="2"/>
              <a:buNone/>
            </a:pPr>
            <a:r>
              <a:rPr lang="de-CH" sz="1000" smtClean="0"/>
              <a:t>Exline J. J. &amp; Baumeister, R. F. (2000). </a:t>
            </a:r>
            <a:r>
              <a:rPr lang="en-GB" sz="1000" smtClean="0"/>
              <a:t>Expressing Forgiveness and Repentance. Benefits and Barriers. In: McCullough, M. E., Pargament, K. I. &amp; Thoresen, C. E.: Forgiveness: theory, research, and practice (133-155). New York (The Guilford Press).</a:t>
            </a:r>
          </a:p>
          <a:p>
            <a:pPr eaLnBrk="1" hangingPunct="1">
              <a:lnSpc>
                <a:spcPct val="80000"/>
              </a:lnSpc>
              <a:buFont typeface="Wingdings" pitchFamily="2" charset="2"/>
              <a:buNone/>
            </a:pPr>
            <a:r>
              <a:rPr lang="en-GB" sz="1000" smtClean="0"/>
              <a:t>Friedberg J. et al. (2007). The impact of forgiveness on cardiovascular reactivity and recovery. </a:t>
            </a:r>
            <a:r>
              <a:rPr lang="de-CH" sz="1000" smtClean="0"/>
              <a:t>International Journal of Psychophysiology 65:87-94.</a:t>
            </a:r>
          </a:p>
          <a:p>
            <a:pPr eaLnBrk="1" hangingPunct="1">
              <a:lnSpc>
                <a:spcPct val="80000"/>
              </a:lnSpc>
              <a:buFont typeface="Wingdings" pitchFamily="2" charset="2"/>
              <a:buNone/>
            </a:pPr>
            <a:r>
              <a:rPr lang="de-CH" sz="1000" smtClean="0"/>
              <a:t>Grabe M. (2007): Lebenskunst Vergebung. Marburg (Francke).</a:t>
            </a:r>
            <a:endParaRPr lang="en-GB" sz="1000" smtClean="0"/>
          </a:p>
          <a:p>
            <a:pPr eaLnBrk="1" hangingPunct="1">
              <a:lnSpc>
                <a:spcPct val="80000"/>
              </a:lnSpc>
              <a:buFont typeface="Wingdings" pitchFamily="2" charset="2"/>
              <a:buNone/>
            </a:pPr>
            <a:r>
              <a:rPr lang="en-GB" sz="1000" smtClean="0"/>
              <a:t>Kroll J. PTSDs/Borderlines in therapy. Finding the balance. New York (Norton) 1993.</a:t>
            </a:r>
          </a:p>
          <a:p>
            <a:pPr eaLnBrk="1" hangingPunct="1">
              <a:lnSpc>
                <a:spcPct val="80000"/>
              </a:lnSpc>
              <a:buFont typeface="Wingdings" pitchFamily="2" charset="2"/>
              <a:buNone/>
            </a:pPr>
            <a:r>
              <a:rPr lang="en-GB" sz="1000" smtClean="0"/>
              <a:t>Lampman L.B., Hrsg. (1999). God and the victim. Theological reflections on evil, victimization, justice and forgiveness. Grand Rapids MI (Eerdmans).</a:t>
            </a:r>
          </a:p>
          <a:p>
            <a:pPr eaLnBrk="1" hangingPunct="1">
              <a:lnSpc>
                <a:spcPct val="80000"/>
              </a:lnSpc>
              <a:buFont typeface="Wingdings" pitchFamily="2" charset="2"/>
              <a:buNone/>
            </a:pPr>
            <a:r>
              <a:rPr lang="en-GB" sz="1000" smtClean="0"/>
              <a:t>Lawler K.A. (2003): A change of heart: Cardiovascular correlates of forgiveness in response to interpersonal conflict. Journal of Behavioral Medicine 26:373-393.</a:t>
            </a:r>
            <a:endParaRPr lang="de-CH" sz="1000" smtClean="0"/>
          </a:p>
          <a:p>
            <a:pPr eaLnBrk="1" hangingPunct="1">
              <a:lnSpc>
                <a:spcPct val="80000"/>
              </a:lnSpc>
              <a:buFont typeface="Wingdings" pitchFamily="2" charset="2"/>
              <a:buNone/>
            </a:pPr>
            <a:r>
              <a:rPr lang="de-CH" sz="1000" smtClean="0"/>
              <a:t>Ley K. (2005). Versöhnung mit den Eltern. Wege zur inneren Freiheit. Düsseldorf und Zürich (Walter).</a:t>
            </a:r>
          </a:p>
          <a:p>
            <a:pPr eaLnBrk="1" hangingPunct="1">
              <a:lnSpc>
                <a:spcPct val="80000"/>
              </a:lnSpc>
              <a:buFont typeface="Wingdings" pitchFamily="2" charset="2"/>
              <a:buNone/>
            </a:pPr>
            <a:r>
              <a:rPr lang="de-CH" sz="1000" smtClean="0"/>
              <a:t>Meek K.R. &amp; McMinn M.R. (1997). </a:t>
            </a:r>
            <a:r>
              <a:rPr lang="en-GB" sz="1000" smtClean="0"/>
              <a:t>Forgiveness: More than a therapeutic technique. Journal of Psychology and Christianity 16:51-61.</a:t>
            </a:r>
            <a:endParaRPr lang="de-CH" sz="1000" smtClean="0"/>
          </a:p>
          <a:p>
            <a:pPr eaLnBrk="1" hangingPunct="1">
              <a:lnSpc>
                <a:spcPct val="80000"/>
              </a:lnSpc>
              <a:buFont typeface="Wingdings" pitchFamily="2" charset="2"/>
              <a:buNone/>
            </a:pPr>
            <a:r>
              <a:rPr lang="de-CH" sz="1000" smtClean="0"/>
              <a:t>Monbourquette, J. (2003): Vergeben lernen in zwölf Schritten. Mainz (Grünewald-Verlag).</a:t>
            </a:r>
          </a:p>
          <a:p>
            <a:pPr eaLnBrk="1" hangingPunct="1">
              <a:lnSpc>
                <a:spcPct val="80000"/>
              </a:lnSpc>
              <a:buFont typeface="Wingdings" pitchFamily="2" charset="2"/>
              <a:buNone/>
            </a:pPr>
            <a:r>
              <a:rPr lang="de-CH" sz="1000" smtClean="0"/>
              <a:t>Monbourquette, J. (2009): Umarme deinen Schatten. Negative Energien in positive verwandeln. Freiburg (Herder).</a:t>
            </a:r>
          </a:p>
          <a:p>
            <a:pPr eaLnBrk="1" hangingPunct="1">
              <a:lnSpc>
                <a:spcPct val="80000"/>
              </a:lnSpc>
              <a:buFont typeface="Wingdings" pitchFamily="2" charset="2"/>
              <a:buNone/>
            </a:pPr>
            <a:r>
              <a:rPr lang="de-CH" sz="1000" smtClean="0"/>
              <a:t>Rytina S. (2008): Frei von der Last des Grolls. Psychologie Heute 2008(1):52-53.</a:t>
            </a:r>
            <a:endParaRPr lang="da-DK" sz="1000" smtClean="0"/>
          </a:p>
          <a:p>
            <a:pPr eaLnBrk="1" hangingPunct="1">
              <a:lnSpc>
                <a:spcPct val="80000"/>
              </a:lnSpc>
              <a:buFont typeface="Wingdings" pitchFamily="2" charset="2"/>
              <a:buNone/>
            </a:pPr>
            <a:r>
              <a:rPr lang="da-DK" sz="1000" smtClean="0"/>
              <a:t>Sanderson C. &amp; Linehan M.M. (1999). </a:t>
            </a:r>
            <a:r>
              <a:rPr lang="en-GB" sz="1000" smtClean="0"/>
              <a:t>Acceptance and forgiveness. In: Miller W.R. (ed.), Integrating spirituality into treatment. Washington (American Psychological Association).</a:t>
            </a:r>
            <a:endParaRPr lang="de-CH" sz="1000" smtClean="0"/>
          </a:p>
          <a:p>
            <a:pPr eaLnBrk="1" hangingPunct="1">
              <a:lnSpc>
                <a:spcPct val="80000"/>
              </a:lnSpc>
              <a:buFont typeface="Wingdings" pitchFamily="2" charset="2"/>
              <a:buNone/>
            </a:pPr>
            <a:r>
              <a:rPr lang="de-CH" sz="1000" smtClean="0"/>
              <a:t>Tausch R. (1989). Lebensschritte. Umgang mit belastenden Gefühlen. Berlin (Rowohlt).</a:t>
            </a:r>
          </a:p>
          <a:p>
            <a:pPr eaLnBrk="1" hangingPunct="1">
              <a:lnSpc>
                <a:spcPct val="80000"/>
              </a:lnSpc>
              <a:buFont typeface="Wingdings" pitchFamily="2" charset="2"/>
              <a:buNone/>
            </a:pPr>
            <a:r>
              <a:rPr lang="de-CH" sz="1000" smtClean="0"/>
              <a:t>Tausch R. (1993). Verzeihen: Die doppelte Wohltat. Psychologie Heute 1993(4):20-29.</a:t>
            </a:r>
            <a:endParaRPr lang="da-DK" sz="1000" smtClean="0"/>
          </a:p>
          <a:p>
            <a:pPr eaLnBrk="1" hangingPunct="1">
              <a:lnSpc>
                <a:spcPct val="80000"/>
              </a:lnSpc>
              <a:buFont typeface="Wingdings" pitchFamily="2" charset="2"/>
              <a:buNone/>
            </a:pPr>
            <a:r>
              <a:rPr lang="da-DK" sz="1000" smtClean="0"/>
              <a:t>VanOyen Witvliet C. et al. </a:t>
            </a:r>
            <a:r>
              <a:rPr lang="en-GB" sz="1000" smtClean="0"/>
              <a:t>(2001): Granting forgiveness or harboring grudges. Implications for emotion, physiology, and health. </a:t>
            </a:r>
            <a:r>
              <a:rPr lang="de-CH" sz="1000" smtClean="0"/>
              <a:t>Psychological Science 12:117-123.</a:t>
            </a:r>
            <a:endParaRPr lang="en-GB" sz="1000" smtClean="0"/>
          </a:p>
          <a:p>
            <a:pPr eaLnBrk="1" hangingPunct="1">
              <a:lnSpc>
                <a:spcPct val="80000"/>
              </a:lnSpc>
              <a:buFont typeface="Wingdings" pitchFamily="2" charset="2"/>
              <a:buNone/>
            </a:pPr>
            <a:r>
              <a:rPr lang="en-GB" sz="1000" smtClean="0"/>
              <a:t>Walker D. F. &amp; Gorsuch R.L. (2004). Dimensions underlying sixteen models of forgiveness and reconciliation. Journal of Psychology and Theology 32:12-25.</a:t>
            </a:r>
            <a:endParaRPr lang="de-CH" sz="1000" smtClean="0"/>
          </a:p>
          <a:p>
            <a:pPr eaLnBrk="1" hangingPunct="1">
              <a:lnSpc>
                <a:spcPct val="80000"/>
              </a:lnSpc>
              <a:buFont typeface="Wingdings" pitchFamily="2" charset="2"/>
              <a:buNone/>
            </a:pPr>
            <a:r>
              <a:rPr lang="de-CH" sz="1000" smtClean="0"/>
              <a:t>Weingardt B.M. (2004): Das verzeih ich dir (nie). Haan (Brockhaus). </a:t>
            </a:r>
            <a:endParaRPr lang="en-GB" sz="1000" smtClean="0"/>
          </a:p>
          <a:p>
            <a:pPr eaLnBrk="1" hangingPunct="1">
              <a:lnSpc>
                <a:spcPct val="80000"/>
              </a:lnSpc>
              <a:buFont typeface="Wingdings" pitchFamily="2" charset="2"/>
              <a:buNone/>
            </a:pPr>
            <a:r>
              <a:rPr lang="en-GB" sz="1000" smtClean="0"/>
              <a:t>Williams R. (1993). Anger kills: Seventeen Strategies for Controlling the Hostility That Can Harm Your Health. New York (Harper).</a:t>
            </a:r>
            <a:endParaRPr lang="de-CH" sz="1000" smtClean="0"/>
          </a:p>
          <a:p>
            <a:pPr eaLnBrk="1" hangingPunct="1">
              <a:lnSpc>
                <a:spcPct val="80000"/>
              </a:lnSpc>
              <a:buFont typeface="Wingdings" pitchFamily="2" charset="2"/>
              <a:buNone/>
            </a:pPr>
            <a:r>
              <a:rPr lang="de-CH" sz="1000" smtClean="0"/>
              <a:t>Wolf A. (2002). Versöhnung: Die Kunst, neu anzufangen. Psychologie Heute 2002(8):20-27.</a:t>
            </a:r>
            <a:endParaRPr lang="en-GB" sz="1000" smtClean="0"/>
          </a:p>
          <a:p>
            <a:pPr eaLnBrk="1" hangingPunct="1">
              <a:lnSpc>
                <a:spcPct val="80000"/>
              </a:lnSpc>
              <a:buFont typeface="Wingdings" pitchFamily="2" charset="2"/>
              <a:buNone/>
            </a:pPr>
            <a:r>
              <a:rPr lang="en-GB" sz="1000" smtClean="0"/>
              <a:t>Worthington E.L. (2009). A Just Forgiveness: Responsible Healing Without Excusing Injustice. Downers Grove IL (InterVarsity).</a:t>
            </a:r>
          </a:p>
          <a:p>
            <a:pPr eaLnBrk="1" hangingPunct="1">
              <a:lnSpc>
                <a:spcPct val="80000"/>
              </a:lnSpc>
              <a:buFont typeface="Wingdings" pitchFamily="2" charset="2"/>
              <a:buNone/>
            </a:pPr>
            <a:r>
              <a:rPr lang="en-GB" sz="1000" smtClean="0"/>
              <a:t>Worthington E.L. et al. (2007). Forgiveness, health, and well-being: a review of evidence for emotional versus decisional forgiveness, dispositional forgivingness, and reduced unforgiveness. Journal of Behavioral Medicine 30:291-302.</a:t>
            </a:r>
          </a:p>
          <a:p>
            <a:pPr eaLnBrk="1" hangingPunct="1">
              <a:lnSpc>
                <a:spcPct val="80000"/>
              </a:lnSpc>
              <a:buFont typeface="Wingdings" pitchFamily="2" charset="2"/>
              <a:buNone/>
            </a:pPr>
            <a:r>
              <a:rPr lang="en-GB" sz="1000" smtClean="0"/>
              <a:t>Worthington E.L., Hrsg., (2005). Handbook of Forgiveness. New York (Routledge).</a:t>
            </a:r>
            <a:endParaRPr lang="de-CH" sz="1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de-CH" smtClean="0"/>
              <a:t>Definition „Schuldgefühl“</a:t>
            </a:r>
          </a:p>
        </p:txBody>
      </p:sp>
      <p:sp>
        <p:nvSpPr>
          <p:cNvPr id="8195" name="Rectangle 3"/>
          <p:cNvSpPr>
            <a:spLocks noGrp="1" noChangeArrowheads="1"/>
          </p:cNvSpPr>
          <p:nvPr>
            <p:ph type="body" idx="1"/>
          </p:nvPr>
        </p:nvSpPr>
        <p:spPr/>
        <p:txBody>
          <a:bodyPr/>
          <a:lstStyle/>
          <a:p>
            <a:pPr eaLnBrk="1" hangingPunct="1"/>
            <a:r>
              <a:rPr lang="de-CH" sz="2400" smtClean="0"/>
              <a:t>„Das Gefühl von Schuld ist das Auftreten von selbstbestrafenden, selbstkritische Empfindungen der Reue und Angst nach einer Verletzung der kulturellen Normen.“  (Lawrence Kohlberg)</a:t>
            </a:r>
          </a:p>
          <a:p>
            <a:pPr eaLnBrk="1" hangingPunct="1"/>
            <a:r>
              <a:rPr lang="de-CH" sz="2400" smtClean="0"/>
              <a:t>Während Schuld durch eine negative Bewertung eines Verhaltens erzeugt wird („Ich habe etwas Falsches getan"), wird Scham durch eine negative Bewertung des globalen Selbst erzeugt („Ich bin ein schlechter Mensch").</a:t>
            </a:r>
          </a:p>
          <a:p>
            <a:pPr eaLnBrk="1" hangingPunct="1"/>
            <a:endParaRPr lang="de-CH" sz="2400" smtClean="0"/>
          </a:p>
          <a:p>
            <a:pPr eaLnBrk="1" hangingPunct="1"/>
            <a:r>
              <a:rPr lang="de-CH" sz="2400" smtClean="0"/>
              <a:t>INSTANZ („Über-Ich“) der Schuldgefühle sehr unterschiedlich:</a:t>
            </a:r>
          </a:p>
          <a:p>
            <a:pPr lvl="1" eaLnBrk="1" hangingPunct="1"/>
            <a:r>
              <a:rPr lang="de-CH" sz="1800" smtClean="0"/>
              <a:t>Opfer, Familie, Justiz, Autoritätsperson etc.</a:t>
            </a:r>
          </a:p>
          <a:p>
            <a:pPr lvl="1" eaLnBrk="1" hangingPunct="1"/>
            <a:r>
              <a:rPr lang="de-CH" sz="1800" smtClean="0"/>
              <a:t>Gott ???</a:t>
            </a:r>
          </a:p>
        </p:txBody>
      </p:sp>
    </p:spTree>
    <p:extLst>
      <p:ext uri="{BB962C8B-B14F-4D97-AF65-F5344CB8AC3E}">
        <p14:creationId xmlns:p14="http://schemas.microsoft.com/office/powerpoint/2010/main" val="341310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CH" smtClean="0"/>
              <a:t>Schuldgefühle vs. Echte Schuld</a:t>
            </a:r>
          </a:p>
        </p:txBody>
      </p:sp>
      <p:sp>
        <p:nvSpPr>
          <p:cNvPr id="11267" name="Inhaltsplatzhalter 2"/>
          <p:cNvSpPr>
            <a:spLocks noGrp="1"/>
          </p:cNvSpPr>
          <p:nvPr>
            <p:ph idx="1"/>
          </p:nvPr>
        </p:nvSpPr>
        <p:spPr/>
        <p:txBody>
          <a:bodyPr/>
          <a:lstStyle/>
          <a:p>
            <a:r>
              <a:rPr lang="de-CH" smtClean="0"/>
              <a:t>Ungerechtfertigte Schuldgefühle</a:t>
            </a:r>
          </a:p>
          <a:p>
            <a:pPr lvl="1"/>
            <a:r>
              <a:rPr lang="de-CH" smtClean="0"/>
              <a:t>mangelndes Selbstwertgefühl</a:t>
            </a:r>
          </a:p>
          <a:p>
            <a:pPr lvl="1"/>
            <a:r>
              <a:rPr lang="de-CH" smtClean="0"/>
              <a:t>Abwertung durch andere</a:t>
            </a:r>
          </a:p>
          <a:p>
            <a:pPr lvl="1"/>
            <a:r>
              <a:rPr lang="de-CH" smtClean="0"/>
              <a:t>eine überhöhte Gewissenhaftigkeit</a:t>
            </a:r>
          </a:p>
          <a:p>
            <a:pPr lvl="1"/>
            <a:r>
              <a:rPr lang="de-CH" smtClean="0"/>
              <a:t>eine ambivalente Verarbeitung von Konflikten</a:t>
            </a:r>
          </a:p>
          <a:p>
            <a:pPr lvl="1"/>
            <a:r>
              <a:rPr lang="de-CH" smtClean="0"/>
              <a:t>Religion kann eine Rolle spielen, muss aber nicht.</a:t>
            </a:r>
          </a:p>
          <a:p>
            <a:r>
              <a:rPr lang="de-CH" smtClean="0"/>
              <a:t>Echte Schuld</a:t>
            </a:r>
          </a:p>
          <a:p>
            <a:pPr lvl="1"/>
            <a:r>
              <a:rPr lang="de-CH" smtClean="0"/>
              <a:t>Bewusstes Übertreten von Normen</a:t>
            </a:r>
          </a:p>
          <a:p>
            <a:pPr lvl="1"/>
            <a:r>
              <a:rPr lang="de-CH" smtClean="0"/>
              <a:t>Unterlassen einer Handlung, die zu negativen Folgen führt</a:t>
            </a:r>
          </a:p>
          <a:p>
            <a:pPr lvl="1"/>
            <a:r>
              <a:rPr lang="de-CH" smtClean="0"/>
              <a:t>Schicksalshafte Fehlhandlung ohne Absicht</a:t>
            </a:r>
          </a:p>
          <a:p>
            <a:pPr lvl="1"/>
            <a:r>
              <a:rPr lang="de-CH" smtClean="0"/>
              <a:t>WEITERE ???</a:t>
            </a:r>
          </a:p>
          <a:p>
            <a:pPr lvl="1"/>
            <a:endParaRPr lang="de-CH" smtClean="0"/>
          </a:p>
        </p:txBody>
      </p:sp>
      <p:sp>
        <p:nvSpPr>
          <p:cNvPr id="1126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78CFF8-0033-4001-9B83-CF4FAB82E2CF}" type="slidenum">
              <a:rPr lang="de-CH" smtClean="0"/>
              <a:pPr eaLnBrk="1" hangingPunct="1"/>
              <a:t>6</a:t>
            </a:fld>
            <a:endParaRPr lang="de-CH" smtClean="0"/>
          </a:p>
        </p:txBody>
      </p:sp>
    </p:spTree>
    <p:extLst>
      <p:ext uri="{BB962C8B-B14F-4D97-AF65-F5344CB8AC3E}">
        <p14:creationId xmlns:p14="http://schemas.microsoft.com/office/powerpoint/2010/main" val="207888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smtClean="0"/>
              <a:t>Häufige Schuldthemen</a:t>
            </a:r>
          </a:p>
        </p:txBody>
      </p:sp>
      <p:sp>
        <p:nvSpPr>
          <p:cNvPr id="10243" name="Rectangle 3"/>
          <p:cNvSpPr>
            <a:spLocks noGrp="1" noChangeArrowheads="1"/>
          </p:cNvSpPr>
          <p:nvPr>
            <p:ph type="body" idx="1"/>
          </p:nvPr>
        </p:nvSpPr>
        <p:spPr/>
        <p:txBody>
          <a:bodyPr/>
          <a:lstStyle/>
          <a:p>
            <a:pPr eaLnBrk="1" hangingPunct="1">
              <a:lnSpc>
                <a:spcPct val="90000"/>
              </a:lnSpc>
            </a:pPr>
            <a:r>
              <a:rPr lang="de-CH" smtClean="0"/>
              <a:t>Sexualität (habe mich schon als kleines Mädchen befriedigt – bin meiner Frau untreu geworden; konsumiere Pornos via Internet).</a:t>
            </a:r>
          </a:p>
          <a:p>
            <a:pPr eaLnBrk="1" hangingPunct="1">
              <a:lnSpc>
                <a:spcPct val="90000"/>
              </a:lnSpc>
            </a:pPr>
            <a:r>
              <a:rPr lang="de-CH" smtClean="0"/>
              <a:t>Beziehungsverhalten gegenüber Menschen, die man liebt</a:t>
            </a:r>
          </a:p>
          <a:p>
            <a:pPr eaLnBrk="1" hangingPunct="1">
              <a:lnSpc>
                <a:spcPct val="90000"/>
              </a:lnSpc>
            </a:pPr>
            <a:r>
              <a:rPr lang="de-CH" smtClean="0"/>
              <a:t>Umgang mit sich selbst: Rauchen, Gewicht, Aggression / Selbstbeherrschung</a:t>
            </a:r>
          </a:p>
          <a:p>
            <a:pPr eaLnBrk="1" hangingPunct="1">
              <a:lnSpc>
                <a:spcPct val="90000"/>
              </a:lnSpc>
            </a:pPr>
            <a:r>
              <a:rPr lang="de-CH" smtClean="0"/>
              <a:t>Verletzung von Grenzen / Gesetzen: Leib und Leben, Gewalt, materielle Güter etc.</a:t>
            </a:r>
          </a:p>
          <a:p>
            <a:pPr eaLnBrk="1" hangingPunct="1">
              <a:lnSpc>
                <a:spcPct val="90000"/>
              </a:lnSpc>
            </a:pPr>
            <a:r>
              <a:rPr lang="de-CH" smtClean="0"/>
              <a:t>Lügen, Verleumdung etc.</a:t>
            </a:r>
            <a:endParaRPr lang="de-DE" smtClean="0"/>
          </a:p>
        </p:txBody>
      </p:sp>
    </p:spTree>
    <p:extLst>
      <p:ext uri="{BB962C8B-B14F-4D97-AF65-F5344CB8AC3E}">
        <p14:creationId xmlns:p14="http://schemas.microsoft.com/office/powerpoint/2010/main" val="1472332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DF549F-09E1-4689-AD58-B32C3CF169A2}" type="slidenum">
              <a:rPr lang="de-CH" smtClean="0"/>
              <a:pPr eaLnBrk="1" hangingPunct="1"/>
              <a:t>8</a:t>
            </a:fld>
            <a:endParaRPr lang="de-CH" smtClean="0"/>
          </a:p>
        </p:txBody>
      </p:sp>
      <p:sp>
        <p:nvSpPr>
          <p:cNvPr id="12291" name="Rectangle 2"/>
          <p:cNvSpPr>
            <a:spLocks noGrp="1" noChangeArrowheads="1"/>
          </p:cNvSpPr>
          <p:nvPr>
            <p:ph type="title"/>
          </p:nvPr>
        </p:nvSpPr>
        <p:spPr/>
        <p:txBody>
          <a:bodyPr/>
          <a:lstStyle/>
          <a:p>
            <a:pPr eaLnBrk="1" hangingPunct="1"/>
            <a:r>
              <a:rPr lang="de-DE" smtClean="0"/>
              <a:t>Sind Schuldgefühle krank?</a:t>
            </a:r>
          </a:p>
        </p:txBody>
      </p:sp>
      <p:sp>
        <p:nvSpPr>
          <p:cNvPr id="12292" name="Rectangle 3"/>
          <p:cNvSpPr>
            <a:spLocks noGrp="1" noChangeArrowheads="1"/>
          </p:cNvSpPr>
          <p:nvPr>
            <p:ph type="body" idx="1"/>
          </p:nvPr>
        </p:nvSpPr>
        <p:spPr>
          <a:xfrm>
            <a:off x="574675" y="1600200"/>
            <a:ext cx="8750300" cy="1400175"/>
          </a:xfrm>
        </p:spPr>
        <p:txBody>
          <a:bodyPr/>
          <a:lstStyle/>
          <a:p>
            <a:pPr eaLnBrk="1" hangingPunct="1"/>
            <a:r>
              <a:rPr lang="de-CH" sz="2400" smtClean="0"/>
              <a:t>Die Persönlichkeit prägt die Ausprägung und die Intensität von Schuldgefühlen.</a:t>
            </a:r>
          </a:p>
          <a:p>
            <a:pPr eaLnBrk="1" hangingPunct="1"/>
            <a:r>
              <a:rPr lang="de-CH" sz="2400" smtClean="0"/>
              <a:t>Bei psychischen Krankheiten können Schuldgefühle ein Symptom sein</a:t>
            </a:r>
          </a:p>
        </p:txBody>
      </p:sp>
      <p:graphicFrame>
        <p:nvGraphicFramePr>
          <p:cNvPr id="9268" name="Group 52"/>
          <p:cNvGraphicFramePr>
            <a:graphicFrameLocks noGrp="1"/>
          </p:cNvGraphicFramePr>
          <p:nvPr>
            <p:extLst>
              <p:ext uri="{D42A27DB-BD31-4B8C-83A1-F6EECF244321}">
                <p14:modId xmlns:p14="http://schemas.microsoft.com/office/powerpoint/2010/main" val="4271588108"/>
              </p:ext>
            </p:extLst>
          </p:nvPr>
        </p:nvGraphicFramePr>
        <p:xfrm>
          <a:off x="1044575" y="3418916"/>
          <a:ext cx="8064500" cy="2408356"/>
        </p:xfrm>
        <a:graphic>
          <a:graphicData uri="http://schemas.openxmlformats.org/drawingml/2006/table">
            <a:tbl>
              <a:tblPr/>
              <a:tblGrid>
                <a:gridCol w="2700338"/>
                <a:gridCol w="5364162"/>
              </a:tblGrid>
              <a:tr h="503369">
                <a:tc>
                  <a:txBody>
                    <a:bodyPr/>
                    <a:lstStyle/>
                    <a:p>
                      <a:pPr marL="0" marR="0" lvl="0" indent="0" algn="l" defTabSz="914400" rtl="0" eaLnBrk="0" fontAlgn="base" latinLnBrk="0" hangingPunct="0">
                        <a:lnSpc>
                          <a:spcPct val="100000"/>
                        </a:lnSpc>
                        <a:spcBef>
                          <a:spcPct val="20000"/>
                        </a:spcBef>
                        <a:spcAft>
                          <a:spcPct val="0"/>
                        </a:spcAft>
                        <a:buClr>
                          <a:srgbClr val="990000"/>
                        </a:buClr>
                        <a:buSzTx/>
                        <a:buFont typeface="Wingdings" pitchFamily="2" charset="2"/>
                        <a:buNone/>
                        <a:tabLst/>
                      </a:pPr>
                      <a:r>
                        <a:rPr kumimoji="0" lang="de-CH" sz="2400" b="1" i="0" u="none" strike="noStrike" cap="none" normalizeH="0" baseline="0" dirty="0" smtClean="0">
                          <a:ln>
                            <a:noFill/>
                          </a:ln>
                          <a:solidFill>
                            <a:schemeClr val="tx1"/>
                          </a:solidFill>
                          <a:effectLst/>
                          <a:latin typeface="Calibri" pitchFamily="34" charset="0"/>
                        </a:rPr>
                        <a:t>Störung</a:t>
                      </a:r>
                    </a:p>
                  </a:txBody>
                  <a:tcPr marL="90000" marR="90000" marT="46812" marB="468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0" fontAlgn="base" latinLnBrk="0" hangingPunct="0">
                        <a:lnSpc>
                          <a:spcPct val="100000"/>
                        </a:lnSpc>
                        <a:spcBef>
                          <a:spcPct val="20000"/>
                        </a:spcBef>
                        <a:spcAft>
                          <a:spcPct val="0"/>
                        </a:spcAft>
                        <a:buClr>
                          <a:srgbClr val="990000"/>
                        </a:buClr>
                        <a:buSzTx/>
                        <a:buFont typeface="Wingdings" pitchFamily="2" charset="2"/>
                        <a:buNone/>
                        <a:tabLst/>
                      </a:pPr>
                      <a:r>
                        <a:rPr kumimoji="0" lang="de-CH" sz="2400" b="1" i="0" u="none" strike="noStrike" cap="none" normalizeH="0" baseline="0" dirty="0" smtClean="0">
                          <a:ln>
                            <a:noFill/>
                          </a:ln>
                          <a:solidFill>
                            <a:schemeClr val="tx1"/>
                          </a:solidFill>
                          <a:effectLst/>
                          <a:latin typeface="Calibri" pitchFamily="34" charset="0"/>
                        </a:rPr>
                        <a:t>Ausprägung</a:t>
                      </a:r>
                    </a:p>
                  </a:txBody>
                  <a:tcPr marL="90000" marR="90000" marT="46812" marB="468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586835">
                <a:tc>
                  <a:txBody>
                    <a:bodyPr/>
                    <a:lstStyle/>
                    <a:p>
                      <a:pPr marL="0" marR="0" lvl="0" indent="0" algn="l" defTabSz="914400" rtl="0" eaLnBrk="0" fontAlgn="base" latinLnBrk="0" hangingPunct="0">
                        <a:lnSpc>
                          <a:spcPct val="100000"/>
                        </a:lnSpc>
                        <a:spcBef>
                          <a:spcPct val="20000"/>
                        </a:spcBef>
                        <a:spcAft>
                          <a:spcPct val="0"/>
                        </a:spcAft>
                        <a:buClr>
                          <a:srgbClr val="990000"/>
                        </a:buClr>
                        <a:buSzTx/>
                        <a:buFont typeface="Wingdings" pitchFamily="2" charset="2"/>
                        <a:buNone/>
                        <a:tabLst/>
                      </a:pPr>
                      <a:r>
                        <a:rPr kumimoji="0" lang="de-CH" sz="2800" b="0" i="0" u="none" strike="noStrike" cap="none" normalizeH="0" baseline="0" dirty="0" smtClean="0">
                          <a:ln>
                            <a:noFill/>
                          </a:ln>
                          <a:solidFill>
                            <a:schemeClr val="tx1"/>
                          </a:solidFill>
                          <a:effectLst/>
                          <a:latin typeface="Calibri" pitchFamily="34" charset="0"/>
                        </a:rPr>
                        <a:t>Depression</a:t>
                      </a:r>
                    </a:p>
                  </a:txBody>
                  <a:tcPr marL="90000" marR="90000" marT="108000" marB="468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600"/>
                        </a:lnSpc>
                        <a:spcBef>
                          <a:spcPts val="0"/>
                        </a:spcBef>
                        <a:spcAft>
                          <a:spcPct val="0"/>
                        </a:spcAft>
                        <a:buClr>
                          <a:srgbClr val="990000"/>
                        </a:buClr>
                        <a:buSzTx/>
                        <a:buFont typeface="Wingdings" pitchFamily="2" charset="2"/>
                        <a:buNone/>
                        <a:tabLst/>
                      </a:pPr>
                      <a:r>
                        <a:rPr kumimoji="0" lang="de-CH" sz="1800" b="0" i="0" u="none" strike="noStrike" cap="none" normalizeH="0" baseline="0" dirty="0" smtClean="0">
                          <a:ln>
                            <a:noFill/>
                          </a:ln>
                          <a:solidFill>
                            <a:schemeClr val="tx1"/>
                          </a:solidFill>
                          <a:effectLst/>
                          <a:latin typeface="Calibri" pitchFamily="34" charset="0"/>
                        </a:rPr>
                        <a:t>Überhöhte Schuldgefühle bis hin zum Schuldwahn.</a:t>
                      </a:r>
                    </a:p>
                  </a:txBody>
                  <a:tcPr marL="90000" marR="90000" marT="108000" marB="468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597">
                <a:tc>
                  <a:txBody>
                    <a:bodyPr/>
                    <a:lstStyle/>
                    <a:p>
                      <a:pPr marL="0" marR="0" lvl="0" indent="0" algn="l" defTabSz="914400" rtl="0" eaLnBrk="0" fontAlgn="base" latinLnBrk="0" hangingPunct="0">
                        <a:lnSpc>
                          <a:spcPct val="100000"/>
                        </a:lnSpc>
                        <a:spcBef>
                          <a:spcPct val="20000"/>
                        </a:spcBef>
                        <a:spcAft>
                          <a:spcPct val="0"/>
                        </a:spcAft>
                        <a:buClr>
                          <a:srgbClr val="990000"/>
                        </a:buClr>
                        <a:buSzTx/>
                        <a:buFont typeface="Wingdings" pitchFamily="2" charset="2"/>
                        <a:buNone/>
                        <a:tabLst/>
                      </a:pPr>
                      <a:r>
                        <a:rPr kumimoji="0" lang="de-CH" sz="2800" b="0" i="0" u="none" strike="noStrike" cap="none" normalizeH="0" baseline="0" smtClean="0">
                          <a:ln>
                            <a:noFill/>
                          </a:ln>
                          <a:solidFill>
                            <a:schemeClr val="tx1"/>
                          </a:solidFill>
                          <a:effectLst/>
                          <a:latin typeface="Calibri" pitchFamily="34" charset="0"/>
                        </a:rPr>
                        <a:t>Zwangsstörung</a:t>
                      </a:r>
                    </a:p>
                  </a:txBody>
                  <a:tcPr marL="90000" marR="90000" marT="108000" marB="468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600"/>
                        </a:lnSpc>
                        <a:spcBef>
                          <a:spcPts val="0"/>
                        </a:spcBef>
                        <a:spcAft>
                          <a:spcPct val="0"/>
                        </a:spcAft>
                        <a:buClr>
                          <a:srgbClr val="990000"/>
                        </a:buClr>
                        <a:buSzTx/>
                        <a:buFont typeface="Wingdings" pitchFamily="2" charset="2"/>
                        <a:buNone/>
                        <a:tabLst/>
                      </a:pPr>
                      <a:r>
                        <a:rPr kumimoji="0" lang="de-CH" sz="1800" b="0" i="0" u="none" strike="noStrike" cap="none" normalizeH="0" baseline="0" dirty="0" smtClean="0">
                          <a:ln>
                            <a:noFill/>
                          </a:ln>
                          <a:solidFill>
                            <a:schemeClr val="tx1"/>
                          </a:solidFill>
                          <a:effectLst/>
                          <a:latin typeface="Calibri" pitchFamily="34" charset="0"/>
                        </a:rPr>
                        <a:t>Sich aufdrängende negative Gedanken </a:t>
                      </a:r>
                      <a:br>
                        <a:rPr kumimoji="0" lang="de-CH" sz="1800" b="0" i="0" u="none" strike="noStrike" cap="none" normalizeH="0" baseline="0" dirty="0" smtClean="0">
                          <a:ln>
                            <a:noFill/>
                          </a:ln>
                          <a:solidFill>
                            <a:schemeClr val="tx1"/>
                          </a:solidFill>
                          <a:effectLst/>
                          <a:latin typeface="Calibri" pitchFamily="34" charset="0"/>
                        </a:rPr>
                      </a:br>
                      <a:r>
                        <a:rPr kumimoji="0" lang="de-CH" sz="1800" b="0" i="0" u="none" strike="noStrike" cap="none" normalizeH="0" baseline="0" dirty="0" smtClean="0">
                          <a:ln>
                            <a:noFill/>
                          </a:ln>
                          <a:solidFill>
                            <a:schemeClr val="tx1"/>
                          </a:solidFill>
                          <a:effectLst/>
                          <a:latin typeface="Calibri" pitchFamily="34" charset="0"/>
                        </a:rPr>
                        <a:t>(repetitiv, nicht korrigierbar)</a:t>
                      </a:r>
                    </a:p>
                  </a:txBody>
                  <a:tcPr marL="90000" marR="90000" marT="108000" marB="468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555">
                <a:tc>
                  <a:txBody>
                    <a:bodyPr/>
                    <a:lstStyle/>
                    <a:p>
                      <a:pPr marL="0" marR="0" lvl="0" indent="0" algn="l" defTabSz="914400" rtl="0" eaLnBrk="0" fontAlgn="base" latinLnBrk="0" hangingPunct="0">
                        <a:lnSpc>
                          <a:spcPct val="100000"/>
                        </a:lnSpc>
                        <a:spcBef>
                          <a:spcPct val="20000"/>
                        </a:spcBef>
                        <a:spcAft>
                          <a:spcPct val="0"/>
                        </a:spcAft>
                        <a:buClr>
                          <a:srgbClr val="990000"/>
                        </a:buClr>
                        <a:buSzTx/>
                        <a:buFont typeface="Wingdings" pitchFamily="2" charset="2"/>
                        <a:buNone/>
                        <a:tabLst/>
                      </a:pPr>
                      <a:r>
                        <a:rPr kumimoji="0" lang="de-CH" sz="2800" b="0" i="0" u="none" strike="noStrike" cap="none" normalizeH="0" baseline="0" smtClean="0">
                          <a:ln>
                            <a:noFill/>
                          </a:ln>
                          <a:solidFill>
                            <a:schemeClr val="tx1"/>
                          </a:solidFill>
                          <a:effectLst/>
                          <a:latin typeface="Calibri" pitchFamily="34" charset="0"/>
                        </a:rPr>
                        <a:t>Dissoziale Pers.</a:t>
                      </a:r>
                    </a:p>
                  </a:txBody>
                  <a:tcPr marL="90000" marR="90000" marT="108000" marB="468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ts val="0"/>
                        </a:spcBef>
                        <a:spcAft>
                          <a:spcPct val="0"/>
                        </a:spcAft>
                        <a:buClr>
                          <a:srgbClr val="990000"/>
                        </a:buClr>
                        <a:buSzTx/>
                        <a:buFont typeface="Wingdings" pitchFamily="2" charset="2"/>
                        <a:buNone/>
                        <a:tabLst/>
                      </a:pPr>
                      <a:r>
                        <a:rPr kumimoji="0" lang="de-CH" sz="1800" b="0" i="0" u="none" strike="noStrike" cap="none" normalizeH="0" baseline="0" dirty="0" smtClean="0">
                          <a:ln>
                            <a:noFill/>
                          </a:ln>
                          <a:solidFill>
                            <a:schemeClr val="tx1"/>
                          </a:solidFill>
                          <a:effectLst/>
                          <a:latin typeface="Calibri" pitchFamily="34" charset="0"/>
                        </a:rPr>
                        <a:t>Verminderte Schuldgefühle</a:t>
                      </a:r>
                    </a:p>
                  </a:txBody>
                  <a:tcPr marL="90000" marR="90000" marT="108000" marB="468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79357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F53E97-31B8-41A7-9056-2B8570CF107B}" type="slidenum">
              <a:rPr lang="de-CH" smtClean="0"/>
              <a:pPr eaLnBrk="1" hangingPunct="1"/>
              <a:t>9</a:t>
            </a:fld>
            <a:endParaRPr lang="de-CH" smtClean="0"/>
          </a:p>
        </p:txBody>
      </p:sp>
      <p:sp>
        <p:nvSpPr>
          <p:cNvPr id="13315" name="Rectangle 2"/>
          <p:cNvSpPr>
            <a:spLocks noGrp="1" noChangeArrowheads="1"/>
          </p:cNvSpPr>
          <p:nvPr>
            <p:ph type="title"/>
          </p:nvPr>
        </p:nvSpPr>
        <p:spPr/>
        <p:txBody>
          <a:bodyPr/>
          <a:lstStyle/>
          <a:p>
            <a:r>
              <a:rPr lang="de-CH" smtClean="0"/>
              <a:t>Ausdruck von Schuldgefühlen</a:t>
            </a:r>
          </a:p>
        </p:txBody>
      </p:sp>
      <p:sp>
        <p:nvSpPr>
          <p:cNvPr id="13316" name="Rectangle 3"/>
          <p:cNvSpPr>
            <a:spLocks noGrp="1" noChangeArrowheads="1"/>
          </p:cNvSpPr>
          <p:nvPr>
            <p:ph type="body" idx="1"/>
          </p:nvPr>
        </p:nvSpPr>
        <p:spPr/>
        <p:txBody>
          <a:bodyPr/>
          <a:lstStyle/>
          <a:p>
            <a:r>
              <a:rPr lang="de-CH" u="sng" dirty="0" smtClean="0"/>
              <a:t>Kognitiv</a:t>
            </a:r>
            <a:r>
              <a:rPr lang="de-CH" dirty="0" smtClean="0"/>
              <a:t> (ständiges Grübeln, Selbstabwertung)</a:t>
            </a:r>
          </a:p>
          <a:p>
            <a:r>
              <a:rPr lang="de-CH" u="sng" dirty="0" smtClean="0"/>
              <a:t>Emotional</a:t>
            </a:r>
            <a:r>
              <a:rPr lang="de-CH" dirty="0" smtClean="0"/>
              <a:t> (Schmerz, Trauer, Niedergeschlagenheit, Angst vor Strafe und Verurteilung)</a:t>
            </a:r>
          </a:p>
          <a:p>
            <a:r>
              <a:rPr lang="de-CH" u="sng" dirty="0" smtClean="0"/>
              <a:t>Verhalten</a:t>
            </a:r>
            <a:r>
              <a:rPr lang="de-CH" dirty="0" smtClean="0"/>
              <a:t> (Ausweichen und Vermeiden, übermässige Unterwürfigkeit, übermässige Fürsorglichkeit, Selbstkasteiung) </a:t>
            </a:r>
          </a:p>
          <a:p>
            <a:r>
              <a:rPr lang="de-CH" u="sng" dirty="0" smtClean="0"/>
              <a:t>Körpersymptome</a:t>
            </a:r>
            <a:r>
              <a:rPr lang="de-CH" dirty="0" smtClean="0"/>
              <a:t> (insbesondere Auswirkungen der HPA-Achse mit erhöhten </a:t>
            </a:r>
            <a:r>
              <a:rPr lang="de-CH" dirty="0" err="1" smtClean="0"/>
              <a:t>kardiovasuklären</a:t>
            </a:r>
            <a:r>
              <a:rPr lang="de-CH" dirty="0" smtClean="0"/>
              <a:t> Risikofaktoren)</a:t>
            </a:r>
          </a:p>
        </p:txBody>
      </p:sp>
    </p:spTree>
    <p:extLst>
      <p:ext uri="{BB962C8B-B14F-4D97-AF65-F5344CB8AC3E}">
        <p14:creationId xmlns:p14="http://schemas.microsoft.com/office/powerpoint/2010/main" val="82517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5947</Words>
  <Application>Microsoft Office PowerPoint</Application>
  <PresentationFormat>Benutzerdefiniert</PresentationFormat>
  <Paragraphs>528</Paragraphs>
  <Slides>46</Slides>
  <Notes>46</Notes>
  <HiddenSlides>0</HiddenSlides>
  <MMClips>0</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Standarddesign</vt:lpstr>
      <vt:lpstr>Schuld und Verbitterung,  Vergebung und Versöhnung in der Psychiatrie und Psychotherapie</vt:lpstr>
      <vt:lpstr>Übersicht</vt:lpstr>
      <vt:lpstr>Leben mit der Schuld</vt:lpstr>
      <vt:lpstr>Kontext der Schuldgefühle</vt:lpstr>
      <vt:lpstr>Definition „Schuldgefühl“</vt:lpstr>
      <vt:lpstr>Schuldgefühle vs. Echte Schuld</vt:lpstr>
      <vt:lpstr>Häufige Schuldthemen</vt:lpstr>
      <vt:lpstr>Sind Schuldgefühle krank?</vt:lpstr>
      <vt:lpstr>Ausdruck von Schuldgefühlen</vt:lpstr>
      <vt:lpstr>Leben mit der Bitterkeit</vt:lpstr>
      <vt:lpstr>Sind die Eltern schuld? (Alice Miller)</vt:lpstr>
      <vt:lpstr>Schuldzuweisungen, Wut, Vergebung</vt:lpstr>
      <vt:lpstr>Sind die Eltern schuld? (Alice Miller)</vt:lpstr>
      <vt:lpstr>Pop-Kultur und Vergebung</vt:lpstr>
      <vt:lpstr>PowerPoint-Präsentation</vt:lpstr>
      <vt:lpstr>Die posttraumatische Verbitterungsstörung</vt:lpstr>
      <vt:lpstr>Modell der Verbitterungsstörung</vt:lpstr>
      <vt:lpstr>Negativspirale ----&gt; Verbitterung</vt:lpstr>
      <vt:lpstr>Zehn Weisheitskompetenzen (nach Linden)</vt:lpstr>
      <vt:lpstr>Drei Aspekte der Vergebung</vt:lpstr>
      <vt:lpstr>Ein entwicklungspsychologisches Modell</vt:lpstr>
      <vt:lpstr>Sozialdynamische Aspekte</vt:lpstr>
      <vt:lpstr>Faktoren der Vergebung</vt:lpstr>
      <vt:lpstr>Psychophysiologische Forschung</vt:lpstr>
      <vt:lpstr>Verminderung von Inkonsistenz</vt:lpstr>
      <vt:lpstr>Psychotherapie statt Beichte?</vt:lpstr>
      <vt:lpstr>Der lange Weg der Vergebungsarbeit</vt:lpstr>
      <vt:lpstr>Phasen der Vergebung (nach Weingardt)</vt:lpstr>
      <vt:lpstr>Und wenn Vergebung nicht dran ist?</vt:lpstr>
      <vt:lpstr>Auswirkung von Vergebung</vt:lpstr>
      <vt:lpstr>Psychodynamische Aspekte</vt:lpstr>
      <vt:lpstr>Forschungsliteratur</vt:lpstr>
      <vt:lpstr>Vergebung - Take home</vt:lpstr>
      <vt:lpstr>Die posttraumatische Verbitterungsstörung</vt:lpstr>
      <vt:lpstr>Der lange Weg der Vergebungsarbeit</vt:lpstr>
      <vt:lpstr>Phasen der Vergebung (nach Weingardt)</vt:lpstr>
      <vt:lpstr>Psychotherapie statt Beichte?</vt:lpstr>
      <vt:lpstr>Bewertung von Schuldgefühlen</vt:lpstr>
      <vt:lpstr>Bibel und Weisheit 1</vt:lpstr>
      <vt:lpstr>Bibel und Weisheit 2</vt:lpstr>
      <vt:lpstr>Bibel und Weisheit 3</vt:lpstr>
      <vt:lpstr>Bibel und Weisheit 4</vt:lpstr>
      <vt:lpstr>Bibel und Weisheit 4</vt:lpstr>
      <vt:lpstr>Zehn Weisheitskompetenzen (nach Linden)</vt:lpstr>
      <vt:lpstr>Ein Zitat zum Abschluss</vt:lpstr>
      <vt:lpstr>Literatur</vt:lpstr>
    </vt:vector>
  </TitlesOfParts>
  <LinksUpToDate>false</LinksUpToDate>
  <SharedDoc>false</SharedDoc>
  <HyperlinkBase>www.seminare-ps.net</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Vergebung, Verbitterung, Versöhnung</dc:title>
  <dc:creator>Dr. Samuel Pfeifer</dc:creator>
  <cp:lastModifiedBy>SEMPS</cp:lastModifiedBy>
  <cp:revision>74</cp:revision>
  <dcterms:created xsi:type="dcterms:W3CDTF">2009-12-05T07:27:22Z</dcterms:created>
  <dcterms:modified xsi:type="dcterms:W3CDTF">2013-06-22T19:09:12Z</dcterms:modified>
</cp:coreProperties>
</file>