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34" r:id="rId3"/>
    <p:sldId id="335" r:id="rId4"/>
    <p:sldId id="336" r:id="rId5"/>
    <p:sldId id="337" r:id="rId6"/>
    <p:sldId id="281" r:id="rId7"/>
    <p:sldId id="419" r:id="rId8"/>
    <p:sldId id="420" r:id="rId9"/>
    <p:sldId id="259" r:id="rId10"/>
    <p:sldId id="327" r:id="rId11"/>
    <p:sldId id="326" r:id="rId12"/>
    <p:sldId id="328" r:id="rId13"/>
    <p:sldId id="425" r:id="rId14"/>
    <p:sldId id="329" r:id="rId15"/>
    <p:sldId id="330" r:id="rId16"/>
    <p:sldId id="331" r:id="rId17"/>
    <p:sldId id="424" r:id="rId18"/>
    <p:sldId id="332" r:id="rId19"/>
    <p:sldId id="413" r:id="rId20"/>
    <p:sldId id="415" r:id="rId21"/>
    <p:sldId id="414" r:id="rId22"/>
    <p:sldId id="416" r:id="rId23"/>
    <p:sldId id="418" r:id="rId24"/>
    <p:sldId id="338" r:id="rId25"/>
    <p:sldId id="422" r:id="rId26"/>
    <p:sldId id="260" r:id="rId27"/>
    <p:sldId id="269" r:id="rId28"/>
    <p:sldId id="272" r:id="rId29"/>
    <p:sldId id="278" r:id="rId30"/>
    <p:sldId id="417" r:id="rId31"/>
    <p:sldId id="421" r:id="rId32"/>
    <p:sldId id="282" r:id="rId33"/>
    <p:sldId id="333" r:id="rId34"/>
    <p:sldId id="423" r:id="rId35"/>
    <p:sldId id="318" r:id="rId36"/>
    <p:sldId id="319" r:id="rId37"/>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17"/>
    <a:srgbClr val="CCCC00"/>
    <a:srgbClr val="F2F2F2"/>
    <a:srgbClr val="717450"/>
    <a:srgbClr val="222A35"/>
    <a:srgbClr val="7F7345"/>
    <a:srgbClr val="674C37"/>
    <a:srgbClr val="D9AEFF"/>
    <a:srgbClr val="EEEB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246" autoAdjust="0"/>
  </p:normalViewPr>
  <p:slideViewPr>
    <p:cSldViewPr snapToGrid="0">
      <p:cViewPr varScale="1">
        <p:scale>
          <a:sx n="80" d="100"/>
          <a:sy n="80" d="100"/>
        </p:scale>
        <p:origin x="1332" y="90"/>
      </p:cViewPr>
      <p:guideLst>
        <p:guide orient="horz" pos="1139"/>
        <p:guide pos="3288"/>
      </p:guideLst>
    </p:cSldViewPr>
  </p:slideViewPr>
  <p:notesTextViewPr>
    <p:cViewPr>
      <p:scale>
        <a:sx n="1" d="1"/>
        <a:sy n="1" d="1"/>
      </p:scale>
      <p:origin x="0" y="0"/>
    </p:cViewPr>
  </p:notesTextViewPr>
  <p:sorterViewPr>
    <p:cViewPr varScale="1">
      <p:scale>
        <a:sx n="100" d="100"/>
        <a:sy n="100" d="100"/>
      </p:scale>
      <p:origin x="0" y="-2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5854C-7A8B-436E-99E3-296ECE247194}" type="datetimeFigureOut">
              <a:rPr lang="de-CH" smtClean="0"/>
              <a:t>30.11.2019</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A8361-F4FA-41EF-AEAC-60AA08D8C2DF}" type="slidenum">
              <a:rPr lang="de-CH" smtClean="0"/>
              <a:t>‹Nr.›</a:t>
            </a:fld>
            <a:endParaRPr lang="de-CH"/>
          </a:p>
        </p:txBody>
      </p:sp>
    </p:spTree>
    <p:extLst>
      <p:ext uri="{BB962C8B-B14F-4D97-AF65-F5344CB8AC3E}">
        <p14:creationId xmlns:p14="http://schemas.microsoft.com/office/powerpoint/2010/main" val="358775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Stroop_effect#cite_note-The_Stroop_Effect-38" TargetMode="External"/><Relationship Id="rId7" Type="http://schemas.openxmlformats.org/officeDocument/2006/relationships/hyperlink" Target="https://en.wikipedia.org/wiki/Stroop_effect#cite_note-4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Stroop_effect#cite_note-40" TargetMode="External"/><Relationship Id="rId5" Type="http://schemas.openxmlformats.org/officeDocument/2006/relationships/hyperlink" Target="https://en.wikipedia.org/wiki/Implicit-association_test" TargetMode="External"/><Relationship Id="rId4" Type="http://schemas.openxmlformats.org/officeDocument/2006/relationships/hyperlink" Target="https://en.wikipedia.org/wiki/Stroop_effect#cite_note-3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logs.scientificamerican.com/sa-visual/gene-regulation-illustrat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Jennifer Lawrence als Katniss </a:t>
            </a:r>
            <a:r>
              <a:rPr lang="de-CH" dirty="0" err="1"/>
              <a:t>Everdeen</a:t>
            </a:r>
            <a:r>
              <a:rPr lang="de-CH" dirty="0"/>
              <a:t> / Hunger Games</a:t>
            </a:r>
          </a:p>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1</a:t>
            </a:fld>
            <a:endParaRPr lang="de-CH"/>
          </a:p>
        </p:txBody>
      </p:sp>
    </p:spTree>
    <p:extLst>
      <p:ext uri="{BB962C8B-B14F-4D97-AF65-F5344CB8AC3E}">
        <p14:creationId xmlns:p14="http://schemas.microsoft.com/office/powerpoint/2010/main" val="352507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300" b="0"/>
              <a:t>Dr. med. Samuel Pfeifer, Riehen</a:t>
            </a:r>
          </a:p>
          <a:p>
            <a:r>
              <a:rPr lang="de-DE" altLang="de-DE" sz="1300">
                <a:latin typeface="Arial" panose="020B0604020202020204" pitchFamily="34" charset="0"/>
              </a:rPr>
              <a:t>Vom Umgang mit der Angst</a:t>
            </a:r>
            <a:endParaRPr lang="de-DE" altLang="de-DE" sz="1300" b="0"/>
          </a:p>
        </p:txBody>
      </p:sp>
      <p:sp>
        <p:nvSpPr>
          <p:cNvPr id="563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300" b="0"/>
              <a:t>Mehr Informationen und Präsentationen:</a:t>
            </a:r>
          </a:p>
          <a:p>
            <a:r>
              <a:rPr lang="de-DE" altLang="de-DE" sz="1300">
                <a:latin typeface="Arial" panose="020B0604020202020204" pitchFamily="34" charset="0"/>
              </a:rPr>
              <a:t>www.sonnenhalde.com</a:t>
            </a:r>
            <a:endParaRPr lang="de-DE" altLang="de-DE" sz="1300" b="0"/>
          </a:p>
        </p:txBody>
      </p:sp>
      <p:sp>
        <p:nvSpPr>
          <p:cNvPr id="563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fld id="{D5F7B46C-98F2-4EE1-96C1-DF84579CE26A}" type="slidenum">
              <a:rPr lang="de-DE" altLang="de-DE" sz="1300"/>
              <a:pPr/>
              <a:t>20</a:t>
            </a:fld>
            <a:endParaRPr lang="de-DE" altLang="de-DE" sz="1300"/>
          </a:p>
        </p:txBody>
      </p:sp>
      <p:sp>
        <p:nvSpPr>
          <p:cNvPr id="56325" name="Rectangle 2"/>
          <p:cNvSpPr>
            <a:spLocks noGrp="1" noRot="1" noChangeAspect="1" noChangeArrowheads="1" noTextEdit="1"/>
          </p:cNvSpPr>
          <p:nvPr>
            <p:ph type="sldImg"/>
          </p:nvPr>
        </p:nvSpPr>
        <p:spPr>
          <a:xfrm>
            <a:off x="630238" y="768350"/>
            <a:ext cx="5840412" cy="3836988"/>
          </a:xfrm>
          <a:ln/>
        </p:spPr>
      </p:sp>
      <p:sp>
        <p:nvSpPr>
          <p:cNvPr id="56326"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a:p>
        </p:txBody>
      </p:sp>
    </p:spTree>
    <p:extLst>
      <p:ext uri="{BB962C8B-B14F-4D97-AF65-F5344CB8AC3E}">
        <p14:creationId xmlns:p14="http://schemas.microsoft.com/office/powerpoint/2010/main" val="117775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300" b="0"/>
              <a:t>Dr. med. Samuel Pfeifer, Riehen</a:t>
            </a:r>
          </a:p>
          <a:p>
            <a:r>
              <a:rPr lang="de-DE" altLang="de-DE" sz="1300">
                <a:latin typeface="Arial" panose="020B0604020202020204" pitchFamily="34" charset="0"/>
              </a:rPr>
              <a:t>Vom Umgang mit der Angst</a:t>
            </a:r>
            <a:endParaRPr lang="de-DE" altLang="de-DE" sz="1300" b="0"/>
          </a:p>
        </p:txBody>
      </p:sp>
      <p:sp>
        <p:nvSpPr>
          <p:cNvPr id="552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300" b="0"/>
              <a:t>Mehr Informationen und Präsentationen:</a:t>
            </a:r>
          </a:p>
          <a:p>
            <a:r>
              <a:rPr lang="de-DE" altLang="de-DE" sz="1300">
                <a:latin typeface="Arial" panose="020B0604020202020204" pitchFamily="34" charset="0"/>
              </a:rPr>
              <a:t>www.sonnenhalde.com</a:t>
            </a:r>
            <a:endParaRPr lang="de-DE" altLang="de-DE" sz="1300" b="0"/>
          </a:p>
        </p:txBody>
      </p:sp>
      <p:sp>
        <p:nvSpPr>
          <p:cNvPr id="553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fld id="{343C186A-3334-4E13-9EB6-18DEE47D6CF4}" type="slidenum">
              <a:rPr lang="de-DE" altLang="de-DE" sz="1300"/>
              <a:pPr/>
              <a:t>21</a:t>
            </a:fld>
            <a:endParaRPr lang="de-DE" altLang="de-DE" sz="1300"/>
          </a:p>
        </p:txBody>
      </p:sp>
      <p:sp>
        <p:nvSpPr>
          <p:cNvPr id="55301" name="Rectangle 2"/>
          <p:cNvSpPr>
            <a:spLocks noGrp="1" noRot="1" noChangeAspect="1" noChangeArrowheads="1" noTextEdit="1"/>
          </p:cNvSpPr>
          <p:nvPr>
            <p:ph type="sldImg"/>
          </p:nvPr>
        </p:nvSpPr>
        <p:spPr>
          <a:xfrm>
            <a:off x="630238" y="768350"/>
            <a:ext cx="5840412" cy="3836988"/>
          </a:xfrm>
          <a:ln/>
        </p:spPr>
      </p:sp>
      <p:sp>
        <p:nvSpPr>
          <p:cNvPr id="5530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In an emotional Stroop task, an individual is given negative emotional words like "grief," "violence," and "pain" mixed in with more neutral words like "clock," "door," and "shoe".</a:t>
            </a:r>
            <a:r>
              <a:rPr lang="en-US" sz="1200" b="0" i="0" u="none" strike="noStrike" kern="1200" baseline="30000" dirty="0">
                <a:solidFill>
                  <a:schemeClr val="tx1"/>
                </a:solidFill>
                <a:effectLst/>
                <a:latin typeface="+mn-lt"/>
                <a:ea typeface="+mn-ea"/>
                <a:cs typeface="+mn-cs"/>
                <a:hlinkClick r:id="rId3"/>
              </a:rPr>
              <a:t>[38]</a:t>
            </a:r>
            <a:r>
              <a:rPr lang="en-US" sz="1200" b="0" i="0" kern="1200" dirty="0">
                <a:solidFill>
                  <a:schemeClr val="tx1"/>
                </a:solidFill>
                <a:effectLst/>
                <a:latin typeface="+mn-lt"/>
                <a:ea typeface="+mn-ea"/>
                <a:cs typeface="+mn-cs"/>
              </a:rPr>
              <a:t> Just like in the original Stroop task, the words are colored and the individual is supposed to name the color. Research has revealed that individuals that are depressed are more likely to say the color of a negative word slower than the color of a neutral word.</a:t>
            </a:r>
            <a:r>
              <a:rPr lang="en-US" sz="1200" b="0" i="0" u="none" strike="noStrike" kern="1200" baseline="30000" dirty="0">
                <a:solidFill>
                  <a:schemeClr val="tx1"/>
                </a:solidFill>
                <a:effectLst/>
                <a:latin typeface="+mn-lt"/>
                <a:ea typeface="+mn-ea"/>
                <a:cs typeface="+mn-cs"/>
                <a:hlinkClick r:id="rId4"/>
              </a:rPr>
              <a:t>[39]</a:t>
            </a:r>
            <a:r>
              <a:rPr lang="en-US" sz="1200" b="0" i="0" kern="1200" dirty="0">
                <a:solidFill>
                  <a:schemeClr val="tx1"/>
                </a:solidFill>
                <a:effectLst/>
                <a:latin typeface="+mn-lt"/>
                <a:ea typeface="+mn-ea"/>
                <a:cs typeface="+mn-cs"/>
              </a:rPr>
              <a:t> While both the emotional Stroop and the classic Stroop involve the need to suppress irrelevant or distracting information, there are differences between the two. The emotional Stroop effect emphasizes the conflict between the emotional relevance to the individual and the word; whereas, the classic Stroop effect examines the conflict between the incongruent color and word.</a:t>
            </a:r>
            <a:r>
              <a:rPr lang="en-US" sz="1200" b="0" i="0" u="none" strike="noStrike" kern="1200" baseline="30000" dirty="0">
                <a:solidFill>
                  <a:schemeClr val="tx1"/>
                </a:solidFill>
                <a:effectLst/>
                <a:latin typeface="+mn-lt"/>
                <a:ea typeface="+mn-ea"/>
                <a:cs typeface="+mn-cs"/>
                <a:hlinkClick r:id="rId3"/>
              </a:rPr>
              <a:t>[38]</a:t>
            </a:r>
            <a:r>
              <a:rPr lang="en-US" sz="1200" b="0" i="0" kern="1200" dirty="0">
                <a:solidFill>
                  <a:schemeClr val="tx1"/>
                </a:solidFill>
                <a:effectLst/>
                <a:latin typeface="+mn-lt"/>
                <a:ea typeface="+mn-ea"/>
                <a:cs typeface="+mn-cs"/>
              </a:rPr>
              <a:t> The emotional Stroop effect has been used in psychology to test implicit biases such as racial bias via an </a:t>
            </a:r>
            <a:r>
              <a:rPr lang="en-US" sz="1200" b="0" i="0" u="none" strike="noStrike" kern="1200" dirty="0">
                <a:solidFill>
                  <a:schemeClr val="tx1"/>
                </a:solidFill>
                <a:effectLst/>
                <a:latin typeface="+mn-lt"/>
                <a:ea typeface="+mn-ea"/>
                <a:cs typeface="+mn-cs"/>
                <a:hlinkClick r:id="rId5" tooltip="Implicit-association test"/>
              </a:rPr>
              <a:t>Implicit-association test</a:t>
            </a:r>
            <a:r>
              <a:rPr lang="en-US" sz="1200" b="0" i="0" u="none" strike="noStrike" kern="1200" baseline="30000" dirty="0">
                <a:solidFill>
                  <a:schemeClr val="tx1"/>
                </a:solidFill>
                <a:effectLst/>
                <a:latin typeface="+mn-lt"/>
                <a:ea typeface="+mn-ea"/>
                <a:cs typeface="+mn-cs"/>
                <a:hlinkClick r:id="rId6"/>
              </a:rPr>
              <a:t>[40]</a:t>
            </a:r>
            <a:r>
              <a:rPr lang="en-US" sz="1200" b="0" i="0" kern="1200" dirty="0">
                <a:solidFill>
                  <a:schemeClr val="tx1"/>
                </a:solidFill>
                <a:effectLst/>
                <a:latin typeface="+mn-lt"/>
                <a:ea typeface="+mn-ea"/>
                <a:cs typeface="+mn-cs"/>
              </a:rPr>
              <a:t> . A notable study of this is Project Implicit from Harvard University which administered a test associating negative or positive emotions with pictures of race and measured the reaction time to determine racial preference</a:t>
            </a:r>
            <a:r>
              <a:rPr lang="en-US" sz="1200" b="0" i="0" u="none" strike="noStrike" kern="1200" baseline="30000" dirty="0">
                <a:solidFill>
                  <a:schemeClr val="tx1"/>
                </a:solidFill>
                <a:effectLst/>
                <a:latin typeface="+mn-lt"/>
                <a:ea typeface="+mn-ea"/>
                <a:cs typeface="+mn-cs"/>
                <a:hlinkClick r:id="rId7"/>
              </a:rPr>
              <a:t>[41]</a:t>
            </a:r>
            <a:r>
              <a:rPr lang="en-US" sz="1200" b="0" i="0" kern="1200" dirty="0">
                <a:solidFill>
                  <a:schemeClr val="tx1"/>
                </a:solidFill>
                <a:effectLst/>
                <a:latin typeface="+mn-lt"/>
                <a:ea typeface="+mn-ea"/>
                <a:cs typeface="+mn-cs"/>
              </a:rPr>
              <a:t>.</a:t>
            </a:r>
            <a:endParaRPr lang="de-CH" altLang="de-DE" dirty="0"/>
          </a:p>
        </p:txBody>
      </p:sp>
    </p:spTree>
    <p:extLst>
      <p:ext uri="{BB962C8B-B14F-4D97-AF65-F5344CB8AC3E}">
        <p14:creationId xmlns:p14="http://schemas.microsoft.com/office/powerpoint/2010/main" val="142843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300" b="0"/>
              <a:t>Dr. med. Samuel Pfeifer, Riehen</a:t>
            </a:r>
          </a:p>
          <a:p>
            <a:r>
              <a:rPr lang="de-DE" altLang="de-DE" sz="1300">
                <a:latin typeface="Arial" panose="020B0604020202020204" pitchFamily="34" charset="0"/>
              </a:rPr>
              <a:t>Vom Umgang mit der Angst</a:t>
            </a:r>
            <a:endParaRPr lang="de-DE" altLang="de-DE" sz="1300" b="0"/>
          </a:p>
        </p:txBody>
      </p:sp>
      <p:sp>
        <p:nvSpPr>
          <p:cNvPr id="573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300" b="0"/>
              <a:t>Mehr Informationen und Präsentationen:</a:t>
            </a:r>
          </a:p>
          <a:p>
            <a:r>
              <a:rPr lang="de-DE" altLang="de-DE" sz="1300">
                <a:latin typeface="Arial" panose="020B0604020202020204" pitchFamily="34" charset="0"/>
              </a:rPr>
              <a:t>www.sonnenhalde.com</a:t>
            </a:r>
            <a:endParaRPr lang="de-DE" altLang="de-DE" sz="1300" b="0"/>
          </a:p>
        </p:txBody>
      </p:sp>
      <p:sp>
        <p:nvSpPr>
          <p:cNvPr id="573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fld id="{B3DE5C72-52AD-4FAD-B448-0BBD131F7BAE}" type="slidenum">
              <a:rPr lang="de-DE" altLang="de-DE" sz="1300"/>
              <a:pPr/>
              <a:t>22</a:t>
            </a:fld>
            <a:endParaRPr lang="de-DE" altLang="de-DE" sz="1300"/>
          </a:p>
        </p:txBody>
      </p:sp>
      <p:sp>
        <p:nvSpPr>
          <p:cNvPr id="57349" name="Rectangle 2"/>
          <p:cNvSpPr>
            <a:spLocks noGrp="1" noRot="1" noChangeAspect="1" noChangeArrowheads="1" noTextEdit="1"/>
          </p:cNvSpPr>
          <p:nvPr>
            <p:ph type="sldImg"/>
          </p:nvPr>
        </p:nvSpPr>
        <p:spPr>
          <a:xfrm>
            <a:off x="630238" y="768350"/>
            <a:ext cx="5840412" cy="3836988"/>
          </a:xfrm>
          <a:ln/>
        </p:spPr>
      </p:sp>
      <p:sp>
        <p:nvSpPr>
          <p:cNvPr id="57350"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a:p>
        </p:txBody>
      </p:sp>
    </p:spTree>
    <p:extLst>
      <p:ext uri="{BB962C8B-B14F-4D97-AF65-F5344CB8AC3E}">
        <p14:creationId xmlns:p14="http://schemas.microsoft.com/office/powerpoint/2010/main" val="353246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7F88EEA-91A6-48A8-BB9A-F3DE7F949F2D}"/>
              </a:ext>
            </a:extLst>
          </p:cNvPr>
          <p:cNvSpPr>
            <a:spLocks noGrp="1" noChangeArrowheads="1"/>
          </p:cNvSpPr>
          <p:nvPr>
            <p:ph type="sldNum" sz="quarter" idx="5"/>
          </p:nvPr>
        </p:nvSpPr>
        <p:spPr>
          <a:noFill/>
        </p:spPr>
        <p:txBody>
          <a:bodyPr/>
          <a:lstStyle>
            <a:lvl1pPr defTabSz="912813">
              <a:defRPr sz="2400">
                <a:solidFill>
                  <a:schemeClr val="tx1"/>
                </a:solidFill>
                <a:latin typeface="Tahoma" panose="020B0604030504040204" pitchFamily="34" charset="0"/>
              </a:defRPr>
            </a:lvl1pPr>
            <a:lvl2pPr marL="742950" indent="-285750" defTabSz="912813">
              <a:defRPr sz="2400">
                <a:solidFill>
                  <a:schemeClr val="tx1"/>
                </a:solidFill>
                <a:latin typeface="Tahoma" panose="020B0604030504040204" pitchFamily="34" charset="0"/>
              </a:defRPr>
            </a:lvl2pPr>
            <a:lvl3pPr marL="1143000" indent="-228600" defTabSz="912813">
              <a:defRPr sz="2400">
                <a:solidFill>
                  <a:schemeClr val="tx1"/>
                </a:solidFill>
                <a:latin typeface="Tahoma" panose="020B0604030504040204" pitchFamily="34" charset="0"/>
              </a:defRPr>
            </a:lvl3pPr>
            <a:lvl4pPr marL="1600200" indent="-228600" defTabSz="912813">
              <a:defRPr sz="2400">
                <a:solidFill>
                  <a:schemeClr val="tx1"/>
                </a:solidFill>
                <a:latin typeface="Tahoma" panose="020B0604030504040204" pitchFamily="34" charset="0"/>
              </a:defRPr>
            </a:lvl4pPr>
            <a:lvl5pPr marL="2057400" indent="-228600" defTabSz="912813">
              <a:defRPr sz="2400">
                <a:solidFill>
                  <a:schemeClr val="tx1"/>
                </a:solidFill>
                <a:latin typeface="Tahoma" panose="020B0604030504040204" pitchFamily="34" charset="0"/>
              </a:defRPr>
            </a:lvl5pPr>
            <a:lvl6pPr marL="2514600" indent="-228600" defTabSz="912813"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defTabSz="912813"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defTabSz="912813"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defTabSz="912813"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fld id="{99F6B1E0-D0C9-4E8A-9F02-7407C9A4E0E3}" type="slidenum">
              <a:rPr lang="de-DE" altLang="de-DE" sz="1200">
                <a:latin typeface="Times New Roman" panose="02020603050405020304" pitchFamily="18" charset="0"/>
              </a:rPr>
              <a:pPr/>
              <a:t>23</a:t>
            </a:fld>
            <a:endParaRPr lang="de-DE" altLang="de-DE" sz="1200">
              <a:latin typeface="Times New Roman" panose="02020603050405020304" pitchFamily="18" charset="0"/>
            </a:endParaRPr>
          </a:p>
        </p:txBody>
      </p:sp>
      <p:sp>
        <p:nvSpPr>
          <p:cNvPr id="61443" name="Rectangle 2">
            <a:extLst>
              <a:ext uri="{FF2B5EF4-FFF2-40B4-BE49-F238E27FC236}">
                <a16:creationId xmlns:a16="http://schemas.microsoft.com/office/drawing/2014/main" id="{F9F3A922-A69B-4F44-84C7-8E076E49D43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C061AE8-5177-4AD4-A1D6-FA2BFFCE4A7D}"/>
              </a:ext>
            </a:extLst>
          </p:cNvPr>
          <p:cNvSpPr>
            <a:spLocks noGrp="1" noChangeArrowheads="1"/>
          </p:cNvSpPr>
          <p:nvPr>
            <p:ph type="body" idx="1"/>
          </p:nvPr>
        </p:nvSpPr>
        <p:spPr>
          <a:noFill/>
        </p:spPr>
        <p:txBody>
          <a:bodyPr/>
          <a:lstStyle/>
          <a:p>
            <a:endParaRPr lang="de-CH"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24</a:t>
            </a:fld>
            <a:endParaRPr lang="de-CH"/>
          </a:p>
        </p:txBody>
      </p:sp>
    </p:spTree>
    <p:extLst>
      <p:ext uri="{BB962C8B-B14F-4D97-AF65-F5344CB8AC3E}">
        <p14:creationId xmlns:p14="http://schemas.microsoft.com/office/powerpoint/2010/main" val="242306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F345E-2383-4655-A2E5-7A000204E430}" type="slidenum">
              <a:rPr lang="de-CH"/>
              <a:pPr/>
              <a:t>26</a:t>
            </a:fld>
            <a:endParaRPr lang="de-CH"/>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19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DFB65-47EA-418F-A943-8A442F5A8FDC}" type="slidenum">
              <a:rPr lang="de-CH"/>
              <a:pPr/>
              <a:t>27</a:t>
            </a:fld>
            <a:endParaRPr lang="de-CH"/>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930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2604F-9175-4836-AE7E-83A2433C01EB}" type="slidenum">
              <a:rPr lang="de-CH"/>
              <a:pPr/>
              <a:t>28</a:t>
            </a:fld>
            <a:endParaRPr lang="de-CH"/>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pPr>
              <a:spcBef>
                <a:spcPct val="50000"/>
              </a:spcBef>
            </a:pPr>
            <a:r>
              <a:rPr lang="en-US">
                <a:solidFill>
                  <a:schemeClr val="tx2"/>
                </a:solidFill>
              </a:rPr>
              <a:t>Wolin, S.; Wolin, S.: Resilience among youth growing up in substance-abusing families, In: Journal of Child &amp; Adolescent Substance Abuse, Binghamton, NY, USA: Haworth Press 42 (1995), S. 415-42.</a:t>
            </a:r>
          </a:p>
          <a:p>
            <a:endParaRPr lang="en-US"/>
          </a:p>
        </p:txBody>
      </p:sp>
    </p:spTree>
    <p:extLst>
      <p:ext uri="{BB962C8B-B14F-4D97-AF65-F5344CB8AC3E}">
        <p14:creationId xmlns:p14="http://schemas.microsoft.com/office/powerpoint/2010/main" val="423145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89F4F-31C8-4F57-B25D-DD7FBE7288DA}" type="slidenum">
              <a:rPr lang="de-CH"/>
              <a:pPr/>
              <a:t>29</a:t>
            </a:fld>
            <a:endParaRPr lang="de-CH"/>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1762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C3D54-F328-4119-9A10-747FC8F76533}" type="slidenum">
              <a:rPr lang="de-CH"/>
              <a:pPr/>
              <a:t>30</a:t>
            </a:fld>
            <a:endParaRPr lang="de-CH"/>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de-CH"/>
              <a:t>Tedeschi, R. &amp; Calhoun, L. (1995). Trauma &amp; Transformation. CA: Sage Publications.</a:t>
            </a:r>
            <a:endParaRPr lang="en-US"/>
          </a:p>
          <a:p>
            <a:r>
              <a:rPr lang="en-US"/>
              <a:t>Posttraumatic Growth</a:t>
            </a:r>
          </a:p>
          <a:p>
            <a:r>
              <a:rPr lang="en-US"/>
              <a:t>Posttraumatic growth in children develops as a result of lessons learned from exposure to trauma or crisis (Tedeschi &amp; Calhoun, 2004). Posttraumatic growth is manifested in several clearly defined behaviors and thought patterns not necessarily present prior to exposure (Turner &amp; Cox, 2004). Experiences that children and adolescents may have that are associated with posttraumatic growth include (Tedeschi &amp; Calhoun, 2004; Ungerleider, 2003):</a:t>
            </a:r>
          </a:p>
          <a:p>
            <a:r>
              <a:rPr lang="en-US"/>
              <a:t>•	Feeling more compassion and empathy for others after personal trauma or loss</a:t>
            </a:r>
          </a:p>
          <a:p>
            <a:r>
              <a:rPr lang="en-US"/>
              <a:t>•	Increased psychological and emotional maturity when compared to age-related peers</a:t>
            </a:r>
          </a:p>
          <a:p>
            <a:r>
              <a:rPr lang="en-US"/>
              <a:t>•	Increased resiliency, the ability to “bounce back”</a:t>
            </a:r>
          </a:p>
          <a:p>
            <a:r>
              <a:rPr lang="en-US"/>
              <a:t>•	A more complex appreciation of life when compared to age related peers</a:t>
            </a:r>
          </a:p>
          <a:p>
            <a:r>
              <a:rPr lang="en-US"/>
              <a:t>•	A deeper understanding of one’s personal values, purpose, and meaning in life</a:t>
            </a:r>
          </a:p>
          <a:p>
            <a:r>
              <a:rPr lang="en-US"/>
              <a:t>•	A greater value of interpersonal relationships</a:t>
            </a:r>
          </a:p>
          <a:p>
            <a:r>
              <a:rPr lang="de-CH"/>
              <a:t>Tedeschi, R. &amp; Calhoun, L. (1995). Trauma &amp; Transformation. CA: Sage Publications.</a:t>
            </a:r>
          </a:p>
          <a:p>
            <a:r>
              <a:rPr lang="en-US">
                <a:solidFill>
                  <a:schemeClr val="tx2"/>
                </a:solidFill>
              </a:rPr>
              <a:t>Park C.L. &amp; Fenster J.R. (2004). Stress-Related Growth: Predictors of Occurrence and Correlates with Psychological AdjustmentJ ournal of Social and Clinical Psychology 23:195-215.</a:t>
            </a:r>
          </a:p>
          <a:p>
            <a:endParaRPr lang="en-US"/>
          </a:p>
        </p:txBody>
      </p:sp>
    </p:spTree>
    <p:extLst>
      <p:ext uri="{BB962C8B-B14F-4D97-AF65-F5344CB8AC3E}">
        <p14:creationId xmlns:p14="http://schemas.microsoft.com/office/powerpoint/2010/main" val="408854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Besonders</a:t>
            </a:r>
            <a:r>
              <a:rPr lang="en-US" dirty="0"/>
              <a:t> </a:t>
            </a:r>
            <a:r>
              <a:rPr lang="en-US" dirty="0" err="1"/>
              <a:t>bei</a:t>
            </a:r>
            <a:r>
              <a:rPr lang="en-US" dirty="0"/>
              <a:t> </a:t>
            </a:r>
            <a:r>
              <a:rPr lang="en-US" dirty="0" err="1"/>
              <a:t>Kindern</a:t>
            </a:r>
            <a:r>
              <a:rPr lang="en-US" dirty="0"/>
              <a:t> und </a:t>
            </a:r>
            <a:r>
              <a:rPr lang="en-US" dirty="0" err="1"/>
              <a:t>Enkeln</a:t>
            </a:r>
            <a:r>
              <a:rPr lang="en-US" dirty="0"/>
              <a:t> von </a:t>
            </a:r>
            <a:r>
              <a:rPr lang="en-US" dirty="0" err="1"/>
              <a:t>Überlebenden</a:t>
            </a:r>
            <a:r>
              <a:rPr lang="en-US" dirty="0"/>
              <a:t> des Holocaust </a:t>
            </a:r>
            <a:r>
              <a:rPr lang="en-US" dirty="0" err="1"/>
              <a:t>wurde</a:t>
            </a:r>
            <a:r>
              <a:rPr lang="en-US" dirty="0"/>
              <a:t> </a:t>
            </a:r>
            <a:r>
              <a:rPr lang="en-US" dirty="0" err="1"/>
              <a:t>dieser</a:t>
            </a:r>
            <a:r>
              <a:rPr lang="en-US" dirty="0"/>
              <a:t> </a:t>
            </a:r>
            <a:r>
              <a:rPr lang="en-US" dirty="0" err="1"/>
              <a:t>Zusammenhang</a:t>
            </a:r>
            <a:r>
              <a:rPr lang="en-US" dirty="0"/>
              <a:t> </a:t>
            </a:r>
            <a:r>
              <a:rPr lang="en-US" dirty="0" err="1"/>
              <a:t>seit</a:t>
            </a:r>
            <a:r>
              <a:rPr lang="en-US" dirty="0"/>
              <a:t> Mitte der </a:t>
            </a:r>
            <a:r>
              <a:rPr lang="en-US" dirty="0" err="1"/>
              <a:t>sechziger</a:t>
            </a:r>
            <a:r>
              <a:rPr lang="en-US" dirty="0"/>
              <a:t> Jahre </a:t>
            </a:r>
            <a:r>
              <a:rPr lang="en-US" dirty="0" err="1"/>
              <a:t>offensichtlich</a:t>
            </a:r>
            <a:r>
              <a:rPr lang="en-US" dirty="0"/>
              <a:t>, </a:t>
            </a:r>
            <a:r>
              <a:rPr lang="en-US" dirty="0" err="1"/>
              <a:t>als</a:t>
            </a:r>
            <a:r>
              <a:rPr lang="en-US" dirty="0"/>
              <a:t> die nun </a:t>
            </a:r>
            <a:r>
              <a:rPr lang="en-US" dirty="0" err="1"/>
              <a:t>jungen</a:t>
            </a:r>
            <a:r>
              <a:rPr lang="en-US" dirty="0"/>
              <a:t> </a:t>
            </a:r>
            <a:r>
              <a:rPr lang="en-US" dirty="0" err="1"/>
              <a:t>Erwachsenen</a:t>
            </a:r>
            <a:r>
              <a:rPr lang="en-US" dirty="0"/>
              <a:t> der </a:t>
            </a:r>
            <a:r>
              <a:rPr lang="en-US" dirty="0" err="1"/>
              <a:t>zweiten</a:t>
            </a:r>
            <a:r>
              <a:rPr lang="en-US" dirty="0"/>
              <a:t> und </a:t>
            </a:r>
            <a:r>
              <a:rPr lang="en-US" dirty="0" err="1"/>
              <a:t>dritten</a:t>
            </a:r>
            <a:r>
              <a:rPr lang="en-US" dirty="0"/>
              <a:t> Generation </a:t>
            </a:r>
            <a:r>
              <a:rPr lang="en-US" dirty="0" err="1"/>
              <a:t>vermehrt</a:t>
            </a:r>
            <a:r>
              <a:rPr lang="en-US" dirty="0"/>
              <a:t> </a:t>
            </a:r>
            <a:r>
              <a:rPr lang="en-US" dirty="0" err="1"/>
              <a:t>therapeutische</a:t>
            </a:r>
            <a:r>
              <a:rPr lang="en-US" dirty="0"/>
              <a:t> </a:t>
            </a:r>
            <a:r>
              <a:rPr lang="en-US" dirty="0" err="1"/>
              <a:t>Hilfe</a:t>
            </a:r>
            <a:r>
              <a:rPr lang="en-US" dirty="0"/>
              <a:t> </a:t>
            </a:r>
            <a:r>
              <a:rPr lang="en-US" dirty="0" err="1"/>
              <a:t>suchten</a:t>
            </a:r>
            <a:r>
              <a:rPr lang="en-US" dirty="0"/>
              <a:t> (</a:t>
            </a:r>
            <a:r>
              <a:rPr lang="en-US" dirty="0" err="1"/>
              <a:t>Grubrich</a:t>
            </a:r>
            <a:r>
              <a:rPr lang="en-US" dirty="0"/>
              <a:t>-Simitis 1979; Rosenthal 1997).</a:t>
            </a:r>
          </a:p>
          <a:p>
            <a:endParaRPr lang="en-US" dirty="0"/>
          </a:p>
        </p:txBody>
      </p:sp>
      <p:sp>
        <p:nvSpPr>
          <p:cNvPr id="4" name="Foliennummernplatzhalter 3"/>
          <p:cNvSpPr>
            <a:spLocks noGrp="1"/>
          </p:cNvSpPr>
          <p:nvPr>
            <p:ph type="sldNum" sz="quarter" idx="5"/>
          </p:nvPr>
        </p:nvSpPr>
        <p:spPr/>
        <p:txBody>
          <a:bodyPr/>
          <a:lstStyle/>
          <a:p>
            <a:fld id="{318A8361-F4FA-41EF-AEAC-60AA08D8C2DF}" type="slidenum">
              <a:rPr lang="de-CH" smtClean="0"/>
              <a:t>4</a:t>
            </a:fld>
            <a:endParaRPr lang="de-CH"/>
          </a:p>
        </p:txBody>
      </p:sp>
    </p:spTree>
    <p:extLst>
      <p:ext uri="{BB962C8B-B14F-4D97-AF65-F5344CB8AC3E}">
        <p14:creationId xmlns:p14="http://schemas.microsoft.com/office/powerpoint/2010/main" val="86096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C3D54-F328-4119-9A10-747FC8F76533}" type="slidenum">
              <a:rPr lang="de-CH"/>
              <a:pPr/>
              <a:t>31</a:t>
            </a:fld>
            <a:endParaRPr lang="de-CH"/>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Tedeschi, </a:t>
            </a:r>
            <a:r>
              <a:rPr lang="de-DE" dirty="0" err="1"/>
              <a:t>R.,et</a:t>
            </a:r>
            <a:r>
              <a:rPr lang="de-DE" dirty="0"/>
              <a:t> al, (2018). Post </a:t>
            </a:r>
            <a:r>
              <a:rPr lang="de-DE" dirty="0" err="1"/>
              <a:t>Traumatic</a:t>
            </a:r>
            <a:r>
              <a:rPr lang="de-DE" dirty="0"/>
              <a:t> Growth: Theory, Research and </a:t>
            </a:r>
            <a:r>
              <a:rPr lang="de-DE" dirty="0" err="1"/>
              <a:t>Applications</a:t>
            </a:r>
            <a:r>
              <a:rPr lang="de-DE" dirty="0"/>
              <a:t>. New York, NY: Routledge. </a:t>
            </a:r>
          </a:p>
          <a:p>
            <a:endParaRPr lang="de-CH" dirty="0"/>
          </a:p>
          <a:p>
            <a:r>
              <a:rPr lang="en-US" dirty="0"/>
              <a:t>Posttraumatic growth in children develops as a result of lessons learned from exposure to trauma or crisis (Tedeschi &amp; Calhoun, 2004). Posttraumatic growth is manifested in several clearly defined behaviors and thought patterns not necessarily present prior to exposure (Turner &amp; Cox, 2004). Experiences that children and adolescents may have that are associated with posttraumatic growth include (Tedeschi &amp; Calhoun, 2004; Ungerleider, 2003):</a:t>
            </a:r>
          </a:p>
          <a:p>
            <a:r>
              <a:rPr lang="en-US" dirty="0"/>
              <a:t>•	Feeling more compassion and empathy for others after personal trauma or loss</a:t>
            </a:r>
          </a:p>
          <a:p>
            <a:r>
              <a:rPr lang="en-US" dirty="0"/>
              <a:t>•	Increased psychological and emotional maturity when compared to age-related peers</a:t>
            </a:r>
          </a:p>
          <a:p>
            <a:r>
              <a:rPr lang="en-US" dirty="0"/>
              <a:t>•	Increased resiliency, the ability to “bounce back”</a:t>
            </a:r>
          </a:p>
          <a:p>
            <a:r>
              <a:rPr lang="en-US" dirty="0"/>
              <a:t>•	A more complex appreciation of life when compared to age related peers</a:t>
            </a:r>
          </a:p>
          <a:p>
            <a:r>
              <a:rPr lang="en-US" dirty="0"/>
              <a:t>•	A deeper understanding of one’s personal values, purpose, and meaning in life</a:t>
            </a:r>
          </a:p>
          <a:p>
            <a:r>
              <a:rPr lang="en-US" dirty="0"/>
              <a:t>•	A greater value of interpersonal relationships</a:t>
            </a:r>
          </a:p>
          <a:p>
            <a:r>
              <a:rPr lang="de-CH" dirty="0"/>
              <a:t>Tedeschi, R. &amp; Calhoun, L. (1995). Trauma &amp; Transformation. CA: Sage Publications.</a:t>
            </a:r>
          </a:p>
          <a:p>
            <a:r>
              <a:rPr lang="en-US" dirty="0">
                <a:solidFill>
                  <a:schemeClr val="tx2"/>
                </a:solidFill>
              </a:rPr>
              <a:t>Park C.L. &amp; Fenster J.R. (2004). Stress-Related Growth: Predictors of Occurrence and Correlates with Psychological </a:t>
            </a:r>
            <a:r>
              <a:rPr lang="en-US" dirty="0" err="1">
                <a:solidFill>
                  <a:schemeClr val="tx2"/>
                </a:solidFill>
              </a:rPr>
              <a:t>AdjustmentJ</a:t>
            </a:r>
            <a:r>
              <a:rPr lang="en-US" dirty="0">
                <a:solidFill>
                  <a:schemeClr val="tx2"/>
                </a:solidFill>
              </a:rPr>
              <a:t> </a:t>
            </a:r>
            <a:r>
              <a:rPr lang="en-US" dirty="0" err="1">
                <a:solidFill>
                  <a:schemeClr val="tx2"/>
                </a:solidFill>
              </a:rPr>
              <a:t>ournal</a:t>
            </a:r>
            <a:r>
              <a:rPr lang="en-US" dirty="0">
                <a:solidFill>
                  <a:schemeClr val="tx2"/>
                </a:solidFill>
              </a:rPr>
              <a:t> of Social and Clinical Psychology 23:195-215.</a:t>
            </a:r>
          </a:p>
          <a:p>
            <a:endParaRPr lang="en-US" dirty="0"/>
          </a:p>
        </p:txBody>
      </p:sp>
    </p:spTree>
    <p:extLst>
      <p:ext uri="{BB962C8B-B14F-4D97-AF65-F5344CB8AC3E}">
        <p14:creationId xmlns:p14="http://schemas.microsoft.com/office/powerpoint/2010/main" val="197442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latin typeface="Times New Roman" pitchFamily="18" charset="0"/>
              </a:rPr>
              <a:t>Der junge Neurologe, Nervenarzt und Psychotherapeut hatte noch vor der Deportation sein erstes Manuskript des Buches „Ärztliche Seelsorge“ verfasst. Eingenäht in seinen Mantel versuchte der 37-jährige es ins Konzentrationslager zu schmuggeln, doch in den Wirren verlor sich auch das Manuskript, nun nur noch in seinem Gedächtnis verankert und der schwersten Bewährungsprobe ausgesetzt, der eine positive Sicht des Lebens überhaupt begegnen konnte. </a:t>
            </a:r>
          </a:p>
          <a:p>
            <a:r>
              <a:rPr lang="de-CH" sz="1300" dirty="0">
                <a:latin typeface="Times New Roman" pitchFamily="18" charset="0"/>
              </a:rPr>
              <a:t>Während viele andere am Erlebten zerbrachen, blieb Frankl dabei: Es gilt, selbst in schwersten Umständen einen Sinn zu finden. „Trotzdem Ja zum Leben sagen – ein Psychologe erlebt das Konzentrationslager“ (1977/2012), so betitelte er das Buch, das er schon bald nach der Befreiung aus dem KZ verfasste. Frankl, stets berührt von der kleinsten positiven Erfahrung, wertete diese als Beweis dafür, „dass man dem Menschen im Konzentrationslager alles nehmen kann, nur nicht die letzte menschliche Freiheit, sich zu den gegebenen Verhältnissen so oder so einzustellen. Und es gab ein ‚So oder So‘!“(S.102). </a:t>
            </a:r>
            <a:r>
              <a:rPr lang="de-CH" sz="1300">
                <a:latin typeface="Times New Roman" pitchFamily="18" charset="0"/>
              </a:rPr>
              <a:t>Frankl hatte kein spirituelles „Erleuchtungserlebnis“ wie Tournier, doch das Erleben in den Konzentrationslagern prägte und bestätigte ihn in seinen frühen Wiener Ideen. </a:t>
            </a:r>
            <a:endParaRPr lang="de-CH"/>
          </a:p>
        </p:txBody>
      </p:sp>
      <p:sp>
        <p:nvSpPr>
          <p:cNvPr id="4" name="Foliennummernplatzhalter 3"/>
          <p:cNvSpPr>
            <a:spLocks noGrp="1"/>
          </p:cNvSpPr>
          <p:nvPr>
            <p:ph type="sldNum" sz="quarter" idx="10"/>
          </p:nvPr>
        </p:nvSpPr>
        <p:spPr/>
        <p:txBody>
          <a:bodyPr/>
          <a:lstStyle/>
          <a:p>
            <a:fld id="{8EB91812-0B8D-43AC-BB60-C41354205430}" type="slidenum">
              <a:rPr lang="de-CH" smtClean="0"/>
              <a:pPr/>
              <a:t>32</a:t>
            </a:fld>
            <a:endParaRPr lang="de-CH"/>
          </a:p>
        </p:txBody>
      </p:sp>
    </p:spTree>
    <p:extLst>
      <p:ext uri="{BB962C8B-B14F-4D97-AF65-F5344CB8AC3E}">
        <p14:creationId xmlns:p14="http://schemas.microsoft.com/office/powerpoint/2010/main" val="8732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R</a:t>
            </a:r>
            <a:r>
              <a:rPr lang="de-DE" dirty="0" err="1"/>
              <a:t>eferences</a:t>
            </a:r>
            <a:endParaRPr lang="de-DE" dirty="0"/>
          </a:p>
          <a:p>
            <a:r>
              <a:rPr lang="de-DE" dirty="0"/>
              <a:t>Tedeschi, R.G., &amp; Calhoun, L.G. (2004). </a:t>
            </a:r>
            <a:r>
              <a:rPr lang="de-DE" dirty="0" err="1"/>
              <a:t>Posttraumatic</a:t>
            </a:r>
            <a:r>
              <a:rPr lang="de-DE" dirty="0"/>
              <a:t> Growth: </a:t>
            </a:r>
            <a:r>
              <a:rPr lang="de-DE" dirty="0" err="1"/>
              <a:t>Conceptual</a:t>
            </a:r>
            <a:r>
              <a:rPr lang="de-DE" dirty="0"/>
              <a:t> </a:t>
            </a:r>
            <a:r>
              <a:rPr lang="de-DE" dirty="0" err="1"/>
              <a:t>Foundation</a:t>
            </a:r>
            <a:r>
              <a:rPr lang="de-DE" dirty="0"/>
              <a:t> and </a:t>
            </a:r>
            <a:r>
              <a:rPr lang="de-DE" dirty="0" err="1"/>
              <a:t>Empirical</a:t>
            </a:r>
            <a:r>
              <a:rPr lang="de-DE" dirty="0"/>
              <a:t> </a:t>
            </a:r>
            <a:r>
              <a:rPr lang="de-DE" dirty="0" err="1"/>
              <a:t>Evidence</a:t>
            </a:r>
            <a:r>
              <a:rPr lang="de-DE" dirty="0"/>
              <a:t>. Philadelphia, PA: Lawrence Erlbaum Associates.  </a:t>
            </a:r>
          </a:p>
          <a:p>
            <a:r>
              <a:rPr lang="de-DE" dirty="0"/>
              <a:t>Tedeschi, R. G., &amp; Calhoun, L.G. (1996). The </a:t>
            </a:r>
            <a:r>
              <a:rPr lang="de-DE" dirty="0" err="1"/>
              <a:t>Posttraumatic</a:t>
            </a:r>
            <a:r>
              <a:rPr lang="de-DE" dirty="0"/>
              <a:t> Growth </a:t>
            </a:r>
            <a:r>
              <a:rPr lang="de-DE" dirty="0" err="1"/>
              <a:t>Inventory</a:t>
            </a:r>
            <a:r>
              <a:rPr lang="de-DE" dirty="0"/>
              <a:t>: </a:t>
            </a:r>
            <a:r>
              <a:rPr lang="de-DE" dirty="0" err="1"/>
              <a:t>Measuring</a:t>
            </a:r>
            <a:r>
              <a:rPr lang="de-DE" dirty="0"/>
              <a:t> </a:t>
            </a:r>
            <a:r>
              <a:rPr lang="de-DE" dirty="0" err="1"/>
              <a:t>the</a:t>
            </a:r>
            <a:r>
              <a:rPr lang="de-DE" dirty="0"/>
              <a:t> positive </a:t>
            </a:r>
            <a:r>
              <a:rPr lang="de-DE" dirty="0" err="1"/>
              <a:t>legacy</a:t>
            </a:r>
            <a:r>
              <a:rPr lang="de-DE" dirty="0"/>
              <a:t> </a:t>
            </a:r>
            <a:r>
              <a:rPr lang="de-DE" dirty="0" err="1"/>
              <a:t>of</a:t>
            </a:r>
            <a:r>
              <a:rPr lang="de-DE" dirty="0"/>
              <a:t> </a:t>
            </a:r>
            <a:r>
              <a:rPr lang="de-DE" dirty="0" err="1"/>
              <a:t>trauma</a:t>
            </a:r>
            <a:r>
              <a:rPr lang="de-DE" dirty="0"/>
              <a:t>. Journal </a:t>
            </a:r>
            <a:r>
              <a:rPr lang="de-DE" dirty="0" err="1"/>
              <a:t>of</a:t>
            </a:r>
            <a:r>
              <a:rPr lang="de-DE" dirty="0"/>
              <a:t> </a:t>
            </a:r>
            <a:r>
              <a:rPr lang="de-DE" dirty="0" err="1"/>
              <a:t>Traumatic</a:t>
            </a:r>
            <a:r>
              <a:rPr lang="de-DE" dirty="0"/>
              <a:t> Stress, 9, 455-471.  </a:t>
            </a:r>
          </a:p>
          <a:p>
            <a:r>
              <a:rPr lang="de-DE" dirty="0"/>
              <a:t>Tedeschi, </a:t>
            </a:r>
            <a:r>
              <a:rPr lang="de-DE" dirty="0" err="1"/>
              <a:t>R.,et</a:t>
            </a:r>
            <a:r>
              <a:rPr lang="de-DE" dirty="0"/>
              <a:t> al, (2018). Post </a:t>
            </a:r>
            <a:r>
              <a:rPr lang="de-DE" dirty="0" err="1"/>
              <a:t>Traumatic</a:t>
            </a:r>
            <a:r>
              <a:rPr lang="de-DE" dirty="0"/>
              <a:t> Growth: Theory, Research and </a:t>
            </a:r>
            <a:r>
              <a:rPr lang="de-DE" dirty="0" err="1"/>
              <a:t>Applications</a:t>
            </a:r>
            <a:r>
              <a:rPr lang="de-DE" dirty="0"/>
              <a:t>. New York, NY: Routledge. </a:t>
            </a:r>
          </a:p>
          <a:p>
            <a:endParaRPr lang="en-US" dirty="0"/>
          </a:p>
          <a:p>
            <a:r>
              <a:rPr lang="en-US" dirty="0"/>
              <a:t>Feeling more compassion and empathy for others after personal trauma or loss</a:t>
            </a:r>
          </a:p>
          <a:p>
            <a:r>
              <a:rPr lang="en-US" dirty="0"/>
              <a:t>•	Increased psychological and emotional maturity when compared to age-related peers</a:t>
            </a:r>
          </a:p>
          <a:p>
            <a:r>
              <a:rPr lang="en-US" dirty="0"/>
              <a:t>•	Increased resiliency, the ability to “bounce back”</a:t>
            </a:r>
          </a:p>
          <a:p>
            <a:r>
              <a:rPr lang="en-US" dirty="0"/>
              <a:t>•	A more complex appreciation of life when compared to age related peers</a:t>
            </a:r>
          </a:p>
          <a:p>
            <a:r>
              <a:rPr lang="en-US" dirty="0"/>
              <a:t>•	A deeper understanding of one’s personal values, purpose, and meaning in life</a:t>
            </a:r>
          </a:p>
          <a:p>
            <a:r>
              <a:rPr lang="en-US" dirty="0"/>
              <a:t>•	A greater value of interpersonal relationships</a:t>
            </a:r>
          </a:p>
          <a:p>
            <a:endParaRPr lang="en-US" dirty="0"/>
          </a:p>
        </p:txBody>
      </p:sp>
      <p:sp>
        <p:nvSpPr>
          <p:cNvPr id="4" name="Foliennummernplatzhalter 3"/>
          <p:cNvSpPr>
            <a:spLocks noGrp="1"/>
          </p:cNvSpPr>
          <p:nvPr>
            <p:ph type="sldNum" sz="quarter" idx="5"/>
          </p:nvPr>
        </p:nvSpPr>
        <p:spPr/>
        <p:txBody>
          <a:bodyPr/>
          <a:lstStyle/>
          <a:p>
            <a:fld id="{318A8361-F4FA-41EF-AEAC-60AA08D8C2DF}" type="slidenum">
              <a:rPr lang="de-CH" smtClean="0"/>
              <a:t>33</a:t>
            </a:fld>
            <a:endParaRPr lang="de-CH"/>
          </a:p>
        </p:txBody>
      </p:sp>
    </p:spTree>
    <p:extLst>
      <p:ext uri="{BB962C8B-B14F-4D97-AF65-F5344CB8AC3E}">
        <p14:creationId xmlns:p14="http://schemas.microsoft.com/office/powerpoint/2010/main" val="44080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err="1">
                <a:solidFill>
                  <a:schemeClr val="tx1"/>
                </a:solidFill>
                <a:effectLst/>
                <a:latin typeface="+mn-lt"/>
                <a:ea typeface="+mn-ea"/>
                <a:cs typeface="+mn-cs"/>
              </a:rPr>
              <a:t>Epigenetics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study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inherited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biological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triggers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affect</a:t>
            </a:r>
            <a:r>
              <a:rPr lang="de-DE" sz="1200" kern="1200" dirty="0">
                <a:solidFill>
                  <a:schemeClr val="tx1"/>
                </a:solidFill>
                <a:effectLst/>
                <a:latin typeface="+mn-lt"/>
                <a:ea typeface="+mn-ea"/>
                <a:cs typeface="+mn-cs"/>
              </a:rPr>
              <a:t> genes and </a:t>
            </a:r>
            <a:r>
              <a:rPr lang="de-DE" sz="1200" kern="1200" dirty="0" err="1">
                <a:solidFill>
                  <a:schemeClr val="tx1"/>
                </a:solidFill>
                <a:effectLst/>
                <a:latin typeface="+mn-lt"/>
                <a:ea typeface="+mn-ea"/>
                <a:cs typeface="+mn-cs"/>
              </a:rPr>
              <a:t>how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cells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information</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do not alter </a:t>
            </a:r>
            <a:r>
              <a:rPr lang="de-DE" sz="1200" kern="1200" dirty="0" err="1">
                <a:solidFill>
                  <a:schemeClr val="tx1"/>
                </a:solidFill>
                <a:effectLst/>
                <a:latin typeface="+mn-lt"/>
                <a:ea typeface="+mn-ea"/>
                <a:cs typeface="+mn-cs"/>
              </a:rPr>
              <a:t>underlying</a:t>
            </a:r>
            <a:r>
              <a:rPr lang="de-DE" sz="1200" kern="1200" dirty="0">
                <a:solidFill>
                  <a:schemeClr val="tx1"/>
                </a:solidFill>
                <a:effectLst/>
                <a:latin typeface="+mn-lt"/>
                <a:ea typeface="+mn-ea"/>
                <a:cs typeface="+mn-cs"/>
              </a:rPr>
              <a:t> DNA </a:t>
            </a:r>
            <a:r>
              <a:rPr lang="de-DE" sz="1200" kern="1200" dirty="0" err="1">
                <a:solidFill>
                  <a:schemeClr val="tx1"/>
                </a:solidFill>
                <a:effectLst/>
                <a:latin typeface="+mn-lt"/>
                <a:ea typeface="+mn-ea"/>
                <a:cs typeface="+mn-cs"/>
              </a:rPr>
              <a:t>sequences</a:t>
            </a:r>
            <a:r>
              <a:rPr lang="de-DE" sz="1200" kern="1200" dirty="0">
                <a:solidFill>
                  <a:schemeClr val="tx1"/>
                </a:solidFill>
                <a:effectLst/>
                <a:latin typeface="+mn-lt"/>
                <a:ea typeface="+mn-ea"/>
                <a:cs typeface="+mn-cs"/>
              </a:rPr>
              <a:t>.</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318A8361-F4FA-41EF-AEAC-60AA08D8C2DF}" type="slidenum">
              <a:rPr lang="de-CH" smtClean="0"/>
              <a:t>6</a:t>
            </a:fld>
            <a:endParaRPr lang="de-CH"/>
          </a:p>
        </p:txBody>
      </p:sp>
    </p:spTree>
    <p:extLst>
      <p:ext uri="{BB962C8B-B14F-4D97-AF65-F5344CB8AC3E}">
        <p14:creationId xmlns:p14="http://schemas.microsoft.com/office/powerpoint/2010/main" val="166058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https://blogs.scientificamerican.com/sa-visual/gene-regulation-illustrated/</a:t>
            </a:r>
            <a:endParaRPr lang="de-DE" dirty="0"/>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Epigenetics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study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inherited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biological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triggers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affect</a:t>
            </a:r>
            <a:r>
              <a:rPr lang="de-DE" sz="1200" kern="1200" dirty="0">
                <a:solidFill>
                  <a:schemeClr val="tx1"/>
                </a:solidFill>
                <a:effectLst/>
                <a:latin typeface="+mn-lt"/>
                <a:ea typeface="+mn-ea"/>
                <a:cs typeface="+mn-cs"/>
              </a:rPr>
              <a:t> genes and </a:t>
            </a:r>
            <a:r>
              <a:rPr lang="de-DE" sz="1200" kern="1200" dirty="0" err="1">
                <a:solidFill>
                  <a:schemeClr val="tx1"/>
                </a:solidFill>
                <a:effectLst/>
                <a:latin typeface="+mn-lt"/>
                <a:ea typeface="+mn-ea"/>
                <a:cs typeface="+mn-cs"/>
              </a:rPr>
              <a:t>how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cells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information</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do not alter </a:t>
            </a:r>
            <a:r>
              <a:rPr lang="de-DE" sz="1200" kern="1200" dirty="0" err="1">
                <a:solidFill>
                  <a:schemeClr val="tx1"/>
                </a:solidFill>
                <a:effectLst/>
                <a:latin typeface="+mn-lt"/>
                <a:ea typeface="+mn-ea"/>
                <a:cs typeface="+mn-cs"/>
              </a:rPr>
              <a:t>underlying</a:t>
            </a:r>
            <a:r>
              <a:rPr lang="de-DE" sz="1200" kern="1200" dirty="0">
                <a:solidFill>
                  <a:schemeClr val="tx1"/>
                </a:solidFill>
                <a:effectLst/>
                <a:latin typeface="+mn-lt"/>
                <a:ea typeface="+mn-ea"/>
                <a:cs typeface="+mn-cs"/>
              </a:rPr>
              <a:t> DNA </a:t>
            </a:r>
            <a:r>
              <a:rPr lang="de-DE" sz="1200" kern="1200" dirty="0" err="1">
                <a:solidFill>
                  <a:schemeClr val="tx1"/>
                </a:solidFill>
                <a:effectLst/>
                <a:latin typeface="+mn-lt"/>
                <a:ea typeface="+mn-ea"/>
                <a:cs typeface="+mn-cs"/>
              </a:rPr>
              <a:t>sequences</a:t>
            </a:r>
            <a:r>
              <a:rPr lang="de-DE" sz="1200" kern="1200" dirty="0">
                <a:solidFill>
                  <a:schemeClr val="tx1"/>
                </a:solidFill>
                <a:effectLst/>
                <a:latin typeface="+mn-lt"/>
                <a:ea typeface="+mn-ea"/>
                <a:cs typeface="+mn-cs"/>
              </a:rPr>
              <a:t>.</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318A8361-F4FA-41EF-AEAC-60AA08D8C2DF}" type="slidenum">
              <a:rPr lang="de-CH" smtClean="0"/>
              <a:t>7</a:t>
            </a:fld>
            <a:endParaRPr lang="de-CH"/>
          </a:p>
        </p:txBody>
      </p:sp>
    </p:spTree>
    <p:extLst>
      <p:ext uri="{BB962C8B-B14F-4D97-AF65-F5344CB8AC3E}">
        <p14:creationId xmlns:p14="http://schemas.microsoft.com/office/powerpoint/2010/main" val="256737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Yehuda R., </a:t>
            </a:r>
            <a:r>
              <a:rPr lang="en-US" dirty="0" err="1"/>
              <a:t>Lehrner</a:t>
            </a:r>
            <a:r>
              <a:rPr lang="en-US" dirty="0"/>
              <a:t> A.</a:t>
            </a:r>
          </a:p>
          <a:p>
            <a:r>
              <a:rPr lang="en-US" dirty="0"/>
              <a:t>Intergenerational transmission of trauma effects: putative role of epigenetic mechanisms. World Psychiatry 2018 Oct;17(3):243-257. </a:t>
            </a:r>
          </a:p>
          <a:p>
            <a:endParaRPr lang="en-US" dirty="0"/>
          </a:p>
        </p:txBody>
      </p:sp>
      <p:sp>
        <p:nvSpPr>
          <p:cNvPr id="4" name="Foliennummernplatzhalter 3"/>
          <p:cNvSpPr>
            <a:spLocks noGrp="1"/>
          </p:cNvSpPr>
          <p:nvPr>
            <p:ph type="sldNum" sz="quarter" idx="5"/>
          </p:nvPr>
        </p:nvSpPr>
        <p:spPr/>
        <p:txBody>
          <a:bodyPr/>
          <a:lstStyle/>
          <a:p>
            <a:fld id="{318A8361-F4FA-41EF-AEAC-60AA08D8C2DF}" type="slidenum">
              <a:rPr lang="de-CH" smtClean="0"/>
              <a:t>8</a:t>
            </a:fld>
            <a:endParaRPr lang="de-CH"/>
          </a:p>
        </p:txBody>
      </p:sp>
    </p:spTree>
    <p:extLst>
      <p:ext uri="{BB962C8B-B14F-4D97-AF65-F5344CB8AC3E}">
        <p14:creationId xmlns:p14="http://schemas.microsoft.com/office/powerpoint/2010/main" val="355996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Scientific American December 2011</a:t>
            </a:r>
          </a:p>
        </p:txBody>
      </p:sp>
      <p:sp>
        <p:nvSpPr>
          <p:cNvPr id="4" name="Foliennummernplatzhalter 3"/>
          <p:cNvSpPr>
            <a:spLocks noGrp="1"/>
          </p:cNvSpPr>
          <p:nvPr>
            <p:ph type="sldNum" sz="quarter" idx="5"/>
          </p:nvPr>
        </p:nvSpPr>
        <p:spPr/>
        <p:txBody>
          <a:bodyPr/>
          <a:lstStyle/>
          <a:p>
            <a:fld id="{318A8361-F4FA-41EF-AEAC-60AA08D8C2DF}" type="slidenum">
              <a:rPr lang="de-CH" smtClean="0"/>
              <a:t>13</a:t>
            </a:fld>
            <a:endParaRPr lang="de-CH"/>
          </a:p>
        </p:txBody>
      </p:sp>
    </p:spTree>
    <p:extLst>
      <p:ext uri="{BB962C8B-B14F-4D97-AF65-F5344CB8AC3E}">
        <p14:creationId xmlns:p14="http://schemas.microsoft.com/office/powerpoint/2010/main" val="335513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err="1">
                <a:solidFill>
                  <a:schemeClr val="tx1"/>
                </a:solidFill>
                <a:effectLst/>
                <a:latin typeface="+mn-lt"/>
                <a:ea typeface="+mn-ea"/>
                <a:cs typeface="+mn-cs"/>
              </a:rPr>
              <a:t>Epigenetics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study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inherited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biological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triggers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affect</a:t>
            </a:r>
            <a:r>
              <a:rPr lang="de-DE" sz="1200" kern="1200" dirty="0">
                <a:solidFill>
                  <a:schemeClr val="tx1"/>
                </a:solidFill>
                <a:effectLst/>
                <a:latin typeface="+mn-lt"/>
                <a:ea typeface="+mn-ea"/>
                <a:cs typeface="+mn-cs"/>
              </a:rPr>
              <a:t> genes and </a:t>
            </a:r>
            <a:r>
              <a:rPr lang="de-DE" sz="1200" kern="1200" dirty="0" err="1">
                <a:solidFill>
                  <a:schemeClr val="tx1"/>
                </a:solidFill>
                <a:effectLst/>
                <a:latin typeface="+mn-lt"/>
                <a:ea typeface="+mn-ea"/>
                <a:cs typeface="+mn-cs"/>
              </a:rPr>
              <a:t>how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cells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information</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do not alter </a:t>
            </a:r>
            <a:r>
              <a:rPr lang="de-DE" sz="1200" kern="1200" dirty="0" err="1">
                <a:solidFill>
                  <a:schemeClr val="tx1"/>
                </a:solidFill>
                <a:effectLst/>
                <a:latin typeface="+mn-lt"/>
                <a:ea typeface="+mn-ea"/>
                <a:cs typeface="+mn-cs"/>
              </a:rPr>
              <a:t>underlying</a:t>
            </a:r>
            <a:r>
              <a:rPr lang="de-DE" sz="1200" kern="1200" dirty="0">
                <a:solidFill>
                  <a:schemeClr val="tx1"/>
                </a:solidFill>
                <a:effectLst/>
                <a:latin typeface="+mn-lt"/>
                <a:ea typeface="+mn-ea"/>
                <a:cs typeface="+mn-cs"/>
              </a:rPr>
              <a:t> DNA </a:t>
            </a:r>
            <a:r>
              <a:rPr lang="de-DE" sz="1200" kern="1200" dirty="0" err="1">
                <a:solidFill>
                  <a:schemeClr val="tx1"/>
                </a:solidFill>
                <a:effectLst/>
                <a:latin typeface="+mn-lt"/>
                <a:ea typeface="+mn-ea"/>
                <a:cs typeface="+mn-cs"/>
              </a:rPr>
              <a:t>sequences</a:t>
            </a:r>
            <a:r>
              <a:rPr lang="de-DE" sz="1200" kern="1200" dirty="0">
                <a:solidFill>
                  <a:schemeClr val="tx1"/>
                </a:solidFill>
                <a:effectLst/>
                <a:latin typeface="+mn-lt"/>
                <a:ea typeface="+mn-ea"/>
                <a:cs typeface="+mn-cs"/>
              </a:rPr>
              <a:t>.</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318A8361-F4FA-41EF-AEAC-60AA08D8C2DF}" type="slidenum">
              <a:rPr lang="de-CH" smtClean="0"/>
              <a:t>14</a:t>
            </a:fld>
            <a:endParaRPr lang="de-CH"/>
          </a:p>
        </p:txBody>
      </p:sp>
    </p:spTree>
    <p:extLst>
      <p:ext uri="{BB962C8B-B14F-4D97-AF65-F5344CB8AC3E}">
        <p14:creationId xmlns:p14="http://schemas.microsoft.com/office/powerpoint/2010/main" val="154688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Wikipedia</a:t>
            </a:r>
          </a:p>
        </p:txBody>
      </p:sp>
      <p:sp>
        <p:nvSpPr>
          <p:cNvPr id="4" name="Foliennummernplatzhalter 3"/>
          <p:cNvSpPr>
            <a:spLocks noGrp="1"/>
          </p:cNvSpPr>
          <p:nvPr>
            <p:ph type="sldNum" sz="quarter" idx="5"/>
          </p:nvPr>
        </p:nvSpPr>
        <p:spPr/>
        <p:txBody>
          <a:bodyPr/>
          <a:lstStyle/>
          <a:p>
            <a:fld id="{318A8361-F4FA-41EF-AEAC-60AA08D8C2DF}" type="slidenum">
              <a:rPr lang="de-CH" smtClean="0"/>
              <a:t>16</a:t>
            </a:fld>
            <a:endParaRPr lang="de-CH"/>
          </a:p>
        </p:txBody>
      </p:sp>
    </p:spTree>
    <p:extLst>
      <p:ext uri="{BB962C8B-B14F-4D97-AF65-F5344CB8AC3E}">
        <p14:creationId xmlns:p14="http://schemas.microsoft.com/office/powerpoint/2010/main" val="373249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300" b="0"/>
              <a:t>Dr. med. Samuel Pfeifer, Riehen</a:t>
            </a:r>
          </a:p>
          <a:p>
            <a:r>
              <a:rPr lang="de-DE" altLang="de-DE" sz="1300">
                <a:latin typeface="Arial" panose="020B0604020202020204" pitchFamily="34" charset="0"/>
              </a:rPr>
              <a:t>Vom Umgang mit der Angst</a:t>
            </a:r>
            <a:endParaRPr lang="de-DE" altLang="de-DE" sz="1300" b="0"/>
          </a:p>
        </p:txBody>
      </p:sp>
      <p:sp>
        <p:nvSpPr>
          <p:cNvPr id="542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300" b="0"/>
              <a:t>Mehr Informationen und Präsentationen:</a:t>
            </a:r>
          </a:p>
          <a:p>
            <a:r>
              <a:rPr lang="de-DE" altLang="de-DE" sz="1300">
                <a:latin typeface="Arial" panose="020B0604020202020204" pitchFamily="34" charset="0"/>
              </a:rPr>
              <a:t>www.sonnenhalde.com</a:t>
            </a:r>
            <a:endParaRPr lang="de-DE" altLang="de-DE" sz="1300" b="0"/>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a:solidFill>
                  <a:schemeClr val="tx1"/>
                </a:solidFill>
                <a:latin typeface="Times New Roman" panose="02020603050405020304" pitchFamily="18" charset="0"/>
              </a:defRPr>
            </a:lvl1pPr>
            <a:lvl2pPr marL="742950" indent="-285750" defTabSz="954088">
              <a:defRPr sz="2400">
                <a:solidFill>
                  <a:schemeClr val="tx1"/>
                </a:solidFill>
                <a:latin typeface="Times New Roman" panose="02020603050405020304" pitchFamily="18" charset="0"/>
              </a:defRPr>
            </a:lvl2pPr>
            <a:lvl3pPr marL="1143000" indent="-228600" defTabSz="954088">
              <a:defRPr sz="2400">
                <a:solidFill>
                  <a:schemeClr val="tx1"/>
                </a:solidFill>
                <a:latin typeface="Times New Roman" panose="02020603050405020304" pitchFamily="18" charset="0"/>
              </a:defRPr>
            </a:lvl3pPr>
            <a:lvl4pPr marL="1600200" indent="-228600" defTabSz="954088">
              <a:defRPr sz="2400">
                <a:solidFill>
                  <a:schemeClr val="tx1"/>
                </a:solidFill>
                <a:latin typeface="Times New Roman" panose="02020603050405020304" pitchFamily="18" charset="0"/>
              </a:defRPr>
            </a:lvl4pPr>
            <a:lvl5pPr marL="2057400" indent="-228600" defTabSz="954088">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fld id="{740148F0-F213-43BD-86B5-436DDF8D826A}" type="slidenum">
              <a:rPr lang="de-DE" altLang="de-DE" sz="1300"/>
              <a:pPr/>
              <a:t>19</a:t>
            </a:fld>
            <a:endParaRPr lang="de-DE" altLang="de-DE" sz="1300"/>
          </a:p>
        </p:txBody>
      </p:sp>
      <p:sp>
        <p:nvSpPr>
          <p:cNvPr id="54277" name="Rectangle 2"/>
          <p:cNvSpPr>
            <a:spLocks noGrp="1" noRot="1" noChangeAspect="1" noChangeArrowheads="1" noTextEdit="1"/>
          </p:cNvSpPr>
          <p:nvPr>
            <p:ph type="sldImg"/>
          </p:nvPr>
        </p:nvSpPr>
        <p:spPr>
          <a:xfrm>
            <a:off x="630238" y="768350"/>
            <a:ext cx="5840412" cy="3836988"/>
          </a:xfrm>
          <a:ln/>
        </p:spPr>
      </p:sp>
      <p:sp>
        <p:nvSpPr>
          <p:cNvPr id="54278"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a:p>
        </p:txBody>
      </p:sp>
    </p:spTree>
    <p:extLst>
      <p:ext uri="{BB962C8B-B14F-4D97-AF65-F5344CB8AC3E}">
        <p14:creationId xmlns:p14="http://schemas.microsoft.com/office/powerpoint/2010/main" val="344580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7" name="Rechteck 6">
            <a:extLst>
              <a:ext uri="{FF2B5EF4-FFF2-40B4-BE49-F238E27FC236}">
                <a16:creationId xmlns:a16="http://schemas.microsoft.com/office/drawing/2014/main" id="{47494486-102C-49E8-A1FD-12AFB62766E5}"/>
              </a:ext>
            </a:extLst>
          </p:cNvPr>
          <p:cNvSpPr/>
          <p:nvPr userDrawn="1"/>
        </p:nvSpPr>
        <p:spPr>
          <a:xfrm>
            <a:off x="-771181" y="1648843"/>
            <a:ext cx="5595429" cy="3164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hasCustomPrompt="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6" name="Slide Number Placeholder 5"/>
          <p:cNvSpPr>
            <a:spLocks noGrp="1"/>
          </p:cNvSpPr>
          <p:nvPr>
            <p:ph type="sldNum" sz="quarter" idx="12"/>
          </p:nvPr>
        </p:nvSpPr>
        <p:spPr>
          <a:xfrm flipH="1">
            <a:off x="59884" y="6176963"/>
            <a:ext cx="993411" cy="501648"/>
          </a:xfrm>
          <a:prstGeom prst="rect">
            <a:avLst/>
          </a:prstGeom>
        </p:spPr>
        <p:txBody>
          <a:bodyPr/>
          <a:lstStyle>
            <a:lvl1pPr>
              <a:defRPr sz="2400" b="1"/>
            </a:lvl1pPr>
          </a:lstStyle>
          <a:p>
            <a:fld id="{4E471FF4-0C00-40C5-A66A-9E33A9528A29}" type="slidenum">
              <a:rPr lang="de-CH" smtClean="0"/>
              <a:pPr/>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8" name="Slide Number Placeholder 5"/>
          <p:cNvSpPr>
            <a:spLocks noGrp="1"/>
          </p:cNvSpPr>
          <p:nvPr>
            <p:ph type="sldNum" sz="quarter" idx="12"/>
          </p:nvPr>
        </p:nvSpPr>
        <p:spPr>
          <a:xfrm flipH="1">
            <a:off x="59884" y="6176963"/>
            <a:ext cx="993411" cy="501648"/>
          </a:xfrm>
          <a:prstGeom prst="rect">
            <a:avLst/>
          </a:prstGeom>
        </p:spPr>
        <p:txBody>
          <a:bodyPr/>
          <a:lstStyle>
            <a:lvl1pPr>
              <a:defRPr sz="2400" b="1"/>
            </a:lvl1pPr>
          </a:lstStyle>
          <a:p>
            <a:fld id="{4E471FF4-0C00-40C5-A66A-9E33A9528A29}" type="slidenum">
              <a:rPr lang="de-CH" smtClean="0"/>
              <a:pPr/>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717709" y="594646"/>
            <a:ext cx="9003983" cy="752473"/>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51752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13" name="Grafik 12">
            <a:extLst>
              <a:ext uri="{FF2B5EF4-FFF2-40B4-BE49-F238E27FC236}">
                <a16:creationId xmlns:a16="http://schemas.microsoft.com/office/drawing/2014/main" id="{AF7A74E3-97FB-4767-811B-6583E4BE22B5}"/>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397566" y="-417444"/>
            <a:ext cx="11467511" cy="834887"/>
          </a:xfrm>
          <a:prstGeom prst="rect">
            <a:avLst/>
          </a:prstGeom>
        </p:spPr>
      </p:pic>
      <p:pic>
        <p:nvPicPr>
          <p:cNvPr id="14" name="Grafik 13">
            <a:extLst>
              <a:ext uri="{FF2B5EF4-FFF2-40B4-BE49-F238E27FC236}">
                <a16:creationId xmlns:a16="http://schemas.microsoft.com/office/drawing/2014/main" id="{D2403072-7844-4E47-958D-0A1DD2DC3E76}"/>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514056" y="6651219"/>
            <a:ext cx="11467511" cy="372434"/>
          </a:xfrm>
          <a:prstGeom prst="rect">
            <a:avLst/>
          </a:prstGeom>
        </p:spPr>
      </p:pic>
      <p:pic>
        <p:nvPicPr>
          <p:cNvPr id="5" name="Grafik 4">
            <a:extLst>
              <a:ext uri="{FF2B5EF4-FFF2-40B4-BE49-F238E27FC236}">
                <a16:creationId xmlns:a16="http://schemas.microsoft.com/office/drawing/2014/main" id="{B4C6C585-5B8F-43BC-B7AB-913D411969A1}"/>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7709" y="6187431"/>
            <a:ext cx="2228238" cy="372434"/>
          </a:xfrm>
          <a:prstGeom prst="rect">
            <a:avLst/>
          </a:prstGeom>
        </p:spPr>
      </p:pic>
      <p:pic>
        <p:nvPicPr>
          <p:cNvPr id="8" name="Grafik 7">
            <a:extLst>
              <a:ext uri="{FF2B5EF4-FFF2-40B4-BE49-F238E27FC236}">
                <a16:creationId xmlns:a16="http://schemas.microsoft.com/office/drawing/2014/main" id="{5A18D89C-C759-443F-B687-E8C9513AFF71}"/>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697398" y="5894568"/>
            <a:ext cx="1434447" cy="710762"/>
          </a:xfrm>
          <a:prstGeom prst="rect">
            <a:avLst/>
          </a:prstGeom>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seminare-ps.ne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seminare-ps.ne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ED34E2D-05D5-45EF-987E-ADC039FB43CB}"/>
              </a:ext>
            </a:extLst>
          </p:cNvPr>
          <p:cNvSpPr/>
          <p:nvPr/>
        </p:nvSpPr>
        <p:spPr>
          <a:xfrm>
            <a:off x="-125936" y="-818707"/>
            <a:ext cx="11580575" cy="8206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Silhouette enthält.&#10;&#10;Automatisch generierte Beschreibung">
            <a:extLst>
              <a:ext uri="{FF2B5EF4-FFF2-40B4-BE49-F238E27FC236}">
                <a16:creationId xmlns:a16="http://schemas.microsoft.com/office/drawing/2014/main" id="{27EA420B-92FF-4788-9013-956D7D9E29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8010" y="-664050"/>
            <a:ext cx="7096682" cy="4514127"/>
          </a:xfrm>
          <a:prstGeom prst="rect">
            <a:avLst/>
          </a:prstGeom>
        </p:spPr>
      </p:pic>
      <p:sp>
        <p:nvSpPr>
          <p:cNvPr id="14" name="Textfeld 13">
            <a:extLst>
              <a:ext uri="{FF2B5EF4-FFF2-40B4-BE49-F238E27FC236}">
                <a16:creationId xmlns:a16="http://schemas.microsoft.com/office/drawing/2014/main" id="{89D088DE-1D0D-4984-B147-35A47F1BA431}"/>
              </a:ext>
            </a:extLst>
          </p:cNvPr>
          <p:cNvSpPr txBox="1"/>
          <p:nvPr/>
        </p:nvSpPr>
        <p:spPr>
          <a:xfrm>
            <a:off x="7403877" y="792374"/>
            <a:ext cx="2929887" cy="1015663"/>
          </a:xfrm>
          <a:prstGeom prst="rect">
            <a:avLst/>
          </a:prstGeom>
          <a:noFill/>
        </p:spPr>
        <p:txBody>
          <a:bodyPr wrap="square" rtlCol="0">
            <a:spAutoFit/>
          </a:bodyPr>
          <a:lstStyle/>
          <a:p>
            <a:r>
              <a:rPr lang="de-CH" sz="2000" dirty="0">
                <a:solidFill>
                  <a:schemeClr val="bg1"/>
                </a:solidFill>
              </a:rPr>
              <a:t>Prof. Dr. Samuel Pfeifer, </a:t>
            </a:r>
            <a:br>
              <a:rPr lang="de-CH" sz="2000" dirty="0">
                <a:solidFill>
                  <a:schemeClr val="bg1"/>
                </a:solidFill>
              </a:rPr>
            </a:br>
            <a:r>
              <a:rPr lang="de-CH" sz="2000" dirty="0" err="1">
                <a:solidFill>
                  <a:schemeClr val="bg1"/>
                </a:solidFill>
              </a:rPr>
              <a:t>Switzerland</a:t>
            </a:r>
            <a:endParaRPr lang="de-CH" sz="2000" dirty="0">
              <a:solidFill>
                <a:schemeClr val="bg1"/>
              </a:solidFill>
            </a:endParaRPr>
          </a:p>
          <a:p>
            <a:r>
              <a:rPr lang="de-CH" sz="2000" dirty="0">
                <a:solidFill>
                  <a:schemeClr val="bg1"/>
                </a:solidFill>
                <a:hlinkClick r:id="rId4"/>
              </a:rPr>
              <a:t>www.seminare-ps.net</a:t>
            </a:r>
            <a:r>
              <a:rPr lang="de-CH" sz="2000" dirty="0">
                <a:solidFill>
                  <a:schemeClr val="bg1"/>
                </a:solidFill>
              </a:rPr>
              <a:t> </a:t>
            </a:r>
            <a:endParaRPr lang="de-DE" sz="2000" dirty="0">
              <a:solidFill>
                <a:schemeClr val="bg1"/>
              </a:solidFill>
            </a:endParaRPr>
          </a:p>
        </p:txBody>
      </p:sp>
      <p:pic>
        <p:nvPicPr>
          <p:cNvPr id="5" name="Grafik 4">
            <a:extLst>
              <a:ext uri="{FF2B5EF4-FFF2-40B4-BE49-F238E27FC236}">
                <a16:creationId xmlns:a16="http://schemas.microsoft.com/office/drawing/2014/main" id="{2F0E2EC1-11F5-4FFE-A776-CE605A0856E4}"/>
              </a:ext>
            </a:extLst>
          </p:cNvPr>
          <p:cNvPicPr>
            <a:picLocks noChangeAspect="1"/>
          </p:cNvPicPr>
          <p:nvPr/>
        </p:nvPicPr>
        <p:blipFill>
          <a:blip r:embed="rId5"/>
          <a:stretch>
            <a:fillRect/>
          </a:stretch>
        </p:blipFill>
        <p:spPr>
          <a:xfrm>
            <a:off x="1027045" y="3786619"/>
            <a:ext cx="8577815" cy="2773920"/>
          </a:xfrm>
          <a:prstGeom prst="rect">
            <a:avLst/>
          </a:prstGeom>
        </p:spPr>
      </p:pic>
    </p:spTree>
    <p:extLst>
      <p:ext uri="{BB962C8B-B14F-4D97-AF65-F5344CB8AC3E}">
        <p14:creationId xmlns:p14="http://schemas.microsoft.com/office/powerpoint/2010/main" val="403611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Findings</a:t>
            </a:r>
            <a:r>
              <a:rPr lang="de-CH" dirty="0"/>
              <a:t> </a:t>
            </a:r>
            <a:r>
              <a:rPr lang="de-CH" dirty="0" err="1"/>
              <a:t>from</a:t>
            </a:r>
            <a:r>
              <a:rPr lang="de-CH" dirty="0"/>
              <a:t> </a:t>
            </a:r>
            <a:r>
              <a:rPr lang="de-CH" dirty="0" err="1"/>
              <a:t>the</a:t>
            </a:r>
            <a:r>
              <a:rPr lang="de-CH" dirty="0"/>
              <a:t> American </a:t>
            </a:r>
            <a:r>
              <a:rPr lang="de-CH" dirty="0" err="1"/>
              <a:t>Civil</a:t>
            </a:r>
            <a:r>
              <a:rPr lang="de-CH" dirty="0"/>
              <a:t> War 1861 - 1865</a:t>
            </a:r>
          </a:p>
        </p:txBody>
      </p:sp>
      <p:sp>
        <p:nvSpPr>
          <p:cNvPr id="4" name="Inhaltsplatzhalter 3">
            <a:extLst>
              <a:ext uri="{FF2B5EF4-FFF2-40B4-BE49-F238E27FC236}">
                <a16:creationId xmlns:a16="http://schemas.microsoft.com/office/drawing/2014/main" id="{82BDF907-7A61-4472-BA93-4DB587AA4372}"/>
              </a:ext>
            </a:extLst>
          </p:cNvPr>
          <p:cNvSpPr>
            <a:spLocks noGrp="1"/>
          </p:cNvSpPr>
          <p:nvPr>
            <p:ph idx="1"/>
          </p:nvPr>
        </p:nvSpPr>
        <p:spPr>
          <a:xfrm>
            <a:off x="4932947" y="1648843"/>
            <a:ext cx="5188953" cy="4528120"/>
          </a:xfrm>
        </p:spPr>
        <p:txBody>
          <a:bodyPr>
            <a:normAutofit fontScale="77500" lnSpcReduction="20000"/>
          </a:bodyPr>
          <a:lstStyle/>
          <a:p>
            <a:r>
              <a:rPr lang="en-US" dirty="0"/>
              <a:t>After accounting for differences in socioeconomic conditions, Costa found that the sons of ex-POWs in the worst camp environments were 1.11 times more likely to die at any given age after 45 years old than the sons of non-POWs and 1.09 times more likely to die at any given age than the sons of POWs when camp conditions were better.</a:t>
            </a:r>
          </a:p>
          <a:p>
            <a:r>
              <a:rPr lang="en-US" dirty="0"/>
              <a:t>“I originally thought the key factor in the children’s longevity would be socioeconomic status,” Costa said. “But then I started to notice the effect was only happening in the sons — which is in keeping with an epigenetic cause — and only to the sons born after the war.”</a:t>
            </a:r>
          </a:p>
        </p:txBody>
      </p:sp>
      <p:pic>
        <p:nvPicPr>
          <p:cNvPr id="6" name="Grafik 5" descr="Ein Bild, das draußen, Gras, Boden enthält.&#10;&#10;Automatisch generierte Beschreibung">
            <a:extLst>
              <a:ext uri="{FF2B5EF4-FFF2-40B4-BE49-F238E27FC236}">
                <a16:creationId xmlns:a16="http://schemas.microsoft.com/office/drawing/2014/main" id="{AB470106-6097-4B54-B5A9-E1E1CAB9A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5506" y="1648843"/>
            <a:ext cx="6156921" cy="3161579"/>
          </a:xfrm>
          <a:prstGeom prst="rect">
            <a:avLst/>
          </a:prstGeom>
        </p:spPr>
      </p:pic>
    </p:spTree>
    <p:extLst>
      <p:ext uri="{BB962C8B-B14F-4D97-AF65-F5344CB8AC3E}">
        <p14:creationId xmlns:p14="http://schemas.microsoft.com/office/powerpoint/2010/main" val="254069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 </a:t>
            </a:r>
            <a:r>
              <a:rPr lang="de-CH" dirty="0" err="1"/>
              <a:t>hunger</a:t>
            </a:r>
            <a:r>
              <a:rPr lang="de-CH" dirty="0"/>
              <a:t> </a:t>
            </a:r>
            <a:r>
              <a:rPr lang="de-CH" dirty="0" err="1"/>
              <a:t>winter</a:t>
            </a:r>
            <a:r>
              <a:rPr lang="de-CH" dirty="0"/>
              <a:t> in Holland 1944</a:t>
            </a:r>
          </a:p>
        </p:txBody>
      </p:sp>
      <p:sp>
        <p:nvSpPr>
          <p:cNvPr id="3" name="Inhaltsplatzhalter 2"/>
          <p:cNvSpPr>
            <a:spLocks noGrp="1"/>
          </p:cNvSpPr>
          <p:nvPr>
            <p:ph idx="1"/>
          </p:nvPr>
        </p:nvSpPr>
        <p:spPr>
          <a:xfrm>
            <a:off x="5096435" y="1648843"/>
            <a:ext cx="5025465" cy="4528120"/>
          </a:xfrm>
        </p:spPr>
        <p:txBody>
          <a:bodyPr>
            <a:normAutofit fontScale="77500" lnSpcReduction="20000"/>
          </a:bodyPr>
          <a:lstStyle/>
          <a:p>
            <a:r>
              <a:rPr lang="en-US" dirty="0"/>
              <a:t>In 1944, the Nazis punished the Netherlands by blocking food supplies, plunging much of the country into famine. 20,000 people had died of starvation.</a:t>
            </a:r>
          </a:p>
          <a:p>
            <a:r>
              <a:rPr lang="en-US" dirty="0"/>
              <a:t>unplanned experiment in human health. Pregnant women, were uniquely vulnerable, and the children they gave birth to have been influenced by famine throughout their lives.</a:t>
            </a:r>
          </a:p>
          <a:p>
            <a:r>
              <a:rPr lang="en-US" dirty="0"/>
              <a:t>When they became adults, they ended up a few pounds heavier than average. In middle age, they had higher levels of triglycerides and LDL cholesterol. They also experienced higher rates of such conditions as obesity, diabetes and schizophrenia.</a:t>
            </a:r>
            <a:endParaRPr lang="de-CH" dirty="0"/>
          </a:p>
        </p:txBody>
      </p:sp>
      <p:sp>
        <p:nvSpPr>
          <p:cNvPr id="4" name="Foliennummernplatzhalter 3"/>
          <p:cNvSpPr>
            <a:spLocks noGrp="1"/>
          </p:cNvSpPr>
          <p:nvPr>
            <p:ph type="sldNum" sz="quarter" idx="12"/>
          </p:nvPr>
        </p:nvSpPr>
        <p:spPr/>
        <p:txBody>
          <a:bodyPr/>
          <a:lstStyle/>
          <a:p>
            <a:fld id="{4E471FF4-0C00-40C5-A66A-9E33A9528A29}" type="slidenum">
              <a:rPr lang="de-CH" smtClean="0"/>
              <a:t>11</a:t>
            </a:fld>
            <a:endParaRPr lang="de-CH"/>
          </a:p>
        </p:txBody>
      </p:sp>
      <p:pic>
        <p:nvPicPr>
          <p:cNvPr id="7" name="Grafik 6" descr="Ein Bild, das Person, drinnen, Gruppe, Foto enthält.&#10;&#10;Automatisch generierte Beschreibung">
            <a:extLst>
              <a:ext uri="{FF2B5EF4-FFF2-40B4-BE49-F238E27FC236}">
                <a16:creationId xmlns:a16="http://schemas.microsoft.com/office/drawing/2014/main" id="{DEF3B829-601C-4F22-9D13-1C205CF29B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983" y="1648843"/>
            <a:ext cx="5025465" cy="3151757"/>
          </a:xfrm>
          <a:prstGeom prst="rect">
            <a:avLst/>
          </a:prstGeom>
        </p:spPr>
      </p:pic>
    </p:spTree>
    <p:extLst>
      <p:ext uri="{BB962C8B-B14F-4D97-AF65-F5344CB8AC3E}">
        <p14:creationId xmlns:p14="http://schemas.microsoft.com/office/powerpoint/2010/main" val="419035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Laboratory </a:t>
            </a:r>
            <a:r>
              <a:rPr lang="de-CH" dirty="0" err="1"/>
              <a:t>findings</a:t>
            </a:r>
            <a:r>
              <a:rPr lang="de-CH" dirty="0"/>
              <a:t> in </a:t>
            </a:r>
            <a:r>
              <a:rPr lang="de-CH" dirty="0" err="1"/>
              <a:t>mice</a:t>
            </a:r>
            <a:endParaRPr lang="de-CH" dirty="0"/>
          </a:p>
        </p:txBody>
      </p:sp>
      <p:sp>
        <p:nvSpPr>
          <p:cNvPr id="3" name="Inhaltsplatzhalter 2"/>
          <p:cNvSpPr>
            <a:spLocks noGrp="1"/>
          </p:cNvSpPr>
          <p:nvPr>
            <p:ph idx="1"/>
          </p:nvPr>
        </p:nvSpPr>
        <p:spPr>
          <a:xfrm>
            <a:off x="5096435" y="1648843"/>
            <a:ext cx="5025465" cy="4528120"/>
          </a:xfrm>
        </p:spPr>
        <p:txBody>
          <a:bodyPr>
            <a:normAutofit fontScale="55000" lnSpcReduction="20000"/>
          </a:bodyPr>
          <a:lstStyle/>
          <a:p>
            <a:r>
              <a:rPr lang="en-US" sz="3800" dirty="0"/>
              <a:t>Studies at the University of Maryland School of Medicine: raising mice in stressful environment: tilting cages, leaving light on – constant stress = traumatic childhood.</a:t>
            </a:r>
          </a:p>
          <a:p>
            <a:r>
              <a:rPr lang="en-US" sz="3800" dirty="0"/>
              <a:t>Effect: changes the subsequent behavior of those mice’s genes in a way that alters how they manage surges of stress hormones.</a:t>
            </a:r>
          </a:p>
          <a:p>
            <a:r>
              <a:rPr lang="en-US" sz="3800" dirty="0"/>
              <a:t>Passed on to next generation: how their offspring handle stress</a:t>
            </a:r>
            <a:r>
              <a:rPr lang="en-US" sz="3800" dirty="0">
                <a:highlight>
                  <a:srgbClr val="FFFF00"/>
                </a:highlight>
              </a:rPr>
              <a:t>: namely, the young mice are numbed, or less reactive, to the hormones compared to control animals</a:t>
            </a:r>
            <a:r>
              <a:rPr lang="en-US" sz="3800" dirty="0"/>
              <a:t>, said Dr. Bale, director of the university’s Center for Epigenetic Research.</a:t>
            </a:r>
            <a:br>
              <a:rPr lang="en-US" dirty="0"/>
            </a:br>
            <a:endParaRPr lang="en-US" dirty="0"/>
          </a:p>
          <a:p>
            <a:pPr lvl="1"/>
            <a:r>
              <a:rPr lang="en-US" dirty="0"/>
              <a:t>NYTimes – 2018 </a:t>
            </a:r>
          </a:p>
        </p:txBody>
      </p:sp>
      <p:sp>
        <p:nvSpPr>
          <p:cNvPr id="4" name="Foliennummernplatzhalter 3"/>
          <p:cNvSpPr>
            <a:spLocks noGrp="1"/>
          </p:cNvSpPr>
          <p:nvPr>
            <p:ph type="sldNum" sz="quarter" idx="12"/>
          </p:nvPr>
        </p:nvSpPr>
        <p:spPr/>
        <p:txBody>
          <a:bodyPr/>
          <a:lstStyle/>
          <a:p>
            <a:fld id="{4E471FF4-0C00-40C5-A66A-9E33A9528A29}" type="slidenum">
              <a:rPr lang="de-CH" smtClean="0"/>
              <a:t>12</a:t>
            </a:fld>
            <a:endParaRPr lang="de-CH"/>
          </a:p>
        </p:txBody>
      </p:sp>
      <p:pic>
        <p:nvPicPr>
          <p:cNvPr id="6" name="Grafik 5" descr="Ein Bild, das Katze, Tier, Säugetier, sitzend enthält.&#10;&#10;Automatisch generierte Beschreibung">
            <a:extLst>
              <a:ext uri="{FF2B5EF4-FFF2-40B4-BE49-F238E27FC236}">
                <a16:creationId xmlns:a16="http://schemas.microsoft.com/office/drawing/2014/main" id="{151CA6A8-2C10-4549-8EF6-B35D0127DE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283" y="1648842"/>
            <a:ext cx="4889500" cy="3147071"/>
          </a:xfrm>
          <a:prstGeom prst="rect">
            <a:avLst/>
          </a:prstGeom>
        </p:spPr>
      </p:pic>
    </p:spTree>
    <p:extLst>
      <p:ext uri="{BB962C8B-B14F-4D97-AF65-F5344CB8AC3E}">
        <p14:creationId xmlns:p14="http://schemas.microsoft.com/office/powerpoint/2010/main" val="265688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8EE87-18D4-4503-A77D-C9024253920F}"/>
              </a:ext>
            </a:extLst>
          </p:cNvPr>
          <p:cNvSpPr>
            <a:spLocks noGrp="1"/>
          </p:cNvSpPr>
          <p:nvPr>
            <p:ph type="sldNum" sz="quarter" idx="12"/>
          </p:nvPr>
        </p:nvSpPr>
        <p:spPr/>
        <p:txBody>
          <a:bodyPr/>
          <a:lstStyle/>
          <a:p>
            <a:fld id="{4E471FF4-0C00-40C5-A66A-9E33A9528A29}" type="slidenum">
              <a:rPr lang="de-CH" smtClean="0"/>
              <a:pPr/>
              <a:t>13</a:t>
            </a:fld>
            <a:endParaRPr lang="de-CH"/>
          </a:p>
        </p:txBody>
      </p:sp>
      <p:pic>
        <p:nvPicPr>
          <p:cNvPr id="6" name="Grafik 5" descr="Ein Bild, das Text, Karte enthält.&#10;&#10;Automatisch generierte Beschreibung">
            <a:extLst>
              <a:ext uri="{FF2B5EF4-FFF2-40B4-BE49-F238E27FC236}">
                <a16:creationId xmlns:a16="http://schemas.microsoft.com/office/drawing/2014/main" id="{3E5501AD-B74B-4C9D-9EA7-D0CADDA046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 y="0"/>
            <a:ext cx="10437157" cy="6858000"/>
          </a:xfrm>
          <a:prstGeom prst="rect">
            <a:avLst/>
          </a:prstGeom>
        </p:spPr>
      </p:pic>
      <p:pic>
        <p:nvPicPr>
          <p:cNvPr id="9" name="Grafik 8">
            <a:extLst>
              <a:ext uri="{FF2B5EF4-FFF2-40B4-BE49-F238E27FC236}">
                <a16:creationId xmlns:a16="http://schemas.microsoft.com/office/drawing/2014/main" id="{CD75FD6C-F08B-4956-82C3-E595525205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889" y="881814"/>
            <a:ext cx="1550504" cy="369023"/>
          </a:xfrm>
          <a:prstGeom prst="rect">
            <a:avLst/>
          </a:prstGeom>
        </p:spPr>
      </p:pic>
      <p:sp>
        <p:nvSpPr>
          <p:cNvPr id="10" name="Textfeld 9">
            <a:extLst>
              <a:ext uri="{FF2B5EF4-FFF2-40B4-BE49-F238E27FC236}">
                <a16:creationId xmlns:a16="http://schemas.microsoft.com/office/drawing/2014/main" id="{6872FB80-01CD-4B65-B46E-8B55EF60806A}"/>
              </a:ext>
            </a:extLst>
          </p:cNvPr>
          <p:cNvSpPr txBox="1"/>
          <p:nvPr/>
        </p:nvSpPr>
        <p:spPr>
          <a:xfrm>
            <a:off x="3589446" y="6325383"/>
            <a:ext cx="2782956" cy="369332"/>
          </a:xfrm>
          <a:prstGeom prst="rect">
            <a:avLst/>
          </a:prstGeom>
          <a:noFill/>
        </p:spPr>
        <p:txBody>
          <a:bodyPr wrap="square" rtlCol="0">
            <a:spAutoFit/>
          </a:bodyPr>
          <a:lstStyle/>
          <a:p>
            <a:r>
              <a:rPr lang="en-US" dirty="0"/>
              <a:t>December 2011</a:t>
            </a:r>
          </a:p>
        </p:txBody>
      </p:sp>
    </p:spTree>
    <p:extLst>
      <p:ext uri="{BB962C8B-B14F-4D97-AF65-F5344CB8AC3E}">
        <p14:creationId xmlns:p14="http://schemas.microsoft.com/office/powerpoint/2010/main" val="280418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2BA6-1190-45F2-B7F1-C7D828B5D423}"/>
              </a:ext>
            </a:extLst>
          </p:cNvPr>
          <p:cNvSpPr>
            <a:spLocks noGrp="1"/>
          </p:cNvSpPr>
          <p:nvPr>
            <p:ph type="title"/>
          </p:nvPr>
        </p:nvSpPr>
        <p:spPr/>
        <p:txBody>
          <a:bodyPr/>
          <a:lstStyle/>
          <a:p>
            <a:r>
              <a:rPr lang="de-CH" dirty="0"/>
              <a:t>Open Questions</a:t>
            </a:r>
            <a:endParaRPr lang="de-DE" dirty="0"/>
          </a:p>
        </p:txBody>
      </p:sp>
      <p:sp>
        <p:nvSpPr>
          <p:cNvPr id="3" name="Inhaltsplatzhalter 2">
            <a:extLst>
              <a:ext uri="{FF2B5EF4-FFF2-40B4-BE49-F238E27FC236}">
                <a16:creationId xmlns:a16="http://schemas.microsoft.com/office/drawing/2014/main" id="{3ED40AA6-DA11-40CE-9BBB-8BE6FB65EC0C}"/>
              </a:ext>
            </a:extLst>
          </p:cNvPr>
          <p:cNvSpPr>
            <a:spLocks noGrp="1"/>
          </p:cNvSpPr>
          <p:nvPr>
            <p:ph idx="1"/>
          </p:nvPr>
        </p:nvSpPr>
        <p:spPr>
          <a:xfrm>
            <a:off x="4944979" y="1648843"/>
            <a:ext cx="5176921" cy="4528120"/>
          </a:xfrm>
        </p:spPr>
        <p:txBody>
          <a:bodyPr>
            <a:normAutofit fontScale="85000" lnSpcReduction="20000"/>
          </a:bodyPr>
          <a:lstStyle/>
          <a:p>
            <a:r>
              <a:rPr lang="en-US" dirty="0"/>
              <a:t>No one can explain exactly how, say, changes in brain cells caused by abuse could be communicated to fully formed sperm or egg cells before conception. And that’s just the first challenge. </a:t>
            </a:r>
          </a:p>
          <a:p>
            <a:r>
              <a:rPr lang="en-US" dirty="0"/>
              <a:t>After conception, when sperm meets egg, a natural process of cleansing, or “rebooting,” occurs, stripping away most chemical marks on the genes.</a:t>
            </a:r>
          </a:p>
          <a:p>
            <a:r>
              <a:rPr lang="en-US" dirty="0"/>
              <a:t>Finally, as the fertilized egg grows and develops, a symphony of genetic reshuffling occurs, as cells specialize into brain cells, skin cells, and the rest. How does a signature of trauma survive all of that?</a:t>
            </a:r>
            <a:endParaRPr lang="de-CH" dirty="0"/>
          </a:p>
        </p:txBody>
      </p:sp>
      <p:sp>
        <p:nvSpPr>
          <p:cNvPr id="4" name="Foliennummernplatzhalter 3">
            <a:extLst>
              <a:ext uri="{FF2B5EF4-FFF2-40B4-BE49-F238E27FC236}">
                <a16:creationId xmlns:a16="http://schemas.microsoft.com/office/drawing/2014/main" id="{CB3E32D4-C71B-4ADE-A97E-A2748AA89E1C}"/>
              </a:ext>
            </a:extLst>
          </p:cNvPr>
          <p:cNvSpPr>
            <a:spLocks noGrp="1"/>
          </p:cNvSpPr>
          <p:nvPr>
            <p:ph type="sldNum" sz="quarter" idx="12"/>
          </p:nvPr>
        </p:nvSpPr>
        <p:spPr/>
        <p:txBody>
          <a:bodyPr/>
          <a:lstStyle/>
          <a:p>
            <a:fld id="{4E471FF4-0C00-40C5-A66A-9E33A9528A29}" type="slidenum">
              <a:rPr lang="de-CH" smtClean="0"/>
              <a:pPr/>
              <a:t>14</a:t>
            </a:fld>
            <a:endParaRPr lang="de-CH"/>
          </a:p>
        </p:txBody>
      </p:sp>
      <p:pic>
        <p:nvPicPr>
          <p:cNvPr id="8" name="Grafik 7" descr="Ein Bild, das Tier, Wirbellose, Elefant enthält.&#10;&#10;Automatisch generierte Beschreibung">
            <a:extLst>
              <a:ext uri="{FF2B5EF4-FFF2-40B4-BE49-F238E27FC236}">
                <a16:creationId xmlns:a16="http://schemas.microsoft.com/office/drawing/2014/main" id="{EA56A182-3931-4CBF-988A-C2F834A79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362" y="1648842"/>
            <a:ext cx="5564025" cy="3151757"/>
          </a:xfrm>
          <a:prstGeom prst="rect">
            <a:avLst/>
          </a:prstGeom>
        </p:spPr>
      </p:pic>
    </p:spTree>
    <p:extLst>
      <p:ext uri="{BB962C8B-B14F-4D97-AF65-F5344CB8AC3E}">
        <p14:creationId xmlns:p14="http://schemas.microsoft.com/office/powerpoint/2010/main" val="342800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E13C93F-1F46-46A4-8F85-76160C60E44B}"/>
              </a:ext>
            </a:extLst>
          </p:cNvPr>
          <p:cNvSpPr>
            <a:spLocks noGrp="1"/>
          </p:cNvSpPr>
          <p:nvPr>
            <p:ph type="sldNum" sz="quarter" idx="12"/>
          </p:nvPr>
        </p:nvSpPr>
        <p:spPr/>
        <p:txBody>
          <a:bodyPr/>
          <a:lstStyle/>
          <a:p>
            <a:fld id="{4E471FF4-0C00-40C5-A66A-9E33A9528A29}" type="slidenum">
              <a:rPr lang="de-CH" smtClean="0"/>
              <a:pPr/>
              <a:t>15</a:t>
            </a:fld>
            <a:endParaRPr lang="de-CH"/>
          </a:p>
        </p:txBody>
      </p:sp>
      <p:pic>
        <p:nvPicPr>
          <p:cNvPr id="6" name="Grafik 5">
            <a:extLst>
              <a:ext uri="{FF2B5EF4-FFF2-40B4-BE49-F238E27FC236}">
                <a16:creationId xmlns:a16="http://schemas.microsoft.com/office/drawing/2014/main" id="{17F79E63-904E-4A87-A32B-70811A6F754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219" y="428206"/>
            <a:ext cx="9754961" cy="6001588"/>
          </a:xfrm>
          <a:prstGeom prst="rect">
            <a:avLst/>
          </a:prstGeom>
        </p:spPr>
      </p:pic>
    </p:spTree>
    <p:extLst>
      <p:ext uri="{BB962C8B-B14F-4D97-AF65-F5344CB8AC3E}">
        <p14:creationId xmlns:p14="http://schemas.microsoft.com/office/powerpoint/2010/main" val="263321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E13C93F-1F46-46A4-8F85-76160C60E44B}"/>
              </a:ext>
            </a:extLst>
          </p:cNvPr>
          <p:cNvSpPr>
            <a:spLocks noGrp="1"/>
          </p:cNvSpPr>
          <p:nvPr>
            <p:ph type="sldNum" sz="quarter" idx="12"/>
          </p:nvPr>
        </p:nvSpPr>
        <p:spPr/>
        <p:txBody>
          <a:bodyPr/>
          <a:lstStyle/>
          <a:p>
            <a:fld id="{4E471FF4-0C00-40C5-A66A-9E33A9528A29}" type="slidenum">
              <a:rPr lang="de-CH" smtClean="0"/>
              <a:pPr/>
              <a:t>16</a:t>
            </a:fld>
            <a:endParaRPr lang="de-CH"/>
          </a:p>
        </p:txBody>
      </p:sp>
      <p:pic>
        <p:nvPicPr>
          <p:cNvPr id="3" name="Grafik 2" descr="Ein Bild, das Text, Karte enthält.&#10;&#10;Automatisch generierte Beschreibung">
            <a:extLst>
              <a:ext uri="{FF2B5EF4-FFF2-40B4-BE49-F238E27FC236}">
                <a16:creationId xmlns:a16="http://schemas.microsoft.com/office/drawing/2014/main" id="{17319A35-28B2-41A6-AEC9-6920C7B76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5800"/>
            <a:ext cx="10439400" cy="6238906"/>
          </a:xfrm>
          <a:prstGeom prst="rect">
            <a:avLst/>
          </a:prstGeom>
        </p:spPr>
      </p:pic>
    </p:spTree>
    <p:extLst>
      <p:ext uri="{BB962C8B-B14F-4D97-AF65-F5344CB8AC3E}">
        <p14:creationId xmlns:p14="http://schemas.microsoft.com/office/powerpoint/2010/main" val="324841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EF3095-0DA7-48C1-8E7B-D23087D2C201}"/>
              </a:ext>
            </a:extLst>
          </p:cNvPr>
          <p:cNvSpPr>
            <a:spLocks noGrp="1"/>
          </p:cNvSpPr>
          <p:nvPr>
            <p:ph type="title"/>
          </p:nvPr>
        </p:nvSpPr>
        <p:spPr/>
        <p:txBody>
          <a:bodyPr/>
          <a:lstStyle/>
          <a:p>
            <a:r>
              <a:rPr lang="en-US" dirty="0"/>
              <a:t>Conclusions of Rachel Yehuda</a:t>
            </a:r>
          </a:p>
        </p:txBody>
      </p:sp>
      <p:sp>
        <p:nvSpPr>
          <p:cNvPr id="4" name="Inhaltsplatzhalter 3">
            <a:extLst>
              <a:ext uri="{FF2B5EF4-FFF2-40B4-BE49-F238E27FC236}">
                <a16:creationId xmlns:a16="http://schemas.microsoft.com/office/drawing/2014/main" id="{F5625DD2-56BA-4C12-9A08-EBC0F593C6E9}"/>
              </a:ext>
            </a:extLst>
          </p:cNvPr>
          <p:cNvSpPr>
            <a:spLocks noGrp="1"/>
          </p:cNvSpPr>
          <p:nvPr>
            <p:ph idx="1"/>
          </p:nvPr>
        </p:nvSpPr>
        <p:spPr>
          <a:xfrm>
            <a:off x="4787821" y="1648843"/>
            <a:ext cx="5334079" cy="4528120"/>
          </a:xfrm>
          <a:solidFill>
            <a:srgbClr val="C00000"/>
          </a:solidFill>
        </p:spPr>
        <p:txBody>
          <a:bodyPr>
            <a:normAutofit fontScale="85000" lnSpcReduction="20000"/>
          </a:bodyPr>
          <a:lstStyle/>
          <a:p>
            <a:br>
              <a:rPr lang="en-US" dirty="0">
                <a:solidFill>
                  <a:schemeClr val="bg1"/>
                </a:solidFill>
              </a:rPr>
            </a:br>
            <a:r>
              <a:rPr lang="en-US" dirty="0">
                <a:solidFill>
                  <a:schemeClr val="bg1"/>
                </a:solidFill>
              </a:rPr>
              <a:t>Given the paucity of human studies and the methodological challenges in conducting such studies, it is not possible to attribute intergenerational effects in humans to a single set of biological or other determinants at this time. Elucidating the role of epigenetic mechanisms in intergenerational effects through prospective, multi-generational studies may ultimately yield a cogent understanding of how individual, cultural and societal experiences permeate our biology. </a:t>
            </a:r>
          </a:p>
          <a:p>
            <a:pPr lvl="1"/>
            <a:r>
              <a:rPr lang="en-US" dirty="0">
                <a:solidFill>
                  <a:schemeClr val="bg1"/>
                </a:solidFill>
              </a:rPr>
              <a:t>Rachel Yehuda, Epigenetic Researcher New York.</a:t>
            </a:r>
          </a:p>
          <a:p>
            <a:endParaRPr lang="en-US" dirty="0">
              <a:solidFill>
                <a:schemeClr val="bg1"/>
              </a:solidFill>
            </a:endParaRPr>
          </a:p>
        </p:txBody>
      </p:sp>
      <p:sp>
        <p:nvSpPr>
          <p:cNvPr id="2" name="Foliennummernplatzhalter 1">
            <a:extLst>
              <a:ext uri="{FF2B5EF4-FFF2-40B4-BE49-F238E27FC236}">
                <a16:creationId xmlns:a16="http://schemas.microsoft.com/office/drawing/2014/main" id="{50C6F007-BF5E-4A18-8622-A1F81B0ABCEA}"/>
              </a:ext>
            </a:extLst>
          </p:cNvPr>
          <p:cNvSpPr>
            <a:spLocks noGrp="1"/>
          </p:cNvSpPr>
          <p:nvPr>
            <p:ph type="sldNum" sz="quarter" idx="12"/>
          </p:nvPr>
        </p:nvSpPr>
        <p:spPr/>
        <p:txBody>
          <a:bodyPr/>
          <a:lstStyle/>
          <a:p>
            <a:fld id="{4E471FF4-0C00-40C5-A66A-9E33A9528A29}" type="slidenum">
              <a:rPr lang="de-CH" smtClean="0"/>
              <a:t>17</a:t>
            </a:fld>
            <a:endParaRPr lang="de-CH"/>
          </a:p>
        </p:txBody>
      </p:sp>
      <p:pic>
        <p:nvPicPr>
          <p:cNvPr id="6" name="Grafik 5">
            <a:extLst>
              <a:ext uri="{FF2B5EF4-FFF2-40B4-BE49-F238E27FC236}">
                <a16:creationId xmlns:a16="http://schemas.microsoft.com/office/drawing/2014/main" id="{F609770B-29EF-4D8D-AB11-C8DA521402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034" t="16114" b="32670"/>
          <a:stretch/>
        </p:blipFill>
        <p:spPr>
          <a:xfrm>
            <a:off x="783771" y="1959429"/>
            <a:ext cx="3926272" cy="619399"/>
          </a:xfrm>
          <a:prstGeom prst="rect">
            <a:avLst/>
          </a:prstGeom>
        </p:spPr>
      </p:pic>
    </p:spTree>
    <p:extLst>
      <p:ext uri="{BB962C8B-B14F-4D97-AF65-F5344CB8AC3E}">
        <p14:creationId xmlns:p14="http://schemas.microsoft.com/office/powerpoint/2010/main" val="278081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ADD62C-66C4-497F-BD06-7A9F0F05ECEB}"/>
              </a:ext>
            </a:extLst>
          </p:cNvPr>
          <p:cNvSpPr>
            <a:spLocks noGrp="1"/>
          </p:cNvSpPr>
          <p:nvPr>
            <p:ph type="title"/>
          </p:nvPr>
        </p:nvSpPr>
        <p:spPr/>
        <p:txBody>
          <a:bodyPr/>
          <a:lstStyle/>
          <a:p>
            <a:r>
              <a:rPr lang="de-CH" dirty="0" err="1"/>
              <a:t>Vulnerability</a:t>
            </a:r>
            <a:r>
              <a:rPr lang="de-CH" dirty="0"/>
              <a:t> and </a:t>
            </a:r>
            <a:r>
              <a:rPr lang="de-CH" dirty="0" err="1"/>
              <a:t>highly</a:t>
            </a:r>
            <a:r>
              <a:rPr lang="de-CH" dirty="0"/>
              <a:t> sensitive </a:t>
            </a:r>
            <a:r>
              <a:rPr lang="de-CH" dirty="0" err="1"/>
              <a:t>persons</a:t>
            </a:r>
            <a:endParaRPr lang="de-CH" dirty="0"/>
          </a:p>
        </p:txBody>
      </p:sp>
      <p:sp>
        <p:nvSpPr>
          <p:cNvPr id="4" name="Inhaltsplatzhalter 3">
            <a:extLst>
              <a:ext uri="{FF2B5EF4-FFF2-40B4-BE49-F238E27FC236}">
                <a16:creationId xmlns:a16="http://schemas.microsoft.com/office/drawing/2014/main" id="{74B14686-10D7-4A06-BAC3-D0F7CB8FDD35}"/>
              </a:ext>
            </a:extLst>
          </p:cNvPr>
          <p:cNvSpPr>
            <a:spLocks noGrp="1"/>
          </p:cNvSpPr>
          <p:nvPr>
            <p:ph idx="1"/>
          </p:nvPr>
        </p:nvSpPr>
        <p:spPr>
          <a:xfrm>
            <a:off x="4941168" y="1648843"/>
            <a:ext cx="5180732" cy="4528120"/>
          </a:xfrm>
        </p:spPr>
        <p:txBody>
          <a:bodyPr>
            <a:normAutofit fontScale="92500" lnSpcReduction="10000"/>
          </a:bodyPr>
          <a:lstStyle/>
          <a:p>
            <a:r>
              <a:rPr lang="en-US" dirty="0"/>
              <a:t>Research and practical observation shows that there is a significant percentage of children who show </a:t>
            </a:r>
            <a:r>
              <a:rPr lang="en-US" u="sng" dirty="0"/>
              <a:t>high anxiety from early childhood</a:t>
            </a:r>
            <a:r>
              <a:rPr lang="en-US" dirty="0"/>
              <a:t>.</a:t>
            </a:r>
          </a:p>
          <a:p>
            <a:r>
              <a:rPr lang="en-US" dirty="0"/>
              <a:t>These children tend to be more sensitive and vulnerable to stress and to new experiences in their later years.</a:t>
            </a:r>
          </a:p>
          <a:p>
            <a:r>
              <a:rPr lang="en-US" dirty="0"/>
              <a:t>«highly sensitive persons» have become an established concept describing emotional vulnerability</a:t>
            </a:r>
          </a:p>
          <a:p>
            <a:r>
              <a:rPr lang="en-US" dirty="0"/>
              <a:t>No direct correlation with trauma</a:t>
            </a:r>
          </a:p>
        </p:txBody>
      </p:sp>
      <p:sp>
        <p:nvSpPr>
          <p:cNvPr id="2" name="Foliennummernplatzhalter 1">
            <a:extLst>
              <a:ext uri="{FF2B5EF4-FFF2-40B4-BE49-F238E27FC236}">
                <a16:creationId xmlns:a16="http://schemas.microsoft.com/office/drawing/2014/main" id="{BD17DDCD-93A8-46D1-B4ED-A45E7F48215D}"/>
              </a:ext>
            </a:extLst>
          </p:cNvPr>
          <p:cNvSpPr>
            <a:spLocks noGrp="1"/>
          </p:cNvSpPr>
          <p:nvPr>
            <p:ph type="sldNum" sz="quarter" idx="12"/>
          </p:nvPr>
        </p:nvSpPr>
        <p:spPr/>
        <p:txBody>
          <a:bodyPr/>
          <a:lstStyle/>
          <a:p>
            <a:fld id="{4E471FF4-0C00-40C5-A66A-9E33A9528A29}" type="slidenum">
              <a:rPr lang="de-CH" smtClean="0"/>
              <a:t>18</a:t>
            </a:fld>
            <a:endParaRPr lang="de-CH"/>
          </a:p>
        </p:txBody>
      </p:sp>
      <p:pic>
        <p:nvPicPr>
          <p:cNvPr id="7" name="Grafik 6" descr="Ein Bild, das Pflanze, Gras, draußen, Blume enthält.&#10;&#10;Automatisch generierte Beschreibung">
            <a:extLst>
              <a:ext uri="{FF2B5EF4-FFF2-40B4-BE49-F238E27FC236}">
                <a16:creationId xmlns:a16="http://schemas.microsoft.com/office/drawing/2014/main" id="{A9B0C143-08C8-4656-A961-898E4E5C0D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9019" y="1643162"/>
            <a:ext cx="5596597" cy="3201453"/>
          </a:xfrm>
          <a:prstGeom prst="rect">
            <a:avLst/>
          </a:prstGeom>
        </p:spPr>
      </p:pic>
    </p:spTree>
    <p:extLst>
      <p:ext uri="{BB962C8B-B14F-4D97-AF65-F5344CB8AC3E}">
        <p14:creationId xmlns:p14="http://schemas.microsoft.com/office/powerpoint/2010/main" val="78217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456572" y="4184374"/>
            <a:ext cx="5545033" cy="17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buFont typeface="Wingdings" panose="05000000000000000000" pitchFamily="2" charset="2"/>
              <a:buNone/>
            </a:pPr>
            <a:r>
              <a:rPr lang="de-DE" altLang="de-DE" sz="4000" b="1" i="1" dirty="0" err="1">
                <a:latin typeface="+mn-lt"/>
              </a:rPr>
              <a:t>Anxiety</a:t>
            </a:r>
            <a:r>
              <a:rPr lang="de-DE" altLang="de-DE" sz="4000" b="1" i="1" dirty="0">
                <a:latin typeface="+mn-lt"/>
              </a:rPr>
              <a:t> </a:t>
            </a:r>
            <a:r>
              <a:rPr lang="de-DE" altLang="de-DE" sz="4000" b="1" i="1" dirty="0" err="1">
                <a:latin typeface="+mn-lt"/>
              </a:rPr>
              <a:t>sensitivity</a:t>
            </a:r>
            <a:r>
              <a:rPr lang="de-DE" altLang="de-DE" sz="4000" b="1" i="1" dirty="0">
                <a:latin typeface="+mn-lt"/>
              </a:rPr>
              <a:t> </a:t>
            </a:r>
            <a:br>
              <a:rPr lang="de-DE" altLang="de-DE" sz="4000" b="1" i="1" dirty="0">
                <a:latin typeface="+mn-lt"/>
              </a:rPr>
            </a:br>
            <a:r>
              <a:rPr lang="de-DE" altLang="de-DE" sz="2800" dirty="0" err="1">
                <a:latin typeface="Cambria" panose="02040503050406030204" pitchFamily="18" charset="0"/>
                <a:ea typeface="Cambria" panose="02040503050406030204" pitchFamily="18" charset="0"/>
              </a:rPr>
              <a:t>is</a:t>
            </a:r>
            <a:r>
              <a:rPr lang="de-DE" altLang="de-DE" sz="2800" dirty="0">
                <a:latin typeface="Cambria" panose="02040503050406030204" pitchFamily="18" charset="0"/>
                <a:ea typeface="Cambria" panose="02040503050406030204" pitchFamily="18" charset="0"/>
              </a:rPr>
              <a:t> </a:t>
            </a:r>
            <a:r>
              <a:rPr lang="de-DE" altLang="de-DE" sz="2800" dirty="0" err="1">
                <a:latin typeface="Cambria" panose="02040503050406030204" pitchFamily="18" charset="0"/>
                <a:ea typeface="Cambria" panose="02040503050406030204" pitchFamily="18" charset="0"/>
              </a:rPr>
              <a:t>the</a:t>
            </a:r>
            <a:r>
              <a:rPr lang="de-DE" altLang="de-DE" sz="2800" dirty="0">
                <a:latin typeface="Cambria" panose="02040503050406030204" pitchFamily="18" charset="0"/>
                <a:ea typeface="Cambria" panose="02040503050406030204" pitchFamily="18" charset="0"/>
              </a:rPr>
              <a:t> </a:t>
            </a:r>
            <a:r>
              <a:rPr lang="de-DE" altLang="de-DE" sz="2800" dirty="0" err="1">
                <a:latin typeface="Cambria" panose="02040503050406030204" pitchFamily="18" charset="0"/>
                <a:ea typeface="Cambria" panose="02040503050406030204" pitchFamily="18" charset="0"/>
              </a:rPr>
              <a:t>basis</a:t>
            </a:r>
            <a:r>
              <a:rPr lang="de-DE" altLang="de-DE" sz="2800" dirty="0">
                <a:latin typeface="Cambria" panose="02040503050406030204" pitchFamily="18" charset="0"/>
                <a:ea typeface="Cambria" panose="02040503050406030204" pitchFamily="18" charset="0"/>
              </a:rPr>
              <a:t> </a:t>
            </a:r>
            <a:r>
              <a:rPr lang="de-DE" altLang="de-DE" sz="2800" dirty="0" err="1">
                <a:latin typeface="Cambria" panose="02040503050406030204" pitchFamily="18" charset="0"/>
                <a:ea typeface="Cambria" panose="02040503050406030204" pitchFamily="18" charset="0"/>
              </a:rPr>
              <a:t>of</a:t>
            </a:r>
            <a:r>
              <a:rPr lang="de-DE" altLang="de-DE" sz="2800" dirty="0">
                <a:latin typeface="Cambria" panose="02040503050406030204" pitchFamily="18" charset="0"/>
                <a:ea typeface="Cambria" panose="02040503050406030204" pitchFamily="18" charset="0"/>
              </a:rPr>
              <a:t> human </a:t>
            </a:r>
            <a:r>
              <a:rPr lang="de-DE" altLang="de-DE" sz="2800" dirty="0" err="1">
                <a:latin typeface="Cambria" panose="02040503050406030204" pitchFamily="18" charset="0"/>
                <a:ea typeface="Cambria" panose="02040503050406030204" pitchFamily="18" charset="0"/>
              </a:rPr>
              <a:t>temperament</a:t>
            </a:r>
            <a:r>
              <a:rPr lang="de-DE" altLang="de-DE" sz="2800" dirty="0">
                <a:latin typeface="Cambria" panose="02040503050406030204" pitchFamily="18" charset="0"/>
                <a:ea typeface="Cambria" panose="02040503050406030204" pitchFamily="18" charset="0"/>
              </a:rPr>
              <a:t>, </a:t>
            </a:r>
            <a:r>
              <a:rPr lang="de-DE" altLang="de-DE" sz="2800" dirty="0" err="1">
                <a:latin typeface="Cambria" panose="02040503050406030204" pitchFamily="18" charset="0"/>
                <a:ea typeface="Cambria" panose="02040503050406030204" pitchFamily="18" charset="0"/>
              </a:rPr>
              <a:t>starting</a:t>
            </a:r>
            <a:r>
              <a:rPr lang="de-DE" altLang="de-DE" sz="2800" dirty="0">
                <a:latin typeface="Cambria" panose="02040503050406030204" pitchFamily="18" charset="0"/>
                <a:ea typeface="Cambria" panose="02040503050406030204" pitchFamily="18" charset="0"/>
              </a:rPr>
              <a:t> </a:t>
            </a:r>
            <a:r>
              <a:rPr lang="de-DE" altLang="de-DE" sz="2800" dirty="0" err="1">
                <a:latin typeface="Cambria" panose="02040503050406030204" pitchFamily="18" charset="0"/>
                <a:ea typeface="Cambria" panose="02040503050406030204" pitchFamily="18" charset="0"/>
              </a:rPr>
              <a:t>very</a:t>
            </a:r>
            <a:r>
              <a:rPr lang="de-DE" altLang="de-DE" sz="2800" dirty="0">
                <a:latin typeface="Cambria" panose="02040503050406030204" pitchFamily="18" charset="0"/>
                <a:ea typeface="Cambria" panose="02040503050406030204" pitchFamily="18" charset="0"/>
              </a:rPr>
              <a:t> </a:t>
            </a:r>
            <a:r>
              <a:rPr lang="de-DE" altLang="de-DE" sz="2800" dirty="0" err="1">
                <a:latin typeface="Cambria" panose="02040503050406030204" pitchFamily="18" charset="0"/>
                <a:ea typeface="Cambria" panose="02040503050406030204" pitchFamily="18" charset="0"/>
              </a:rPr>
              <a:t>early</a:t>
            </a:r>
            <a:r>
              <a:rPr lang="de-DE" altLang="de-DE" sz="2800" dirty="0">
                <a:latin typeface="Cambria" panose="02040503050406030204" pitchFamily="18" charset="0"/>
                <a:ea typeface="Cambria" panose="02040503050406030204" pitchFamily="18" charset="0"/>
              </a:rPr>
              <a:t> in </a:t>
            </a:r>
            <a:r>
              <a:rPr lang="de-DE" altLang="de-DE" sz="2800" dirty="0" err="1">
                <a:latin typeface="Cambria" panose="02040503050406030204" pitchFamily="18" charset="0"/>
                <a:ea typeface="Cambria" panose="02040503050406030204" pitchFamily="18" charset="0"/>
              </a:rPr>
              <a:t>childhood</a:t>
            </a:r>
            <a:endParaRPr lang="de-DE" altLang="de-DE" sz="2800" dirty="0">
              <a:latin typeface="Cambria" panose="02040503050406030204" pitchFamily="18" charset="0"/>
              <a:ea typeface="Cambria" panose="02040503050406030204" pitchFamily="18" charset="0"/>
            </a:endParaRPr>
          </a:p>
        </p:txBody>
      </p:sp>
      <p:sp>
        <p:nvSpPr>
          <p:cNvPr id="2" name="Foliennummernplatzhalter 1"/>
          <p:cNvSpPr>
            <a:spLocks noGrp="1"/>
          </p:cNvSpPr>
          <p:nvPr>
            <p:ph type="sldNum" sz="quarter" idx="4"/>
          </p:nvPr>
        </p:nvSpPr>
        <p:spPr>
          <a:xfrm>
            <a:off x="9721692" y="6243312"/>
            <a:ext cx="601113" cy="365125"/>
          </a:xfrm>
          <a:prstGeom prst="rect">
            <a:avLst/>
          </a:prstGeom>
        </p:spPr>
        <p:txBody>
          <a:bodyPr vert="horz" lIns="91440" tIns="45720" rIns="91440" bIns="45720" rtlCol="0" anchor="ctr"/>
          <a:lstStyle>
            <a:defPPr>
              <a:defRPr lang="de-DE"/>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9420F6-74D5-4902-A1B2-C3C80FFAA26C}" type="slidenum">
              <a:rPr lang="de-CH" smtClean="0"/>
              <a:pPr/>
              <a:t>19</a:t>
            </a:fld>
            <a:endParaRPr lang="de-CH"/>
          </a:p>
        </p:txBody>
      </p:sp>
      <p:pic>
        <p:nvPicPr>
          <p:cNvPr id="3" name="Grafik 2">
            <a:extLst>
              <a:ext uri="{FF2B5EF4-FFF2-40B4-BE49-F238E27FC236}">
                <a16:creationId xmlns:a16="http://schemas.microsoft.com/office/drawing/2014/main" id="{8E681264-B7F5-4E88-A113-42C155B425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07881">
            <a:off x="341490" y="1503161"/>
            <a:ext cx="9044386" cy="2308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048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64B7C3-D907-4F3B-9603-595517B96893}"/>
              </a:ext>
            </a:extLst>
          </p:cNvPr>
          <p:cNvSpPr>
            <a:spLocks noGrp="1"/>
          </p:cNvSpPr>
          <p:nvPr>
            <p:ph type="title"/>
          </p:nvPr>
        </p:nvSpPr>
        <p:spPr/>
        <p:txBody>
          <a:bodyPr/>
          <a:lstStyle/>
          <a:p>
            <a:r>
              <a:rPr lang="de-CH" dirty="0" err="1"/>
              <a:t>My</a:t>
            </a:r>
            <a:r>
              <a:rPr lang="de-CH" dirty="0"/>
              <a:t> </a:t>
            </a:r>
            <a:r>
              <a:rPr lang="de-CH" dirty="0" err="1"/>
              <a:t>background</a:t>
            </a:r>
            <a:endParaRPr lang="de-CH" dirty="0"/>
          </a:p>
        </p:txBody>
      </p:sp>
      <p:sp>
        <p:nvSpPr>
          <p:cNvPr id="4" name="Inhaltsplatzhalter 3">
            <a:extLst>
              <a:ext uri="{FF2B5EF4-FFF2-40B4-BE49-F238E27FC236}">
                <a16:creationId xmlns:a16="http://schemas.microsoft.com/office/drawing/2014/main" id="{1D478954-A2F5-4ED3-BFD0-D36C12F31709}"/>
              </a:ext>
            </a:extLst>
          </p:cNvPr>
          <p:cNvSpPr>
            <a:spLocks noGrp="1"/>
          </p:cNvSpPr>
          <p:nvPr>
            <p:ph idx="1"/>
          </p:nvPr>
        </p:nvSpPr>
        <p:spPr>
          <a:xfrm>
            <a:off x="4759424" y="1569326"/>
            <a:ext cx="5623737" cy="4528120"/>
          </a:xfrm>
        </p:spPr>
        <p:txBody>
          <a:bodyPr/>
          <a:lstStyle/>
          <a:p>
            <a:r>
              <a:rPr lang="de-CH" dirty="0"/>
              <a:t>Medical </a:t>
            </a:r>
            <a:r>
              <a:rPr lang="de-CH" dirty="0" err="1"/>
              <a:t>Director</a:t>
            </a:r>
            <a:r>
              <a:rPr lang="de-CH" dirty="0"/>
              <a:t> </a:t>
            </a:r>
            <a:r>
              <a:rPr lang="de-CH" dirty="0" err="1"/>
              <a:t>of</a:t>
            </a:r>
            <a:r>
              <a:rPr lang="de-CH" dirty="0"/>
              <a:t> a Mental Health Clinic in </a:t>
            </a:r>
            <a:r>
              <a:rPr lang="de-CH" dirty="0" err="1"/>
              <a:t>Switzerland</a:t>
            </a:r>
            <a:r>
              <a:rPr lang="de-CH" dirty="0"/>
              <a:t> </a:t>
            </a:r>
            <a:r>
              <a:rPr lang="de-CH" dirty="0" err="1"/>
              <a:t>for</a:t>
            </a:r>
            <a:r>
              <a:rPr lang="de-CH" dirty="0"/>
              <a:t> 25 </a:t>
            </a:r>
            <a:r>
              <a:rPr lang="de-CH" dirty="0" err="1"/>
              <a:t>years</a:t>
            </a:r>
            <a:endParaRPr lang="de-CH" dirty="0"/>
          </a:p>
          <a:p>
            <a:r>
              <a:rPr lang="de-CH" dirty="0" err="1"/>
              <a:t>Keen</a:t>
            </a:r>
            <a:r>
              <a:rPr lang="de-CH" dirty="0"/>
              <a:t> </a:t>
            </a:r>
            <a:r>
              <a:rPr lang="de-CH" dirty="0" err="1"/>
              <a:t>interest</a:t>
            </a:r>
            <a:r>
              <a:rPr lang="de-CH" dirty="0"/>
              <a:t> in </a:t>
            </a:r>
            <a:r>
              <a:rPr lang="de-CH" dirty="0" err="1"/>
              <a:t>the</a:t>
            </a:r>
            <a:r>
              <a:rPr lang="de-CH" dirty="0"/>
              <a:t> </a:t>
            </a:r>
            <a:r>
              <a:rPr lang="de-CH" dirty="0" err="1"/>
              <a:t>integration</a:t>
            </a:r>
            <a:r>
              <a:rPr lang="de-CH" dirty="0"/>
              <a:t> </a:t>
            </a:r>
            <a:r>
              <a:rPr lang="de-CH" dirty="0" err="1"/>
              <a:t>of</a:t>
            </a:r>
            <a:r>
              <a:rPr lang="de-CH" dirty="0"/>
              <a:t> </a:t>
            </a:r>
            <a:r>
              <a:rPr lang="de-CH" dirty="0" err="1"/>
              <a:t>spirituality</a:t>
            </a:r>
            <a:r>
              <a:rPr lang="de-CH" dirty="0"/>
              <a:t> and mental </a:t>
            </a:r>
            <a:r>
              <a:rPr lang="de-CH" dirty="0" err="1"/>
              <a:t>health</a:t>
            </a:r>
            <a:endParaRPr lang="de-CH" dirty="0"/>
          </a:p>
          <a:p>
            <a:r>
              <a:rPr lang="de-CH" dirty="0"/>
              <a:t>Global Mental Health </a:t>
            </a:r>
          </a:p>
          <a:p>
            <a:r>
              <a:rPr lang="de-CH" dirty="0"/>
              <a:t>Professor </a:t>
            </a:r>
            <a:r>
              <a:rPr lang="de-CH" dirty="0" err="1"/>
              <a:t>for</a:t>
            </a:r>
            <a:r>
              <a:rPr lang="de-CH" dirty="0"/>
              <a:t> </a:t>
            </a:r>
            <a:r>
              <a:rPr lang="de-CH" dirty="0" err="1"/>
              <a:t>psychotherapy</a:t>
            </a:r>
            <a:r>
              <a:rPr lang="de-CH" dirty="0"/>
              <a:t> and mental </a:t>
            </a:r>
            <a:r>
              <a:rPr lang="de-CH" dirty="0" err="1"/>
              <a:t>health</a:t>
            </a:r>
            <a:r>
              <a:rPr lang="de-CH" dirty="0"/>
              <a:t> at Evangelische Hochschule Marburg / Germany</a:t>
            </a:r>
          </a:p>
          <a:p>
            <a:r>
              <a:rPr lang="de-CH" dirty="0"/>
              <a:t>Insight </a:t>
            </a:r>
            <a:r>
              <a:rPr lang="de-CH" dirty="0" err="1"/>
              <a:t>from</a:t>
            </a:r>
            <a:r>
              <a:rPr lang="de-CH" dirty="0"/>
              <a:t> </a:t>
            </a:r>
            <a:r>
              <a:rPr lang="de-CH" dirty="0" err="1"/>
              <a:t>psychotherapy</a:t>
            </a:r>
            <a:endParaRPr lang="de-CH" dirty="0"/>
          </a:p>
          <a:p>
            <a:endParaRPr lang="de-CH" dirty="0"/>
          </a:p>
        </p:txBody>
      </p:sp>
      <p:sp>
        <p:nvSpPr>
          <p:cNvPr id="2" name="Foliennummernplatzhalter 1">
            <a:extLst>
              <a:ext uri="{FF2B5EF4-FFF2-40B4-BE49-F238E27FC236}">
                <a16:creationId xmlns:a16="http://schemas.microsoft.com/office/drawing/2014/main" id="{6C725D83-68EC-458B-9CF8-81897AF5F90A}"/>
              </a:ext>
            </a:extLst>
          </p:cNvPr>
          <p:cNvSpPr>
            <a:spLocks noGrp="1"/>
          </p:cNvSpPr>
          <p:nvPr>
            <p:ph type="sldNum" sz="quarter" idx="12"/>
          </p:nvPr>
        </p:nvSpPr>
        <p:spPr/>
        <p:txBody>
          <a:bodyPr/>
          <a:lstStyle/>
          <a:p>
            <a:fld id="{4E471FF4-0C00-40C5-A66A-9E33A9528A29}" type="slidenum">
              <a:rPr lang="de-CH" smtClean="0"/>
              <a:t>2</a:t>
            </a:fld>
            <a:endParaRPr lang="de-CH"/>
          </a:p>
        </p:txBody>
      </p:sp>
      <p:pic>
        <p:nvPicPr>
          <p:cNvPr id="8" name="Grafik 7" descr="Ein Bild, das Gebäude, Tisch, Baum, Garten enthält.&#10;&#10;Automatisch generierte Beschreibung">
            <a:extLst>
              <a:ext uri="{FF2B5EF4-FFF2-40B4-BE49-F238E27FC236}">
                <a16:creationId xmlns:a16="http://schemas.microsoft.com/office/drawing/2014/main" id="{166C524A-D40B-4E55-9A3A-B2F23E32F4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0608" y="1648843"/>
            <a:ext cx="5986447" cy="3055645"/>
          </a:xfrm>
          <a:prstGeom prst="rect">
            <a:avLst/>
          </a:prstGeom>
        </p:spPr>
      </p:pic>
    </p:spTree>
    <p:extLst>
      <p:ext uri="{BB962C8B-B14F-4D97-AF65-F5344CB8AC3E}">
        <p14:creationId xmlns:p14="http://schemas.microsoft.com/office/powerpoint/2010/main" val="170813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r>
              <a:rPr lang="de-DE" altLang="de-DE" dirty="0"/>
              <a:t>Body and Soul</a:t>
            </a:r>
          </a:p>
        </p:txBody>
      </p:sp>
      <p:sp>
        <p:nvSpPr>
          <p:cNvPr id="11267" name="Rectangle 6"/>
          <p:cNvSpPr>
            <a:spLocks noGrp="1" noChangeArrowheads="1"/>
          </p:cNvSpPr>
          <p:nvPr>
            <p:ph type="body" idx="1"/>
          </p:nvPr>
        </p:nvSpPr>
        <p:spPr>
          <a:xfrm>
            <a:off x="5078627" y="1516829"/>
            <a:ext cx="5223833" cy="4528120"/>
          </a:xfrm>
        </p:spPr>
        <p:txBody>
          <a:bodyPr>
            <a:normAutofit fontScale="92500" lnSpcReduction="20000"/>
          </a:bodyPr>
          <a:lstStyle/>
          <a:p>
            <a:r>
              <a:rPr lang="en-US" altLang="de-DE" dirty="0"/>
              <a:t>Body function and feelings are closely related; The expression of physiological reactions in infants and toddlers says something about their later personality development.</a:t>
            </a:r>
          </a:p>
          <a:p>
            <a:r>
              <a:rPr lang="en-US" altLang="de-DE" dirty="0"/>
              <a:t>Studies show that in the first few days there are different behavioral patterns in newborns (e.g. sucking behavior when changing from normal water to sweetened water = new stimulus); Two years later, those children who had reacted the most were also the most sensitive of the whole group.</a:t>
            </a:r>
            <a:endParaRPr lang="de-DE" altLang="de-DE" dirty="0"/>
          </a:p>
        </p:txBody>
      </p:sp>
      <p:pic>
        <p:nvPicPr>
          <p:cNvPr id="1028" name="Picture 4" descr="http://i.huffpost.com/gen/1871458/images/o-CRYING-BABY-facebook.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25611" y="1516829"/>
            <a:ext cx="5844746" cy="3281815"/>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4"/>
          </p:nvPr>
        </p:nvSpPr>
        <p:spPr>
          <a:xfrm>
            <a:off x="9721692" y="6243312"/>
            <a:ext cx="601113" cy="365125"/>
          </a:xfrm>
          <a:prstGeom prst="rect">
            <a:avLst/>
          </a:prstGeom>
        </p:spPr>
        <p:txBody>
          <a:bodyPr vert="horz" lIns="91440" tIns="45720" rIns="91440" bIns="45720" rtlCol="0" anchor="ctr"/>
          <a:lstStyle>
            <a:defPPr>
              <a:defRPr lang="de-DE"/>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9420F6-74D5-4902-A1B2-C3C80FFAA26C}" type="slidenum">
              <a:rPr lang="de-CH" smtClean="0"/>
              <a:pPr/>
              <a:t>20</a:t>
            </a:fld>
            <a:endParaRPr lang="de-CH"/>
          </a:p>
        </p:txBody>
      </p:sp>
    </p:spTree>
    <p:extLst>
      <p:ext uri="{BB962C8B-B14F-4D97-AF65-F5344CB8AC3E}">
        <p14:creationId xmlns:p14="http://schemas.microsoft.com/office/powerpoint/2010/main" val="59282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717709" y="517527"/>
            <a:ext cx="9003983" cy="964823"/>
          </a:xfrm>
        </p:spPr>
        <p:txBody>
          <a:bodyPr>
            <a:normAutofit/>
          </a:bodyPr>
          <a:lstStyle/>
          <a:p>
            <a:r>
              <a:rPr lang="de-DE" altLang="de-DE" sz="4000" dirty="0" err="1"/>
              <a:t>Characteristics</a:t>
            </a:r>
            <a:r>
              <a:rPr lang="de-DE" altLang="de-DE" sz="4000" dirty="0"/>
              <a:t> </a:t>
            </a:r>
            <a:r>
              <a:rPr lang="de-DE" altLang="de-DE" sz="4000" dirty="0" err="1"/>
              <a:t>of</a:t>
            </a:r>
            <a:r>
              <a:rPr lang="de-DE" altLang="de-DE" sz="4000" dirty="0"/>
              <a:t> </a:t>
            </a:r>
            <a:r>
              <a:rPr lang="de-DE" altLang="de-DE" sz="4000" dirty="0" err="1"/>
              <a:t>anxiety-prone</a:t>
            </a:r>
            <a:r>
              <a:rPr lang="de-DE" altLang="de-DE" sz="4000" dirty="0"/>
              <a:t> </a:t>
            </a:r>
            <a:r>
              <a:rPr lang="de-DE" altLang="de-DE" sz="4000" dirty="0" err="1"/>
              <a:t>children</a:t>
            </a:r>
            <a:br>
              <a:rPr lang="de-DE" altLang="de-DE" sz="1400" dirty="0">
                <a:latin typeface="Tahoma" panose="020B0604030504040204" pitchFamily="34" charset="0"/>
              </a:rPr>
            </a:br>
            <a:r>
              <a:rPr lang="de-DE" altLang="de-DE" sz="1400" dirty="0">
                <a:latin typeface="Tahoma" panose="020B0604030504040204" pitchFamily="34" charset="0"/>
              </a:rPr>
              <a:t>(</a:t>
            </a:r>
            <a:r>
              <a:rPr lang="de-DE" altLang="de-DE" sz="1400" dirty="0" err="1">
                <a:latin typeface="Tahoma" panose="020B0604030504040204" pitchFamily="34" charset="0"/>
              </a:rPr>
              <a:t>compared</a:t>
            </a:r>
            <a:r>
              <a:rPr lang="de-DE" altLang="de-DE" sz="1400" dirty="0">
                <a:latin typeface="Tahoma" panose="020B0604030504040204" pitchFamily="34" charset="0"/>
              </a:rPr>
              <a:t> </a:t>
            </a:r>
            <a:r>
              <a:rPr lang="de-DE" altLang="de-DE" sz="1400" dirty="0" err="1">
                <a:latin typeface="Tahoma" panose="020B0604030504040204" pitchFamily="34" charset="0"/>
              </a:rPr>
              <a:t>to</a:t>
            </a:r>
            <a:r>
              <a:rPr lang="de-DE" altLang="de-DE" sz="1400" dirty="0">
                <a:latin typeface="Tahoma" panose="020B0604030504040204" pitchFamily="34" charset="0"/>
              </a:rPr>
              <a:t> </a:t>
            </a:r>
            <a:r>
              <a:rPr lang="de-DE" altLang="de-DE" sz="1400" dirty="0" err="1">
                <a:latin typeface="Tahoma" panose="020B0604030504040204" pitchFamily="34" charset="0"/>
              </a:rPr>
              <a:t>children</a:t>
            </a:r>
            <a:r>
              <a:rPr lang="de-DE" altLang="de-DE" sz="1400" dirty="0">
                <a:latin typeface="Tahoma" panose="020B0604030504040204" pitchFamily="34" charset="0"/>
              </a:rPr>
              <a:t> </a:t>
            </a:r>
            <a:r>
              <a:rPr lang="de-DE" altLang="de-DE" sz="1400" dirty="0" err="1">
                <a:latin typeface="Tahoma" panose="020B0604030504040204" pitchFamily="34" charset="0"/>
              </a:rPr>
              <a:t>with</a:t>
            </a:r>
            <a:r>
              <a:rPr lang="de-DE" altLang="de-DE" sz="1400" dirty="0">
                <a:latin typeface="Tahoma" panose="020B0604030504040204" pitchFamily="34" charset="0"/>
              </a:rPr>
              <a:t> </a:t>
            </a:r>
            <a:r>
              <a:rPr lang="de-DE" altLang="de-DE" sz="1400" dirty="0" err="1">
                <a:latin typeface="Tahoma" panose="020B0604030504040204" pitchFamily="34" charset="0"/>
              </a:rPr>
              <a:t>low</a:t>
            </a:r>
            <a:r>
              <a:rPr lang="de-DE" altLang="de-DE" sz="1400" dirty="0">
                <a:latin typeface="Tahoma" panose="020B0604030504040204" pitchFamily="34" charset="0"/>
              </a:rPr>
              <a:t> </a:t>
            </a:r>
            <a:r>
              <a:rPr lang="de-DE" altLang="de-DE" sz="1400" dirty="0" err="1">
                <a:latin typeface="Tahoma" panose="020B0604030504040204" pitchFamily="34" charset="0"/>
              </a:rPr>
              <a:t>anxiety</a:t>
            </a:r>
            <a:r>
              <a:rPr lang="de-DE" altLang="de-DE" sz="1400" dirty="0">
                <a:latin typeface="Tahoma" panose="020B0604030504040204" pitchFamily="34" charset="0"/>
              </a:rPr>
              <a:t> </a:t>
            </a:r>
            <a:r>
              <a:rPr lang="de-DE" altLang="de-DE" sz="1400" dirty="0" err="1">
                <a:latin typeface="Tahoma" panose="020B0604030504040204" pitchFamily="34" charset="0"/>
              </a:rPr>
              <a:t>levels</a:t>
            </a:r>
            <a:r>
              <a:rPr lang="de-DE" altLang="de-DE" sz="1400" dirty="0">
                <a:latin typeface="Tahoma" panose="020B0604030504040204" pitchFamily="34" charset="0"/>
              </a:rPr>
              <a:t>)</a:t>
            </a:r>
          </a:p>
        </p:txBody>
      </p:sp>
      <p:sp>
        <p:nvSpPr>
          <p:cNvPr id="10243" name="Rectangle 6"/>
          <p:cNvSpPr>
            <a:spLocks noGrp="1" noChangeArrowheads="1"/>
          </p:cNvSpPr>
          <p:nvPr>
            <p:ph sz="half" idx="1"/>
          </p:nvPr>
        </p:nvSpPr>
        <p:spPr/>
        <p:txBody>
          <a:bodyPr>
            <a:noAutofit/>
          </a:bodyPr>
          <a:lstStyle/>
          <a:p>
            <a:pPr>
              <a:lnSpc>
                <a:spcPct val="80000"/>
              </a:lnSpc>
              <a:buFont typeface="Wingdings" panose="05000000000000000000" pitchFamily="2" charset="2"/>
              <a:buNone/>
            </a:pPr>
            <a:r>
              <a:rPr lang="en-US" altLang="de-DE" sz="2000" dirty="0"/>
              <a:t>1. Restraint in spontaneous statements to unknown children and adults.</a:t>
            </a:r>
          </a:p>
          <a:p>
            <a:pPr>
              <a:lnSpc>
                <a:spcPct val="80000"/>
              </a:lnSpc>
              <a:buFont typeface="Wingdings" panose="05000000000000000000" pitchFamily="2" charset="2"/>
              <a:buNone/>
            </a:pPr>
            <a:r>
              <a:rPr lang="en-US" altLang="de-DE" sz="2000" dirty="0"/>
              <a:t>2. Lack of spontaneous smile towards unknown people</a:t>
            </a:r>
          </a:p>
          <a:p>
            <a:pPr>
              <a:lnSpc>
                <a:spcPct val="80000"/>
              </a:lnSpc>
              <a:buFont typeface="Wingdings" panose="05000000000000000000" pitchFamily="2" charset="2"/>
              <a:buNone/>
            </a:pPr>
            <a:r>
              <a:rPr lang="en-US" altLang="de-DE" sz="2000" dirty="0"/>
              <a:t>3. Relatively long time to relax in new situations</a:t>
            </a:r>
          </a:p>
          <a:p>
            <a:pPr>
              <a:lnSpc>
                <a:spcPct val="80000"/>
              </a:lnSpc>
              <a:buFont typeface="Wingdings" panose="05000000000000000000" pitchFamily="2" charset="2"/>
              <a:buNone/>
            </a:pPr>
            <a:r>
              <a:rPr lang="en-US" altLang="de-DE" sz="2000" dirty="0"/>
              <a:t>4. Memory impairment after stress</a:t>
            </a:r>
          </a:p>
          <a:p>
            <a:pPr>
              <a:lnSpc>
                <a:spcPct val="80000"/>
              </a:lnSpc>
              <a:buFont typeface="Wingdings" panose="05000000000000000000" pitchFamily="2" charset="2"/>
              <a:buNone/>
            </a:pPr>
            <a:r>
              <a:rPr lang="en-US" altLang="de-DE" sz="2000" dirty="0"/>
              <a:t>5. Reluctance to take risks and cautious behavior in situations that require a decision</a:t>
            </a:r>
          </a:p>
          <a:p>
            <a:pPr>
              <a:lnSpc>
                <a:spcPct val="80000"/>
              </a:lnSpc>
              <a:buFont typeface="Wingdings" panose="05000000000000000000" pitchFamily="2" charset="2"/>
              <a:buNone/>
            </a:pPr>
            <a:r>
              <a:rPr lang="en-US" altLang="de-DE" sz="2000" dirty="0"/>
              <a:t>6. Interference on menacing words in the Stroop test</a:t>
            </a:r>
            <a:endParaRPr lang="de-DE" altLang="de-DE" sz="2000" dirty="0"/>
          </a:p>
        </p:txBody>
      </p:sp>
      <p:sp>
        <p:nvSpPr>
          <p:cNvPr id="2" name="Inhaltsplatzhalter 1"/>
          <p:cNvSpPr>
            <a:spLocks noGrp="1"/>
          </p:cNvSpPr>
          <p:nvPr>
            <p:ph sz="half" idx="2"/>
          </p:nvPr>
        </p:nvSpPr>
        <p:spPr/>
        <p:txBody>
          <a:bodyPr>
            <a:normAutofit/>
          </a:bodyPr>
          <a:lstStyle/>
          <a:p>
            <a:pPr marL="266700" indent="-266700">
              <a:buNone/>
            </a:pPr>
            <a:r>
              <a:rPr lang="en-US" sz="2000" dirty="0"/>
              <a:t>7. Unusual fears or phobias</a:t>
            </a:r>
          </a:p>
          <a:p>
            <a:pPr marL="266700" indent="-266700">
              <a:buNone/>
            </a:pPr>
            <a:r>
              <a:rPr lang="en-US" sz="2000" dirty="0"/>
              <a:t>8. Significant heart rate increase during stress</a:t>
            </a:r>
          </a:p>
          <a:p>
            <a:pPr marL="266700" indent="-266700">
              <a:buNone/>
            </a:pPr>
            <a:r>
              <a:rPr lang="en-US" sz="2000" dirty="0"/>
              <a:t>9. Strong increase of diastolic blood pressure on getting up</a:t>
            </a:r>
          </a:p>
          <a:p>
            <a:pPr marL="266700" indent="-266700">
              <a:buNone/>
            </a:pPr>
            <a:r>
              <a:rPr lang="en-US" sz="2000" dirty="0"/>
              <a:t>10. Marked pupil dilation during stress</a:t>
            </a:r>
          </a:p>
          <a:p>
            <a:pPr marL="266700" indent="-266700">
              <a:buNone/>
            </a:pPr>
            <a:r>
              <a:rPr lang="en-US" sz="2000" dirty="0"/>
              <a:t>11. Increased muscle tension</a:t>
            </a:r>
          </a:p>
          <a:p>
            <a:pPr marL="266700" indent="-266700">
              <a:buNone/>
            </a:pPr>
            <a:r>
              <a:rPr lang="en-US" sz="2000" dirty="0"/>
              <a:t>12. Greater cortical activation in the right frontal area</a:t>
            </a:r>
          </a:p>
          <a:p>
            <a:pPr marL="266700" indent="-266700">
              <a:buNone/>
            </a:pPr>
            <a:r>
              <a:rPr lang="en-US" sz="2000" dirty="0"/>
              <a:t>13. More allergies</a:t>
            </a:r>
          </a:p>
          <a:p>
            <a:pPr marL="266700" indent="-266700">
              <a:buNone/>
            </a:pPr>
            <a:r>
              <a:rPr lang="en-US" sz="2000" dirty="0"/>
              <a:t>14. Blue eyes more frequent (!)</a:t>
            </a:r>
          </a:p>
          <a:p>
            <a:pPr marL="0" indent="0">
              <a:buNone/>
            </a:pPr>
            <a:endParaRPr lang="de-CH" sz="2000" dirty="0"/>
          </a:p>
        </p:txBody>
      </p:sp>
      <p:sp>
        <p:nvSpPr>
          <p:cNvPr id="3" name="Foliennummernplatzhalter 2"/>
          <p:cNvSpPr>
            <a:spLocks noGrp="1"/>
          </p:cNvSpPr>
          <p:nvPr>
            <p:ph type="sldNum" sz="quarter" idx="4"/>
          </p:nvPr>
        </p:nvSpPr>
        <p:spPr>
          <a:xfrm>
            <a:off x="9721692" y="6243312"/>
            <a:ext cx="601113" cy="365125"/>
          </a:xfrm>
          <a:prstGeom prst="rect">
            <a:avLst/>
          </a:prstGeom>
        </p:spPr>
        <p:txBody>
          <a:bodyPr vert="horz" lIns="91440" tIns="45720" rIns="91440" bIns="45720" rtlCol="0" anchor="ctr"/>
          <a:lstStyle>
            <a:defPPr>
              <a:defRPr lang="de-DE"/>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9420F6-74D5-4902-A1B2-C3C80FFAA26C}" type="slidenum">
              <a:rPr lang="de-CH" smtClean="0"/>
              <a:pPr/>
              <a:t>21</a:t>
            </a:fld>
            <a:endParaRPr lang="de-CH"/>
          </a:p>
        </p:txBody>
      </p:sp>
    </p:spTree>
    <p:extLst>
      <p:ext uri="{BB962C8B-B14F-4D97-AF65-F5344CB8AC3E}">
        <p14:creationId xmlns:p14="http://schemas.microsoft.com/office/powerpoint/2010/main" val="256881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r>
              <a:rPr lang="de-DE" altLang="de-DE" dirty="0"/>
              <a:t>Observation</a:t>
            </a:r>
          </a:p>
        </p:txBody>
      </p:sp>
      <p:sp>
        <p:nvSpPr>
          <p:cNvPr id="12291" name="Rectangle 6"/>
          <p:cNvSpPr>
            <a:spLocks noGrp="1" noChangeArrowheads="1"/>
          </p:cNvSpPr>
          <p:nvPr>
            <p:ph type="body" idx="1"/>
          </p:nvPr>
        </p:nvSpPr>
        <p:spPr>
          <a:xfrm>
            <a:off x="4992130" y="1648843"/>
            <a:ext cx="5239265" cy="4528120"/>
          </a:xfrm>
        </p:spPr>
        <p:txBody>
          <a:bodyPr>
            <a:normAutofit fontScale="92500" lnSpcReduction="10000"/>
          </a:bodyPr>
          <a:lstStyle/>
          <a:p>
            <a:pPr marL="0" indent="0">
              <a:buNone/>
            </a:pPr>
            <a:r>
              <a:rPr lang="en-US" altLang="de-DE" b="1" dirty="0"/>
              <a:t>Inhibited vs. uninhibited children:</a:t>
            </a:r>
          </a:p>
          <a:p>
            <a:r>
              <a:rPr lang="en-US" altLang="de-DE" dirty="0"/>
              <a:t>inhibited children have a more intense reaction from the limbic to the sympathetic nervous system than uninhibited children.</a:t>
            </a:r>
          </a:p>
          <a:p>
            <a:r>
              <a:rPr lang="en-US" altLang="de-DE" dirty="0"/>
              <a:t>Reaction to the unfamiliar with restraint, avoidance, silence and sometimes crying.</a:t>
            </a:r>
          </a:p>
          <a:p>
            <a:r>
              <a:rPr lang="en-US" altLang="de-DE" b="1" dirty="0"/>
              <a:t>"Others start life with a physiology that makes it easier for them to be spontaneous, relaxed, and eager to explore new situations."</a:t>
            </a:r>
            <a:endParaRPr lang="de-DE" altLang="de-DE" i="1" dirty="0"/>
          </a:p>
        </p:txBody>
      </p:sp>
      <p:pic>
        <p:nvPicPr>
          <p:cNvPr id="2050" name="Picture 2" descr="http://assets.babycenter.com/ims/2015/12/iStock_802071_wide.jpg?width=60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5719" y="1648843"/>
            <a:ext cx="5464855" cy="3195006"/>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4"/>
          </p:nvPr>
        </p:nvSpPr>
        <p:spPr>
          <a:xfrm>
            <a:off x="9721692" y="6243312"/>
            <a:ext cx="601113" cy="365125"/>
          </a:xfrm>
          <a:prstGeom prst="rect">
            <a:avLst/>
          </a:prstGeom>
        </p:spPr>
        <p:txBody>
          <a:bodyPr vert="horz" lIns="91440" tIns="45720" rIns="91440" bIns="45720" rtlCol="0" anchor="ctr"/>
          <a:lstStyle>
            <a:defPPr>
              <a:defRPr lang="de-DE"/>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9420F6-74D5-4902-A1B2-C3C80FFAA26C}" type="slidenum">
              <a:rPr lang="de-CH" smtClean="0"/>
              <a:pPr/>
              <a:t>22</a:t>
            </a:fld>
            <a:endParaRPr lang="de-CH"/>
          </a:p>
        </p:txBody>
      </p:sp>
    </p:spTree>
    <p:extLst>
      <p:ext uri="{BB962C8B-B14F-4D97-AF65-F5344CB8AC3E}">
        <p14:creationId xmlns:p14="http://schemas.microsoft.com/office/powerpoint/2010/main" val="4166008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BA66A-437B-47AE-A35D-003AC8B91FD9}"/>
              </a:ext>
            </a:extLst>
          </p:cNvPr>
          <p:cNvSpPr>
            <a:spLocks noGrp="1"/>
          </p:cNvSpPr>
          <p:nvPr>
            <p:ph type="title"/>
          </p:nvPr>
        </p:nvSpPr>
        <p:spPr/>
        <p:txBody>
          <a:bodyPr/>
          <a:lstStyle/>
          <a:p>
            <a:r>
              <a:rPr lang="en-US" dirty="0"/>
              <a:t>Long-term development</a:t>
            </a:r>
          </a:p>
        </p:txBody>
      </p:sp>
      <p:sp>
        <p:nvSpPr>
          <p:cNvPr id="10" name="Foliennummernplatzhalter 3">
            <a:extLst>
              <a:ext uri="{FF2B5EF4-FFF2-40B4-BE49-F238E27FC236}">
                <a16:creationId xmlns:a16="http://schemas.microsoft.com/office/drawing/2014/main" id="{256D8B7A-45B4-4CD3-9ACC-6CF5953F9752}"/>
              </a:ext>
            </a:extLst>
          </p:cNvPr>
          <p:cNvSpPr>
            <a:spLocks noGrp="1"/>
          </p:cNvSpPr>
          <p:nvPr>
            <p:ph type="sldNum" sz="quarter" idx="12"/>
          </p:nvPr>
        </p:nvSpPr>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fld id="{3854AF37-45C9-40A8-B249-04BE8B3BE591}" type="slidenum">
              <a:rPr lang="en-US" altLang="de-DE" sz="1400">
                <a:latin typeface="+mn-lt"/>
              </a:rPr>
              <a:pPr/>
              <a:t>23</a:t>
            </a:fld>
            <a:endParaRPr lang="en-US" altLang="de-DE" sz="1400">
              <a:latin typeface="+mn-lt"/>
            </a:endParaRPr>
          </a:p>
        </p:txBody>
      </p:sp>
      <p:sp>
        <p:nvSpPr>
          <p:cNvPr id="31747" name="Rectangle 4">
            <a:extLst>
              <a:ext uri="{FF2B5EF4-FFF2-40B4-BE49-F238E27FC236}">
                <a16:creationId xmlns:a16="http://schemas.microsoft.com/office/drawing/2014/main" id="{B7CB2896-7CDF-465A-B9C7-F3FD13399C7F}"/>
              </a:ext>
            </a:extLst>
          </p:cNvPr>
          <p:cNvSpPr>
            <a:spLocks noChangeArrowheads="1"/>
          </p:cNvSpPr>
          <p:nvPr/>
        </p:nvSpPr>
        <p:spPr bwMode="auto">
          <a:xfrm>
            <a:off x="1790700" y="1885950"/>
            <a:ext cx="7620000" cy="457200"/>
          </a:xfrm>
          <a:prstGeom prst="rect">
            <a:avLst/>
          </a:prstGeom>
          <a:gradFill rotWithShape="0">
            <a:gsLst>
              <a:gs pos="0">
                <a:srgbClr val="333399"/>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endParaRPr lang="de-CH" altLang="de-DE">
              <a:latin typeface="+mn-lt"/>
            </a:endParaRPr>
          </a:p>
        </p:txBody>
      </p:sp>
      <p:sp>
        <p:nvSpPr>
          <p:cNvPr id="31748" name="Text Box 5">
            <a:extLst>
              <a:ext uri="{FF2B5EF4-FFF2-40B4-BE49-F238E27FC236}">
                <a16:creationId xmlns:a16="http://schemas.microsoft.com/office/drawing/2014/main" id="{F4ACE04E-1BCA-4D93-BF88-1142952D5291}"/>
              </a:ext>
            </a:extLst>
          </p:cNvPr>
          <p:cNvSpPr txBox="1">
            <a:spLocks noChangeArrowheads="1"/>
          </p:cNvSpPr>
          <p:nvPr/>
        </p:nvSpPr>
        <p:spPr bwMode="auto">
          <a:xfrm>
            <a:off x="1790700" y="1447801"/>
            <a:ext cx="1344214"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pPr>
              <a:spcBef>
                <a:spcPct val="20000"/>
              </a:spcBef>
              <a:buSzTx/>
              <a:buFont typeface="Wingdings" panose="05000000000000000000" pitchFamily="2" charset="2"/>
              <a:buNone/>
            </a:pPr>
            <a:r>
              <a:rPr lang="de-DE" altLang="de-DE" dirty="0" err="1">
                <a:latin typeface="+mn-lt"/>
              </a:rPr>
              <a:t>inhibited</a:t>
            </a:r>
            <a:endParaRPr lang="de-DE" altLang="de-DE" dirty="0">
              <a:latin typeface="+mn-lt"/>
            </a:endParaRPr>
          </a:p>
          <a:p>
            <a:pPr>
              <a:spcBef>
                <a:spcPct val="20000"/>
              </a:spcBef>
              <a:buSzTx/>
              <a:buFont typeface="Wingdings" panose="05000000000000000000" pitchFamily="2" charset="2"/>
              <a:buNone/>
            </a:pPr>
            <a:r>
              <a:rPr lang="de-DE" altLang="de-DE" b="1" dirty="0">
                <a:solidFill>
                  <a:schemeClr val="bg1"/>
                </a:solidFill>
                <a:latin typeface="+mn-lt"/>
              </a:rPr>
              <a:t>15 %</a:t>
            </a:r>
            <a:endParaRPr lang="de-DE" altLang="de-DE" dirty="0">
              <a:latin typeface="+mn-lt"/>
            </a:endParaRPr>
          </a:p>
        </p:txBody>
      </p:sp>
      <p:sp>
        <p:nvSpPr>
          <p:cNvPr id="31749" name="Text Box 6">
            <a:extLst>
              <a:ext uri="{FF2B5EF4-FFF2-40B4-BE49-F238E27FC236}">
                <a16:creationId xmlns:a16="http://schemas.microsoft.com/office/drawing/2014/main" id="{1E739DEF-C90A-4102-8341-B1E28E135A13}"/>
              </a:ext>
            </a:extLst>
          </p:cNvPr>
          <p:cNvSpPr txBox="1">
            <a:spLocks noChangeArrowheads="1"/>
          </p:cNvSpPr>
          <p:nvPr/>
        </p:nvSpPr>
        <p:spPr bwMode="auto">
          <a:xfrm>
            <a:off x="7581481" y="1466851"/>
            <a:ext cx="1829219"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pPr algn="r">
              <a:spcBef>
                <a:spcPct val="20000"/>
              </a:spcBef>
              <a:buSzTx/>
              <a:buFont typeface="Wingdings" panose="05000000000000000000" pitchFamily="2" charset="2"/>
              <a:buNone/>
            </a:pPr>
            <a:r>
              <a:rPr lang="de-DE" altLang="de-DE" dirty="0">
                <a:latin typeface="+mn-lt"/>
              </a:rPr>
              <a:t>Not </a:t>
            </a:r>
            <a:r>
              <a:rPr lang="de-DE" altLang="de-DE" dirty="0" err="1">
                <a:latin typeface="+mn-lt"/>
              </a:rPr>
              <a:t>inhibited</a:t>
            </a:r>
            <a:endParaRPr lang="de-DE" altLang="de-DE" dirty="0">
              <a:latin typeface="+mn-lt"/>
            </a:endParaRPr>
          </a:p>
          <a:p>
            <a:pPr algn="r">
              <a:spcBef>
                <a:spcPct val="20000"/>
              </a:spcBef>
              <a:buSzTx/>
              <a:buFont typeface="Wingdings" panose="05000000000000000000" pitchFamily="2" charset="2"/>
              <a:buNone/>
            </a:pPr>
            <a:r>
              <a:rPr lang="de-DE" altLang="de-DE" b="1" dirty="0">
                <a:latin typeface="+mn-lt"/>
              </a:rPr>
              <a:t>15 %</a:t>
            </a:r>
          </a:p>
        </p:txBody>
      </p:sp>
      <p:sp>
        <p:nvSpPr>
          <p:cNvPr id="31750" name="Text Box 7">
            <a:extLst>
              <a:ext uri="{FF2B5EF4-FFF2-40B4-BE49-F238E27FC236}">
                <a16:creationId xmlns:a16="http://schemas.microsoft.com/office/drawing/2014/main" id="{1B63C1C3-48BA-4223-BD4E-BDED5830702D}"/>
              </a:ext>
            </a:extLst>
          </p:cNvPr>
          <p:cNvSpPr txBox="1">
            <a:spLocks noChangeArrowheads="1"/>
          </p:cNvSpPr>
          <p:nvPr/>
        </p:nvSpPr>
        <p:spPr bwMode="auto">
          <a:xfrm>
            <a:off x="4540135" y="1522413"/>
            <a:ext cx="1613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pPr algn="ctr">
              <a:spcBef>
                <a:spcPct val="20000"/>
              </a:spcBef>
              <a:buSzTx/>
              <a:buFont typeface="Wingdings" panose="05000000000000000000" pitchFamily="2" charset="2"/>
              <a:buNone/>
            </a:pPr>
            <a:r>
              <a:rPr lang="de-DE" altLang="de-DE" sz="1800" b="1" dirty="0">
                <a:latin typeface="+mn-lt"/>
              </a:rPr>
              <a:t>Age 21 </a:t>
            </a:r>
            <a:r>
              <a:rPr lang="de-DE" altLang="de-DE" sz="1800" b="1" dirty="0" err="1">
                <a:latin typeface="+mn-lt"/>
              </a:rPr>
              <a:t>months</a:t>
            </a:r>
            <a:endParaRPr lang="de-DE" altLang="de-DE" sz="1800" b="1" dirty="0">
              <a:latin typeface="+mn-lt"/>
            </a:endParaRPr>
          </a:p>
        </p:txBody>
      </p:sp>
      <p:sp>
        <p:nvSpPr>
          <p:cNvPr id="36873" name="Text Box 9">
            <a:extLst>
              <a:ext uri="{FF2B5EF4-FFF2-40B4-BE49-F238E27FC236}">
                <a16:creationId xmlns:a16="http://schemas.microsoft.com/office/drawing/2014/main" id="{33C88DB0-7A84-40F9-B987-1193CF5B0451}"/>
              </a:ext>
            </a:extLst>
          </p:cNvPr>
          <p:cNvSpPr txBox="1">
            <a:spLocks noChangeArrowheads="1"/>
          </p:cNvSpPr>
          <p:nvPr/>
        </p:nvSpPr>
        <p:spPr bwMode="auto">
          <a:xfrm>
            <a:off x="3819525" y="2590801"/>
            <a:ext cx="43827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pPr>
              <a:buClrTx/>
              <a:buSzTx/>
              <a:buFontTx/>
              <a:buNone/>
            </a:pPr>
            <a:r>
              <a:rPr lang="en-US" altLang="de-DE" sz="2000" b="1" dirty="0">
                <a:latin typeface="+mn-lt"/>
              </a:rPr>
              <a:t>at the age of 7.5 years:</a:t>
            </a:r>
          </a:p>
          <a:p>
            <a:pPr>
              <a:buClrTx/>
              <a:buSzTx/>
              <a:buFontTx/>
              <a:buNone/>
            </a:pPr>
            <a:r>
              <a:rPr lang="en-US" altLang="de-DE" sz="2000" dirty="0">
                <a:latin typeface="+mn-lt"/>
              </a:rPr>
              <a:t>25% (of 15%) continued to be inhibited</a:t>
            </a:r>
          </a:p>
          <a:p>
            <a:pPr>
              <a:buClrTx/>
              <a:buSzTx/>
              <a:buFontTx/>
              <a:buNone/>
            </a:pPr>
            <a:r>
              <a:rPr lang="en-US" altLang="de-DE" sz="2000" dirty="0">
                <a:latin typeface="+mn-lt"/>
              </a:rPr>
              <a:t>42% (of 15%) remain uninhibited</a:t>
            </a:r>
          </a:p>
          <a:p>
            <a:pPr>
              <a:buClrTx/>
              <a:buSzTx/>
              <a:buFontTx/>
              <a:buNone/>
            </a:pPr>
            <a:endParaRPr lang="en-US" altLang="de-DE" sz="2000" b="1" dirty="0">
              <a:latin typeface="+mn-lt"/>
            </a:endParaRPr>
          </a:p>
          <a:p>
            <a:pPr>
              <a:buClrTx/>
              <a:buSzTx/>
              <a:buFontTx/>
              <a:buNone/>
            </a:pPr>
            <a:r>
              <a:rPr lang="en-US" altLang="de-DE" sz="2000" b="1" dirty="0">
                <a:latin typeface="+mn-lt"/>
              </a:rPr>
              <a:t>Influence of sex:</a:t>
            </a:r>
          </a:p>
          <a:p>
            <a:pPr>
              <a:buClrTx/>
              <a:buSzTx/>
              <a:buFontTx/>
              <a:buNone/>
            </a:pPr>
            <a:r>
              <a:rPr lang="en-US" altLang="de-DE" sz="2000" dirty="0">
                <a:latin typeface="+mn-lt"/>
              </a:rPr>
              <a:t>12 / 14 very inhibited children were girls</a:t>
            </a:r>
          </a:p>
          <a:p>
            <a:r>
              <a:rPr lang="en-US" altLang="de-DE" sz="2000" dirty="0">
                <a:latin typeface="+mn-lt"/>
              </a:rPr>
              <a:t>12 / 19 uninhibited children were boys</a:t>
            </a:r>
            <a:endParaRPr lang="de-DE" altLang="de-DE" sz="2000" dirty="0">
              <a:latin typeface="+mn-lt"/>
            </a:endParaRPr>
          </a:p>
        </p:txBody>
      </p:sp>
      <p:sp>
        <p:nvSpPr>
          <p:cNvPr id="36880" name="Text Box 16">
            <a:extLst>
              <a:ext uri="{FF2B5EF4-FFF2-40B4-BE49-F238E27FC236}">
                <a16:creationId xmlns:a16="http://schemas.microsoft.com/office/drawing/2014/main" id="{F47DF370-2078-4BF6-9ACC-F31E725EB0F6}"/>
              </a:ext>
            </a:extLst>
          </p:cNvPr>
          <p:cNvSpPr txBox="1">
            <a:spLocks noChangeArrowheads="1"/>
          </p:cNvSpPr>
          <p:nvPr/>
        </p:nvSpPr>
        <p:spPr bwMode="auto">
          <a:xfrm>
            <a:off x="3819526" y="5105401"/>
            <a:ext cx="5591175" cy="92333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pPr>
              <a:spcBef>
                <a:spcPct val="20000"/>
              </a:spcBef>
              <a:buSzTx/>
              <a:buFont typeface="Wingdings" panose="05000000000000000000" pitchFamily="2" charset="2"/>
              <a:buNone/>
            </a:pPr>
            <a:r>
              <a:rPr lang="en-US" altLang="de-DE" sz="1800" b="1" dirty="0">
                <a:latin typeface="Times New Roman" panose="02020603050405020304" pitchFamily="18" charset="0"/>
                <a:cs typeface="Times New Roman" panose="02020603050405020304" pitchFamily="18" charset="0"/>
              </a:rPr>
              <a:t>CONCLUSION: A positive development in inhibited children is possible, but there is an increased risk of persistent inhibition or anxiety (neuroticism)</a:t>
            </a:r>
            <a:endParaRPr lang="de-DE" altLang="de-DE" sz="1800" b="1" dirty="0">
              <a:latin typeface="Times New Roman" panose="02020603050405020304" pitchFamily="18" charset="0"/>
              <a:cs typeface="Times New Roman" panose="02020603050405020304" pitchFamily="18" charset="0"/>
            </a:endParaRPr>
          </a:p>
        </p:txBody>
      </p:sp>
      <p:sp>
        <p:nvSpPr>
          <p:cNvPr id="31753" name="Rectangle 17">
            <a:extLst>
              <a:ext uri="{FF2B5EF4-FFF2-40B4-BE49-F238E27FC236}">
                <a16:creationId xmlns:a16="http://schemas.microsoft.com/office/drawing/2014/main" id="{8A07E01C-BE5D-47C9-85C6-7DEC17423727}"/>
              </a:ext>
            </a:extLst>
          </p:cNvPr>
          <p:cNvSpPr>
            <a:spLocks noChangeArrowheads="1"/>
          </p:cNvSpPr>
          <p:nvPr/>
        </p:nvSpPr>
        <p:spPr bwMode="auto">
          <a:xfrm>
            <a:off x="1790700" y="457200"/>
            <a:ext cx="7315200" cy="762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6pPr>
            <a:lvl7pPr marL="29718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7pPr>
            <a:lvl8pPr marL="34290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8pPr>
            <a:lvl9pPr marL="3886200" indent="-228600" eaLnBrk="0" fontAlgn="base" hangingPunct="0">
              <a:spcBef>
                <a:spcPct val="0"/>
              </a:spcBef>
              <a:spcAft>
                <a:spcPct val="0"/>
              </a:spcAft>
              <a:buClr>
                <a:schemeClr val="accent2"/>
              </a:buClr>
              <a:buSzPct val="80000"/>
              <a:buFont typeface="Wingdings" panose="05000000000000000000" pitchFamily="2" charset="2"/>
              <a:buChar char="§"/>
              <a:defRPr sz="2400">
                <a:solidFill>
                  <a:schemeClr val="tx1"/>
                </a:solidFill>
                <a:latin typeface="Tahoma" panose="020B0604030504040204" pitchFamily="34" charset="0"/>
              </a:defRPr>
            </a:lvl9pPr>
          </a:lstStyle>
          <a:p>
            <a:pPr>
              <a:lnSpc>
                <a:spcPct val="80000"/>
              </a:lnSpc>
              <a:buClrTx/>
              <a:buSzTx/>
              <a:buFontTx/>
              <a:buNone/>
            </a:pPr>
            <a:endParaRPr lang="de-DE" altLang="de-DE" sz="4400" dirty="0">
              <a:solidFill>
                <a:srgbClr val="0033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7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7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7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build="p" autoUpdateAnimBg="0"/>
      <p:bldP spid="3688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25219-86C7-49A5-B4A4-153688E08E7D}"/>
              </a:ext>
            </a:extLst>
          </p:cNvPr>
          <p:cNvSpPr>
            <a:spLocks noGrp="1"/>
          </p:cNvSpPr>
          <p:nvPr>
            <p:ph type="title"/>
          </p:nvPr>
        </p:nvSpPr>
        <p:spPr/>
        <p:txBody>
          <a:bodyPr>
            <a:normAutofit fontScale="90000"/>
          </a:bodyPr>
          <a:lstStyle/>
          <a:p>
            <a:r>
              <a:rPr lang="de-CH" dirty="0"/>
              <a:t>Summary: </a:t>
            </a:r>
            <a:r>
              <a:rPr lang="de-CH" dirty="0" err="1"/>
              <a:t>Four</a:t>
            </a:r>
            <a:r>
              <a:rPr lang="de-CH" dirty="0"/>
              <a:t> </a:t>
            </a:r>
            <a:r>
              <a:rPr lang="de-CH" dirty="0" err="1"/>
              <a:t>factors</a:t>
            </a:r>
            <a:r>
              <a:rPr lang="de-CH" dirty="0"/>
              <a:t> </a:t>
            </a:r>
            <a:r>
              <a:rPr lang="de-CH" dirty="0" err="1"/>
              <a:t>of</a:t>
            </a:r>
            <a:r>
              <a:rPr lang="de-CH" dirty="0"/>
              <a:t> transgenerational </a:t>
            </a:r>
            <a:r>
              <a:rPr lang="de-CH" dirty="0" err="1"/>
              <a:t>trauma</a:t>
            </a:r>
            <a:endParaRPr lang="de-DE" dirty="0"/>
          </a:p>
        </p:txBody>
      </p:sp>
      <p:grpSp>
        <p:nvGrpSpPr>
          <p:cNvPr id="14" name="Gruppieren 13">
            <a:extLst>
              <a:ext uri="{FF2B5EF4-FFF2-40B4-BE49-F238E27FC236}">
                <a16:creationId xmlns:a16="http://schemas.microsoft.com/office/drawing/2014/main" id="{87216199-D642-4A9A-AAE0-EC2E3C90C0E3}"/>
              </a:ext>
            </a:extLst>
          </p:cNvPr>
          <p:cNvGrpSpPr/>
          <p:nvPr/>
        </p:nvGrpSpPr>
        <p:grpSpPr>
          <a:xfrm>
            <a:off x="1604308" y="1619366"/>
            <a:ext cx="8565136" cy="662529"/>
            <a:chOff x="1604308" y="1619366"/>
            <a:chExt cx="8565136" cy="662529"/>
          </a:xfrm>
        </p:grpSpPr>
        <p:sp>
          <p:nvSpPr>
            <p:cNvPr id="5" name="Pfeil: nach rechts 4">
              <a:extLst>
                <a:ext uri="{FF2B5EF4-FFF2-40B4-BE49-F238E27FC236}">
                  <a16:creationId xmlns:a16="http://schemas.microsoft.com/office/drawing/2014/main" id="{9D275548-DD97-4168-A677-5132FEA8B4AD}"/>
                </a:ext>
              </a:extLst>
            </p:cNvPr>
            <p:cNvSpPr/>
            <p:nvPr/>
          </p:nvSpPr>
          <p:spPr>
            <a:xfrm>
              <a:off x="1604308" y="1619366"/>
              <a:ext cx="5141446" cy="662529"/>
            </a:xfrm>
            <a:prstGeom prst="rightArrow">
              <a:avLst/>
            </a:prstGeom>
            <a:solidFill>
              <a:srgbClr val="FF8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15DBE0B1-F8FC-419A-8BD1-14CE9E152F3C}"/>
                </a:ext>
              </a:extLst>
            </p:cNvPr>
            <p:cNvSpPr txBox="1"/>
            <p:nvPr/>
          </p:nvSpPr>
          <p:spPr>
            <a:xfrm>
              <a:off x="6993683" y="1627465"/>
              <a:ext cx="3175761" cy="646331"/>
            </a:xfrm>
            <a:prstGeom prst="rect">
              <a:avLst/>
            </a:prstGeom>
            <a:noFill/>
          </p:spPr>
          <p:txBody>
            <a:bodyPr wrap="square" rtlCol="0">
              <a:spAutoFit/>
            </a:bodyPr>
            <a:lstStyle/>
            <a:p>
              <a:r>
                <a:rPr lang="de-CH" dirty="0" err="1"/>
                <a:t>Actual</a:t>
              </a:r>
              <a:r>
                <a:rPr lang="de-CH" dirty="0"/>
                <a:t> </a:t>
              </a:r>
              <a:r>
                <a:rPr lang="de-CH" dirty="0" err="1"/>
                <a:t>threat</a:t>
              </a:r>
              <a:r>
                <a:rPr lang="de-CH" dirty="0"/>
                <a:t> </a:t>
              </a:r>
              <a:r>
                <a:rPr lang="de-CH" dirty="0" err="1"/>
                <a:t>of</a:t>
              </a:r>
              <a:r>
                <a:rPr lang="de-CH" dirty="0"/>
                <a:t> </a:t>
              </a:r>
              <a:r>
                <a:rPr lang="de-CH" dirty="0" err="1"/>
                <a:t>terrorism</a:t>
              </a:r>
              <a:r>
                <a:rPr lang="de-CH" dirty="0"/>
                <a:t>, </a:t>
              </a:r>
              <a:r>
                <a:rPr lang="de-CH" dirty="0" err="1"/>
                <a:t>oppression</a:t>
              </a:r>
              <a:r>
                <a:rPr lang="de-CH" dirty="0"/>
                <a:t>, </a:t>
              </a:r>
              <a:r>
                <a:rPr lang="de-CH" dirty="0" err="1"/>
                <a:t>humiliation</a:t>
              </a:r>
              <a:endParaRPr lang="de-DE" dirty="0"/>
            </a:p>
          </p:txBody>
        </p:sp>
      </p:grpSp>
      <p:grpSp>
        <p:nvGrpSpPr>
          <p:cNvPr id="13" name="Gruppieren 12">
            <a:extLst>
              <a:ext uri="{FF2B5EF4-FFF2-40B4-BE49-F238E27FC236}">
                <a16:creationId xmlns:a16="http://schemas.microsoft.com/office/drawing/2014/main" id="{FAABA62D-1D58-4D8D-887D-EF64EB9E0C1B}"/>
              </a:ext>
            </a:extLst>
          </p:cNvPr>
          <p:cNvGrpSpPr/>
          <p:nvPr/>
        </p:nvGrpSpPr>
        <p:grpSpPr>
          <a:xfrm>
            <a:off x="1225589" y="2640112"/>
            <a:ext cx="8943855" cy="662529"/>
            <a:chOff x="1225589" y="2545172"/>
            <a:chExt cx="8943855" cy="662529"/>
          </a:xfrm>
        </p:grpSpPr>
        <p:sp>
          <p:nvSpPr>
            <p:cNvPr id="6" name="Pfeil: nach rechts 5">
              <a:extLst>
                <a:ext uri="{FF2B5EF4-FFF2-40B4-BE49-F238E27FC236}">
                  <a16:creationId xmlns:a16="http://schemas.microsoft.com/office/drawing/2014/main" id="{3CD5293F-2851-4841-BB01-1353E88A5F82}"/>
                </a:ext>
              </a:extLst>
            </p:cNvPr>
            <p:cNvSpPr/>
            <p:nvPr/>
          </p:nvSpPr>
          <p:spPr>
            <a:xfrm>
              <a:off x="1225589" y="2545172"/>
              <a:ext cx="5141446" cy="6625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3DAE8C56-C1B8-4444-9C9F-4926A91F4A23}"/>
                </a:ext>
              </a:extLst>
            </p:cNvPr>
            <p:cNvSpPr txBox="1"/>
            <p:nvPr/>
          </p:nvSpPr>
          <p:spPr>
            <a:xfrm>
              <a:off x="6993683" y="2553271"/>
              <a:ext cx="3175761" cy="646331"/>
            </a:xfrm>
            <a:prstGeom prst="rect">
              <a:avLst/>
            </a:prstGeom>
            <a:noFill/>
          </p:spPr>
          <p:txBody>
            <a:bodyPr wrap="square" rtlCol="0">
              <a:spAutoFit/>
            </a:bodyPr>
            <a:lstStyle/>
            <a:p>
              <a:r>
                <a:rPr lang="de-CH" dirty="0"/>
                <a:t>Collective </a:t>
              </a:r>
              <a:r>
                <a:rPr lang="de-CH" dirty="0" err="1"/>
                <a:t>memory</a:t>
              </a:r>
              <a:r>
                <a:rPr lang="de-CH" dirty="0"/>
                <a:t> </a:t>
              </a:r>
              <a:r>
                <a:rPr lang="de-CH" dirty="0" err="1"/>
                <a:t>of</a:t>
              </a:r>
              <a:r>
                <a:rPr lang="de-CH" dirty="0"/>
                <a:t> </a:t>
              </a:r>
              <a:r>
                <a:rPr lang="de-CH" dirty="0" err="1"/>
                <a:t>trauma</a:t>
              </a:r>
              <a:endParaRPr lang="de-CH" dirty="0"/>
            </a:p>
            <a:p>
              <a:r>
                <a:rPr lang="de-CH" dirty="0"/>
                <a:t>Days </a:t>
              </a:r>
              <a:r>
                <a:rPr lang="de-CH" dirty="0" err="1"/>
                <a:t>of</a:t>
              </a:r>
              <a:r>
                <a:rPr lang="de-CH" dirty="0"/>
                <a:t> </a:t>
              </a:r>
              <a:r>
                <a:rPr lang="de-CH" dirty="0" err="1"/>
                <a:t>Remembrance</a:t>
              </a:r>
              <a:endParaRPr lang="de-DE" dirty="0"/>
            </a:p>
          </p:txBody>
        </p:sp>
      </p:grpSp>
      <p:grpSp>
        <p:nvGrpSpPr>
          <p:cNvPr id="15" name="Gruppieren 14">
            <a:extLst>
              <a:ext uri="{FF2B5EF4-FFF2-40B4-BE49-F238E27FC236}">
                <a16:creationId xmlns:a16="http://schemas.microsoft.com/office/drawing/2014/main" id="{9E4A50A3-32FB-487E-967F-77113B9377FD}"/>
              </a:ext>
            </a:extLst>
          </p:cNvPr>
          <p:cNvGrpSpPr/>
          <p:nvPr/>
        </p:nvGrpSpPr>
        <p:grpSpPr>
          <a:xfrm>
            <a:off x="857821" y="3660858"/>
            <a:ext cx="9311623" cy="923330"/>
            <a:chOff x="857821" y="3318433"/>
            <a:chExt cx="9311623" cy="923330"/>
          </a:xfrm>
        </p:grpSpPr>
        <p:sp>
          <p:nvSpPr>
            <p:cNvPr id="7" name="Pfeil: nach rechts 6">
              <a:extLst>
                <a:ext uri="{FF2B5EF4-FFF2-40B4-BE49-F238E27FC236}">
                  <a16:creationId xmlns:a16="http://schemas.microsoft.com/office/drawing/2014/main" id="{60F4C844-B90D-4408-9371-84F8CBD79111}"/>
                </a:ext>
              </a:extLst>
            </p:cNvPr>
            <p:cNvSpPr/>
            <p:nvPr/>
          </p:nvSpPr>
          <p:spPr>
            <a:xfrm>
              <a:off x="857821" y="3448834"/>
              <a:ext cx="5141446" cy="66252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D30DDA2C-30B8-4804-B725-FA300776EAC8}"/>
                </a:ext>
              </a:extLst>
            </p:cNvPr>
            <p:cNvSpPr txBox="1"/>
            <p:nvPr/>
          </p:nvSpPr>
          <p:spPr>
            <a:xfrm>
              <a:off x="6993683" y="3318433"/>
              <a:ext cx="3175761" cy="923330"/>
            </a:xfrm>
            <a:prstGeom prst="rect">
              <a:avLst/>
            </a:prstGeom>
            <a:noFill/>
          </p:spPr>
          <p:txBody>
            <a:bodyPr wrap="square" rtlCol="0">
              <a:spAutoFit/>
            </a:bodyPr>
            <a:lstStyle/>
            <a:p>
              <a:r>
                <a:rPr lang="de-CH" dirty="0" err="1"/>
                <a:t>Psychosocial</a:t>
              </a:r>
              <a:r>
                <a:rPr lang="de-CH" dirty="0"/>
                <a:t> </a:t>
              </a:r>
              <a:r>
                <a:rPr lang="de-CH" dirty="0" err="1"/>
                <a:t>elements</a:t>
              </a:r>
              <a:r>
                <a:rPr lang="de-CH" dirty="0"/>
                <a:t> </a:t>
              </a:r>
              <a:r>
                <a:rPr lang="de-CH" dirty="0" err="1"/>
                <a:t>of</a:t>
              </a:r>
              <a:r>
                <a:rPr lang="de-CH" dirty="0"/>
                <a:t> </a:t>
              </a:r>
              <a:r>
                <a:rPr lang="de-CH" dirty="0" err="1"/>
                <a:t>trauma</a:t>
              </a:r>
              <a:r>
                <a:rPr lang="de-CH" dirty="0"/>
                <a:t> </a:t>
              </a:r>
              <a:r>
                <a:rPr lang="de-CH" dirty="0" err="1"/>
                <a:t>memory</a:t>
              </a:r>
              <a:r>
                <a:rPr lang="de-CH" dirty="0"/>
                <a:t>, </a:t>
              </a:r>
              <a:r>
                <a:rPr lang="de-CH" dirty="0" err="1"/>
                <a:t>family</a:t>
              </a:r>
              <a:r>
                <a:rPr lang="de-CH" dirty="0"/>
                <a:t> </a:t>
              </a:r>
              <a:r>
                <a:rPr lang="de-CH" dirty="0" err="1"/>
                <a:t>dynamics</a:t>
              </a:r>
              <a:endParaRPr lang="de-DE" dirty="0"/>
            </a:p>
          </p:txBody>
        </p:sp>
      </p:grpSp>
      <p:grpSp>
        <p:nvGrpSpPr>
          <p:cNvPr id="16" name="Gruppieren 15">
            <a:extLst>
              <a:ext uri="{FF2B5EF4-FFF2-40B4-BE49-F238E27FC236}">
                <a16:creationId xmlns:a16="http://schemas.microsoft.com/office/drawing/2014/main" id="{307D5ED8-9404-40C0-B1F2-A61F3994504E}"/>
              </a:ext>
            </a:extLst>
          </p:cNvPr>
          <p:cNvGrpSpPr/>
          <p:nvPr/>
        </p:nvGrpSpPr>
        <p:grpSpPr>
          <a:xfrm>
            <a:off x="441687" y="4942405"/>
            <a:ext cx="9727757" cy="662529"/>
            <a:chOff x="441687" y="4511564"/>
            <a:chExt cx="9727757" cy="662529"/>
          </a:xfrm>
        </p:grpSpPr>
        <p:sp>
          <p:nvSpPr>
            <p:cNvPr id="8" name="Pfeil: nach rechts 7">
              <a:extLst>
                <a:ext uri="{FF2B5EF4-FFF2-40B4-BE49-F238E27FC236}">
                  <a16:creationId xmlns:a16="http://schemas.microsoft.com/office/drawing/2014/main" id="{2D9EFA7C-95ED-487F-BEDD-09A7C51BE1C4}"/>
                </a:ext>
              </a:extLst>
            </p:cNvPr>
            <p:cNvSpPr/>
            <p:nvPr/>
          </p:nvSpPr>
          <p:spPr>
            <a:xfrm>
              <a:off x="441687" y="4511564"/>
              <a:ext cx="5141446" cy="662529"/>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C5C16D41-F5F6-4DC6-9463-85C65C99BBF5}"/>
                </a:ext>
              </a:extLst>
            </p:cNvPr>
            <p:cNvSpPr txBox="1"/>
            <p:nvPr/>
          </p:nvSpPr>
          <p:spPr>
            <a:xfrm>
              <a:off x="6993683" y="4519663"/>
              <a:ext cx="3175761" cy="646331"/>
            </a:xfrm>
            <a:prstGeom prst="rect">
              <a:avLst/>
            </a:prstGeom>
            <a:noFill/>
          </p:spPr>
          <p:txBody>
            <a:bodyPr wrap="square" rtlCol="0">
              <a:spAutoFit/>
            </a:bodyPr>
            <a:lstStyle/>
            <a:p>
              <a:r>
                <a:rPr lang="de-CH" dirty="0" err="1"/>
                <a:t>Epigenetic</a:t>
              </a:r>
              <a:r>
                <a:rPr lang="de-CH" dirty="0"/>
                <a:t> </a:t>
              </a:r>
              <a:r>
                <a:rPr lang="de-CH" dirty="0" err="1"/>
                <a:t>influence</a:t>
              </a:r>
              <a:r>
                <a:rPr lang="de-CH" dirty="0"/>
                <a:t> (limited </a:t>
              </a:r>
              <a:r>
                <a:rPr lang="de-CH" dirty="0" err="1"/>
                <a:t>evidence</a:t>
              </a:r>
              <a:r>
                <a:rPr lang="de-CH" dirty="0"/>
                <a:t>)</a:t>
              </a:r>
              <a:endParaRPr lang="de-DE" dirty="0"/>
            </a:p>
          </p:txBody>
        </p:sp>
      </p:grpSp>
    </p:spTree>
    <p:extLst>
      <p:ext uri="{BB962C8B-B14F-4D97-AF65-F5344CB8AC3E}">
        <p14:creationId xmlns:p14="http://schemas.microsoft.com/office/powerpoint/2010/main" val="41067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750" fill="hold"/>
                                        <p:tgtEl>
                                          <p:spTgt spid="13"/>
                                        </p:tgtEl>
                                        <p:attrNameLst>
                                          <p:attrName>ppt_x</p:attrName>
                                        </p:attrNameLst>
                                      </p:cBhvr>
                                      <p:tavLst>
                                        <p:tav tm="0">
                                          <p:val>
                                            <p:strVal val="0-#ppt_w/2"/>
                                          </p:val>
                                        </p:tav>
                                        <p:tav tm="100000">
                                          <p:val>
                                            <p:strVal val="#ppt_x"/>
                                          </p:val>
                                        </p:tav>
                                      </p:tavLst>
                                    </p:anim>
                                    <p:anim calcmode="lin" valueType="num">
                                      <p:cBhvr additive="base">
                                        <p:cTn id="8" dur="1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500" fill="hold"/>
                                        <p:tgtEl>
                                          <p:spTgt spid="15"/>
                                        </p:tgtEl>
                                        <p:attrNameLst>
                                          <p:attrName>ppt_x</p:attrName>
                                        </p:attrNameLst>
                                      </p:cBhvr>
                                      <p:tavLst>
                                        <p:tav tm="0">
                                          <p:val>
                                            <p:strVal val="0-#ppt_w/2"/>
                                          </p:val>
                                        </p:tav>
                                        <p:tav tm="100000">
                                          <p:val>
                                            <p:strVal val="#ppt_x"/>
                                          </p:val>
                                        </p:tav>
                                      </p:tavLst>
                                    </p:anim>
                                    <p:anim calcmode="lin" valueType="num">
                                      <p:cBhvr additive="base">
                                        <p:cTn id="14" dur="1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250" fill="hold"/>
                                        <p:tgtEl>
                                          <p:spTgt spid="16"/>
                                        </p:tgtEl>
                                        <p:attrNameLst>
                                          <p:attrName>ppt_x</p:attrName>
                                        </p:attrNameLst>
                                      </p:cBhvr>
                                      <p:tavLst>
                                        <p:tav tm="0">
                                          <p:val>
                                            <p:strVal val="0-#ppt_w/2"/>
                                          </p:val>
                                        </p:tav>
                                        <p:tav tm="100000">
                                          <p:val>
                                            <p:strVal val="#ppt_x"/>
                                          </p:val>
                                        </p:tav>
                                      </p:tavLst>
                                    </p:anim>
                                    <p:anim calcmode="lin" valueType="num">
                                      <p:cBhvr additive="base">
                                        <p:cTn id="20" dur="1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57B6C54-0AEF-41D2-93EE-B6D2C78D7155}"/>
              </a:ext>
            </a:extLst>
          </p:cNvPr>
          <p:cNvSpPr/>
          <p:nvPr/>
        </p:nvSpPr>
        <p:spPr>
          <a:xfrm>
            <a:off x="0" y="-271130"/>
            <a:ext cx="10728251" cy="78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E376AA8D-6C12-4A7C-A965-62ED7702C95A}"/>
              </a:ext>
            </a:extLst>
          </p:cNvPr>
          <p:cNvSpPr>
            <a:spLocks noGrp="1"/>
          </p:cNvSpPr>
          <p:nvPr>
            <p:ph type="title"/>
          </p:nvPr>
        </p:nvSpPr>
        <p:spPr/>
        <p:txBody>
          <a:bodyPr>
            <a:normAutofit fontScale="90000"/>
          </a:bodyPr>
          <a:lstStyle/>
          <a:p>
            <a:r>
              <a:rPr lang="en-US" b="1" dirty="0">
                <a:solidFill>
                  <a:schemeClr val="bg1"/>
                </a:solidFill>
                <a:latin typeface="Cambria" panose="02040503050406030204" pitchFamily="18" charset="0"/>
                <a:ea typeface="Cambria" panose="02040503050406030204" pitchFamily="18" charset="0"/>
              </a:rPr>
              <a:t>Research Beyond Trauma:</a:t>
            </a:r>
            <a:br>
              <a:rPr lang="en-US" dirty="0">
                <a:solidFill>
                  <a:schemeClr val="bg1"/>
                </a:solidFill>
                <a:latin typeface="Cambria" panose="02040503050406030204" pitchFamily="18" charset="0"/>
                <a:ea typeface="Cambria" panose="02040503050406030204" pitchFamily="18" charset="0"/>
              </a:rPr>
            </a:b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&gt;&gt;&gt; Resilience and </a:t>
            </a: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&gt;&gt;&gt; Posttraumatic Growth</a:t>
            </a:r>
          </a:p>
        </p:txBody>
      </p:sp>
    </p:spTree>
    <p:extLst>
      <p:ext uri="{BB962C8B-B14F-4D97-AF65-F5344CB8AC3E}">
        <p14:creationId xmlns:p14="http://schemas.microsoft.com/office/powerpoint/2010/main" val="1712015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z="2800" dirty="0"/>
              <a:t>Resilience – a definition</a:t>
            </a:r>
          </a:p>
        </p:txBody>
      </p:sp>
      <p:sp>
        <p:nvSpPr>
          <p:cNvPr id="283651" name="Rectangle 3"/>
          <p:cNvSpPr>
            <a:spLocks noGrp="1" noChangeArrowheads="1"/>
          </p:cNvSpPr>
          <p:nvPr>
            <p:ph type="body" idx="1"/>
          </p:nvPr>
        </p:nvSpPr>
        <p:spPr>
          <a:xfrm>
            <a:off x="4843975" y="1648843"/>
            <a:ext cx="5277925" cy="4528120"/>
          </a:xfrm>
        </p:spPr>
        <p:txBody>
          <a:bodyPr>
            <a:normAutofit lnSpcReduction="10000"/>
          </a:bodyPr>
          <a:lstStyle/>
          <a:p>
            <a:pPr>
              <a:lnSpc>
                <a:spcPct val="80000"/>
              </a:lnSpc>
            </a:pPr>
            <a:r>
              <a:rPr lang="en-US" sz="2400" dirty="0"/>
              <a:t>Originally: the ability of a substance or object to spring back into shape; elasticity. - </a:t>
            </a:r>
            <a:r>
              <a:rPr lang="en-US" sz="2400" i="1" dirty="0"/>
              <a:t>"nylon is excellent in </a:t>
            </a:r>
            <a:r>
              <a:rPr lang="en-US" sz="2400" i="1" dirty="0" err="1"/>
              <a:t>wearability</a:t>
            </a:r>
            <a:r>
              <a:rPr lang="en-US" sz="2400" i="1" dirty="0"/>
              <a:t>, abrasion resistance and resilience“</a:t>
            </a:r>
          </a:p>
          <a:p>
            <a:pPr>
              <a:lnSpc>
                <a:spcPct val="80000"/>
              </a:lnSpc>
            </a:pPr>
            <a:r>
              <a:rPr lang="en-US" sz="2400" dirty="0"/>
              <a:t>Psychology: the capacity to recover quickly from difficulties; toughness; the ability not to “break” under hard circumstances.</a:t>
            </a:r>
            <a:endParaRPr lang="de-DE" sz="2400" dirty="0"/>
          </a:p>
          <a:p>
            <a:pPr>
              <a:lnSpc>
                <a:spcPct val="80000"/>
              </a:lnSpc>
            </a:pPr>
            <a:r>
              <a:rPr lang="de-DE" sz="2400" dirty="0"/>
              <a:t>The </a:t>
            </a:r>
            <a:r>
              <a:rPr lang="de-DE" sz="2400" dirty="0" err="1"/>
              <a:t>ability</a:t>
            </a:r>
            <a:r>
              <a:rPr lang="de-DE" sz="2400" dirty="0"/>
              <a:t> </a:t>
            </a:r>
            <a:r>
              <a:rPr lang="de-DE" sz="2400" dirty="0" err="1"/>
              <a:t>of</a:t>
            </a:r>
            <a:r>
              <a:rPr lang="de-DE" sz="2400" dirty="0"/>
              <a:t> a </a:t>
            </a:r>
            <a:r>
              <a:rPr lang="de-DE" sz="2400" dirty="0" err="1"/>
              <a:t>child</a:t>
            </a:r>
            <a:r>
              <a:rPr lang="de-DE" sz="2400" dirty="0"/>
              <a:t> </a:t>
            </a:r>
            <a:r>
              <a:rPr lang="de-DE" sz="2400" dirty="0" err="1"/>
              <a:t>to</a:t>
            </a:r>
            <a:r>
              <a:rPr lang="de-DE" sz="2400" dirty="0"/>
              <a:t> </a:t>
            </a:r>
            <a:r>
              <a:rPr lang="de-DE" sz="2400" dirty="0" err="1"/>
              <a:t>resist</a:t>
            </a:r>
            <a:r>
              <a:rPr lang="de-DE" sz="2400" dirty="0"/>
              <a:t> </a:t>
            </a:r>
            <a:r>
              <a:rPr lang="de-DE" sz="2400" dirty="0" err="1"/>
              <a:t>biological</a:t>
            </a:r>
            <a:r>
              <a:rPr lang="de-DE" sz="2400" dirty="0"/>
              <a:t>, </a:t>
            </a:r>
            <a:r>
              <a:rPr lang="de-DE" sz="2400" dirty="0" err="1"/>
              <a:t>psychological</a:t>
            </a:r>
            <a:r>
              <a:rPr lang="de-DE" sz="2400" dirty="0"/>
              <a:t> and social </a:t>
            </a:r>
            <a:r>
              <a:rPr lang="de-DE" sz="2400" dirty="0" err="1"/>
              <a:t>risks</a:t>
            </a:r>
            <a:r>
              <a:rPr lang="de-DE" sz="2400" dirty="0"/>
              <a:t> </a:t>
            </a:r>
            <a:r>
              <a:rPr lang="de-DE" sz="2400" dirty="0" err="1"/>
              <a:t>for</a:t>
            </a:r>
            <a:r>
              <a:rPr lang="de-DE" sz="2400" dirty="0"/>
              <a:t> a </a:t>
            </a:r>
            <a:r>
              <a:rPr lang="de-DE" sz="2400" dirty="0" err="1"/>
              <a:t>healthy</a:t>
            </a:r>
            <a:r>
              <a:rPr lang="de-DE" sz="2400" dirty="0"/>
              <a:t> </a:t>
            </a:r>
            <a:r>
              <a:rPr lang="de-DE" sz="2400" dirty="0" err="1"/>
              <a:t>development</a:t>
            </a:r>
            <a:r>
              <a:rPr lang="de-DE" sz="2400" dirty="0"/>
              <a:t>.</a:t>
            </a:r>
          </a:p>
          <a:p>
            <a:pPr>
              <a:lnSpc>
                <a:spcPct val="80000"/>
              </a:lnSpc>
            </a:pPr>
            <a:r>
              <a:rPr lang="de-DE" sz="3600" i="1" dirty="0"/>
              <a:t>„The immune </a:t>
            </a:r>
            <a:r>
              <a:rPr lang="de-DE" sz="3600" i="1" dirty="0" err="1"/>
              <a:t>system</a:t>
            </a:r>
            <a:r>
              <a:rPr lang="de-DE" sz="3600" i="1" dirty="0"/>
              <a:t> </a:t>
            </a:r>
            <a:r>
              <a:rPr lang="de-DE" sz="3600" i="1" dirty="0" err="1"/>
              <a:t>of</a:t>
            </a:r>
            <a:r>
              <a:rPr lang="de-DE" sz="3600" i="1" dirty="0"/>
              <a:t> </a:t>
            </a:r>
            <a:r>
              <a:rPr lang="de-DE" sz="3600" i="1" dirty="0" err="1"/>
              <a:t>the</a:t>
            </a:r>
            <a:r>
              <a:rPr lang="de-DE" sz="3600" i="1" dirty="0"/>
              <a:t> </a:t>
            </a:r>
            <a:r>
              <a:rPr lang="de-DE" sz="3600" i="1" dirty="0" err="1"/>
              <a:t>soul</a:t>
            </a:r>
            <a:r>
              <a:rPr lang="de-DE" sz="3600" i="1" dirty="0"/>
              <a:t>.“</a:t>
            </a:r>
            <a:endParaRPr lang="en-US" sz="3600" i="1" dirty="0"/>
          </a:p>
        </p:txBody>
      </p:sp>
      <p:pic>
        <p:nvPicPr>
          <p:cNvPr id="4" name="Grafik 3">
            <a:extLst>
              <a:ext uri="{FF2B5EF4-FFF2-40B4-BE49-F238E27FC236}">
                <a16:creationId xmlns:a16="http://schemas.microsoft.com/office/drawing/2014/main" id="{06C6451E-33B1-4E26-8F13-3674A90AE1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170" y="1384300"/>
            <a:ext cx="2979186" cy="4716389"/>
          </a:xfrm>
          <a:prstGeom prst="rect">
            <a:avLst/>
          </a:prstGeom>
        </p:spPr>
      </p:pic>
    </p:spTree>
    <p:extLst>
      <p:ext uri="{BB962C8B-B14F-4D97-AF65-F5344CB8AC3E}">
        <p14:creationId xmlns:p14="http://schemas.microsoft.com/office/powerpoint/2010/main" val="3804258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normAutofit/>
          </a:bodyPr>
          <a:lstStyle/>
          <a:p>
            <a:r>
              <a:rPr lang="en-US" dirty="0"/>
              <a:t>Four Clusters of protective factors</a:t>
            </a:r>
          </a:p>
        </p:txBody>
      </p:sp>
      <p:sp>
        <p:nvSpPr>
          <p:cNvPr id="389123" name="Rectangle 3"/>
          <p:cNvSpPr>
            <a:spLocks noGrp="1" noChangeArrowheads="1"/>
          </p:cNvSpPr>
          <p:nvPr>
            <p:ph type="body" idx="1"/>
          </p:nvPr>
        </p:nvSpPr>
        <p:spPr>
          <a:xfrm>
            <a:off x="5117232" y="1648843"/>
            <a:ext cx="5004668" cy="4528120"/>
          </a:xfrm>
        </p:spPr>
        <p:txBody>
          <a:bodyPr>
            <a:normAutofit fontScale="92500" lnSpcReduction="10000"/>
          </a:bodyPr>
          <a:lstStyle/>
          <a:p>
            <a:pPr marL="0" indent="0">
              <a:buNone/>
            </a:pPr>
            <a:r>
              <a:rPr lang="en-US" dirty="0"/>
              <a:t>Studies of resilient persons showed four clusters of protective factors which enabled high risk children to become competent and caring adults:</a:t>
            </a:r>
            <a:r>
              <a:rPr lang="de-CH" dirty="0"/>
              <a:t> </a:t>
            </a:r>
            <a:r>
              <a:rPr lang="de-DE" dirty="0">
                <a:cs typeface="Times New Roman" pitchFamily="18" charset="0"/>
              </a:rPr>
              <a:t> </a:t>
            </a:r>
          </a:p>
          <a:p>
            <a:r>
              <a:rPr lang="en-US" dirty="0">
                <a:cs typeface="Times New Roman" pitchFamily="18" charset="0"/>
              </a:rPr>
              <a:t>Special temperament properties</a:t>
            </a:r>
          </a:p>
          <a:p>
            <a:r>
              <a:rPr lang="en-US" dirty="0">
                <a:cs typeface="Times New Roman" pitchFamily="18" charset="0"/>
              </a:rPr>
              <a:t>Ability to use their gifts successfully</a:t>
            </a:r>
          </a:p>
          <a:p>
            <a:r>
              <a:rPr lang="en-US" dirty="0">
                <a:cs typeface="Times New Roman" pitchFamily="18" charset="0"/>
              </a:rPr>
              <a:t>Care pattern and school achievement</a:t>
            </a:r>
          </a:p>
          <a:p>
            <a:r>
              <a:rPr lang="en-US" dirty="0">
                <a:cs typeface="Times New Roman" pitchFamily="18" charset="0"/>
              </a:rPr>
              <a:t>Caregivers and supportive relationships.</a:t>
            </a:r>
            <a:endParaRPr lang="en-US" dirty="0"/>
          </a:p>
        </p:txBody>
      </p:sp>
      <p:pic>
        <p:nvPicPr>
          <p:cNvPr id="2" name="Grafik 1">
            <a:extLst>
              <a:ext uri="{FF2B5EF4-FFF2-40B4-BE49-F238E27FC236}">
                <a16:creationId xmlns:a16="http://schemas.microsoft.com/office/drawing/2014/main" id="{E84834C5-86F3-48B8-A6AC-526C6EFF7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757" y="1643162"/>
            <a:ext cx="5041632" cy="3127619"/>
          </a:xfrm>
          <a:prstGeom prst="rect">
            <a:avLst/>
          </a:prstGeom>
        </p:spPr>
      </p:pic>
    </p:spTree>
    <p:extLst>
      <p:ext uri="{BB962C8B-B14F-4D97-AF65-F5344CB8AC3E}">
        <p14:creationId xmlns:p14="http://schemas.microsoft.com/office/powerpoint/2010/main" val="3063684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4"/>
          <p:cNvSpPr>
            <a:spLocks noGrp="1" noChangeArrowheads="1"/>
          </p:cNvSpPr>
          <p:nvPr>
            <p:ph type="title"/>
          </p:nvPr>
        </p:nvSpPr>
        <p:spPr/>
        <p:txBody>
          <a:bodyPr/>
          <a:lstStyle/>
          <a:p>
            <a:r>
              <a:rPr lang="en-US" dirty="0"/>
              <a:t>Factors of Resilience </a:t>
            </a:r>
            <a:r>
              <a:rPr lang="en-US" sz="2000" dirty="0"/>
              <a:t>(Wolin &amp; Wolin 1995)</a:t>
            </a:r>
            <a:endParaRPr lang="en-US" dirty="0"/>
          </a:p>
        </p:txBody>
      </p:sp>
      <p:sp>
        <p:nvSpPr>
          <p:cNvPr id="325784" name="Text Box 152"/>
          <p:cNvSpPr txBox="1">
            <a:spLocks noChangeArrowheads="1"/>
          </p:cNvSpPr>
          <p:nvPr/>
        </p:nvSpPr>
        <p:spPr bwMode="auto">
          <a:xfrm rot="5400000">
            <a:off x="6972904" y="3260016"/>
            <a:ext cx="46806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000" dirty="0" err="1">
                <a:latin typeface="Arial" charset="0"/>
              </a:rPr>
              <a:t>Wolin</a:t>
            </a:r>
            <a:r>
              <a:rPr lang="en-US" sz="1000" dirty="0">
                <a:latin typeface="Arial" charset="0"/>
              </a:rPr>
              <a:t>, S.; </a:t>
            </a:r>
            <a:r>
              <a:rPr lang="en-US" sz="1000" dirty="0" err="1">
                <a:latin typeface="Arial" charset="0"/>
              </a:rPr>
              <a:t>Wolin</a:t>
            </a:r>
            <a:r>
              <a:rPr lang="en-US" sz="1000" dirty="0">
                <a:latin typeface="Arial" charset="0"/>
              </a:rPr>
              <a:t>, S.: Resilience among youth growing up in substance-abusing families, In: Journal of Child &amp; Adolescent Substance Abuse, Binghamton, NY, USA: Haworth Press 42 (1995), S. 415-42.</a:t>
            </a:r>
          </a:p>
        </p:txBody>
      </p:sp>
      <p:pic>
        <p:nvPicPr>
          <p:cNvPr id="2" name="Grafik 1">
            <a:extLst>
              <a:ext uri="{FF2B5EF4-FFF2-40B4-BE49-F238E27FC236}">
                <a16:creationId xmlns:a16="http://schemas.microsoft.com/office/drawing/2014/main" id="{BE5E2FDD-6F89-404E-9010-AF3C18D5D4DF}"/>
              </a:ext>
            </a:extLst>
          </p:cNvPr>
          <p:cNvPicPr>
            <a:picLocks noChangeAspect="1"/>
          </p:cNvPicPr>
          <p:nvPr/>
        </p:nvPicPr>
        <p:blipFill>
          <a:blip r:embed="rId3"/>
          <a:stretch>
            <a:fillRect/>
          </a:stretch>
        </p:blipFill>
        <p:spPr>
          <a:xfrm>
            <a:off x="697006" y="1318719"/>
            <a:ext cx="8272989" cy="4846740"/>
          </a:xfrm>
          <a:prstGeom prst="rect">
            <a:avLst/>
          </a:prstGeom>
        </p:spPr>
      </p:pic>
    </p:spTree>
    <p:extLst>
      <p:ext uri="{BB962C8B-B14F-4D97-AF65-F5344CB8AC3E}">
        <p14:creationId xmlns:p14="http://schemas.microsoft.com/office/powerpoint/2010/main" val="226696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normAutofit/>
          </a:bodyPr>
          <a:lstStyle/>
          <a:p>
            <a:r>
              <a:rPr lang="en-US" sz="3200" dirty="0"/>
              <a:t>Factors of resilience in adults</a:t>
            </a:r>
          </a:p>
        </p:txBody>
      </p:sp>
      <p:sp>
        <p:nvSpPr>
          <p:cNvPr id="423939" name="Rectangle 3"/>
          <p:cNvSpPr>
            <a:spLocks noGrp="1" noChangeArrowheads="1"/>
          </p:cNvSpPr>
          <p:nvPr>
            <p:ph type="body" idx="1"/>
          </p:nvPr>
        </p:nvSpPr>
        <p:spPr>
          <a:xfrm>
            <a:off x="717709" y="1569325"/>
            <a:ext cx="9404191" cy="4528120"/>
          </a:xfrm>
        </p:spPr>
        <p:txBody>
          <a:bodyPr>
            <a:normAutofit/>
          </a:bodyPr>
          <a:lstStyle/>
          <a:p>
            <a:r>
              <a:rPr lang="de-DE" b="1" dirty="0" err="1">
                <a:latin typeface="Cambria" panose="02040503050406030204" pitchFamily="18" charset="0"/>
                <a:ea typeface="Cambria" panose="02040503050406030204" pitchFamily="18" charset="0"/>
              </a:rPr>
              <a:t>Hardiness</a:t>
            </a:r>
            <a:endParaRPr lang="de-DE" b="1" dirty="0">
              <a:latin typeface="Cambria" panose="02040503050406030204" pitchFamily="18" charset="0"/>
              <a:ea typeface="Cambria" panose="02040503050406030204" pitchFamily="18" charset="0"/>
            </a:endParaRPr>
          </a:p>
          <a:p>
            <a:pPr lvl="1"/>
            <a:r>
              <a:rPr lang="en-US" sz="2000" dirty="0"/>
              <a:t>Meaning of life; Belief in being able to influence the environment; learning from difficult experiences.</a:t>
            </a:r>
          </a:p>
          <a:p>
            <a:r>
              <a:rPr lang="de-DE" b="1" dirty="0">
                <a:latin typeface="Cambria" panose="02040503050406030204" pitchFamily="18" charset="0"/>
                <a:ea typeface="Cambria" panose="02040503050406030204" pitchFamily="18" charset="0"/>
              </a:rPr>
              <a:t>Self-Enhancement</a:t>
            </a:r>
          </a:p>
          <a:p>
            <a:pPr lvl="1"/>
            <a:r>
              <a:rPr lang="en-US" sz="2000" dirty="0"/>
              <a:t>In their overconfidence, they can be uncomfortable, but they are surprisingly resilient.</a:t>
            </a:r>
          </a:p>
          <a:p>
            <a:r>
              <a:rPr lang="en-US" b="1" dirty="0">
                <a:latin typeface="Cambria" panose="02040503050406030204" pitchFamily="18" charset="0"/>
                <a:ea typeface="Cambria" panose="02040503050406030204" pitchFamily="18" charset="0"/>
              </a:rPr>
              <a:t>Coping by repression</a:t>
            </a:r>
          </a:p>
          <a:p>
            <a:pPr lvl="1"/>
            <a:r>
              <a:rPr lang="en-US" dirty="0"/>
              <a:t>Avoiding unpleasant thoughts, feelings and memories.</a:t>
            </a:r>
          </a:p>
          <a:p>
            <a:r>
              <a:rPr lang="en-US" b="1" dirty="0">
                <a:latin typeface="Cambria" panose="02040503050406030204" pitchFamily="18" charset="0"/>
                <a:ea typeface="Cambria" panose="02040503050406030204" pitchFamily="18" charset="0"/>
              </a:rPr>
              <a:t>Positive feelings and humor</a:t>
            </a:r>
          </a:p>
          <a:p>
            <a:pPr lvl="1"/>
            <a:r>
              <a:rPr lang="en-US" dirty="0"/>
              <a:t>Gratitude, interest, love, laughter</a:t>
            </a:r>
            <a:endParaRPr lang="de-DE" sz="1600" dirty="0"/>
          </a:p>
        </p:txBody>
      </p:sp>
      <p:sp>
        <p:nvSpPr>
          <p:cNvPr id="423940" name="Text Box 4"/>
          <p:cNvSpPr txBox="1">
            <a:spLocks noChangeArrowheads="1"/>
          </p:cNvSpPr>
          <p:nvPr/>
        </p:nvSpPr>
        <p:spPr bwMode="auto">
          <a:xfrm>
            <a:off x="1963816" y="5902326"/>
            <a:ext cx="6911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200" dirty="0" err="1">
                <a:latin typeface="Arial" charset="0"/>
              </a:rPr>
              <a:t>Bonanno</a:t>
            </a:r>
            <a:r>
              <a:rPr lang="de-DE" sz="1200" dirty="0">
                <a:latin typeface="Arial" charset="0"/>
              </a:rPr>
              <a:t> G.A. (2004). Loss, </a:t>
            </a:r>
            <a:r>
              <a:rPr lang="de-DE" sz="1200" dirty="0" err="1">
                <a:latin typeface="Arial" charset="0"/>
              </a:rPr>
              <a:t>trauma</a:t>
            </a:r>
            <a:r>
              <a:rPr lang="de-DE" sz="1200" dirty="0">
                <a:latin typeface="Arial" charset="0"/>
              </a:rPr>
              <a:t>, </a:t>
            </a:r>
            <a:r>
              <a:rPr lang="de-DE" sz="1200" dirty="0" err="1">
                <a:latin typeface="Arial" charset="0"/>
              </a:rPr>
              <a:t>and</a:t>
            </a:r>
            <a:r>
              <a:rPr lang="de-DE" sz="1200" dirty="0">
                <a:latin typeface="Arial" charset="0"/>
              </a:rPr>
              <a:t> human </a:t>
            </a:r>
            <a:r>
              <a:rPr lang="de-DE" sz="1200" dirty="0" err="1">
                <a:latin typeface="Arial" charset="0"/>
              </a:rPr>
              <a:t>resilience</a:t>
            </a:r>
            <a:r>
              <a:rPr lang="de-DE" sz="1200" dirty="0">
                <a:latin typeface="Arial" charset="0"/>
              </a:rPr>
              <a:t>. American </a:t>
            </a:r>
            <a:r>
              <a:rPr lang="de-DE" sz="1200" dirty="0" err="1">
                <a:latin typeface="Arial" charset="0"/>
              </a:rPr>
              <a:t>Psychologist</a:t>
            </a:r>
            <a:r>
              <a:rPr lang="de-DE" sz="1200" dirty="0">
                <a:latin typeface="Arial" charset="0"/>
              </a:rPr>
              <a:t> 59:20-28.</a:t>
            </a:r>
            <a:endParaRPr lang="en-US" sz="1200" dirty="0">
              <a:latin typeface="Arial" charset="0"/>
            </a:endParaRPr>
          </a:p>
        </p:txBody>
      </p:sp>
    </p:spTree>
    <p:extLst>
      <p:ext uri="{BB962C8B-B14F-4D97-AF65-F5344CB8AC3E}">
        <p14:creationId xmlns:p14="http://schemas.microsoft.com/office/powerpoint/2010/main" val="379444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9F61D-C1B1-401D-A907-10596461D669}"/>
              </a:ext>
            </a:extLst>
          </p:cNvPr>
          <p:cNvSpPr>
            <a:spLocks noGrp="1"/>
          </p:cNvSpPr>
          <p:nvPr>
            <p:ph type="title"/>
          </p:nvPr>
        </p:nvSpPr>
        <p:spPr/>
        <p:txBody>
          <a:bodyPr/>
          <a:lstStyle/>
          <a:p>
            <a:r>
              <a:rPr lang="de-CH" dirty="0"/>
              <a:t>Case </a:t>
            </a:r>
            <a:r>
              <a:rPr lang="de-CH" dirty="0" err="1"/>
              <a:t>study</a:t>
            </a:r>
            <a:r>
              <a:rPr lang="de-CH" dirty="0"/>
              <a:t> </a:t>
            </a:r>
            <a:r>
              <a:rPr lang="en-US" dirty="0"/>
              <a:t>“George” </a:t>
            </a:r>
            <a:endParaRPr lang="de-CH" dirty="0"/>
          </a:p>
        </p:txBody>
      </p:sp>
      <p:sp>
        <p:nvSpPr>
          <p:cNvPr id="3" name="Inhaltsplatzhalter 2">
            <a:extLst>
              <a:ext uri="{FF2B5EF4-FFF2-40B4-BE49-F238E27FC236}">
                <a16:creationId xmlns:a16="http://schemas.microsoft.com/office/drawing/2014/main" id="{0AC6C428-115A-4B65-A4FA-CC4FD36CE957}"/>
              </a:ext>
            </a:extLst>
          </p:cNvPr>
          <p:cNvSpPr>
            <a:spLocks noGrp="1"/>
          </p:cNvSpPr>
          <p:nvPr>
            <p:ph idx="1"/>
          </p:nvPr>
        </p:nvSpPr>
        <p:spPr>
          <a:xfrm>
            <a:off x="4980924" y="1648843"/>
            <a:ext cx="5140976" cy="4528120"/>
          </a:xfrm>
        </p:spPr>
        <p:txBody>
          <a:bodyPr>
            <a:normAutofit fontScale="77500" lnSpcReduction="20000"/>
          </a:bodyPr>
          <a:lstStyle/>
          <a:p>
            <a:r>
              <a:rPr lang="en-US" dirty="0"/>
              <a:t>60-year old teacher – “George” </a:t>
            </a:r>
          </a:p>
          <a:p>
            <a:r>
              <a:rPr lang="en-US" dirty="0"/>
              <a:t>His </a:t>
            </a:r>
            <a:r>
              <a:rPr lang="en-US" u="sng" dirty="0"/>
              <a:t>Jewish father </a:t>
            </a:r>
            <a:r>
              <a:rPr lang="en-US" dirty="0"/>
              <a:t>was persecuted in Austria and on a deportation list; he was able to flee to Switzerland, where he found refuge under dramatic circumstances. </a:t>
            </a:r>
            <a:r>
              <a:rPr lang="en-US" u="sng" dirty="0"/>
              <a:t>Constant fear </a:t>
            </a:r>
            <a:r>
              <a:rPr lang="en-US" dirty="0"/>
              <a:t>of the authorities.</a:t>
            </a:r>
          </a:p>
          <a:p>
            <a:r>
              <a:rPr lang="en-US" dirty="0"/>
              <a:t>He married and had 2 sons, whom he instructed not to tell anybody of their Jewish descent. So George grew up with this dark secret and with the emotional pain of his father.</a:t>
            </a:r>
          </a:p>
          <a:p>
            <a:r>
              <a:rPr lang="en-US" dirty="0"/>
              <a:t>Today he says: “There is definitely transgenerational trauma – I am daily reminded by my anxieties and my mistrust in all surveillance techniques of the Internet.”</a:t>
            </a:r>
          </a:p>
        </p:txBody>
      </p:sp>
      <p:sp>
        <p:nvSpPr>
          <p:cNvPr id="4" name="Foliennummernplatzhalter 3">
            <a:extLst>
              <a:ext uri="{FF2B5EF4-FFF2-40B4-BE49-F238E27FC236}">
                <a16:creationId xmlns:a16="http://schemas.microsoft.com/office/drawing/2014/main" id="{39D3CD85-CEF7-4E06-B552-CC43E6618B9E}"/>
              </a:ext>
            </a:extLst>
          </p:cNvPr>
          <p:cNvSpPr>
            <a:spLocks noGrp="1"/>
          </p:cNvSpPr>
          <p:nvPr>
            <p:ph type="sldNum" sz="quarter" idx="12"/>
          </p:nvPr>
        </p:nvSpPr>
        <p:spPr/>
        <p:txBody>
          <a:bodyPr/>
          <a:lstStyle/>
          <a:p>
            <a:fld id="{4E471FF4-0C00-40C5-A66A-9E33A9528A29}" type="slidenum">
              <a:rPr lang="de-CH" smtClean="0"/>
              <a:pPr/>
              <a:t>3</a:t>
            </a:fld>
            <a:endParaRPr lang="de-CH"/>
          </a:p>
        </p:txBody>
      </p:sp>
      <p:pic>
        <p:nvPicPr>
          <p:cNvPr id="6" name="Grafik 5" descr="Ein Bild, das Foto, Person, stehend, Gruppe enthält.&#10;&#10;Automatisch generierte Beschreibung">
            <a:extLst>
              <a:ext uri="{FF2B5EF4-FFF2-40B4-BE49-F238E27FC236}">
                <a16:creationId xmlns:a16="http://schemas.microsoft.com/office/drawing/2014/main" id="{172B6146-E176-4FA5-B720-F217C413E2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269" y="1629743"/>
            <a:ext cx="4904448" cy="3180796"/>
          </a:xfrm>
          <a:prstGeom prst="rect">
            <a:avLst/>
          </a:prstGeom>
        </p:spPr>
      </p:pic>
    </p:spTree>
    <p:extLst>
      <p:ext uri="{BB962C8B-B14F-4D97-AF65-F5344CB8AC3E}">
        <p14:creationId xmlns:p14="http://schemas.microsoft.com/office/powerpoint/2010/main" val="60756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Post-traumatic Growth</a:t>
            </a:r>
          </a:p>
        </p:txBody>
      </p:sp>
      <p:sp>
        <p:nvSpPr>
          <p:cNvPr id="408580" name="Text Box 4"/>
          <p:cNvSpPr txBox="1">
            <a:spLocks noChangeArrowheads="1"/>
          </p:cNvSpPr>
          <p:nvPr/>
        </p:nvSpPr>
        <p:spPr bwMode="auto">
          <a:xfrm>
            <a:off x="3990356" y="6304187"/>
            <a:ext cx="6911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de-CH" sz="1200" dirty="0">
                <a:latin typeface="Arial" charset="0"/>
              </a:rPr>
              <a:t>Image: WIKIPEDIA</a:t>
            </a:r>
            <a:endParaRPr lang="en-US" sz="1200" dirty="0">
              <a:latin typeface="Arial" charset="0"/>
            </a:endParaRPr>
          </a:p>
        </p:txBody>
      </p:sp>
      <p:pic>
        <p:nvPicPr>
          <p:cNvPr id="1026" name="Picture 2" descr="Image result for posttraumatic growth&quot;">
            <a:extLst>
              <a:ext uri="{FF2B5EF4-FFF2-40B4-BE49-F238E27FC236}">
                <a16:creationId xmlns:a16="http://schemas.microsoft.com/office/drawing/2014/main" id="{C3F45486-7CD1-45B5-8059-22CD19A683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452" y="1264278"/>
            <a:ext cx="6477000" cy="48291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r Verbinder 4">
            <a:extLst>
              <a:ext uri="{FF2B5EF4-FFF2-40B4-BE49-F238E27FC236}">
                <a16:creationId xmlns:a16="http://schemas.microsoft.com/office/drawing/2014/main" id="{9D5F95AA-B4D3-4064-A5F9-F52C211221CE}"/>
              </a:ext>
            </a:extLst>
          </p:cNvPr>
          <p:cNvCxnSpPr>
            <a:cxnSpLocks/>
          </p:cNvCxnSpPr>
          <p:nvPr/>
        </p:nvCxnSpPr>
        <p:spPr>
          <a:xfrm flipV="1">
            <a:off x="2424223" y="1808164"/>
            <a:ext cx="1477926" cy="209930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CBAF3DAD-D956-4B21-959A-FF98BA463AAD}"/>
              </a:ext>
            </a:extLst>
          </p:cNvPr>
          <p:cNvCxnSpPr/>
          <p:nvPr/>
        </p:nvCxnSpPr>
        <p:spPr>
          <a:xfrm>
            <a:off x="3891516" y="1808163"/>
            <a:ext cx="123337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613FFD11-BAB6-466D-B6F3-C57DCD716739}"/>
              </a:ext>
            </a:extLst>
          </p:cNvPr>
          <p:cNvSpPr txBox="1"/>
          <p:nvPr/>
        </p:nvSpPr>
        <p:spPr>
          <a:xfrm>
            <a:off x="6831419" y="1467293"/>
            <a:ext cx="3242930" cy="2554545"/>
          </a:xfrm>
          <a:prstGeom prst="rect">
            <a:avLst/>
          </a:prstGeom>
          <a:noFill/>
        </p:spPr>
        <p:txBody>
          <a:bodyPr wrap="square" rtlCol="0">
            <a:spAutoFit/>
          </a:bodyPr>
          <a:lstStyle/>
          <a:p>
            <a:r>
              <a:rPr lang="en-US" sz="3200" dirty="0"/>
              <a:t>New research:</a:t>
            </a:r>
            <a:br>
              <a:rPr lang="en-US" sz="3200" dirty="0"/>
            </a:br>
            <a:r>
              <a:rPr lang="en-US" sz="3200" dirty="0"/>
              <a:t>Positive changes in the aftermath of traumatic experience</a:t>
            </a:r>
          </a:p>
        </p:txBody>
      </p:sp>
    </p:spTree>
    <p:extLst>
      <p:ext uri="{BB962C8B-B14F-4D97-AF65-F5344CB8AC3E}">
        <p14:creationId xmlns:p14="http://schemas.microsoft.com/office/powerpoint/2010/main" val="2139686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Post-traumatic Growth</a:t>
            </a:r>
          </a:p>
        </p:txBody>
      </p:sp>
      <p:sp>
        <p:nvSpPr>
          <p:cNvPr id="408579" name="Rectangle 3"/>
          <p:cNvSpPr>
            <a:spLocks noGrp="1" noChangeArrowheads="1"/>
          </p:cNvSpPr>
          <p:nvPr>
            <p:ph type="body" idx="1"/>
          </p:nvPr>
        </p:nvSpPr>
        <p:spPr/>
        <p:txBody>
          <a:bodyPr>
            <a:normAutofit fontScale="92500" lnSpcReduction="10000"/>
          </a:bodyPr>
          <a:lstStyle/>
          <a:p>
            <a:pPr>
              <a:buNone/>
            </a:pPr>
            <a:r>
              <a:rPr lang="de-DE" sz="2000" dirty="0"/>
              <a:t>	</a:t>
            </a:r>
            <a:r>
              <a:rPr lang="de-DE" dirty="0"/>
              <a:t>This </a:t>
            </a:r>
            <a:r>
              <a:rPr lang="de-DE" dirty="0" err="1"/>
              <a:t>relatively</a:t>
            </a:r>
            <a:r>
              <a:rPr lang="de-DE" dirty="0"/>
              <a:t> </a:t>
            </a:r>
            <a:r>
              <a:rPr lang="de-DE" dirty="0" err="1"/>
              <a:t>new</a:t>
            </a:r>
            <a:r>
              <a:rPr lang="de-DE" dirty="0"/>
              <a:t> </a:t>
            </a:r>
            <a:r>
              <a:rPr lang="de-DE" dirty="0" err="1"/>
              <a:t>term</a:t>
            </a:r>
            <a:r>
              <a:rPr lang="de-DE" dirty="0"/>
              <a:t> </a:t>
            </a:r>
            <a:r>
              <a:rPr lang="de-DE" dirty="0" err="1"/>
              <a:t>describes</a:t>
            </a:r>
            <a:r>
              <a:rPr lang="de-DE" dirty="0"/>
              <a:t> </a:t>
            </a:r>
            <a:r>
              <a:rPr lang="en-US" dirty="0"/>
              <a:t>"life-changing" psychological shifts in thinking and relating to the world, that contribute to a personal process of change, that is deeply meaningful. Persons with this form of resilience show the following characteristics:</a:t>
            </a:r>
            <a:br>
              <a:rPr lang="de-DE" sz="2000" dirty="0"/>
            </a:br>
            <a:endParaRPr lang="de-DE" sz="2000" dirty="0"/>
          </a:p>
          <a:p>
            <a:pPr lvl="1"/>
            <a:r>
              <a:rPr lang="en-US" sz="2300" dirty="0"/>
              <a:t>Greater Appreciation of Life and Changed Sense of Priorities</a:t>
            </a:r>
          </a:p>
          <a:p>
            <a:pPr lvl="1"/>
            <a:r>
              <a:rPr lang="de-DE" sz="2300" dirty="0"/>
              <a:t>More </a:t>
            </a:r>
            <a:r>
              <a:rPr lang="de-DE" sz="2300" dirty="0" err="1"/>
              <a:t>empathy</a:t>
            </a:r>
            <a:r>
              <a:rPr lang="de-DE" sz="2300" dirty="0"/>
              <a:t> </a:t>
            </a:r>
            <a:r>
              <a:rPr lang="de-DE" sz="2300" dirty="0" err="1"/>
              <a:t>for</a:t>
            </a:r>
            <a:r>
              <a:rPr lang="de-DE" sz="2300" dirty="0"/>
              <a:t> </a:t>
            </a:r>
            <a:r>
              <a:rPr lang="de-DE" sz="2300" dirty="0" err="1"/>
              <a:t>others</a:t>
            </a:r>
            <a:r>
              <a:rPr lang="de-DE" sz="2300" dirty="0"/>
              <a:t>, </a:t>
            </a:r>
            <a:r>
              <a:rPr lang="de-DE" sz="2300" dirty="0" err="1"/>
              <a:t>who</a:t>
            </a:r>
            <a:r>
              <a:rPr lang="de-DE" sz="2300" dirty="0"/>
              <a:t> </a:t>
            </a:r>
            <a:r>
              <a:rPr lang="de-DE" sz="2300" dirty="0" err="1"/>
              <a:t>have</a:t>
            </a:r>
            <a:r>
              <a:rPr lang="de-DE" sz="2300" dirty="0"/>
              <a:t> </a:t>
            </a:r>
            <a:r>
              <a:rPr lang="de-DE" sz="2300" dirty="0" err="1"/>
              <a:t>gone</a:t>
            </a:r>
            <a:r>
              <a:rPr lang="de-DE" sz="2300" dirty="0"/>
              <a:t> </a:t>
            </a:r>
            <a:r>
              <a:rPr lang="de-DE" sz="2300" dirty="0" err="1"/>
              <a:t>through</a:t>
            </a:r>
            <a:r>
              <a:rPr lang="de-DE" sz="2300" dirty="0"/>
              <a:t> </a:t>
            </a:r>
            <a:r>
              <a:rPr lang="de-DE" sz="2300" dirty="0" err="1"/>
              <a:t>trauma</a:t>
            </a:r>
            <a:r>
              <a:rPr lang="de-DE" sz="2300" dirty="0"/>
              <a:t> and </a:t>
            </a:r>
            <a:r>
              <a:rPr lang="de-DE" sz="2300" dirty="0" err="1"/>
              <a:t>loss</a:t>
            </a:r>
            <a:endParaRPr lang="de-DE" sz="2300" dirty="0"/>
          </a:p>
          <a:p>
            <a:pPr lvl="1"/>
            <a:r>
              <a:rPr lang="de-DE" sz="2300" dirty="0"/>
              <a:t>More emotional </a:t>
            </a:r>
            <a:r>
              <a:rPr lang="de-DE" sz="2300" dirty="0" err="1"/>
              <a:t>maturity</a:t>
            </a:r>
            <a:r>
              <a:rPr lang="de-DE" sz="2300" dirty="0"/>
              <a:t> </a:t>
            </a:r>
            <a:r>
              <a:rPr lang="de-DE" sz="2300" dirty="0" err="1"/>
              <a:t>compared</a:t>
            </a:r>
            <a:r>
              <a:rPr lang="de-DE" sz="2300" dirty="0"/>
              <a:t> </a:t>
            </a:r>
            <a:r>
              <a:rPr lang="de-DE" sz="2300" dirty="0" err="1"/>
              <a:t>to</a:t>
            </a:r>
            <a:r>
              <a:rPr lang="de-DE" sz="2300" dirty="0"/>
              <a:t> </a:t>
            </a:r>
            <a:r>
              <a:rPr lang="de-DE" sz="2300" dirty="0" err="1"/>
              <a:t>others</a:t>
            </a:r>
            <a:r>
              <a:rPr lang="de-DE" sz="2300" dirty="0"/>
              <a:t> </a:t>
            </a:r>
            <a:r>
              <a:rPr lang="de-DE" sz="2300" dirty="0" err="1"/>
              <a:t>the</a:t>
            </a:r>
            <a:r>
              <a:rPr lang="de-DE" sz="2300" dirty="0"/>
              <a:t> same </a:t>
            </a:r>
            <a:r>
              <a:rPr lang="de-DE" sz="2300" dirty="0" err="1"/>
              <a:t>age</a:t>
            </a:r>
            <a:endParaRPr lang="de-DE" sz="2300" dirty="0"/>
          </a:p>
          <a:p>
            <a:pPr lvl="1"/>
            <a:r>
              <a:rPr lang="de-DE" sz="2300" dirty="0" err="1"/>
              <a:t>Increased</a:t>
            </a:r>
            <a:r>
              <a:rPr lang="de-DE" sz="2300" dirty="0"/>
              <a:t> </a:t>
            </a:r>
            <a:r>
              <a:rPr lang="de-DE" sz="2300" dirty="0" err="1"/>
              <a:t>resilience</a:t>
            </a:r>
            <a:r>
              <a:rPr lang="de-DE" sz="2300" dirty="0"/>
              <a:t> in </a:t>
            </a:r>
            <a:r>
              <a:rPr lang="de-DE" sz="2300" dirty="0" err="1"/>
              <a:t>new</a:t>
            </a:r>
            <a:r>
              <a:rPr lang="de-DE" sz="2300" dirty="0"/>
              <a:t> </a:t>
            </a:r>
            <a:r>
              <a:rPr lang="de-DE" sz="2300" dirty="0" err="1"/>
              <a:t>traumatic</a:t>
            </a:r>
            <a:r>
              <a:rPr lang="de-DE" sz="2300" dirty="0"/>
              <a:t> </a:t>
            </a:r>
            <a:r>
              <a:rPr lang="de-DE" sz="2300" dirty="0" err="1"/>
              <a:t>experiences</a:t>
            </a:r>
            <a:endParaRPr lang="de-DE" sz="2300" dirty="0"/>
          </a:p>
          <a:p>
            <a:pPr lvl="1"/>
            <a:r>
              <a:rPr lang="en-US" sz="2300" dirty="0"/>
              <a:t>Warmer, More Intimate Relationships With Others</a:t>
            </a:r>
          </a:p>
          <a:p>
            <a:pPr lvl="1"/>
            <a:r>
              <a:rPr lang="en-US" sz="2300" dirty="0"/>
              <a:t>A Greater Sense of Personal Strength</a:t>
            </a:r>
          </a:p>
          <a:p>
            <a:pPr lvl="1"/>
            <a:r>
              <a:rPr lang="en-US" sz="2300" dirty="0"/>
              <a:t>Spiritual Development – stronger spiritual or religious connection.</a:t>
            </a:r>
          </a:p>
          <a:p>
            <a:pPr lvl="1"/>
            <a:r>
              <a:rPr lang="en-US" sz="2300" dirty="0"/>
              <a:t>New Possibilities: discovering new options for life</a:t>
            </a:r>
          </a:p>
          <a:p>
            <a:pPr lvl="1"/>
            <a:endParaRPr lang="de-DE" sz="2000" dirty="0"/>
          </a:p>
        </p:txBody>
      </p:sp>
      <p:sp>
        <p:nvSpPr>
          <p:cNvPr id="408580" name="Text Box 4"/>
          <p:cNvSpPr txBox="1">
            <a:spLocks noChangeArrowheads="1"/>
          </p:cNvSpPr>
          <p:nvPr/>
        </p:nvSpPr>
        <p:spPr bwMode="auto">
          <a:xfrm>
            <a:off x="3661895" y="6133857"/>
            <a:ext cx="69119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sz="1000" dirty="0">
                <a:latin typeface="Arial" charset="0"/>
              </a:rPr>
              <a:t>Tedeschi, </a:t>
            </a:r>
            <a:r>
              <a:rPr lang="en-US" sz="1000" dirty="0" err="1">
                <a:latin typeface="Arial" charset="0"/>
              </a:rPr>
              <a:t>R.,et</a:t>
            </a:r>
            <a:r>
              <a:rPr lang="en-US" sz="1000" dirty="0">
                <a:latin typeface="Arial" charset="0"/>
              </a:rPr>
              <a:t> al, (2018). Post Traumatic Growth: Theory, Research and Applications. </a:t>
            </a:r>
            <a:br>
              <a:rPr lang="en-US" sz="1000" dirty="0">
                <a:latin typeface="Arial" charset="0"/>
              </a:rPr>
            </a:br>
            <a:r>
              <a:rPr lang="en-US" sz="1000" dirty="0">
                <a:latin typeface="Arial" charset="0"/>
              </a:rPr>
              <a:t>New York, NY: Routledge. </a:t>
            </a:r>
          </a:p>
        </p:txBody>
      </p:sp>
    </p:spTree>
    <p:extLst>
      <p:ext uri="{BB962C8B-B14F-4D97-AF65-F5344CB8AC3E}">
        <p14:creationId xmlns:p14="http://schemas.microsoft.com/office/powerpoint/2010/main" val="1606771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Example</a:t>
            </a:r>
            <a:r>
              <a:rPr lang="de-CH"/>
              <a:t> Viktor </a:t>
            </a:r>
            <a:r>
              <a:rPr lang="de-CH" dirty="0"/>
              <a:t>Frankl (1905 – 1997)</a:t>
            </a:r>
          </a:p>
        </p:txBody>
      </p:sp>
      <p:sp>
        <p:nvSpPr>
          <p:cNvPr id="3" name="Inhaltsplatzhalter 2"/>
          <p:cNvSpPr>
            <a:spLocks noGrp="1"/>
          </p:cNvSpPr>
          <p:nvPr>
            <p:ph idx="1"/>
          </p:nvPr>
        </p:nvSpPr>
        <p:spPr>
          <a:xfrm>
            <a:off x="3851511" y="1628776"/>
            <a:ext cx="6270389" cy="4467225"/>
          </a:xfrm>
        </p:spPr>
        <p:txBody>
          <a:bodyPr>
            <a:normAutofit/>
          </a:bodyPr>
          <a:lstStyle/>
          <a:p>
            <a:r>
              <a:rPr lang="de-CH" sz="2000" dirty="0"/>
              <a:t>The </a:t>
            </a:r>
            <a:r>
              <a:rPr lang="de-CH" sz="2000" dirty="0" err="1"/>
              <a:t>manuscript</a:t>
            </a:r>
            <a:r>
              <a:rPr lang="de-CH" sz="2000" dirty="0"/>
              <a:t> </a:t>
            </a:r>
            <a:r>
              <a:rPr lang="de-CH" sz="2000" dirty="0" err="1"/>
              <a:t>of</a:t>
            </a:r>
            <a:r>
              <a:rPr lang="de-CH" sz="2000" dirty="0"/>
              <a:t> </a:t>
            </a:r>
            <a:r>
              <a:rPr lang="de-CH" sz="2000" dirty="0" err="1"/>
              <a:t>his</a:t>
            </a:r>
            <a:r>
              <a:rPr lang="de-CH" sz="2000" dirty="0"/>
              <a:t> </a:t>
            </a:r>
            <a:r>
              <a:rPr lang="de-CH" sz="2000" dirty="0" err="1"/>
              <a:t>book</a:t>
            </a:r>
            <a:r>
              <a:rPr lang="de-CH" sz="2000" dirty="0"/>
              <a:t> «Man’s </a:t>
            </a:r>
            <a:r>
              <a:rPr lang="de-CH" sz="2000" dirty="0" err="1"/>
              <a:t>search</a:t>
            </a:r>
            <a:r>
              <a:rPr lang="de-CH" sz="2000" dirty="0"/>
              <a:t> </a:t>
            </a:r>
            <a:r>
              <a:rPr lang="de-CH" sz="2000" dirty="0" err="1"/>
              <a:t>for</a:t>
            </a:r>
            <a:r>
              <a:rPr lang="de-CH" sz="2000" dirty="0"/>
              <a:t> </a:t>
            </a:r>
            <a:r>
              <a:rPr lang="de-CH" sz="2000" dirty="0" err="1"/>
              <a:t>Meaning</a:t>
            </a:r>
            <a:r>
              <a:rPr lang="de-CH" sz="2000" dirty="0"/>
              <a:t>» was lost in </a:t>
            </a:r>
            <a:r>
              <a:rPr lang="de-CH" sz="2000" dirty="0" err="1"/>
              <a:t>the</a:t>
            </a:r>
            <a:r>
              <a:rPr lang="de-CH" sz="2000" dirty="0"/>
              <a:t> KZ, but he </a:t>
            </a:r>
            <a:r>
              <a:rPr lang="de-CH" sz="2000" dirty="0" err="1"/>
              <a:t>kept</a:t>
            </a:r>
            <a:r>
              <a:rPr lang="de-CH" sz="2000" dirty="0"/>
              <a:t> </a:t>
            </a:r>
            <a:r>
              <a:rPr lang="de-CH" sz="2000" dirty="0" err="1"/>
              <a:t>it</a:t>
            </a:r>
            <a:r>
              <a:rPr lang="de-CH" sz="2000" dirty="0"/>
              <a:t> in </a:t>
            </a:r>
            <a:r>
              <a:rPr lang="de-CH" sz="2000" dirty="0" err="1"/>
              <a:t>his</a:t>
            </a:r>
            <a:r>
              <a:rPr lang="de-CH" sz="2000" dirty="0"/>
              <a:t> </a:t>
            </a:r>
            <a:r>
              <a:rPr lang="de-CH" sz="2000" dirty="0" err="1"/>
              <a:t>memory</a:t>
            </a:r>
            <a:r>
              <a:rPr lang="de-CH" sz="2000" dirty="0"/>
              <a:t>.</a:t>
            </a:r>
          </a:p>
          <a:p>
            <a:r>
              <a:rPr lang="de-CH" sz="2000" dirty="0" err="1"/>
              <a:t>While</a:t>
            </a:r>
            <a:r>
              <a:rPr lang="de-CH" sz="2000" dirty="0"/>
              <a:t> </a:t>
            </a:r>
            <a:r>
              <a:rPr lang="de-CH" sz="2000" dirty="0" err="1"/>
              <a:t>may</a:t>
            </a:r>
            <a:r>
              <a:rPr lang="de-CH" sz="2000" dirty="0"/>
              <a:t> </a:t>
            </a:r>
            <a:r>
              <a:rPr lang="de-CH" sz="2000" dirty="0" err="1"/>
              <a:t>others</a:t>
            </a:r>
            <a:r>
              <a:rPr lang="de-CH" sz="2000" dirty="0"/>
              <a:t> </a:t>
            </a:r>
            <a:r>
              <a:rPr lang="de-CH" sz="2000" dirty="0" err="1"/>
              <a:t>were</a:t>
            </a:r>
            <a:r>
              <a:rPr lang="de-CH" sz="2000" dirty="0"/>
              <a:t> </a:t>
            </a:r>
            <a:r>
              <a:rPr lang="de-CH" sz="2000" dirty="0" err="1"/>
              <a:t>broken</a:t>
            </a:r>
            <a:r>
              <a:rPr lang="de-CH" sz="2000" dirty="0"/>
              <a:t> </a:t>
            </a:r>
            <a:r>
              <a:rPr lang="de-CH" sz="2000" dirty="0" err="1"/>
              <a:t>by</a:t>
            </a:r>
            <a:r>
              <a:rPr lang="de-CH" sz="2000" dirty="0"/>
              <a:t> </a:t>
            </a:r>
            <a:r>
              <a:rPr lang="de-CH" sz="2000" dirty="0" err="1"/>
              <a:t>the</a:t>
            </a:r>
            <a:r>
              <a:rPr lang="de-CH" sz="2000" dirty="0"/>
              <a:t> </a:t>
            </a:r>
            <a:r>
              <a:rPr lang="de-CH" sz="2000" dirty="0" err="1"/>
              <a:t>atrocities</a:t>
            </a:r>
            <a:r>
              <a:rPr lang="de-CH" sz="2000" dirty="0"/>
              <a:t> </a:t>
            </a:r>
            <a:r>
              <a:rPr lang="de-CH" sz="2000" dirty="0" err="1"/>
              <a:t>they</a:t>
            </a:r>
            <a:r>
              <a:rPr lang="de-CH" sz="2000" dirty="0"/>
              <a:t> </a:t>
            </a:r>
            <a:r>
              <a:rPr lang="de-CH" sz="2000" dirty="0" err="1"/>
              <a:t>experienced</a:t>
            </a:r>
            <a:r>
              <a:rPr lang="de-CH" sz="2000" dirty="0"/>
              <a:t>, he </a:t>
            </a:r>
            <a:r>
              <a:rPr lang="de-CH" sz="2000" dirty="0" err="1"/>
              <a:t>held</a:t>
            </a:r>
            <a:r>
              <a:rPr lang="de-CH" sz="2000" dirty="0"/>
              <a:t> on </a:t>
            </a:r>
            <a:r>
              <a:rPr lang="de-CH" sz="2000" dirty="0" err="1"/>
              <a:t>to</a:t>
            </a:r>
            <a:r>
              <a:rPr lang="de-CH" sz="2000" dirty="0"/>
              <a:t> </a:t>
            </a:r>
            <a:r>
              <a:rPr lang="de-CH" sz="2000" dirty="0" err="1"/>
              <a:t>his</a:t>
            </a:r>
            <a:r>
              <a:rPr lang="de-CH" sz="2000" dirty="0"/>
              <a:t> </a:t>
            </a:r>
            <a:r>
              <a:rPr lang="de-CH" sz="2000" dirty="0" err="1"/>
              <a:t>message</a:t>
            </a:r>
            <a:r>
              <a:rPr lang="de-CH" sz="2000" dirty="0"/>
              <a:t>: </a:t>
            </a:r>
            <a:r>
              <a:rPr lang="de-CH" sz="2000" dirty="0" err="1"/>
              <a:t>It</a:t>
            </a:r>
            <a:r>
              <a:rPr lang="de-CH" sz="2000" dirty="0"/>
              <a:t> </a:t>
            </a:r>
            <a:r>
              <a:rPr lang="de-CH" sz="2000" dirty="0" err="1"/>
              <a:t>is</a:t>
            </a:r>
            <a:r>
              <a:rPr lang="de-CH" sz="2000" dirty="0"/>
              <a:t> </a:t>
            </a:r>
            <a:r>
              <a:rPr lang="de-CH" sz="2000" dirty="0" err="1"/>
              <a:t>our</a:t>
            </a:r>
            <a:r>
              <a:rPr lang="de-CH" sz="2000" dirty="0"/>
              <a:t> </a:t>
            </a:r>
            <a:r>
              <a:rPr lang="de-CH" sz="2000" dirty="0" err="1"/>
              <a:t>calling</a:t>
            </a:r>
            <a:r>
              <a:rPr lang="de-CH" sz="2000" dirty="0"/>
              <a:t> </a:t>
            </a:r>
            <a:r>
              <a:rPr lang="de-CH" sz="2000" u="sng" dirty="0" err="1"/>
              <a:t>to</a:t>
            </a:r>
            <a:r>
              <a:rPr lang="de-CH" sz="2000" u="sng" dirty="0"/>
              <a:t> </a:t>
            </a:r>
            <a:r>
              <a:rPr lang="de-CH" sz="2000" u="sng" dirty="0" err="1"/>
              <a:t>strive</a:t>
            </a:r>
            <a:r>
              <a:rPr lang="de-CH" sz="2000" u="sng" dirty="0"/>
              <a:t> </a:t>
            </a:r>
            <a:r>
              <a:rPr lang="de-CH" sz="2000" u="sng" dirty="0" err="1"/>
              <a:t>for</a:t>
            </a:r>
            <a:r>
              <a:rPr lang="de-CH" sz="2000" u="sng" dirty="0"/>
              <a:t> </a:t>
            </a:r>
            <a:r>
              <a:rPr lang="de-CH" sz="2000" u="sng" dirty="0" err="1"/>
              <a:t>meaning</a:t>
            </a:r>
            <a:r>
              <a:rPr lang="de-CH" sz="2000" u="sng" dirty="0"/>
              <a:t> in </a:t>
            </a:r>
            <a:r>
              <a:rPr lang="de-CH" sz="2000" u="sng" dirty="0" err="1"/>
              <a:t>life</a:t>
            </a:r>
            <a:r>
              <a:rPr lang="de-CH" sz="2000" dirty="0"/>
              <a:t>, </a:t>
            </a:r>
            <a:r>
              <a:rPr lang="de-CH" sz="2000" dirty="0" err="1"/>
              <a:t>even</a:t>
            </a:r>
            <a:r>
              <a:rPr lang="de-CH" sz="2000" dirty="0"/>
              <a:t> in </a:t>
            </a:r>
            <a:r>
              <a:rPr lang="de-CH" sz="2000" dirty="0" err="1"/>
              <a:t>the</a:t>
            </a:r>
            <a:r>
              <a:rPr lang="de-CH" sz="2000" dirty="0"/>
              <a:t> </a:t>
            </a:r>
            <a:r>
              <a:rPr lang="de-CH" sz="2000" dirty="0" err="1"/>
              <a:t>darkest</a:t>
            </a:r>
            <a:r>
              <a:rPr lang="de-CH" sz="2000" dirty="0"/>
              <a:t> </a:t>
            </a:r>
            <a:r>
              <a:rPr lang="de-CH" sz="2000" dirty="0" err="1"/>
              <a:t>circumstances</a:t>
            </a:r>
            <a:r>
              <a:rPr lang="de-CH" sz="2000" dirty="0"/>
              <a:t>.</a:t>
            </a:r>
          </a:p>
          <a:p>
            <a:r>
              <a:rPr lang="de-CH" sz="2000" dirty="0"/>
              <a:t>«</a:t>
            </a:r>
            <a:r>
              <a:rPr lang="de-CH" sz="2000" dirty="0" err="1"/>
              <a:t>You</a:t>
            </a:r>
            <a:r>
              <a:rPr lang="de-CH" sz="2000" dirty="0"/>
              <a:t> </a:t>
            </a:r>
            <a:r>
              <a:rPr lang="de-CH" sz="2000" dirty="0" err="1"/>
              <a:t>can</a:t>
            </a:r>
            <a:r>
              <a:rPr lang="de-CH" sz="2000" dirty="0"/>
              <a:t> </a:t>
            </a:r>
            <a:r>
              <a:rPr lang="de-CH" sz="2000" dirty="0" err="1"/>
              <a:t>take</a:t>
            </a:r>
            <a:r>
              <a:rPr lang="de-CH" sz="2000" dirty="0"/>
              <a:t> </a:t>
            </a:r>
            <a:r>
              <a:rPr lang="de-CH" sz="2000" dirty="0" err="1"/>
              <a:t>everything</a:t>
            </a:r>
            <a:r>
              <a:rPr lang="de-CH" sz="2000" dirty="0"/>
              <a:t> </a:t>
            </a:r>
            <a:r>
              <a:rPr lang="de-CH" sz="2000" dirty="0" err="1"/>
              <a:t>from</a:t>
            </a:r>
            <a:r>
              <a:rPr lang="de-CH" sz="2000" dirty="0"/>
              <a:t> a </a:t>
            </a:r>
            <a:r>
              <a:rPr lang="de-CH" sz="2000" dirty="0" err="1"/>
              <a:t>person</a:t>
            </a:r>
            <a:r>
              <a:rPr lang="de-CH" sz="2000" dirty="0"/>
              <a:t>» he </a:t>
            </a:r>
            <a:r>
              <a:rPr lang="de-CH" sz="2000" dirty="0" err="1"/>
              <a:t>said</a:t>
            </a:r>
            <a:r>
              <a:rPr lang="de-CH" sz="2000" dirty="0"/>
              <a:t>, «but </a:t>
            </a:r>
            <a:r>
              <a:rPr lang="de-CH" sz="2000" dirty="0" err="1"/>
              <a:t>you</a:t>
            </a:r>
            <a:r>
              <a:rPr lang="de-CH" sz="2000" dirty="0"/>
              <a:t> </a:t>
            </a:r>
            <a:r>
              <a:rPr lang="de-CH" sz="2000" dirty="0" err="1"/>
              <a:t>cannot</a:t>
            </a:r>
            <a:r>
              <a:rPr lang="de-CH" sz="2000" dirty="0"/>
              <a:t> </a:t>
            </a:r>
            <a:r>
              <a:rPr lang="de-CH" sz="2000" dirty="0" err="1"/>
              <a:t>rob</a:t>
            </a:r>
            <a:r>
              <a:rPr lang="de-CH" sz="2000" dirty="0"/>
              <a:t> </a:t>
            </a:r>
            <a:r>
              <a:rPr lang="de-CH" sz="2000" dirty="0" err="1"/>
              <a:t>him</a:t>
            </a:r>
            <a:r>
              <a:rPr lang="de-CH" sz="2000" dirty="0"/>
              <a:t> </a:t>
            </a:r>
            <a:r>
              <a:rPr lang="de-CH" sz="2000" dirty="0" err="1"/>
              <a:t>or</a:t>
            </a:r>
            <a:r>
              <a:rPr lang="de-CH" sz="2000" dirty="0"/>
              <a:t> her </a:t>
            </a:r>
            <a:r>
              <a:rPr lang="de-CH" sz="2000" dirty="0" err="1"/>
              <a:t>of</a:t>
            </a:r>
            <a:r>
              <a:rPr lang="de-CH" sz="2000" dirty="0"/>
              <a:t> </a:t>
            </a:r>
            <a:r>
              <a:rPr lang="de-CH" sz="2000" dirty="0" err="1"/>
              <a:t>the</a:t>
            </a:r>
            <a:r>
              <a:rPr lang="de-CH" sz="2000" dirty="0"/>
              <a:t> human </a:t>
            </a:r>
            <a:r>
              <a:rPr lang="de-CH" sz="2000" dirty="0" err="1"/>
              <a:t>freedom</a:t>
            </a:r>
            <a:r>
              <a:rPr lang="de-CH" sz="2000" dirty="0"/>
              <a:t> </a:t>
            </a:r>
            <a:r>
              <a:rPr lang="de-CH" sz="2000" dirty="0" err="1"/>
              <a:t>to</a:t>
            </a:r>
            <a:r>
              <a:rPr lang="de-CH" sz="2000" dirty="0"/>
              <a:t> </a:t>
            </a:r>
            <a:r>
              <a:rPr lang="de-CH" sz="2000" dirty="0" err="1"/>
              <a:t>choose</a:t>
            </a:r>
            <a:r>
              <a:rPr lang="de-CH" sz="2000" dirty="0"/>
              <a:t> </a:t>
            </a:r>
            <a:r>
              <a:rPr lang="de-CH" sz="2000" dirty="0" err="1"/>
              <a:t>how</a:t>
            </a:r>
            <a:r>
              <a:rPr lang="de-CH" sz="2000" dirty="0"/>
              <a:t> </a:t>
            </a:r>
            <a:r>
              <a:rPr lang="de-CH" sz="2000" dirty="0" err="1"/>
              <a:t>to</a:t>
            </a:r>
            <a:r>
              <a:rPr lang="de-CH" sz="2000" dirty="0"/>
              <a:t> </a:t>
            </a:r>
            <a:r>
              <a:rPr lang="de-CH" sz="2000" dirty="0" err="1"/>
              <a:t>adapt</a:t>
            </a:r>
            <a:r>
              <a:rPr lang="de-CH" sz="2000" dirty="0"/>
              <a:t> </a:t>
            </a:r>
            <a:r>
              <a:rPr lang="de-CH" sz="2000" dirty="0" err="1"/>
              <a:t>to</a:t>
            </a:r>
            <a:r>
              <a:rPr lang="de-CH" sz="2000" dirty="0"/>
              <a:t> </a:t>
            </a:r>
            <a:r>
              <a:rPr lang="de-CH" sz="2000" dirty="0" err="1"/>
              <a:t>the</a:t>
            </a:r>
            <a:r>
              <a:rPr lang="de-CH" sz="2000" dirty="0"/>
              <a:t> </a:t>
            </a:r>
            <a:r>
              <a:rPr lang="de-CH" sz="2000" dirty="0" err="1"/>
              <a:t>given</a:t>
            </a:r>
            <a:r>
              <a:rPr lang="de-CH" sz="2000" dirty="0"/>
              <a:t> </a:t>
            </a:r>
            <a:r>
              <a:rPr lang="de-CH" sz="2000" dirty="0" err="1"/>
              <a:t>circumstances</a:t>
            </a:r>
            <a:r>
              <a:rPr lang="de-CH" sz="2000" dirty="0"/>
              <a:t>.»</a:t>
            </a:r>
          </a:p>
          <a:p>
            <a:r>
              <a:rPr lang="de-CH" sz="2000" dirty="0" err="1"/>
              <a:t>Although</a:t>
            </a:r>
            <a:r>
              <a:rPr lang="de-CH" sz="2000" dirty="0"/>
              <a:t> he </a:t>
            </a:r>
            <a:r>
              <a:rPr lang="de-CH" sz="2000" dirty="0" err="1"/>
              <a:t>did</a:t>
            </a:r>
            <a:r>
              <a:rPr lang="de-CH" sz="2000" dirty="0"/>
              <a:t> not </a:t>
            </a:r>
            <a:r>
              <a:rPr lang="de-CH" sz="2000" dirty="0" err="1"/>
              <a:t>have</a:t>
            </a:r>
            <a:r>
              <a:rPr lang="de-CH" sz="2000" dirty="0"/>
              <a:t> a spiritual </a:t>
            </a:r>
            <a:r>
              <a:rPr lang="de-CH" sz="2000" dirty="0" err="1"/>
              <a:t>experience</a:t>
            </a:r>
            <a:r>
              <a:rPr lang="de-CH" sz="2000" dirty="0"/>
              <a:t> </a:t>
            </a:r>
            <a:r>
              <a:rPr lang="de-CH" sz="2000" dirty="0" err="1"/>
              <a:t>of</a:t>
            </a:r>
            <a:r>
              <a:rPr lang="de-CH" sz="2000" dirty="0"/>
              <a:t> </a:t>
            </a:r>
            <a:r>
              <a:rPr lang="de-CH" sz="2000" dirty="0" err="1"/>
              <a:t>enlightenment</a:t>
            </a:r>
            <a:r>
              <a:rPr lang="de-CH" sz="2000" dirty="0"/>
              <a:t>, </a:t>
            </a:r>
            <a:r>
              <a:rPr lang="de-CH" sz="2000" dirty="0" err="1"/>
              <a:t>it</a:t>
            </a:r>
            <a:r>
              <a:rPr lang="de-CH" sz="2000" dirty="0"/>
              <a:t> was </a:t>
            </a:r>
            <a:r>
              <a:rPr lang="de-CH" sz="2000" dirty="0" err="1"/>
              <a:t>the</a:t>
            </a:r>
            <a:r>
              <a:rPr lang="de-CH" sz="2000" dirty="0"/>
              <a:t> </a:t>
            </a:r>
            <a:r>
              <a:rPr lang="de-CH" sz="2000" dirty="0" err="1"/>
              <a:t>dark</a:t>
            </a:r>
            <a:r>
              <a:rPr lang="de-CH" sz="2000" dirty="0"/>
              <a:t> </a:t>
            </a:r>
            <a:r>
              <a:rPr lang="de-CH" sz="2000" dirty="0" err="1"/>
              <a:t>world</a:t>
            </a:r>
            <a:r>
              <a:rPr lang="de-CH" sz="2000" dirty="0"/>
              <a:t> </a:t>
            </a:r>
            <a:r>
              <a:rPr lang="de-CH" sz="2000" dirty="0" err="1"/>
              <a:t>of</a:t>
            </a:r>
            <a:r>
              <a:rPr lang="de-CH" sz="2000" dirty="0"/>
              <a:t> Auschwitz </a:t>
            </a:r>
            <a:r>
              <a:rPr lang="de-CH" sz="2000" dirty="0" err="1"/>
              <a:t>which</a:t>
            </a:r>
            <a:r>
              <a:rPr lang="de-CH" sz="2000" dirty="0"/>
              <a:t> </a:t>
            </a:r>
            <a:r>
              <a:rPr lang="de-CH" sz="2000" dirty="0" err="1"/>
              <a:t>shaped</a:t>
            </a:r>
            <a:r>
              <a:rPr lang="de-CH" sz="2000" dirty="0"/>
              <a:t> </a:t>
            </a:r>
            <a:r>
              <a:rPr lang="de-CH" sz="2000" dirty="0" err="1"/>
              <a:t>his</a:t>
            </a:r>
            <a:r>
              <a:rPr lang="de-CH" sz="2000" dirty="0"/>
              <a:t> </a:t>
            </a:r>
            <a:r>
              <a:rPr lang="de-CH" sz="2000" dirty="0" err="1"/>
              <a:t>convictions</a:t>
            </a:r>
            <a:r>
              <a:rPr lang="de-CH" sz="2000" dirty="0"/>
              <a:t> </a:t>
            </a:r>
            <a:r>
              <a:rPr lang="de-CH" sz="2000" dirty="0" err="1"/>
              <a:t>to</a:t>
            </a:r>
            <a:r>
              <a:rPr lang="de-CH" sz="2000" dirty="0"/>
              <a:t> </a:t>
            </a:r>
            <a:r>
              <a:rPr lang="de-CH" sz="2000" dirty="0" err="1"/>
              <a:t>strive</a:t>
            </a:r>
            <a:r>
              <a:rPr lang="de-CH" sz="2000" dirty="0"/>
              <a:t> </a:t>
            </a:r>
            <a:r>
              <a:rPr lang="de-CH" sz="2000" dirty="0" err="1"/>
              <a:t>for</a:t>
            </a:r>
            <a:r>
              <a:rPr lang="de-CH" sz="2000" dirty="0"/>
              <a:t> </a:t>
            </a:r>
            <a:r>
              <a:rPr lang="de-CH" sz="2000" dirty="0" err="1"/>
              <a:t>meaning</a:t>
            </a:r>
            <a:r>
              <a:rPr lang="de-CH" sz="2000" dirty="0"/>
              <a:t> </a:t>
            </a:r>
            <a:r>
              <a:rPr lang="de-CH" sz="2000" dirty="0" err="1"/>
              <a:t>no</a:t>
            </a:r>
            <a:r>
              <a:rPr lang="de-CH" sz="2000" dirty="0"/>
              <a:t> matter </a:t>
            </a:r>
            <a:r>
              <a:rPr lang="de-CH" sz="2000" dirty="0" err="1"/>
              <a:t>what</a:t>
            </a:r>
            <a:r>
              <a:rPr lang="de-CH" sz="20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700760"/>
            <a:ext cx="3672668" cy="300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072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ADD62C-66C4-497F-BD06-7A9F0F05ECEB}"/>
              </a:ext>
            </a:extLst>
          </p:cNvPr>
          <p:cNvSpPr>
            <a:spLocks noGrp="1"/>
          </p:cNvSpPr>
          <p:nvPr>
            <p:ph type="title"/>
          </p:nvPr>
        </p:nvSpPr>
        <p:spPr/>
        <p:txBody>
          <a:bodyPr/>
          <a:lstStyle/>
          <a:p>
            <a:r>
              <a:rPr lang="de-CH" dirty="0"/>
              <a:t>Post-</a:t>
            </a:r>
            <a:r>
              <a:rPr lang="de-CH" dirty="0" err="1"/>
              <a:t>traumatic</a:t>
            </a:r>
            <a:r>
              <a:rPr lang="de-CH" dirty="0"/>
              <a:t> </a:t>
            </a:r>
            <a:r>
              <a:rPr lang="de-CH"/>
              <a:t>growth</a:t>
            </a:r>
            <a:endParaRPr lang="de-CH" dirty="0"/>
          </a:p>
        </p:txBody>
      </p:sp>
      <p:sp>
        <p:nvSpPr>
          <p:cNvPr id="4" name="Inhaltsplatzhalter 3">
            <a:extLst>
              <a:ext uri="{FF2B5EF4-FFF2-40B4-BE49-F238E27FC236}">
                <a16:creationId xmlns:a16="http://schemas.microsoft.com/office/drawing/2014/main" id="{74B14686-10D7-4A06-BAC3-D0F7CB8FDD35}"/>
              </a:ext>
            </a:extLst>
          </p:cNvPr>
          <p:cNvSpPr>
            <a:spLocks noGrp="1"/>
          </p:cNvSpPr>
          <p:nvPr>
            <p:ph idx="1"/>
          </p:nvPr>
        </p:nvSpPr>
        <p:spPr>
          <a:xfrm>
            <a:off x="4977517" y="1648843"/>
            <a:ext cx="5144383" cy="4528120"/>
          </a:xfrm>
        </p:spPr>
        <p:txBody>
          <a:bodyPr>
            <a:normAutofit lnSpcReduction="10000"/>
          </a:bodyPr>
          <a:lstStyle/>
          <a:p>
            <a:r>
              <a:rPr lang="en-US" dirty="0"/>
              <a:t>Tedeschi et al (2018) posit that PT-Growth tends to occur in five general areas:</a:t>
            </a:r>
          </a:p>
          <a:p>
            <a:r>
              <a:rPr lang="en-US" dirty="0"/>
              <a:t>    Appreciation of life</a:t>
            </a:r>
          </a:p>
          <a:p>
            <a:r>
              <a:rPr lang="en-US" dirty="0"/>
              <a:t>    Relationship with others</a:t>
            </a:r>
          </a:p>
          <a:p>
            <a:r>
              <a:rPr lang="en-US" dirty="0"/>
              <a:t>    New possibilities in life</a:t>
            </a:r>
          </a:p>
          <a:p>
            <a:r>
              <a:rPr lang="en-US" dirty="0"/>
              <a:t>    Personal strengths</a:t>
            </a:r>
          </a:p>
          <a:p>
            <a:r>
              <a:rPr lang="en-US" dirty="0"/>
              <a:t>    Spiritual growth: </a:t>
            </a:r>
            <a:br>
              <a:rPr lang="en-US" dirty="0"/>
            </a:br>
            <a:br>
              <a:rPr lang="en-US" dirty="0"/>
            </a:br>
            <a:r>
              <a:rPr lang="en-US" i="1" dirty="0">
                <a:latin typeface="Cambria" panose="02040503050406030204" pitchFamily="18" charset="0"/>
                <a:ea typeface="Cambria" panose="02040503050406030204" pitchFamily="18" charset="0"/>
              </a:rPr>
              <a:t>“The God on the mountain is still God in the valley”</a:t>
            </a:r>
          </a:p>
          <a:p>
            <a:endParaRPr lang="de-CH" dirty="0"/>
          </a:p>
        </p:txBody>
      </p:sp>
      <p:sp>
        <p:nvSpPr>
          <p:cNvPr id="2" name="Foliennummernplatzhalter 1">
            <a:extLst>
              <a:ext uri="{FF2B5EF4-FFF2-40B4-BE49-F238E27FC236}">
                <a16:creationId xmlns:a16="http://schemas.microsoft.com/office/drawing/2014/main" id="{BD17DDCD-93A8-46D1-B4ED-A45E7F48215D}"/>
              </a:ext>
            </a:extLst>
          </p:cNvPr>
          <p:cNvSpPr>
            <a:spLocks noGrp="1"/>
          </p:cNvSpPr>
          <p:nvPr>
            <p:ph type="sldNum" sz="quarter" idx="12"/>
          </p:nvPr>
        </p:nvSpPr>
        <p:spPr/>
        <p:txBody>
          <a:bodyPr/>
          <a:lstStyle/>
          <a:p>
            <a:fld id="{4E471FF4-0C00-40C5-A66A-9E33A9528A29}" type="slidenum">
              <a:rPr lang="de-CH" smtClean="0"/>
              <a:t>33</a:t>
            </a:fld>
            <a:endParaRPr lang="de-CH"/>
          </a:p>
        </p:txBody>
      </p:sp>
      <p:sp>
        <p:nvSpPr>
          <p:cNvPr id="5" name="Textfeld 4">
            <a:extLst>
              <a:ext uri="{FF2B5EF4-FFF2-40B4-BE49-F238E27FC236}">
                <a16:creationId xmlns:a16="http://schemas.microsoft.com/office/drawing/2014/main" id="{90F7C4F5-C2E0-4ECC-A556-31399151A060}"/>
              </a:ext>
            </a:extLst>
          </p:cNvPr>
          <p:cNvSpPr txBox="1"/>
          <p:nvPr/>
        </p:nvSpPr>
        <p:spPr>
          <a:xfrm>
            <a:off x="803082" y="5128591"/>
            <a:ext cx="4023360" cy="461665"/>
          </a:xfrm>
          <a:prstGeom prst="rect">
            <a:avLst/>
          </a:prstGeom>
          <a:noFill/>
        </p:spPr>
        <p:txBody>
          <a:bodyPr wrap="square" rtlCol="0">
            <a:spAutoFit/>
          </a:bodyPr>
          <a:lstStyle/>
          <a:p>
            <a:r>
              <a:rPr lang="de-DE" sz="1200" dirty="0"/>
              <a:t>Tedeschi, </a:t>
            </a:r>
            <a:r>
              <a:rPr lang="de-DE" sz="1200" dirty="0" err="1"/>
              <a:t>R.,et</a:t>
            </a:r>
            <a:r>
              <a:rPr lang="de-DE" sz="1200" dirty="0"/>
              <a:t> al, (2018). Post </a:t>
            </a:r>
            <a:r>
              <a:rPr lang="de-DE" sz="1200" dirty="0" err="1"/>
              <a:t>Traumatic</a:t>
            </a:r>
            <a:r>
              <a:rPr lang="de-DE" sz="1200" dirty="0"/>
              <a:t> Growth: Theory, Research and </a:t>
            </a:r>
            <a:r>
              <a:rPr lang="de-DE" sz="1200" dirty="0" err="1"/>
              <a:t>Applications</a:t>
            </a:r>
            <a:r>
              <a:rPr lang="de-DE" sz="1200" dirty="0"/>
              <a:t>. New York, NY: Routledge. </a:t>
            </a:r>
          </a:p>
        </p:txBody>
      </p:sp>
      <p:pic>
        <p:nvPicPr>
          <p:cNvPr id="7" name="Grafik 6" descr="Ein Bild, das Sonnenuntergang, draußen, Natur, Ebene enthält.&#10;&#10;Automatisch generierte Beschreibung">
            <a:extLst>
              <a:ext uri="{FF2B5EF4-FFF2-40B4-BE49-F238E27FC236}">
                <a16:creationId xmlns:a16="http://schemas.microsoft.com/office/drawing/2014/main" id="{16DF7827-78DE-4AA1-9D3A-96A78B160C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710" y="1654523"/>
            <a:ext cx="5427030" cy="3165745"/>
          </a:xfrm>
          <a:prstGeom prst="rect">
            <a:avLst/>
          </a:prstGeom>
        </p:spPr>
      </p:pic>
    </p:spTree>
    <p:extLst>
      <p:ext uri="{BB962C8B-B14F-4D97-AF65-F5344CB8AC3E}">
        <p14:creationId xmlns:p14="http://schemas.microsoft.com/office/powerpoint/2010/main" val="1093901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7782F-C4C5-4AA0-A47C-98D5C07E2759}"/>
              </a:ext>
            </a:extLst>
          </p:cNvPr>
          <p:cNvSpPr>
            <a:spLocks noGrp="1"/>
          </p:cNvSpPr>
          <p:nvPr>
            <p:ph type="title"/>
          </p:nvPr>
        </p:nvSpPr>
        <p:spPr/>
        <p:txBody>
          <a:bodyPr/>
          <a:lstStyle/>
          <a:p>
            <a:r>
              <a:rPr lang="en-US" dirty="0"/>
              <a:t>Overcoming trauma through story telling</a:t>
            </a:r>
          </a:p>
        </p:txBody>
      </p:sp>
      <p:sp>
        <p:nvSpPr>
          <p:cNvPr id="3" name="Inhaltsplatzhalter 2">
            <a:extLst>
              <a:ext uri="{FF2B5EF4-FFF2-40B4-BE49-F238E27FC236}">
                <a16:creationId xmlns:a16="http://schemas.microsoft.com/office/drawing/2014/main" id="{A1E50F7F-1EDF-4E69-BFE6-2A1E041E5512}"/>
              </a:ext>
            </a:extLst>
          </p:cNvPr>
          <p:cNvSpPr>
            <a:spLocks noGrp="1"/>
          </p:cNvSpPr>
          <p:nvPr>
            <p:ph idx="1"/>
          </p:nvPr>
        </p:nvSpPr>
        <p:spPr/>
        <p:txBody>
          <a:bodyPr>
            <a:normAutofit lnSpcReduction="10000"/>
          </a:bodyPr>
          <a:lstStyle/>
          <a:p>
            <a:pPr marL="0" indent="0">
              <a:buNone/>
            </a:pPr>
            <a:r>
              <a:rPr lang="en-US" dirty="0"/>
              <a:t>Therapy: tell your story of trauma and how you were able to deal with it: </a:t>
            </a:r>
          </a:p>
          <a:p>
            <a:r>
              <a:rPr lang="en-US" dirty="0"/>
              <a:t>I discovered that I’m stronger than I thought I was. </a:t>
            </a:r>
          </a:p>
          <a:p>
            <a:r>
              <a:rPr lang="en-US" dirty="0"/>
              <a:t>I know better that I can handle difficulties. </a:t>
            </a:r>
          </a:p>
          <a:p>
            <a:r>
              <a:rPr lang="en-US" dirty="0"/>
              <a:t>I changed my priorities about what is important in life. </a:t>
            </a:r>
          </a:p>
          <a:p>
            <a:endParaRPr lang="en-US" dirty="0"/>
          </a:p>
          <a:p>
            <a:r>
              <a:rPr lang="en-US" u="sng" dirty="0"/>
              <a:t>Experiential learning </a:t>
            </a:r>
            <a:r>
              <a:rPr lang="en-US" dirty="0"/>
              <a:t>allows healing to take place in "real time" - we do not talk about something; we actually engage in it. Stories of loving and comforting acts in the middle of trauma seem to strengthen healing and to change perspectives</a:t>
            </a:r>
          </a:p>
        </p:txBody>
      </p:sp>
      <p:sp>
        <p:nvSpPr>
          <p:cNvPr id="4" name="Foliennummernplatzhalter 3">
            <a:extLst>
              <a:ext uri="{FF2B5EF4-FFF2-40B4-BE49-F238E27FC236}">
                <a16:creationId xmlns:a16="http://schemas.microsoft.com/office/drawing/2014/main" id="{1EAA47D1-1CA0-4827-BDEB-44FA90EBC1E9}"/>
              </a:ext>
            </a:extLst>
          </p:cNvPr>
          <p:cNvSpPr>
            <a:spLocks noGrp="1"/>
          </p:cNvSpPr>
          <p:nvPr>
            <p:ph type="sldNum" sz="quarter" idx="12"/>
          </p:nvPr>
        </p:nvSpPr>
        <p:spPr/>
        <p:txBody>
          <a:bodyPr/>
          <a:lstStyle/>
          <a:p>
            <a:fld id="{4E471FF4-0C00-40C5-A66A-9E33A9528A29}" type="slidenum">
              <a:rPr lang="de-CH" smtClean="0"/>
              <a:pPr/>
              <a:t>34</a:t>
            </a:fld>
            <a:endParaRPr lang="de-CH"/>
          </a:p>
        </p:txBody>
      </p:sp>
    </p:spTree>
    <p:extLst>
      <p:ext uri="{BB962C8B-B14F-4D97-AF65-F5344CB8AC3E}">
        <p14:creationId xmlns:p14="http://schemas.microsoft.com/office/powerpoint/2010/main" val="2467694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E438B52-B955-418D-BFC0-F121DA0B9EAD}"/>
              </a:ext>
            </a:extLst>
          </p:cNvPr>
          <p:cNvSpPr/>
          <p:nvPr/>
        </p:nvSpPr>
        <p:spPr>
          <a:xfrm>
            <a:off x="0" y="-142984"/>
            <a:ext cx="10772384" cy="7458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2C67E0B6-5FEC-442D-B431-8E5EE0D93BC7}"/>
              </a:ext>
            </a:extLst>
          </p:cNvPr>
          <p:cNvSpPr>
            <a:spLocks noGrp="1"/>
          </p:cNvSpPr>
          <p:nvPr>
            <p:ph type="title"/>
          </p:nvPr>
        </p:nvSpPr>
        <p:spPr/>
        <p:txBody>
          <a:bodyPr>
            <a:normAutofit/>
          </a:bodyPr>
          <a:lstStyle/>
          <a:p>
            <a:r>
              <a:rPr lang="de-CH" dirty="0" err="1">
                <a:solidFill>
                  <a:schemeClr val="bg1"/>
                </a:solidFill>
              </a:rPr>
              <a:t>Conclusions</a:t>
            </a:r>
            <a:endParaRPr lang="de-DE" dirty="0">
              <a:solidFill>
                <a:schemeClr val="bg1"/>
              </a:solidFill>
            </a:endParaRPr>
          </a:p>
        </p:txBody>
      </p:sp>
      <p:sp>
        <p:nvSpPr>
          <p:cNvPr id="4" name="Foliennummernplatzhalter 3">
            <a:extLst>
              <a:ext uri="{FF2B5EF4-FFF2-40B4-BE49-F238E27FC236}">
                <a16:creationId xmlns:a16="http://schemas.microsoft.com/office/drawing/2014/main" id="{92A95C06-12D2-4E91-ADE3-13BCA79F48F9}"/>
              </a:ext>
            </a:extLst>
          </p:cNvPr>
          <p:cNvSpPr>
            <a:spLocks noGrp="1"/>
          </p:cNvSpPr>
          <p:nvPr>
            <p:ph type="sldNum" sz="quarter" idx="12"/>
          </p:nvPr>
        </p:nvSpPr>
        <p:spPr/>
        <p:txBody>
          <a:bodyPr/>
          <a:lstStyle/>
          <a:p>
            <a:fld id="{4E471FF4-0C00-40C5-A66A-9E33A9528A29}" type="slidenum">
              <a:rPr lang="de-CH" smtClean="0"/>
              <a:pPr/>
              <a:t>35</a:t>
            </a:fld>
            <a:endParaRPr lang="de-CH"/>
          </a:p>
        </p:txBody>
      </p:sp>
      <p:pic>
        <p:nvPicPr>
          <p:cNvPr id="5" name="Grafik 4">
            <a:extLst>
              <a:ext uri="{FF2B5EF4-FFF2-40B4-BE49-F238E27FC236}">
                <a16:creationId xmlns:a16="http://schemas.microsoft.com/office/drawing/2014/main" id="{98A1CDFC-499B-42AE-A317-4AF6A0F532E2}"/>
              </a:ext>
            </a:extLst>
          </p:cNvPr>
          <p:cNvPicPr>
            <a:picLocks noChangeAspect="1"/>
          </p:cNvPicPr>
          <p:nvPr/>
        </p:nvPicPr>
        <p:blipFill>
          <a:blip r:embed="rId2"/>
          <a:stretch>
            <a:fillRect/>
          </a:stretch>
        </p:blipFill>
        <p:spPr>
          <a:xfrm>
            <a:off x="0" y="1384300"/>
            <a:ext cx="3210373" cy="4963218"/>
          </a:xfrm>
          <a:prstGeom prst="rect">
            <a:avLst/>
          </a:prstGeom>
        </p:spPr>
      </p:pic>
      <p:sp>
        <p:nvSpPr>
          <p:cNvPr id="3" name="Inhaltsplatzhalter 2">
            <a:extLst>
              <a:ext uri="{FF2B5EF4-FFF2-40B4-BE49-F238E27FC236}">
                <a16:creationId xmlns:a16="http://schemas.microsoft.com/office/drawing/2014/main" id="{853839A9-637B-4749-A655-D69069F51101}"/>
              </a:ext>
            </a:extLst>
          </p:cNvPr>
          <p:cNvSpPr>
            <a:spLocks noGrp="1"/>
          </p:cNvSpPr>
          <p:nvPr>
            <p:ph idx="1"/>
          </p:nvPr>
        </p:nvSpPr>
        <p:spPr>
          <a:xfrm>
            <a:off x="3270257" y="1866379"/>
            <a:ext cx="6851643" cy="4310584"/>
          </a:xfrm>
        </p:spPr>
        <p:txBody>
          <a:bodyPr>
            <a:normAutofit lnSpcReduction="10000"/>
          </a:bodyPr>
          <a:lstStyle/>
          <a:p>
            <a:r>
              <a:rPr lang="en-US" sz="4000" i="1" noProof="1">
                <a:solidFill>
                  <a:schemeClr val="bg1"/>
                </a:solidFill>
              </a:rPr>
              <a:t>No Determinism</a:t>
            </a:r>
          </a:p>
          <a:p>
            <a:r>
              <a:rPr lang="en-US" sz="4000" i="1" noProof="1">
                <a:solidFill>
                  <a:schemeClr val="bg1"/>
                </a:solidFill>
              </a:rPr>
              <a:t>Multidimensional</a:t>
            </a:r>
          </a:p>
          <a:p>
            <a:r>
              <a:rPr lang="en-US" sz="4000" i="1" noProof="1">
                <a:solidFill>
                  <a:schemeClr val="bg1"/>
                </a:solidFill>
              </a:rPr>
              <a:t>The human condition of vulnerability (psychological and genetic)</a:t>
            </a:r>
          </a:p>
          <a:p>
            <a:r>
              <a:rPr lang="en-US" sz="4000" i="1" noProof="1">
                <a:solidFill>
                  <a:schemeClr val="bg1"/>
                </a:solidFill>
              </a:rPr>
              <a:t>Resilience</a:t>
            </a:r>
          </a:p>
          <a:p>
            <a:r>
              <a:rPr lang="en-US" sz="4000" i="1" noProof="1">
                <a:solidFill>
                  <a:schemeClr val="bg1"/>
                </a:solidFill>
              </a:rPr>
              <a:t>Posttraumatic growth</a:t>
            </a:r>
          </a:p>
        </p:txBody>
      </p:sp>
    </p:spTree>
    <p:extLst>
      <p:ext uri="{BB962C8B-B14F-4D97-AF65-F5344CB8AC3E}">
        <p14:creationId xmlns:p14="http://schemas.microsoft.com/office/powerpoint/2010/main" val="1116046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6989487-959E-469C-8ACF-2FA8BBBFF488}"/>
              </a:ext>
            </a:extLst>
          </p:cNvPr>
          <p:cNvSpPr/>
          <p:nvPr/>
        </p:nvSpPr>
        <p:spPr>
          <a:xfrm>
            <a:off x="-68154" y="448682"/>
            <a:ext cx="11217019" cy="622993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11161FD7-A8E7-42EB-BED1-A836DC2EBC1B}"/>
              </a:ext>
            </a:extLst>
          </p:cNvPr>
          <p:cNvSpPr>
            <a:spLocks noGrp="1"/>
          </p:cNvSpPr>
          <p:nvPr>
            <p:ph type="title"/>
          </p:nvPr>
        </p:nvSpPr>
        <p:spPr/>
        <p:txBody>
          <a:bodyPr/>
          <a:lstStyle/>
          <a:p>
            <a:pPr algn="ctr"/>
            <a:r>
              <a:rPr lang="de-CH" dirty="0" err="1">
                <a:solidFill>
                  <a:srgbClr val="CCCC00"/>
                </a:solidFill>
                <a:latin typeface="Cambria" panose="02040503050406030204" pitchFamily="18" charset="0"/>
                <a:ea typeface="Cambria" panose="02040503050406030204" pitchFamily="18" charset="0"/>
              </a:rPr>
              <a:t>Thank</a:t>
            </a:r>
            <a:r>
              <a:rPr lang="de-CH" dirty="0">
                <a:solidFill>
                  <a:srgbClr val="CCCC00"/>
                </a:solidFill>
                <a:latin typeface="Cambria" panose="02040503050406030204" pitchFamily="18" charset="0"/>
                <a:ea typeface="Cambria" panose="02040503050406030204" pitchFamily="18" charset="0"/>
              </a:rPr>
              <a:t> </a:t>
            </a:r>
            <a:r>
              <a:rPr lang="de-CH" dirty="0" err="1">
                <a:solidFill>
                  <a:srgbClr val="CCCC00"/>
                </a:solidFill>
                <a:latin typeface="Cambria" panose="02040503050406030204" pitchFamily="18" charset="0"/>
                <a:ea typeface="Cambria" panose="02040503050406030204" pitchFamily="18" charset="0"/>
              </a:rPr>
              <a:t>you</a:t>
            </a:r>
            <a:br>
              <a:rPr lang="de-CH" dirty="0">
                <a:solidFill>
                  <a:srgbClr val="CCCC00"/>
                </a:solidFill>
                <a:latin typeface="Cambria" panose="02040503050406030204" pitchFamily="18" charset="0"/>
                <a:ea typeface="Cambria" panose="02040503050406030204" pitchFamily="18" charset="0"/>
              </a:rPr>
            </a:br>
            <a:r>
              <a:rPr lang="de-CH" dirty="0" err="1">
                <a:solidFill>
                  <a:srgbClr val="CCCC00"/>
                </a:solidFill>
                <a:latin typeface="Cambria" panose="02040503050406030204" pitchFamily="18" charset="0"/>
                <a:ea typeface="Cambria" panose="02040503050406030204" pitchFamily="18" charset="0"/>
              </a:rPr>
              <a:t>for</a:t>
            </a:r>
            <a:r>
              <a:rPr lang="de-CH" dirty="0">
                <a:solidFill>
                  <a:srgbClr val="CCCC00"/>
                </a:solidFill>
                <a:latin typeface="Cambria" panose="02040503050406030204" pitchFamily="18" charset="0"/>
                <a:ea typeface="Cambria" panose="02040503050406030204" pitchFamily="18" charset="0"/>
              </a:rPr>
              <a:t> </a:t>
            </a:r>
            <a:r>
              <a:rPr lang="de-CH" dirty="0" err="1">
                <a:solidFill>
                  <a:srgbClr val="CCCC00"/>
                </a:solidFill>
                <a:latin typeface="Cambria" panose="02040503050406030204" pitchFamily="18" charset="0"/>
                <a:ea typeface="Cambria" panose="02040503050406030204" pitchFamily="18" charset="0"/>
              </a:rPr>
              <a:t>listening</a:t>
            </a:r>
            <a:r>
              <a:rPr lang="de-CH" dirty="0">
                <a:solidFill>
                  <a:srgbClr val="CCCC00"/>
                </a:solidFill>
                <a:latin typeface="Cambria" panose="02040503050406030204" pitchFamily="18" charset="0"/>
                <a:ea typeface="Cambria" panose="02040503050406030204" pitchFamily="18" charset="0"/>
              </a:rPr>
              <a:t>!</a:t>
            </a:r>
            <a:endParaRPr lang="de-DE" dirty="0">
              <a:solidFill>
                <a:srgbClr val="CCCC00"/>
              </a:solidFill>
              <a:latin typeface="Cambria" panose="02040503050406030204" pitchFamily="18" charset="0"/>
              <a:ea typeface="Cambria" panose="02040503050406030204" pitchFamily="18" charset="0"/>
            </a:endParaRPr>
          </a:p>
        </p:txBody>
      </p:sp>
      <p:sp>
        <p:nvSpPr>
          <p:cNvPr id="6" name="Textfeld 5">
            <a:extLst>
              <a:ext uri="{FF2B5EF4-FFF2-40B4-BE49-F238E27FC236}">
                <a16:creationId xmlns:a16="http://schemas.microsoft.com/office/drawing/2014/main" id="{7D190055-4F19-4390-86FC-3CB9C6D52F66}"/>
              </a:ext>
            </a:extLst>
          </p:cNvPr>
          <p:cNvSpPr txBox="1"/>
          <p:nvPr/>
        </p:nvSpPr>
        <p:spPr>
          <a:xfrm>
            <a:off x="1495018" y="4936880"/>
            <a:ext cx="7438490" cy="523220"/>
          </a:xfrm>
          <a:prstGeom prst="rect">
            <a:avLst/>
          </a:prstGeom>
          <a:noFill/>
        </p:spPr>
        <p:txBody>
          <a:bodyPr wrap="square" rtlCol="0">
            <a:spAutoFit/>
          </a:bodyPr>
          <a:lstStyle/>
          <a:p>
            <a:pPr algn="ctr"/>
            <a:r>
              <a:rPr lang="de-CH" sz="2800" dirty="0"/>
              <a:t>Download: </a:t>
            </a:r>
            <a:r>
              <a:rPr lang="de-CH" sz="2800" dirty="0">
                <a:solidFill>
                  <a:schemeClr val="bg1"/>
                </a:solidFill>
                <a:hlinkClick r:id="rId2">
                  <a:extLst>
                    <a:ext uri="{A12FA001-AC4F-418D-AE19-62706E023703}">
                      <ahyp:hlinkClr xmlns:ahyp="http://schemas.microsoft.com/office/drawing/2018/hyperlinkcolor" val="tx"/>
                    </a:ext>
                  </a:extLst>
                </a:hlinkClick>
              </a:rPr>
              <a:t>www.seminare-ps.net</a:t>
            </a:r>
            <a:r>
              <a:rPr lang="de-CH" sz="2800" dirty="0">
                <a:solidFill>
                  <a:schemeClr val="bg1"/>
                </a:solidFill>
              </a:rPr>
              <a:t> </a:t>
            </a:r>
            <a:endParaRPr lang="de-DE" sz="2800" dirty="0">
              <a:solidFill>
                <a:schemeClr val="bg1"/>
              </a:solidFill>
            </a:endParaRPr>
          </a:p>
        </p:txBody>
      </p:sp>
      <p:pic>
        <p:nvPicPr>
          <p:cNvPr id="7" name="Grafik 6">
            <a:extLst>
              <a:ext uri="{FF2B5EF4-FFF2-40B4-BE49-F238E27FC236}">
                <a16:creationId xmlns:a16="http://schemas.microsoft.com/office/drawing/2014/main" id="{FBDCC29B-23BA-4C25-B8D8-0EACC7C2ED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035" y="-1141621"/>
            <a:ext cx="11467511" cy="2794687"/>
          </a:xfrm>
          <a:prstGeom prst="rect">
            <a:avLst/>
          </a:prstGeom>
        </p:spPr>
      </p:pic>
    </p:spTree>
    <p:extLst>
      <p:ext uri="{BB962C8B-B14F-4D97-AF65-F5344CB8AC3E}">
        <p14:creationId xmlns:p14="http://schemas.microsoft.com/office/powerpoint/2010/main" val="271270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D9BA0-FF47-4CC0-B4A3-DA1D05B5AA6A}"/>
              </a:ext>
            </a:extLst>
          </p:cNvPr>
          <p:cNvSpPr>
            <a:spLocks noGrp="1"/>
          </p:cNvSpPr>
          <p:nvPr>
            <p:ph type="title"/>
          </p:nvPr>
        </p:nvSpPr>
        <p:spPr/>
        <p:txBody>
          <a:bodyPr/>
          <a:lstStyle/>
          <a:p>
            <a:r>
              <a:rPr lang="de-CH" dirty="0"/>
              <a:t>Transgenerational Trauma </a:t>
            </a:r>
            <a:r>
              <a:rPr lang="de-CH" dirty="0" err="1"/>
              <a:t>is</a:t>
            </a:r>
            <a:r>
              <a:rPr lang="de-CH" dirty="0"/>
              <a:t> a </a:t>
            </a:r>
            <a:r>
              <a:rPr lang="de-CH" dirty="0" err="1"/>
              <a:t>fact</a:t>
            </a:r>
            <a:endParaRPr lang="de-CH" dirty="0"/>
          </a:p>
        </p:txBody>
      </p:sp>
      <p:sp>
        <p:nvSpPr>
          <p:cNvPr id="3" name="Inhaltsplatzhalter 2">
            <a:extLst>
              <a:ext uri="{FF2B5EF4-FFF2-40B4-BE49-F238E27FC236}">
                <a16:creationId xmlns:a16="http://schemas.microsoft.com/office/drawing/2014/main" id="{59C85959-6550-4A5C-AF2D-0301A13D7090}"/>
              </a:ext>
            </a:extLst>
          </p:cNvPr>
          <p:cNvSpPr>
            <a:spLocks noGrp="1"/>
          </p:cNvSpPr>
          <p:nvPr>
            <p:ph idx="1"/>
          </p:nvPr>
        </p:nvSpPr>
        <p:spPr/>
        <p:txBody>
          <a:bodyPr>
            <a:normAutofit/>
          </a:bodyPr>
          <a:lstStyle/>
          <a:p>
            <a:r>
              <a:rPr lang="en-US" dirty="0"/>
              <a:t>Transgenerational transfer of trauma associated symptoms has been observed in many settings; especially where individuals tell their stories (often in psychotherapy).</a:t>
            </a:r>
          </a:p>
          <a:p>
            <a:r>
              <a:rPr lang="en-US" dirty="0"/>
              <a:t>Manifestation in </a:t>
            </a:r>
            <a:r>
              <a:rPr lang="en-US" u="sng" dirty="0"/>
              <a:t>anxiety-loaded</a:t>
            </a:r>
            <a:r>
              <a:rPr lang="en-US" dirty="0"/>
              <a:t> dreams, phantasies, self-image, emotional reactions, unconscious acting in descendants of traumatized persons (especially children and grandchildren of holocaust survivors)</a:t>
            </a:r>
          </a:p>
        </p:txBody>
      </p:sp>
      <p:sp>
        <p:nvSpPr>
          <p:cNvPr id="4" name="Foliennummernplatzhalter 3">
            <a:extLst>
              <a:ext uri="{FF2B5EF4-FFF2-40B4-BE49-F238E27FC236}">
                <a16:creationId xmlns:a16="http://schemas.microsoft.com/office/drawing/2014/main" id="{A952EB67-94CA-436E-9F45-AE48FCA338FB}"/>
              </a:ext>
            </a:extLst>
          </p:cNvPr>
          <p:cNvSpPr>
            <a:spLocks noGrp="1"/>
          </p:cNvSpPr>
          <p:nvPr>
            <p:ph type="sldNum" sz="quarter" idx="12"/>
          </p:nvPr>
        </p:nvSpPr>
        <p:spPr/>
        <p:txBody>
          <a:bodyPr/>
          <a:lstStyle/>
          <a:p>
            <a:fld id="{4E471FF4-0C00-40C5-A66A-9E33A9528A29}" type="slidenum">
              <a:rPr lang="de-CH" smtClean="0"/>
              <a:pPr/>
              <a:t>4</a:t>
            </a:fld>
            <a:endParaRPr lang="de-CH"/>
          </a:p>
        </p:txBody>
      </p:sp>
    </p:spTree>
    <p:extLst>
      <p:ext uri="{BB962C8B-B14F-4D97-AF65-F5344CB8AC3E}">
        <p14:creationId xmlns:p14="http://schemas.microsoft.com/office/powerpoint/2010/main" val="252397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E4927-61B8-4D37-9755-8F6727F89F3F}"/>
              </a:ext>
            </a:extLst>
          </p:cNvPr>
          <p:cNvSpPr>
            <a:spLocks noGrp="1"/>
          </p:cNvSpPr>
          <p:nvPr>
            <p:ph type="title"/>
          </p:nvPr>
        </p:nvSpPr>
        <p:spPr/>
        <p:txBody>
          <a:bodyPr/>
          <a:lstStyle/>
          <a:p>
            <a:r>
              <a:rPr lang="en-US" dirty="0"/>
              <a:t>How can we explain the findings?</a:t>
            </a:r>
          </a:p>
        </p:txBody>
      </p:sp>
      <p:sp>
        <p:nvSpPr>
          <p:cNvPr id="3" name="Inhaltsplatzhalter 2">
            <a:extLst>
              <a:ext uri="{FF2B5EF4-FFF2-40B4-BE49-F238E27FC236}">
                <a16:creationId xmlns:a16="http://schemas.microsoft.com/office/drawing/2014/main" id="{626FBDA7-A82A-4969-8F02-D099558854D6}"/>
              </a:ext>
            </a:extLst>
          </p:cNvPr>
          <p:cNvSpPr>
            <a:spLocks noGrp="1"/>
          </p:cNvSpPr>
          <p:nvPr>
            <p:ph idx="1"/>
          </p:nvPr>
        </p:nvSpPr>
        <p:spPr/>
        <p:txBody>
          <a:bodyPr>
            <a:normAutofit/>
          </a:bodyPr>
          <a:lstStyle/>
          <a:p>
            <a:r>
              <a:rPr lang="en-US" dirty="0"/>
              <a:t>Trauma transmission has been observed by many therapists. Already Sigmund Freud talked of “emotional heritage”.</a:t>
            </a:r>
          </a:p>
          <a:p>
            <a:r>
              <a:rPr lang="en-US" u="sng" dirty="0"/>
              <a:t>Unconscious transmission</a:t>
            </a:r>
            <a:r>
              <a:rPr lang="en-US" dirty="0"/>
              <a:t> by “transference” and “counter-transference” – family reactions which are difficult to understand by the child – constant impression of hidden danger and threat.</a:t>
            </a:r>
          </a:p>
          <a:p>
            <a:r>
              <a:rPr lang="en-US" u="sng" dirty="0"/>
              <a:t>Culture of remembrance</a:t>
            </a:r>
            <a:r>
              <a:rPr lang="en-US" dirty="0"/>
              <a:t>, constant confrontation with the fact of holocaust in memorials, stories, movies.</a:t>
            </a:r>
          </a:p>
          <a:p>
            <a:r>
              <a:rPr lang="en-US" u="sng" dirty="0"/>
              <a:t>Experiencing</a:t>
            </a:r>
            <a:r>
              <a:rPr lang="en-US" dirty="0"/>
              <a:t> humiliation, threats, acts of terrorism</a:t>
            </a:r>
          </a:p>
          <a:p>
            <a:r>
              <a:rPr lang="en-US" b="1" dirty="0">
                <a:solidFill>
                  <a:srgbClr val="C00000"/>
                </a:solidFill>
              </a:rPr>
              <a:t>New development: genetic research &gt;&gt;&gt; EPIGENETICS</a:t>
            </a:r>
          </a:p>
        </p:txBody>
      </p:sp>
      <p:sp>
        <p:nvSpPr>
          <p:cNvPr id="4" name="Foliennummernplatzhalter 3">
            <a:extLst>
              <a:ext uri="{FF2B5EF4-FFF2-40B4-BE49-F238E27FC236}">
                <a16:creationId xmlns:a16="http://schemas.microsoft.com/office/drawing/2014/main" id="{B639AEAC-68A5-463B-A91D-A72C1C56A215}"/>
              </a:ext>
            </a:extLst>
          </p:cNvPr>
          <p:cNvSpPr>
            <a:spLocks noGrp="1"/>
          </p:cNvSpPr>
          <p:nvPr>
            <p:ph type="sldNum" sz="quarter" idx="12"/>
          </p:nvPr>
        </p:nvSpPr>
        <p:spPr/>
        <p:txBody>
          <a:bodyPr/>
          <a:lstStyle/>
          <a:p>
            <a:fld id="{4E471FF4-0C00-40C5-A66A-9E33A9528A29}" type="slidenum">
              <a:rPr lang="de-CH" smtClean="0"/>
              <a:pPr/>
              <a:t>5</a:t>
            </a:fld>
            <a:endParaRPr lang="de-CH"/>
          </a:p>
        </p:txBody>
      </p:sp>
    </p:spTree>
    <p:extLst>
      <p:ext uri="{BB962C8B-B14F-4D97-AF65-F5344CB8AC3E}">
        <p14:creationId xmlns:p14="http://schemas.microsoft.com/office/powerpoint/2010/main" val="40983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2BA6-1190-45F2-B7F1-C7D828B5D423}"/>
              </a:ext>
            </a:extLst>
          </p:cNvPr>
          <p:cNvSpPr>
            <a:spLocks noGrp="1"/>
          </p:cNvSpPr>
          <p:nvPr>
            <p:ph type="title"/>
          </p:nvPr>
        </p:nvSpPr>
        <p:spPr/>
        <p:txBody>
          <a:bodyPr/>
          <a:lstStyle/>
          <a:p>
            <a:r>
              <a:rPr lang="en-US" dirty="0"/>
              <a:t>What is Epigenetics?</a:t>
            </a:r>
          </a:p>
        </p:txBody>
      </p:sp>
      <p:sp>
        <p:nvSpPr>
          <p:cNvPr id="3" name="Inhaltsplatzhalter 2">
            <a:extLst>
              <a:ext uri="{FF2B5EF4-FFF2-40B4-BE49-F238E27FC236}">
                <a16:creationId xmlns:a16="http://schemas.microsoft.com/office/drawing/2014/main" id="{3ED40AA6-DA11-40CE-9BBB-8BE6FB65EC0C}"/>
              </a:ext>
            </a:extLst>
          </p:cNvPr>
          <p:cNvSpPr>
            <a:spLocks noGrp="1"/>
          </p:cNvSpPr>
          <p:nvPr>
            <p:ph idx="1"/>
          </p:nvPr>
        </p:nvSpPr>
        <p:spPr>
          <a:xfrm>
            <a:off x="4944979" y="1648843"/>
            <a:ext cx="5176921" cy="4528120"/>
          </a:xfrm>
        </p:spPr>
        <p:txBody>
          <a:bodyPr>
            <a:normAutofit/>
          </a:bodyPr>
          <a:lstStyle/>
          <a:p>
            <a:r>
              <a:rPr lang="en-US" dirty="0"/>
              <a:t>Epigenetics postulates that traumatic experiences in the mind can have an impact on the DNA in maternal egg and paternal semen. </a:t>
            </a:r>
          </a:p>
          <a:p>
            <a:r>
              <a:rPr lang="en-US" dirty="0"/>
              <a:t>Thus, in offspring, mental mechanisms are triggered resembling posttraumatic stress reactions, although the child has not actually experienced the original trauma of the parents.</a:t>
            </a:r>
          </a:p>
        </p:txBody>
      </p:sp>
      <p:sp>
        <p:nvSpPr>
          <p:cNvPr id="4" name="Foliennummernplatzhalter 3">
            <a:extLst>
              <a:ext uri="{FF2B5EF4-FFF2-40B4-BE49-F238E27FC236}">
                <a16:creationId xmlns:a16="http://schemas.microsoft.com/office/drawing/2014/main" id="{CB3E32D4-C71B-4ADE-A97E-A2748AA89E1C}"/>
              </a:ext>
            </a:extLst>
          </p:cNvPr>
          <p:cNvSpPr>
            <a:spLocks noGrp="1"/>
          </p:cNvSpPr>
          <p:nvPr>
            <p:ph type="sldNum" sz="quarter" idx="12"/>
          </p:nvPr>
        </p:nvSpPr>
        <p:spPr/>
        <p:txBody>
          <a:bodyPr/>
          <a:lstStyle/>
          <a:p>
            <a:fld id="{4E471FF4-0C00-40C5-A66A-9E33A9528A29}" type="slidenum">
              <a:rPr lang="de-CH" smtClean="0"/>
              <a:pPr/>
              <a:t>6</a:t>
            </a:fld>
            <a:endParaRPr lang="de-CH"/>
          </a:p>
        </p:txBody>
      </p:sp>
      <p:pic>
        <p:nvPicPr>
          <p:cNvPr id="6" name="Grafik 5" descr="Ein Bild, das Tier, Wirbellose, Hohltiere enthält.&#10;&#10;Automatisch generierte Beschreibung">
            <a:extLst>
              <a:ext uri="{FF2B5EF4-FFF2-40B4-BE49-F238E27FC236}">
                <a16:creationId xmlns:a16="http://schemas.microsoft.com/office/drawing/2014/main" id="{11996476-50BD-4357-80E1-396536365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48842"/>
            <a:ext cx="4824663" cy="3158593"/>
          </a:xfrm>
          <a:prstGeom prst="rect">
            <a:avLst/>
          </a:prstGeom>
        </p:spPr>
      </p:pic>
    </p:spTree>
    <p:extLst>
      <p:ext uri="{BB962C8B-B14F-4D97-AF65-F5344CB8AC3E}">
        <p14:creationId xmlns:p14="http://schemas.microsoft.com/office/powerpoint/2010/main" val="27287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2BA6-1190-45F2-B7F1-C7D828B5D423}"/>
              </a:ext>
            </a:extLst>
          </p:cNvPr>
          <p:cNvSpPr>
            <a:spLocks noGrp="1"/>
          </p:cNvSpPr>
          <p:nvPr>
            <p:ph type="title"/>
          </p:nvPr>
        </p:nvSpPr>
        <p:spPr/>
        <p:txBody>
          <a:bodyPr/>
          <a:lstStyle/>
          <a:p>
            <a:r>
              <a:rPr lang="en-US" dirty="0"/>
              <a:t>Mechanics of Epigenetics</a:t>
            </a:r>
          </a:p>
        </p:txBody>
      </p:sp>
      <p:sp>
        <p:nvSpPr>
          <p:cNvPr id="3" name="Inhaltsplatzhalter 2">
            <a:extLst>
              <a:ext uri="{FF2B5EF4-FFF2-40B4-BE49-F238E27FC236}">
                <a16:creationId xmlns:a16="http://schemas.microsoft.com/office/drawing/2014/main" id="{3ED40AA6-DA11-40CE-9BBB-8BE6FB65EC0C}"/>
              </a:ext>
            </a:extLst>
          </p:cNvPr>
          <p:cNvSpPr>
            <a:spLocks noGrp="1"/>
          </p:cNvSpPr>
          <p:nvPr>
            <p:ph idx="1"/>
          </p:nvPr>
        </p:nvSpPr>
        <p:spPr>
          <a:xfrm>
            <a:off x="4944979" y="1648843"/>
            <a:ext cx="5176921" cy="4528120"/>
          </a:xfrm>
        </p:spPr>
        <p:txBody>
          <a:bodyPr>
            <a:normAutofit/>
          </a:bodyPr>
          <a:lstStyle/>
          <a:p>
            <a:r>
              <a:rPr lang="en-US" dirty="0"/>
              <a:t>Epigenetics is the study of inherited biological triggers that affect genes and how cells in the body react to genetic information, but that </a:t>
            </a:r>
            <a:r>
              <a:rPr lang="en-US" u="sng" dirty="0"/>
              <a:t>do not alter underlying DNA sequences</a:t>
            </a:r>
            <a:r>
              <a:rPr lang="en-US" dirty="0"/>
              <a:t>.</a:t>
            </a:r>
          </a:p>
          <a:p>
            <a:r>
              <a:rPr lang="en-US" dirty="0"/>
              <a:t>There seem to be chemical reactions which modulate the expression of DNA, without changing the sequence of DNA (Methyl and Histone groups).</a:t>
            </a:r>
          </a:p>
        </p:txBody>
      </p:sp>
      <p:sp>
        <p:nvSpPr>
          <p:cNvPr id="4" name="Foliennummernplatzhalter 3">
            <a:extLst>
              <a:ext uri="{FF2B5EF4-FFF2-40B4-BE49-F238E27FC236}">
                <a16:creationId xmlns:a16="http://schemas.microsoft.com/office/drawing/2014/main" id="{CB3E32D4-C71B-4ADE-A97E-A2748AA89E1C}"/>
              </a:ext>
            </a:extLst>
          </p:cNvPr>
          <p:cNvSpPr>
            <a:spLocks noGrp="1"/>
          </p:cNvSpPr>
          <p:nvPr>
            <p:ph type="sldNum" sz="quarter" idx="12"/>
          </p:nvPr>
        </p:nvSpPr>
        <p:spPr/>
        <p:txBody>
          <a:bodyPr/>
          <a:lstStyle/>
          <a:p>
            <a:fld id="{4E471FF4-0C00-40C5-A66A-9E33A9528A29}" type="slidenum">
              <a:rPr lang="de-CH" smtClean="0"/>
              <a:pPr/>
              <a:t>7</a:t>
            </a:fld>
            <a:endParaRPr lang="de-CH"/>
          </a:p>
        </p:txBody>
      </p:sp>
      <p:pic>
        <p:nvPicPr>
          <p:cNvPr id="8" name="Grafik 7">
            <a:extLst>
              <a:ext uri="{FF2B5EF4-FFF2-40B4-BE49-F238E27FC236}">
                <a16:creationId xmlns:a16="http://schemas.microsoft.com/office/drawing/2014/main" id="{8374EC87-9D00-44D5-B7B7-9CEA7125DF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348" y="1692121"/>
            <a:ext cx="5463682" cy="2900050"/>
          </a:xfrm>
          <a:prstGeom prst="rect">
            <a:avLst/>
          </a:prstGeom>
        </p:spPr>
      </p:pic>
      <p:sp>
        <p:nvSpPr>
          <p:cNvPr id="9" name="Textfeld 8">
            <a:extLst>
              <a:ext uri="{FF2B5EF4-FFF2-40B4-BE49-F238E27FC236}">
                <a16:creationId xmlns:a16="http://schemas.microsoft.com/office/drawing/2014/main" id="{139B9C89-87FE-4AE5-98FB-1FCCECBB6DEE}"/>
              </a:ext>
            </a:extLst>
          </p:cNvPr>
          <p:cNvSpPr txBox="1"/>
          <p:nvPr/>
        </p:nvSpPr>
        <p:spPr>
          <a:xfrm>
            <a:off x="556589" y="4592171"/>
            <a:ext cx="4310745"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Methyl (red) and Histone groups (green)</a:t>
            </a:r>
          </a:p>
          <a:p>
            <a:r>
              <a:rPr lang="en-US" sz="1400" dirty="0">
                <a:latin typeface="Times New Roman" panose="02020603050405020304" pitchFamily="18" charset="0"/>
                <a:cs typeface="Times New Roman" panose="02020603050405020304" pitchFamily="18" charset="0"/>
              </a:rPr>
              <a:t>Source: Scientific American</a:t>
            </a:r>
          </a:p>
        </p:txBody>
      </p:sp>
    </p:spTree>
    <p:extLst>
      <p:ext uri="{BB962C8B-B14F-4D97-AF65-F5344CB8AC3E}">
        <p14:creationId xmlns:p14="http://schemas.microsoft.com/office/powerpoint/2010/main" val="5316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urnal world psychiatry">
            <a:extLst>
              <a:ext uri="{FF2B5EF4-FFF2-40B4-BE49-F238E27FC236}">
                <a16:creationId xmlns:a16="http://schemas.microsoft.com/office/drawing/2014/main" id="{0E0FBFB1-D927-4327-B2D0-A3566A2940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7547" y="2624138"/>
            <a:ext cx="606742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F23580F3-7E9D-4B9E-A2AE-A5537D1211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29169">
            <a:off x="340234" y="631433"/>
            <a:ext cx="9315929" cy="2346446"/>
          </a:xfrm>
          <a:prstGeom prst="rect">
            <a:avLst/>
          </a:prstGeom>
          <a:ln>
            <a:noFill/>
          </a:ln>
          <a:effectLst>
            <a:outerShdw blurRad="292100" dist="139700" dir="2700000" algn="tl" rotWithShape="0">
              <a:srgbClr val="333333">
                <a:alpha val="65000"/>
              </a:srgbClr>
            </a:outerShdw>
          </a:effectLst>
        </p:spPr>
      </p:pic>
      <p:sp>
        <p:nvSpPr>
          <p:cNvPr id="5" name="Titel 4">
            <a:extLst>
              <a:ext uri="{FF2B5EF4-FFF2-40B4-BE49-F238E27FC236}">
                <a16:creationId xmlns:a16="http://schemas.microsoft.com/office/drawing/2014/main" id="{5675BD77-E8CE-46B3-976B-1460086919E0}"/>
              </a:ext>
            </a:extLst>
          </p:cNvPr>
          <p:cNvSpPr>
            <a:spLocks noGrp="1"/>
          </p:cNvSpPr>
          <p:nvPr>
            <p:ph type="title"/>
          </p:nvPr>
        </p:nvSpPr>
        <p:spPr>
          <a:xfrm>
            <a:off x="496206" y="3324226"/>
            <a:ext cx="9003983" cy="2852737"/>
          </a:xfrm>
        </p:spPr>
        <p:txBody>
          <a:bodyPr/>
          <a:lstStyle/>
          <a:p>
            <a:r>
              <a:rPr lang="en-US" dirty="0"/>
              <a:t>Research background</a:t>
            </a:r>
          </a:p>
        </p:txBody>
      </p:sp>
      <p:sp>
        <p:nvSpPr>
          <p:cNvPr id="4" name="Foliennummernplatzhalter 3">
            <a:extLst>
              <a:ext uri="{FF2B5EF4-FFF2-40B4-BE49-F238E27FC236}">
                <a16:creationId xmlns:a16="http://schemas.microsoft.com/office/drawing/2014/main" id="{DAEC4D21-0369-43E2-9482-5E956AA305FA}"/>
              </a:ext>
            </a:extLst>
          </p:cNvPr>
          <p:cNvSpPr>
            <a:spLocks noGrp="1"/>
          </p:cNvSpPr>
          <p:nvPr>
            <p:ph type="sldNum" sz="quarter" idx="4294967295"/>
          </p:nvPr>
        </p:nvSpPr>
        <p:spPr>
          <a:xfrm>
            <a:off x="0" y="6176963"/>
            <a:ext cx="992188" cy="501650"/>
          </a:xfrm>
          <a:prstGeom prst="rect">
            <a:avLst/>
          </a:prstGeom>
        </p:spPr>
        <p:txBody>
          <a:bodyPr/>
          <a:lstStyle/>
          <a:p>
            <a:fld id="{4E471FF4-0C00-40C5-A66A-9E33A9528A29}" type="slidenum">
              <a:rPr lang="de-CH" smtClean="0"/>
              <a:pPr/>
              <a:t>8</a:t>
            </a:fld>
            <a:endParaRPr lang="de-CH"/>
          </a:p>
        </p:txBody>
      </p:sp>
      <p:sp>
        <p:nvSpPr>
          <p:cNvPr id="8" name="Textfeld 7">
            <a:extLst>
              <a:ext uri="{FF2B5EF4-FFF2-40B4-BE49-F238E27FC236}">
                <a16:creationId xmlns:a16="http://schemas.microsoft.com/office/drawing/2014/main" id="{FA8FA266-84A5-45B3-8D34-702AC2B6B7C6}"/>
              </a:ext>
            </a:extLst>
          </p:cNvPr>
          <p:cNvSpPr txBox="1"/>
          <p:nvPr/>
        </p:nvSpPr>
        <p:spPr>
          <a:xfrm>
            <a:off x="914400" y="897361"/>
            <a:ext cx="1743607" cy="369332"/>
          </a:xfrm>
          <a:prstGeom prst="rect">
            <a:avLst/>
          </a:prstGeom>
          <a:noFill/>
        </p:spPr>
        <p:txBody>
          <a:bodyPr wrap="square" rtlCol="0">
            <a:spAutoFit/>
          </a:bodyPr>
          <a:lstStyle/>
          <a:p>
            <a:r>
              <a:rPr lang="en-US" dirty="0"/>
              <a:t>2018</a:t>
            </a:r>
          </a:p>
        </p:txBody>
      </p:sp>
      <p:pic>
        <p:nvPicPr>
          <p:cNvPr id="2" name="Grafik 1">
            <a:extLst>
              <a:ext uri="{FF2B5EF4-FFF2-40B4-BE49-F238E27FC236}">
                <a16:creationId xmlns:a16="http://schemas.microsoft.com/office/drawing/2014/main" id="{A9F3A8B2-2C8F-4467-92DE-89876BF9DF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074215"/>
            <a:ext cx="4562414" cy="1085863"/>
          </a:xfrm>
          <a:prstGeom prst="rect">
            <a:avLst/>
          </a:prstGeom>
        </p:spPr>
      </p:pic>
    </p:spTree>
    <p:extLst>
      <p:ext uri="{BB962C8B-B14F-4D97-AF65-F5344CB8AC3E}">
        <p14:creationId xmlns:p14="http://schemas.microsoft.com/office/powerpoint/2010/main" val="47046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Findings</a:t>
            </a:r>
            <a:r>
              <a:rPr lang="de-CH" dirty="0"/>
              <a:t> </a:t>
            </a:r>
            <a:r>
              <a:rPr lang="de-CH" dirty="0" err="1"/>
              <a:t>from</a:t>
            </a:r>
            <a:r>
              <a:rPr lang="de-CH" dirty="0"/>
              <a:t> </a:t>
            </a:r>
            <a:r>
              <a:rPr lang="de-CH" dirty="0" err="1"/>
              <a:t>the</a:t>
            </a:r>
            <a:r>
              <a:rPr lang="de-CH" dirty="0"/>
              <a:t> American </a:t>
            </a:r>
            <a:r>
              <a:rPr lang="de-CH" dirty="0" err="1"/>
              <a:t>Civil</a:t>
            </a:r>
            <a:r>
              <a:rPr lang="de-CH" dirty="0"/>
              <a:t> war</a:t>
            </a:r>
          </a:p>
        </p:txBody>
      </p:sp>
      <p:pic>
        <p:nvPicPr>
          <p:cNvPr id="9" name="Inhaltsplatzhalter 8" descr="Ein Bild, das draußen, Gras, Himmel, Boden enthält.&#10;&#10;Automatisch generierte Beschreibung">
            <a:extLst>
              <a:ext uri="{FF2B5EF4-FFF2-40B4-BE49-F238E27FC236}">
                <a16:creationId xmlns:a16="http://schemas.microsoft.com/office/drawing/2014/main" id="{BD4523D2-7C40-4DD2-9AD5-A86B8393B02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6093" y="1229778"/>
            <a:ext cx="10616942" cy="5423686"/>
          </a:xfrm>
        </p:spPr>
      </p:pic>
    </p:spTree>
    <p:extLst>
      <p:ext uri="{BB962C8B-B14F-4D97-AF65-F5344CB8AC3E}">
        <p14:creationId xmlns:p14="http://schemas.microsoft.com/office/powerpoint/2010/main" val="7715959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Vorlage_Modul1" id="{84EABF2B-CE86-456E-B08D-DD3079E3FACA}" vid="{74B5B4BC-F29D-43EC-9796-8FE3F81D20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3658</Words>
  <Application>Microsoft Office PowerPoint</Application>
  <PresentationFormat>Benutzerdefiniert</PresentationFormat>
  <Paragraphs>277</Paragraphs>
  <Slides>36</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Arial</vt:lpstr>
      <vt:lpstr>Calibri</vt:lpstr>
      <vt:lpstr>Cambria</vt:lpstr>
      <vt:lpstr>Tahoma</vt:lpstr>
      <vt:lpstr>Times New Roman</vt:lpstr>
      <vt:lpstr>Wingdings</vt:lpstr>
      <vt:lpstr>Office Theme</vt:lpstr>
      <vt:lpstr>PowerPoint-Präsentation</vt:lpstr>
      <vt:lpstr>My background</vt:lpstr>
      <vt:lpstr>Case study “George” </vt:lpstr>
      <vt:lpstr>Transgenerational Trauma is a fact</vt:lpstr>
      <vt:lpstr>How can we explain the findings?</vt:lpstr>
      <vt:lpstr>What is Epigenetics?</vt:lpstr>
      <vt:lpstr>Mechanics of Epigenetics</vt:lpstr>
      <vt:lpstr>Research background</vt:lpstr>
      <vt:lpstr>Findings from the American Civil war</vt:lpstr>
      <vt:lpstr>Findings from the American Civil War 1861 - 1865</vt:lpstr>
      <vt:lpstr>The hunger winter in Holland 1944</vt:lpstr>
      <vt:lpstr>Laboratory findings in mice</vt:lpstr>
      <vt:lpstr>PowerPoint-Präsentation</vt:lpstr>
      <vt:lpstr>Open Questions</vt:lpstr>
      <vt:lpstr>PowerPoint-Präsentation</vt:lpstr>
      <vt:lpstr>PowerPoint-Präsentation</vt:lpstr>
      <vt:lpstr>Conclusions of Rachel Yehuda</vt:lpstr>
      <vt:lpstr>Vulnerability and highly sensitive persons</vt:lpstr>
      <vt:lpstr>PowerPoint-Präsentation</vt:lpstr>
      <vt:lpstr>Body and Soul</vt:lpstr>
      <vt:lpstr>Characteristics of anxiety-prone children (compared to children with low anxiety levels)</vt:lpstr>
      <vt:lpstr>Observation</vt:lpstr>
      <vt:lpstr>Long-term development</vt:lpstr>
      <vt:lpstr>Summary: Four factors of transgenerational trauma</vt:lpstr>
      <vt:lpstr>Research Beyond Trauma:  &gt;&gt;&gt; Resilience and  &gt;&gt;&gt; Posttraumatic Growth</vt:lpstr>
      <vt:lpstr>Resilience – a definition</vt:lpstr>
      <vt:lpstr>Four Clusters of protective factors</vt:lpstr>
      <vt:lpstr>Factors of Resilience (Wolin &amp; Wolin 1995)</vt:lpstr>
      <vt:lpstr>Factors of resilience in adults</vt:lpstr>
      <vt:lpstr>Post-traumatic Growth</vt:lpstr>
      <vt:lpstr>Post-traumatic Growth</vt:lpstr>
      <vt:lpstr>Example Viktor Frankl (1905 – 1997)</vt:lpstr>
      <vt:lpstr>Post-traumatic growth</vt:lpstr>
      <vt:lpstr>Overcoming trauma through story telling</vt:lpstr>
      <vt:lpstr>Conclusions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Epigenetics_Trauma</dc:title>
  <dc:creator>Samuel Pfeifer</dc:creator>
  <cp:lastModifiedBy>Samuel Pfeifer</cp:lastModifiedBy>
  <cp:revision>278</cp:revision>
  <dcterms:created xsi:type="dcterms:W3CDTF">2018-10-24T08:13:29Z</dcterms:created>
  <dcterms:modified xsi:type="dcterms:W3CDTF">2019-11-30T09:44:21Z</dcterms:modified>
</cp:coreProperties>
</file>