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473" r:id="rId2"/>
    <p:sldId id="429" r:id="rId3"/>
    <p:sldId id="430" r:id="rId4"/>
    <p:sldId id="280" r:id="rId5"/>
    <p:sldId id="432" r:id="rId6"/>
    <p:sldId id="294" r:id="rId7"/>
    <p:sldId id="324" r:id="rId8"/>
    <p:sldId id="457" r:id="rId9"/>
    <p:sldId id="431" r:id="rId10"/>
    <p:sldId id="309" r:id="rId11"/>
    <p:sldId id="325" r:id="rId12"/>
    <p:sldId id="310" r:id="rId13"/>
    <p:sldId id="311" r:id="rId14"/>
    <p:sldId id="295" r:id="rId15"/>
    <p:sldId id="326" r:id="rId16"/>
    <p:sldId id="327" r:id="rId17"/>
    <p:sldId id="458" r:id="rId18"/>
    <p:sldId id="297" r:id="rId19"/>
    <p:sldId id="298" r:id="rId20"/>
    <p:sldId id="299" r:id="rId21"/>
    <p:sldId id="301" r:id="rId22"/>
    <p:sldId id="303" r:id="rId23"/>
    <p:sldId id="305" r:id="rId24"/>
    <p:sldId id="307" r:id="rId25"/>
    <p:sldId id="308" r:id="rId26"/>
    <p:sldId id="306" r:id="rId27"/>
    <p:sldId id="312" r:id="rId28"/>
    <p:sldId id="313" r:id="rId29"/>
    <p:sldId id="459" r:id="rId30"/>
    <p:sldId id="465" r:id="rId31"/>
    <p:sldId id="460" r:id="rId32"/>
    <p:sldId id="462" r:id="rId33"/>
    <p:sldId id="463" r:id="rId34"/>
    <p:sldId id="464" r:id="rId35"/>
    <p:sldId id="448" r:id="rId36"/>
    <p:sldId id="467" r:id="rId37"/>
    <p:sldId id="436" r:id="rId38"/>
    <p:sldId id="438" r:id="rId39"/>
    <p:sldId id="466" r:id="rId40"/>
    <p:sldId id="444" r:id="rId41"/>
    <p:sldId id="456" r:id="rId42"/>
    <p:sldId id="256" r:id="rId43"/>
    <p:sldId id="322" r:id="rId44"/>
    <p:sldId id="472" r:id="rId45"/>
    <p:sldId id="468" r:id="rId46"/>
    <p:sldId id="470" r:id="rId47"/>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95D3"/>
    <a:srgbClr val="FF8517"/>
    <a:srgbClr val="D9AE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537" autoAdjust="0"/>
  </p:normalViewPr>
  <p:slideViewPr>
    <p:cSldViewPr snapToGrid="0">
      <p:cViewPr>
        <p:scale>
          <a:sx n="53" d="100"/>
          <a:sy n="53" d="100"/>
        </p:scale>
        <p:origin x="2220" y="810"/>
      </p:cViewPr>
      <p:guideLst>
        <p:guide orient="horz" pos="1139"/>
        <p:guide pos="3288"/>
      </p:guideLst>
    </p:cSldViewPr>
  </p:slideViewPr>
  <p:notesTextViewPr>
    <p:cViewPr>
      <p:scale>
        <a:sx n="1" d="1"/>
        <a:sy n="1" d="1"/>
      </p:scale>
      <p:origin x="0" y="0"/>
    </p:cViewPr>
  </p:notesTextViewPr>
  <p:sorterViewPr>
    <p:cViewPr varScale="1">
      <p:scale>
        <a:sx n="100" d="100"/>
        <a:sy n="100" d="100"/>
      </p:scale>
      <p:origin x="0" y="-111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5854C-7A8B-436E-99E3-296ECE247194}" type="datetimeFigureOut">
              <a:rPr lang="de-CH" smtClean="0"/>
              <a:t>03.06.2019</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A8361-F4FA-41EF-AEAC-60AA08D8C2DF}" type="slidenum">
              <a:rPr lang="de-CH" smtClean="0"/>
              <a:t>‹Nr.›</a:t>
            </a:fld>
            <a:endParaRPr lang="de-CH"/>
          </a:p>
        </p:txBody>
      </p:sp>
    </p:spTree>
    <p:extLst>
      <p:ext uri="{BB962C8B-B14F-4D97-AF65-F5344CB8AC3E}">
        <p14:creationId xmlns:p14="http://schemas.microsoft.com/office/powerpoint/2010/main" val="358775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xistenzanalyse.at/medialibrary/downloads/abgrenzung_pt_von_esoterischen_spiritutellen_und_religioesen_methoden_richtlinie_11_2018.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ctmindfully.com.au/index.asp?pageID=4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eminare-ps.net/Artikel_PS/2017_Pfeifer_SpiritualCare_Rel_Pat_saek%20_Ther_Ethik.pdf"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www.seminare-ps.net/positionspapiere/index.html" TargetMode="External"/><Relationship Id="rId4" Type="http://schemas.openxmlformats.org/officeDocument/2006/relationships/hyperlink" Target="https://www.seminare-ps.net/exis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Christina </a:t>
            </a:r>
            <a:r>
              <a:rPr lang="de-DE" sz="1200" b="0" i="0" u="none" strike="noStrike" kern="1200" baseline="0" dirty="0" err="1">
                <a:solidFill>
                  <a:schemeClr val="tx1"/>
                </a:solidFill>
                <a:latin typeface="+mn-lt"/>
                <a:ea typeface="+mn-ea"/>
                <a:cs typeface="+mn-cs"/>
              </a:rPr>
              <a:t>Höfig</a:t>
            </a:r>
            <a:r>
              <a:rPr lang="de-DE" sz="1200" b="0" i="0" u="none" strike="noStrike" kern="1200" baseline="0" dirty="0">
                <a:solidFill>
                  <a:schemeClr val="tx1"/>
                </a:solidFill>
                <a:latin typeface="+mn-lt"/>
                <a:ea typeface="+mn-ea"/>
                <a:cs typeface="+mn-cs"/>
              </a:rPr>
              <a:t> </a:t>
            </a:r>
          </a:p>
          <a:p>
            <a:r>
              <a:rPr lang="de-DE" sz="1200" b="1" i="0" u="none" strike="noStrike" kern="1200" baseline="0" dirty="0">
                <a:solidFill>
                  <a:schemeClr val="tx1"/>
                </a:solidFill>
                <a:latin typeface="+mn-lt"/>
                <a:ea typeface="+mn-ea"/>
                <a:cs typeface="+mn-cs"/>
              </a:rPr>
              <a:t>Thema: Erwartungen von </a:t>
            </a:r>
            <a:r>
              <a:rPr lang="de-DE" sz="1200" b="1" i="0" u="none" strike="noStrike" kern="1200" baseline="0" dirty="0" err="1">
                <a:solidFill>
                  <a:schemeClr val="tx1"/>
                </a:solidFill>
                <a:latin typeface="+mn-lt"/>
                <a:ea typeface="+mn-ea"/>
                <a:cs typeface="+mn-cs"/>
              </a:rPr>
              <a:t>Christ_innen</a:t>
            </a:r>
            <a:r>
              <a:rPr lang="de-DE" sz="1200" b="1" i="0" u="none" strike="noStrike" kern="1200" baseline="0" dirty="0">
                <a:solidFill>
                  <a:schemeClr val="tx1"/>
                </a:solidFill>
                <a:latin typeface="+mn-lt"/>
                <a:ea typeface="+mn-ea"/>
                <a:cs typeface="+mn-cs"/>
              </a:rPr>
              <a:t> an einen/eine </a:t>
            </a:r>
            <a:r>
              <a:rPr lang="de-DE" sz="1200" b="1" i="0" u="none" strike="noStrike" kern="1200" baseline="0" dirty="0" err="1">
                <a:solidFill>
                  <a:schemeClr val="tx1"/>
                </a:solidFill>
                <a:latin typeface="+mn-lt"/>
                <a:ea typeface="+mn-ea"/>
                <a:cs typeface="+mn-cs"/>
              </a:rPr>
              <a:t>Psychotherapeut_in</a:t>
            </a:r>
            <a:r>
              <a:rPr lang="de-DE" sz="1200" b="1" i="0" u="none" strike="noStrike" kern="1200" baseline="0" dirty="0">
                <a:solidFill>
                  <a:schemeClr val="tx1"/>
                </a:solidFill>
                <a:latin typeface="+mn-lt"/>
                <a:ea typeface="+mn-ea"/>
                <a:cs typeface="+mn-cs"/>
              </a:rPr>
              <a:t> und die ethischen Voraussetzungen einer religionsinkludierenden Psychotherapie.</a:t>
            </a:r>
          </a:p>
          <a:p>
            <a:r>
              <a:rPr lang="de-DE" sz="1200" b="1" i="0" u="none" strike="noStrike" kern="1200" baseline="0" dirty="0">
                <a:solidFill>
                  <a:schemeClr val="tx1"/>
                </a:solidFill>
                <a:latin typeface="+mn-lt"/>
                <a:ea typeface="+mn-ea"/>
                <a:cs typeface="+mn-cs"/>
              </a:rPr>
              <a:t>MA-Arbeit Theologische Hochschule Marburg 2018</a:t>
            </a:r>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6</a:t>
            </a:fld>
            <a:endParaRPr lang="de-CH"/>
          </a:p>
        </p:txBody>
      </p:sp>
    </p:spTree>
    <p:extLst>
      <p:ext uri="{BB962C8B-B14F-4D97-AF65-F5344CB8AC3E}">
        <p14:creationId xmlns:p14="http://schemas.microsoft.com/office/powerpoint/2010/main" val="132315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https://www.existenzanalyse.at/medialibrary/downloads/abgrenzung_pt_von_esoterischen_spiritutellen_und_religioesen_methoden_richtlinie_11_2018.pdf</a:t>
            </a:r>
            <a:endParaRPr lang="de-DE" dirty="0"/>
          </a:p>
          <a:p>
            <a:endParaRPr lang="de-DE" dirty="0"/>
          </a:p>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12</a:t>
            </a:fld>
            <a:endParaRPr lang="de-DE"/>
          </a:p>
        </p:txBody>
      </p:sp>
    </p:spTree>
    <p:extLst>
      <p:ext uri="{BB962C8B-B14F-4D97-AF65-F5344CB8AC3E}">
        <p14:creationId xmlns:p14="http://schemas.microsoft.com/office/powerpoint/2010/main" val="121191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16</a:t>
            </a:fld>
            <a:endParaRPr lang="de-CH"/>
          </a:p>
        </p:txBody>
      </p:sp>
    </p:spTree>
    <p:extLst>
      <p:ext uri="{BB962C8B-B14F-4D97-AF65-F5344CB8AC3E}">
        <p14:creationId xmlns:p14="http://schemas.microsoft.com/office/powerpoint/2010/main" val="2233279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	Klinische Situation einschätzen: Auch wenn ein Patient aus einer intensiven religiösen Tradition kommt, kann es sein, dass er in seiner depressiven Phase oder in seinem Konflikt nicht das Bedürfnis hat, religiöse Themen anzuschneiden, diese vielleicht sogar als konflikthaft oder bedrückend erlebt. Eine schwere Depression muss zuerst einmal klinisch behandelt werden.</a:t>
            </a:r>
          </a:p>
          <a:p>
            <a:r>
              <a:rPr lang="de-CH" dirty="0"/>
              <a:t>c)	Einschätzung der therapeutischen Ziele, der Bedürfnisse und der Erwartungen: Die Beurteilung der klinischen Situation und der therapeutischen Ziele zu Beginn der Therapie braucht eine breite Einschätzung aller Faktoren, bei denen spirituelle Aspekte nur ein Teil des Ganzen sein dürfen (vgl. Leach, </a:t>
            </a:r>
            <a:r>
              <a:rPr lang="de-CH" dirty="0" err="1"/>
              <a:t>Aten</a:t>
            </a:r>
            <a:r>
              <a:rPr lang="de-CH" dirty="0"/>
              <a:t>, Wade &amp; Hernandez 2009). Zwei wesentliche Pfeiler sind die Ziele in der Therapie (ob säkular oder spirituell) und die Techniken, die zu deren Erreichung notwendig sind (auch hier säkular oder spirituell). Wenn ein Gebet diesen Zielen dienen kann, so folgt der nächste Schritt.</a:t>
            </a:r>
          </a:p>
          <a:p>
            <a:r>
              <a:rPr lang="de-CH" dirty="0"/>
              <a:t>d)	Information und Einverständnis zur Anwendung eines Gebetes.</a:t>
            </a:r>
          </a:p>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28</a:t>
            </a:fld>
            <a:endParaRPr lang="de-DE"/>
          </a:p>
        </p:txBody>
      </p:sp>
    </p:spTree>
    <p:extLst>
      <p:ext uri="{BB962C8B-B14F-4D97-AF65-F5344CB8AC3E}">
        <p14:creationId xmlns:p14="http://schemas.microsoft.com/office/powerpoint/2010/main" val="90507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effectLst/>
              </a:rPr>
              <a:t>The ACT View Of Mindfulness</a:t>
            </a:r>
            <a:r>
              <a:rPr lang="en-US" dirty="0"/>
              <a:t> </a:t>
            </a:r>
            <a:br>
              <a:rPr lang="en-US" dirty="0"/>
            </a:br>
            <a:endParaRPr lang="en-US" dirty="0"/>
          </a:p>
          <a:p>
            <a:r>
              <a:rPr lang="en-US" dirty="0">
                <a:hlinkClick r:id="rId3"/>
              </a:rPr>
              <a:t>Mindfulness</a:t>
            </a:r>
            <a:r>
              <a:rPr lang="en-US" dirty="0"/>
              <a:t> is a "hot topic" in Western psychology right now - increasingly </a:t>
            </a:r>
            <a:r>
              <a:rPr lang="en-US" dirty="0" err="1"/>
              <a:t>recognised</a:t>
            </a:r>
            <a:r>
              <a:rPr lang="en-US" dirty="0"/>
              <a:t> as a powerful therapeutic intervention for everything from work stress to depression - and also as an effective tool for increasing emotional intelligence. Acceptance and Commitment Therapy is a powerful mindfulness-based therapy (and coaching model) which currently leads the field in terms of research, application and results. </a:t>
            </a:r>
            <a:br>
              <a:rPr lang="en-US" dirty="0"/>
            </a:br>
            <a:br>
              <a:rPr lang="en-US" dirty="0"/>
            </a:br>
            <a:r>
              <a:rPr lang="en-US" dirty="0"/>
              <a:t>Mindfulness is a mental state of awareness, focus and openness - which allows you to engage fully in what you are doing at any moment. In a state of mindfulness, difficult thoughts and feelings have much less impact and influence over you - so it is hugely useful for everything from full-blown psychiatric illness to enhancing athletic or business performance. In many models of coaching and therapy, mindfulness is taught primarily via meditation. However, in ACT, meditation is seen as only one way amongst hundreds of learning these skills - and this is a good thing, because most people do not like meditating! ACT gives you a vast range of tools to learn mindfulness skills - many of which require only a few minutes to master. </a:t>
            </a:r>
            <a:br>
              <a:rPr lang="en-US" dirty="0"/>
            </a:br>
            <a:br>
              <a:rPr lang="en-US" dirty="0"/>
            </a:br>
            <a:r>
              <a:rPr lang="en-US" dirty="0"/>
              <a:t>ACT breaks mindfulness skills down into 3 categories: </a:t>
            </a:r>
            <a:br>
              <a:rPr lang="en-US" dirty="0"/>
            </a:br>
            <a:r>
              <a:rPr lang="en-US" dirty="0"/>
              <a:t>1) </a:t>
            </a:r>
            <a:r>
              <a:rPr lang="en-US" dirty="0" err="1"/>
              <a:t>defusion</a:t>
            </a:r>
            <a:r>
              <a:rPr lang="en-US" dirty="0"/>
              <a:t>: distancing from, and letting go of, unhelpful thoughts, beliefs and memories </a:t>
            </a:r>
            <a:br>
              <a:rPr lang="en-US" dirty="0"/>
            </a:br>
            <a:r>
              <a:rPr lang="en-US" dirty="0"/>
              <a:t>2) acceptance: making room for painful feelings, urges and sensations, and allowing them to come and go without a struggle </a:t>
            </a:r>
            <a:br>
              <a:rPr lang="en-US" dirty="0"/>
            </a:br>
            <a:r>
              <a:rPr lang="en-US" dirty="0"/>
              <a:t>3) contact with the present moment: engaging fully with your here-and-now experience, with an attitude of openness and curiosity </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32</a:t>
            </a:fld>
            <a:endParaRPr lang="de-CH"/>
          </a:p>
        </p:txBody>
      </p:sp>
    </p:spTree>
    <p:extLst>
      <p:ext uri="{BB962C8B-B14F-4D97-AF65-F5344CB8AC3E}">
        <p14:creationId xmlns:p14="http://schemas.microsoft.com/office/powerpoint/2010/main" val="2771965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de-DE" dirty="0"/>
              <a:t>Nach Harris: ACT leicht gemacht, Arbor-Verlag; S. 23</a:t>
            </a:r>
          </a:p>
          <a:p>
            <a:pPr eaLnBrk="1" hangingPunct="1">
              <a:spcBef>
                <a:spcPct val="0"/>
              </a:spcBef>
            </a:pPr>
            <a:endParaRPr lang="de-CH" altLang="de-DE" dirty="0"/>
          </a:p>
        </p:txBody>
      </p:sp>
      <p:sp>
        <p:nvSpPr>
          <p:cNvPr id="53252"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1B55BA9A-8104-4FFE-A29C-C5060B920D8E}" type="slidenum">
              <a:rPr lang="de-CH" smtClean="0">
                <a:latin typeface="Calibri" pitchFamily="34" charset="0"/>
              </a:rPr>
              <a:pPr fontAlgn="base">
                <a:spcBef>
                  <a:spcPct val="0"/>
                </a:spcBef>
                <a:spcAft>
                  <a:spcPct val="0"/>
                </a:spcAft>
                <a:defRPr/>
              </a:pPr>
              <a:t>33</a:t>
            </a:fld>
            <a:endParaRPr lang="de-CH">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Exline</a:t>
            </a:r>
            <a:r>
              <a:rPr lang="en-US" sz="1200" kern="1200" dirty="0">
                <a:solidFill>
                  <a:schemeClr val="tx1"/>
                </a:solidFill>
                <a:effectLst/>
                <a:latin typeface="+mn-lt"/>
                <a:ea typeface="+mn-ea"/>
                <a:cs typeface="+mn-cs"/>
              </a:rPr>
              <a:t> JL, </a:t>
            </a:r>
            <a:r>
              <a:rPr lang="en-US" sz="1200" kern="1200" dirty="0" err="1">
                <a:solidFill>
                  <a:schemeClr val="tx1"/>
                </a:solidFill>
                <a:effectLst/>
                <a:latin typeface="+mn-lt"/>
                <a:ea typeface="+mn-ea"/>
                <a:cs typeface="+mn-cs"/>
              </a:rPr>
              <a:t>Pargament</a:t>
            </a:r>
            <a:r>
              <a:rPr lang="en-US" sz="1200" kern="1200" dirty="0">
                <a:solidFill>
                  <a:schemeClr val="tx1"/>
                </a:solidFill>
                <a:effectLst/>
                <a:latin typeface="+mn-lt"/>
                <a:ea typeface="+mn-ea"/>
                <a:cs typeface="+mn-cs"/>
              </a:rPr>
              <a:t> KI, Grubbs JB &amp; </a:t>
            </a:r>
            <a:r>
              <a:rPr lang="en-US" sz="1200" kern="1200" dirty="0" err="1">
                <a:solidFill>
                  <a:schemeClr val="tx1"/>
                </a:solidFill>
                <a:effectLst/>
                <a:latin typeface="+mn-lt"/>
                <a:ea typeface="+mn-ea"/>
                <a:cs typeface="+mn-cs"/>
              </a:rPr>
              <a:t>Yali</a:t>
            </a:r>
            <a:r>
              <a:rPr lang="en-US" sz="1200" kern="1200" dirty="0">
                <a:solidFill>
                  <a:schemeClr val="tx1"/>
                </a:solidFill>
                <a:effectLst/>
                <a:latin typeface="+mn-lt"/>
                <a:ea typeface="+mn-ea"/>
                <a:cs typeface="+mn-cs"/>
              </a:rPr>
              <a:t> AM (2014). The religious and spiritual struggles scale. Development and initial validation. Psychology of Religion and Spirituality 6:208-222.</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35</a:t>
            </a:fld>
            <a:endParaRPr lang="de-CH"/>
          </a:p>
        </p:txBody>
      </p:sp>
    </p:spTree>
    <p:extLst>
      <p:ext uri="{BB962C8B-B14F-4D97-AF65-F5344CB8AC3E}">
        <p14:creationId xmlns:p14="http://schemas.microsoft.com/office/powerpoint/2010/main" val="375245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Jennifer Lawrence als Katniss </a:t>
            </a:r>
            <a:r>
              <a:rPr lang="de-CH" dirty="0" err="1"/>
              <a:t>Everdeen</a:t>
            </a:r>
            <a:r>
              <a:rPr lang="de-CH" dirty="0"/>
              <a:t> / Hunger Games</a:t>
            </a:r>
          </a:p>
          <a:p>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42</a:t>
            </a:fld>
            <a:endParaRPr lang="de-CH"/>
          </a:p>
        </p:txBody>
      </p:sp>
    </p:spTree>
    <p:extLst>
      <p:ext uri="{BB962C8B-B14F-4D97-AF65-F5344CB8AC3E}">
        <p14:creationId xmlns:p14="http://schemas.microsoft.com/office/powerpoint/2010/main" val="352507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Literatur</a:t>
            </a:r>
            <a:endParaRPr lang="de-DE"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Ano</a:t>
            </a:r>
            <a:r>
              <a:rPr lang="en-US" sz="1200" kern="1200" dirty="0">
                <a:solidFill>
                  <a:schemeClr val="tx1"/>
                </a:solidFill>
                <a:effectLst/>
                <a:latin typeface="+mn-lt"/>
                <a:ea typeface="+mn-ea"/>
                <a:cs typeface="+mn-cs"/>
              </a:rPr>
              <a:t>, G.G., &amp; </a:t>
            </a:r>
            <a:r>
              <a:rPr lang="en-US" sz="1200" kern="1200" dirty="0" err="1">
                <a:solidFill>
                  <a:schemeClr val="tx1"/>
                </a:solidFill>
                <a:effectLst/>
                <a:latin typeface="+mn-lt"/>
                <a:ea typeface="+mn-ea"/>
                <a:cs typeface="+mn-cs"/>
              </a:rPr>
              <a:t>Vasconcelles</a:t>
            </a:r>
            <a:r>
              <a:rPr lang="en-US" sz="1200" kern="1200" dirty="0">
                <a:solidFill>
                  <a:schemeClr val="tx1"/>
                </a:solidFill>
                <a:effectLst/>
                <a:latin typeface="+mn-lt"/>
                <a:ea typeface="+mn-ea"/>
                <a:cs typeface="+mn-cs"/>
              </a:rPr>
              <a:t>, E.B. (2005). Religious coping and adjustment to psychological distress. Journal of Clinical Psychology, 61, 461-480.</a:t>
            </a:r>
            <a:endParaRPr lang="de-D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Baenziger</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VanUden</a:t>
            </a:r>
            <a:r>
              <a:rPr lang="en-US" sz="1200" kern="1200" dirty="0">
                <a:solidFill>
                  <a:schemeClr val="tx1"/>
                </a:solidFill>
                <a:effectLst/>
                <a:latin typeface="+mn-lt"/>
                <a:ea typeface="+mn-ea"/>
                <a:cs typeface="+mn-cs"/>
              </a:rPr>
              <a:t>, M., &amp; Janssen, J. (2008). Prayer and coping: The relation between variables of praying and religious coping styles. Mental Health, Religion &amp; Culture, 11(1),101-118.</a:t>
            </a:r>
            <a:endParaRPr lang="de-DE" sz="1200" kern="1200" dirty="0">
              <a:solidFill>
                <a:schemeClr val="tx1"/>
              </a:solidFill>
              <a:effectLst/>
              <a:latin typeface="+mn-lt"/>
              <a:ea typeface="+mn-ea"/>
              <a:cs typeface="+mn-cs"/>
            </a:endParaRPr>
          </a:p>
          <a:p>
            <a:r>
              <a:rPr lang="de-CH" sz="1200" kern="1200" dirty="0" err="1">
                <a:solidFill>
                  <a:schemeClr val="tx1"/>
                </a:solidFill>
                <a:effectLst/>
                <a:latin typeface="+mn-lt"/>
                <a:ea typeface="+mn-ea"/>
                <a:cs typeface="+mn-cs"/>
              </a:rPr>
              <a:t>Bohus</a:t>
            </a:r>
            <a:r>
              <a:rPr lang="de-CH" sz="1200" kern="1200" dirty="0">
                <a:solidFill>
                  <a:schemeClr val="tx1"/>
                </a:solidFill>
                <a:effectLst/>
                <a:latin typeface="+mn-lt"/>
                <a:ea typeface="+mn-ea"/>
                <a:cs typeface="+mn-cs"/>
              </a:rPr>
              <a:t> M. (2012). Achtsamkeitsbasierte Psychotherapie. Nervenarzt 11/2012:1479-1489.</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Cohen, C. B., Wheeler, S.E., Scott, D.A., Edwards, B.S. &amp; Lusk, P. (2000). Prayer as Therapy – A Challenge to Both Religious Belief and Professional Ethics. Hastings Center Report, 30(3), 40-47.</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Exline JL, Pargament KI, Grubbs JB &amp; </a:t>
            </a:r>
            <a:r>
              <a:rPr lang="en-US" sz="1200" kern="1200" dirty="0" err="1">
                <a:solidFill>
                  <a:schemeClr val="tx1"/>
                </a:solidFill>
                <a:effectLst/>
                <a:latin typeface="+mn-lt"/>
                <a:ea typeface="+mn-ea"/>
                <a:cs typeface="+mn-cs"/>
              </a:rPr>
              <a:t>Yali</a:t>
            </a:r>
            <a:r>
              <a:rPr lang="en-US" sz="1200" kern="1200" dirty="0">
                <a:solidFill>
                  <a:schemeClr val="tx1"/>
                </a:solidFill>
                <a:effectLst/>
                <a:latin typeface="+mn-lt"/>
                <a:ea typeface="+mn-ea"/>
                <a:cs typeface="+mn-cs"/>
              </a:rPr>
              <a:t> AM (2014). The religious and spiritual struggles scale. Development and initial validation. Psychology of Religion and Spirituality 6:208-222.</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Harris R. (2011). </a:t>
            </a:r>
            <a:r>
              <a:rPr lang="de-CH" sz="1200" kern="1200" dirty="0">
                <a:solidFill>
                  <a:schemeClr val="tx1"/>
                </a:solidFill>
                <a:effectLst/>
                <a:latin typeface="+mn-lt"/>
                <a:ea typeface="+mn-ea"/>
                <a:cs typeface="+mn-cs"/>
              </a:rPr>
              <a:t>ACT leicht gemacht – Ein grundlegender Leitfaden für die Praxis der Akzeptanz- und </a:t>
            </a:r>
            <a:r>
              <a:rPr lang="de-CH" sz="1200" kern="1200" dirty="0" err="1">
                <a:solidFill>
                  <a:schemeClr val="tx1"/>
                </a:solidFill>
                <a:effectLst/>
                <a:latin typeface="+mn-lt"/>
                <a:ea typeface="+mn-ea"/>
                <a:cs typeface="+mn-cs"/>
              </a:rPr>
              <a:t>Commitment</a:t>
            </a:r>
            <a:r>
              <a:rPr lang="de-CH" sz="1200" kern="1200" dirty="0">
                <a:solidFill>
                  <a:schemeClr val="tx1"/>
                </a:solidFill>
                <a:effectLst/>
                <a:latin typeface="+mn-lt"/>
                <a:ea typeface="+mn-ea"/>
                <a:cs typeface="+mn-cs"/>
              </a:rPr>
              <a:t>-Therapie. Arbor-Verlag, Freiburg.</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McCullough, M.E. &amp; Larson, D.B. (1999). </a:t>
            </a:r>
            <a:r>
              <a:rPr lang="de-CH" sz="1200" kern="1200" dirty="0">
                <a:solidFill>
                  <a:schemeClr val="tx1"/>
                </a:solidFill>
                <a:effectLst/>
                <a:latin typeface="+mn-lt"/>
                <a:ea typeface="+mn-ea"/>
                <a:cs typeface="+mn-cs"/>
              </a:rPr>
              <a:t>Prayer. In: Miller, W.R., Hrsg. </a:t>
            </a:r>
            <a:r>
              <a:rPr lang="en-US" sz="1200" kern="1200" dirty="0">
                <a:solidFill>
                  <a:schemeClr val="tx1"/>
                </a:solidFill>
                <a:effectLst/>
                <a:latin typeface="+mn-lt"/>
                <a:ea typeface="+mn-ea"/>
                <a:cs typeface="+mn-cs"/>
              </a:rPr>
              <a:t>Integrating Spirituality into treatment. </a:t>
            </a:r>
            <a:r>
              <a:rPr lang="en-US" sz="1200" kern="1200" dirty="0" err="1">
                <a:solidFill>
                  <a:schemeClr val="tx1"/>
                </a:solidFill>
                <a:effectLst/>
                <a:latin typeface="+mn-lt"/>
                <a:ea typeface="+mn-ea"/>
                <a:cs typeface="+mn-cs"/>
              </a:rPr>
              <a:t>Ressources</a:t>
            </a:r>
            <a:r>
              <a:rPr lang="en-US" sz="1200" kern="1200" dirty="0">
                <a:solidFill>
                  <a:schemeClr val="tx1"/>
                </a:solidFill>
                <a:effectLst/>
                <a:latin typeface="+mn-lt"/>
                <a:ea typeface="+mn-ea"/>
                <a:cs typeface="+mn-cs"/>
              </a:rPr>
              <a:t> for </a:t>
            </a:r>
            <a:r>
              <a:rPr lang="en-US" sz="1200" kern="1200" dirty="0" err="1">
                <a:solidFill>
                  <a:schemeClr val="tx1"/>
                </a:solidFill>
                <a:effectLst/>
                <a:latin typeface="+mn-lt"/>
                <a:ea typeface="+mn-ea"/>
                <a:cs typeface="+mn-cs"/>
              </a:rPr>
              <a:t>practioners</a:t>
            </a:r>
            <a:r>
              <a:rPr lang="en-US" sz="1200" kern="1200" dirty="0">
                <a:solidFill>
                  <a:schemeClr val="tx1"/>
                </a:solidFill>
                <a:effectLst/>
                <a:latin typeface="+mn-lt"/>
                <a:ea typeface="+mn-ea"/>
                <a:cs typeface="+mn-cs"/>
              </a:rPr>
              <a:t>. Washington DC: American Psychological Association, 85–110. </a:t>
            </a:r>
            <a:endParaRPr lang="de-DE"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Pfeifer S. (2016). Psychologische und psychodynamische Aspekte des Gebetes in der Psychotherapie. In: Dietz T, Freund H  (Hrsg.), Gebet und Erfahrung, Münster: </a:t>
            </a:r>
            <a:r>
              <a:rPr lang="de-CH" sz="1200" kern="1200" dirty="0" err="1">
                <a:solidFill>
                  <a:schemeClr val="tx1"/>
                </a:solidFill>
                <a:effectLst/>
                <a:latin typeface="+mn-lt"/>
                <a:ea typeface="+mn-ea"/>
                <a:cs typeface="+mn-cs"/>
              </a:rPr>
              <a:t>Lit</a:t>
            </a:r>
            <a:r>
              <a:rPr lang="de-CH" sz="1200" kern="1200" dirty="0">
                <a:solidFill>
                  <a:schemeClr val="tx1"/>
                </a:solidFill>
                <a:effectLst/>
                <a:latin typeface="+mn-lt"/>
                <a:ea typeface="+mn-ea"/>
                <a:cs typeface="+mn-cs"/>
              </a:rPr>
              <a:t>-Verlag.</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Pfeifer S. (2017). Religiöse Patienten und säkulare Therapeuten – ein ethisch-therapeutisches Spannungsfeld. Spiritual Care 6:21-29. Online als PDF: </a:t>
            </a:r>
            <a:r>
              <a:rPr lang="de-DE" sz="1200" u="sng" kern="1200" dirty="0">
                <a:solidFill>
                  <a:schemeClr val="tx1"/>
                </a:solidFill>
                <a:effectLst/>
                <a:latin typeface="+mn-lt"/>
                <a:ea typeface="+mn-ea"/>
                <a:cs typeface="+mn-cs"/>
                <a:hlinkClick r:id="rId3"/>
              </a:rPr>
              <a:t>https://www.seminare-ps.net/Artikel_PS/2017_Pfeifer_SpiritualCare_Rel_Pat_saek%20_Ther_Ethik.pdf</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Pfeifer S. (2018). Der Sprung. Entwurf eines christlichen Existenzialismus. Psychotherapie &amp; Seelsorge 01/2018, S. 44-49. Online als PDF  </a:t>
            </a:r>
            <a:r>
              <a:rPr lang="de-CH" sz="1200" u="sng" kern="1200" dirty="0">
                <a:solidFill>
                  <a:schemeClr val="tx1"/>
                </a:solidFill>
                <a:effectLst/>
                <a:latin typeface="+mn-lt"/>
                <a:ea typeface="+mn-ea"/>
                <a:cs typeface="+mn-cs"/>
                <a:hlinkClick r:id="rId4"/>
              </a:rPr>
              <a:t>https://www.seminare-ps.net/exist</a:t>
            </a:r>
            <a:r>
              <a:rPr lang="de-CH"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Pfeifer S. (2018). Seelsorge und das Unbehagen in der Kultur der Psychotherapie. In: Kessler M., Schäfer W. und Utsch M. (</a:t>
            </a:r>
            <a:r>
              <a:rPr lang="de-DE" sz="1200" kern="1200" dirty="0" err="1">
                <a:solidFill>
                  <a:schemeClr val="tx1"/>
                </a:solidFill>
                <a:effectLst/>
                <a:latin typeface="+mn-lt"/>
                <a:ea typeface="+mn-ea"/>
                <a:cs typeface="+mn-cs"/>
              </a:rPr>
              <a:t>Hg</a:t>
            </a:r>
            <a:r>
              <a:rPr lang="de-DE" sz="1200" kern="1200" dirty="0">
                <a:solidFill>
                  <a:schemeClr val="tx1"/>
                </a:solidFill>
                <a:effectLst/>
                <a:latin typeface="+mn-lt"/>
                <a:ea typeface="+mn-ea"/>
                <a:cs typeface="+mn-cs"/>
              </a:rPr>
              <a:t>.) Menschen begleiten: individuell – ganzheitlich – geistlich. Geschichte, Methoden und Beispiele der Therapeutischen Seelsorge. Münster: </a:t>
            </a:r>
            <a:r>
              <a:rPr lang="de-DE" sz="1200" kern="1200" dirty="0" err="1">
                <a:solidFill>
                  <a:schemeClr val="tx1"/>
                </a:solidFill>
                <a:effectLst/>
                <a:latin typeface="+mn-lt"/>
                <a:ea typeface="+mn-ea"/>
                <a:cs typeface="+mn-cs"/>
              </a:rPr>
              <a:t>Lit</a:t>
            </a:r>
            <a:r>
              <a:rPr lang="de-DE" sz="1200" kern="1200" dirty="0">
                <a:solidFill>
                  <a:schemeClr val="tx1"/>
                </a:solidFill>
                <a:effectLst/>
                <a:latin typeface="+mn-lt"/>
                <a:ea typeface="+mn-ea"/>
                <a:cs typeface="+mn-cs"/>
              </a:rPr>
              <a:t>-Verlag.</a:t>
            </a:r>
          </a:p>
          <a:p>
            <a:r>
              <a:rPr lang="en-US" sz="1200" kern="1200" dirty="0">
                <a:solidFill>
                  <a:schemeClr val="tx1"/>
                </a:solidFill>
                <a:effectLst/>
                <a:latin typeface="+mn-lt"/>
                <a:ea typeface="+mn-ea"/>
                <a:cs typeface="+mn-cs"/>
              </a:rPr>
              <a:t>Poole, R. &amp; Cook, C.C.H. (2011). Praying with a patient constitutes a breach of professional boundaries in psychiatric practice. British Journal of Psychiatry 199, 94–98.</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Tan, S.Y. (2007). Use of prayer and scripture in cognitive-behavioral therapy. Journal of Psychology and Christianity 26:101-111.</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Walker, D.F., &amp; Moon, G.W. (2011). Prayer. In: Aten, J.D., McMinn, M.R., &amp; Worthington, E.L., </a:t>
            </a:r>
            <a:r>
              <a:rPr lang="en-US" sz="1200" kern="1200" dirty="0" err="1">
                <a:solidFill>
                  <a:schemeClr val="tx1"/>
                </a:solidFill>
                <a:effectLst/>
                <a:latin typeface="+mn-lt"/>
                <a:ea typeface="+mn-ea"/>
                <a:cs typeface="+mn-cs"/>
              </a:rPr>
              <a:t>Hrsg</a:t>
            </a:r>
            <a:r>
              <a:rPr lang="en-US" sz="1200" kern="1200" dirty="0">
                <a:solidFill>
                  <a:schemeClr val="tx1"/>
                </a:solidFill>
                <a:effectLst/>
                <a:latin typeface="+mn-lt"/>
                <a:ea typeface="+mn-ea"/>
                <a:cs typeface="+mn-cs"/>
              </a:rPr>
              <a:t>. Spiritually oriented interventions for counseling and psychotherapy. Washington DC: American Psychological Association.</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POSITIONSPAPIERE SPIRITUALITÄT IN PSYCHOTHERAPIE UND PSYCHIATRIE: </a:t>
            </a:r>
            <a:r>
              <a:rPr lang="de-DE" sz="1200" u="sng" kern="1200" dirty="0">
                <a:solidFill>
                  <a:schemeClr val="tx1"/>
                </a:solidFill>
                <a:effectLst/>
                <a:latin typeface="+mn-lt"/>
                <a:ea typeface="+mn-ea"/>
                <a:cs typeface="+mn-cs"/>
                <a:hlinkClick r:id="rId5"/>
              </a:rPr>
              <a:t>https://www.seminare-ps.net/positionspapiere/index.html</a:t>
            </a:r>
            <a:endParaRPr lang="de-DE"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45</a:t>
            </a:fld>
            <a:endParaRPr lang="de-CH"/>
          </a:p>
        </p:txBody>
      </p:sp>
    </p:spTree>
    <p:extLst>
      <p:ext uri="{BB962C8B-B14F-4D97-AF65-F5344CB8AC3E}">
        <p14:creationId xmlns:p14="http://schemas.microsoft.com/office/powerpoint/2010/main" val="243816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
        <p:nvSpPr>
          <p:cNvPr id="7" name="Rechteck 6">
            <a:extLst>
              <a:ext uri="{FF2B5EF4-FFF2-40B4-BE49-F238E27FC236}">
                <a16:creationId xmlns:a16="http://schemas.microsoft.com/office/drawing/2014/main" id="{D53EFE5D-46C1-42EF-A1A0-B204455743A5}"/>
              </a:ext>
            </a:extLst>
          </p:cNvPr>
          <p:cNvSpPr/>
          <p:nvPr userDrawn="1"/>
        </p:nvSpPr>
        <p:spPr>
          <a:xfrm>
            <a:off x="-771181" y="1648843"/>
            <a:ext cx="5595429" cy="31648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5306695" y="1600201"/>
            <a:ext cx="4610735"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Content Placeholder 8"/>
          <p:cNvSpPr>
            <a:spLocks noGrp="1"/>
          </p:cNvSpPr>
          <p:nvPr>
            <p:ph sz="quarter" idx="13"/>
          </p:nvPr>
        </p:nvSpPr>
        <p:spPr>
          <a:xfrm>
            <a:off x="417576" y="1600200"/>
            <a:ext cx="4614215" cy="4526280"/>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Slide Number Placeholder 5"/>
          <p:cNvSpPr>
            <a:spLocks noGrp="1"/>
          </p:cNvSpPr>
          <p:nvPr>
            <p:ph type="sldNum" sz="quarter" idx="4"/>
          </p:nvPr>
        </p:nvSpPr>
        <p:spPr>
          <a:xfrm>
            <a:off x="9869890" y="39540"/>
            <a:ext cx="641588"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extLst>
      <p:ext uri="{BB962C8B-B14F-4D97-AF65-F5344CB8AC3E}">
        <p14:creationId xmlns:p14="http://schemas.microsoft.com/office/powerpoint/2010/main" val="147505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liennummernplatzhalter 2">
            <a:extLst>
              <a:ext uri="{FF2B5EF4-FFF2-40B4-BE49-F238E27FC236}">
                <a16:creationId xmlns:a16="http://schemas.microsoft.com/office/drawing/2014/main" id="{BEA09914-A234-4098-9A5F-3E9D894D9C60}"/>
              </a:ext>
            </a:extLst>
          </p:cNvPr>
          <p:cNvSpPr txBox="1">
            <a:spLocks/>
          </p:cNvSpPr>
          <p:nvPr userDrawn="1"/>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‹Nr.›</a:t>
            </a:fld>
            <a:endParaRPr lang="de-CH" b="1" dirty="0"/>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Foliennummernplatzhalter 2">
            <a:extLst>
              <a:ext uri="{FF2B5EF4-FFF2-40B4-BE49-F238E27FC236}">
                <a16:creationId xmlns:a16="http://schemas.microsoft.com/office/drawing/2014/main" id="{B7E7A9A2-5193-43EB-B40A-47FE72959C6E}"/>
              </a:ext>
            </a:extLst>
          </p:cNvPr>
          <p:cNvSpPr txBox="1">
            <a:spLocks/>
          </p:cNvSpPr>
          <p:nvPr userDrawn="1"/>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‹Nr.›</a:t>
            </a:fld>
            <a:endParaRPr lang="de-CH" b="1" dirty="0"/>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Foliennummernplatzhalter 2">
            <a:extLst>
              <a:ext uri="{FF2B5EF4-FFF2-40B4-BE49-F238E27FC236}">
                <a16:creationId xmlns:a16="http://schemas.microsoft.com/office/drawing/2014/main" id="{D0488FCE-8E59-4137-900C-0AB67FEEFF67}"/>
              </a:ext>
            </a:extLst>
          </p:cNvPr>
          <p:cNvSpPr txBox="1">
            <a:spLocks/>
          </p:cNvSpPr>
          <p:nvPr userDrawn="1"/>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‹Nr.›</a:t>
            </a:fld>
            <a:endParaRPr lang="de-CH" b="1" dirty="0"/>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717709" y="594646"/>
            <a:ext cx="9003983" cy="752473"/>
          </a:xfrm>
        </p:spPr>
        <p:txBody>
          <a:bodyPr/>
          <a:lstStyle/>
          <a:p>
            <a:r>
              <a:rPr lang="de-DE"/>
              <a:t>Titelmasterformat durch Klicken bearbeiten</a:t>
            </a:r>
            <a:endParaRPr lang="en-US" dirty="0"/>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
        <p:nvSpPr>
          <p:cNvPr id="6" name="Foliennummernplatzhalter 2">
            <a:extLst>
              <a:ext uri="{FF2B5EF4-FFF2-40B4-BE49-F238E27FC236}">
                <a16:creationId xmlns:a16="http://schemas.microsoft.com/office/drawing/2014/main" id="{C97D3CEB-5A31-46AC-9B0E-C30134BD0498}"/>
              </a:ext>
            </a:extLst>
          </p:cNvPr>
          <p:cNvSpPr txBox="1">
            <a:spLocks/>
          </p:cNvSpPr>
          <p:nvPr userDrawn="1"/>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‹Nr.›</a:t>
            </a:fld>
            <a:endParaRPr lang="de-CH" b="1" dirty="0"/>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
        <p:nvSpPr>
          <p:cNvPr id="5" name="Foliennummernplatzhalter 2">
            <a:extLst>
              <a:ext uri="{FF2B5EF4-FFF2-40B4-BE49-F238E27FC236}">
                <a16:creationId xmlns:a16="http://schemas.microsoft.com/office/drawing/2014/main" id="{E18EC960-CB22-4653-B832-83B964C3429D}"/>
              </a:ext>
            </a:extLst>
          </p:cNvPr>
          <p:cNvSpPr txBox="1">
            <a:spLocks/>
          </p:cNvSpPr>
          <p:nvPr userDrawn="1"/>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‹Nr.›</a:t>
            </a:fld>
            <a:endParaRPr lang="de-CH" b="1" dirty="0"/>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517527"/>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9" name="Grafik 8"/>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6" name="Grafik 5" descr="Ein Bild, das Himmel, Gras, draußen, Mann enthält.&#10;&#10;Mit sehr hoher Zuverlässigkeit generierte Beschreibung">
            <a:extLst>
              <a:ext uri="{FF2B5EF4-FFF2-40B4-BE49-F238E27FC236}">
                <a16:creationId xmlns:a16="http://schemas.microsoft.com/office/drawing/2014/main" id="{11BF3480-5888-446D-A1A3-C22B9A7F563E}"/>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0" y="-155542"/>
            <a:ext cx="10439400" cy="603706"/>
          </a:xfrm>
          <a:prstGeom prst="rect">
            <a:avLst/>
          </a:prstGeom>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minare-ps.net/positionspapiere/"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www.existenzanalyse.at/medialibrary/downloads/abgrenzung_pt_von_esoterischen_spiritutellen_und_religioesen_methoden_richtlinie_11_2018.pdf"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chamanismus-akademie.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puramaryam.de/reinorte.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seminare-ps.net/MARP/TM305/TM305g_Ethik_Spir_in_Pychotherapie.pdf" TargetMode="Externa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amazon.de/Psychotherapie-Spiritualit%C3%A4t-existenziellen-Transzendenzfragen-professionell/dp/3642025226/wwwseminapsne-21"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seminare-ps.net/Artikel_PS/2017_Pfeifer_SpiritualCare_Rel_Pat_saek%20_Ther_Ethik.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seminare-ps.net/positionspapiere/index.html" TargetMode="External"/><Relationship Id="rId4" Type="http://schemas.openxmlformats.org/officeDocument/2006/relationships/hyperlink" Target="https://www.seminare-ps.net/exist"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www.seminare-ps.net/"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BCC61B5-542C-4C2E-9567-53D29CA61AF7}"/>
              </a:ext>
            </a:extLst>
          </p:cNvPr>
          <p:cNvSpPr>
            <a:spLocks noGrp="1"/>
          </p:cNvSpPr>
          <p:nvPr>
            <p:ph type="sldNum" sz="quarter" idx="12"/>
          </p:nvPr>
        </p:nvSpPr>
        <p:spPr/>
        <p:txBody>
          <a:bodyPr/>
          <a:lstStyle/>
          <a:p>
            <a:fld id="{4E471FF4-0C00-40C5-A66A-9E33A9528A29}" type="slidenum">
              <a:rPr lang="de-CH" smtClean="0"/>
              <a:t>1</a:t>
            </a:fld>
            <a:endParaRPr lang="de-CH"/>
          </a:p>
        </p:txBody>
      </p:sp>
      <p:pic>
        <p:nvPicPr>
          <p:cNvPr id="3" name="Grafik 2">
            <a:extLst>
              <a:ext uri="{FF2B5EF4-FFF2-40B4-BE49-F238E27FC236}">
                <a16:creationId xmlns:a16="http://schemas.microsoft.com/office/drawing/2014/main" id="{752AFC13-249A-4503-8E88-72647A972C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6304" y="-164592"/>
            <a:ext cx="10616692" cy="6912864"/>
          </a:xfrm>
          <a:prstGeom prst="rect">
            <a:avLst/>
          </a:prstGeom>
        </p:spPr>
      </p:pic>
    </p:spTree>
    <p:extLst>
      <p:ext uri="{BB962C8B-B14F-4D97-AF65-F5344CB8AC3E}">
        <p14:creationId xmlns:p14="http://schemas.microsoft.com/office/powerpoint/2010/main" val="7757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Sind spirituelle Themen zulässig?</a:t>
            </a:r>
          </a:p>
        </p:txBody>
      </p:sp>
      <p:sp>
        <p:nvSpPr>
          <p:cNvPr id="4" name="Inhaltsplatzhalter 3"/>
          <p:cNvSpPr>
            <a:spLocks noGrp="1"/>
          </p:cNvSpPr>
          <p:nvPr>
            <p:ph idx="1"/>
          </p:nvPr>
        </p:nvSpPr>
        <p:spPr/>
        <p:txBody>
          <a:bodyPr/>
          <a:lstStyle/>
          <a:p>
            <a:pPr marL="0" indent="0">
              <a:buNone/>
            </a:pPr>
            <a:r>
              <a:rPr lang="de-CH" i="1" dirty="0"/>
              <a:t>Richtlinien in Österreich 2018 (Bundesministerium Arbeit, Soziales, Gesundheit und Konsumentenschutz)</a:t>
            </a:r>
          </a:p>
          <a:p>
            <a:r>
              <a:rPr lang="de-CH" dirty="0"/>
              <a:t>Abgrenzung von wissenschaftlich belegter Psychotherapie als Heilmethode und esoterischen, spirituellen Interventionen (Achtsamkeit, schamanische Rituale etc.)</a:t>
            </a:r>
          </a:p>
          <a:p>
            <a:r>
              <a:rPr lang="de-CH" dirty="0"/>
              <a:t>FRAGE der ethischen Leitlinien: wann und unter welchen Umständen darf über spirituelle Fragen geredet werden, wann dürfen spirituelle Elemente integriert werden?</a:t>
            </a:r>
          </a:p>
        </p:txBody>
      </p:sp>
      <p:sp>
        <p:nvSpPr>
          <p:cNvPr id="2" name="Foliennummernplatzhalter 1"/>
          <p:cNvSpPr>
            <a:spLocks noGrp="1"/>
          </p:cNvSpPr>
          <p:nvPr>
            <p:ph type="sldNum" sz="quarter" idx="10"/>
          </p:nvPr>
        </p:nvSpPr>
        <p:spPr/>
        <p:txBody>
          <a:bodyPr/>
          <a:lstStyle/>
          <a:p>
            <a:pPr>
              <a:defRPr/>
            </a:pPr>
            <a:fld id="{6825DC36-42D7-44F7-BFF1-14C6FF59BBE0}" type="slidenum">
              <a:rPr lang="de-CH" smtClean="0"/>
              <a:pPr>
                <a:defRPr/>
              </a:pPr>
              <a:t>10</a:t>
            </a:fld>
            <a:endParaRPr lang="de-CH"/>
          </a:p>
        </p:txBody>
      </p:sp>
      <p:pic>
        <p:nvPicPr>
          <p:cNvPr id="5" name="Grafik 4">
            <a:extLst>
              <a:ext uri="{FF2B5EF4-FFF2-40B4-BE49-F238E27FC236}">
                <a16:creationId xmlns:a16="http://schemas.microsoft.com/office/drawing/2014/main" id="{3CAB4769-56A5-49F2-AE13-CCBE9DD96E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77948" y="700062"/>
            <a:ext cx="1045056" cy="595793"/>
          </a:xfrm>
          <a:prstGeom prst="rect">
            <a:avLst/>
          </a:prstGeom>
        </p:spPr>
      </p:pic>
      <p:sp>
        <p:nvSpPr>
          <p:cNvPr id="6" name="Textfeld 5">
            <a:extLst>
              <a:ext uri="{FF2B5EF4-FFF2-40B4-BE49-F238E27FC236}">
                <a16:creationId xmlns:a16="http://schemas.microsoft.com/office/drawing/2014/main" id="{9568922D-EAD3-4BC7-A7BF-B0E26A9C5DD5}"/>
              </a:ext>
            </a:extLst>
          </p:cNvPr>
          <p:cNvSpPr txBox="1"/>
          <p:nvPr/>
        </p:nvSpPr>
        <p:spPr>
          <a:xfrm>
            <a:off x="5741421" y="5117629"/>
            <a:ext cx="3707780" cy="1015663"/>
          </a:xfrm>
          <a:prstGeom prst="rect">
            <a:avLst/>
          </a:prstGeom>
          <a:solidFill>
            <a:schemeClr val="accent2">
              <a:lumMod val="20000"/>
              <a:lumOff val="80000"/>
            </a:schemeClr>
          </a:solidFill>
        </p:spPr>
        <p:txBody>
          <a:bodyPr wrap="square" rtlCol="0">
            <a:spAutoFit/>
          </a:bodyPr>
          <a:lstStyle/>
          <a:p>
            <a:r>
              <a:rPr lang="de-DE" sz="2400" b="1" dirty="0">
                <a:hlinkClick r:id="rId3"/>
              </a:rPr>
              <a:t>LINK</a:t>
            </a:r>
            <a:endParaRPr lang="de-DE" b="1" dirty="0"/>
          </a:p>
          <a:p>
            <a:r>
              <a:rPr lang="de-DE" dirty="0"/>
              <a:t>POSITIONSPAPIERE SPIRITUALITÄT IN PSYCHOTHERAPIE UND PSYCHIATRIE</a:t>
            </a:r>
          </a:p>
        </p:txBody>
      </p:sp>
      <p:sp>
        <p:nvSpPr>
          <p:cNvPr id="7" name="Foliennummernplatzhalter 2">
            <a:extLst>
              <a:ext uri="{FF2B5EF4-FFF2-40B4-BE49-F238E27FC236}">
                <a16:creationId xmlns:a16="http://schemas.microsoft.com/office/drawing/2014/main" id="{0D59BDC5-2E54-494A-A4B6-0A83825F5639}"/>
              </a:ext>
            </a:extLst>
          </p:cNvPr>
          <p:cNvSpPr txBox="1">
            <a:spLocks/>
          </p:cNvSpPr>
          <p:nvPr/>
        </p:nvSpPr>
        <p:spPr>
          <a:xfrm>
            <a:off x="9764969" y="4357148"/>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smtClean="0"/>
              <a:pPr>
                <a:defRPr/>
              </a:pPr>
              <a:t>10</a:t>
            </a:fld>
            <a:endParaRPr lang="de-CH" dirty="0"/>
          </a:p>
        </p:txBody>
      </p:sp>
    </p:spTree>
    <p:extLst>
      <p:ext uri="{BB962C8B-B14F-4D97-AF65-F5344CB8AC3E}">
        <p14:creationId xmlns:p14="http://schemas.microsoft.com/office/powerpoint/2010/main" val="135055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74823-4805-4831-A787-2EDA5E39034E}"/>
              </a:ext>
            </a:extLst>
          </p:cNvPr>
          <p:cNvSpPr>
            <a:spLocks noGrp="1"/>
          </p:cNvSpPr>
          <p:nvPr>
            <p:ph type="title"/>
          </p:nvPr>
        </p:nvSpPr>
        <p:spPr/>
        <p:txBody>
          <a:bodyPr/>
          <a:lstStyle/>
          <a:p>
            <a:r>
              <a:rPr lang="de-CH" dirty="0"/>
              <a:t>Präambel österr. Leitlinie</a:t>
            </a:r>
            <a:endParaRPr lang="de-DE" dirty="0"/>
          </a:p>
        </p:txBody>
      </p:sp>
      <p:sp>
        <p:nvSpPr>
          <p:cNvPr id="3" name="Inhaltsplatzhalter 2">
            <a:extLst>
              <a:ext uri="{FF2B5EF4-FFF2-40B4-BE49-F238E27FC236}">
                <a16:creationId xmlns:a16="http://schemas.microsoft.com/office/drawing/2014/main" id="{A84EBB91-5039-4B84-844B-EF5C2F8C255D}"/>
              </a:ext>
            </a:extLst>
          </p:cNvPr>
          <p:cNvSpPr>
            <a:spLocks noGrp="1"/>
          </p:cNvSpPr>
          <p:nvPr>
            <p:ph idx="1"/>
          </p:nvPr>
        </p:nvSpPr>
        <p:spPr>
          <a:xfrm>
            <a:off x="717709" y="1648843"/>
            <a:ext cx="8875913" cy="4528120"/>
          </a:xfrm>
        </p:spPr>
        <p:txBody>
          <a:bodyPr>
            <a:normAutofit fontScale="85000" lnSpcReduction="20000"/>
          </a:bodyPr>
          <a:lstStyle/>
          <a:p>
            <a:r>
              <a:rPr lang="de-DE" dirty="0"/>
              <a:t>Psychotherapie ist im Gesundheitsbereich ein eigenständiges Heilverfahren für die … (Kranken-)Behandlung von psychischen, psychosozial oder auch psychosomatisch bedingten Verhaltensstörungen und Leidenszuständen mit wissenschaftlich-psychotherapeutischen Methoden.  </a:t>
            </a:r>
          </a:p>
          <a:p>
            <a:r>
              <a:rPr lang="de-DE" dirty="0"/>
              <a:t>Ziel  einer  Psychotherapie  ist insbesondere, bestehende Symptome zu mildern oder zu beseitigen, psychische Leidenszustände zu heilen oder zu lindern, in Lebenskrisen zu helfen, gestörte Verhaltensweisen und Einstellungen zu ändern oder die persönliche Entwicklung und Gesundheit zu fördern. Die Ausübung von Psychotherapie ist seit dem Jahr 1991 im Psychotherapiegesetz, BGBl. Nr. 361/1990, gesetzlich geregelt. </a:t>
            </a:r>
          </a:p>
          <a:p>
            <a:r>
              <a:rPr lang="de-DE" i="1" dirty="0"/>
              <a:t>Von der Psychotherapie zu unterscheiden und strikt zu trennen sind alle Arten von esoterischen, spirituellen und religiösen Methoden,  wie z.B. Humanenergetik, Geistheilung, Schamanismus und viele andere. Diese können nicht Teil einer Psychotherapie sein.</a:t>
            </a:r>
          </a:p>
        </p:txBody>
      </p:sp>
    </p:spTree>
    <p:extLst>
      <p:ext uri="{BB962C8B-B14F-4D97-AF65-F5344CB8AC3E}">
        <p14:creationId xmlns:p14="http://schemas.microsoft.com/office/powerpoint/2010/main" val="240581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7709" y="594646"/>
            <a:ext cx="4155441" cy="752473"/>
          </a:xfrm>
        </p:spPr>
        <p:txBody>
          <a:bodyPr>
            <a:normAutofit/>
          </a:bodyPr>
          <a:lstStyle/>
          <a:p>
            <a:r>
              <a:rPr lang="de-CH" dirty="0"/>
              <a:t>Richtlinie Österreich</a:t>
            </a: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633" y="1556792"/>
            <a:ext cx="8677349" cy="1162386"/>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5633" y="2996952"/>
            <a:ext cx="8677349" cy="2328232"/>
          </a:xfrm>
          <a:prstGeom prst="rect">
            <a:avLst/>
          </a:prstGeom>
        </p:spPr>
      </p:pic>
      <p:sp>
        <p:nvSpPr>
          <p:cNvPr id="3" name="Textfeld 2">
            <a:extLst>
              <a:ext uri="{FF2B5EF4-FFF2-40B4-BE49-F238E27FC236}">
                <a16:creationId xmlns:a16="http://schemas.microsoft.com/office/drawing/2014/main" id="{507FEAE4-079D-4295-90DB-0A3E6C80C753}"/>
              </a:ext>
            </a:extLst>
          </p:cNvPr>
          <p:cNvSpPr txBox="1"/>
          <p:nvPr/>
        </p:nvSpPr>
        <p:spPr>
          <a:xfrm>
            <a:off x="1084139" y="5672565"/>
            <a:ext cx="8271122" cy="369332"/>
          </a:xfrm>
          <a:prstGeom prst="rect">
            <a:avLst/>
          </a:prstGeom>
          <a:noFill/>
        </p:spPr>
        <p:txBody>
          <a:bodyPr wrap="square" rtlCol="0">
            <a:spAutoFit/>
          </a:bodyPr>
          <a:lstStyle/>
          <a:p>
            <a:r>
              <a:rPr lang="de-CH" dirty="0">
                <a:hlinkClick r:id="rId5"/>
              </a:rPr>
              <a:t>(Bundesministerium für Arbeit, Soziales, Gesundheit und Konsumentenschutz 2018)</a:t>
            </a:r>
            <a:endParaRPr lang="de-DE" dirty="0"/>
          </a:p>
        </p:txBody>
      </p:sp>
      <p:sp>
        <p:nvSpPr>
          <p:cNvPr id="8" name="Foliennummernplatzhalter 2">
            <a:extLst>
              <a:ext uri="{FF2B5EF4-FFF2-40B4-BE49-F238E27FC236}">
                <a16:creationId xmlns:a16="http://schemas.microsoft.com/office/drawing/2014/main" id="{27677774-A2E9-41EA-BCB5-311BFB05784D}"/>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12</a:t>
            </a:fld>
            <a:endParaRPr lang="de-CH" b="1" dirty="0"/>
          </a:p>
        </p:txBody>
      </p:sp>
    </p:spTree>
    <p:extLst>
      <p:ext uri="{BB962C8B-B14F-4D97-AF65-F5344CB8AC3E}">
        <p14:creationId xmlns:p14="http://schemas.microsoft.com/office/powerpoint/2010/main" val="251041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Sind spirituelle Themen zulässig?</a:t>
            </a:r>
          </a:p>
        </p:txBody>
      </p:sp>
      <p:sp>
        <p:nvSpPr>
          <p:cNvPr id="4" name="Inhaltsplatzhalter 3"/>
          <p:cNvSpPr>
            <a:spLocks noGrp="1"/>
          </p:cNvSpPr>
          <p:nvPr>
            <p:ph idx="1"/>
          </p:nvPr>
        </p:nvSpPr>
        <p:spPr>
          <a:xfrm>
            <a:off x="717710" y="1648843"/>
            <a:ext cx="9083042" cy="4528120"/>
          </a:xfrm>
        </p:spPr>
        <p:txBody>
          <a:bodyPr/>
          <a:lstStyle/>
          <a:p>
            <a:r>
              <a:rPr lang="de-CH" sz="2400" dirty="0"/>
              <a:t>Die Richtlinie ist hilfreich, weil sie Heilsversprechungen und das aktive Einbringen esoterischer und spiritueller Rituale in eine Psychotherapie unterbinden will. Sie verweist auf den psychotherapeutischen Berufskodex, der unmissverständlich deutlich macht, dass die persönliche Weltanschauung der/des Behandelnden nicht aktiv und steuernd in den Behandlungsprozess einfließen darf. </a:t>
            </a:r>
          </a:p>
          <a:p>
            <a:r>
              <a:rPr lang="de-CH" sz="2400" dirty="0"/>
              <a:t>Wenn jedoch spirituelle oder religiöse Fragen von Patienten thematisiert werden, sei es Aufgabe der Psychotherapie, die Bedeutung dieser Fragen gemeinsam mit dem Patienten zu verstehen. </a:t>
            </a:r>
          </a:p>
          <a:p>
            <a:endParaRPr lang="de-CH" sz="2400" dirty="0"/>
          </a:p>
          <a:p>
            <a:pPr marL="457200" lvl="1" indent="0">
              <a:buNone/>
            </a:pPr>
            <a:r>
              <a:rPr lang="de-CH" sz="1600" dirty="0"/>
              <a:t>Prof. Dr. Michael Utsch, EZW</a:t>
            </a:r>
          </a:p>
        </p:txBody>
      </p:sp>
      <p:sp>
        <p:nvSpPr>
          <p:cNvPr id="2" name="Foliennummernplatzhalter 1"/>
          <p:cNvSpPr>
            <a:spLocks noGrp="1"/>
          </p:cNvSpPr>
          <p:nvPr>
            <p:ph type="sldNum" sz="quarter" idx="10"/>
          </p:nvPr>
        </p:nvSpPr>
        <p:spPr/>
        <p:txBody>
          <a:bodyPr/>
          <a:lstStyle/>
          <a:p>
            <a:pPr>
              <a:defRPr/>
            </a:pPr>
            <a:fld id="{6825DC36-42D7-44F7-BFF1-14C6FF59BBE0}" type="slidenum">
              <a:rPr lang="de-CH" smtClean="0"/>
              <a:pPr>
                <a:defRPr/>
              </a:pPr>
              <a:t>13</a:t>
            </a:fld>
            <a:endParaRPr lang="de-CH"/>
          </a:p>
        </p:txBody>
      </p:sp>
      <p:sp>
        <p:nvSpPr>
          <p:cNvPr id="6" name="Foliennummernplatzhalter 2">
            <a:extLst>
              <a:ext uri="{FF2B5EF4-FFF2-40B4-BE49-F238E27FC236}">
                <a16:creationId xmlns:a16="http://schemas.microsoft.com/office/drawing/2014/main" id="{A56843F7-3E7D-43ED-A0A8-EBF20656BD2B}"/>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13</a:t>
            </a:fld>
            <a:endParaRPr lang="de-CH" b="1" dirty="0"/>
          </a:p>
        </p:txBody>
      </p:sp>
    </p:spTree>
    <p:extLst>
      <p:ext uri="{BB962C8B-B14F-4D97-AF65-F5344CB8AC3E}">
        <p14:creationId xmlns:p14="http://schemas.microsoft.com/office/powerpoint/2010/main" val="334251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F2841-90C5-4F4F-BD8B-CA0AFAEFC446}"/>
              </a:ext>
            </a:extLst>
          </p:cNvPr>
          <p:cNvSpPr>
            <a:spLocks noGrp="1"/>
          </p:cNvSpPr>
          <p:nvPr>
            <p:ph type="title"/>
          </p:nvPr>
        </p:nvSpPr>
        <p:spPr/>
        <p:txBody>
          <a:bodyPr/>
          <a:lstStyle/>
          <a:p>
            <a:r>
              <a:rPr lang="de-CH" dirty="0"/>
              <a:t>Beispiele für spirituelle Themen in der Esoterik</a:t>
            </a:r>
            <a:endParaRPr lang="de-DE" dirty="0"/>
          </a:p>
        </p:txBody>
      </p:sp>
      <p:sp>
        <p:nvSpPr>
          <p:cNvPr id="3" name="Inhaltsplatzhalter 2">
            <a:extLst>
              <a:ext uri="{FF2B5EF4-FFF2-40B4-BE49-F238E27FC236}">
                <a16:creationId xmlns:a16="http://schemas.microsoft.com/office/drawing/2014/main" id="{7A0ED47A-D86A-4FDA-8C08-72E63E73B5C7}"/>
              </a:ext>
            </a:extLst>
          </p:cNvPr>
          <p:cNvSpPr>
            <a:spLocks noGrp="1"/>
          </p:cNvSpPr>
          <p:nvPr>
            <p:ph idx="1"/>
          </p:nvPr>
        </p:nvSpPr>
        <p:spPr>
          <a:xfrm>
            <a:off x="717710" y="1648843"/>
            <a:ext cx="6471556" cy="4528120"/>
          </a:xfrm>
        </p:spPr>
        <p:txBody>
          <a:bodyPr>
            <a:normAutofit fontScale="92500" lnSpcReduction="20000"/>
          </a:bodyPr>
          <a:lstStyle/>
          <a:p>
            <a:r>
              <a:rPr lang="de-CH" dirty="0"/>
              <a:t>Unsere früheren Inkarnations-Persönlichkeiten und wie sie uns heute beeinflussen.</a:t>
            </a:r>
            <a:endParaRPr lang="de-DE" dirty="0"/>
          </a:p>
          <a:p>
            <a:r>
              <a:rPr lang="de-CH" dirty="0"/>
              <a:t>Karma, Ursache und Wirkung im individuellen Leben</a:t>
            </a:r>
          </a:p>
          <a:p>
            <a:r>
              <a:rPr lang="de-CH" dirty="0"/>
              <a:t>Befragung von spirituellen Wesenheiten</a:t>
            </a:r>
          </a:p>
          <a:p>
            <a:r>
              <a:rPr lang="de-CH" dirty="0"/>
              <a:t>Übertragung von heilender Energie (Reiki)</a:t>
            </a:r>
          </a:p>
          <a:p>
            <a:r>
              <a:rPr lang="de-CH" dirty="0"/>
              <a:t>Invokation des Erzengels Raphael zur Heilung</a:t>
            </a:r>
          </a:p>
          <a:p>
            <a:r>
              <a:rPr lang="de-CH" dirty="0"/>
              <a:t>Anwendung von Amuletten und Abschirmgeräten, Kristalle, Traumfänger, Duftkerzen, Räucherstäbchen etc.</a:t>
            </a:r>
          </a:p>
          <a:p>
            <a:r>
              <a:rPr lang="de-CH" dirty="0"/>
              <a:t>Reinigung der privaten Räume von negativen Energien</a:t>
            </a:r>
          </a:p>
          <a:p>
            <a:endParaRPr lang="de-DE" dirty="0"/>
          </a:p>
          <a:p>
            <a:endParaRPr lang="de-DE" dirty="0"/>
          </a:p>
        </p:txBody>
      </p:sp>
      <p:pic>
        <p:nvPicPr>
          <p:cNvPr id="5" name="Grafik 4">
            <a:hlinkClick r:id="rId2"/>
            <a:extLst>
              <a:ext uri="{FF2B5EF4-FFF2-40B4-BE49-F238E27FC236}">
                <a16:creationId xmlns:a16="http://schemas.microsoft.com/office/drawing/2014/main" id="{AD91B8D3-F3D1-4523-AC80-3C40891D73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1661" y="2057106"/>
            <a:ext cx="2523511" cy="2276646"/>
          </a:xfrm>
          <a:prstGeom prst="rect">
            <a:avLst/>
          </a:prstGeom>
        </p:spPr>
      </p:pic>
      <p:sp>
        <p:nvSpPr>
          <p:cNvPr id="6" name="Textfeld 5">
            <a:extLst>
              <a:ext uri="{FF2B5EF4-FFF2-40B4-BE49-F238E27FC236}">
                <a16:creationId xmlns:a16="http://schemas.microsoft.com/office/drawing/2014/main" id="{EF36C8EB-62C0-4A09-86D5-18C4C153EB2C}"/>
              </a:ext>
            </a:extLst>
          </p:cNvPr>
          <p:cNvSpPr txBox="1"/>
          <p:nvPr/>
        </p:nvSpPr>
        <p:spPr>
          <a:xfrm>
            <a:off x="7681913" y="1566863"/>
            <a:ext cx="2547937" cy="369332"/>
          </a:xfrm>
          <a:prstGeom prst="rect">
            <a:avLst/>
          </a:prstGeom>
          <a:solidFill>
            <a:schemeClr val="accent1">
              <a:lumMod val="75000"/>
            </a:schemeClr>
          </a:solidFill>
          <a:ln>
            <a:noFill/>
          </a:ln>
        </p:spPr>
        <p:txBody>
          <a:bodyPr wrap="square" rtlCol="0">
            <a:spAutoFit/>
          </a:bodyPr>
          <a:lstStyle/>
          <a:p>
            <a:pPr algn="ctr"/>
            <a:r>
              <a:rPr lang="de-CH" spc="200" dirty="0">
                <a:solidFill>
                  <a:schemeClr val="bg1"/>
                </a:solidFill>
                <a:latin typeface="Alfa Slab One" panose="00000500000000000000" pitchFamily="2" charset="0"/>
              </a:rPr>
              <a:t>BEISPIEL</a:t>
            </a:r>
            <a:endParaRPr lang="de-DE" spc="200" dirty="0">
              <a:solidFill>
                <a:schemeClr val="bg1"/>
              </a:solidFill>
              <a:latin typeface="Alfa Slab One" panose="00000500000000000000" pitchFamily="2" charset="0"/>
            </a:endParaRPr>
          </a:p>
        </p:txBody>
      </p:sp>
      <p:sp>
        <p:nvSpPr>
          <p:cNvPr id="7" name="Textfeld 6">
            <a:extLst>
              <a:ext uri="{FF2B5EF4-FFF2-40B4-BE49-F238E27FC236}">
                <a16:creationId xmlns:a16="http://schemas.microsoft.com/office/drawing/2014/main" id="{7786872C-96F2-4502-AD17-7B21646AF781}"/>
              </a:ext>
            </a:extLst>
          </p:cNvPr>
          <p:cNvSpPr txBox="1"/>
          <p:nvPr/>
        </p:nvSpPr>
        <p:spPr>
          <a:xfrm>
            <a:off x="7677235" y="4333752"/>
            <a:ext cx="2547937" cy="369332"/>
          </a:xfrm>
          <a:prstGeom prst="rect">
            <a:avLst/>
          </a:prstGeom>
          <a:solidFill>
            <a:schemeClr val="accent1">
              <a:lumMod val="75000"/>
            </a:schemeClr>
          </a:solidFill>
          <a:ln>
            <a:noFill/>
          </a:ln>
        </p:spPr>
        <p:txBody>
          <a:bodyPr wrap="square" rtlCol="0">
            <a:spAutoFit/>
          </a:bodyPr>
          <a:lstStyle/>
          <a:p>
            <a:pPr algn="ctr"/>
            <a:endParaRPr lang="de-DE" spc="200" dirty="0">
              <a:solidFill>
                <a:schemeClr val="bg1"/>
              </a:solidFill>
              <a:latin typeface="Alfa Slab One" panose="00000500000000000000" pitchFamily="2" charset="0"/>
            </a:endParaRPr>
          </a:p>
        </p:txBody>
      </p:sp>
    </p:spTree>
    <p:extLst>
      <p:ext uri="{BB962C8B-B14F-4D97-AF65-F5344CB8AC3E}">
        <p14:creationId xmlns:p14="http://schemas.microsoft.com/office/powerpoint/2010/main" val="259524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439400" cy="6858000"/>
          </a:xfrm>
          <a:prstGeom prst="rect">
            <a:avLst/>
          </a:prstGeom>
          <a:solidFill>
            <a:srgbClr val="345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441" y="480060"/>
            <a:ext cx="9622517"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a:extLst>
              <a:ext uri="{FF2B5EF4-FFF2-40B4-BE49-F238E27FC236}">
                <a16:creationId xmlns:a16="http://schemas.microsoft.com/office/drawing/2014/main" id="{3E7D3A4C-0720-42C2-9501-FA1E383C257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44947" y="643467"/>
            <a:ext cx="8949504" cy="5571066"/>
          </a:xfrm>
          <a:prstGeom prst="rect">
            <a:avLst/>
          </a:prstGeom>
        </p:spPr>
      </p:pic>
      <p:sp>
        <p:nvSpPr>
          <p:cNvPr id="4" name="Foliennummernplatzhalter 3">
            <a:extLst>
              <a:ext uri="{FF2B5EF4-FFF2-40B4-BE49-F238E27FC236}">
                <a16:creationId xmlns:a16="http://schemas.microsoft.com/office/drawing/2014/main" id="{6779F42A-6FDA-4E0B-A334-69E4A9836C83}"/>
              </a:ext>
            </a:extLst>
          </p:cNvPr>
          <p:cNvSpPr>
            <a:spLocks noGrp="1"/>
          </p:cNvSpPr>
          <p:nvPr>
            <p:ph type="sldNum" sz="quarter" idx="4294967295"/>
          </p:nvPr>
        </p:nvSpPr>
        <p:spPr>
          <a:xfrm>
            <a:off x="7372826" y="6356350"/>
            <a:ext cx="2348865" cy="365125"/>
          </a:xfrm>
          <a:prstGeom prst="rect">
            <a:avLst/>
          </a:prstGeom>
        </p:spPr>
        <p:txBody>
          <a:bodyPr vert="horz" lIns="91440" tIns="45720" rIns="91440" bIns="45720" rtlCol="0" anchor="ctr">
            <a:normAutofit/>
          </a:bodyPr>
          <a:lstStyle/>
          <a:p>
            <a:pPr algn="r">
              <a:spcAft>
                <a:spcPts val="600"/>
              </a:spcAft>
            </a:pPr>
            <a:fld id="{4E471FF4-0C00-40C5-A66A-9E33A9528A29}" type="slidenum">
              <a:rPr lang="en-US" sz="1200">
                <a:solidFill>
                  <a:srgbClr val="FFFFFF"/>
                </a:solidFill>
              </a:rPr>
              <a:pPr algn="r">
                <a:spcAft>
                  <a:spcPts val="600"/>
                </a:spcAft>
              </a:pPr>
              <a:t>15</a:t>
            </a:fld>
            <a:endParaRPr lang="en-US" sz="1200">
              <a:solidFill>
                <a:srgbClr val="FFFFFF"/>
              </a:solidFill>
            </a:endParaRPr>
          </a:p>
        </p:txBody>
      </p:sp>
    </p:spTree>
    <p:extLst>
      <p:ext uri="{BB962C8B-B14F-4D97-AF65-F5344CB8AC3E}">
        <p14:creationId xmlns:p14="http://schemas.microsoft.com/office/powerpoint/2010/main" val="386611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uramaryam.de/weihrauch.gif">
            <a:extLst>
              <a:ext uri="{FF2B5EF4-FFF2-40B4-BE49-F238E27FC236}">
                <a16:creationId xmlns:a16="http://schemas.microsoft.com/office/drawing/2014/main" id="{C5945044-1100-4DA4-8E5A-587B7FE66D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1008" y="3828770"/>
            <a:ext cx="2047875" cy="317182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250905A8-31D2-405F-B66E-437245FC3355}"/>
              </a:ext>
            </a:extLst>
          </p:cNvPr>
          <p:cNvSpPr>
            <a:spLocks noGrp="1"/>
          </p:cNvSpPr>
          <p:nvPr>
            <p:ph type="title"/>
          </p:nvPr>
        </p:nvSpPr>
        <p:spPr/>
        <p:txBody>
          <a:bodyPr/>
          <a:lstStyle/>
          <a:p>
            <a:r>
              <a:rPr lang="de-CH" dirty="0"/>
              <a:t>Beispiel Reinigung von Räumen</a:t>
            </a:r>
            <a:endParaRPr lang="de-DE" dirty="0"/>
          </a:p>
        </p:txBody>
      </p:sp>
      <p:sp>
        <p:nvSpPr>
          <p:cNvPr id="3" name="Inhaltsplatzhalter 2">
            <a:extLst>
              <a:ext uri="{FF2B5EF4-FFF2-40B4-BE49-F238E27FC236}">
                <a16:creationId xmlns:a16="http://schemas.microsoft.com/office/drawing/2014/main" id="{F44050AD-A5D2-4ADD-9781-C18E8584D534}"/>
              </a:ext>
            </a:extLst>
          </p:cNvPr>
          <p:cNvSpPr>
            <a:spLocks noGrp="1"/>
          </p:cNvSpPr>
          <p:nvPr>
            <p:ph sz="half" idx="1"/>
          </p:nvPr>
        </p:nvSpPr>
        <p:spPr/>
        <p:txBody>
          <a:bodyPr>
            <a:normAutofit fontScale="47500" lnSpcReduction="20000"/>
          </a:bodyPr>
          <a:lstStyle/>
          <a:p>
            <a:r>
              <a:rPr lang="de-DE" sz="3400" b="1" dirty="0"/>
              <a:t>1. Reinigung mit LICHTKEGEL und LICHTSÄULE:</a:t>
            </a:r>
            <a:r>
              <a:rPr lang="de-DE" sz="3400" dirty="0"/>
              <a:t> </a:t>
            </a:r>
          </a:p>
          <a:p>
            <a:r>
              <a:rPr lang="de-DE" sz="3400" dirty="0"/>
              <a:t>Bittet die Engel, währenddessen so viel LICHT in diese Orte fließen zu lassen, wie sie für richtig halten. … Wir können auch darum bitten, dass der LICHTKEGEL oder die LICHTSÄULE so lange darüber stehen bleibt, wie die Engel es für richtig halten. </a:t>
            </a:r>
          </a:p>
          <a:p>
            <a:r>
              <a:rPr lang="de-DE" sz="3400" dirty="0"/>
              <a:t>Bevor ich meine jetzige Wohnung bezog, wusste ich, dass dort ein altes Ehepaar gelebt hatte; die Frau war an Krebs gestorben, der Mann kurz danach. Die Energien </a:t>
            </a:r>
            <a:r>
              <a:rPr lang="de-DE" sz="3400" u="sng" dirty="0"/>
              <a:t>in der Wohnung bei Besichtigung waren entsprechend. Anhand der Angst konnte ich den genauen Standort des Bettes bestimmen</a:t>
            </a:r>
            <a:r>
              <a:rPr lang="de-DE" sz="3400" dirty="0"/>
              <a:t>, der mir von der Tochter des Ehepaares bestätigt wurde. </a:t>
            </a:r>
            <a:br>
              <a:rPr lang="de-DE" sz="3400" dirty="0"/>
            </a:br>
            <a:r>
              <a:rPr lang="de-DE" sz="3400" dirty="0"/>
              <a:t>Ich bat sogleich die Engel um einen LICHTKEGEL über der gesamten Wohnung. In den folgenden 2 Wochen war ich einige Male dort und habe intensiv geräuchert. Beide Seelen waren noch dort, und ich schickte sie nun liebevoll ins LICHT. Als ich einzog, war die Wohnung schon sehr angenehm. </a:t>
            </a:r>
          </a:p>
          <a:p>
            <a:endParaRPr lang="de-DE" dirty="0"/>
          </a:p>
        </p:txBody>
      </p:sp>
      <p:sp>
        <p:nvSpPr>
          <p:cNvPr id="6" name="Inhaltsplatzhalter 5">
            <a:extLst>
              <a:ext uri="{FF2B5EF4-FFF2-40B4-BE49-F238E27FC236}">
                <a16:creationId xmlns:a16="http://schemas.microsoft.com/office/drawing/2014/main" id="{09BB18AE-A483-41E4-8C65-316BEA87B936}"/>
              </a:ext>
            </a:extLst>
          </p:cNvPr>
          <p:cNvSpPr>
            <a:spLocks noGrp="1"/>
          </p:cNvSpPr>
          <p:nvPr>
            <p:ph sz="half" idx="2"/>
          </p:nvPr>
        </p:nvSpPr>
        <p:spPr/>
        <p:txBody>
          <a:bodyPr>
            <a:normAutofit fontScale="47500" lnSpcReduction="20000"/>
          </a:bodyPr>
          <a:lstStyle/>
          <a:p>
            <a:r>
              <a:rPr lang="de-DE" b="1" dirty="0"/>
              <a:t>2. Reinigung durch Räuchern mit Weihrauch: </a:t>
            </a:r>
          </a:p>
          <a:p>
            <a:r>
              <a:rPr lang="de-DE" dirty="0"/>
              <a:t>Die Räucherungen kann man in der Wohnung durchführen. Bitte nicht alles verqualmen lassen - nur 1 - 2 Körnchen reichen in der Regel für eine ganze Wohnung </a:t>
            </a:r>
          </a:p>
          <a:p>
            <a:r>
              <a:rPr lang="de-DE" b="1" dirty="0"/>
              <a:t>3. Reinigen mit Duftölen: </a:t>
            </a:r>
          </a:p>
          <a:p>
            <a:r>
              <a:rPr lang="de-DE" dirty="0"/>
              <a:t>Pfefferminzöl – </a:t>
            </a:r>
            <a:r>
              <a:rPr lang="de-DE" dirty="0" err="1"/>
              <a:t>Weihrauchöl</a:t>
            </a:r>
            <a:r>
              <a:rPr lang="de-DE" dirty="0"/>
              <a:t> – Gewürzkräuteröle, Zimtöl, Lavendelöl, </a:t>
            </a:r>
            <a:r>
              <a:rPr lang="de-DE" dirty="0" err="1"/>
              <a:t>Zedernöl</a:t>
            </a:r>
            <a:r>
              <a:rPr lang="de-DE" dirty="0"/>
              <a:t>, </a:t>
            </a:r>
            <a:r>
              <a:rPr lang="de-DE" dirty="0" err="1"/>
              <a:t>Fichtenöl,Kiefernöl</a:t>
            </a:r>
            <a:r>
              <a:rPr lang="de-DE" dirty="0"/>
              <a:t>, das Öl von Zitrusfrüchten...). </a:t>
            </a:r>
          </a:p>
          <a:p>
            <a:r>
              <a:rPr lang="de-DE" b="1" dirty="0"/>
              <a:t>4. Reinigung durch Gebete: </a:t>
            </a:r>
          </a:p>
          <a:p>
            <a:r>
              <a:rPr lang="de-DE" dirty="0"/>
              <a:t>Eine unschätzbare Hilfe. Gebete sollten eine regelmäßige, am besten tägliche Übung sein, denn GOTT, Schöpfer von ALLEM WAS IST, in Eurem HERZEN FREUT sich darüber sehr!</a:t>
            </a:r>
          </a:p>
          <a:p>
            <a:r>
              <a:rPr lang="de-DE" b="1" dirty="0"/>
              <a:t>5. Reinigung durch Gedankenkraft: </a:t>
            </a:r>
          </a:p>
          <a:p>
            <a:r>
              <a:rPr lang="de-DE" dirty="0"/>
              <a:t>Wenn Du höhere Schwingungen hast, reinigst Du Orte allein durch Deine Gegenwart. Allerdings solltest Du darauf achten, dass Du Dich dann auch selbst wieder reinigst, es sei denn, Deine Schwingungen sind so hoch, dass Du alles Dunkle transformierst, und Deine Aura ist so rein, dass Du keine Resonanz mehr zu dunklen Energien hast. Dann merkst Du meist gar nicht mehr, was in den Wänden sitzt.</a:t>
            </a:r>
          </a:p>
        </p:txBody>
      </p:sp>
      <p:sp>
        <p:nvSpPr>
          <p:cNvPr id="7" name="Textfeld 6">
            <a:extLst>
              <a:ext uri="{FF2B5EF4-FFF2-40B4-BE49-F238E27FC236}">
                <a16:creationId xmlns:a16="http://schemas.microsoft.com/office/drawing/2014/main" id="{C7B13B47-EE15-4DAE-A88E-915C58CC89DF}"/>
              </a:ext>
            </a:extLst>
          </p:cNvPr>
          <p:cNvSpPr txBox="1"/>
          <p:nvPr/>
        </p:nvSpPr>
        <p:spPr>
          <a:xfrm>
            <a:off x="6087035" y="6122894"/>
            <a:ext cx="2935941" cy="276999"/>
          </a:xfrm>
          <a:prstGeom prst="rect">
            <a:avLst/>
          </a:prstGeom>
          <a:noFill/>
        </p:spPr>
        <p:txBody>
          <a:bodyPr wrap="square" rtlCol="0">
            <a:spAutoFit/>
          </a:bodyPr>
          <a:lstStyle/>
          <a:p>
            <a:r>
              <a:rPr lang="de-DE" sz="1200" dirty="0">
                <a:hlinkClick r:id="rId4"/>
              </a:rPr>
              <a:t>http://www.puramaryam.de/reinorte.html</a:t>
            </a:r>
            <a:endParaRPr lang="de-DE" sz="1200" dirty="0"/>
          </a:p>
        </p:txBody>
      </p:sp>
    </p:spTree>
    <p:extLst>
      <p:ext uri="{BB962C8B-B14F-4D97-AF65-F5344CB8AC3E}">
        <p14:creationId xmlns:p14="http://schemas.microsoft.com/office/powerpoint/2010/main" val="140630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3458051" y="6356352"/>
            <a:ext cx="3523298" cy="365125"/>
          </a:xfrm>
          <a:prstGeom prst="rect">
            <a:avLst/>
          </a:prstGeom>
        </p:spPr>
        <p:txBody>
          <a:bodyPr/>
          <a:lstStyle/>
          <a:p>
            <a:pPr>
              <a:defRPr/>
            </a:pPr>
            <a:fld id="{0EF45673-A973-436B-8A59-240A7FB6643B}" type="slidenum">
              <a:rPr lang="de-CH" smtClean="0"/>
              <a:pPr>
                <a:defRPr/>
              </a:pPr>
              <a:t>17</a:t>
            </a:fld>
            <a:endParaRPr lang="de-CH"/>
          </a:p>
        </p:txBody>
      </p:sp>
      <p:sp>
        <p:nvSpPr>
          <p:cNvPr id="5" name="Rechteck 4"/>
          <p:cNvSpPr/>
          <p:nvPr/>
        </p:nvSpPr>
        <p:spPr bwMode="auto">
          <a:xfrm>
            <a:off x="-1066800" y="-243408"/>
            <a:ext cx="12580620" cy="7344816"/>
          </a:xfrm>
          <a:prstGeom prst="rect">
            <a:avLst/>
          </a:prstGeom>
          <a:solidFill>
            <a:srgbClr val="00206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
        <p:nvSpPr>
          <p:cNvPr id="6" name="Textfeld 5"/>
          <p:cNvSpPr txBox="1"/>
          <p:nvPr/>
        </p:nvSpPr>
        <p:spPr>
          <a:xfrm>
            <a:off x="2123356" y="2132856"/>
            <a:ext cx="6264696" cy="1323439"/>
          </a:xfrm>
          <a:prstGeom prst="rect">
            <a:avLst/>
          </a:prstGeom>
          <a:noFill/>
        </p:spPr>
        <p:txBody>
          <a:bodyPr wrap="square" rtlCol="0">
            <a:spAutoFit/>
          </a:bodyPr>
          <a:lstStyle/>
          <a:p>
            <a:pPr algn="ctr"/>
            <a:r>
              <a:rPr lang="de-CH" sz="4000" b="1" dirty="0">
                <a:solidFill>
                  <a:schemeClr val="bg1"/>
                </a:solidFill>
                <a:latin typeface="Cambria" pitchFamily="18" charset="0"/>
              </a:rPr>
              <a:t>Gebet in der Psychotherapie?</a:t>
            </a:r>
          </a:p>
        </p:txBody>
      </p:sp>
    </p:spTree>
    <p:extLst>
      <p:ext uri="{BB962C8B-B14F-4D97-AF65-F5344CB8AC3E}">
        <p14:creationId xmlns:p14="http://schemas.microsoft.com/office/powerpoint/2010/main" val="66273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Gebet: Grundlegender Ausdruck der Spiritualität</a:t>
            </a:r>
          </a:p>
        </p:txBody>
      </p:sp>
      <p:pic>
        <p:nvPicPr>
          <p:cNvPr id="6" name="Inhaltsplatzhalt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76125" y="1270000"/>
            <a:ext cx="2960636" cy="4525963"/>
          </a:xfrm>
        </p:spPr>
      </p:pic>
      <p:sp>
        <p:nvSpPr>
          <p:cNvPr id="5" name="Inhaltsplatzhalter 4"/>
          <p:cNvSpPr>
            <a:spLocks noGrp="1"/>
          </p:cNvSpPr>
          <p:nvPr>
            <p:ph sz="half" idx="2"/>
          </p:nvPr>
        </p:nvSpPr>
        <p:spPr>
          <a:xfrm>
            <a:off x="4014705" y="1372865"/>
            <a:ext cx="5648569" cy="3037474"/>
          </a:xfrm>
        </p:spPr>
        <p:txBody>
          <a:bodyPr/>
          <a:lstStyle/>
          <a:p>
            <a:r>
              <a:rPr lang="de-CH" dirty="0"/>
              <a:t>Das Gebet ist die häufigste Form der Spiritualität in allen Religionen und Kulturen</a:t>
            </a:r>
          </a:p>
          <a:p>
            <a:r>
              <a:rPr lang="de-CH" dirty="0"/>
              <a:t>Insbesondere in der Not, in Krankheit und Bedrohung wenden sich rund 80 % der Befragten dem Gebet zu</a:t>
            </a:r>
          </a:p>
        </p:txBody>
      </p:sp>
      <p:sp>
        <p:nvSpPr>
          <p:cNvPr id="3" name="Textfeld 2">
            <a:extLst>
              <a:ext uri="{FF2B5EF4-FFF2-40B4-BE49-F238E27FC236}">
                <a16:creationId xmlns:a16="http://schemas.microsoft.com/office/drawing/2014/main" id="{8F38362A-A38C-45EE-B10B-5BD299E1A6C6}"/>
              </a:ext>
            </a:extLst>
          </p:cNvPr>
          <p:cNvSpPr txBox="1"/>
          <p:nvPr/>
        </p:nvSpPr>
        <p:spPr>
          <a:xfrm>
            <a:off x="4359819" y="5087297"/>
            <a:ext cx="5051933" cy="1292662"/>
          </a:xfrm>
          <a:prstGeom prst="rect">
            <a:avLst/>
          </a:prstGeom>
          <a:solidFill>
            <a:schemeClr val="accent4">
              <a:lumMod val="20000"/>
              <a:lumOff val="80000"/>
            </a:schemeClr>
          </a:solidFill>
        </p:spPr>
        <p:txBody>
          <a:bodyPr wrap="square" rtlCol="0">
            <a:spAutoFit/>
          </a:bodyPr>
          <a:lstStyle/>
          <a:p>
            <a:r>
              <a:rPr lang="de-CH" sz="2400" b="1" dirty="0">
                <a:hlinkClick r:id="rId3"/>
              </a:rPr>
              <a:t>LINK:</a:t>
            </a:r>
            <a:endParaRPr lang="de-CH" sz="2400" b="1" dirty="0"/>
          </a:p>
          <a:p>
            <a:r>
              <a:rPr lang="de-CH" dirty="0"/>
              <a:t>ETHISCHE LEITLINIEN - Spirituelle Interventionen in der Psychotherapie am Beispiel des Gebets.</a:t>
            </a:r>
            <a:br>
              <a:rPr lang="de-CH" dirty="0"/>
            </a:br>
            <a:endParaRPr lang="de-DE" dirty="0"/>
          </a:p>
        </p:txBody>
      </p:sp>
      <p:sp>
        <p:nvSpPr>
          <p:cNvPr id="8" name="Foliennummernplatzhalter 2">
            <a:extLst>
              <a:ext uri="{FF2B5EF4-FFF2-40B4-BE49-F238E27FC236}">
                <a16:creationId xmlns:a16="http://schemas.microsoft.com/office/drawing/2014/main" id="{09EE5A5C-426B-4419-8ABC-34224D669F36}"/>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18</a:t>
            </a:fld>
            <a:endParaRPr lang="de-CH" b="1" dirty="0"/>
          </a:p>
        </p:txBody>
      </p:sp>
    </p:spTree>
    <p:extLst>
      <p:ext uri="{BB962C8B-B14F-4D97-AF65-F5344CB8AC3E}">
        <p14:creationId xmlns:p14="http://schemas.microsoft.com/office/powerpoint/2010/main" val="161639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bwMode="auto">
          <a:xfrm>
            <a:off x="-502920" y="281940"/>
            <a:ext cx="11123220" cy="7261859"/>
          </a:xfrm>
          <a:prstGeom prst="rect">
            <a:avLst/>
          </a:prstGeom>
          <a:solidFill>
            <a:schemeClr val="tx1"/>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pic>
        <p:nvPicPr>
          <p:cNvPr id="11"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891" y="3356993"/>
            <a:ext cx="10369152" cy="6648995"/>
          </a:xfrm>
          <a:prstGeom prst="rect">
            <a:avLst/>
          </a:prstGeom>
        </p:spPr>
      </p:pic>
      <p:sp>
        <p:nvSpPr>
          <p:cNvPr id="2" name="Titel 1"/>
          <p:cNvSpPr>
            <a:spLocks noGrp="1"/>
          </p:cNvSpPr>
          <p:nvPr>
            <p:ph type="title"/>
          </p:nvPr>
        </p:nvSpPr>
        <p:spPr/>
        <p:txBody>
          <a:bodyPr/>
          <a:lstStyle/>
          <a:p>
            <a:r>
              <a:rPr lang="de-CH" dirty="0">
                <a:solidFill>
                  <a:schemeClr val="bg1"/>
                </a:solidFill>
              </a:rPr>
              <a:t>Unterschiedliche Ausdrucksformen</a:t>
            </a:r>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19</a:t>
            </a:fld>
            <a:endParaRPr lang="de-CH"/>
          </a:p>
        </p:txBody>
      </p:sp>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3677" y="1686927"/>
            <a:ext cx="3895055" cy="1874209"/>
          </a:xfrm>
          <a:prstGeom prst="rect">
            <a:avLst/>
          </a:prstGeom>
        </p:spPr>
      </p:pic>
      <p:pic>
        <p:nvPicPr>
          <p:cNvPr id="9" name="Grafik 8"/>
          <p:cNvPicPr>
            <a:picLocks noChangeAspect="1"/>
          </p:cNvPicPr>
          <p:nvPr/>
        </p:nvPicPr>
        <p:blipFill rotWithShape="1">
          <a:blip r:embed="rId4" cstate="email">
            <a:extLst>
              <a:ext uri="{28A0092B-C50C-407E-A947-70E740481C1C}">
                <a14:useLocalDpi xmlns:a14="http://schemas.microsoft.com/office/drawing/2010/main"/>
              </a:ext>
            </a:extLst>
          </a:blip>
          <a:srcRect l="-538"/>
          <a:stretch/>
        </p:blipFill>
        <p:spPr>
          <a:xfrm>
            <a:off x="8028013" y="1686927"/>
            <a:ext cx="2484119" cy="2537645"/>
          </a:xfrm>
          <a:prstGeom prst="rect">
            <a:avLst/>
          </a:prstGeom>
        </p:spPr>
      </p:pic>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4546" y="3388260"/>
            <a:ext cx="2880320" cy="2160240"/>
          </a:xfrm>
          <a:prstGeom prst="rect">
            <a:avLst/>
          </a:prstGeom>
        </p:spPr>
      </p:pic>
      <p:pic>
        <p:nvPicPr>
          <p:cNvPr id="10" name="Grafik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7172" y="3388260"/>
            <a:ext cx="1993900" cy="2103120"/>
          </a:xfrm>
          <a:prstGeom prst="rect">
            <a:avLst/>
          </a:prstGeom>
        </p:spPr>
      </p:pic>
      <p:pic>
        <p:nvPicPr>
          <p:cNvPr id="13" name="Grafik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71428" y="1686926"/>
            <a:ext cx="2346136" cy="2462154"/>
          </a:xfrm>
          <a:prstGeom prst="rect">
            <a:avLst/>
          </a:prstGeom>
        </p:spPr>
      </p:pic>
      <p:pic>
        <p:nvPicPr>
          <p:cNvPr id="6" name="Grafik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27612" y="3388260"/>
            <a:ext cx="1646934" cy="1263620"/>
          </a:xfrm>
          <a:prstGeom prst="rect">
            <a:avLst/>
          </a:prstGeom>
        </p:spPr>
      </p:pic>
      <p:pic>
        <p:nvPicPr>
          <p:cNvPr id="14" name="Grafik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7173" y="1686926"/>
            <a:ext cx="2322765" cy="1742074"/>
          </a:xfrm>
          <a:prstGeom prst="rect">
            <a:avLst/>
          </a:prstGeom>
        </p:spPr>
      </p:pic>
      <p:pic>
        <p:nvPicPr>
          <p:cNvPr id="15" name="Grafik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88058" y="3388261"/>
            <a:ext cx="1147467" cy="1832283"/>
          </a:xfrm>
          <a:prstGeom prst="rect">
            <a:avLst/>
          </a:prstGeom>
        </p:spPr>
      </p:pic>
    </p:spTree>
    <p:extLst>
      <p:ext uri="{BB962C8B-B14F-4D97-AF65-F5344CB8AC3E}">
        <p14:creationId xmlns:p14="http://schemas.microsoft.com/office/powerpoint/2010/main" val="43724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Schwellenängste vor einer Psychotherapie</a:t>
            </a:r>
          </a:p>
        </p:txBody>
      </p:sp>
      <p:sp>
        <p:nvSpPr>
          <p:cNvPr id="3" name="Inhaltsplatzhalter 2"/>
          <p:cNvSpPr>
            <a:spLocks noGrp="1"/>
          </p:cNvSpPr>
          <p:nvPr>
            <p:ph idx="1"/>
          </p:nvPr>
        </p:nvSpPr>
        <p:spPr>
          <a:xfrm>
            <a:off x="5000487" y="1648843"/>
            <a:ext cx="5121413" cy="4528120"/>
          </a:xfrm>
        </p:spPr>
        <p:txBody>
          <a:bodyPr>
            <a:normAutofit fontScale="77500" lnSpcReduction="20000"/>
          </a:bodyPr>
          <a:lstStyle/>
          <a:p>
            <a:pPr marL="0" indent="0">
              <a:buNone/>
            </a:pPr>
            <a:r>
              <a:rPr lang="de-CH" dirty="0"/>
              <a:t>Der säkulare Therapeut / die Therapeutin</a:t>
            </a:r>
          </a:p>
          <a:p>
            <a:r>
              <a:rPr lang="de-CH" dirty="0"/>
              <a:t>Könnte zu tief in mein Seelenleben Einblick nehmen</a:t>
            </a:r>
          </a:p>
          <a:p>
            <a:r>
              <a:rPr lang="de-CH" dirty="0"/>
              <a:t>Könnte meine Persönlichkeit verändern</a:t>
            </a:r>
          </a:p>
          <a:p>
            <a:r>
              <a:rPr lang="de-CH" dirty="0"/>
              <a:t>Lehnt mich in meinen Glaubenswerten ab /verachtet mich</a:t>
            </a:r>
          </a:p>
          <a:p>
            <a:r>
              <a:rPr lang="de-CH" dirty="0"/>
              <a:t>Verändert meine Werte, so dass ich nicht mehr dem Glauben gemäss lebe</a:t>
            </a:r>
          </a:p>
          <a:p>
            <a:r>
              <a:rPr lang="de-CH" dirty="0"/>
              <a:t>Stellt sich gegen meine Religionsgemeinschaft</a:t>
            </a:r>
          </a:p>
          <a:p>
            <a:r>
              <a:rPr lang="de-CH" dirty="0"/>
              <a:t>Wendet (esoterische) Therapiemethoden an, die ich nicht mit meinem Glauben vereinbaren kann.</a:t>
            </a:r>
          </a:p>
          <a:p>
            <a:r>
              <a:rPr lang="de-CH" dirty="0"/>
              <a:t>Weitere ….</a:t>
            </a:r>
          </a:p>
          <a:p>
            <a:endParaRPr lang="de-CH" dirty="0"/>
          </a:p>
          <a:p>
            <a:endParaRPr lang="de-CH" dirty="0"/>
          </a:p>
        </p:txBody>
      </p:sp>
      <p:pic>
        <p:nvPicPr>
          <p:cNvPr id="4" name="Grafik 3">
            <a:extLst>
              <a:ext uri="{FF2B5EF4-FFF2-40B4-BE49-F238E27FC236}">
                <a16:creationId xmlns:a16="http://schemas.microsoft.com/office/drawing/2014/main" id="{A46C365C-0A87-44F6-B985-C31ACB62AA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206" y="1648842"/>
            <a:ext cx="5390493" cy="3152861"/>
          </a:xfrm>
          <a:prstGeom prst="rect">
            <a:avLst/>
          </a:prstGeom>
        </p:spPr>
      </p:pic>
    </p:spTree>
    <p:extLst>
      <p:ext uri="{BB962C8B-B14F-4D97-AF65-F5344CB8AC3E}">
        <p14:creationId xmlns:p14="http://schemas.microsoft.com/office/powerpoint/2010/main" val="380998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Ist Gebet unethisch?</a:t>
            </a:r>
          </a:p>
        </p:txBody>
      </p:sp>
      <p:sp>
        <p:nvSpPr>
          <p:cNvPr id="4" name="Foliennummernplatzhalter 3"/>
          <p:cNvSpPr>
            <a:spLocks noGrp="1"/>
          </p:cNvSpPr>
          <p:nvPr>
            <p:ph type="sldNum" sz="quarter" idx="4294967295"/>
          </p:nvPr>
        </p:nvSpPr>
        <p:spPr>
          <a:xfrm>
            <a:off x="3458051" y="6356352"/>
            <a:ext cx="3523298" cy="365125"/>
          </a:xfrm>
          <a:prstGeom prst="rect">
            <a:avLst/>
          </a:prstGeom>
        </p:spPr>
        <p:txBody>
          <a:bodyPr/>
          <a:lstStyle/>
          <a:p>
            <a:pPr>
              <a:defRPr/>
            </a:pPr>
            <a:fld id="{0EF45673-A973-436B-8A59-240A7FB6643B}" type="slidenum">
              <a:rPr lang="de-CH" smtClean="0"/>
              <a:pPr>
                <a:defRPr/>
              </a:pPr>
              <a:t>20</a:t>
            </a:fld>
            <a:endParaRPr lang="de-CH"/>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8841" y="1492885"/>
            <a:ext cx="947737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2">
            <a:extLst>
              <a:ext uri="{FF2B5EF4-FFF2-40B4-BE49-F238E27FC236}">
                <a16:creationId xmlns:a16="http://schemas.microsoft.com/office/drawing/2014/main" id="{D0C1DA1F-F74D-4CC7-8617-50D0443AA49E}"/>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20</a:t>
            </a:fld>
            <a:endParaRPr lang="de-CH" b="1" dirty="0"/>
          </a:p>
        </p:txBody>
      </p:sp>
    </p:spTree>
    <p:extLst>
      <p:ext uri="{BB962C8B-B14F-4D97-AF65-F5344CB8AC3E}">
        <p14:creationId xmlns:p14="http://schemas.microsoft.com/office/powerpoint/2010/main" val="1023842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Definitionen</a:t>
            </a:r>
          </a:p>
        </p:txBody>
      </p:sp>
      <p:sp>
        <p:nvSpPr>
          <p:cNvPr id="3" name="Inhaltsplatzhalter 2"/>
          <p:cNvSpPr>
            <a:spLocks noGrp="1"/>
          </p:cNvSpPr>
          <p:nvPr>
            <p:ph idx="1"/>
          </p:nvPr>
        </p:nvSpPr>
        <p:spPr/>
        <p:txBody>
          <a:bodyPr/>
          <a:lstStyle/>
          <a:p>
            <a:r>
              <a:rPr lang="de-CH" sz="2400" dirty="0"/>
              <a:t>Das Gebet ist eine zentrale Handlung aller theistischen Religionen. Im Gebet wendet sich der Mensch an die Gottheit. Insofern ist das Gebet eine Kommunikation des Menschen mit Gott mit der Intention der Erhörung. </a:t>
            </a:r>
          </a:p>
          <a:p>
            <a:r>
              <a:rPr lang="de-CH" sz="2400" dirty="0"/>
              <a:t>Das Gebet ist zu unterscheiden von der Beschwörung einerseits und der Kontemplation andererseits.</a:t>
            </a:r>
          </a:p>
          <a:p>
            <a:r>
              <a:rPr lang="de-CH" sz="2400" dirty="0"/>
              <a:t>Gebete erfolgen privat, öffentlich oder gemeinschaftlich. </a:t>
            </a:r>
          </a:p>
          <a:p>
            <a:r>
              <a:rPr lang="de-CH" sz="2400" dirty="0"/>
              <a:t>Gebete können formell erfolgen, frei formuliert oder schweigend-meditativ. </a:t>
            </a:r>
          </a:p>
          <a:p>
            <a:r>
              <a:rPr lang="de-CH" sz="2400" dirty="0"/>
              <a:t>Spezielle formale Gebete haben eine hohe Wertschätzung (z.B. Vaterunser, Rosenkranz, </a:t>
            </a:r>
            <a:r>
              <a:rPr lang="de-CH" sz="2400" dirty="0" err="1"/>
              <a:t>Shma</a:t>
            </a:r>
            <a:r>
              <a:rPr lang="de-CH" sz="2400" dirty="0"/>
              <a:t> Israel etc.). </a:t>
            </a:r>
          </a:p>
          <a:p>
            <a:endParaRPr lang="de-CH" sz="2400"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21</a:t>
            </a:fld>
            <a:endParaRPr lang="de-CH"/>
          </a:p>
        </p:txBody>
      </p:sp>
      <p:sp>
        <p:nvSpPr>
          <p:cNvPr id="6" name="Foliennummernplatzhalter 2">
            <a:extLst>
              <a:ext uri="{FF2B5EF4-FFF2-40B4-BE49-F238E27FC236}">
                <a16:creationId xmlns:a16="http://schemas.microsoft.com/office/drawing/2014/main" id="{4C9210B8-E16F-466E-B94D-5ECB0884832B}"/>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21</a:t>
            </a:fld>
            <a:endParaRPr lang="de-CH" b="1" dirty="0"/>
          </a:p>
        </p:txBody>
      </p:sp>
    </p:spTree>
    <p:extLst>
      <p:ext uri="{BB962C8B-B14F-4D97-AF65-F5344CB8AC3E}">
        <p14:creationId xmlns:p14="http://schemas.microsoft.com/office/powerpoint/2010/main" val="1655211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Variable Intensität in der Therapie</a:t>
            </a:r>
          </a:p>
        </p:txBody>
      </p:sp>
      <p:pic>
        <p:nvPicPr>
          <p:cNvPr id="5" name="Inhaltsplatzhalt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83926" y="1700966"/>
            <a:ext cx="8750300" cy="2061733"/>
          </a:xfrm>
        </p:spPr>
      </p:pic>
      <p:sp>
        <p:nvSpPr>
          <p:cNvPr id="7" name="Foliennummernplatzhalter 2">
            <a:extLst>
              <a:ext uri="{FF2B5EF4-FFF2-40B4-BE49-F238E27FC236}">
                <a16:creationId xmlns:a16="http://schemas.microsoft.com/office/drawing/2014/main" id="{D655387D-3B84-4F8C-9DCA-3B4D8916D91C}"/>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22</a:t>
            </a:fld>
            <a:endParaRPr lang="de-CH" b="1" dirty="0"/>
          </a:p>
        </p:txBody>
      </p:sp>
      <p:pic>
        <p:nvPicPr>
          <p:cNvPr id="11" name="Grafik 10">
            <a:extLst>
              <a:ext uri="{FF2B5EF4-FFF2-40B4-BE49-F238E27FC236}">
                <a16:creationId xmlns:a16="http://schemas.microsoft.com/office/drawing/2014/main" id="{BCD4333D-B87D-4437-BD6E-A66528F13992}"/>
              </a:ext>
            </a:extLst>
          </p:cNvPr>
          <p:cNvPicPr>
            <a:picLocks noChangeAspect="1"/>
          </p:cNvPicPr>
          <p:nvPr/>
        </p:nvPicPr>
        <p:blipFill>
          <a:blip r:embed="rId3"/>
          <a:stretch>
            <a:fillRect/>
          </a:stretch>
        </p:blipFill>
        <p:spPr>
          <a:xfrm>
            <a:off x="3241566" y="3366407"/>
            <a:ext cx="4356476" cy="3073963"/>
          </a:xfrm>
          <a:prstGeom prst="rect">
            <a:avLst/>
          </a:prstGeom>
        </p:spPr>
      </p:pic>
    </p:spTree>
    <p:extLst>
      <p:ext uri="{BB962C8B-B14F-4D97-AF65-F5344CB8AC3E}">
        <p14:creationId xmlns:p14="http://schemas.microsoft.com/office/powerpoint/2010/main" val="14633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Psychodynamik des Gebetes</a:t>
            </a:r>
          </a:p>
        </p:txBody>
      </p:sp>
      <p:sp>
        <p:nvSpPr>
          <p:cNvPr id="3" name="Inhaltsplatzhalter 2"/>
          <p:cNvSpPr>
            <a:spLocks noGrp="1"/>
          </p:cNvSpPr>
          <p:nvPr>
            <p:ph idx="1"/>
          </p:nvPr>
        </p:nvSpPr>
        <p:spPr/>
        <p:txBody>
          <a:bodyPr/>
          <a:lstStyle/>
          <a:p>
            <a:r>
              <a:rPr lang="de-CH" dirty="0"/>
              <a:t>Religiöse Patienten empfinden Gebet als notwendig für «christliche Beratung».</a:t>
            </a:r>
          </a:p>
          <a:p>
            <a:r>
              <a:rPr lang="de-CH" dirty="0"/>
              <a:t>Wie gehen wir damit um?</a:t>
            </a:r>
          </a:p>
          <a:p>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23</a:t>
            </a:fld>
            <a:endParaRPr lang="de-CH"/>
          </a:p>
        </p:txBody>
      </p:sp>
      <p:pic>
        <p:nvPicPr>
          <p:cNvPr id="6" name="Grafik 5">
            <a:extLst>
              <a:ext uri="{FF2B5EF4-FFF2-40B4-BE49-F238E27FC236}">
                <a16:creationId xmlns:a16="http://schemas.microsoft.com/office/drawing/2014/main" id="{50EE96A4-95FA-4D8C-897D-45FCAFA4B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346144">
            <a:off x="5411336" y="2712379"/>
            <a:ext cx="3616561" cy="2067874"/>
          </a:xfrm>
          <a:prstGeom prst="rect">
            <a:avLst/>
          </a:prstGeom>
        </p:spPr>
      </p:pic>
    </p:spTree>
    <p:extLst>
      <p:ext uri="{BB962C8B-B14F-4D97-AF65-F5344CB8AC3E}">
        <p14:creationId xmlns:p14="http://schemas.microsoft.com/office/powerpoint/2010/main" val="3715668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7709" y="670834"/>
            <a:ext cx="9003983" cy="752473"/>
          </a:xfrm>
        </p:spPr>
        <p:txBody>
          <a:bodyPr/>
          <a:lstStyle/>
          <a:p>
            <a:r>
              <a:rPr lang="de-CH" dirty="0"/>
              <a:t>Pos. Funktionen des Gebetes in der Therapie</a:t>
            </a:r>
          </a:p>
        </p:txBody>
      </p:sp>
      <p:sp>
        <p:nvSpPr>
          <p:cNvPr id="4" name="Inhaltsplatzhalter 3"/>
          <p:cNvSpPr>
            <a:spLocks noGrp="1"/>
          </p:cNvSpPr>
          <p:nvPr>
            <p:ph sz="half" idx="1"/>
          </p:nvPr>
        </p:nvSpPr>
        <p:spPr>
          <a:xfrm>
            <a:off x="5043314" y="1637507"/>
            <a:ext cx="4436745" cy="4351338"/>
          </a:xfrm>
        </p:spPr>
        <p:txBody>
          <a:bodyPr>
            <a:normAutofit/>
          </a:bodyPr>
          <a:lstStyle/>
          <a:p>
            <a:pPr lvl="0"/>
            <a:r>
              <a:rPr lang="de-CH" sz="2200" dirty="0"/>
              <a:t>Gebet in der Therapie lädt eine höhere Macht ein, aktiv in den Heilungsprozess einzugreifen.</a:t>
            </a:r>
          </a:p>
          <a:p>
            <a:r>
              <a:rPr lang="de-CH" sz="2200" dirty="0"/>
              <a:t>Gebet kann die Ich-Integration fördern und kann eine Öffnung der tieferen Gedanken und Gefühle eines Klienten bewirken </a:t>
            </a:r>
          </a:p>
          <a:p>
            <a:r>
              <a:rPr lang="de-CH" sz="2200" dirty="0"/>
              <a:t>Gebet kann den Rapport mit Klienten fördern und Entspannung bewirken</a:t>
            </a:r>
          </a:p>
        </p:txBody>
      </p:sp>
      <p:pic>
        <p:nvPicPr>
          <p:cNvPr id="8" name="Grafik 7">
            <a:extLst>
              <a:ext uri="{FF2B5EF4-FFF2-40B4-BE49-F238E27FC236}">
                <a16:creationId xmlns:a16="http://schemas.microsoft.com/office/drawing/2014/main" id="{21E58805-3770-4B2D-ADDC-BAFA6813D5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0199" y="1637507"/>
            <a:ext cx="5073527" cy="3148036"/>
          </a:xfrm>
          <a:prstGeom prst="rect">
            <a:avLst/>
          </a:prstGeom>
        </p:spPr>
      </p:pic>
      <p:sp>
        <p:nvSpPr>
          <p:cNvPr id="9" name="Foliennummernplatzhalter 2">
            <a:extLst>
              <a:ext uri="{FF2B5EF4-FFF2-40B4-BE49-F238E27FC236}">
                <a16:creationId xmlns:a16="http://schemas.microsoft.com/office/drawing/2014/main" id="{EB3B3508-6B78-4A19-9C1C-BC201A5E849D}"/>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24</a:t>
            </a:fld>
            <a:endParaRPr lang="de-CH" b="1" dirty="0"/>
          </a:p>
        </p:txBody>
      </p:sp>
    </p:spTree>
    <p:extLst>
      <p:ext uri="{BB962C8B-B14F-4D97-AF65-F5344CB8AC3E}">
        <p14:creationId xmlns:p14="http://schemas.microsoft.com/office/powerpoint/2010/main" val="4189831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3458051" y="6356352"/>
            <a:ext cx="3523298" cy="365125"/>
          </a:xfrm>
          <a:prstGeom prst="rect">
            <a:avLst/>
          </a:prstGeom>
        </p:spPr>
        <p:txBody>
          <a:bodyPr/>
          <a:lstStyle/>
          <a:p>
            <a:pPr>
              <a:defRPr/>
            </a:pPr>
            <a:fld id="{0EF45673-A973-436B-8A59-240A7FB6643B}" type="slidenum">
              <a:rPr lang="de-CH" smtClean="0"/>
              <a:pPr>
                <a:defRPr/>
              </a:pPr>
              <a:t>25</a:t>
            </a:fld>
            <a:endParaRPr lang="de-CH"/>
          </a:p>
        </p:txBody>
      </p:sp>
      <p:sp>
        <p:nvSpPr>
          <p:cNvPr id="5" name="Rechteck 4"/>
          <p:cNvSpPr/>
          <p:nvPr/>
        </p:nvSpPr>
        <p:spPr bwMode="auto">
          <a:xfrm>
            <a:off x="-1066800" y="-243408"/>
            <a:ext cx="12580620" cy="7344816"/>
          </a:xfrm>
          <a:prstGeom prst="rect">
            <a:avLst/>
          </a:prstGeom>
          <a:solidFill>
            <a:srgbClr val="00206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
        <p:nvSpPr>
          <p:cNvPr id="6" name="Textfeld 5"/>
          <p:cNvSpPr txBox="1"/>
          <p:nvPr/>
        </p:nvSpPr>
        <p:spPr>
          <a:xfrm>
            <a:off x="2123356" y="2132856"/>
            <a:ext cx="6264696" cy="1938992"/>
          </a:xfrm>
          <a:prstGeom prst="rect">
            <a:avLst/>
          </a:prstGeom>
          <a:noFill/>
        </p:spPr>
        <p:txBody>
          <a:bodyPr wrap="square" rtlCol="0">
            <a:spAutoFit/>
          </a:bodyPr>
          <a:lstStyle/>
          <a:p>
            <a:pPr algn="ctr"/>
            <a:r>
              <a:rPr lang="de-CH" sz="4000" b="1" dirty="0">
                <a:solidFill>
                  <a:schemeClr val="bg1"/>
                </a:solidFill>
                <a:latin typeface="Cambria" pitchFamily="18" charset="0"/>
              </a:rPr>
              <a:t>Ethische Aspekte des Gebetes in der Psychotherapie</a:t>
            </a:r>
          </a:p>
        </p:txBody>
      </p:sp>
      <p:sp>
        <p:nvSpPr>
          <p:cNvPr id="2" name="Textfeld 1"/>
          <p:cNvSpPr txBox="1"/>
          <p:nvPr/>
        </p:nvSpPr>
        <p:spPr>
          <a:xfrm>
            <a:off x="1259260" y="5157193"/>
            <a:ext cx="8064896" cy="1200329"/>
          </a:xfrm>
          <a:prstGeom prst="rect">
            <a:avLst/>
          </a:prstGeom>
          <a:noFill/>
        </p:spPr>
        <p:txBody>
          <a:bodyPr wrap="square" rtlCol="0">
            <a:spAutoFit/>
          </a:bodyPr>
          <a:lstStyle/>
          <a:p>
            <a:pPr algn="ctr"/>
            <a:r>
              <a:rPr lang="en-US" dirty="0">
                <a:solidFill>
                  <a:schemeClr val="bg1"/>
                </a:solidFill>
              </a:rPr>
              <a:t>Walker, D.F., &amp; Moon, G.W. (2011). Prayer. In: </a:t>
            </a:r>
            <a:r>
              <a:rPr lang="en-US" dirty="0" err="1">
                <a:solidFill>
                  <a:schemeClr val="bg1"/>
                </a:solidFill>
              </a:rPr>
              <a:t>Aten</a:t>
            </a:r>
            <a:r>
              <a:rPr lang="en-US" dirty="0">
                <a:solidFill>
                  <a:schemeClr val="bg1"/>
                </a:solidFill>
              </a:rPr>
              <a:t>, J.D., McMinn, M.R., &amp; Worthington, E.L., </a:t>
            </a:r>
            <a:r>
              <a:rPr lang="en-US" dirty="0" err="1">
                <a:solidFill>
                  <a:schemeClr val="bg1"/>
                </a:solidFill>
              </a:rPr>
              <a:t>Hrsg</a:t>
            </a:r>
            <a:r>
              <a:rPr lang="en-US" dirty="0">
                <a:solidFill>
                  <a:schemeClr val="bg1"/>
                </a:solidFill>
              </a:rPr>
              <a:t>. Spiritually oriented interventions for counseling and psychotherapy. Washington DC: American Psychological Association.</a:t>
            </a:r>
          </a:p>
          <a:p>
            <a:pPr algn="ctr"/>
            <a:endParaRPr lang="en-US" dirty="0">
              <a:solidFill>
                <a:schemeClr val="bg1"/>
              </a:solidFill>
            </a:endParaRPr>
          </a:p>
        </p:txBody>
      </p:sp>
    </p:spTree>
    <p:extLst>
      <p:ext uri="{BB962C8B-B14F-4D97-AF65-F5344CB8AC3E}">
        <p14:creationId xmlns:p14="http://schemas.microsoft.com/office/powerpoint/2010/main" val="253914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Fallvignette</a:t>
            </a:r>
          </a:p>
        </p:txBody>
      </p:sp>
      <p:sp>
        <p:nvSpPr>
          <p:cNvPr id="3" name="Inhaltsplatzhalter 2"/>
          <p:cNvSpPr>
            <a:spLocks noGrp="1"/>
          </p:cNvSpPr>
          <p:nvPr>
            <p:ph idx="1"/>
          </p:nvPr>
        </p:nvSpPr>
        <p:spPr>
          <a:xfrm>
            <a:off x="717709" y="1648843"/>
            <a:ext cx="8880965" cy="4528120"/>
          </a:xfrm>
        </p:spPr>
        <p:txBody>
          <a:bodyPr>
            <a:normAutofit lnSpcReduction="10000"/>
          </a:bodyPr>
          <a:lstStyle/>
          <a:p>
            <a:r>
              <a:rPr lang="de-CH" dirty="0"/>
              <a:t>Das Gebet schafft ein übermässiges Gefühl der Nähe: </a:t>
            </a:r>
          </a:p>
          <a:p>
            <a:pPr lvl="1"/>
            <a:r>
              <a:rPr lang="de-CH" dirty="0"/>
              <a:t>Herr W. hatte wieder einen Rückfall seiner psychischen Erkrankung erlebt, die ihn über Monate arbeitsunfähig machte. Die Not war mit Händen greifbar. Im Gespräch diskutierte der Arzt die Symptome, die Medikation und seine Tagesstruktur. Doch da war auch sein starker Glaube, der ihn und seine Frau durchtrug. Am Ende des Gesprächs bat er um ein Gebet. Der Therapeut entsprach seinem Wunsch und formulierte ein freies </a:t>
            </a:r>
            <a:r>
              <a:rPr lang="de-CH" dirty="0" err="1"/>
              <a:t>Fürbittegebet</a:t>
            </a:r>
            <a:r>
              <a:rPr lang="de-CH" dirty="0"/>
              <a:t>. Als er geendet hatte, sagte der Patient: „Herr Doktor, Ihr Gebet hat mir so wohl getan. Können wir uns nicht Du sagen?“ Der Therapeut musste ihm dann erklären, dass es in der Arzt-Patienten-Beziehung schwierig sei, einem Patienten das Du anzubieten. Er sei aber dennoch weiterhin mit Engagement für ihn da.</a:t>
            </a:r>
          </a:p>
          <a:p>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26</a:t>
            </a:fld>
            <a:endParaRPr lang="de-CH"/>
          </a:p>
        </p:txBody>
      </p:sp>
      <p:sp>
        <p:nvSpPr>
          <p:cNvPr id="6" name="Foliennummernplatzhalter 2">
            <a:extLst>
              <a:ext uri="{FF2B5EF4-FFF2-40B4-BE49-F238E27FC236}">
                <a16:creationId xmlns:a16="http://schemas.microsoft.com/office/drawing/2014/main" id="{85F0B080-8D49-41CB-9AE6-9E03F81682AC}"/>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26</a:t>
            </a:fld>
            <a:endParaRPr lang="de-CH" b="1" dirty="0"/>
          </a:p>
        </p:txBody>
      </p:sp>
    </p:spTree>
    <p:extLst>
      <p:ext uri="{BB962C8B-B14F-4D97-AF65-F5344CB8AC3E}">
        <p14:creationId xmlns:p14="http://schemas.microsoft.com/office/powerpoint/2010/main" val="2380594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Ethische Leitlinien</a:t>
            </a:r>
          </a:p>
        </p:txBody>
      </p:sp>
      <p:sp>
        <p:nvSpPr>
          <p:cNvPr id="3" name="Inhaltsplatzhalter 2"/>
          <p:cNvSpPr>
            <a:spLocks noGrp="1"/>
          </p:cNvSpPr>
          <p:nvPr>
            <p:ph idx="1"/>
          </p:nvPr>
        </p:nvSpPr>
        <p:spPr/>
        <p:txBody>
          <a:bodyPr/>
          <a:lstStyle/>
          <a:p>
            <a:r>
              <a:rPr lang="de-CH" dirty="0"/>
              <a:t>Den eigenen Standort bzgl. Spiritualität kennen. Weites Kontinuum von impliziter bis expliziter Integration.</a:t>
            </a:r>
          </a:p>
          <a:p>
            <a:pPr lvl="1"/>
            <a:r>
              <a:rPr lang="de-CH" u="sng" dirty="0"/>
              <a:t>Implizite Integration</a:t>
            </a:r>
            <a:r>
              <a:rPr lang="de-CH" dirty="0"/>
              <a:t>: erfordert nicht unbedingt eine eigene Religiosität, sondern Respekt für die Werte des Patienten und eine Bereitschaft, solche Themen in der Therapie würdigend zuzulassen. Wenn ein Patient/Klient sich in religiöser Sicht mehr wünscht – Überweisung an eine Person seines Glaubens (Pastor, Priester, Rabbi), die mit ihm in seiner Tradition beten kann.</a:t>
            </a:r>
          </a:p>
          <a:p>
            <a:pPr lvl="1"/>
            <a:r>
              <a:rPr lang="de-CH" u="sng" dirty="0"/>
              <a:t>Explizite Integration</a:t>
            </a:r>
            <a:r>
              <a:rPr lang="de-CH" dirty="0"/>
              <a:t>: Therapeut spricht bewusst auch spirituelle Themen an und wendet bei Bedarf auch religiöse Elemente in der Therapie an: Zitat von Bibeltexten, Sprechen eines Gebetes.</a:t>
            </a:r>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27</a:t>
            </a:fld>
            <a:endParaRPr lang="de-CH"/>
          </a:p>
        </p:txBody>
      </p:sp>
      <p:sp>
        <p:nvSpPr>
          <p:cNvPr id="6" name="Foliennummernplatzhalter 2">
            <a:extLst>
              <a:ext uri="{FF2B5EF4-FFF2-40B4-BE49-F238E27FC236}">
                <a16:creationId xmlns:a16="http://schemas.microsoft.com/office/drawing/2014/main" id="{AA016943-B392-4D71-B530-F12A02B6989C}"/>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27</a:t>
            </a:fld>
            <a:endParaRPr lang="de-CH" b="1" dirty="0"/>
          </a:p>
        </p:txBody>
      </p:sp>
    </p:spTree>
    <p:extLst>
      <p:ext uri="{BB962C8B-B14F-4D97-AF65-F5344CB8AC3E}">
        <p14:creationId xmlns:p14="http://schemas.microsoft.com/office/powerpoint/2010/main" val="3852819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Ethische Aspekte</a:t>
            </a:r>
          </a:p>
        </p:txBody>
      </p:sp>
      <p:sp>
        <p:nvSpPr>
          <p:cNvPr id="3" name="Inhaltsplatzhalter 2"/>
          <p:cNvSpPr>
            <a:spLocks noGrp="1"/>
          </p:cNvSpPr>
          <p:nvPr>
            <p:ph idx="1"/>
          </p:nvPr>
        </p:nvSpPr>
        <p:spPr>
          <a:xfrm>
            <a:off x="717710" y="1648843"/>
            <a:ext cx="8946640" cy="4528120"/>
          </a:xfrm>
        </p:spPr>
        <p:txBody>
          <a:bodyPr>
            <a:normAutofit fontScale="92500"/>
          </a:bodyPr>
          <a:lstStyle/>
          <a:p>
            <a:r>
              <a:rPr lang="de-CH" dirty="0"/>
              <a:t>Klinische Situation einschätzen: </a:t>
            </a:r>
          </a:p>
          <a:p>
            <a:pPr lvl="1"/>
            <a:r>
              <a:rPr lang="de-CH" dirty="0"/>
              <a:t>Auch wenn ein Patient aus einer intensiven religiösen Tradition kommt, kann es sein, dass er in seiner depressiven Phase oder in seinem Konflikt nicht das Bedürfnis hat, religiöse Themen anzuschneiden, diese vielleicht sogar als konflikthaft oder bedrückend erlebt. Eine schwere Depression muss zuerst einmal klinisch behandelt werden.</a:t>
            </a:r>
          </a:p>
          <a:p>
            <a:r>
              <a:rPr lang="de-CH" dirty="0"/>
              <a:t>Einschätzung der therapeutischen Ziele, der Bedürfnisse und der Erwartungen: </a:t>
            </a:r>
          </a:p>
          <a:p>
            <a:pPr lvl="1"/>
            <a:r>
              <a:rPr lang="de-CH" dirty="0"/>
              <a:t>Die Beurteilung der klinischen Situation und der therapeutischen Ziele zu Beginn der Therapie braucht eine breite Einschätzung aller Faktoren, bei denen spirituelle Aspekte nur ein Teil des Ganzen sein dürfen </a:t>
            </a:r>
          </a:p>
          <a:p>
            <a:pPr lvl="1"/>
            <a:r>
              <a:rPr lang="de-CH" dirty="0"/>
              <a:t>Zwei Elemente: Therapieziele (ob säkular oder spirituell) und die Techniken, die zu deren Erreichung notwendig sind.</a:t>
            </a:r>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28</a:t>
            </a:fld>
            <a:endParaRPr lang="de-CH"/>
          </a:p>
        </p:txBody>
      </p:sp>
      <p:sp>
        <p:nvSpPr>
          <p:cNvPr id="6" name="Foliennummernplatzhalter 2">
            <a:extLst>
              <a:ext uri="{FF2B5EF4-FFF2-40B4-BE49-F238E27FC236}">
                <a16:creationId xmlns:a16="http://schemas.microsoft.com/office/drawing/2014/main" id="{40CD4BB7-AAA1-4E85-867E-0F3AAFDC2EC0}"/>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28</a:t>
            </a:fld>
            <a:endParaRPr lang="de-CH" b="1" dirty="0"/>
          </a:p>
        </p:txBody>
      </p:sp>
    </p:spTree>
    <p:extLst>
      <p:ext uri="{BB962C8B-B14F-4D97-AF65-F5344CB8AC3E}">
        <p14:creationId xmlns:p14="http://schemas.microsoft.com/office/powerpoint/2010/main" val="1625126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5F6F1-23F3-4883-BDD5-26B1E6B4FDBC}"/>
              </a:ext>
            </a:extLst>
          </p:cNvPr>
          <p:cNvSpPr>
            <a:spLocks noGrp="1"/>
          </p:cNvSpPr>
          <p:nvPr>
            <p:ph type="title"/>
          </p:nvPr>
        </p:nvSpPr>
        <p:spPr/>
        <p:txBody>
          <a:bodyPr/>
          <a:lstStyle/>
          <a:p>
            <a:r>
              <a:rPr lang="de-CH" dirty="0"/>
              <a:t>Mögliche Gefahren</a:t>
            </a:r>
            <a:endParaRPr lang="de-DE" dirty="0"/>
          </a:p>
        </p:txBody>
      </p:sp>
      <p:sp>
        <p:nvSpPr>
          <p:cNvPr id="3" name="Inhaltsplatzhalter 2">
            <a:extLst>
              <a:ext uri="{FF2B5EF4-FFF2-40B4-BE49-F238E27FC236}">
                <a16:creationId xmlns:a16="http://schemas.microsoft.com/office/drawing/2014/main" id="{50EFAF7E-4633-44DE-92A2-184363F69F2E}"/>
              </a:ext>
            </a:extLst>
          </p:cNvPr>
          <p:cNvSpPr>
            <a:spLocks noGrp="1"/>
          </p:cNvSpPr>
          <p:nvPr>
            <p:ph idx="1"/>
          </p:nvPr>
        </p:nvSpPr>
        <p:spPr/>
        <p:txBody>
          <a:bodyPr/>
          <a:lstStyle/>
          <a:p>
            <a:r>
              <a:rPr lang="de-CH" dirty="0"/>
              <a:t>Aufdrängen von Werten durch religiöses Vokabular</a:t>
            </a:r>
          </a:p>
          <a:p>
            <a:r>
              <a:rPr lang="de-CH" dirty="0"/>
              <a:t>Mangelhafte Aufklärung / Passung Gebetskultur</a:t>
            </a:r>
          </a:p>
          <a:p>
            <a:r>
              <a:rPr lang="de-CH" dirty="0"/>
              <a:t>Eingeschränkter Fokus auf religiöse Thematik</a:t>
            </a:r>
          </a:p>
          <a:p>
            <a:r>
              <a:rPr lang="de-CH" dirty="0"/>
              <a:t>Überschreitung der Rolle in der </a:t>
            </a:r>
            <a:r>
              <a:rPr lang="de-CH" dirty="0" err="1"/>
              <a:t>ther</a:t>
            </a:r>
            <a:r>
              <a:rPr lang="de-CH" dirty="0"/>
              <a:t>. Beziehung (Therapeut*in, Seelsorger*in, Rabbiner)</a:t>
            </a:r>
          </a:p>
          <a:p>
            <a:r>
              <a:rPr lang="de-CH" dirty="0"/>
              <a:t>Gebet / Zuspruch eines Bibelwortes statt vertiefendes Gespräch</a:t>
            </a:r>
          </a:p>
          <a:p>
            <a:r>
              <a:rPr lang="de-CH" dirty="0"/>
              <a:t>Gebet / religiöser Zuspruch statt Medikation, therapeutische Massnahmen.</a:t>
            </a:r>
          </a:p>
          <a:p>
            <a:endParaRPr lang="de-CH" dirty="0"/>
          </a:p>
          <a:p>
            <a:endParaRPr lang="de-CH" dirty="0"/>
          </a:p>
          <a:p>
            <a:endParaRPr lang="de-DE" dirty="0"/>
          </a:p>
        </p:txBody>
      </p:sp>
    </p:spTree>
    <p:extLst>
      <p:ext uri="{BB962C8B-B14F-4D97-AF65-F5344CB8AC3E}">
        <p14:creationId xmlns:p14="http://schemas.microsoft.com/office/powerpoint/2010/main" val="4164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Muslimische Ängste</a:t>
            </a:r>
          </a:p>
        </p:txBody>
      </p:sp>
      <p:sp>
        <p:nvSpPr>
          <p:cNvPr id="3" name="Inhaltsplatzhalter 2"/>
          <p:cNvSpPr>
            <a:spLocks noGrp="1"/>
          </p:cNvSpPr>
          <p:nvPr>
            <p:ph idx="1"/>
          </p:nvPr>
        </p:nvSpPr>
        <p:spPr>
          <a:xfrm>
            <a:off x="4894470" y="1648843"/>
            <a:ext cx="5227430" cy="4528120"/>
          </a:xfrm>
        </p:spPr>
        <p:txBody>
          <a:bodyPr>
            <a:normAutofit fontScale="77500" lnSpcReduction="20000"/>
          </a:bodyPr>
          <a:lstStyle/>
          <a:p>
            <a:r>
              <a:rPr lang="de-CH" dirty="0"/>
              <a:t>„Die Ärzte kennen meine Religion nicht und werden mich nicht verstehen.“ </a:t>
            </a:r>
          </a:p>
          <a:p>
            <a:r>
              <a:rPr lang="de-CH" dirty="0"/>
              <a:t>„Die Ärzte werden mir Ratschläge geben, denen ich als Muslim nicht folgen kann“ </a:t>
            </a:r>
          </a:p>
          <a:p>
            <a:r>
              <a:rPr lang="de-CH" dirty="0"/>
              <a:t>„Die Therapie wird mich von meiner Religion entfernen.“ </a:t>
            </a:r>
          </a:p>
          <a:p>
            <a:r>
              <a:rPr lang="de-CH" dirty="0"/>
              <a:t>„Ich habe Angst, dass die Ärzte meine Religion nicht respektieren.“ </a:t>
            </a:r>
          </a:p>
          <a:p>
            <a:r>
              <a:rPr lang="de-CH" dirty="0"/>
              <a:t>„Stets wird meine Religion für meine Probleme verantwortlich gemacht!“ </a:t>
            </a:r>
          </a:p>
          <a:p>
            <a:endParaRPr lang="de-CH" dirty="0"/>
          </a:p>
          <a:p>
            <a:r>
              <a:rPr lang="de-CH" sz="2600" i="1" dirty="0"/>
              <a:t>(nach Laabdallaoui und Rüschoff 2010, S. 31)</a:t>
            </a:r>
          </a:p>
          <a:p>
            <a:endParaRPr lang="de-CH" dirty="0"/>
          </a:p>
        </p:txBody>
      </p:sp>
      <p:pic>
        <p:nvPicPr>
          <p:cNvPr id="4" name="Grafik 3">
            <a:extLst>
              <a:ext uri="{FF2B5EF4-FFF2-40B4-BE49-F238E27FC236}">
                <a16:creationId xmlns:a16="http://schemas.microsoft.com/office/drawing/2014/main" id="{7D2D0E83-325A-4381-8CE5-902B582EE6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642" y="1648842"/>
            <a:ext cx="4869872" cy="3169497"/>
          </a:xfrm>
          <a:prstGeom prst="rect">
            <a:avLst/>
          </a:prstGeom>
        </p:spPr>
      </p:pic>
    </p:spTree>
    <p:extLst>
      <p:ext uri="{BB962C8B-B14F-4D97-AF65-F5344CB8AC3E}">
        <p14:creationId xmlns:p14="http://schemas.microsoft.com/office/powerpoint/2010/main" val="1990952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066800" y="-243408"/>
            <a:ext cx="12580620" cy="7344816"/>
          </a:xfrm>
          <a:prstGeom prst="rect">
            <a:avLst/>
          </a:prstGeom>
          <a:solidFill>
            <a:srgbClr val="00206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
        <p:nvSpPr>
          <p:cNvPr id="6" name="Textfeld 5"/>
          <p:cNvSpPr txBox="1"/>
          <p:nvPr/>
        </p:nvSpPr>
        <p:spPr>
          <a:xfrm>
            <a:off x="66906" y="2151727"/>
            <a:ext cx="10627113" cy="2554545"/>
          </a:xfrm>
          <a:prstGeom prst="rect">
            <a:avLst/>
          </a:prstGeom>
          <a:noFill/>
        </p:spPr>
        <p:txBody>
          <a:bodyPr wrap="square" rtlCol="0">
            <a:spAutoFit/>
          </a:bodyPr>
          <a:lstStyle/>
          <a:p>
            <a:pPr algn="ctr"/>
            <a:r>
              <a:rPr lang="de-CH" sz="4000" b="1" dirty="0">
                <a:solidFill>
                  <a:schemeClr val="bg1"/>
                </a:solidFill>
                <a:latin typeface="Cambria" pitchFamily="18" charset="0"/>
              </a:rPr>
              <a:t>Exkurs:</a:t>
            </a:r>
          </a:p>
          <a:p>
            <a:pPr algn="ctr"/>
            <a:endParaRPr lang="de-CH" sz="4000" b="1" dirty="0">
              <a:solidFill>
                <a:schemeClr val="bg1"/>
              </a:solidFill>
              <a:latin typeface="Cambria" pitchFamily="18" charset="0"/>
            </a:endParaRPr>
          </a:p>
          <a:p>
            <a:pPr algn="ctr"/>
            <a:r>
              <a:rPr lang="de-CH" sz="4000" b="1" dirty="0">
                <a:solidFill>
                  <a:schemeClr val="bg1"/>
                </a:solidFill>
                <a:latin typeface="Cambria" pitchFamily="18" charset="0"/>
              </a:rPr>
              <a:t>Wie religiös sind Achtsamkeitsübungen</a:t>
            </a:r>
            <a:br>
              <a:rPr lang="de-CH" sz="4000" b="1" dirty="0">
                <a:solidFill>
                  <a:schemeClr val="bg1"/>
                </a:solidFill>
                <a:latin typeface="Cambria" pitchFamily="18" charset="0"/>
              </a:rPr>
            </a:br>
            <a:r>
              <a:rPr lang="de-CH" sz="4000" b="1" dirty="0">
                <a:solidFill>
                  <a:schemeClr val="bg1"/>
                </a:solidFill>
                <a:latin typeface="Cambria" pitchFamily="18" charset="0"/>
              </a:rPr>
              <a:t>in der Psychotherapie?</a:t>
            </a:r>
          </a:p>
        </p:txBody>
      </p:sp>
    </p:spTree>
    <p:extLst>
      <p:ext uri="{BB962C8B-B14F-4D97-AF65-F5344CB8AC3E}">
        <p14:creationId xmlns:p14="http://schemas.microsoft.com/office/powerpoint/2010/main" val="103841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3D24F-8DFD-48A7-B741-91EB34CA63C3}"/>
              </a:ext>
            </a:extLst>
          </p:cNvPr>
          <p:cNvSpPr>
            <a:spLocks noGrp="1"/>
          </p:cNvSpPr>
          <p:nvPr>
            <p:ph type="title"/>
          </p:nvPr>
        </p:nvSpPr>
        <p:spPr/>
        <p:txBody>
          <a:bodyPr/>
          <a:lstStyle/>
          <a:p>
            <a:r>
              <a:rPr lang="de-CH" dirty="0"/>
              <a:t>Achtsamkeits-Übungen – religiös?</a:t>
            </a:r>
            <a:endParaRPr lang="de-DE" dirty="0"/>
          </a:p>
        </p:txBody>
      </p:sp>
      <p:sp>
        <p:nvSpPr>
          <p:cNvPr id="3" name="Inhaltsplatzhalter 2">
            <a:extLst>
              <a:ext uri="{FF2B5EF4-FFF2-40B4-BE49-F238E27FC236}">
                <a16:creationId xmlns:a16="http://schemas.microsoft.com/office/drawing/2014/main" id="{39CB4157-56E4-4B42-8739-024F02FCD66A}"/>
              </a:ext>
            </a:extLst>
          </p:cNvPr>
          <p:cNvSpPr>
            <a:spLocks noGrp="1"/>
          </p:cNvSpPr>
          <p:nvPr>
            <p:ph idx="1"/>
          </p:nvPr>
        </p:nvSpPr>
        <p:spPr/>
        <p:txBody>
          <a:bodyPr/>
          <a:lstStyle/>
          <a:p>
            <a:r>
              <a:rPr lang="de-CH" dirty="0"/>
              <a:t>Seit ca. 20 Jahren breite Anwendung von Achtsamkeitsübungen in der Psychotherapie</a:t>
            </a:r>
          </a:p>
          <a:p>
            <a:r>
              <a:rPr lang="de-CH" dirty="0"/>
              <a:t>Ursprünge sind eindeutig religiös (buddhistisch) und werden bis heute immer wieder (auch in seriösen Publikationen) explizit mit dem Buddhismus in Verbindung gebracht.</a:t>
            </a:r>
          </a:p>
          <a:p>
            <a:r>
              <a:rPr lang="de-CH" dirty="0"/>
              <a:t>Breite Erforschung durch kontrollierte Studien / Entflechtung vom religiösen Hintergrund.</a:t>
            </a:r>
          </a:p>
          <a:p>
            <a:r>
              <a:rPr lang="de-CH" dirty="0"/>
              <a:t>Psychologische Basis-Wirksamkeit erwiesen</a:t>
            </a:r>
          </a:p>
          <a:p>
            <a:r>
              <a:rPr lang="de-CH" dirty="0"/>
              <a:t>Weitgehend Analogie zu früheren Übungen des Autogenen Trainings.</a:t>
            </a:r>
          </a:p>
          <a:p>
            <a:endParaRPr lang="de-DE" dirty="0"/>
          </a:p>
        </p:txBody>
      </p:sp>
    </p:spTree>
    <p:extLst>
      <p:ext uri="{BB962C8B-B14F-4D97-AF65-F5344CB8AC3E}">
        <p14:creationId xmlns:p14="http://schemas.microsoft.com/office/powerpoint/2010/main" val="1872356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Achtsamkeit in ACT </a:t>
            </a:r>
            <a:r>
              <a:rPr lang="de-CH" sz="1800" dirty="0"/>
              <a:t>(Acceptance &amp; </a:t>
            </a:r>
            <a:r>
              <a:rPr lang="de-CH" sz="1800" dirty="0" err="1"/>
              <a:t>Commitment</a:t>
            </a:r>
            <a:r>
              <a:rPr lang="de-CH" sz="1800" dirty="0"/>
              <a:t> Therapy)</a:t>
            </a:r>
            <a:endParaRPr lang="de-CH" dirty="0"/>
          </a:p>
        </p:txBody>
      </p:sp>
      <p:sp>
        <p:nvSpPr>
          <p:cNvPr id="7" name="Inhaltsplatzhalter 6"/>
          <p:cNvSpPr>
            <a:spLocks noGrp="1"/>
          </p:cNvSpPr>
          <p:nvPr>
            <p:ph idx="1"/>
          </p:nvPr>
        </p:nvSpPr>
        <p:spPr>
          <a:xfrm>
            <a:off x="717709" y="1648843"/>
            <a:ext cx="9073991" cy="4528120"/>
          </a:xfrm>
        </p:spPr>
        <p:txBody>
          <a:bodyPr>
            <a:normAutofit lnSpcReduction="10000"/>
          </a:bodyPr>
          <a:lstStyle/>
          <a:p>
            <a:r>
              <a:rPr lang="de-DE" dirty="0"/>
              <a:t>In ACT ist die Achtsamkeit in erster Linie eine mentale Technik (und nicht ein religiöses Ritual): Wahrnehmen, Fokussieren, Offenheit. In diesem Zustand der Achtsamkeit haben schwierige Gedanken und Gefühle viel weniger Einfluss und destruktives Gewicht.</a:t>
            </a:r>
          </a:p>
          <a:p>
            <a:r>
              <a:rPr lang="de-DE" dirty="0"/>
              <a:t>ACT kennt drei Kategorien von Achtsamkeit:</a:t>
            </a:r>
          </a:p>
          <a:p>
            <a:pPr marL="914400" lvl="1" indent="-457200">
              <a:buAutoNum type="arabicParenR"/>
            </a:pPr>
            <a:r>
              <a:rPr lang="de-DE" u="sng" dirty="0"/>
              <a:t>Defusion</a:t>
            </a:r>
            <a:r>
              <a:rPr lang="de-DE" dirty="0"/>
              <a:t>: Loslassen von nicht-hilfreichen Gedanken, Überzeugungen und Erinnerungen.</a:t>
            </a:r>
          </a:p>
          <a:p>
            <a:pPr marL="914400" lvl="1" indent="-457200">
              <a:buAutoNum type="arabicParenR"/>
            </a:pPr>
            <a:r>
              <a:rPr lang="de-DE" u="sng" dirty="0"/>
              <a:t>Akzeptanz</a:t>
            </a:r>
            <a:r>
              <a:rPr lang="de-DE" dirty="0"/>
              <a:t>: Raum geben für schmerzliche Gefühle, Strebungen und Empfindungen; sie kommen und gehen lassen, ohne ständig dagegen zu kämpfen.</a:t>
            </a:r>
          </a:p>
          <a:p>
            <a:pPr marL="914400" lvl="1" indent="-457200">
              <a:buAutoNum type="arabicParenR"/>
            </a:pPr>
            <a:r>
              <a:rPr lang="de-DE" dirty="0"/>
              <a:t>Kontakt mit dem </a:t>
            </a:r>
            <a:r>
              <a:rPr lang="de-DE" u="sng" dirty="0"/>
              <a:t>gegenwärtigen</a:t>
            </a:r>
            <a:r>
              <a:rPr lang="de-DE" dirty="0"/>
              <a:t> Moment in einer Haltung von Neugier und Offenheit.</a:t>
            </a:r>
          </a:p>
        </p:txBody>
      </p:sp>
      <p:sp>
        <p:nvSpPr>
          <p:cNvPr id="5" name="Foliennummernplatzhalter 4"/>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defPPr>
              <a:defRPr lang="en-US"/>
            </a:defPPr>
            <a:lvl1pPr marL="0" algn="l" defTabSz="914400" rtl="0" eaLnBrk="1" latinLnBrk="0" hangingPunct="1">
              <a:defRPr sz="1200" b="1" kern="1200">
                <a:solidFill>
                  <a:schemeClr val="bg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B540C-44DA-4F69-89C9-7C84606640D3}" type="slidenum">
              <a:rPr lang="en-US" smtClean="0"/>
              <a:pPr/>
              <a:t>32</a:t>
            </a:fld>
            <a:endParaRPr lang="en-US" dirty="0"/>
          </a:p>
        </p:txBody>
      </p:sp>
      <p:sp>
        <p:nvSpPr>
          <p:cNvPr id="9" name="Foliennummernplatzhalter 2">
            <a:extLst>
              <a:ext uri="{FF2B5EF4-FFF2-40B4-BE49-F238E27FC236}">
                <a16:creationId xmlns:a16="http://schemas.microsoft.com/office/drawing/2014/main" id="{977F93AA-2BF2-4A63-A538-F8BF4ABBB938}"/>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32</a:t>
            </a:fld>
            <a:endParaRPr lang="de-CH" b="1" dirty="0"/>
          </a:p>
        </p:txBody>
      </p:sp>
    </p:spTree>
    <p:extLst>
      <p:ext uri="{BB962C8B-B14F-4D97-AF65-F5344CB8AC3E}">
        <p14:creationId xmlns:p14="http://schemas.microsoft.com/office/powerpoint/2010/main" val="3863652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eaLnBrk="1" hangingPunct="1"/>
            <a:r>
              <a:rPr lang="de-CH" altLang="de-DE"/>
              <a:t>Achtsamkeit – kritische Würdigung</a:t>
            </a:r>
          </a:p>
        </p:txBody>
      </p:sp>
      <p:sp>
        <p:nvSpPr>
          <p:cNvPr id="5" name="Inhaltsplatzhalter 4"/>
          <p:cNvSpPr>
            <a:spLocks noGrp="1"/>
          </p:cNvSpPr>
          <p:nvPr>
            <p:ph sz="half" idx="2"/>
          </p:nvPr>
        </p:nvSpPr>
        <p:spPr>
          <a:xfrm>
            <a:off x="5010036" y="1600201"/>
            <a:ext cx="4775134" cy="4525963"/>
          </a:xfrm>
          <a:solidFill>
            <a:schemeClr val="accent4">
              <a:lumMod val="20000"/>
              <a:lumOff val="80000"/>
            </a:schemeClr>
          </a:solidFill>
        </p:spPr>
        <p:txBody>
          <a:bodyPr>
            <a:normAutofit fontScale="92500"/>
          </a:bodyPr>
          <a:lstStyle/>
          <a:p>
            <a:pPr eaLnBrk="1" hangingPunct="1"/>
            <a:r>
              <a:rPr lang="de-CH" altLang="de-DE" sz="2800" dirty="0"/>
              <a:t>Im christlichen Kontext könnte man diese wie folgt erweitern:</a:t>
            </a:r>
          </a:p>
          <a:p>
            <a:pPr lvl="1" eaLnBrk="1" hangingPunct="1"/>
            <a:r>
              <a:rPr lang="de-CH" altLang="de-DE" sz="2400" dirty="0"/>
              <a:t>Momente der Stille und der Meditation in den Tag einbauen </a:t>
            </a:r>
          </a:p>
          <a:p>
            <a:pPr lvl="1" eaLnBrk="1" hangingPunct="1"/>
            <a:r>
              <a:rPr lang="de-CH" altLang="de-DE" sz="2400" dirty="0"/>
              <a:t>In Dankbarkeit gegenüber Gott jeden Augenblick wertschätzen</a:t>
            </a:r>
          </a:p>
          <a:p>
            <a:pPr lvl="1" eaLnBrk="1" hangingPunct="1"/>
            <a:r>
              <a:rPr lang="de-CH" altLang="de-DE" sz="2400" dirty="0"/>
              <a:t>Tiefe und innige Verbindung mit Menschen und mit Gott</a:t>
            </a:r>
          </a:p>
          <a:p>
            <a:pPr lvl="1" eaLnBrk="1" hangingPunct="1"/>
            <a:r>
              <a:rPr lang="de-CH" altLang="de-DE" sz="2400" dirty="0"/>
              <a:t>Wahrnehmen und Einwirken auf unser Verhalten – Selbstprüfung</a:t>
            </a:r>
          </a:p>
          <a:p>
            <a:pPr lvl="1" eaLnBrk="1" hangingPunct="1"/>
            <a:r>
              <a:rPr lang="de-CH" altLang="de-DE" sz="2400" dirty="0"/>
              <a:t>Werte auf dem Hintergrund des Glaubens wählen und umsetzen</a:t>
            </a:r>
          </a:p>
        </p:txBody>
      </p:sp>
      <p:sp>
        <p:nvSpPr>
          <p:cNvPr id="6" name="Inhaltsplatzhalter 5"/>
          <p:cNvSpPr>
            <a:spLocks noGrp="1"/>
          </p:cNvSpPr>
          <p:nvPr>
            <p:ph sz="quarter" idx="13"/>
          </p:nvPr>
        </p:nvSpPr>
        <p:spPr>
          <a:xfrm>
            <a:off x="854045" y="1600201"/>
            <a:ext cx="4206874" cy="4525963"/>
          </a:xfrm>
        </p:spPr>
        <p:txBody>
          <a:bodyPr>
            <a:normAutofit/>
          </a:bodyPr>
          <a:lstStyle/>
          <a:p>
            <a:pPr eaLnBrk="1" hangingPunct="1"/>
            <a:r>
              <a:rPr lang="de-CH" altLang="de-DE" sz="2600" dirty="0"/>
              <a:t>In der ACT werden vier Elemente der Achtsamkeit genannt:</a:t>
            </a:r>
          </a:p>
          <a:p>
            <a:pPr lvl="1" eaLnBrk="1" hangingPunct="1"/>
            <a:r>
              <a:rPr lang="de-CH" altLang="de-DE" sz="2200" dirty="0"/>
              <a:t>Die Fülle jeden einzelnen Augenblickes wertschätzen</a:t>
            </a:r>
          </a:p>
          <a:p>
            <a:pPr lvl="1" eaLnBrk="1" hangingPunct="1"/>
            <a:r>
              <a:rPr lang="de-CH" altLang="de-DE" sz="2200" dirty="0"/>
              <a:t>Tiefe und innige Verbindung mit Menschen</a:t>
            </a:r>
          </a:p>
          <a:p>
            <a:pPr lvl="1" eaLnBrk="1" hangingPunct="1"/>
            <a:r>
              <a:rPr lang="de-CH" altLang="de-DE" sz="2200" dirty="0"/>
              <a:t>Einwirken auf unser eigenes Verhalten</a:t>
            </a:r>
          </a:p>
          <a:p>
            <a:pPr lvl="1" eaLnBrk="1" hangingPunct="1"/>
            <a:r>
              <a:rPr lang="de-CH" altLang="de-DE" sz="2200" dirty="0"/>
              <a:t>Ermöglichen von werte-orientiertem Handeln</a:t>
            </a:r>
          </a:p>
          <a:p>
            <a:pPr eaLnBrk="1" hangingPunct="1"/>
            <a:endParaRPr lang="de-CH" altLang="de-DE" sz="3200" dirty="0"/>
          </a:p>
        </p:txBody>
      </p:sp>
      <p:sp>
        <p:nvSpPr>
          <p:cNvPr id="30725" name="Foliennummernplatzhalter 3"/>
          <p:cNvSpPr>
            <a:spLocks noGrp="1"/>
          </p:cNvSpPr>
          <p:nvPr>
            <p:ph type="sldNum" sz="quarter" idx="4294967295"/>
          </p:nvPr>
        </p:nvSpPr>
        <p:spPr bwMode="auto">
          <a:xfrm>
            <a:off x="8645159" y="39539"/>
            <a:ext cx="56197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 tIns="45720" rIns="45720" bIns="45720" numCol="1" rtlCol="0" anchor="ctr" anchorCtr="0" compatLnSpc="1">
            <a:prstTxWarp prst="textNoShape">
              <a:avLst/>
            </a:prstTxWarp>
          </a:bodyPr>
          <a:lstStyle>
            <a:defPPr>
              <a:defRPr lang="en-US"/>
            </a:defPPr>
            <a:lvl1pPr marL="0" algn="l" defTabSz="914400" rtl="0" eaLnBrk="1" latinLnBrk="0" hangingPunct="1">
              <a:defRPr sz="1200" b="1" kern="1200">
                <a:solidFill>
                  <a:schemeClr val="bg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BA9B540C-44DA-4F69-89C9-7C84606640D3}" type="slidenum">
              <a:rPr lang="en-US" smtClean="0"/>
              <a:pPr fontAlgn="base">
                <a:spcBef>
                  <a:spcPct val="0"/>
                </a:spcBef>
                <a:spcAft>
                  <a:spcPct val="0"/>
                </a:spcAft>
                <a:defRPr/>
              </a:pPr>
              <a:t>33</a:t>
            </a:fld>
            <a:endParaRPr lang="en-US">
              <a:solidFill>
                <a:schemeClr val="bg1"/>
              </a:solidFill>
              <a:latin typeface="Calibri" pitchFamily="34" charset="0"/>
            </a:endParaRPr>
          </a:p>
        </p:txBody>
      </p:sp>
      <p:sp>
        <p:nvSpPr>
          <p:cNvPr id="8" name="Textfeld 2">
            <a:extLst>
              <a:ext uri="{FF2B5EF4-FFF2-40B4-BE49-F238E27FC236}">
                <a16:creationId xmlns:a16="http://schemas.microsoft.com/office/drawing/2014/main" id="{54FB8E73-8C29-4FCA-AA96-ECEA4D7EC318}"/>
              </a:ext>
            </a:extLst>
          </p:cNvPr>
          <p:cNvSpPr txBox="1">
            <a:spLocks noChangeArrowheads="1"/>
          </p:cNvSpPr>
          <p:nvPr/>
        </p:nvSpPr>
        <p:spPr bwMode="auto">
          <a:xfrm>
            <a:off x="1698009" y="5746020"/>
            <a:ext cx="2592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de-CH" altLang="de-DE" sz="1200" dirty="0">
                <a:latin typeface="Arial" panose="020B0604020202020204" pitchFamily="34" charset="0"/>
                <a:cs typeface="Arial" panose="020B0604020202020204" pitchFamily="34" charset="0"/>
              </a:rPr>
              <a:t>nach Harris 2011</a:t>
            </a:r>
          </a:p>
        </p:txBody>
      </p:sp>
      <p:sp>
        <p:nvSpPr>
          <p:cNvPr id="9" name="Foliennummernplatzhalter 2">
            <a:extLst>
              <a:ext uri="{FF2B5EF4-FFF2-40B4-BE49-F238E27FC236}">
                <a16:creationId xmlns:a16="http://schemas.microsoft.com/office/drawing/2014/main" id="{3600228F-972F-4381-BEBB-8DC96FD51352}"/>
              </a:ext>
            </a:extLst>
          </p:cNvPr>
          <p:cNvSpPr txBox="1">
            <a:spLocks/>
          </p:cNvSpPr>
          <p:nvPr/>
        </p:nvSpPr>
        <p:spPr>
          <a:xfrm>
            <a:off x="161243" y="6236277"/>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33</a:t>
            </a:fld>
            <a:endParaRPr lang="de-CH" b="1" dirty="0"/>
          </a:p>
        </p:txBody>
      </p:sp>
    </p:spTree>
    <p:extLst>
      <p:ext uri="{BB962C8B-B14F-4D97-AF65-F5344CB8AC3E}">
        <p14:creationId xmlns:p14="http://schemas.microsoft.com/office/powerpoint/2010/main" val="106360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bg/>
                                          </p:spTgt>
                                        </p:tgtEl>
                                        <p:attrNameLst>
                                          <p:attrName>style.visibility</p:attrName>
                                        </p:attrNameLst>
                                      </p:cBhvr>
                                      <p:to>
                                        <p:strVal val="visible"/>
                                      </p:to>
                                    </p:set>
                                    <p:animEffect transition="in" filter="fade">
                                      <p:cBhvr>
                                        <p:cTn id="24" dur="500"/>
                                        <p:tgtEl>
                                          <p:spTgt spid="5">
                                            <p:bg/>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500"/>
                                        <p:tgtEl>
                                          <p:spTgt spid="5">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500"/>
                                        <p:tgtEl>
                                          <p:spTgt spid="5">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066800" y="-243408"/>
            <a:ext cx="12580620" cy="7344816"/>
          </a:xfrm>
          <a:prstGeom prst="rect">
            <a:avLst/>
          </a:prstGeom>
          <a:solidFill>
            <a:srgbClr val="00206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
        <p:nvSpPr>
          <p:cNvPr id="6" name="Textfeld 5"/>
          <p:cNvSpPr txBox="1"/>
          <p:nvPr/>
        </p:nvSpPr>
        <p:spPr>
          <a:xfrm>
            <a:off x="66906" y="2151727"/>
            <a:ext cx="10627113" cy="2554545"/>
          </a:xfrm>
          <a:prstGeom prst="rect">
            <a:avLst/>
          </a:prstGeom>
          <a:noFill/>
        </p:spPr>
        <p:txBody>
          <a:bodyPr wrap="square" rtlCol="0">
            <a:spAutoFit/>
          </a:bodyPr>
          <a:lstStyle/>
          <a:p>
            <a:pPr algn="ctr"/>
            <a:r>
              <a:rPr lang="de-CH" sz="4000" b="1" dirty="0">
                <a:solidFill>
                  <a:schemeClr val="bg1"/>
                </a:solidFill>
                <a:latin typeface="Cambria" pitchFamily="18" charset="0"/>
              </a:rPr>
              <a:t>Die Schattenseiten</a:t>
            </a:r>
            <a:br>
              <a:rPr lang="de-CH" sz="4000" b="1" dirty="0">
                <a:solidFill>
                  <a:schemeClr val="bg1"/>
                </a:solidFill>
                <a:latin typeface="Cambria" pitchFamily="18" charset="0"/>
              </a:rPr>
            </a:br>
            <a:r>
              <a:rPr lang="de-CH" sz="4000" b="1" dirty="0">
                <a:solidFill>
                  <a:schemeClr val="bg1"/>
                </a:solidFill>
                <a:latin typeface="Cambria" pitchFamily="18" charset="0"/>
              </a:rPr>
              <a:t>der religiösen Erfahrungen:</a:t>
            </a:r>
            <a:br>
              <a:rPr lang="de-CH" sz="4000" b="1" dirty="0">
                <a:solidFill>
                  <a:schemeClr val="bg1"/>
                </a:solidFill>
                <a:latin typeface="Cambria" pitchFamily="18" charset="0"/>
              </a:rPr>
            </a:br>
            <a:endParaRPr lang="de-CH" sz="4000" b="1" dirty="0">
              <a:solidFill>
                <a:schemeClr val="bg1"/>
              </a:solidFill>
              <a:latin typeface="Cambria" pitchFamily="18" charset="0"/>
            </a:endParaRPr>
          </a:p>
          <a:p>
            <a:pPr algn="ctr"/>
            <a:r>
              <a:rPr lang="de-CH" sz="4000" b="1" dirty="0">
                <a:solidFill>
                  <a:schemeClr val="bg1"/>
                </a:solidFill>
                <a:latin typeface="Cambria" pitchFamily="18" charset="0"/>
              </a:rPr>
              <a:t>SPIRITUAL STRUGGLES</a:t>
            </a:r>
          </a:p>
        </p:txBody>
      </p:sp>
    </p:spTree>
    <p:extLst>
      <p:ext uri="{BB962C8B-B14F-4D97-AF65-F5344CB8AC3E}">
        <p14:creationId xmlns:p14="http://schemas.microsoft.com/office/powerpoint/2010/main" val="3110625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Religious</a:t>
            </a:r>
            <a:r>
              <a:rPr lang="de-CH" dirty="0"/>
              <a:t> </a:t>
            </a:r>
            <a:r>
              <a:rPr lang="de-CH" dirty="0" err="1"/>
              <a:t>Struggles</a:t>
            </a:r>
            <a:r>
              <a:rPr lang="de-CH" dirty="0"/>
              <a:t> – Religiöse Konflikte</a:t>
            </a:r>
          </a:p>
        </p:txBody>
      </p:sp>
      <p:sp>
        <p:nvSpPr>
          <p:cNvPr id="3" name="Inhaltsplatzhalter 2"/>
          <p:cNvSpPr>
            <a:spLocks noGrp="1"/>
          </p:cNvSpPr>
          <p:nvPr>
            <p:ph idx="1"/>
          </p:nvPr>
        </p:nvSpPr>
        <p:spPr>
          <a:xfrm>
            <a:off x="4960757" y="1648843"/>
            <a:ext cx="5161143" cy="4528120"/>
          </a:xfrm>
        </p:spPr>
        <p:txBody>
          <a:bodyPr/>
          <a:lstStyle/>
          <a:p>
            <a:pPr marL="0" indent="0">
              <a:buNone/>
            </a:pPr>
            <a:r>
              <a:rPr lang="de-CH" sz="1800" dirty="0"/>
              <a:t>Forschung durch J. </a:t>
            </a:r>
            <a:r>
              <a:rPr lang="de-CH" sz="1800" dirty="0" err="1"/>
              <a:t>Exline</a:t>
            </a:r>
            <a:r>
              <a:rPr lang="de-CH" sz="1800" dirty="0"/>
              <a:t> und K.I </a:t>
            </a:r>
            <a:r>
              <a:rPr lang="de-CH" sz="1800" dirty="0" err="1"/>
              <a:t>Pargament</a:t>
            </a:r>
            <a:endParaRPr lang="de-CH" dirty="0"/>
          </a:p>
          <a:p>
            <a:r>
              <a:rPr lang="de-CH" dirty="0"/>
              <a:t>Konflikthafte Gottesbeziehung</a:t>
            </a:r>
          </a:p>
          <a:p>
            <a:r>
              <a:rPr lang="de-CH" dirty="0"/>
              <a:t>Dämonische Deutungen</a:t>
            </a:r>
          </a:p>
          <a:p>
            <a:r>
              <a:rPr lang="de-CH" dirty="0"/>
              <a:t>Interpersonelle Enttäuschungen</a:t>
            </a:r>
          </a:p>
          <a:p>
            <a:r>
              <a:rPr lang="de-CH" dirty="0"/>
              <a:t>Moralische Konflikte</a:t>
            </a:r>
          </a:p>
          <a:p>
            <a:r>
              <a:rPr lang="de-CH" dirty="0"/>
              <a:t>Zweifel an religiösen Lehren und Überzeugungen</a:t>
            </a:r>
          </a:p>
          <a:p>
            <a:r>
              <a:rPr lang="de-CH" dirty="0"/>
              <a:t>Sinnfragen</a:t>
            </a:r>
          </a:p>
          <a:p>
            <a:endParaRPr lang="de-CH" dirty="0"/>
          </a:p>
        </p:txBody>
      </p:sp>
      <p:sp>
        <p:nvSpPr>
          <p:cNvPr id="4" name="Textfeld 3"/>
          <p:cNvSpPr txBox="1"/>
          <p:nvPr/>
        </p:nvSpPr>
        <p:spPr>
          <a:xfrm>
            <a:off x="5435724" y="5633141"/>
            <a:ext cx="4032448" cy="276999"/>
          </a:xfrm>
          <a:prstGeom prst="rect">
            <a:avLst/>
          </a:prstGeom>
          <a:noFill/>
        </p:spPr>
        <p:txBody>
          <a:bodyPr wrap="square" rtlCol="0">
            <a:spAutoFit/>
          </a:bodyPr>
          <a:lstStyle/>
          <a:p>
            <a:r>
              <a:rPr lang="en-US" sz="1200" dirty="0" err="1"/>
              <a:t>Exline</a:t>
            </a:r>
            <a:r>
              <a:rPr lang="en-US" sz="1200" dirty="0"/>
              <a:t> JL, </a:t>
            </a:r>
            <a:r>
              <a:rPr lang="en-US" sz="1200" dirty="0" err="1"/>
              <a:t>Pargament</a:t>
            </a:r>
            <a:r>
              <a:rPr lang="en-US" sz="1200" dirty="0"/>
              <a:t> KI, Grubbs JB &amp; </a:t>
            </a:r>
            <a:r>
              <a:rPr lang="en-US" sz="1200" dirty="0" err="1"/>
              <a:t>Yali</a:t>
            </a:r>
            <a:r>
              <a:rPr lang="en-US" sz="1200" dirty="0"/>
              <a:t> AM (2014).</a:t>
            </a:r>
            <a:endParaRPr lang="de-CH" sz="1200" dirty="0"/>
          </a:p>
        </p:txBody>
      </p:sp>
      <p:pic>
        <p:nvPicPr>
          <p:cNvPr id="6" name="Grafik 5" descr="Ein Bild, das drinnen enthält.&#10;&#10;Automatisch generierte Beschreibung">
            <a:extLst>
              <a:ext uri="{FF2B5EF4-FFF2-40B4-BE49-F238E27FC236}">
                <a16:creationId xmlns:a16="http://schemas.microsoft.com/office/drawing/2014/main" id="{D2E381D7-CC04-487D-9775-465E0D8E04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5781" y="1664539"/>
            <a:ext cx="6088700" cy="3127618"/>
          </a:xfrm>
          <a:prstGeom prst="rect">
            <a:avLst/>
          </a:prstGeom>
        </p:spPr>
      </p:pic>
      <p:sp>
        <p:nvSpPr>
          <p:cNvPr id="7" name="Textfeld 6">
            <a:extLst>
              <a:ext uri="{FF2B5EF4-FFF2-40B4-BE49-F238E27FC236}">
                <a16:creationId xmlns:a16="http://schemas.microsoft.com/office/drawing/2014/main" id="{9F9686F4-9387-4689-A837-84008BB1F5CB}"/>
              </a:ext>
            </a:extLst>
          </p:cNvPr>
          <p:cNvSpPr txBox="1"/>
          <p:nvPr/>
        </p:nvSpPr>
        <p:spPr>
          <a:xfrm>
            <a:off x="793940" y="4807449"/>
            <a:ext cx="3668551" cy="646331"/>
          </a:xfrm>
          <a:prstGeom prst="rect">
            <a:avLst/>
          </a:prstGeom>
          <a:noFill/>
        </p:spPr>
        <p:txBody>
          <a:bodyPr wrap="square" rtlCol="0">
            <a:spAutoFit/>
          </a:bodyPr>
          <a:lstStyle/>
          <a:p>
            <a:r>
              <a:rPr lang="de-CH" b="1" dirty="0">
                <a:latin typeface="Arial" panose="020B0604020202020204" pitchFamily="34" charset="0"/>
                <a:cs typeface="Arial" panose="020B0604020202020204" pitchFamily="34" charset="0"/>
              </a:rPr>
              <a:t>Isenheimer Altar: «Wo warst du Jesus?» (Hl. Antonius)</a:t>
            </a:r>
            <a:endParaRPr lang="de-DE" b="1" dirty="0">
              <a:latin typeface="Arial" panose="020B0604020202020204" pitchFamily="34" charset="0"/>
              <a:cs typeface="Arial" panose="020B0604020202020204" pitchFamily="34" charset="0"/>
            </a:endParaRPr>
          </a:p>
        </p:txBody>
      </p:sp>
      <p:sp>
        <p:nvSpPr>
          <p:cNvPr id="8" name="Foliennummernplatzhalter 2">
            <a:extLst>
              <a:ext uri="{FF2B5EF4-FFF2-40B4-BE49-F238E27FC236}">
                <a16:creationId xmlns:a16="http://schemas.microsoft.com/office/drawing/2014/main" id="{D9C431E8-53ED-4302-AFC1-362CBFCF40B5}"/>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35</a:t>
            </a:fld>
            <a:endParaRPr lang="de-CH" b="1" dirty="0"/>
          </a:p>
        </p:txBody>
      </p:sp>
    </p:spTree>
    <p:extLst>
      <p:ext uri="{BB962C8B-B14F-4D97-AF65-F5344CB8AC3E}">
        <p14:creationId xmlns:p14="http://schemas.microsoft.com/office/powerpoint/2010/main" val="1525174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066800" y="-243408"/>
            <a:ext cx="12580620" cy="7344816"/>
          </a:xfrm>
          <a:prstGeom prst="rect">
            <a:avLst/>
          </a:prstGeom>
          <a:solidFill>
            <a:srgbClr val="00206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
        <p:nvSpPr>
          <p:cNvPr id="6" name="Textfeld 5"/>
          <p:cNvSpPr txBox="1"/>
          <p:nvPr/>
        </p:nvSpPr>
        <p:spPr>
          <a:xfrm>
            <a:off x="66906" y="2151727"/>
            <a:ext cx="10627113" cy="3170099"/>
          </a:xfrm>
          <a:prstGeom prst="rect">
            <a:avLst/>
          </a:prstGeom>
          <a:noFill/>
        </p:spPr>
        <p:txBody>
          <a:bodyPr wrap="square" rtlCol="0">
            <a:spAutoFit/>
          </a:bodyPr>
          <a:lstStyle/>
          <a:p>
            <a:pPr algn="ctr"/>
            <a:r>
              <a:rPr lang="de-CH" sz="4000" b="1" dirty="0">
                <a:solidFill>
                  <a:schemeClr val="bg1"/>
                </a:solidFill>
                <a:latin typeface="Cambria" pitchFamily="18" charset="0"/>
              </a:rPr>
              <a:t>LEITLINIEN</a:t>
            </a:r>
            <a:br>
              <a:rPr lang="de-CH" sz="4000" b="1" dirty="0">
                <a:solidFill>
                  <a:schemeClr val="bg1"/>
                </a:solidFill>
                <a:latin typeface="Cambria" pitchFamily="18" charset="0"/>
              </a:rPr>
            </a:br>
            <a:br>
              <a:rPr lang="de-CH" sz="4000" b="1" dirty="0">
                <a:solidFill>
                  <a:schemeClr val="bg1"/>
                </a:solidFill>
                <a:latin typeface="Cambria" pitchFamily="18" charset="0"/>
              </a:rPr>
            </a:br>
            <a:r>
              <a:rPr lang="de-CH" sz="4000" b="1" dirty="0">
                <a:solidFill>
                  <a:schemeClr val="bg1"/>
                </a:solidFill>
                <a:latin typeface="Cambria" pitchFamily="18" charset="0"/>
              </a:rPr>
              <a:t>für den Umgang mit </a:t>
            </a:r>
            <a:br>
              <a:rPr lang="de-CH" sz="4000" b="1" dirty="0">
                <a:solidFill>
                  <a:schemeClr val="bg1"/>
                </a:solidFill>
                <a:latin typeface="Cambria" pitchFamily="18" charset="0"/>
              </a:rPr>
            </a:br>
            <a:r>
              <a:rPr lang="de-CH" sz="4000" b="1" dirty="0">
                <a:solidFill>
                  <a:schemeClr val="bg1"/>
                </a:solidFill>
                <a:latin typeface="Cambria" pitchFamily="18" charset="0"/>
              </a:rPr>
              <a:t>spirituellen Themen </a:t>
            </a:r>
            <a:br>
              <a:rPr lang="de-CH" sz="4000" b="1" dirty="0">
                <a:solidFill>
                  <a:schemeClr val="bg1"/>
                </a:solidFill>
                <a:latin typeface="Cambria" pitchFamily="18" charset="0"/>
              </a:rPr>
            </a:br>
            <a:r>
              <a:rPr lang="de-CH" sz="4000" b="1" dirty="0">
                <a:solidFill>
                  <a:schemeClr val="bg1"/>
                </a:solidFill>
                <a:latin typeface="Cambria" pitchFamily="18" charset="0"/>
              </a:rPr>
              <a:t>in der Psychotherapie</a:t>
            </a:r>
          </a:p>
        </p:txBody>
      </p:sp>
    </p:spTree>
    <p:extLst>
      <p:ext uri="{BB962C8B-B14F-4D97-AF65-F5344CB8AC3E}">
        <p14:creationId xmlns:p14="http://schemas.microsoft.com/office/powerpoint/2010/main" val="1891422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Spiritualität im Kontext ansprechen</a:t>
            </a:r>
          </a:p>
        </p:txBody>
      </p:sp>
      <p:sp>
        <p:nvSpPr>
          <p:cNvPr id="3" name="Inhaltsplatzhalter 2"/>
          <p:cNvSpPr>
            <a:spLocks noGrp="1"/>
          </p:cNvSpPr>
          <p:nvPr>
            <p:ph idx="1"/>
          </p:nvPr>
        </p:nvSpPr>
        <p:spPr/>
        <p:txBody>
          <a:bodyPr/>
          <a:lstStyle/>
          <a:p>
            <a:r>
              <a:rPr lang="de-CH" dirty="0"/>
              <a:t>Psychotherapie ist nicht primär spirituelle Begleitung, sondern ein Weg, Leiden zu lindern, eine Person zu stärken und ihr einen Sinn für das Leben zu vermitteln. Damit sollen die personale Existenz gestärkt, Beziehungen gefördert und die Bewältigung von Leiden verbessert werden.</a:t>
            </a:r>
          </a:p>
          <a:p>
            <a:r>
              <a:rPr lang="de-CH" sz="3600" b="1" dirty="0">
                <a:solidFill>
                  <a:schemeClr val="accent1">
                    <a:lumMod val="75000"/>
                  </a:schemeClr>
                </a:solidFill>
              </a:rPr>
              <a:t>Spiritualität wird exploriert, um letztlich eine ganzheitliche Lebensbewältigung zu fördern. </a:t>
            </a:r>
          </a:p>
        </p:txBody>
      </p:sp>
      <p:sp>
        <p:nvSpPr>
          <p:cNvPr id="4" name="Foliennummernplatzhalter 2">
            <a:extLst>
              <a:ext uri="{FF2B5EF4-FFF2-40B4-BE49-F238E27FC236}">
                <a16:creationId xmlns:a16="http://schemas.microsoft.com/office/drawing/2014/main" id="{888D7A9A-04BC-4B78-9A97-53F1B436A760}"/>
              </a:ext>
            </a:extLst>
          </p:cNvPr>
          <p:cNvSpPr txBox="1">
            <a:spLocks/>
          </p:cNvSpPr>
          <p:nvPr/>
        </p:nvSpPr>
        <p:spPr>
          <a:xfrm>
            <a:off x="161243" y="6231225"/>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37</a:t>
            </a:fld>
            <a:endParaRPr lang="de-CH" b="1" dirty="0"/>
          </a:p>
        </p:txBody>
      </p:sp>
    </p:spTree>
    <p:extLst>
      <p:ext uri="{BB962C8B-B14F-4D97-AF65-F5344CB8AC3E}">
        <p14:creationId xmlns:p14="http://schemas.microsoft.com/office/powerpoint/2010/main" val="809079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Annäherung an die Thematik</a:t>
            </a:r>
          </a:p>
        </p:txBody>
      </p:sp>
      <p:sp>
        <p:nvSpPr>
          <p:cNvPr id="3" name="Inhaltsplatzhalter 2"/>
          <p:cNvSpPr>
            <a:spLocks noGrp="1"/>
          </p:cNvSpPr>
          <p:nvPr>
            <p:ph idx="1"/>
          </p:nvPr>
        </p:nvSpPr>
        <p:spPr/>
        <p:txBody>
          <a:bodyPr/>
          <a:lstStyle/>
          <a:p>
            <a:r>
              <a:rPr lang="de-CH" dirty="0"/>
              <a:t>Auf «spirituelle Signale» hören</a:t>
            </a:r>
          </a:p>
          <a:p>
            <a:r>
              <a:rPr lang="de-CH" dirty="0"/>
              <a:t>Existenzialistisches Nachfragen (Griffiths)</a:t>
            </a:r>
          </a:p>
          <a:p>
            <a:endParaRPr lang="de-CH" dirty="0"/>
          </a:p>
          <a:p>
            <a:pPr marL="0" indent="0">
              <a:buNone/>
            </a:pPr>
            <a:r>
              <a:rPr lang="de-CH" u="sng" dirty="0"/>
              <a:t>Gefahr der «spirituellen» Gegenübertragung: </a:t>
            </a:r>
          </a:p>
          <a:p>
            <a:r>
              <a:rPr lang="de-CH" dirty="0"/>
              <a:t>wegen des eigenen Interesses ein übermässiges Gewicht auf Spiritualität legen.</a:t>
            </a:r>
          </a:p>
          <a:p>
            <a:r>
              <a:rPr lang="de-CH" dirty="0"/>
              <a:t>Zentrale therapeutische Ziele aus den Augen verlieren.</a:t>
            </a:r>
          </a:p>
        </p:txBody>
      </p:sp>
      <p:sp>
        <p:nvSpPr>
          <p:cNvPr id="4" name="Foliennummernplatzhalter 2">
            <a:extLst>
              <a:ext uri="{FF2B5EF4-FFF2-40B4-BE49-F238E27FC236}">
                <a16:creationId xmlns:a16="http://schemas.microsoft.com/office/drawing/2014/main" id="{B7988AE0-F8CC-4020-84FB-03C93CE04D24}"/>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38</a:t>
            </a:fld>
            <a:endParaRPr lang="de-CH" b="1" dirty="0"/>
          </a:p>
        </p:txBody>
      </p:sp>
    </p:spTree>
    <p:extLst>
      <p:ext uri="{BB962C8B-B14F-4D97-AF65-F5344CB8AC3E}">
        <p14:creationId xmlns:p14="http://schemas.microsoft.com/office/powerpoint/2010/main" val="1617255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A3F12-89D6-4DC5-8359-B4612A9F0B0D}"/>
              </a:ext>
            </a:extLst>
          </p:cNvPr>
          <p:cNvSpPr>
            <a:spLocks noGrp="1"/>
          </p:cNvSpPr>
          <p:nvPr>
            <p:ph type="title"/>
          </p:nvPr>
        </p:nvSpPr>
        <p:spPr>
          <a:xfrm>
            <a:off x="717708" y="784216"/>
            <a:ext cx="9003983" cy="752473"/>
          </a:xfrm>
        </p:spPr>
        <p:txBody>
          <a:bodyPr>
            <a:normAutofit fontScale="90000"/>
          </a:bodyPr>
          <a:lstStyle/>
          <a:p>
            <a:r>
              <a:rPr lang="de-CH" dirty="0"/>
              <a:t>Religiosität als Prägung / </a:t>
            </a:r>
            <a:br>
              <a:rPr lang="de-CH" dirty="0"/>
            </a:br>
            <a:r>
              <a:rPr lang="de-CH" dirty="0"/>
              <a:t>als Thematik in der Therapie</a:t>
            </a:r>
            <a:endParaRPr lang="de-DE" dirty="0"/>
          </a:p>
        </p:txBody>
      </p:sp>
      <p:sp>
        <p:nvSpPr>
          <p:cNvPr id="3" name="Foliennummernplatzhalter 2">
            <a:extLst>
              <a:ext uri="{FF2B5EF4-FFF2-40B4-BE49-F238E27FC236}">
                <a16:creationId xmlns:a16="http://schemas.microsoft.com/office/drawing/2014/main" id="{2F31C2A6-4202-4E21-9D0C-50AC491E21EC}"/>
              </a:ext>
            </a:extLst>
          </p:cNvPr>
          <p:cNvSpPr>
            <a:spLocks noGrp="1"/>
          </p:cNvSpPr>
          <p:nvPr>
            <p:ph type="sldNum" sz="quarter" idx="12"/>
          </p:nvPr>
        </p:nvSpPr>
        <p:spPr/>
        <p:txBody>
          <a:bodyPr/>
          <a:lstStyle/>
          <a:p>
            <a:fld id="{4E471FF4-0C00-40C5-A66A-9E33A9528A29}" type="slidenum">
              <a:rPr lang="de-CH" smtClean="0"/>
              <a:t>39</a:t>
            </a:fld>
            <a:endParaRPr lang="de-CH"/>
          </a:p>
        </p:txBody>
      </p:sp>
      <p:pic>
        <p:nvPicPr>
          <p:cNvPr id="4" name="Grafik 3">
            <a:extLst>
              <a:ext uri="{FF2B5EF4-FFF2-40B4-BE49-F238E27FC236}">
                <a16:creationId xmlns:a16="http://schemas.microsoft.com/office/drawing/2014/main" id="{B3F3021F-A3F7-455B-B735-66950FBC56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709" y="1708211"/>
            <a:ext cx="10012653" cy="4555143"/>
          </a:xfrm>
          <a:prstGeom prst="rect">
            <a:avLst/>
          </a:prstGeom>
        </p:spPr>
      </p:pic>
      <p:sp>
        <p:nvSpPr>
          <p:cNvPr id="5" name="Foliennummernplatzhalter 2">
            <a:extLst>
              <a:ext uri="{FF2B5EF4-FFF2-40B4-BE49-F238E27FC236}">
                <a16:creationId xmlns:a16="http://schemas.microsoft.com/office/drawing/2014/main" id="{3D4D0904-7962-4746-9E25-F70BA48D2165}"/>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39</a:t>
            </a:fld>
            <a:endParaRPr lang="de-CH" b="1" dirty="0"/>
          </a:p>
        </p:txBody>
      </p:sp>
    </p:spTree>
    <p:extLst>
      <p:ext uri="{BB962C8B-B14F-4D97-AF65-F5344CB8AC3E}">
        <p14:creationId xmlns:p14="http://schemas.microsoft.com/office/powerpoint/2010/main" val="196730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B2BA6-1190-45F2-B7F1-C7D828B5D423}"/>
              </a:ext>
            </a:extLst>
          </p:cNvPr>
          <p:cNvSpPr>
            <a:spLocks noGrp="1"/>
          </p:cNvSpPr>
          <p:nvPr>
            <p:ph type="title"/>
          </p:nvPr>
        </p:nvSpPr>
        <p:spPr/>
        <p:txBody>
          <a:bodyPr/>
          <a:lstStyle/>
          <a:p>
            <a:r>
              <a:rPr lang="de-CH" dirty="0"/>
              <a:t>Zusammentragen</a:t>
            </a:r>
            <a:endParaRPr lang="de-DE" dirty="0"/>
          </a:p>
        </p:txBody>
      </p:sp>
      <p:sp>
        <p:nvSpPr>
          <p:cNvPr id="3" name="Inhaltsplatzhalter 2">
            <a:extLst>
              <a:ext uri="{FF2B5EF4-FFF2-40B4-BE49-F238E27FC236}">
                <a16:creationId xmlns:a16="http://schemas.microsoft.com/office/drawing/2014/main" id="{3ED40AA6-DA11-40CE-9BBB-8BE6FB65EC0C}"/>
              </a:ext>
            </a:extLst>
          </p:cNvPr>
          <p:cNvSpPr>
            <a:spLocks noGrp="1"/>
          </p:cNvSpPr>
          <p:nvPr>
            <p:ph idx="1"/>
          </p:nvPr>
        </p:nvSpPr>
        <p:spPr>
          <a:xfrm>
            <a:off x="717710" y="1648843"/>
            <a:ext cx="6843886" cy="4528120"/>
          </a:xfrm>
        </p:spPr>
        <p:txBody>
          <a:bodyPr>
            <a:normAutofit/>
          </a:bodyPr>
          <a:lstStyle/>
          <a:p>
            <a:r>
              <a:rPr lang="de-DE" sz="4400" i="1" dirty="0"/>
              <a:t>Was sind mögliche spirituelle </a:t>
            </a:r>
            <a:br>
              <a:rPr lang="de-DE" sz="4400" i="1" dirty="0"/>
            </a:br>
            <a:r>
              <a:rPr lang="de-DE" sz="4400" i="1" dirty="0"/>
              <a:t>Interventionen in der Psychotherapie?</a:t>
            </a:r>
          </a:p>
          <a:p>
            <a:pPr marL="0" indent="0">
              <a:buNone/>
            </a:pPr>
            <a:endParaRPr lang="de-DE" sz="4400" i="1" dirty="0"/>
          </a:p>
          <a:p>
            <a:endParaRPr lang="de-DE" sz="4400" dirty="0"/>
          </a:p>
        </p:txBody>
      </p:sp>
      <p:pic>
        <p:nvPicPr>
          <p:cNvPr id="5" name="Grafik 4">
            <a:extLst>
              <a:ext uri="{FF2B5EF4-FFF2-40B4-BE49-F238E27FC236}">
                <a16:creationId xmlns:a16="http://schemas.microsoft.com/office/drawing/2014/main" id="{FCFD074F-A4AC-4CEA-A44A-AC169B4B94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346144">
            <a:off x="6509700" y="1814210"/>
            <a:ext cx="3616561" cy="2067874"/>
          </a:xfrm>
          <a:prstGeom prst="rect">
            <a:avLst/>
          </a:prstGeom>
        </p:spPr>
      </p:pic>
      <p:pic>
        <p:nvPicPr>
          <p:cNvPr id="7" name="Grafik 6">
            <a:extLst>
              <a:ext uri="{FF2B5EF4-FFF2-40B4-BE49-F238E27FC236}">
                <a16:creationId xmlns:a16="http://schemas.microsoft.com/office/drawing/2014/main" id="{D2BB800D-86D4-4C42-835A-99E450D4CF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602" t="17974" r="31389" b="40394"/>
          <a:stretch/>
        </p:blipFill>
        <p:spPr>
          <a:xfrm>
            <a:off x="8092714" y="4331737"/>
            <a:ext cx="1346961" cy="1845226"/>
          </a:xfrm>
          <a:prstGeom prst="rect">
            <a:avLst/>
          </a:prstGeom>
        </p:spPr>
      </p:pic>
    </p:spTree>
    <p:extLst>
      <p:ext uri="{BB962C8B-B14F-4D97-AF65-F5344CB8AC3E}">
        <p14:creationId xmlns:p14="http://schemas.microsoft.com/office/powerpoint/2010/main" val="549736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7400" y="475018"/>
            <a:ext cx="9334500" cy="936104"/>
          </a:xfrm>
        </p:spPr>
        <p:txBody>
          <a:bodyPr>
            <a:normAutofit fontScale="90000"/>
          </a:bodyPr>
          <a:lstStyle/>
          <a:p>
            <a:r>
              <a:rPr lang="de-CH" dirty="0"/>
              <a:t>Der hochreligiöse Patient in der Psychotherapie ist …  </a:t>
            </a:r>
          </a:p>
        </p:txBody>
      </p:sp>
      <p:sp>
        <p:nvSpPr>
          <p:cNvPr id="3" name="Inhaltsplatzhalter 2"/>
          <p:cNvSpPr>
            <a:spLocks noGrp="1"/>
          </p:cNvSpPr>
          <p:nvPr>
            <p:ph idx="1"/>
          </p:nvPr>
        </p:nvSpPr>
        <p:spPr/>
        <p:txBody>
          <a:bodyPr>
            <a:normAutofit fontScale="92500" lnSpcReduction="20000"/>
          </a:bodyPr>
          <a:lstStyle/>
          <a:p>
            <a:r>
              <a:rPr lang="de-CH" dirty="0"/>
              <a:t>ein leidender Mensch (oftmals mit religiös geprägten „</a:t>
            </a:r>
            <a:r>
              <a:rPr lang="de-CH" dirty="0" err="1"/>
              <a:t>idioms</a:t>
            </a:r>
            <a:r>
              <a:rPr lang="de-CH" dirty="0"/>
              <a:t> </a:t>
            </a:r>
            <a:r>
              <a:rPr lang="de-CH" dirty="0" err="1"/>
              <a:t>of</a:t>
            </a:r>
            <a:r>
              <a:rPr lang="de-CH" dirty="0"/>
              <a:t> </a:t>
            </a:r>
            <a:r>
              <a:rPr lang="de-CH" dirty="0" err="1"/>
              <a:t>distress</a:t>
            </a:r>
            <a:r>
              <a:rPr lang="de-CH" dirty="0"/>
              <a:t>“).</a:t>
            </a:r>
          </a:p>
          <a:p>
            <a:r>
              <a:rPr lang="de-CH" dirty="0"/>
              <a:t>ein subkulturell geprägter Mensch </a:t>
            </a:r>
          </a:p>
          <a:p>
            <a:r>
              <a:rPr lang="de-CH" dirty="0"/>
              <a:t>ein Mensch im Konflikt (mit sich selbst, seinen religiösen Werten und mit seinem Umfeld).</a:t>
            </a:r>
          </a:p>
          <a:p>
            <a:r>
              <a:rPr lang="de-CH" dirty="0"/>
              <a:t>ein Mensch, der seine Schwachheit erlebt, in denen sich die Versprechungen und die Bewältigungsstrategien der Religion als uneinlösbar erweisen.</a:t>
            </a:r>
          </a:p>
          <a:p>
            <a:r>
              <a:rPr lang="de-CH" dirty="0"/>
              <a:t>Ein Mensch mit seinen Strebungen nach Liebe und Glück (evtl. im Widerspruch zu religiösen Regeln).</a:t>
            </a:r>
          </a:p>
          <a:p>
            <a:r>
              <a:rPr lang="de-CH" dirty="0"/>
              <a:t>Ein Mensch mit seinem „Schatten“, destruktiven Anteilen, Regungen und Strebungen, die sich nicht mit seiner religiösen Ethik in Einklang bringen lassen.</a:t>
            </a:r>
          </a:p>
          <a:p>
            <a:endParaRPr lang="de-CH" dirty="0"/>
          </a:p>
        </p:txBody>
      </p:sp>
      <p:sp>
        <p:nvSpPr>
          <p:cNvPr id="4" name="Foliennummernplatzhalter 2">
            <a:extLst>
              <a:ext uri="{FF2B5EF4-FFF2-40B4-BE49-F238E27FC236}">
                <a16:creationId xmlns:a16="http://schemas.microsoft.com/office/drawing/2014/main" id="{DD27AC64-251C-4BDC-88A1-11E70B8AE5B1}"/>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40</a:t>
            </a:fld>
            <a:endParaRPr lang="de-CH" b="1" dirty="0"/>
          </a:p>
        </p:txBody>
      </p:sp>
    </p:spTree>
    <p:extLst>
      <p:ext uri="{BB962C8B-B14F-4D97-AF65-F5344CB8AC3E}">
        <p14:creationId xmlns:p14="http://schemas.microsoft.com/office/powerpoint/2010/main" val="3464535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Religion als metatherapeutisches Thema</a:t>
            </a:r>
            <a:endParaRPr lang="en-US" dirty="0"/>
          </a:p>
        </p:txBody>
      </p:sp>
      <p:sp>
        <p:nvSpPr>
          <p:cNvPr id="3" name="Inhaltsplatzhalter 2"/>
          <p:cNvSpPr>
            <a:spLocks noGrp="1"/>
          </p:cNvSpPr>
          <p:nvPr>
            <p:ph idx="1"/>
          </p:nvPr>
        </p:nvSpPr>
        <p:spPr/>
        <p:txBody>
          <a:bodyPr>
            <a:normAutofit lnSpcReduction="10000"/>
          </a:bodyPr>
          <a:lstStyle/>
          <a:p>
            <a:r>
              <a:rPr lang="de-CH" dirty="0"/>
              <a:t>Religion sollte nur dann Thema der Psychotherapie werden, wenn sie vom Patienten angesprochen wird.</a:t>
            </a:r>
          </a:p>
          <a:p>
            <a:r>
              <a:rPr lang="de-CH" dirty="0"/>
              <a:t>Religion wird nicht zur gemeinsamen spirituellen Handlung / zum Ritual im Rahmen des therapeutischen Settings</a:t>
            </a:r>
          </a:p>
          <a:p>
            <a:r>
              <a:rPr lang="de-CH" dirty="0"/>
              <a:t>Religion wird verstanden als metatherapeutisches Thema: «Reden über Religion», aber nicht «Praktizieren als religiöses Ritual»</a:t>
            </a:r>
          </a:p>
          <a:p>
            <a:endParaRPr lang="de-CH" dirty="0"/>
          </a:p>
          <a:p>
            <a:r>
              <a:rPr lang="de-CH" dirty="0"/>
              <a:t>Ausnahmen: </a:t>
            </a:r>
          </a:p>
          <a:p>
            <a:pPr lvl="1"/>
            <a:r>
              <a:rPr lang="de-CH" dirty="0"/>
              <a:t>Achtsamkeitsübungen, möglichst nicht mit religiösem Überbau</a:t>
            </a:r>
          </a:p>
          <a:p>
            <a:pPr lvl="1"/>
            <a:r>
              <a:rPr lang="de-CH" dirty="0"/>
              <a:t>Gebet im Einzelfall, wenn vom Patienten gewünscht</a:t>
            </a:r>
          </a:p>
          <a:p>
            <a:endParaRPr lang="en-US" dirty="0"/>
          </a:p>
        </p:txBody>
      </p:sp>
      <p:sp>
        <p:nvSpPr>
          <p:cNvPr id="4" name="Foliennummernplatzhalter 2">
            <a:extLst>
              <a:ext uri="{FF2B5EF4-FFF2-40B4-BE49-F238E27FC236}">
                <a16:creationId xmlns:a16="http://schemas.microsoft.com/office/drawing/2014/main" id="{CCC6BAD8-D53C-48AF-819B-A1528DD3A6C5}"/>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41</a:t>
            </a:fld>
            <a:endParaRPr lang="de-CH" b="1" dirty="0"/>
          </a:p>
        </p:txBody>
      </p:sp>
    </p:spTree>
    <p:extLst>
      <p:ext uri="{BB962C8B-B14F-4D97-AF65-F5344CB8AC3E}">
        <p14:creationId xmlns:p14="http://schemas.microsoft.com/office/powerpoint/2010/main" val="3802623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ED34E2D-05D5-45EF-987E-ADC039FB43CB}"/>
              </a:ext>
            </a:extLst>
          </p:cNvPr>
          <p:cNvSpPr/>
          <p:nvPr/>
        </p:nvSpPr>
        <p:spPr>
          <a:xfrm>
            <a:off x="-125936" y="-818707"/>
            <a:ext cx="11580575" cy="883565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7EA32B0D-445A-4432-9D09-4211EB33A3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1772" y="-464820"/>
            <a:ext cx="7547589" cy="6848088"/>
          </a:xfrm>
          <a:prstGeom prst="rect">
            <a:avLst/>
          </a:prstGeom>
        </p:spPr>
      </p:pic>
    </p:spTree>
    <p:extLst>
      <p:ext uri="{BB962C8B-B14F-4D97-AF65-F5344CB8AC3E}">
        <p14:creationId xmlns:p14="http://schemas.microsoft.com/office/powerpoint/2010/main" val="4036110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Anregung zum weiteren Gespräch</a:t>
            </a:r>
          </a:p>
        </p:txBody>
      </p:sp>
      <p:sp>
        <p:nvSpPr>
          <p:cNvPr id="3" name="Inhaltsplatzhalter 2"/>
          <p:cNvSpPr>
            <a:spLocks noGrp="1"/>
          </p:cNvSpPr>
          <p:nvPr>
            <p:ph idx="1"/>
          </p:nvPr>
        </p:nvSpPr>
        <p:spPr>
          <a:xfrm>
            <a:off x="717710" y="1648843"/>
            <a:ext cx="6062232" cy="4528120"/>
          </a:xfrm>
        </p:spPr>
        <p:txBody>
          <a:bodyPr>
            <a:normAutofit lnSpcReduction="10000"/>
          </a:bodyPr>
          <a:lstStyle/>
          <a:p>
            <a:pPr marL="514350" indent="-514350">
              <a:buFont typeface="+mj-lt"/>
              <a:buAutoNum type="arabicPeriod"/>
            </a:pPr>
            <a:r>
              <a:rPr lang="de-CH" dirty="0"/>
              <a:t>In welchem Kontext fühlen Sie sich wohl, spirituelle Themen in der Psychotherapie zuzulassen?</a:t>
            </a:r>
          </a:p>
          <a:p>
            <a:pPr marL="514350" indent="-514350">
              <a:buFont typeface="+mj-lt"/>
              <a:buAutoNum type="arabicPeriod"/>
            </a:pPr>
            <a:r>
              <a:rPr lang="de-CH" dirty="0"/>
              <a:t>Treffen Sie die Entscheidung aufgrund von klaren Kriterien oder von situativ geprägten „Gefühlen“?</a:t>
            </a:r>
          </a:p>
          <a:p>
            <a:pPr marL="514350" indent="-514350">
              <a:buFont typeface="+mj-lt"/>
              <a:buAutoNum type="arabicPeriod"/>
            </a:pPr>
            <a:r>
              <a:rPr lang="de-CH" dirty="0"/>
              <a:t>Wann würden Sie auch bei religiösen Patienten bewusst auf eine spirituelle Intervention (Gebet, Diskussion über spirituelle Implikationen) verzichten?</a:t>
            </a:r>
          </a:p>
          <a:p>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43</a:t>
            </a:fld>
            <a:endParaRPr lang="de-CH"/>
          </a:p>
        </p:txBody>
      </p:sp>
      <p:pic>
        <p:nvPicPr>
          <p:cNvPr id="5" name="Grafik 4">
            <a:extLst>
              <a:ext uri="{FF2B5EF4-FFF2-40B4-BE49-F238E27FC236}">
                <a16:creationId xmlns:a16="http://schemas.microsoft.com/office/drawing/2014/main" id="{DBDB872E-DD11-4B24-B9EC-B4C602D19D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346144">
            <a:off x="6509700" y="1814210"/>
            <a:ext cx="3616561" cy="2067874"/>
          </a:xfrm>
          <a:prstGeom prst="rect">
            <a:avLst/>
          </a:prstGeom>
        </p:spPr>
      </p:pic>
    </p:spTree>
    <p:extLst>
      <p:ext uri="{BB962C8B-B14F-4D97-AF65-F5344CB8AC3E}">
        <p14:creationId xmlns:p14="http://schemas.microsoft.com/office/powerpoint/2010/main" val="3086408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203FC7-66D3-4EE2-9947-B563D8291333}"/>
              </a:ext>
            </a:extLst>
          </p:cNvPr>
          <p:cNvSpPr>
            <a:spLocks noGrp="1"/>
          </p:cNvSpPr>
          <p:nvPr>
            <p:ph type="title"/>
          </p:nvPr>
        </p:nvSpPr>
        <p:spPr/>
        <p:txBody>
          <a:bodyPr/>
          <a:lstStyle/>
          <a:p>
            <a:r>
              <a:rPr lang="de-CH" dirty="0"/>
              <a:t>Buchhinweis</a:t>
            </a:r>
            <a:endParaRPr lang="de-DE" dirty="0"/>
          </a:p>
        </p:txBody>
      </p:sp>
      <p:pic>
        <p:nvPicPr>
          <p:cNvPr id="9" name="Inhaltsplatzhalter 8" descr="Ein Bild, das Screenshot, Text enthält.&#10;&#10;Automatisch generierte Beschreibung">
            <a:hlinkClick r:id="rId2"/>
            <a:extLst>
              <a:ext uri="{FF2B5EF4-FFF2-40B4-BE49-F238E27FC236}">
                <a16:creationId xmlns:a16="http://schemas.microsoft.com/office/drawing/2014/main" id="{C73CB764-ADB8-4F65-A2F9-2BFE137740E2}"/>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rot="21055615">
            <a:off x="1226846" y="1426522"/>
            <a:ext cx="3044629" cy="4351338"/>
          </a:xfrm>
          <a:prstGeom prst="rect">
            <a:avLst/>
          </a:prstGeom>
          <a:ln>
            <a:noFill/>
          </a:ln>
          <a:effectLst>
            <a:outerShdw blurRad="292100" dist="139700" dir="2700000" algn="tl" rotWithShape="0">
              <a:srgbClr val="333333">
                <a:alpha val="65000"/>
              </a:srgbClr>
            </a:outerShdw>
          </a:effectLst>
        </p:spPr>
      </p:pic>
      <p:sp>
        <p:nvSpPr>
          <p:cNvPr id="5" name="Inhaltsplatzhalter 4">
            <a:extLst>
              <a:ext uri="{FF2B5EF4-FFF2-40B4-BE49-F238E27FC236}">
                <a16:creationId xmlns:a16="http://schemas.microsoft.com/office/drawing/2014/main" id="{24C13AB4-E6EE-47C3-9DBD-8E73105CA536}"/>
              </a:ext>
            </a:extLst>
          </p:cNvPr>
          <p:cNvSpPr>
            <a:spLocks noGrp="1"/>
          </p:cNvSpPr>
          <p:nvPr>
            <p:ph sz="half" idx="2"/>
          </p:nvPr>
        </p:nvSpPr>
        <p:spPr/>
        <p:txBody>
          <a:bodyPr/>
          <a:lstStyle/>
          <a:p>
            <a:r>
              <a:rPr lang="de-CH" dirty="0"/>
              <a:t>Das Standardwerk in </a:t>
            </a:r>
            <a:br>
              <a:rPr lang="de-CH" dirty="0"/>
            </a:br>
            <a:r>
              <a:rPr lang="de-CH" dirty="0"/>
              <a:t>2. Auflage 2018</a:t>
            </a:r>
          </a:p>
          <a:p>
            <a:endParaRPr lang="de-CH" dirty="0"/>
          </a:p>
          <a:p>
            <a:r>
              <a:rPr lang="de-CH" dirty="0"/>
              <a:t>Professioneller Umgang mit spirituellen Fragen im Kontext von Psychotherapie und Psychiatrie</a:t>
            </a:r>
          </a:p>
          <a:p>
            <a:endParaRPr lang="de-DE" dirty="0"/>
          </a:p>
        </p:txBody>
      </p:sp>
    </p:spTree>
    <p:extLst>
      <p:ext uri="{BB962C8B-B14F-4D97-AF65-F5344CB8AC3E}">
        <p14:creationId xmlns:p14="http://schemas.microsoft.com/office/powerpoint/2010/main" val="666280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1A18C1B-AE1F-4C1A-A448-93B0A1BB347A}"/>
              </a:ext>
            </a:extLst>
          </p:cNvPr>
          <p:cNvSpPr>
            <a:spLocks noGrp="1"/>
          </p:cNvSpPr>
          <p:nvPr>
            <p:ph type="title"/>
          </p:nvPr>
        </p:nvSpPr>
        <p:spPr/>
        <p:txBody>
          <a:bodyPr/>
          <a:lstStyle/>
          <a:p>
            <a:r>
              <a:rPr lang="de-CH" dirty="0"/>
              <a:t>Ausgewählte Literatur</a:t>
            </a:r>
            <a:endParaRPr lang="de-DE" dirty="0"/>
          </a:p>
        </p:txBody>
      </p:sp>
      <p:sp>
        <p:nvSpPr>
          <p:cNvPr id="6" name="Inhaltsplatzhalter 5">
            <a:extLst>
              <a:ext uri="{FF2B5EF4-FFF2-40B4-BE49-F238E27FC236}">
                <a16:creationId xmlns:a16="http://schemas.microsoft.com/office/drawing/2014/main" id="{37DA1C64-1516-4276-BD8B-9916BD5BFDFB}"/>
              </a:ext>
            </a:extLst>
          </p:cNvPr>
          <p:cNvSpPr>
            <a:spLocks noGrp="1"/>
          </p:cNvSpPr>
          <p:nvPr>
            <p:ph sz="half" idx="1"/>
          </p:nvPr>
        </p:nvSpPr>
        <p:spPr>
          <a:xfrm>
            <a:off x="717709" y="1295166"/>
            <a:ext cx="4436745" cy="4832830"/>
          </a:xfrm>
        </p:spPr>
        <p:txBody>
          <a:bodyPr>
            <a:noAutofit/>
          </a:bodyPr>
          <a:lstStyle/>
          <a:p>
            <a:r>
              <a:rPr lang="en-US" sz="1100" dirty="0" err="1"/>
              <a:t>Ano</a:t>
            </a:r>
            <a:r>
              <a:rPr lang="en-US" sz="1100" dirty="0"/>
              <a:t>, G.G., &amp; </a:t>
            </a:r>
            <a:r>
              <a:rPr lang="en-US" sz="1100" dirty="0" err="1"/>
              <a:t>Vasconcelles</a:t>
            </a:r>
            <a:r>
              <a:rPr lang="en-US" sz="1100" dirty="0"/>
              <a:t>, E.B. (2005). Religious coping and adjustment to psychological distress. Journal of Clinical Psychology, 61, 461-480.</a:t>
            </a:r>
            <a:endParaRPr lang="de-DE" sz="1100" dirty="0"/>
          </a:p>
          <a:p>
            <a:r>
              <a:rPr lang="en-US" sz="1100" dirty="0" err="1"/>
              <a:t>Baenziger</a:t>
            </a:r>
            <a:r>
              <a:rPr lang="en-US" sz="1100" dirty="0"/>
              <a:t>, S., </a:t>
            </a:r>
            <a:r>
              <a:rPr lang="en-US" sz="1100" dirty="0" err="1"/>
              <a:t>VanUden</a:t>
            </a:r>
            <a:r>
              <a:rPr lang="en-US" sz="1100" dirty="0"/>
              <a:t>, M., &amp; Janssen, J. (2008). Prayer and coping: The relation between variables of praying and religious coping styles. Mental Health, Religion &amp; Culture, 11(1),101-118.</a:t>
            </a:r>
            <a:endParaRPr lang="de-DE" sz="1100" dirty="0"/>
          </a:p>
          <a:p>
            <a:r>
              <a:rPr lang="de-CH" sz="1100" dirty="0" err="1"/>
              <a:t>Bohus</a:t>
            </a:r>
            <a:r>
              <a:rPr lang="de-CH" sz="1100" dirty="0"/>
              <a:t> M. (2012). Achtsamkeitsbasierte Psychotherapie. Nervenarzt 11/2012:1479-1489.</a:t>
            </a:r>
            <a:endParaRPr lang="de-DE" sz="1100" dirty="0"/>
          </a:p>
          <a:p>
            <a:r>
              <a:rPr lang="en-US" sz="1100" dirty="0"/>
              <a:t>Cohen, C. B., Wheeler, S.E., Scott, D.A., Edwards, B.S. &amp; Lusk, P. (2000). Prayer as Therapy – A Challenge to Both Religious Belief and Professional Ethics. Hastings Center Report, 30(3), 40-47.</a:t>
            </a:r>
            <a:endParaRPr lang="de-DE" sz="1100" dirty="0"/>
          </a:p>
          <a:p>
            <a:r>
              <a:rPr lang="en-US" sz="1100" dirty="0"/>
              <a:t>Exline JL, Pargament KI, Grubbs JB &amp; </a:t>
            </a:r>
            <a:r>
              <a:rPr lang="en-US" sz="1100" dirty="0" err="1"/>
              <a:t>Yali</a:t>
            </a:r>
            <a:r>
              <a:rPr lang="en-US" sz="1100" dirty="0"/>
              <a:t> AM (2014). The religious and spiritual struggles scale. Development and initial validation. Psychology of Religion and Spirituality 6:208-222.</a:t>
            </a:r>
            <a:endParaRPr lang="de-DE" sz="1100" dirty="0"/>
          </a:p>
          <a:p>
            <a:r>
              <a:rPr lang="en-US" sz="1100" dirty="0"/>
              <a:t>Harris R. (2011). </a:t>
            </a:r>
            <a:r>
              <a:rPr lang="de-CH" sz="1100" dirty="0"/>
              <a:t>ACT leicht gemacht – Ein grundlegender Leitfaden für die Praxis der Akzeptanz- und </a:t>
            </a:r>
            <a:r>
              <a:rPr lang="de-CH" sz="1100" dirty="0" err="1"/>
              <a:t>Commitment</a:t>
            </a:r>
            <a:r>
              <a:rPr lang="de-CH" sz="1100" dirty="0"/>
              <a:t>-Therapie. Arbor-Verlag, Freiburg.</a:t>
            </a:r>
            <a:endParaRPr lang="de-DE" sz="1100" dirty="0"/>
          </a:p>
          <a:p>
            <a:r>
              <a:rPr lang="en-US" sz="1100" dirty="0"/>
              <a:t>McCullough, M.E. &amp; Larson, D.B. (1999). </a:t>
            </a:r>
            <a:r>
              <a:rPr lang="de-CH" sz="1100" dirty="0"/>
              <a:t>Prayer. In: Miller, W.R., Hrsg. </a:t>
            </a:r>
            <a:r>
              <a:rPr lang="en-US" sz="1100" dirty="0"/>
              <a:t>Integrating Spirituality into treatment. </a:t>
            </a:r>
            <a:r>
              <a:rPr lang="en-US" sz="1100" dirty="0" err="1"/>
              <a:t>Ressources</a:t>
            </a:r>
            <a:r>
              <a:rPr lang="en-US" sz="1100" dirty="0"/>
              <a:t> for </a:t>
            </a:r>
            <a:r>
              <a:rPr lang="en-US" sz="1100" dirty="0" err="1"/>
              <a:t>practioners</a:t>
            </a:r>
            <a:r>
              <a:rPr lang="en-US" sz="1100" dirty="0"/>
              <a:t>. Washington DC: American Psychological Association, 85–110. </a:t>
            </a:r>
            <a:endParaRPr lang="de-DE" sz="1100" dirty="0"/>
          </a:p>
          <a:p>
            <a:r>
              <a:rPr lang="de-CH" sz="1100" dirty="0"/>
              <a:t>Pfeifer S. (2016). Psychologische und psychodynamische Aspekte des Gebetes in der Psychotherapie. In: Dietz T, Freund H  (Hrsg.), Gebet und Erfahrung, Münster: </a:t>
            </a:r>
            <a:r>
              <a:rPr lang="de-CH" sz="1100" dirty="0" err="1"/>
              <a:t>Lit</a:t>
            </a:r>
            <a:r>
              <a:rPr lang="de-CH" sz="1100" dirty="0"/>
              <a:t>-Verlag.</a:t>
            </a:r>
            <a:endParaRPr lang="de-DE" sz="1100" dirty="0"/>
          </a:p>
        </p:txBody>
      </p:sp>
      <p:sp>
        <p:nvSpPr>
          <p:cNvPr id="7" name="Inhaltsplatzhalter 6">
            <a:extLst>
              <a:ext uri="{FF2B5EF4-FFF2-40B4-BE49-F238E27FC236}">
                <a16:creationId xmlns:a16="http://schemas.microsoft.com/office/drawing/2014/main" id="{9AA4F453-613A-4FAA-AAC3-C349362CC97A}"/>
              </a:ext>
            </a:extLst>
          </p:cNvPr>
          <p:cNvSpPr>
            <a:spLocks noGrp="1"/>
          </p:cNvSpPr>
          <p:nvPr>
            <p:ph sz="half" idx="2"/>
          </p:nvPr>
        </p:nvSpPr>
        <p:spPr>
          <a:xfrm>
            <a:off x="5284946" y="1295166"/>
            <a:ext cx="4436745" cy="4351338"/>
          </a:xfrm>
        </p:spPr>
        <p:txBody>
          <a:bodyPr>
            <a:normAutofit/>
          </a:bodyPr>
          <a:lstStyle/>
          <a:p>
            <a:r>
              <a:rPr lang="de-DE" sz="1100" dirty="0"/>
              <a:t>Pfeifer S. (2017). Religiöse Patienten und säkulare Therapeuten – ein ethisch-therapeutisches Spannungsfeld. Spiritual Care 6:21-29. Online als PDF - </a:t>
            </a:r>
            <a:r>
              <a:rPr lang="de-DE" sz="1100" dirty="0">
                <a:hlinkClick r:id="rId3"/>
              </a:rPr>
              <a:t>LINK</a:t>
            </a:r>
            <a:endParaRPr lang="de-DE" sz="1100" dirty="0"/>
          </a:p>
          <a:p>
            <a:r>
              <a:rPr lang="de-DE" sz="1100" dirty="0"/>
              <a:t>Pfeifer S. (2018). Der Sprung. Entwurf eines christlichen Existenzialismus. Psychotherapie &amp; Seelsorge 01/2018, S. 44-49. Online als PDF  </a:t>
            </a:r>
            <a:r>
              <a:rPr lang="de-DE" sz="1100" dirty="0">
                <a:hlinkClick r:id="rId4"/>
              </a:rPr>
              <a:t>https://www.seminare-ps.net/exist</a:t>
            </a:r>
            <a:r>
              <a:rPr lang="de-DE" sz="1100" dirty="0"/>
              <a:t> </a:t>
            </a:r>
          </a:p>
          <a:p>
            <a:r>
              <a:rPr lang="de-DE" sz="1100" dirty="0"/>
              <a:t>Pfeifer S. (2018). Seelsorge und das Unbehagen in der Kultur der Psychotherapie. In: Kessler M., Schäfer W. und Utsch M. (</a:t>
            </a:r>
            <a:r>
              <a:rPr lang="de-DE" sz="1100" dirty="0" err="1"/>
              <a:t>Hg</a:t>
            </a:r>
            <a:r>
              <a:rPr lang="de-DE" sz="1100" dirty="0"/>
              <a:t>.) Menschen begleiten: individuell – ganzheitlich – geistlich. Geschichte, Methoden und Beispiele der Therapeutischen Seelsorge. Münster: </a:t>
            </a:r>
            <a:r>
              <a:rPr lang="de-DE" sz="1100" dirty="0" err="1"/>
              <a:t>Lit</a:t>
            </a:r>
            <a:r>
              <a:rPr lang="de-DE" sz="1100" dirty="0"/>
              <a:t>-Verlag.</a:t>
            </a:r>
          </a:p>
          <a:p>
            <a:r>
              <a:rPr lang="de-DE" sz="1100" dirty="0"/>
              <a:t>Poole, R. &amp; Cook, C.C.H. (2011). </a:t>
            </a:r>
            <a:r>
              <a:rPr lang="de-DE" sz="1100" dirty="0" err="1"/>
              <a:t>Praying</a:t>
            </a:r>
            <a:r>
              <a:rPr lang="de-DE" sz="1100" dirty="0"/>
              <a:t> </a:t>
            </a:r>
            <a:r>
              <a:rPr lang="de-DE" sz="1100" dirty="0" err="1"/>
              <a:t>with</a:t>
            </a:r>
            <a:r>
              <a:rPr lang="de-DE" sz="1100" dirty="0"/>
              <a:t> a </a:t>
            </a:r>
            <a:r>
              <a:rPr lang="de-DE" sz="1100" dirty="0" err="1"/>
              <a:t>patient</a:t>
            </a:r>
            <a:r>
              <a:rPr lang="de-DE" sz="1100" dirty="0"/>
              <a:t> </a:t>
            </a:r>
            <a:r>
              <a:rPr lang="de-DE" sz="1100" dirty="0" err="1"/>
              <a:t>constitutes</a:t>
            </a:r>
            <a:r>
              <a:rPr lang="de-DE" sz="1100" dirty="0"/>
              <a:t> a </a:t>
            </a:r>
            <a:r>
              <a:rPr lang="de-DE" sz="1100" dirty="0" err="1"/>
              <a:t>breach</a:t>
            </a:r>
            <a:r>
              <a:rPr lang="de-DE" sz="1100" dirty="0"/>
              <a:t> </a:t>
            </a:r>
            <a:r>
              <a:rPr lang="de-DE" sz="1100" dirty="0" err="1"/>
              <a:t>of</a:t>
            </a:r>
            <a:r>
              <a:rPr lang="de-DE" sz="1100" dirty="0"/>
              <a:t> professional </a:t>
            </a:r>
            <a:r>
              <a:rPr lang="de-DE" sz="1100" dirty="0" err="1"/>
              <a:t>boundaries</a:t>
            </a:r>
            <a:r>
              <a:rPr lang="de-DE" sz="1100" dirty="0"/>
              <a:t> in </a:t>
            </a:r>
            <a:r>
              <a:rPr lang="de-DE" sz="1100" dirty="0" err="1"/>
              <a:t>psychiatric</a:t>
            </a:r>
            <a:r>
              <a:rPr lang="de-DE" sz="1100" dirty="0"/>
              <a:t> </a:t>
            </a:r>
            <a:r>
              <a:rPr lang="de-DE" sz="1100" dirty="0" err="1"/>
              <a:t>practice</a:t>
            </a:r>
            <a:r>
              <a:rPr lang="de-DE" sz="1100" dirty="0"/>
              <a:t>. British Journal </a:t>
            </a:r>
            <a:r>
              <a:rPr lang="de-DE" sz="1100" dirty="0" err="1"/>
              <a:t>of</a:t>
            </a:r>
            <a:r>
              <a:rPr lang="de-DE" sz="1100" dirty="0"/>
              <a:t> </a:t>
            </a:r>
            <a:r>
              <a:rPr lang="de-DE" sz="1100" dirty="0" err="1"/>
              <a:t>Psychiatry</a:t>
            </a:r>
            <a:r>
              <a:rPr lang="de-DE" sz="1100" dirty="0"/>
              <a:t> 199, 94–98.</a:t>
            </a:r>
          </a:p>
          <a:p>
            <a:r>
              <a:rPr lang="de-DE" sz="1100" dirty="0"/>
              <a:t>Tan, S.Y. (2007). Use </a:t>
            </a:r>
            <a:r>
              <a:rPr lang="de-DE" sz="1100" dirty="0" err="1"/>
              <a:t>of</a:t>
            </a:r>
            <a:r>
              <a:rPr lang="de-DE" sz="1100" dirty="0"/>
              <a:t> </a:t>
            </a:r>
            <a:r>
              <a:rPr lang="de-DE" sz="1100" dirty="0" err="1"/>
              <a:t>prayer</a:t>
            </a:r>
            <a:r>
              <a:rPr lang="de-DE" sz="1100" dirty="0"/>
              <a:t> and </a:t>
            </a:r>
            <a:r>
              <a:rPr lang="de-DE" sz="1100" dirty="0" err="1"/>
              <a:t>scripture</a:t>
            </a:r>
            <a:r>
              <a:rPr lang="de-DE" sz="1100" dirty="0"/>
              <a:t> in </a:t>
            </a:r>
            <a:r>
              <a:rPr lang="de-DE" sz="1100" dirty="0" err="1"/>
              <a:t>cognitive</a:t>
            </a:r>
            <a:r>
              <a:rPr lang="de-DE" sz="1100" dirty="0"/>
              <a:t>-behavioral </a:t>
            </a:r>
            <a:r>
              <a:rPr lang="de-DE" sz="1100" dirty="0" err="1"/>
              <a:t>therapy</a:t>
            </a:r>
            <a:r>
              <a:rPr lang="de-DE" sz="1100" dirty="0"/>
              <a:t>. Journal </a:t>
            </a:r>
            <a:r>
              <a:rPr lang="de-DE" sz="1100" dirty="0" err="1"/>
              <a:t>of</a:t>
            </a:r>
            <a:r>
              <a:rPr lang="de-DE" sz="1100" dirty="0"/>
              <a:t> </a:t>
            </a:r>
            <a:r>
              <a:rPr lang="de-DE" sz="1100" dirty="0" err="1"/>
              <a:t>Psychology</a:t>
            </a:r>
            <a:r>
              <a:rPr lang="de-DE" sz="1100" dirty="0"/>
              <a:t> and </a:t>
            </a:r>
            <a:r>
              <a:rPr lang="de-DE" sz="1100" dirty="0" err="1"/>
              <a:t>Christianity</a:t>
            </a:r>
            <a:r>
              <a:rPr lang="de-DE" sz="1100" dirty="0"/>
              <a:t> 26:101-111.</a:t>
            </a:r>
          </a:p>
          <a:p>
            <a:r>
              <a:rPr lang="de-DE" sz="1100" dirty="0"/>
              <a:t>Walker, D.F., &amp; Moon, G.W. (2011). Prayer. In: </a:t>
            </a:r>
            <a:r>
              <a:rPr lang="de-DE" sz="1100" dirty="0" err="1"/>
              <a:t>Aten</a:t>
            </a:r>
            <a:r>
              <a:rPr lang="de-DE" sz="1100" dirty="0"/>
              <a:t>, J.D., </a:t>
            </a:r>
            <a:r>
              <a:rPr lang="de-DE" sz="1100" dirty="0" err="1"/>
              <a:t>McMinn</a:t>
            </a:r>
            <a:r>
              <a:rPr lang="de-DE" sz="1100" dirty="0"/>
              <a:t>, M.R., &amp; Worthington, E.L., Hrsg. </a:t>
            </a:r>
            <a:r>
              <a:rPr lang="de-DE" sz="1100" dirty="0" err="1"/>
              <a:t>Spiritually</a:t>
            </a:r>
            <a:r>
              <a:rPr lang="de-DE" sz="1100" dirty="0"/>
              <a:t> </a:t>
            </a:r>
            <a:r>
              <a:rPr lang="de-DE" sz="1100" dirty="0" err="1"/>
              <a:t>oriented</a:t>
            </a:r>
            <a:r>
              <a:rPr lang="de-DE" sz="1100" dirty="0"/>
              <a:t> </a:t>
            </a:r>
            <a:r>
              <a:rPr lang="de-DE" sz="1100" dirty="0" err="1"/>
              <a:t>interventions</a:t>
            </a:r>
            <a:r>
              <a:rPr lang="de-DE" sz="1100" dirty="0"/>
              <a:t> </a:t>
            </a:r>
            <a:r>
              <a:rPr lang="de-DE" sz="1100" dirty="0" err="1"/>
              <a:t>for</a:t>
            </a:r>
            <a:r>
              <a:rPr lang="de-DE" sz="1100" dirty="0"/>
              <a:t> </a:t>
            </a:r>
            <a:r>
              <a:rPr lang="de-DE" sz="1100" dirty="0" err="1"/>
              <a:t>counseling</a:t>
            </a:r>
            <a:r>
              <a:rPr lang="de-DE" sz="1100" dirty="0"/>
              <a:t> and </a:t>
            </a:r>
            <a:r>
              <a:rPr lang="de-DE" sz="1100" dirty="0" err="1"/>
              <a:t>psychotherapy</a:t>
            </a:r>
            <a:r>
              <a:rPr lang="de-DE" sz="1100" dirty="0"/>
              <a:t>. Washington DC: American Psychological Association.</a:t>
            </a:r>
          </a:p>
          <a:p>
            <a:endParaRPr lang="de-DE" sz="1100" dirty="0"/>
          </a:p>
        </p:txBody>
      </p:sp>
      <p:sp>
        <p:nvSpPr>
          <p:cNvPr id="8" name="Textfeld 7">
            <a:extLst>
              <a:ext uri="{FF2B5EF4-FFF2-40B4-BE49-F238E27FC236}">
                <a16:creationId xmlns:a16="http://schemas.microsoft.com/office/drawing/2014/main" id="{BA44AB53-BEF6-42D2-909F-30A997D44830}"/>
              </a:ext>
            </a:extLst>
          </p:cNvPr>
          <p:cNvSpPr txBox="1"/>
          <p:nvPr/>
        </p:nvSpPr>
        <p:spPr>
          <a:xfrm>
            <a:off x="5525429" y="5304893"/>
            <a:ext cx="3707780" cy="1200329"/>
          </a:xfrm>
          <a:prstGeom prst="rect">
            <a:avLst/>
          </a:prstGeom>
          <a:solidFill>
            <a:schemeClr val="accent2">
              <a:lumMod val="20000"/>
              <a:lumOff val="80000"/>
            </a:schemeClr>
          </a:solidFill>
        </p:spPr>
        <p:txBody>
          <a:bodyPr wrap="square" rtlCol="0">
            <a:spAutoFit/>
          </a:bodyPr>
          <a:lstStyle/>
          <a:p>
            <a:r>
              <a:rPr lang="de-DE" dirty="0"/>
              <a:t>POSITIONSPAPIERE SPIRITUALITÄT IN PSYCHOTHERAPIE UND PSYCHIATRIE: </a:t>
            </a:r>
            <a:r>
              <a:rPr lang="de-DE" dirty="0">
                <a:hlinkClick r:id="rId5"/>
              </a:rPr>
              <a:t>https://www.seminare-ps.net/positionspapiere/index.html</a:t>
            </a:r>
            <a:endParaRPr lang="de-DE" dirty="0"/>
          </a:p>
        </p:txBody>
      </p:sp>
    </p:spTree>
    <p:extLst>
      <p:ext uri="{BB962C8B-B14F-4D97-AF65-F5344CB8AC3E}">
        <p14:creationId xmlns:p14="http://schemas.microsoft.com/office/powerpoint/2010/main" val="1518221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FE327B1-6DC6-4EBB-BED8-34B1AA6A6869}"/>
              </a:ext>
            </a:extLst>
          </p:cNvPr>
          <p:cNvSpPr>
            <a:spLocks noGrp="1"/>
          </p:cNvSpPr>
          <p:nvPr>
            <p:ph type="title"/>
          </p:nvPr>
        </p:nvSpPr>
        <p:spPr/>
        <p:txBody>
          <a:bodyPr/>
          <a:lstStyle/>
          <a:p>
            <a:pPr algn="ctr"/>
            <a:r>
              <a:rPr lang="de-CH" dirty="0"/>
              <a:t>Download</a:t>
            </a:r>
            <a:br>
              <a:rPr lang="de-CH" dirty="0"/>
            </a:br>
            <a:r>
              <a:rPr lang="de-CH" dirty="0">
                <a:hlinkClick r:id="rId2"/>
              </a:rPr>
              <a:t>www.seminare-ps.net</a:t>
            </a:r>
            <a:r>
              <a:rPr lang="de-CH" dirty="0"/>
              <a:t> </a:t>
            </a:r>
            <a:endParaRPr lang="de-DE" dirty="0"/>
          </a:p>
        </p:txBody>
      </p:sp>
    </p:spTree>
    <p:extLst>
      <p:ext uri="{BB962C8B-B14F-4D97-AF65-F5344CB8AC3E}">
        <p14:creationId xmlns:p14="http://schemas.microsoft.com/office/powerpoint/2010/main" val="224694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B2BA6-1190-45F2-B7F1-C7D828B5D423}"/>
              </a:ext>
            </a:extLst>
          </p:cNvPr>
          <p:cNvSpPr>
            <a:spLocks noGrp="1"/>
          </p:cNvSpPr>
          <p:nvPr>
            <p:ph type="title"/>
          </p:nvPr>
        </p:nvSpPr>
        <p:spPr/>
        <p:txBody>
          <a:bodyPr/>
          <a:lstStyle/>
          <a:p>
            <a:r>
              <a:rPr lang="de-CH" dirty="0"/>
              <a:t>Zusammentragen</a:t>
            </a:r>
            <a:endParaRPr lang="de-DE" dirty="0"/>
          </a:p>
        </p:txBody>
      </p:sp>
      <p:sp>
        <p:nvSpPr>
          <p:cNvPr id="3" name="Inhaltsplatzhalter 2">
            <a:extLst>
              <a:ext uri="{FF2B5EF4-FFF2-40B4-BE49-F238E27FC236}">
                <a16:creationId xmlns:a16="http://schemas.microsoft.com/office/drawing/2014/main" id="{3ED40AA6-DA11-40CE-9BBB-8BE6FB65EC0C}"/>
              </a:ext>
            </a:extLst>
          </p:cNvPr>
          <p:cNvSpPr>
            <a:spLocks noGrp="1"/>
          </p:cNvSpPr>
          <p:nvPr>
            <p:ph idx="1"/>
          </p:nvPr>
        </p:nvSpPr>
        <p:spPr>
          <a:xfrm>
            <a:off x="717710" y="1648843"/>
            <a:ext cx="6153979" cy="4528120"/>
          </a:xfrm>
        </p:spPr>
        <p:txBody>
          <a:bodyPr>
            <a:normAutofit/>
          </a:bodyPr>
          <a:lstStyle/>
          <a:p>
            <a:r>
              <a:rPr lang="de-DE" sz="4400" i="1" dirty="0"/>
              <a:t>Wann / unter welchen Voraussetzungen wende ich spirituelle Interventionen an?</a:t>
            </a:r>
          </a:p>
          <a:p>
            <a:r>
              <a:rPr lang="de-DE" sz="4400" i="1" dirty="0"/>
              <a:t>Welche?</a:t>
            </a:r>
          </a:p>
          <a:p>
            <a:r>
              <a:rPr lang="de-DE" sz="4400" i="1" dirty="0"/>
              <a:t>Wo sind die Grenzen?</a:t>
            </a:r>
          </a:p>
          <a:p>
            <a:pPr marL="0" indent="0">
              <a:buNone/>
            </a:pPr>
            <a:endParaRPr lang="de-DE" sz="4400" i="1" dirty="0"/>
          </a:p>
          <a:p>
            <a:endParaRPr lang="de-DE" sz="4400" dirty="0"/>
          </a:p>
        </p:txBody>
      </p:sp>
      <p:pic>
        <p:nvPicPr>
          <p:cNvPr id="5" name="Grafik 4">
            <a:extLst>
              <a:ext uri="{FF2B5EF4-FFF2-40B4-BE49-F238E27FC236}">
                <a16:creationId xmlns:a16="http://schemas.microsoft.com/office/drawing/2014/main" id="{FCFD074F-A4AC-4CEA-A44A-AC169B4B94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346144">
            <a:off x="6509700" y="1814210"/>
            <a:ext cx="3616561" cy="2067874"/>
          </a:xfrm>
          <a:prstGeom prst="rect">
            <a:avLst/>
          </a:prstGeom>
        </p:spPr>
      </p:pic>
      <p:pic>
        <p:nvPicPr>
          <p:cNvPr id="7" name="Grafik 6">
            <a:extLst>
              <a:ext uri="{FF2B5EF4-FFF2-40B4-BE49-F238E27FC236}">
                <a16:creationId xmlns:a16="http://schemas.microsoft.com/office/drawing/2014/main" id="{46C85BFF-CF57-4019-B717-BDF7D7C037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835" t="18590" r="29024" b="39530"/>
          <a:stretch/>
        </p:blipFill>
        <p:spPr>
          <a:xfrm>
            <a:off x="7463037" y="4281800"/>
            <a:ext cx="1998539" cy="1856177"/>
          </a:xfrm>
          <a:prstGeom prst="rect">
            <a:avLst/>
          </a:prstGeom>
        </p:spPr>
      </p:pic>
    </p:spTree>
    <p:extLst>
      <p:ext uri="{BB962C8B-B14F-4D97-AF65-F5344CB8AC3E}">
        <p14:creationId xmlns:p14="http://schemas.microsoft.com/office/powerpoint/2010/main" val="287437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D6341-C2E1-44C2-A709-BD9908B8391D}"/>
              </a:ext>
            </a:extLst>
          </p:cNvPr>
          <p:cNvSpPr>
            <a:spLocks noGrp="1"/>
          </p:cNvSpPr>
          <p:nvPr>
            <p:ph type="title"/>
          </p:nvPr>
        </p:nvSpPr>
        <p:spPr/>
        <p:txBody>
          <a:bodyPr/>
          <a:lstStyle/>
          <a:p>
            <a:r>
              <a:rPr lang="de-CH" dirty="0"/>
              <a:t>Studie: Was erwarten gläubige Patienten?</a:t>
            </a:r>
            <a:endParaRPr lang="de-DE" dirty="0"/>
          </a:p>
        </p:txBody>
      </p:sp>
      <p:sp>
        <p:nvSpPr>
          <p:cNvPr id="3" name="Inhaltsplatzhalter 2">
            <a:extLst>
              <a:ext uri="{FF2B5EF4-FFF2-40B4-BE49-F238E27FC236}">
                <a16:creationId xmlns:a16="http://schemas.microsoft.com/office/drawing/2014/main" id="{0133D2FE-33E0-41B0-80C6-99B2F6D3FFAF}"/>
              </a:ext>
            </a:extLst>
          </p:cNvPr>
          <p:cNvSpPr>
            <a:spLocks noGrp="1"/>
          </p:cNvSpPr>
          <p:nvPr>
            <p:ph sz="half" idx="1"/>
          </p:nvPr>
        </p:nvSpPr>
        <p:spPr/>
        <p:txBody>
          <a:bodyPr>
            <a:noAutofit/>
          </a:bodyPr>
          <a:lstStyle/>
          <a:p>
            <a:pPr>
              <a:lnSpc>
                <a:spcPct val="100000"/>
              </a:lnSpc>
              <a:spcBef>
                <a:spcPts val="0"/>
              </a:spcBef>
              <a:spcAft>
                <a:spcPts val="300"/>
              </a:spcAft>
            </a:pPr>
            <a:r>
              <a:rPr lang="de-DE" sz="2100" dirty="0"/>
              <a:t>… hört mir aufmerksam zu</a:t>
            </a:r>
          </a:p>
          <a:p>
            <a:pPr>
              <a:lnSpc>
                <a:spcPct val="100000"/>
              </a:lnSpc>
              <a:spcBef>
                <a:spcPts val="0"/>
              </a:spcBef>
              <a:spcAft>
                <a:spcPts val="300"/>
              </a:spcAft>
            </a:pPr>
            <a:r>
              <a:rPr lang="de-DE" sz="2100" dirty="0"/>
              <a:t>… akzeptiert meinen Glauben </a:t>
            </a:r>
          </a:p>
          <a:p>
            <a:pPr>
              <a:lnSpc>
                <a:spcPct val="100000"/>
              </a:lnSpc>
              <a:spcBef>
                <a:spcPts val="0"/>
              </a:spcBef>
              <a:spcAft>
                <a:spcPts val="300"/>
              </a:spcAft>
            </a:pPr>
            <a:r>
              <a:rPr lang="de-DE" sz="2100" dirty="0"/>
              <a:t>… leitet mich an zu Entspannungsübungen </a:t>
            </a:r>
          </a:p>
          <a:p>
            <a:pPr>
              <a:lnSpc>
                <a:spcPct val="100000"/>
              </a:lnSpc>
              <a:spcBef>
                <a:spcPts val="0"/>
              </a:spcBef>
              <a:spcAft>
                <a:spcPts val="300"/>
              </a:spcAft>
            </a:pPr>
            <a:r>
              <a:rPr lang="de-DE" sz="2100" dirty="0"/>
              <a:t>… betet zu Beginn der Therapiesitzung </a:t>
            </a:r>
          </a:p>
          <a:p>
            <a:pPr>
              <a:lnSpc>
                <a:spcPct val="100000"/>
              </a:lnSpc>
              <a:spcBef>
                <a:spcPts val="0"/>
              </a:spcBef>
              <a:spcAft>
                <a:spcPts val="300"/>
              </a:spcAft>
            </a:pPr>
            <a:r>
              <a:rPr lang="de-DE" sz="2100" dirty="0"/>
              <a:t>… betet am Schluss der Therapiesitzung </a:t>
            </a:r>
          </a:p>
          <a:p>
            <a:pPr>
              <a:lnSpc>
                <a:spcPct val="100000"/>
              </a:lnSpc>
              <a:spcBef>
                <a:spcPts val="0"/>
              </a:spcBef>
              <a:spcAft>
                <a:spcPts val="300"/>
              </a:spcAft>
            </a:pPr>
            <a:r>
              <a:rPr lang="de-DE" sz="2100" dirty="0"/>
              <a:t>... bringt Bibelverse / bibl. Geschichten mit in die Problemlösung ein </a:t>
            </a:r>
          </a:p>
          <a:p>
            <a:pPr>
              <a:lnSpc>
                <a:spcPct val="100000"/>
              </a:lnSpc>
              <a:spcBef>
                <a:spcPts val="0"/>
              </a:spcBef>
              <a:spcAft>
                <a:spcPts val="300"/>
              </a:spcAft>
            </a:pPr>
            <a:r>
              <a:rPr lang="de-DE" sz="2100" dirty="0"/>
              <a:t>... achtet auf biblische Werte bei Lebenshilfen </a:t>
            </a:r>
          </a:p>
        </p:txBody>
      </p:sp>
      <p:sp>
        <p:nvSpPr>
          <p:cNvPr id="5" name="Inhaltsplatzhalter 4">
            <a:extLst>
              <a:ext uri="{FF2B5EF4-FFF2-40B4-BE49-F238E27FC236}">
                <a16:creationId xmlns:a16="http://schemas.microsoft.com/office/drawing/2014/main" id="{2A705F5D-99A1-45C7-8E76-8742F6B30033}"/>
              </a:ext>
            </a:extLst>
          </p:cNvPr>
          <p:cNvSpPr>
            <a:spLocks noGrp="1"/>
          </p:cNvSpPr>
          <p:nvPr>
            <p:ph sz="half" idx="2"/>
          </p:nvPr>
        </p:nvSpPr>
        <p:spPr/>
        <p:txBody>
          <a:bodyPr>
            <a:noAutofit/>
          </a:bodyPr>
          <a:lstStyle/>
          <a:p>
            <a:pPr>
              <a:lnSpc>
                <a:spcPct val="100000"/>
              </a:lnSpc>
              <a:spcBef>
                <a:spcPts val="0"/>
              </a:spcBef>
              <a:spcAft>
                <a:spcPts val="300"/>
              </a:spcAft>
            </a:pPr>
            <a:r>
              <a:rPr lang="de-DE" sz="2100" dirty="0"/>
              <a:t>... ist bereit seine pers. Weltanschauung offen zu legen, wenn ich danach frage </a:t>
            </a:r>
          </a:p>
          <a:p>
            <a:pPr>
              <a:lnSpc>
                <a:spcPct val="100000"/>
              </a:lnSpc>
              <a:spcBef>
                <a:spcPts val="0"/>
              </a:spcBef>
              <a:spcAft>
                <a:spcPts val="300"/>
              </a:spcAft>
            </a:pPr>
            <a:r>
              <a:rPr lang="de-DE" sz="2100" dirty="0"/>
              <a:t>...geht einfühlsam mit Glaubenszweifel um </a:t>
            </a:r>
          </a:p>
          <a:p>
            <a:pPr>
              <a:lnSpc>
                <a:spcPct val="100000"/>
              </a:lnSpc>
              <a:spcBef>
                <a:spcPts val="0"/>
              </a:spcBef>
              <a:spcAft>
                <a:spcPts val="300"/>
              </a:spcAft>
            </a:pPr>
            <a:r>
              <a:rPr lang="de-DE" sz="2100" dirty="0"/>
              <a:t>... hilft seelische Ursachen für meine Probleme zu erkennen</a:t>
            </a:r>
          </a:p>
          <a:p>
            <a:pPr>
              <a:lnSpc>
                <a:spcPct val="100000"/>
              </a:lnSpc>
              <a:spcBef>
                <a:spcPts val="0"/>
              </a:spcBef>
              <a:spcAft>
                <a:spcPts val="300"/>
              </a:spcAft>
            </a:pPr>
            <a:r>
              <a:rPr lang="de-DE" sz="2100" dirty="0"/>
              <a:t>... hilft mögliche Ursachen/Auslöser in meiner Weltanschauung zu entdecken</a:t>
            </a:r>
          </a:p>
          <a:p>
            <a:pPr>
              <a:lnSpc>
                <a:spcPct val="100000"/>
              </a:lnSpc>
              <a:spcBef>
                <a:spcPts val="0"/>
              </a:spcBef>
              <a:spcAft>
                <a:spcPts val="300"/>
              </a:spcAft>
            </a:pPr>
            <a:r>
              <a:rPr lang="de-DE" sz="2100" dirty="0"/>
              <a:t>... bietet die Möglichkeit an im Gebet sich von negativen Einflüssen/ destruktivem Verhalten zu distanzieren</a:t>
            </a:r>
          </a:p>
        </p:txBody>
      </p:sp>
      <p:sp>
        <p:nvSpPr>
          <p:cNvPr id="6" name="Textfeld 5">
            <a:extLst>
              <a:ext uri="{FF2B5EF4-FFF2-40B4-BE49-F238E27FC236}">
                <a16:creationId xmlns:a16="http://schemas.microsoft.com/office/drawing/2014/main" id="{5B92145E-9CDD-4ADE-887F-7F6C940ECF66}"/>
              </a:ext>
            </a:extLst>
          </p:cNvPr>
          <p:cNvSpPr txBox="1"/>
          <p:nvPr/>
        </p:nvSpPr>
        <p:spPr>
          <a:xfrm>
            <a:off x="7351058" y="6211669"/>
            <a:ext cx="3088342" cy="646331"/>
          </a:xfrm>
          <a:prstGeom prst="rect">
            <a:avLst/>
          </a:prstGeom>
          <a:solidFill>
            <a:schemeClr val="accent1">
              <a:lumMod val="40000"/>
              <a:lumOff val="60000"/>
            </a:schemeClr>
          </a:solidFill>
        </p:spPr>
        <p:txBody>
          <a:bodyPr wrap="square" rtlCol="0">
            <a:spAutoFit/>
          </a:bodyPr>
          <a:lstStyle/>
          <a:p>
            <a:r>
              <a:rPr lang="de-CH" dirty="0"/>
              <a:t>Aus einer Masterarbeit von Christina Höhne 2018</a:t>
            </a:r>
            <a:endParaRPr lang="de-DE" dirty="0"/>
          </a:p>
        </p:txBody>
      </p:sp>
      <p:sp>
        <p:nvSpPr>
          <p:cNvPr id="7" name="Textfeld 6">
            <a:extLst>
              <a:ext uri="{FF2B5EF4-FFF2-40B4-BE49-F238E27FC236}">
                <a16:creationId xmlns:a16="http://schemas.microsoft.com/office/drawing/2014/main" id="{1507DC95-DDAF-4065-8A5E-BE7EDC355E50}"/>
              </a:ext>
            </a:extLst>
          </p:cNvPr>
          <p:cNvSpPr txBox="1"/>
          <p:nvPr/>
        </p:nvSpPr>
        <p:spPr>
          <a:xfrm>
            <a:off x="725204" y="1256166"/>
            <a:ext cx="6381931" cy="523220"/>
          </a:xfrm>
          <a:prstGeom prst="rect">
            <a:avLst/>
          </a:prstGeom>
          <a:noFill/>
        </p:spPr>
        <p:txBody>
          <a:bodyPr wrap="square" rtlCol="0">
            <a:spAutoFit/>
          </a:bodyPr>
          <a:lstStyle/>
          <a:p>
            <a:r>
              <a:rPr lang="de-CH" sz="2800" dirty="0"/>
              <a:t>Der Therapeut / die Therapeutin…</a:t>
            </a:r>
            <a:endParaRPr lang="de-DE" sz="2800" dirty="0"/>
          </a:p>
        </p:txBody>
      </p:sp>
    </p:spTree>
    <p:extLst>
      <p:ext uri="{BB962C8B-B14F-4D97-AF65-F5344CB8AC3E}">
        <p14:creationId xmlns:p14="http://schemas.microsoft.com/office/powerpoint/2010/main" val="86326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D6341-C2E1-44C2-A709-BD9908B8391D}"/>
              </a:ext>
            </a:extLst>
          </p:cNvPr>
          <p:cNvSpPr>
            <a:spLocks noGrp="1"/>
          </p:cNvSpPr>
          <p:nvPr>
            <p:ph type="title"/>
          </p:nvPr>
        </p:nvSpPr>
        <p:spPr/>
        <p:txBody>
          <a:bodyPr/>
          <a:lstStyle/>
          <a:p>
            <a:r>
              <a:rPr lang="de-CH" dirty="0"/>
              <a:t>Studie: Was erwarten </a:t>
            </a:r>
            <a:r>
              <a:rPr lang="de-CH" dirty="0" err="1"/>
              <a:t>glb</a:t>
            </a:r>
            <a:r>
              <a:rPr lang="de-CH" dirty="0"/>
              <a:t>. Patienten?</a:t>
            </a:r>
            <a:endParaRPr lang="de-DE" dirty="0"/>
          </a:p>
        </p:txBody>
      </p:sp>
      <p:sp>
        <p:nvSpPr>
          <p:cNvPr id="3" name="Inhaltsplatzhalter 2">
            <a:extLst>
              <a:ext uri="{FF2B5EF4-FFF2-40B4-BE49-F238E27FC236}">
                <a16:creationId xmlns:a16="http://schemas.microsoft.com/office/drawing/2014/main" id="{0133D2FE-33E0-41B0-80C6-99B2F6D3FFAF}"/>
              </a:ext>
            </a:extLst>
          </p:cNvPr>
          <p:cNvSpPr>
            <a:spLocks noGrp="1"/>
          </p:cNvSpPr>
          <p:nvPr>
            <p:ph idx="1"/>
          </p:nvPr>
        </p:nvSpPr>
        <p:spPr/>
        <p:txBody>
          <a:bodyPr>
            <a:normAutofit fontScale="77500" lnSpcReduction="20000"/>
          </a:bodyPr>
          <a:lstStyle/>
          <a:p>
            <a:pPr>
              <a:lnSpc>
                <a:spcPct val="120000"/>
              </a:lnSpc>
              <a:spcBef>
                <a:spcPts val="0"/>
              </a:spcBef>
              <a:spcAft>
                <a:spcPts val="300"/>
              </a:spcAft>
            </a:pPr>
            <a:r>
              <a:rPr lang="de-DE" dirty="0"/>
              <a:t>... bietet Segnungsrituale an </a:t>
            </a:r>
          </a:p>
          <a:p>
            <a:pPr>
              <a:lnSpc>
                <a:spcPct val="120000"/>
              </a:lnSpc>
              <a:spcBef>
                <a:spcPts val="0"/>
              </a:spcBef>
              <a:spcAft>
                <a:spcPts val="300"/>
              </a:spcAft>
            </a:pPr>
            <a:r>
              <a:rPr lang="de-DE" dirty="0"/>
              <a:t>... zeigt angemessen Nähe, wenn ich das Bedürfnis danach habe und ausdrücklich darum bitte. (Umarmung/ Handlauflegung)</a:t>
            </a:r>
          </a:p>
          <a:p>
            <a:pPr>
              <a:lnSpc>
                <a:spcPct val="120000"/>
              </a:lnSpc>
              <a:spcBef>
                <a:spcPts val="0"/>
              </a:spcBef>
              <a:spcAft>
                <a:spcPts val="300"/>
              </a:spcAft>
            </a:pPr>
            <a:r>
              <a:rPr lang="de-DE" dirty="0"/>
              <a:t>... ermutigt mich Gott mit in den Heilungsprozess mit einzubeziehen</a:t>
            </a:r>
          </a:p>
          <a:p>
            <a:pPr>
              <a:lnSpc>
                <a:spcPct val="120000"/>
              </a:lnSpc>
              <a:spcBef>
                <a:spcPts val="0"/>
              </a:spcBef>
              <a:spcAft>
                <a:spcPts val="300"/>
              </a:spcAft>
            </a:pPr>
            <a:r>
              <a:rPr lang="de-DE" dirty="0"/>
              <a:t>... erwartet selbst von Gott hilfreiche Impulse</a:t>
            </a:r>
          </a:p>
          <a:p>
            <a:pPr>
              <a:lnSpc>
                <a:spcPct val="120000"/>
              </a:lnSpc>
              <a:spcBef>
                <a:spcPts val="0"/>
              </a:spcBef>
              <a:spcAft>
                <a:spcPts val="300"/>
              </a:spcAft>
            </a:pPr>
            <a:r>
              <a:rPr lang="de-DE" dirty="0"/>
              <a:t>... vermittelt Hoffnung auf Veränderung</a:t>
            </a:r>
          </a:p>
          <a:p>
            <a:pPr>
              <a:lnSpc>
                <a:spcPct val="120000"/>
              </a:lnSpc>
              <a:spcBef>
                <a:spcPts val="0"/>
              </a:spcBef>
              <a:spcAft>
                <a:spcPts val="300"/>
              </a:spcAft>
            </a:pPr>
            <a:r>
              <a:rPr lang="de-DE" dirty="0"/>
              <a:t>... ist authentisch in seiner Wertschätzung</a:t>
            </a:r>
          </a:p>
          <a:p>
            <a:pPr>
              <a:lnSpc>
                <a:spcPct val="120000"/>
              </a:lnSpc>
              <a:spcBef>
                <a:spcPts val="0"/>
              </a:spcBef>
              <a:spcAft>
                <a:spcPts val="300"/>
              </a:spcAft>
            </a:pPr>
            <a:r>
              <a:rPr lang="de-DE" dirty="0"/>
              <a:t>... ist interessiert an den Antworten meiner geistlichen Berater</a:t>
            </a:r>
          </a:p>
          <a:p>
            <a:pPr>
              <a:lnSpc>
                <a:spcPct val="120000"/>
              </a:lnSpc>
              <a:spcBef>
                <a:spcPts val="0"/>
              </a:spcBef>
              <a:spcAft>
                <a:spcPts val="300"/>
              </a:spcAft>
            </a:pPr>
            <a:r>
              <a:rPr lang="de-DE" dirty="0"/>
              <a:t>bei einem christlichen Psychotherapieangebot erwarte ich überwiegend geistliche Impulse</a:t>
            </a:r>
          </a:p>
          <a:p>
            <a:pPr>
              <a:lnSpc>
                <a:spcPct val="120000"/>
              </a:lnSpc>
              <a:spcBef>
                <a:spcPts val="0"/>
              </a:spcBef>
              <a:spcAft>
                <a:spcPts val="300"/>
              </a:spcAft>
            </a:pPr>
            <a:r>
              <a:rPr lang="de-DE" dirty="0"/>
              <a:t>bei einem christlichen Psychotherapieangebot erwarte ich überwiegend verhaltenstherapeutische/ tiefenpsychologische Impulse</a:t>
            </a:r>
          </a:p>
          <a:p>
            <a:endParaRPr lang="de-DE" dirty="0"/>
          </a:p>
          <a:p>
            <a:endParaRPr lang="de-DE" dirty="0"/>
          </a:p>
        </p:txBody>
      </p:sp>
      <p:sp>
        <p:nvSpPr>
          <p:cNvPr id="7" name="Textfeld 6">
            <a:extLst>
              <a:ext uri="{FF2B5EF4-FFF2-40B4-BE49-F238E27FC236}">
                <a16:creationId xmlns:a16="http://schemas.microsoft.com/office/drawing/2014/main" id="{29A5C297-EA38-4AC5-A6FA-A68EBCFC8620}"/>
              </a:ext>
            </a:extLst>
          </p:cNvPr>
          <p:cNvSpPr txBox="1"/>
          <p:nvPr/>
        </p:nvSpPr>
        <p:spPr>
          <a:xfrm>
            <a:off x="7351058" y="6211669"/>
            <a:ext cx="3088342" cy="646331"/>
          </a:xfrm>
          <a:prstGeom prst="rect">
            <a:avLst/>
          </a:prstGeom>
          <a:solidFill>
            <a:schemeClr val="accent1">
              <a:lumMod val="40000"/>
              <a:lumOff val="60000"/>
            </a:schemeClr>
          </a:solidFill>
        </p:spPr>
        <p:txBody>
          <a:bodyPr wrap="square" rtlCol="0">
            <a:spAutoFit/>
          </a:bodyPr>
          <a:lstStyle/>
          <a:p>
            <a:r>
              <a:rPr lang="de-CH" dirty="0"/>
              <a:t>Aus einer Masterarbeit von Christina Höhne 2018</a:t>
            </a:r>
            <a:endParaRPr lang="de-DE" dirty="0"/>
          </a:p>
        </p:txBody>
      </p:sp>
    </p:spTree>
    <p:extLst>
      <p:ext uri="{BB962C8B-B14F-4D97-AF65-F5344CB8AC3E}">
        <p14:creationId xmlns:p14="http://schemas.microsoft.com/office/powerpoint/2010/main" val="119300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E879B-0C69-416A-BFF0-B68B4F74A68D}"/>
              </a:ext>
            </a:extLst>
          </p:cNvPr>
          <p:cNvSpPr>
            <a:spLocks noGrp="1"/>
          </p:cNvSpPr>
          <p:nvPr>
            <p:ph type="title"/>
          </p:nvPr>
        </p:nvSpPr>
        <p:spPr/>
        <p:txBody>
          <a:bodyPr/>
          <a:lstStyle/>
          <a:p>
            <a:r>
              <a:rPr lang="de-CH" dirty="0"/>
              <a:t>Ergebnisse</a:t>
            </a:r>
            <a:endParaRPr lang="de-DE" dirty="0"/>
          </a:p>
        </p:txBody>
      </p:sp>
      <p:pic>
        <p:nvPicPr>
          <p:cNvPr id="5" name="Inhaltsplatzhalter 4">
            <a:extLst>
              <a:ext uri="{FF2B5EF4-FFF2-40B4-BE49-F238E27FC236}">
                <a16:creationId xmlns:a16="http://schemas.microsoft.com/office/drawing/2014/main" id="{7D342DF5-BF2A-4A5C-8116-10801851405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9791" y="1649413"/>
            <a:ext cx="9619725" cy="4527550"/>
          </a:xfrm>
          <a:prstGeom prst="rect">
            <a:avLst/>
          </a:prstGeom>
        </p:spPr>
      </p:pic>
      <p:sp>
        <p:nvSpPr>
          <p:cNvPr id="6" name="Textfeld 5">
            <a:extLst>
              <a:ext uri="{FF2B5EF4-FFF2-40B4-BE49-F238E27FC236}">
                <a16:creationId xmlns:a16="http://schemas.microsoft.com/office/drawing/2014/main" id="{48132E0E-62FE-47EA-9BDE-9B0D833CD018}"/>
              </a:ext>
            </a:extLst>
          </p:cNvPr>
          <p:cNvSpPr txBox="1"/>
          <p:nvPr/>
        </p:nvSpPr>
        <p:spPr>
          <a:xfrm>
            <a:off x="3142908" y="5925025"/>
            <a:ext cx="4292752" cy="369332"/>
          </a:xfrm>
          <a:prstGeom prst="rect">
            <a:avLst/>
          </a:prstGeom>
          <a:noFill/>
        </p:spPr>
        <p:txBody>
          <a:bodyPr wrap="square" rtlCol="0">
            <a:spAutoFit/>
          </a:bodyPr>
          <a:lstStyle/>
          <a:p>
            <a:r>
              <a:rPr lang="de-CH" dirty="0"/>
              <a:t>Hochreligiöse vs. Religiöse Pat.</a:t>
            </a:r>
            <a:endParaRPr lang="de-DE" dirty="0"/>
          </a:p>
        </p:txBody>
      </p:sp>
    </p:spTree>
    <p:extLst>
      <p:ext uri="{BB962C8B-B14F-4D97-AF65-F5344CB8AC3E}">
        <p14:creationId xmlns:p14="http://schemas.microsoft.com/office/powerpoint/2010/main" val="139216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123356" y="6086476"/>
            <a:ext cx="2736304" cy="510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51" name="Rectangle 7"/>
          <p:cNvSpPr>
            <a:spLocks noGrp="1" noChangeArrowheads="1"/>
          </p:cNvSpPr>
          <p:nvPr>
            <p:ph type="title"/>
          </p:nvPr>
        </p:nvSpPr>
        <p:spPr/>
        <p:txBody>
          <a:bodyPr/>
          <a:lstStyle/>
          <a:p>
            <a:r>
              <a:rPr lang="de-CH"/>
              <a:t>Ziele in der Psychotherapie</a:t>
            </a:r>
            <a:endParaRPr lang="en-GB"/>
          </a:p>
        </p:txBody>
      </p:sp>
      <p:pic>
        <p:nvPicPr>
          <p:cNvPr id="6154" name="Picture 10" descr="Ziele Psychotherapie"/>
          <p:cNvPicPr>
            <a:picLocks noGrp="1" noChangeAspect="1" noChangeArrowheads="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35150" y="1412875"/>
            <a:ext cx="6769100" cy="5532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5" name="Text Box 11"/>
          <p:cNvSpPr txBox="1">
            <a:spLocks noChangeArrowheads="1"/>
          </p:cNvSpPr>
          <p:nvPr/>
        </p:nvSpPr>
        <p:spPr bwMode="auto">
          <a:xfrm>
            <a:off x="5723757" y="6086474"/>
            <a:ext cx="36726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sz="1100" dirty="0"/>
              <a:t>M. Grosse </a:t>
            </a:r>
            <a:r>
              <a:rPr lang="de-CH" sz="1100" dirty="0" err="1"/>
              <a:t>Holtforth</a:t>
            </a:r>
            <a:r>
              <a:rPr lang="de-CH" sz="1100" dirty="0"/>
              <a:t> &amp; Grawe 2001</a:t>
            </a:r>
            <a:endParaRPr lang="en-GB" sz="1100" dirty="0"/>
          </a:p>
        </p:txBody>
      </p:sp>
      <p:sp>
        <p:nvSpPr>
          <p:cNvPr id="6157" name="Text Box 13"/>
          <p:cNvSpPr txBox="1">
            <a:spLocks noChangeArrowheads="1"/>
          </p:cNvSpPr>
          <p:nvPr/>
        </p:nvSpPr>
        <p:spPr bwMode="auto">
          <a:xfrm>
            <a:off x="7596189" y="1196976"/>
            <a:ext cx="1944687" cy="1190625"/>
          </a:xfrm>
          <a:prstGeom prst="rect">
            <a:avLst/>
          </a:prstGeom>
          <a:solidFill>
            <a:srgbClr val="F4EDB8"/>
          </a:solidFill>
          <a:ln>
            <a:noFill/>
          </a:ln>
          <a:effectLst>
            <a:prstShdw prst="shdw17" dist="17961" dir="2700000">
              <a:srgbClr val="F4EDB8">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de-CH"/>
              <a:t>nur 3 % suchen Antwort auf die Frage nach dem Sinn.</a:t>
            </a:r>
            <a:endParaRPr lang="en-GB"/>
          </a:p>
        </p:txBody>
      </p:sp>
      <p:sp>
        <p:nvSpPr>
          <p:cNvPr id="6156" name="AutoShape 12"/>
          <p:cNvSpPr>
            <a:spLocks noChangeArrowheads="1"/>
          </p:cNvSpPr>
          <p:nvPr/>
        </p:nvSpPr>
        <p:spPr bwMode="auto">
          <a:xfrm rot="-2912128">
            <a:off x="6299995" y="2564607"/>
            <a:ext cx="2808287" cy="1511300"/>
          </a:xfrm>
          <a:prstGeom prst="leftArrow">
            <a:avLst>
              <a:gd name="adj1" fmla="val 50000"/>
              <a:gd name="adj2" fmla="val 46455"/>
            </a:avLst>
          </a:prstGeom>
          <a:gradFill flip="none" rotWithShape="1">
            <a:gsLst>
              <a:gs pos="0">
                <a:srgbClr val="EB7E1B">
                  <a:shade val="30000"/>
                  <a:satMod val="115000"/>
                </a:srgbClr>
              </a:gs>
              <a:gs pos="50000">
                <a:srgbClr val="EB7E1B">
                  <a:shade val="67500"/>
                  <a:satMod val="115000"/>
                </a:srgbClr>
              </a:gs>
              <a:gs pos="100000">
                <a:srgbClr val="EB7E1B">
                  <a:shade val="100000"/>
                  <a:satMod val="115000"/>
                </a:srgbClr>
              </a:gs>
            </a:gsLst>
            <a:lin ang="0" scaled="1"/>
            <a:tileRect/>
          </a:gradFill>
          <a:ln w="38100">
            <a:solidFill>
              <a:srgbClr val="FFC000"/>
            </a:solidFill>
          </a:ln>
          <a:effectLst>
            <a:outerShdw blurRad="50800" dist="38100" dir="2700000" algn="tl" rotWithShape="0">
              <a:prstClr val="black">
                <a:alpha val="40000"/>
              </a:prstClr>
            </a:outerShdw>
          </a:effectLst>
        </p:spPr>
        <p:txBody>
          <a:bodyPr wrap="none" anchor="ctr"/>
          <a:lstStyle/>
          <a:p>
            <a:endParaRPr lang="de-CH"/>
          </a:p>
        </p:txBody>
      </p:sp>
      <p:sp>
        <p:nvSpPr>
          <p:cNvPr id="9" name="Foliennummernplatzhalter 2">
            <a:extLst>
              <a:ext uri="{FF2B5EF4-FFF2-40B4-BE49-F238E27FC236}">
                <a16:creationId xmlns:a16="http://schemas.microsoft.com/office/drawing/2014/main" id="{2FD96B93-72DE-490F-BA2B-2B551FBEE6D0}"/>
              </a:ext>
            </a:extLst>
          </p:cNvPr>
          <p:cNvSpPr txBox="1">
            <a:spLocks/>
          </p:cNvSpPr>
          <p:nvPr/>
        </p:nvSpPr>
        <p:spPr>
          <a:xfrm>
            <a:off x="161243" y="6226173"/>
            <a:ext cx="674431" cy="4283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53FC28-853D-44DA-9048-BD40FA2C8EA4}" type="slidenum">
              <a:rPr lang="de-CH" b="1" smtClean="0"/>
              <a:pPr>
                <a:defRPr/>
              </a:pPr>
              <a:t>9</a:t>
            </a:fld>
            <a:endParaRPr lang="de-CH" b="1" dirty="0"/>
          </a:p>
        </p:txBody>
      </p:sp>
    </p:spTree>
    <p:extLst>
      <p:ext uri="{BB962C8B-B14F-4D97-AF65-F5344CB8AC3E}">
        <p14:creationId xmlns:p14="http://schemas.microsoft.com/office/powerpoint/2010/main" val="1916455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additive="base">
                                        <p:cTn id="7" dur="500" fill="hold"/>
                                        <p:tgtEl>
                                          <p:spTgt spid="6157"/>
                                        </p:tgtEl>
                                        <p:attrNameLst>
                                          <p:attrName>ppt_x</p:attrName>
                                        </p:attrNameLst>
                                      </p:cBhvr>
                                      <p:tavLst>
                                        <p:tav tm="0">
                                          <p:val>
                                            <p:strVal val="1+#ppt_w/2"/>
                                          </p:val>
                                        </p:tav>
                                        <p:tav tm="100000">
                                          <p:val>
                                            <p:strVal val="#ppt_x"/>
                                          </p:val>
                                        </p:tav>
                                      </p:tavLst>
                                    </p:anim>
                                    <p:anim calcmode="lin" valueType="num">
                                      <p:cBhvr additive="base">
                                        <p:cTn id="8" dur="500" fill="hold"/>
                                        <p:tgtEl>
                                          <p:spTgt spid="615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156"/>
                                        </p:tgtEl>
                                        <p:attrNameLst>
                                          <p:attrName>style.visibility</p:attrName>
                                        </p:attrNameLst>
                                      </p:cBhvr>
                                      <p:to>
                                        <p:strVal val="visible"/>
                                      </p:to>
                                    </p:set>
                                    <p:anim calcmode="lin" valueType="num">
                                      <p:cBhvr additive="base">
                                        <p:cTn id="11" dur="500" fill="hold"/>
                                        <p:tgtEl>
                                          <p:spTgt spid="6156"/>
                                        </p:tgtEl>
                                        <p:attrNameLst>
                                          <p:attrName>ppt_x</p:attrName>
                                        </p:attrNameLst>
                                      </p:cBhvr>
                                      <p:tavLst>
                                        <p:tav tm="0">
                                          <p:val>
                                            <p:strVal val="1+#ppt_w/2"/>
                                          </p:val>
                                        </p:tav>
                                        <p:tav tm="100000">
                                          <p:val>
                                            <p:strVal val="#ppt_x"/>
                                          </p:val>
                                        </p:tav>
                                      </p:tavLst>
                                    </p:anim>
                                    <p:anim calcmode="lin" valueType="num">
                                      <p:cBhvr additive="base">
                                        <p:cTn id="12" dur="500" fill="hold"/>
                                        <p:tgtEl>
                                          <p:spTgt spid="61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animBg="1"/>
      <p:bldP spid="615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Vorlage_Modul1" id="{84EABF2B-CE86-456E-B08D-DD3079E3FACA}" vid="{74B5B4BC-F29D-43EC-9796-8FE3F81D20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3217</Words>
  <Application>Microsoft Office PowerPoint</Application>
  <PresentationFormat>Benutzerdefiniert</PresentationFormat>
  <Paragraphs>307</Paragraphs>
  <Slides>46</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46</vt:i4>
      </vt:variant>
    </vt:vector>
  </HeadingPairs>
  <TitlesOfParts>
    <vt:vector size="51" baseType="lpstr">
      <vt:lpstr>Alfa Slab One</vt:lpstr>
      <vt:lpstr>Arial</vt:lpstr>
      <vt:lpstr>Calibri</vt:lpstr>
      <vt:lpstr>Cambria</vt:lpstr>
      <vt:lpstr>Office Theme</vt:lpstr>
      <vt:lpstr>PowerPoint-Präsentation</vt:lpstr>
      <vt:lpstr>Schwellenängste vor einer Psychotherapie</vt:lpstr>
      <vt:lpstr>Muslimische Ängste</vt:lpstr>
      <vt:lpstr>Zusammentragen</vt:lpstr>
      <vt:lpstr>Zusammentragen</vt:lpstr>
      <vt:lpstr>Studie: Was erwarten gläubige Patienten?</vt:lpstr>
      <vt:lpstr>Studie: Was erwarten glb. Patienten?</vt:lpstr>
      <vt:lpstr>Ergebnisse</vt:lpstr>
      <vt:lpstr>Ziele in der Psychotherapie</vt:lpstr>
      <vt:lpstr>Sind spirituelle Themen zulässig?</vt:lpstr>
      <vt:lpstr>Präambel österr. Leitlinie</vt:lpstr>
      <vt:lpstr>Richtlinie Österreich</vt:lpstr>
      <vt:lpstr>Sind spirituelle Themen zulässig?</vt:lpstr>
      <vt:lpstr>Beispiele für spirituelle Themen in der Esoterik</vt:lpstr>
      <vt:lpstr>PowerPoint-Präsentation</vt:lpstr>
      <vt:lpstr>Beispiel Reinigung von Räumen</vt:lpstr>
      <vt:lpstr>PowerPoint-Präsentation</vt:lpstr>
      <vt:lpstr>Gebet: Grundlegender Ausdruck der Spiritualität</vt:lpstr>
      <vt:lpstr>Unterschiedliche Ausdrucksformen</vt:lpstr>
      <vt:lpstr>Ist Gebet unethisch?</vt:lpstr>
      <vt:lpstr>Definitionen</vt:lpstr>
      <vt:lpstr>Variable Intensität in der Therapie</vt:lpstr>
      <vt:lpstr>Psychodynamik des Gebetes</vt:lpstr>
      <vt:lpstr>Pos. Funktionen des Gebetes in der Therapie</vt:lpstr>
      <vt:lpstr>PowerPoint-Präsentation</vt:lpstr>
      <vt:lpstr>Fallvignette</vt:lpstr>
      <vt:lpstr>Ethische Leitlinien</vt:lpstr>
      <vt:lpstr>Ethische Aspekte</vt:lpstr>
      <vt:lpstr>Mögliche Gefahren</vt:lpstr>
      <vt:lpstr>PowerPoint-Präsentation</vt:lpstr>
      <vt:lpstr>Achtsamkeits-Übungen – religiös?</vt:lpstr>
      <vt:lpstr>Achtsamkeit in ACT (Acceptance &amp; Commitment Therapy)</vt:lpstr>
      <vt:lpstr>Achtsamkeit – kritische Würdigung</vt:lpstr>
      <vt:lpstr>PowerPoint-Präsentation</vt:lpstr>
      <vt:lpstr>Religious Struggles – Religiöse Konflikte</vt:lpstr>
      <vt:lpstr>PowerPoint-Präsentation</vt:lpstr>
      <vt:lpstr>Spiritualität im Kontext ansprechen</vt:lpstr>
      <vt:lpstr>Annäherung an die Thematik</vt:lpstr>
      <vt:lpstr>Religiosität als Prägung /  als Thematik in der Therapie</vt:lpstr>
      <vt:lpstr>Der hochreligiöse Patient in der Psychotherapie ist …  </vt:lpstr>
      <vt:lpstr>Religion als metatherapeutisches Thema</vt:lpstr>
      <vt:lpstr>PowerPoint-Präsentation</vt:lpstr>
      <vt:lpstr>Anregung zum weiteren Gespräch</vt:lpstr>
      <vt:lpstr>Buchhinweis</vt:lpstr>
      <vt:lpstr>Ausgewählte Literatur</vt:lpstr>
      <vt:lpstr>Download www.seminare-ps.net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von spirituellen Elementen in der Psychotherapie – ethische Leitlinien und Grenzen</dc:title>
  <dc:creator>Samuel Pfeifer</dc:creator>
  <cp:lastModifiedBy>Samuel Pfeifer</cp:lastModifiedBy>
  <cp:revision>55</cp:revision>
  <dcterms:created xsi:type="dcterms:W3CDTF">2019-05-21T08:39:30Z</dcterms:created>
  <dcterms:modified xsi:type="dcterms:W3CDTF">2019-06-03T15:33:43Z</dcterms:modified>
</cp:coreProperties>
</file>