
<file path=[Content_Types].xml><?xml version="1.0" encoding="utf-8"?>
<Types xmlns="http://schemas.openxmlformats.org/package/2006/content-types">
  <Default Extension="jpeg" ContentType="image/jpeg"/>
  <Default Extension="jpg" ContentType="image/jpeg"/>
  <Default Extension="png" ContentType="image/png"/>
  <Default Extension="png&amp;ehk=CiAtEzoqoq7ARI"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62" r:id="rId3"/>
    <p:sldId id="270" r:id="rId4"/>
    <p:sldId id="259" r:id="rId5"/>
    <p:sldId id="260" r:id="rId6"/>
    <p:sldId id="294" r:id="rId7"/>
    <p:sldId id="305" r:id="rId8"/>
    <p:sldId id="302" r:id="rId9"/>
    <p:sldId id="272" r:id="rId10"/>
    <p:sldId id="273" r:id="rId11"/>
    <p:sldId id="274" r:id="rId12"/>
    <p:sldId id="306" r:id="rId13"/>
    <p:sldId id="297" r:id="rId14"/>
    <p:sldId id="275" r:id="rId15"/>
    <p:sldId id="276" r:id="rId16"/>
    <p:sldId id="277" r:id="rId17"/>
    <p:sldId id="303" r:id="rId18"/>
    <p:sldId id="304" r:id="rId19"/>
    <p:sldId id="278" r:id="rId20"/>
    <p:sldId id="309" r:id="rId21"/>
    <p:sldId id="263" r:id="rId22"/>
    <p:sldId id="279" r:id="rId23"/>
    <p:sldId id="280" r:id="rId24"/>
    <p:sldId id="308" r:id="rId25"/>
    <p:sldId id="281" r:id="rId26"/>
    <p:sldId id="283" r:id="rId27"/>
    <p:sldId id="284" r:id="rId28"/>
    <p:sldId id="285" r:id="rId29"/>
    <p:sldId id="286" r:id="rId30"/>
    <p:sldId id="287" r:id="rId31"/>
    <p:sldId id="288" r:id="rId32"/>
    <p:sldId id="289" r:id="rId33"/>
    <p:sldId id="307" r:id="rId34"/>
    <p:sldId id="290" r:id="rId35"/>
    <p:sldId id="291" r:id="rId36"/>
    <p:sldId id="292" r:id="rId37"/>
    <p:sldId id="293" r:id="rId38"/>
  </p:sldIdLst>
  <p:sldSz cx="104394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E00"/>
    <a:srgbClr val="72684E"/>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959" autoAdjust="0"/>
  </p:normalViewPr>
  <p:slideViewPr>
    <p:cSldViewPr snapToGrid="0">
      <p:cViewPr varScale="1">
        <p:scale>
          <a:sx n="78" d="100"/>
          <a:sy n="78" d="100"/>
        </p:scale>
        <p:origin x="1398" y="114"/>
      </p:cViewPr>
      <p:guideLst/>
    </p:cSldViewPr>
  </p:slideViewPr>
  <p:notesTextViewPr>
    <p:cViewPr>
      <p:scale>
        <a:sx n="1" d="1"/>
        <a:sy n="1" d="1"/>
      </p:scale>
      <p:origin x="0" y="0"/>
    </p:cViewPr>
  </p:notesTextViewPr>
  <p:sorterViewPr>
    <p:cViewPr varScale="1">
      <p:scale>
        <a:sx n="1" d="1"/>
        <a:sy n="1" d="1"/>
      </p:scale>
      <p:origin x="0" y="-55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0394E8-6547-44ED-B6D3-5644322A3992}" type="doc">
      <dgm:prSet loTypeId="urn:microsoft.com/office/officeart/2005/8/layout/cycle6" loCatId="cycle" qsTypeId="urn:microsoft.com/office/officeart/2005/8/quickstyle/3d6" qsCatId="3D" csTypeId="urn:microsoft.com/office/officeart/2005/8/colors/accent1_2" csCatId="accent1" phldr="1"/>
      <dgm:spPr/>
      <dgm:t>
        <a:bodyPr/>
        <a:lstStyle/>
        <a:p>
          <a:endParaRPr lang="de-CH"/>
        </a:p>
      </dgm:t>
    </dgm:pt>
    <dgm:pt modelId="{1D37127D-7BF4-4274-8D0B-8F0F519F61D7}">
      <dgm:prSet phldrT="[Text]"/>
      <dgm:spPr/>
      <dgm:t>
        <a:bodyPr/>
        <a:lstStyle/>
        <a:p>
          <a:r>
            <a:rPr lang="de-CH" dirty="0"/>
            <a:t>Sozialer</a:t>
          </a:r>
          <a:br>
            <a:rPr lang="de-CH" dirty="0"/>
          </a:br>
          <a:r>
            <a:rPr lang="de-CH" dirty="0"/>
            <a:t>Kontext</a:t>
          </a:r>
        </a:p>
      </dgm:t>
    </dgm:pt>
    <dgm:pt modelId="{C0E3A9D5-E7BB-4420-AACE-748BE5E8FBFF}" type="parTrans" cxnId="{0F434ED6-3B15-4148-A00B-F9F72A96D7DF}">
      <dgm:prSet/>
      <dgm:spPr/>
      <dgm:t>
        <a:bodyPr/>
        <a:lstStyle/>
        <a:p>
          <a:endParaRPr lang="de-CH"/>
        </a:p>
      </dgm:t>
    </dgm:pt>
    <dgm:pt modelId="{86AD5C3A-617A-4789-A5E9-B9335DD08A75}" type="sibTrans" cxnId="{0F434ED6-3B15-4148-A00B-F9F72A96D7DF}">
      <dgm:prSet/>
      <dgm:spPr>
        <a:ln w="57150"/>
      </dgm:spPr>
      <dgm:t>
        <a:bodyPr/>
        <a:lstStyle/>
        <a:p>
          <a:endParaRPr lang="de-CH"/>
        </a:p>
      </dgm:t>
    </dgm:pt>
    <dgm:pt modelId="{6AA6F71D-930C-4EE5-974D-171CC5D47C41}">
      <dgm:prSet phldrT="[Text]"/>
      <dgm:spPr/>
      <dgm:t>
        <a:bodyPr/>
        <a:lstStyle/>
        <a:p>
          <a:r>
            <a:rPr lang="de-CH" dirty="0"/>
            <a:t>Neurobiologie</a:t>
          </a:r>
        </a:p>
      </dgm:t>
    </dgm:pt>
    <dgm:pt modelId="{D0C7DA5F-2A9E-4146-8933-B0CC5AB6BB77}" type="parTrans" cxnId="{8ED36A69-A678-454C-9B23-D4C17E11A5D6}">
      <dgm:prSet/>
      <dgm:spPr/>
      <dgm:t>
        <a:bodyPr/>
        <a:lstStyle/>
        <a:p>
          <a:endParaRPr lang="de-CH"/>
        </a:p>
      </dgm:t>
    </dgm:pt>
    <dgm:pt modelId="{81225268-86A3-46C2-96AC-1BA77F182449}" type="sibTrans" cxnId="{8ED36A69-A678-454C-9B23-D4C17E11A5D6}">
      <dgm:prSet/>
      <dgm:spPr>
        <a:ln w="57150"/>
      </dgm:spPr>
      <dgm:t>
        <a:bodyPr/>
        <a:lstStyle/>
        <a:p>
          <a:endParaRPr lang="de-CH"/>
        </a:p>
      </dgm:t>
    </dgm:pt>
    <dgm:pt modelId="{F3122059-CC8F-46B7-98E5-7805CD76535E}">
      <dgm:prSet phldrT="[Text]"/>
      <dgm:spPr/>
      <dgm:t>
        <a:bodyPr/>
        <a:lstStyle/>
        <a:p>
          <a:r>
            <a:rPr lang="de-CH" dirty="0"/>
            <a:t>Psychische</a:t>
          </a:r>
          <a:br>
            <a:rPr lang="de-CH" dirty="0"/>
          </a:br>
          <a:r>
            <a:rPr lang="de-CH" dirty="0"/>
            <a:t>Verarbeitung</a:t>
          </a:r>
        </a:p>
      </dgm:t>
    </dgm:pt>
    <dgm:pt modelId="{2B2F7C34-E9A7-4A1F-9B14-C88852F5BFE7}" type="parTrans" cxnId="{98D09E2B-C6CA-4D52-B02D-212AAF4079A3}">
      <dgm:prSet/>
      <dgm:spPr/>
      <dgm:t>
        <a:bodyPr/>
        <a:lstStyle/>
        <a:p>
          <a:endParaRPr lang="de-CH"/>
        </a:p>
      </dgm:t>
    </dgm:pt>
    <dgm:pt modelId="{96B320CE-01DA-4753-99EA-2F19C9D684AC}" type="sibTrans" cxnId="{98D09E2B-C6CA-4D52-B02D-212AAF4079A3}">
      <dgm:prSet/>
      <dgm:spPr>
        <a:solidFill>
          <a:schemeClr val="bg2">
            <a:lumMod val="50000"/>
          </a:schemeClr>
        </a:solidFill>
        <a:ln w="57150"/>
      </dgm:spPr>
      <dgm:t>
        <a:bodyPr/>
        <a:lstStyle/>
        <a:p>
          <a:endParaRPr lang="de-CH"/>
        </a:p>
      </dgm:t>
    </dgm:pt>
    <dgm:pt modelId="{ABF8E5C5-E1A8-46C9-AE60-01B8AA13C439}" type="pres">
      <dgm:prSet presAssocID="{CE0394E8-6547-44ED-B6D3-5644322A3992}" presName="cycle" presStyleCnt="0">
        <dgm:presLayoutVars>
          <dgm:dir/>
          <dgm:resizeHandles val="exact"/>
        </dgm:presLayoutVars>
      </dgm:prSet>
      <dgm:spPr/>
    </dgm:pt>
    <dgm:pt modelId="{35284324-510C-44FF-93A9-D0DD72A9EC48}" type="pres">
      <dgm:prSet presAssocID="{1D37127D-7BF4-4274-8D0B-8F0F519F61D7}" presName="node" presStyleLbl="node1" presStyleIdx="0" presStyleCnt="3">
        <dgm:presLayoutVars>
          <dgm:bulletEnabled val="1"/>
        </dgm:presLayoutVars>
      </dgm:prSet>
      <dgm:spPr/>
    </dgm:pt>
    <dgm:pt modelId="{4E8377F9-288B-41F4-9BD4-24EB8F2CB016}" type="pres">
      <dgm:prSet presAssocID="{1D37127D-7BF4-4274-8D0B-8F0F519F61D7}" presName="spNode" presStyleCnt="0"/>
      <dgm:spPr/>
    </dgm:pt>
    <dgm:pt modelId="{C216D2B2-E1EC-4FB5-B3F7-5F7E0CE95B34}" type="pres">
      <dgm:prSet presAssocID="{86AD5C3A-617A-4789-A5E9-B9335DD08A75}" presName="sibTrans" presStyleLbl="sibTrans1D1" presStyleIdx="0" presStyleCnt="3"/>
      <dgm:spPr/>
    </dgm:pt>
    <dgm:pt modelId="{FC59116C-C3D9-4C33-A66A-004DEBEAB3BA}" type="pres">
      <dgm:prSet presAssocID="{6AA6F71D-930C-4EE5-974D-171CC5D47C41}" presName="node" presStyleLbl="node1" presStyleIdx="1" presStyleCnt="3">
        <dgm:presLayoutVars>
          <dgm:bulletEnabled val="1"/>
        </dgm:presLayoutVars>
      </dgm:prSet>
      <dgm:spPr/>
    </dgm:pt>
    <dgm:pt modelId="{FB5B8DC9-F49A-44D7-945C-A66CE8A2E91E}" type="pres">
      <dgm:prSet presAssocID="{6AA6F71D-930C-4EE5-974D-171CC5D47C41}" presName="spNode" presStyleCnt="0"/>
      <dgm:spPr/>
    </dgm:pt>
    <dgm:pt modelId="{77AAB94E-B864-4DE1-A4AF-CE9C52610C9B}" type="pres">
      <dgm:prSet presAssocID="{81225268-86A3-46C2-96AC-1BA77F182449}" presName="sibTrans" presStyleLbl="sibTrans1D1" presStyleIdx="1" presStyleCnt="3"/>
      <dgm:spPr/>
    </dgm:pt>
    <dgm:pt modelId="{48508078-CD78-4650-B68B-01523D378317}" type="pres">
      <dgm:prSet presAssocID="{F3122059-CC8F-46B7-98E5-7805CD76535E}" presName="node" presStyleLbl="node1" presStyleIdx="2" presStyleCnt="3">
        <dgm:presLayoutVars>
          <dgm:bulletEnabled val="1"/>
        </dgm:presLayoutVars>
      </dgm:prSet>
      <dgm:spPr/>
    </dgm:pt>
    <dgm:pt modelId="{37389101-437A-4D77-908A-31B01719EA21}" type="pres">
      <dgm:prSet presAssocID="{F3122059-CC8F-46B7-98E5-7805CD76535E}" presName="spNode" presStyleCnt="0"/>
      <dgm:spPr/>
    </dgm:pt>
    <dgm:pt modelId="{033E89AD-21C6-41C4-B761-77AA8B4727E0}" type="pres">
      <dgm:prSet presAssocID="{96B320CE-01DA-4753-99EA-2F19C9D684AC}" presName="sibTrans" presStyleLbl="sibTrans1D1" presStyleIdx="2" presStyleCnt="3"/>
      <dgm:spPr/>
    </dgm:pt>
  </dgm:ptLst>
  <dgm:cxnLst>
    <dgm:cxn modelId="{98D09E2B-C6CA-4D52-B02D-212AAF4079A3}" srcId="{CE0394E8-6547-44ED-B6D3-5644322A3992}" destId="{F3122059-CC8F-46B7-98E5-7805CD76535E}" srcOrd="2" destOrd="0" parTransId="{2B2F7C34-E9A7-4A1F-9B14-C88852F5BFE7}" sibTransId="{96B320CE-01DA-4753-99EA-2F19C9D684AC}"/>
    <dgm:cxn modelId="{8ED36A69-A678-454C-9B23-D4C17E11A5D6}" srcId="{CE0394E8-6547-44ED-B6D3-5644322A3992}" destId="{6AA6F71D-930C-4EE5-974D-171CC5D47C41}" srcOrd="1" destOrd="0" parTransId="{D0C7DA5F-2A9E-4146-8933-B0CC5AB6BB77}" sibTransId="{81225268-86A3-46C2-96AC-1BA77F182449}"/>
    <dgm:cxn modelId="{ABC74F6D-6CBE-4121-8AAB-C1DA84251EEF}" type="presOf" srcId="{86AD5C3A-617A-4789-A5E9-B9335DD08A75}" destId="{C216D2B2-E1EC-4FB5-B3F7-5F7E0CE95B34}" srcOrd="0" destOrd="0" presId="urn:microsoft.com/office/officeart/2005/8/layout/cycle6"/>
    <dgm:cxn modelId="{1A2E1383-55E3-4650-BC0D-A4AA6390392D}" type="presOf" srcId="{F3122059-CC8F-46B7-98E5-7805CD76535E}" destId="{48508078-CD78-4650-B68B-01523D378317}" srcOrd="0" destOrd="0" presId="urn:microsoft.com/office/officeart/2005/8/layout/cycle6"/>
    <dgm:cxn modelId="{B10F4497-8DE3-4DF5-848D-A5E1700439DB}" type="presOf" srcId="{96B320CE-01DA-4753-99EA-2F19C9D684AC}" destId="{033E89AD-21C6-41C4-B761-77AA8B4727E0}" srcOrd="0" destOrd="0" presId="urn:microsoft.com/office/officeart/2005/8/layout/cycle6"/>
    <dgm:cxn modelId="{D2D9F1A0-1C3E-4B48-8EB2-C55E5DBEA7F1}" type="presOf" srcId="{81225268-86A3-46C2-96AC-1BA77F182449}" destId="{77AAB94E-B864-4DE1-A4AF-CE9C52610C9B}" srcOrd="0" destOrd="0" presId="urn:microsoft.com/office/officeart/2005/8/layout/cycle6"/>
    <dgm:cxn modelId="{A456B9B4-193B-42EB-AB22-522D6190606F}" type="presOf" srcId="{6AA6F71D-930C-4EE5-974D-171CC5D47C41}" destId="{FC59116C-C3D9-4C33-A66A-004DEBEAB3BA}" srcOrd="0" destOrd="0" presId="urn:microsoft.com/office/officeart/2005/8/layout/cycle6"/>
    <dgm:cxn modelId="{0F434ED6-3B15-4148-A00B-F9F72A96D7DF}" srcId="{CE0394E8-6547-44ED-B6D3-5644322A3992}" destId="{1D37127D-7BF4-4274-8D0B-8F0F519F61D7}" srcOrd="0" destOrd="0" parTransId="{C0E3A9D5-E7BB-4420-AACE-748BE5E8FBFF}" sibTransId="{86AD5C3A-617A-4789-A5E9-B9335DD08A75}"/>
    <dgm:cxn modelId="{4F7862D7-6D5F-43EA-88D6-9C1369AE397A}" type="presOf" srcId="{1D37127D-7BF4-4274-8D0B-8F0F519F61D7}" destId="{35284324-510C-44FF-93A9-D0DD72A9EC48}" srcOrd="0" destOrd="0" presId="urn:microsoft.com/office/officeart/2005/8/layout/cycle6"/>
    <dgm:cxn modelId="{75CA9CDE-8C5A-49EC-A038-05B4D119F045}" type="presOf" srcId="{CE0394E8-6547-44ED-B6D3-5644322A3992}" destId="{ABF8E5C5-E1A8-46C9-AE60-01B8AA13C439}" srcOrd="0" destOrd="0" presId="urn:microsoft.com/office/officeart/2005/8/layout/cycle6"/>
    <dgm:cxn modelId="{7E1E488B-0AFE-450C-910F-4C487D44B004}" type="presParOf" srcId="{ABF8E5C5-E1A8-46C9-AE60-01B8AA13C439}" destId="{35284324-510C-44FF-93A9-D0DD72A9EC48}" srcOrd="0" destOrd="0" presId="urn:microsoft.com/office/officeart/2005/8/layout/cycle6"/>
    <dgm:cxn modelId="{A7C62F8B-44B6-4E54-AE52-5DE96DD136D9}" type="presParOf" srcId="{ABF8E5C5-E1A8-46C9-AE60-01B8AA13C439}" destId="{4E8377F9-288B-41F4-9BD4-24EB8F2CB016}" srcOrd="1" destOrd="0" presId="urn:microsoft.com/office/officeart/2005/8/layout/cycle6"/>
    <dgm:cxn modelId="{671FADC8-8DF1-4475-BEB5-278F1CE776FE}" type="presParOf" srcId="{ABF8E5C5-E1A8-46C9-AE60-01B8AA13C439}" destId="{C216D2B2-E1EC-4FB5-B3F7-5F7E0CE95B34}" srcOrd="2" destOrd="0" presId="urn:microsoft.com/office/officeart/2005/8/layout/cycle6"/>
    <dgm:cxn modelId="{282A7228-BFCE-4A61-9C73-B4F91B0C6678}" type="presParOf" srcId="{ABF8E5C5-E1A8-46C9-AE60-01B8AA13C439}" destId="{FC59116C-C3D9-4C33-A66A-004DEBEAB3BA}" srcOrd="3" destOrd="0" presId="urn:microsoft.com/office/officeart/2005/8/layout/cycle6"/>
    <dgm:cxn modelId="{9A67A213-4F8F-4D15-8985-C0FC7B4BE308}" type="presParOf" srcId="{ABF8E5C5-E1A8-46C9-AE60-01B8AA13C439}" destId="{FB5B8DC9-F49A-44D7-945C-A66CE8A2E91E}" srcOrd="4" destOrd="0" presId="urn:microsoft.com/office/officeart/2005/8/layout/cycle6"/>
    <dgm:cxn modelId="{49C954FD-05C8-446F-872F-99B33972707D}" type="presParOf" srcId="{ABF8E5C5-E1A8-46C9-AE60-01B8AA13C439}" destId="{77AAB94E-B864-4DE1-A4AF-CE9C52610C9B}" srcOrd="5" destOrd="0" presId="urn:microsoft.com/office/officeart/2005/8/layout/cycle6"/>
    <dgm:cxn modelId="{493F8100-BFC2-4E0C-BBFC-6BB92353B463}" type="presParOf" srcId="{ABF8E5C5-E1A8-46C9-AE60-01B8AA13C439}" destId="{48508078-CD78-4650-B68B-01523D378317}" srcOrd="6" destOrd="0" presId="urn:microsoft.com/office/officeart/2005/8/layout/cycle6"/>
    <dgm:cxn modelId="{68A9E492-19E6-49D1-A1AF-27506C76F2B7}" type="presParOf" srcId="{ABF8E5C5-E1A8-46C9-AE60-01B8AA13C439}" destId="{37389101-437A-4D77-908A-31B01719EA21}" srcOrd="7" destOrd="0" presId="urn:microsoft.com/office/officeart/2005/8/layout/cycle6"/>
    <dgm:cxn modelId="{20A5DBF2-811E-4BB6-8BCA-A58B3B9342EC}" type="presParOf" srcId="{ABF8E5C5-E1A8-46C9-AE60-01B8AA13C439}" destId="{033E89AD-21C6-41C4-B761-77AA8B4727E0}"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84324-510C-44FF-93A9-D0DD72A9EC48}">
      <dsp:nvSpPr>
        <dsp:cNvPr id="0" name=""/>
        <dsp:cNvSpPr/>
      </dsp:nvSpPr>
      <dsp:spPr>
        <a:xfrm>
          <a:off x="1212763" y="504726"/>
          <a:ext cx="1613073" cy="1048497"/>
        </a:xfrm>
        <a:prstGeom prst="round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CH" sz="1800" kern="1200" dirty="0"/>
            <a:t>Sozialer</a:t>
          </a:r>
          <a:br>
            <a:rPr lang="de-CH" sz="1800" kern="1200" dirty="0"/>
          </a:br>
          <a:r>
            <a:rPr lang="de-CH" sz="1800" kern="1200" dirty="0"/>
            <a:t>Kontext</a:t>
          </a:r>
        </a:p>
      </dsp:txBody>
      <dsp:txXfrm>
        <a:off x="1263946" y="555909"/>
        <a:ext cx="1510707" cy="946131"/>
      </dsp:txXfrm>
    </dsp:sp>
    <dsp:sp modelId="{C216D2B2-E1EC-4FB5-B3F7-5F7E0CE95B34}">
      <dsp:nvSpPr>
        <dsp:cNvPr id="0" name=""/>
        <dsp:cNvSpPr/>
      </dsp:nvSpPr>
      <dsp:spPr>
        <a:xfrm>
          <a:off x="619953" y="1028975"/>
          <a:ext cx="2798692" cy="2798692"/>
        </a:xfrm>
        <a:custGeom>
          <a:avLst/>
          <a:gdLst/>
          <a:ahLst/>
          <a:cxnLst/>
          <a:rect l="0" t="0" r="0" b="0"/>
          <a:pathLst>
            <a:path>
              <a:moveTo>
                <a:pt x="2217620" y="264182"/>
              </a:moveTo>
              <a:arcTo wR="1399346" hR="1399346" stAng="18347139" swAng="3649545"/>
            </a:path>
          </a:pathLst>
        </a:custGeom>
        <a:noFill/>
        <a:ln w="57150" cap="flat" cmpd="sng" algn="ctr">
          <a:solidFill>
            <a:scrgbClr r="0" g="0" b="0"/>
          </a:solidFill>
          <a:prstDash val="solid"/>
          <a:miter lim="800000"/>
        </a:ln>
        <a:effectLst/>
        <a:sp3d z="-25400" prstMaterial="plastic"/>
      </dsp:spPr>
      <dsp:style>
        <a:lnRef idx="1">
          <a:scrgbClr r="0" g="0" b="0"/>
        </a:lnRef>
        <a:fillRef idx="0">
          <a:scrgbClr r="0" g="0" b="0"/>
        </a:fillRef>
        <a:effectRef idx="0">
          <a:scrgbClr r="0" g="0" b="0"/>
        </a:effectRef>
        <a:fontRef idx="minor"/>
      </dsp:style>
    </dsp:sp>
    <dsp:sp modelId="{FC59116C-C3D9-4C33-A66A-004DEBEAB3BA}">
      <dsp:nvSpPr>
        <dsp:cNvPr id="0" name=""/>
        <dsp:cNvSpPr/>
      </dsp:nvSpPr>
      <dsp:spPr>
        <a:xfrm>
          <a:off x="2424632" y="2603745"/>
          <a:ext cx="1613073" cy="1048497"/>
        </a:xfrm>
        <a:prstGeom prst="round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CH" sz="1800" kern="1200" dirty="0"/>
            <a:t>Neurobiologie</a:t>
          </a:r>
        </a:p>
      </dsp:txBody>
      <dsp:txXfrm>
        <a:off x="2475815" y="2654928"/>
        <a:ext cx="1510707" cy="946131"/>
      </dsp:txXfrm>
    </dsp:sp>
    <dsp:sp modelId="{77AAB94E-B864-4DE1-A4AF-CE9C52610C9B}">
      <dsp:nvSpPr>
        <dsp:cNvPr id="0" name=""/>
        <dsp:cNvSpPr/>
      </dsp:nvSpPr>
      <dsp:spPr>
        <a:xfrm>
          <a:off x="619953" y="1028975"/>
          <a:ext cx="2798692" cy="2798692"/>
        </a:xfrm>
        <a:custGeom>
          <a:avLst/>
          <a:gdLst/>
          <a:ahLst/>
          <a:cxnLst/>
          <a:rect l="0" t="0" r="0" b="0"/>
          <a:pathLst>
            <a:path>
              <a:moveTo>
                <a:pt x="2065817" y="2629788"/>
              </a:moveTo>
              <a:arcTo wR="1399346" hR="1399346" stAng="3693463" swAng="3413073"/>
            </a:path>
          </a:pathLst>
        </a:custGeom>
        <a:noFill/>
        <a:ln w="57150" cap="flat" cmpd="sng" algn="ctr">
          <a:solidFill>
            <a:scrgbClr r="0" g="0" b="0"/>
          </a:solidFill>
          <a:prstDash val="solid"/>
          <a:miter lim="800000"/>
        </a:ln>
        <a:effectLst/>
        <a:sp3d z="-25400" prstMaterial="plastic"/>
      </dsp:spPr>
      <dsp:style>
        <a:lnRef idx="1">
          <a:scrgbClr r="0" g="0" b="0"/>
        </a:lnRef>
        <a:fillRef idx="0">
          <a:scrgbClr r="0" g="0" b="0"/>
        </a:fillRef>
        <a:effectRef idx="0">
          <a:scrgbClr r="0" g="0" b="0"/>
        </a:effectRef>
        <a:fontRef idx="minor"/>
      </dsp:style>
    </dsp:sp>
    <dsp:sp modelId="{48508078-CD78-4650-B68B-01523D378317}">
      <dsp:nvSpPr>
        <dsp:cNvPr id="0" name=""/>
        <dsp:cNvSpPr/>
      </dsp:nvSpPr>
      <dsp:spPr>
        <a:xfrm>
          <a:off x="893" y="2603745"/>
          <a:ext cx="1613073" cy="1048497"/>
        </a:xfrm>
        <a:prstGeom prst="round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CH" sz="1800" kern="1200" dirty="0"/>
            <a:t>Psychische</a:t>
          </a:r>
          <a:br>
            <a:rPr lang="de-CH" sz="1800" kern="1200" dirty="0"/>
          </a:br>
          <a:r>
            <a:rPr lang="de-CH" sz="1800" kern="1200" dirty="0"/>
            <a:t>Verarbeitung</a:t>
          </a:r>
        </a:p>
      </dsp:txBody>
      <dsp:txXfrm>
        <a:off x="52076" y="2654928"/>
        <a:ext cx="1510707" cy="946131"/>
      </dsp:txXfrm>
    </dsp:sp>
    <dsp:sp modelId="{033E89AD-21C6-41C4-B761-77AA8B4727E0}">
      <dsp:nvSpPr>
        <dsp:cNvPr id="0" name=""/>
        <dsp:cNvSpPr/>
      </dsp:nvSpPr>
      <dsp:spPr>
        <a:xfrm>
          <a:off x="619953" y="1028975"/>
          <a:ext cx="2798692" cy="2798692"/>
        </a:xfrm>
        <a:custGeom>
          <a:avLst/>
          <a:gdLst/>
          <a:ahLst/>
          <a:cxnLst/>
          <a:rect l="0" t="0" r="0" b="0"/>
          <a:pathLst>
            <a:path>
              <a:moveTo>
                <a:pt x="9305" y="1560459"/>
              </a:moveTo>
              <a:arcTo wR="1399346" hR="1399346" stAng="10403316" swAng="3649545"/>
            </a:path>
          </a:pathLst>
        </a:custGeom>
        <a:noFill/>
        <a:ln w="57150" cap="flat" cmpd="sng" algn="ctr">
          <a:solidFill>
            <a:scrgbClr r="0" g="0" b="0"/>
          </a:solidFill>
          <a:prstDash val="solid"/>
          <a:miter lim="800000"/>
        </a:ln>
        <a:effectLst/>
        <a:sp3d z="-25400" prstMaterial="plastic"/>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28T08:25:28.4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63 394,'2'1,"0"-1,0 0,0 1,0-1,0 1,0 0,-1 0,1-1,1 2,7 3,1-1,1-1,-1-1,1 1,7-1,47 1,-44-2,0 0,0 1,-1 1,1 1,-14-1,0-1,0 2,5 2,-5-2,0-1,0 0,3 1,2-1,1-1,-1 0,1 0,4-2,56-2,-59 2,0-2,1 0,-1-1,-1 0,1-1,0-1,-1 0,0-1,3-2,3-2,1 2,-1 0,2 1,-1 0,1 2,-1 1,2 1,2 0,6 0,-1-1,0-2,11-5,204-64,-198 62,1 2,9 1,-29 5,13-5,-1-2,-1-1,11-7,11-3,50-16,54-10,-43 21,49-1,-95 20,0 4,69 3,-50 4,21 0,-82 0,1 2,10 3,156 31,-121-27,42-1,-18-4,126 4,-210-9,0 0,2 2,-15-2,-1 0,1 1,0 0,0 1,-1-1,1 1,2 2,12 8,4 2,11 3,-27-13,1-2,0 1,0-1,0-1,8 2,63 5,58-1,83-8,-96-2,-103 2,-12-1,0 1,-1 1,1-1,0 2,-1-1,3 2,17 5,1-1,30 3,-35-7,54 7,-78-10,0 0,1 1,-1-1,0 1,0-1,0 1,1 0,-1 0,0 0,0 0,-1 0,1 0,0 1,2 1,-4-3,0 0,0 1,0-1,1 1,-1-1,0 1,0-1,0 1,0-1,0 1,0-1,0 0,0 1,0-1,0 1,0-1,0 1,0-1,0 1,0-1,-1 1,1-1,0 0,0 1,0-1,-1 1,1-1,0 0,-1 1,1-1,0 1,-1-1,1 0,0 0,-1 1,1-1,0 0,-1 1,-2 0,0 1,1-1,-1 0,0 1,-2-1,-6 2,-1 0,0-1,-9 0,-22 4,-13 4,-1-3,-37-1,-115-4,151-2,-79 0,-118-2,-31-11,18-2,11-3,214 15,0-2,-6-2,2 0,-29-1,-146 7,133 2,18 1,0 3,1 4,-8 4,-81 12,-27 6,26-3,108-23,1-1,-9-3,25 1,0 1,0 2,-6 2,-10 2,-4-1,-1-3,-28-1,-664-5,729 0,1-1,-1-1,1 0,-2-2,-6-1,-13 0,34 5,-10 0,-13-1,24 2,0 0,0 1,0-1,0 1,0 0,0 0,0 0,0 0,-1 1,4-1,1-1,-1 0,1 1,-1-1,0 0,1 1,-1-1,1 1,-1-1,1 1,-1-1,1 1,-1-1,1 1,0 0,-1-1,1 1,0-1,-1 1,1 0,0-1,0 1,0 0,0 0,-1-1,1 1,0 0,0-1,0 1,1 0,-1 0,0-1,0 1,0 0,0-1,1 2,0-1,0 1,-1-1,1 1,0-1,0 0,0 1,1-1,-1 0,0 0,0 0,1 0,-1 0,1 0,0 0,6 3,-1-1,2-1,-1 1,0-1,0-1,1 0,-1 0,7 0,-1 0,204 9,5-9,-153-2,737-1,-762 1,1-2,3-3,89-17,-52 8,-31 5,-7 1,21 0,4 4,-10 1,59-11,-54 0,-1-3,0-3,11-7,-51 18,1 1,0 1,0 2,1 1,0 1,0 1,14 1,10 3,94-4,318-7,-317 11,-111-1,57 1,-77 0,-1 1,0 1,0 0,11 5,34 14,-22-7,1-1,-15-7,33 11,10 6,-46-16,0 2,0 1,-1 1,-1 0,0 2,1 2,97 83,-111-92,-1-1,0 1,0 0,0 0,-1 1,0 1,6 11,7 18,-17-34,3 3,-1 0,1-1,1 1,-1-1,1 1,0-2,0 1,1 0,0-1,5 4,-1-2,-1-1,1-1,0 0,0 0,0-1,1 0,4 0,28 8,96 29,-134-40,-1 1,1 0,-1 0,0 0,1 0,-1 1,0 0,0 0,-4-3,1 1,-1-1,0 0,1 0,-1 0,0 1,0-1,0 0,1 0,-1 1,0-1,0 0,0 1,1-1,-1 0,0 1,0-1,0 0,0 1,0-1,0 0,0 1,0-1,0 0,0 1,0-1,0 0,0 1,0-1,0 0,0 1,-1-1,1 1,-1 0,1-1,-1 0,0 1,1-1,-1 1,1-1,-1 0,0 1,1-1,-1 0,0 0,0 1,-5 0,1 0,-1 0,-4-1,10 0,-31 1,-1-2,1 0,0-3,-90-15,50 6,-51-10,-50 0,-62 14,-3 10,70 0,85 1,-52 7,-294 45,345-47,-1-2,-9-5,45 1,-15 4,-31 1,-336-5,208-2,26 1,160 2,-1 1,1 1,0 2,0 2,-15 6,3-2,-24 3,22-5,20-4,-22 3,32-6,1 1,-1 0,-15 7,14-4,-1-1,-19 3,3-3,1 3,11-3,-1-1,1-1,-2-2,-22 0,-30-3,78 1,0-1,-1 1,1 0,0-1,0 1,0-1,0 1,0-1,0 0,0 0,0 0,0 0,-1-1,2 0,-1 1,1 0,0-1,0 1,0-1,0 0,0 1,0-1,1 0,-1 1,0-1,1 0,-1 0,1 0,0 1,0-2,-2-27,2 20,-1 1,0-1,0 1,-2-3,0 0,0 1,-1 0,-1 1,0-1,-1 1,0 0,0 0,-4-4,4 6,0 1,0-1,1 0,1-1,-1 1,1-1,1 0,-1-2,2 5,1 1,-1-1,1 0,1 0,-1 1,1-1,0 0,1 0,-1 0,1 1,0-1,0 0,1 1,1-3,0-1,2 0,-1 1,1-1,1 1,-1-1,1 2,1-1,0 1,2-3,-3 5,-1 1,1-1,1 1,-1 0,0 0,1 0,0 1,0 0,0 1,0-1,0 1,7 0,21-1,0 2,34 3,-24 0,532 1,-341-4,-137 4,26 7,-22 3,-25-3,19-2,-50-6,0-2,1-2,14-3,-14-1,43 0,49 7,-53 0,57 3,-108-1,-1 2,34 9,-34-7,-1-1,1-2,0-1,26-2,-34 0,9 1,-27-1,0 0,-1 1,1 0,-1 0,0 1,2 1,7 3,14 3,-20-6,0-1,0 2,0-1,0 2,7 4,-5-1,-2-2,-1 0,0 0,-1 1,1 1,1 2,-8-6,1-1,0 1,1-1,-1 0,1 0,-1-1,1 1,0-1,1 0,-1 0,0-1,1 0,-1 1,2-2,25 4,-20-4,0 1,8 2,18 8,-21-6,0-1,0-1,2 0,11-1,-1-1,2-2,39 3,-59-1,0 0,0 1,6 2,21 5,-24-7,0 0,1 1,-10-2,0 0,-1 0,1 0,-1 0,1 1,-1-1,3 3,-7-4,1-1,0 1,-1-1,1 1,0 0,-1 0,1-1,-1 1,1 0,-1 0,1-1,-1 1,0 0,1 0,-1 0,0 0,0 0,0 0,0-1,1 1,-1 0,0 0,-1 0,1 0,0 0,0 0,0 0,0 0,-1-1,1 1,0 0,-1 0,1 0,-1 0,1-1,-1 1,1 0,-1-1,0 1,1 0,-1 0,-2 2,0-1,-1 1,1 0,-1-1,1 0,-1 0,0 0,-2 1,-23 10,-2 2,5-1,20-12,-1 1,1-1,-1 0,0 0,0-1,0 0,-2 0,-14 0,-14-1,19 0,-459-2,463 3,1 0,-1 2,1-1,-8 4,2-2,-15 3,-8-4,1-3,0-1,-19-3,-24-1,-261 2,191 4,-55 5,-236 4,343-10,80-1,0-1,1 0,0-2,-4-1,-82-25,91 25,-14-4,0-2,0 0,1-2,-1-3,-56-26,4 1,64 32,0 1,-1 0,0 1,0 1,-13-2,-17-4,11 1,-8 2,-7 1,0 3,-51 1,-487 4,591 0,-1 0,1 0,0 0,-1 0,1 0,-1 0,1 0,0 0,-1 0,1 0,-1 0,1 0,0 1,-1-1,1 0,0 0,-1 0,1 0,0 1,-1-1,1 0,0 0,-1 1,1-1,0 0,-1 1,1-1,0 1,1-1,-1 1,0 0,0-1,0 1,0-1,0 1,1-1,-1 1,0-1,0 1,1 0,1 3,2 6,0 0,-1 0,0 0,-1 1,0-1,-1 1,0 0,-1-1,0 1,0 0,-1-1,-1 1,1-1,-3 6,3-10,0-1,1 1,-1 0,1 0,1-1,-1 1,1 0,0-1,0 1,1 0,-1 1,1 0,-1 1,0-1,-1 1,0 0,-1 0,0 0,-1 0,0 0,-1-1,1 1,-1 0,-3 3,-8 25,1-3,8-21,0 0,0 5,4-13,0 1,0 0,1 0,0 0,-1-1,2 1,-1 0,0 1,1-2,0 0,0 1,0-1,0 0,0 0,1 0,0 0,0 0,0-1,0 1,1 0,-1-1,1 0,0-1,-1 0,1 1,0-1,0 0,0 0,0 0,1-1,-1 1,0-1,1 0,0 1,8 0,0 1,0-2,8 1,-5-1,14 4,38 8,0-3,0-3,1-3,3-2,1046-3,-631 1,-362-7,-7 0,-61 6,121-4,97-5,3 10,-97 1,115-1,-278 1,0 1,0 0,-1 1,8 3,-5-1,1-1,0-1,0-1,196 0,-114-3,-28-1,13-4,59-1,-29 2,-93 3,12 0,34-7,-43 3,0 2,0 1,5 1,-25 2,-8 1,-11 0,-265 2,160-4,35 3,-38 8,-66 7,-14 1,2 10,-201 31,204-33,-5 11,3 12,83-20,91-24,0-1,-1-1,-19 0,-70-5,32 0,-593 2,646-2,1 0,-1-2,-9-3,2 0,-27-1,-27 5,-14 4,11 0,-664-1,736 1,1 1,-18 5,7-2,24-4,1 0,-1 1,1 0,0 0,-1 1,1-1,0 1,-3 3,-18 9,13-10,0 0,-5 0,11-3,-1 0,1 0,-1 1,1 0,0 0,0 1,0 0,-5 5,11-9,1 0,0 0,-1 1,1-1,0 0,0 0,-1 1,1-1,0 0,0 0,-1 1,1-1,0 0,0 1,0-1,0 0,-1 1,1-1,0 0,0 1,0-1,0 1,0-1,0 0,0 1,0-1,0 0,0 1,0-1,0 0,0 1,1-1,-1 1,0-1,0 0,0 1,0-1,1 0,-1 0,0 1,0-1,0 0,1 1,-1-1,1 0,1 2,1 0,-1-1,1 1,0-1,2 1,5 2,12 8,-14-9,0 1,0 1,0-1,-1 1,0 0,0 1,9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5854C-7A8B-436E-99E3-296ECE247194}" type="datetimeFigureOut">
              <a:rPr lang="de-CH" smtClean="0"/>
              <a:t>04.12.2018</a:t>
            </a:fld>
            <a:endParaRPr lang="de-CH"/>
          </a:p>
        </p:txBody>
      </p:sp>
      <p:sp>
        <p:nvSpPr>
          <p:cNvPr id="4" name="Folienbildplatzhalter 3"/>
          <p:cNvSpPr>
            <a:spLocks noGrp="1" noRot="1" noChangeAspect="1"/>
          </p:cNvSpPr>
          <p:nvPr>
            <p:ph type="sldImg" idx="2"/>
          </p:nvPr>
        </p:nvSpPr>
        <p:spPr>
          <a:xfrm>
            <a:off x="1079500" y="1143000"/>
            <a:ext cx="46990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A8361-F4FA-41EF-AEAC-60AA08D8C2DF}" type="slidenum">
              <a:rPr lang="de-CH" smtClean="0"/>
              <a:t>‹Nr.›</a:t>
            </a:fld>
            <a:endParaRPr lang="de-CH"/>
          </a:p>
        </p:txBody>
      </p:sp>
    </p:spTree>
    <p:extLst>
      <p:ext uri="{BB962C8B-B14F-4D97-AF65-F5344CB8AC3E}">
        <p14:creationId xmlns:p14="http://schemas.microsoft.com/office/powerpoint/2010/main" val="3587758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media-cdn.sueddeutsche.de/image/sz.1.3387961/860x860?v=1487607116000&amp;method=resiz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sueddeutsche.de/panorama/exorzismus-prozess-sie-hatte-angst-und-murmelte-unverstaendliches-1.3250742" TargetMode="External"/><Relationship Id="rId4" Type="http://schemas.openxmlformats.org/officeDocument/2006/relationships/hyperlink" Target="http://www.sueddeutsche.de/thema/Exorzismu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herai.org.uk/film-sale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www.therai.org.uk/fs/film-prices/film-and-video-hire/" TargetMode="External"/><Relationship Id="rId4" Type="http://schemas.openxmlformats.org/officeDocument/2006/relationships/hyperlink" Target="http://www.therai.org.uk/fs/film-prices/general-collectio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Unheimliche fasziniert. Zu Recht? Oder ist es Sensationslust, die mit dem Alltag nur wenig zu tun hat??</a:t>
            </a:r>
            <a:endParaRPr lang="de-DE" dirty="0"/>
          </a:p>
        </p:txBody>
      </p:sp>
      <p:sp>
        <p:nvSpPr>
          <p:cNvPr id="4" name="Foliennummernplatzhalter 3"/>
          <p:cNvSpPr>
            <a:spLocks noGrp="1"/>
          </p:cNvSpPr>
          <p:nvPr>
            <p:ph type="sldNum" sz="quarter" idx="5"/>
          </p:nvPr>
        </p:nvSpPr>
        <p:spPr/>
        <p:txBody>
          <a:bodyPr/>
          <a:lstStyle/>
          <a:p>
            <a:fld id="{318A8361-F4FA-41EF-AEAC-60AA08D8C2DF}" type="slidenum">
              <a:rPr lang="de-CH" smtClean="0"/>
              <a:t>3</a:t>
            </a:fld>
            <a:endParaRPr lang="de-CH"/>
          </a:p>
        </p:txBody>
      </p:sp>
    </p:spTree>
    <p:extLst>
      <p:ext uri="{BB962C8B-B14F-4D97-AF65-F5344CB8AC3E}">
        <p14:creationId xmlns:p14="http://schemas.microsoft.com/office/powerpoint/2010/main" val="2243779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630DA7-1FEB-4739-B3AB-039E4F0F244B}" type="slidenum">
              <a:rPr lang="de-DE" altLang="en-US"/>
              <a:pPr eaLnBrk="1" hangingPunct="1"/>
              <a:t>15</a:t>
            </a:fld>
            <a:endParaRPr lang="de-DE"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de-CH" altLang="en-US">
              <a:latin typeface="Arial" panose="020B0604020202020204" pitchFamily="34" charset="0"/>
            </a:endParaRPr>
          </a:p>
        </p:txBody>
      </p:sp>
    </p:spTree>
    <p:extLst>
      <p:ext uri="{BB962C8B-B14F-4D97-AF65-F5344CB8AC3E}">
        <p14:creationId xmlns:p14="http://schemas.microsoft.com/office/powerpoint/2010/main" val="1540249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mn-cs"/>
              </a:rPr>
              <a:t>20. Februar 2017, 18:13 Uhr</a:t>
            </a:r>
            <a:endParaRPr lang="de-CH"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Exorzismus-Prozess</a:t>
            </a:r>
            <a:endParaRPr lang="de-CH" sz="1200" kern="1200" dirty="0">
              <a:solidFill>
                <a:schemeClr val="tx1"/>
              </a:solidFill>
              <a:effectLst/>
              <a:latin typeface="Arial" charset="0"/>
              <a:ea typeface="+mn-ea"/>
              <a:cs typeface="+mn-cs"/>
            </a:endParaRPr>
          </a:p>
          <a:p>
            <a:r>
              <a:rPr lang="de-DE" sz="1200" b="1" kern="1200" dirty="0">
                <a:solidFill>
                  <a:schemeClr val="tx1"/>
                </a:solidFill>
                <a:effectLst/>
                <a:latin typeface="Arial" charset="0"/>
                <a:ea typeface="+mn-ea"/>
                <a:cs typeface="+mn-cs"/>
              </a:rPr>
              <a:t>Keine grausamen Killer, sondern spirituell Verirrte</a:t>
            </a:r>
            <a:endParaRPr lang="de-CH" sz="1200" kern="1200" dirty="0">
              <a:solidFill>
                <a:schemeClr val="tx1"/>
              </a:solidFill>
              <a:effectLst/>
              <a:latin typeface="Arial" charset="0"/>
              <a:ea typeface="+mn-ea"/>
              <a:cs typeface="+mn-cs"/>
            </a:endParaRPr>
          </a:p>
          <a:p>
            <a:br>
              <a:rPr lang="de-CH" sz="1200" kern="1200" dirty="0">
                <a:solidFill>
                  <a:schemeClr val="tx1"/>
                </a:solidFill>
                <a:effectLst/>
                <a:latin typeface="Arial" charset="0"/>
                <a:ea typeface="+mn-ea"/>
                <a:cs typeface="+mn-cs"/>
              </a:rPr>
            </a:br>
            <a:endParaRPr lang="de-CH" sz="1200" kern="1200" dirty="0">
              <a:solidFill>
                <a:schemeClr val="tx1"/>
              </a:solidFill>
              <a:effectLst/>
              <a:latin typeface="Arial" charset="0"/>
              <a:ea typeface="+mn-ea"/>
              <a:cs typeface="+mn-cs"/>
            </a:endParaRPr>
          </a:p>
          <a:p>
            <a:r>
              <a:rPr lang="de-DE" sz="1200" u="none" strike="noStrike" kern="1200" dirty="0">
                <a:solidFill>
                  <a:schemeClr val="tx1"/>
                </a:solidFill>
                <a:effectLst/>
                <a:latin typeface="Arial" charset="0"/>
                <a:ea typeface="+mn-ea"/>
                <a:cs typeface="+mn-cs"/>
                <a:hlinkClick r:id="rId3"/>
              </a:rPr>
              <a:t> </a:t>
            </a:r>
            <a:endParaRPr lang="de-CH"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Der Anwalt schützt seinen Mandanten, einen 16-Jährigen, der an der Teufelsaustreibung beteiligt gewesen sein soll. (Foto: Michael Probst/AP)</a:t>
            </a:r>
            <a:endParaRPr lang="de-CH" sz="1200" kern="1200" dirty="0">
              <a:solidFill>
                <a:schemeClr val="tx1"/>
              </a:solidFill>
              <a:effectLst/>
              <a:latin typeface="Arial" charset="0"/>
              <a:ea typeface="+mn-ea"/>
              <a:cs typeface="+mn-cs"/>
            </a:endParaRPr>
          </a:p>
          <a:p>
            <a:pPr lvl="0"/>
            <a:r>
              <a:rPr lang="de-DE" sz="1200" kern="1200" dirty="0">
                <a:solidFill>
                  <a:schemeClr val="tx1"/>
                </a:solidFill>
                <a:effectLst/>
                <a:latin typeface="Arial" charset="0"/>
                <a:ea typeface="+mn-ea"/>
                <a:cs typeface="+mn-cs"/>
              </a:rPr>
              <a:t>	In Frankfurt ist der Prozess um einen tödlichen Exorzismus zu Ende gegangen.</a:t>
            </a:r>
            <a:endParaRPr lang="de-CH" sz="1200" kern="1200" dirty="0">
              <a:solidFill>
                <a:schemeClr val="tx1"/>
              </a:solidFill>
              <a:effectLst/>
              <a:latin typeface="Arial" charset="0"/>
              <a:ea typeface="+mn-ea"/>
              <a:cs typeface="+mn-cs"/>
            </a:endParaRPr>
          </a:p>
          <a:p>
            <a:pPr lvl="0"/>
            <a:r>
              <a:rPr lang="de-DE" sz="1200" kern="1200" dirty="0">
                <a:solidFill>
                  <a:schemeClr val="tx1"/>
                </a:solidFill>
                <a:effectLst/>
                <a:latin typeface="Arial" charset="0"/>
                <a:ea typeface="+mn-ea"/>
                <a:cs typeface="+mn-cs"/>
              </a:rPr>
              <a:t>	Vier Angeklagte werden zu Bewährungsstrafen verurteilt - die Hauptangeklagte muss sechs Jahre in Haft.</a:t>
            </a:r>
            <a:endParaRPr lang="de-CH" sz="1200" kern="1200" dirty="0">
              <a:solidFill>
                <a:schemeClr val="tx1"/>
              </a:solidFill>
              <a:effectLst/>
              <a:latin typeface="Arial" charset="0"/>
              <a:ea typeface="+mn-ea"/>
              <a:cs typeface="+mn-cs"/>
            </a:endParaRPr>
          </a:p>
          <a:p>
            <a:pPr lvl="0"/>
            <a:r>
              <a:rPr lang="de-DE" sz="1200" kern="1200" dirty="0">
                <a:solidFill>
                  <a:schemeClr val="tx1"/>
                </a:solidFill>
                <a:effectLst/>
                <a:latin typeface="Arial" charset="0"/>
                <a:ea typeface="+mn-ea"/>
                <a:cs typeface="+mn-cs"/>
              </a:rPr>
              <a:t>	Das Gericht stellte allerdings fest, dass die fünf Beteiligten ihre 41-jährige Verwandte nicht hätten töten, sondern ihr mit der Teufelsaustreibung hätten helfen wollen.</a:t>
            </a:r>
            <a:endParaRPr lang="de-CH" sz="1200" kern="1200" dirty="0">
              <a:solidFill>
                <a:schemeClr val="tx1"/>
              </a:solidFill>
              <a:effectLst/>
              <a:latin typeface="Arial" charset="0"/>
              <a:ea typeface="+mn-ea"/>
              <a:cs typeface="+mn-cs"/>
            </a:endParaRPr>
          </a:p>
          <a:p>
            <a:r>
              <a:rPr lang="de-DE" sz="1200" i="1" kern="1200" dirty="0">
                <a:solidFill>
                  <a:schemeClr val="tx1"/>
                </a:solidFill>
                <a:effectLst/>
                <a:latin typeface="Arial" charset="0"/>
                <a:ea typeface="+mn-ea"/>
                <a:cs typeface="+mn-cs"/>
              </a:rPr>
              <a:t>Von Susanne </a:t>
            </a:r>
            <a:r>
              <a:rPr lang="de-DE" sz="1200" i="1" kern="1200" dirty="0" err="1">
                <a:solidFill>
                  <a:schemeClr val="tx1"/>
                </a:solidFill>
                <a:effectLst/>
                <a:latin typeface="Arial" charset="0"/>
                <a:ea typeface="+mn-ea"/>
                <a:cs typeface="+mn-cs"/>
              </a:rPr>
              <a:t>Höll</a:t>
            </a:r>
            <a:r>
              <a:rPr lang="de-DE" sz="1200" i="1" kern="1200" dirty="0">
                <a:solidFill>
                  <a:schemeClr val="tx1"/>
                </a:solidFill>
                <a:effectLst/>
                <a:latin typeface="Arial" charset="0"/>
                <a:ea typeface="+mn-ea"/>
                <a:cs typeface="+mn-cs"/>
              </a:rPr>
              <a:t> , Frankfurt – www.sueddeutsche.de </a:t>
            </a:r>
            <a:endParaRPr lang="de-CH"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Als das Urteil im Prozess um eine Teufelsaustreibung in Frankfurt gesprochen ist, hallen ihre Schreie und Wehklagen durch den Saal. Sechs Jahre soll die Hauptangeklagte, die 45 Jahre alte </a:t>
            </a:r>
            <a:r>
              <a:rPr lang="de-DE" sz="1200" kern="1200" dirty="0" err="1">
                <a:solidFill>
                  <a:schemeClr val="tx1"/>
                </a:solidFill>
                <a:effectLst/>
                <a:latin typeface="Arial" charset="0"/>
                <a:ea typeface="+mn-ea"/>
                <a:cs typeface="+mn-cs"/>
              </a:rPr>
              <a:t>Doean</a:t>
            </a:r>
            <a:r>
              <a:rPr lang="de-DE" sz="1200" kern="1200" dirty="0">
                <a:solidFill>
                  <a:schemeClr val="tx1"/>
                </a:solidFill>
                <a:effectLst/>
                <a:latin typeface="Arial" charset="0"/>
                <a:ea typeface="+mn-ea"/>
                <a:cs typeface="+mn-cs"/>
              </a:rPr>
              <a:t> K., im Gefängnis sitzen. Die Frau, die sich von Deutschland viel für sich und ihre beiden Kinder erhofft hatte, leidet am Montag hörbar unter dem verkündeten Urteil. Aus ihrer Sicht wird sie bestraft, obwohl sie einer anderen Frau, der getöteten 41 Jahre alten </a:t>
            </a:r>
            <a:r>
              <a:rPr lang="de-DE" sz="1200" kern="1200" dirty="0" err="1">
                <a:solidFill>
                  <a:schemeClr val="tx1"/>
                </a:solidFill>
                <a:effectLst/>
                <a:latin typeface="Arial" charset="0"/>
                <a:ea typeface="+mn-ea"/>
                <a:cs typeface="+mn-cs"/>
              </a:rPr>
              <a:t>Seonhwa</a:t>
            </a:r>
            <a:r>
              <a:rPr lang="de-DE" sz="1200" kern="1200" dirty="0">
                <a:solidFill>
                  <a:schemeClr val="tx1"/>
                </a:solidFill>
                <a:effectLst/>
                <a:latin typeface="Arial" charset="0"/>
                <a:ea typeface="+mn-ea"/>
                <a:cs typeface="+mn-cs"/>
              </a:rPr>
              <a:t> P., nur beistehen wollte.</a:t>
            </a:r>
            <a:endParaRPr lang="de-CH"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Das Urteil ist das traurige Ende einer seltsamen Geschichte, die im Lauf des Prozesses entwirrt wurde. Es ist die Geschichte einer Gruppe Südkoreaner, darunter sechs Kinder, die im Rhein-Main-Gebiet ein besseres Leben suchten und stattdessen, wie sie glaubten, von gefährlichen Dämonen heimgesucht wurden.</a:t>
            </a:r>
            <a:endParaRPr lang="de-CH"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 </a:t>
            </a:r>
            <a:endParaRPr lang="de-CH"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drei Familien, entfernt miteinander verwandt und allesamt Mitglieder einer offenkundig von Geisterglauben geprägten christlichen Gemeinde, kamen im Herbst 2015 aus ihrem Heimatland an, um in Frankfurt ein Geschäft zu eröffnen, Import-Export - oder vielleicht auch ein Restaurant. Geld hatten sie zwar, aber keine halbwegs realistischen Pläne: Keiner sprach Deutsch, keiner kannte sich aus, Verwandte oder Freunde gab es hier nicht. Alle standen offenbar unter großem Stress, die Stimmung in der Gruppe war angespannt. Als die Heizung in einem gemeinsam angemieteten Haus eines Tages zu brummen begann, war man sich schnell einig, dass es spuken musste.</a:t>
            </a:r>
            <a:endParaRPr lang="de-CH" sz="1200" kern="1200" dirty="0">
              <a:solidFill>
                <a:schemeClr val="tx1"/>
              </a:solidFill>
              <a:effectLst/>
              <a:latin typeface="Arial" charset="0"/>
              <a:ea typeface="+mn-ea"/>
              <a:cs typeface="+mn-cs"/>
            </a:endParaRPr>
          </a:p>
          <a:p>
            <a:r>
              <a:rPr lang="de-CH" sz="1200" kern="1200" dirty="0">
                <a:solidFill>
                  <a:schemeClr val="tx1"/>
                </a:solidFill>
                <a:effectLst/>
                <a:latin typeface="Arial" charset="0"/>
                <a:ea typeface="+mn-ea"/>
                <a:cs typeface="+mn-cs"/>
              </a:rPr>
              <a:t> </a:t>
            </a:r>
          </a:p>
          <a:p>
            <a:r>
              <a:rPr lang="de-CH" sz="1200" kern="1200" dirty="0">
                <a:solidFill>
                  <a:schemeClr val="tx1"/>
                </a:solidFill>
                <a:effectLst/>
                <a:latin typeface="Arial" charset="0"/>
                <a:ea typeface="+mn-ea"/>
                <a:cs typeface="+mn-cs"/>
              </a:rPr>
              <a:t> </a:t>
            </a:r>
          </a:p>
          <a:p>
            <a:r>
              <a:rPr lang="de-DE" sz="1200" kern="1200" dirty="0">
                <a:solidFill>
                  <a:schemeClr val="tx1"/>
                </a:solidFill>
                <a:effectLst/>
                <a:latin typeface="Arial" charset="0"/>
                <a:ea typeface="+mn-ea"/>
                <a:cs typeface="+mn-cs"/>
              </a:rPr>
              <a:t>Die Tat hatte sich am 5. Dezember 2015 im Zimmer eines großen Frankfurter Hotels ereignet: Als die 41-jährige Südkoreanerin mitten in der Nacht begann, Selbstgespräche zu führen und um sich zu schlagen, entschieden sich ihre fünf Angehörigen zu einer Teufelsaustreibung. Dabei sollen sie die Frau auf den Boden gedrückt, sie geschlagen und getreten und ihr ein Handtuch sowie einen mit Stoff bezogenen Kleiderbügel in den Mund geschoben haben - woran die Frau schließlich erstickte. Der Staatsanwaltschaft zufolge hatte das Opfer bis zu ihrem Tod ein zweistündiges, schmerzvolles Martyrium erlitten.</a:t>
            </a:r>
            <a:endParaRPr lang="de-CH"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Das Gericht blieb mit seinem Strafmaß unter den Forderungen der Staatsanwaltschaft. Diese hatte acht Jahre Gefängnis für die 44 Jahre alte Hauptangeklagte gefordert. Die Frau habe sich "angemaßt, über Leben und Tod anderer zu entscheiden", hatte Staatsanwältin Nadja Böttinger in ihrem Plädoyer gesagt. Sie unterstellte aber keine Tötungsabsicht mehr und verlangte eine Verurteilung wegen Körperverletzung mit Todesfolge.</a:t>
            </a:r>
            <a:endParaRPr lang="de-CH"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Angeklagt waren neben dem Sohn der Frau noch dessen ebenfalls 16 Jahre alter Cousin sowie die Cousine der getöteten Frau, deren 22 Jahre alter Sohn und ihre 19-jährige Tochter. Die 44-Jährige war dem Urteil zufolge Haupttäterin. Sie sei die treibende Kraft bei dem </a:t>
            </a:r>
            <a:r>
              <a:rPr lang="de-DE" sz="1200" kern="1200" dirty="0">
                <a:solidFill>
                  <a:schemeClr val="tx1"/>
                </a:solidFill>
                <a:effectLst/>
                <a:latin typeface="Arial" charset="0"/>
                <a:ea typeface="+mn-ea"/>
                <a:cs typeface="+mn-cs"/>
                <a:hlinkClick r:id="rId4"/>
              </a:rPr>
              <a:t>Exorzismus</a:t>
            </a:r>
            <a:r>
              <a:rPr lang="de-DE" sz="1200" kern="1200" dirty="0">
                <a:solidFill>
                  <a:schemeClr val="tx1"/>
                </a:solidFill>
                <a:effectLst/>
                <a:latin typeface="Arial" charset="0"/>
                <a:ea typeface="+mn-ea"/>
                <a:cs typeface="+mn-cs"/>
              </a:rPr>
              <a:t> gewesen und habe dem Opfer zuletzt auch das Tuch und den Kleiderbügel in den Mund gesteckt.</a:t>
            </a:r>
            <a:endParaRPr lang="de-CH"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 </a:t>
            </a:r>
            <a:endParaRPr lang="de-CH" sz="1200" kern="1200" dirty="0">
              <a:solidFill>
                <a:schemeClr val="tx1"/>
              </a:solidFill>
              <a:effectLst/>
              <a:latin typeface="Arial" charset="0"/>
              <a:ea typeface="+mn-ea"/>
              <a:cs typeface="+mn-cs"/>
            </a:endParaRPr>
          </a:p>
          <a:p>
            <a:r>
              <a:rPr lang="de-DE" sz="1200" u="none" strike="noStrike" kern="1200" dirty="0">
                <a:solidFill>
                  <a:schemeClr val="tx1"/>
                </a:solidFill>
                <a:effectLst/>
                <a:latin typeface="Arial" charset="0"/>
                <a:ea typeface="+mn-ea"/>
                <a:cs typeface="+mn-cs"/>
                <a:hlinkClick r:id="rId5"/>
              </a:rPr>
              <a:t>"Sie hatte Angst und murmelte Unverständliches"</a:t>
            </a:r>
            <a:endParaRPr lang="de-CH" sz="1200" kern="1200" dirty="0">
              <a:solidFill>
                <a:schemeClr val="tx1"/>
              </a:solidFill>
              <a:effectLst/>
              <a:latin typeface="Arial" charset="0"/>
              <a:ea typeface="+mn-ea"/>
              <a:cs typeface="+mn-cs"/>
            </a:endParaRPr>
          </a:p>
          <a:p>
            <a:r>
              <a:rPr lang="de-DE" sz="1200" u="none" strike="noStrike" kern="1200" dirty="0">
                <a:solidFill>
                  <a:schemeClr val="tx1"/>
                </a:solidFill>
                <a:effectLst/>
                <a:latin typeface="Arial" charset="0"/>
                <a:ea typeface="+mn-ea"/>
                <a:cs typeface="+mn-cs"/>
                <a:hlinkClick r:id="rId5"/>
              </a:rPr>
              <a:t>Im Prozess um eine rätselhafte Teufelsaustreibung erklärt sich der erste von fünf südkoreanischen Angeklagten. Der Vorfall tue ihm "unendlich leid", sagt er - und übt harte Kritik an seiner Mutter. </a:t>
            </a:r>
            <a:r>
              <a:rPr lang="de-DE" sz="1200" i="1" u="none" strike="noStrike" kern="1200" dirty="0">
                <a:solidFill>
                  <a:schemeClr val="tx1"/>
                </a:solidFill>
                <a:effectLst/>
                <a:latin typeface="Arial" charset="0"/>
                <a:ea typeface="+mn-ea"/>
                <a:cs typeface="+mn-cs"/>
                <a:hlinkClick r:id="rId5"/>
              </a:rPr>
              <a:t>Von Susanne </a:t>
            </a:r>
            <a:r>
              <a:rPr lang="de-DE" sz="1200" i="1" u="none" strike="noStrike" kern="1200" dirty="0" err="1">
                <a:solidFill>
                  <a:schemeClr val="tx1"/>
                </a:solidFill>
                <a:effectLst/>
                <a:latin typeface="Arial" charset="0"/>
                <a:ea typeface="+mn-ea"/>
                <a:cs typeface="+mn-cs"/>
                <a:hlinkClick r:id="rId5"/>
              </a:rPr>
              <a:t>Höll</a:t>
            </a:r>
            <a:r>
              <a:rPr lang="de-DE" sz="1200" u="none" strike="noStrike" kern="1200" dirty="0">
                <a:solidFill>
                  <a:schemeClr val="tx1"/>
                </a:solidFill>
                <a:effectLst/>
                <a:latin typeface="Arial" charset="0"/>
                <a:ea typeface="+mn-ea"/>
                <a:cs typeface="+mn-cs"/>
                <a:hlinkClick r:id="rId5"/>
              </a:rPr>
              <a:t> mehr...</a:t>
            </a:r>
            <a:endParaRPr lang="de-CH" sz="1200" kern="1200" dirty="0">
              <a:solidFill>
                <a:schemeClr val="tx1"/>
              </a:solidFill>
              <a:effectLst/>
              <a:latin typeface="Arial" charset="0"/>
              <a:ea typeface="+mn-ea"/>
              <a:cs typeface="+mn-cs"/>
            </a:endParaRPr>
          </a:p>
          <a:p>
            <a:r>
              <a:rPr lang="de-CH" sz="1200" kern="1200" dirty="0">
                <a:solidFill>
                  <a:schemeClr val="tx1"/>
                </a:solidFill>
                <a:effectLst/>
                <a:latin typeface="Arial" charset="0"/>
                <a:ea typeface="+mn-ea"/>
                <a:cs typeface="+mn-cs"/>
              </a:rPr>
              <a:t> </a:t>
            </a:r>
          </a:p>
          <a:p>
            <a:r>
              <a:rPr lang="de-CH" sz="1200" kern="1200" dirty="0">
                <a:solidFill>
                  <a:schemeClr val="tx1"/>
                </a:solidFill>
                <a:effectLst/>
                <a:latin typeface="Arial" charset="0"/>
                <a:ea typeface="+mn-ea"/>
                <a:cs typeface="+mn-cs"/>
              </a:rPr>
              <a:t> </a:t>
            </a:r>
          </a:p>
          <a:p>
            <a:r>
              <a:rPr lang="de-CH" sz="1200" kern="1200" dirty="0">
                <a:solidFill>
                  <a:schemeClr val="tx1"/>
                </a:solidFill>
                <a:effectLst/>
                <a:latin typeface="Arial" charset="0"/>
                <a:ea typeface="+mn-ea"/>
                <a:cs typeface="+mn-cs"/>
              </a:rPr>
              <a:t> </a:t>
            </a:r>
          </a:p>
          <a:p>
            <a:endParaRPr lang="de-CH" dirty="0"/>
          </a:p>
        </p:txBody>
      </p:sp>
      <p:sp>
        <p:nvSpPr>
          <p:cNvPr id="4" name="Foliennummernplatzhalter 3"/>
          <p:cNvSpPr>
            <a:spLocks noGrp="1"/>
          </p:cNvSpPr>
          <p:nvPr>
            <p:ph type="sldNum" sz="quarter" idx="10"/>
          </p:nvPr>
        </p:nvSpPr>
        <p:spPr/>
        <p:txBody>
          <a:bodyPr/>
          <a:lstStyle/>
          <a:p>
            <a:pPr>
              <a:defRPr/>
            </a:pPr>
            <a:fld id="{05B2B712-1D16-4702-B83B-F48463195A58}" type="slidenum">
              <a:rPr lang="de-DE" smtClean="0"/>
              <a:pPr>
                <a:defRPr/>
              </a:pPr>
              <a:t>16</a:t>
            </a:fld>
            <a:endParaRPr lang="de-DE"/>
          </a:p>
        </p:txBody>
      </p:sp>
    </p:spTree>
    <p:extLst>
      <p:ext uri="{BB962C8B-B14F-4D97-AF65-F5344CB8AC3E}">
        <p14:creationId xmlns:p14="http://schemas.microsoft.com/office/powerpoint/2010/main" val="160928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D80F050-34E9-4D1D-BE6E-C84F80114726}" type="slidenum">
              <a:rPr lang="de-DE" altLang="en-US"/>
              <a:pPr eaLnBrk="1" hangingPunct="1"/>
              <a:t>19</a:t>
            </a:fld>
            <a:endParaRPr lang="de-DE"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lnSpc>
                <a:spcPct val="80000"/>
              </a:lnSpc>
            </a:pPr>
            <a:r>
              <a:rPr lang="de-DE" altLang="en-US" sz="800" b="1" i="1">
                <a:latin typeface="Arial" panose="020B0604020202020204" pitchFamily="34" charset="0"/>
              </a:rPr>
              <a:t>Krankheit oder Besessenheit?</a:t>
            </a:r>
          </a:p>
          <a:p>
            <a:pPr eaLnBrk="1" hangingPunct="1">
              <a:lnSpc>
                <a:spcPct val="80000"/>
              </a:lnSpc>
            </a:pPr>
            <a:r>
              <a:rPr lang="de-DE" altLang="en-US" sz="800">
                <a:latin typeface="Arial" panose="020B0604020202020204" pitchFamily="34" charset="0"/>
              </a:rPr>
              <a:t>Wer im christlichen Kontext mit Borderlinepersönlichkeiten zu tun hat, kommt nicht um die Frage herum: Krankheit oder Besessenheit? Die Anfrage kommt gar nicht immer von den Seelsorgern, sie wird vielmehr von den Betroffenen an die Theologen herangetragen. Borderlinepatienten leiden z.T. enorm an ihren Stimmungsschwankungen. Wutausbrüche, haßerfüllte Abwertung einer geliebten Person, unkontrollierbare Ängste, Bewußtseinsveränderungen mit Gedächtnislücken, das Reissen nach Drogen oder Sex, Unsicherheiten über die eigene Person, plötzlich einschießende Impulse zur Selbstverletzung – all diese Störungen werden so intensiv erlebt, und doch so fremd, daß man immer wieder hört: „Das bin ja gar nicht mehr ich selbst. Da ist etwas anderes, ja eine andere Person in mir, die mich bestimmt!“</a:t>
            </a:r>
          </a:p>
          <a:p>
            <a:pPr eaLnBrk="1" hangingPunct="1">
              <a:lnSpc>
                <a:spcPct val="80000"/>
              </a:lnSpc>
            </a:pPr>
            <a:r>
              <a:rPr lang="de-DE" altLang="en-US" sz="800">
                <a:latin typeface="Arial" panose="020B0604020202020204" pitchFamily="34" charset="0"/>
              </a:rPr>
              <a:t>Besonders unheimlich ist die Beobachtung, daß manche Borderlinepatienten eine Art „Antenne für die jenseitige Welt“, einen sechsten Sinn haben (</a:t>
            </a:r>
            <a:r>
              <a:rPr lang="de-DE" altLang="en-US" sz="800">
                <a:latin typeface="Arial" panose="020B0604020202020204" pitchFamily="34" charset="0"/>
                <a:hlinkClick r:id="" action="ppaction://noaction"/>
              </a:rPr>
              <a:t>[1]</a:t>
            </a:r>
            <a:r>
              <a:rPr lang="de-DE" altLang="en-US" sz="800">
                <a:latin typeface="Arial" panose="020B0604020202020204" pitchFamily="34" charset="0"/>
              </a:rPr>
              <a:t>). Ein Beispiel: Maria, eine 22-jährige Bibelschülerin träumt, sie werde am nächsten Tag einen Autounfall haben. Doch das war gar nicht möglich, denn sie hatte kein Auto. Am Nachmittag fährt die Klasse in einen Einsatz, doch der Student, der eines der Autos hätte lenken sollen, verknackt sich den Fuß. Und nun wird jemand gesucht, der einen Führerschein hat. Die Wahl fällt auf Maria . . . „Ich war von Panik ergriffen. Und wirklich, auf dem Heimweg fuhr ich zu schnell in eine Kurve und kam von der Straße ab. Zum Glück wurde niemand verletzt, aber der Bus war kaputt! Aber was mich viel mehr beschäftigte, war die Frage nach der Vorahnung im Traum. Hatte ich einen Wahrsagegeist?“ </a:t>
            </a:r>
          </a:p>
          <a:p>
            <a:pPr eaLnBrk="1" hangingPunct="1">
              <a:lnSpc>
                <a:spcPct val="80000"/>
              </a:lnSpc>
            </a:pPr>
            <a:r>
              <a:rPr lang="de-DE" altLang="en-US" sz="800">
                <a:latin typeface="Arial" panose="020B0604020202020204" pitchFamily="34" charset="0"/>
              </a:rPr>
              <a:t>Diese Durchlässigkeit in eine andere Welt wurde von dem Okkultismus-Forscher Kurt Koch  auch als </a:t>
            </a:r>
            <a:r>
              <a:rPr lang="de-DE" altLang="en-US" sz="800" u="sng">
                <a:latin typeface="Arial" panose="020B0604020202020204" pitchFamily="34" charset="0"/>
              </a:rPr>
              <a:t>Medialität</a:t>
            </a:r>
            <a:r>
              <a:rPr lang="de-DE" altLang="en-US" sz="800">
                <a:latin typeface="Arial" panose="020B0604020202020204" pitchFamily="34" charset="0"/>
              </a:rPr>
              <a:t> bezeichnet. Ich war beim Lesen seiner Ausführungen überrascht, daß er zum Schluß kam, nicht jede Medialität sei okkulter Natur. Koch wörtlich: „Schon manchmal bin ich gefragt worden, ob alle medialen Kräfte einen negativen Charakter haben. Gibt es einen neutralen Streifen? Ich kann nicht mit einem Satz antworten. Es gibt Menschen, die durch Vererbung unbewußt medial sind und es in ihrem Leben nicht entdecken. Diese unbewußte , verborgene Medialität, die nicht in Anspruch genommen wird, ist keine Schuld. Sie wirkt sich aber häufig als Belastung aus.“ (</a:t>
            </a:r>
            <a:r>
              <a:rPr lang="de-DE" altLang="en-US" sz="800">
                <a:latin typeface="Arial" panose="020B0604020202020204" pitchFamily="34" charset="0"/>
                <a:hlinkClick r:id="" action="ppaction://noaction"/>
              </a:rPr>
              <a:t>[2]</a:t>
            </a:r>
            <a:r>
              <a:rPr lang="de-DE" altLang="en-US" sz="800">
                <a:latin typeface="Arial" panose="020B0604020202020204" pitchFamily="34" charset="0"/>
              </a:rPr>
              <a:t>) Offensichtlich kann also eine nervliche Übersensibilität eine erhöhte Sensibilität in diesem Grenzbereich zum Übersinnlichen nach sich ziehen. </a:t>
            </a:r>
          </a:p>
          <a:p>
            <a:pPr eaLnBrk="1" hangingPunct="1">
              <a:lnSpc>
                <a:spcPct val="80000"/>
              </a:lnSpc>
            </a:pPr>
            <a:r>
              <a:rPr lang="de-DE" altLang="en-US" sz="800">
                <a:latin typeface="Arial" panose="020B0604020202020204" pitchFamily="34" charset="0"/>
              </a:rPr>
              <a:t>Maria war so alarmiert, daß sie einen Seelsorger aufsuchte. Dieser erkannte eine „okkulte Belastung“ und führte eine Freibetung durch. Die erste Freibetung erlebte sie als große Hilfe. Sie hatte anscheinend eine Belastung und jetzt wurde durch das Gebet die okkulte Bindung gebrochen. Einige Zeit lang hatte sie Ruhe, doch immer wieder traten ähnliche Vorahnungen auf. Einige Jahre später bildete sich das Vollbild einer Borderlinestörung aus. Wie war nun das Wiederauftreten oder gar die Verschlimmerung der Symptome zu erklären? Waren die Dämonen zurückgekehrt? Diese Frau rang darum, mit Gott in Verbindung zu sein und nach christlichen Maßstäben zu leben. Konnte man da alle Symptome mit dämonischen Kräften erklären?</a:t>
            </a:r>
          </a:p>
          <a:p>
            <a:pPr eaLnBrk="1" hangingPunct="1">
              <a:lnSpc>
                <a:spcPct val="80000"/>
              </a:lnSpc>
            </a:pPr>
            <a:r>
              <a:rPr lang="de-DE" altLang="en-US" sz="800">
                <a:latin typeface="Arial" panose="020B0604020202020204" pitchFamily="34" charset="0"/>
              </a:rPr>
              <a:t>Wiederholt werde ich von Seelsorgerinnen und Seelsorgern gefragt: „Was ist, wenn ein Mensch freigebetet ist, und er dennoch wieder ähnliche Symptome zeigt? Wie sollen wir dann die Symptome erklären, wie  können wir die Person begleiten?“ – Immer wieder muß ich dann auf die Gefahren einer einseitigen okkulten Erklärung hinweisen (vgl. oben). Unser Wissen ist Stückwerk, und oft finden wir keine letzte Erklärung für das Leiden unserer Patienten, gerade im Bereich der Instabilität der Persönlichkeit. Auch die Medizin und die Psychologie können keine letzte Erklärung geben und ringen immer wieder um Beschreibungen und Erklärungsmodelle.</a:t>
            </a:r>
          </a:p>
          <a:p>
            <a:pPr eaLnBrk="1" hangingPunct="1">
              <a:lnSpc>
                <a:spcPct val="80000"/>
              </a:lnSpc>
            </a:pPr>
            <a:r>
              <a:rPr lang="de-DE" altLang="en-US" sz="800">
                <a:latin typeface="Arial" panose="020B0604020202020204" pitchFamily="34" charset="0"/>
              </a:rPr>
              <a:t>Aus diesem Grunde neige ich dazu, nicht immer nach den Ursachen zu fragen, sondern das Augenmerk auf die Frage zu legen: Wie kann ich die betroffenen Menschen in ihrer Not ernst nehmen, ihnen Gegenüber sein, und ihnen helfen, besser mit ihren Störungen umzugehen. Dazu wurde in den letzten zwei Kapiteln schon viel gesagt. Wie gehe ich nun aber mit Menschen um, die selbst die okkulte Erklärung ins Gespräch bringen, oftmals von großen Ängsten besetzt? Hier gilt es nüchtern und bescheiden zugleich zu sein. Hilfreich ist hier ein genaues Betrachten derjenigen Störungen, die als okkult erlebt werden. Ich erkläre dann, daß Alpträume, Flashbacks und Stimmungsschwankungen natürliche Reaktionen des menschlichen Geistes sind, mit schweren Erfahrungen umzugehen. Manchmal treten sie auch ohne solche Traumata als Ausdruck einer starken seelischen Anspannung auf. Ängste können sich manchmal durch schreckliche Bilder ausdrücken, die wir vernunftmäßig gar nicht verstehen. Aber sie müssen deshalb nicht gleich dämonisch sein. </a:t>
            </a:r>
          </a:p>
          <a:p>
            <a:pPr eaLnBrk="1" hangingPunct="1">
              <a:lnSpc>
                <a:spcPct val="80000"/>
              </a:lnSpc>
            </a:pPr>
            <a:r>
              <a:rPr lang="de-DE" altLang="en-US" sz="800">
                <a:latin typeface="Arial" panose="020B0604020202020204" pitchFamily="34" charset="0"/>
              </a:rPr>
              <a:t>Auch psychosomatische Reaktionen dürfen nicht gleich dämonisch gedeutet werden, selbst wenn sie von den Betroffenen in so dramatischer Form erlebt werden. Auch wenn jemand den Eindruck hat, in der Nacht sitze ihr der Teufel auf der Brust, so handelt es sich dabei um ein Engegefühl, das viele Menschen in Depressionen und Angstzuständen erleben. Ein solches Entkoppeln von Erfahrung und dämonischer Deutung hat oft therapeutische Wirkung: Die Betroffenen erleben dann nur schon durch den Zuspruch eine Beruhigung, manchmal bedarf es vorübergehend einer zusätzlichen Medikation.</a:t>
            </a:r>
          </a:p>
          <a:p>
            <a:pPr eaLnBrk="1" hangingPunct="1">
              <a:lnSpc>
                <a:spcPct val="80000"/>
              </a:lnSpc>
            </a:pPr>
            <a:br>
              <a:rPr lang="de-DE" altLang="en-US" sz="800">
                <a:latin typeface="Arial" panose="020B0604020202020204" pitchFamily="34" charset="0"/>
              </a:rPr>
            </a:br>
            <a:r>
              <a:rPr lang="de-DE" altLang="en-US" sz="800">
                <a:latin typeface="Arial" panose="020B0604020202020204" pitchFamily="34" charset="0"/>
                <a:hlinkClick r:id="" action="ppaction://noaction"/>
              </a:rPr>
              <a:t>[1]</a:t>
            </a:r>
            <a:r>
              <a:rPr lang="de-DE" altLang="en-US" sz="800">
                <a:latin typeface="Arial" panose="020B0604020202020204" pitchFamily="34" charset="0"/>
              </a:rPr>
              <a:t>  Obwohl ich diese Beobachtung aus den Gesprächen mit meinen Patientinnen gemacht habe, fand ich kürzlich eine Beschreibung solcher Phänomene bei Huber 1995, S. 135–138.</a:t>
            </a:r>
            <a:endParaRPr lang="de-DE" altLang="en-US" sz="800">
              <a:latin typeface="Arial" panose="020B0604020202020204" pitchFamily="34" charset="0"/>
              <a:hlinkClick r:id="" action="ppaction://noaction"/>
            </a:endParaRPr>
          </a:p>
          <a:p>
            <a:pPr eaLnBrk="1" hangingPunct="1">
              <a:lnSpc>
                <a:spcPct val="80000"/>
              </a:lnSpc>
            </a:pPr>
            <a:r>
              <a:rPr lang="de-DE" altLang="en-US" sz="800">
                <a:latin typeface="Arial" panose="020B0604020202020204" pitchFamily="34" charset="0"/>
                <a:hlinkClick r:id="" action="ppaction://noaction"/>
              </a:rPr>
              <a:t>[2]</a:t>
            </a:r>
            <a:r>
              <a:rPr lang="de-DE" altLang="en-US" sz="800">
                <a:latin typeface="Arial" panose="020B0604020202020204" pitchFamily="34" charset="0"/>
              </a:rPr>
              <a:t>  Koch 1982, S. 669.</a:t>
            </a:r>
          </a:p>
        </p:txBody>
      </p:sp>
    </p:spTree>
    <p:extLst>
      <p:ext uri="{BB962C8B-B14F-4D97-AF65-F5344CB8AC3E}">
        <p14:creationId xmlns:p14="http://schemas.microsoft.com/office/powerpoint/2010/main" val="3132625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D80F050-34E9-4D1D-BE6E-C84F80114726}" type="slidenum">
              <a:rPr lang="de-DE" altLang="en-US"/>
              <a:pPr eaLnBrk="1" hangingPunct="1"/>
              <a:t>20</a:t>
            </a:fld>
            <a:endParaRPr lang="de-DE"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lnSpc>
                <a:spcPct val="80000"/>
              </a:lnSpc>
            </a:pPr>
            <a:r>
              <a:rPr lang="de-DE" altLang="en-US" sz="800" b="1" i="1" dirty="0">
                <a:latin typeface="Arial" panose="020B0604020202020204" pitchFamily="34" charset="0"/>
              </a:rPr>
              <a:t>Krankheit oder Besessenheit? </a:t>
            </a:r>
          </a:p>
          <a:p>
            <a:pPr eaLnBrk="1" hangingPunct="1">
              <a:lnSpc>
                <a:spcPct val="80000"/>
              </a:lnSpc>
            </a:pPr>
            <a:r>
              <a:rPr lang="de-DE" altLang="en-US" sz="800" dirty="0">
                <a:latin typeface="Arial" panose="020B0604020202020204" pitchFamily="34" charset="0"/>
              </a:rPr>
              <a:t>Wer im christlichen Kontext mit </a:t>
            </a:r>
            <a:r>
              <a:rPr lang="de-DE" altLang="en-US" sz="800" dirty="0" err="1">
                <a:latin typeface="Arial" panose="020B0604020202020204" pitchFamily="34" charset="0"/>
              </a:rPr>
              <a:t>Borderlinepersönlichkeiten</a:t>
            </a:r>
            <a:r>
              <a:rPr lang="de-DE" altLang="en-US" sz="800" dirty="0">
                <a:latin typeface="Arial" panose="020B0604020202020204" pitchFamily="34" charset="0"/>
              </a:rPr>
              <a:t> zu tun hat, kommt nicht um die Frage herum: Krankheit oder Besessenheit? Die Anfrage kommt gar nicht immer von den Seelsorgern, sie wird vielmehr von den Betroffenen an die Theologen herangetragen. </a:t>
            </a:r>
            <a:r>
              <a:rPr lang="de-DE" altLang="en-US" sz="800" dirty="0" err="1">
                <a:latin typeface="Arial" panose="020B0604020202020204" pitchFamily="34" charset="0"/>
              </a:rPr>
              <a:t>Borderlinepatienten</a:t>
            </a:r>
            <a:r>
              <a:rPr lang="de-DE" altLang="en-US" sz="800" dirty="0">
                <a:latin typeface="Arial" panose="020B0604020202020204" pitchFamily="34" charset="0"/>
              </a:rPr>
              <a:t> leiden z.T. enorm an ihren Stimmungsschwankungen. Wutausbrüche, </a:t>
            </a:r>
            <a:r>
              <a:rPr lang="de-DE" altLang="en-US" sz="800" dirty="0" err="1">
                <a:latin typeface="Arial" panose="020B0604020202020204" pitchFamily="34" charset="0"/>
              </a:rPr>
              <a:t>haßerfüllte</a:t>
            </a:r>
            <a:r>
              <a:rPr lang="de-DE" altLang="en-US" sz="800" dirty="0">
                <a:latin typeface="Arial" panose="020B0604020202020204" pitchFamily="34" charset="0"/>
              </a:rPr>
              <a:t> Abwertung einer geliebten Person, unkontrollierbare Ängste, </a:t>
            </a:r>
            <a:r>
              <a:rPr lang="de-DE" altLang="en-US" sz="800" dirty="0" err="1">
                <a:latin typeface="Arial" panose="020B0604020202020204" pitchFamily="34" charset="0"/>
              </a:rPr>
              <a:t>Bewußtseinsveränderungen</a:t>
            </a:r>
            <a:r>
              <a:rPr lang="de-DE" altLang="en-US" sz="800" dirty="0">
                <a:latin typeface="Arial" panose="020B0604020202020204" pitchFamily="34" charset="0"/>
              </a:rPr>
              <a:t> mit Gedächtnislücken, das </a:t>
            </a:r>
            <a:r>
              <a:rPr lang="de-DE" altLang="en-US" sz="800" dirty="0" err="1">
                <a:latin typeface="Arial" panose="020B0604020202020204" pitchFamily="34" charset="0"/>
              </a:rPr>
              <a:t>Reissen</a:t>
            </a:r>
            <a:r>
              <a:rPr lang="de-DE" altLang="en-US" sz="800" dirty="0">
                <a:latin typeface="Arial" panose="020B0604020202020204" pitchFamily="34" charset="0"/>
              </a:rPr>
              <a:t> nach Drogen oder Sex, Unsicherheiten über die eigene Person, plötzlich einschießende Impulse zur Selbstverletzung – all diese Störungen werden so intensiv erlebt, und doch so fremd, </a:t>
            </a:r>
            <a:r>
              <a:rPr lang="de-DE" altLang="en-US" sz="800" dirty="0" err="1">
                <a:latin typeface="Arial" panose="020B0604020202020204" pitchFamily="34" charset="0"/>
              </a:rPr>
              <a:t>daß</a:t>
            </a:r>
            <a:r>
              <a:rPr lang="de-DE" altLang="en-US" sz="800" dirty="0">
                <a:latin typeface="Arial" panose="020B0604020202020204" pitchFamily="34" charset="0"/>
              </a:rPr>
              <a:t> man immer wieder hört: „Das bin ja gar nicht mehr ich selbst. Da ist etwas anderes, ja eine andere Person in mir, die mich bestimmt!“</a:t>
            </a:r>
          </a:p>
          <a:p>
            <a:pPr eaLnBrk="1" hangingPunct="1">
              <a:lnSpc>
                <a:spcPct val="80000"/>
              </a:lnSpc>
            </a:pPr>
            <a:r>
              <a:rPr lang="de-DE" altLang="en-US" sz="800" dirty="0">
                <a:latin typeface="Arial" panose="020B0604020202020204" pitchFamily="34" charset="0"/>
              </a:rPr>
              <a:t>Besonders unheimlich ist die Beobachtung, </a:t>
            </a:r>
            <a:r>
              <a:rPr lang="de-DE" altLang="en-US" sz="800" dirty="0" err="1">
                <a:latin typeface="Arial" panose="020B0604020202020204" pitchFamily="34" charset="0"/>
              </a:rPr>
              <a:t>daß</a:t>
            </a:r>
            <a:r>
              <a:rPr lang="de-DE" altLang="en-US" sz="800" dirty="0">
                <a:latin typeface="Arial" panose="020B0604020202020204" pitchFamily="34" charset="0"/>
              </a:rPr>
              <a:t> manche </a:t>
            </a:r>
            <a:r>
              <a:rPr lang="de-DE" altLang="en-US" sz="800" dirty="0" err="1">
                <a:latin typeface="Arial" panose="020B0604020202020204" pitchFamily="34" charset="0"/>
              </a:rPr>
              <a:t>Borderlinepatienten</a:t>
            </a:r>
            <a:r>
              <a:rPr lang="de-DE" altLang="en-US" sz="800" dirty="0">
                <a:latin typeface="Arial" panose="020B0604020202020204" pitchFamily="34" charset="0"/>
              </a:rPr>
              <a:t> eine Art „Antenne für die jenseitige Welt“, einen sechsten Sinn haben (</a:t>
            </a:r>
            <a:r>
              <a:rPr lang="de-DE" altLang="en-US" sz="800" dirty="0">
                <a:latin typeface="Arial" panose="020B0604020202020204" pitchFamily="34" charset="0"/>
                <a:hlinkClick r:id="" action="ppaction://noaction"/>
              </a:rPr>
              <a:t>[1]</a:t>
            </a:r>
            <a:r>
              <a:rPr lang="de-DE" altLang="en-US" sz="800" dirty="0">
                <a:latin typeface="Arial" panose="020B0604020202020204" pitchFamily="34" charset="0"/>
              </a:rPr>
              <a:t>). Ein Beispiel: Maria, eine 22-jährige Bibelschülerin träumt, sie werde am nächsten Tag einen Autounfall haben. Doch das war gar nicht möglich, denn sie hatte kein Auto. Am Nachmittag fährt die Klasse in einen Einsatz, doch der Student, der eines der Autos hätte lenken sollen, verknackt sich den Fuß. Und nun wird jemand gesucht, der einen Führerschein hat. Die Wahl fällt auf Maria . . . „Ich war von Panik ergriffen. Und wirklich, auf dem Heimweg fuhr ich zu schnell in eine Kurve und kam von der Straße ab. Zum Glück wurde niemand verletzt, aber der Bus war kaputt! Aber was mich viel mehr beschäftigte, war die Frage nach der Vorahnung im Traum. Hatte ich einen Wahrsagegeist?“ </a:t>
            </a:r>
          </a:p>
          <a:p>
            <a:pPr eaLnBrk="1" hangingPunct="1">
              <a:lnSpc>
                <a:spcPct val="80000"/>
              </a:lnSpc>
            </a:pPr>
            <a:r>
              <a:rPr lang="de-DE" altLang="en-US" sz="800" dirty="0">
                <a:latin typeface="Arial" panose="020B0604020202020204" pitchFamily="34" charset="0"/>
              </a:rPr>
              <a:t>Diese Durchlässigkeit in eine andere Welt wurde von dem Okkultismus-Forscher Kurt Koch  auch als </a:t>
            </a:r>
            <a:r>
              <a:rPr lang="de-DE" altLang="en-US" sz="800" u="sng" dirty="0">
                <a:latin typeface="Arial" panose="020B0604020202020204" pitchFamily="34" charset="0"/>
              </a:rPr>
              <a:t>Medialität</a:t>
            </a:r>
            <a:r>
              <a:rPr lang="de-DE" altLang="en-US" sz="800" dirty="0">
                <a:latin typeface="Arial" panose="020B0604020202020204" pitchFamily="34" charset="0"/>
              </a:rPr>
              <a:t> bezeichnet. Ich war beim Lesen seiner Ausführungen überrascht, </a:t>
            </a:r>
            <a:r>
              <a:rPr lang="de-DE" altLang="en-US" sz="800" dirty="0" err="1">
                <a:latin typeface="Arial" panose="020B0604020202020204" pitchFamily="34" charset="0"/>
              </a:rPr>
              <a:t>daß</a:t>
            </a:r>
            <a:r>
              <a:rPr lang="de-DE" altLang="en-US" sz="800" dirty="0">
                <a:latin typeface="Arial" panose="020B0604020202020204" pitchFamily="34" charset="0"/>
              </a:rPr>
              <a:t> er zum </a:t>
            </a:r>
            <a:r>
              <a:rPr lang="de-DE" altLang="en-US" sz="800" dirty="0" err="1">
                <a:latin typeface="Arial" panose="020B0604020202020204" pitchFamily="34" charset="0"/>
              </a:rPr>
              <a:t>Schluß</a:t>
            </a:r>
            <a:r>
              <a:rPr lang="de-DE" altLang="en-US" sz="800" dirty="0">
                <a:latin typeface="Arial" panose="020B0604020202020204" pitchFamily="34" charset="0"/>
              </a:rPr>
              <a:t> kam, nicht jede Medialität sei okkulter Natur. Koch wörtlich: „Schon manchmal bin ich gefragt worden, ob alle medialen Kräfte einen negativen Charakter haben. Gibt es einen neutralen Streifen? Ich kann nicht mit einem Satz antworten. Es gibt Menschen, die durch Vererbung </a:t>
            </a:r>
            <a:r>
              <a:rPr lang="de-DE" altLang="en-US" sz="800" dirty="0" err="1">
                <a:latin typeface="Arial" panose="020B0604020202020204" pitchFamily="34" charset="0"/>
              </a:rPr>
              <a:t>unbewußt</a:t>
            </a:r>
            <a:r>
              <a:rPr lang="de-DE" altLang="en-US" sz="800" dirty="0">
                <a:latin typeface="Arial" panose="020B0604020202020204" pitchFamily="34" charset="0"/>
              </a:rPr>
              <a:t> medial sind und es in ihrem Leben nicht entdecken. Diese </a:t>
            </a:r>
            <a:r>
              <a:rPr lang="de-DE" altLang="en-US" sz="800" dirty="0" err="1">
                <a:latin typeface="Arial" panose="020B0604020202020204" pitchFamily="34" charset="0"/>
              </a:rPr>
              <a:t>unbewußte</a:t>
            </a:r>
            <a:r>
              <a:rPr lang="de-DE" altLang="en-US" sz="800" dirty="0">
                <a:latin typeface="Arial" panose="020B0604020202020204" pitchFamily="34" charset="0"/>
              </a:rPr>
              <a:t> , verborgene Medialität, die nicht in Anspruch genommen wird, ist keine Schuld. Sie wirkt sich aber häufig als Belastung aus.“ (</a:t>
            </a:r>
            <a:r>
              <a:rPr lang="de-DE" altLang="en-US" sz="800" dirty="0">
                <a:latin typeface="Arial" panose="020B0604020202020204" pitchFamily="34" charset="0"/>
                <a:hlinkClick r:id="" action="ppaction://noaction"/>
              </a:rPr>
              <a:t>[2]</a:t>
            </a:r>
            <a:r>
              <a:rPr lang="de-DE" altLang="en-US" sz="800" dirty="0">
                <a:latin typeface="Arial" panose="020B0604020202020204" pitchFamily="34" charset="0"/>
              </a:rPr>
              <a:t>) Offensichtlich kann also eine nervliche Übersensibilität eine erhöhte Sensibilität in diesem Grenzbereich zum Übersinnlichen nach sich ziehen. </a:t>
            </a:r>
          </a:p>
          <a:p>
            <a:pPr eaLnBrk="1" hangingPunct="1">
              <a:lnSpc>
                <a:spcPct val="80000"/>
              </a:lnSpc>
            </a:pPr>
            <a:r>
              <a:rPr lang="de-DE" altLang="en-US" sz="800" dirty="0">
                <a:latin typeface="Arial" panose="020B0604020202020204" pitchFamily="34" charset="0"/>
              </a:rPr>
              <a:t>Maria war so alarmiert, </a:t>
            </a:r>
            <a:r>
              <a:rPr lang="de-DE" altLang="en-US" sz="800" dirty="0" err="1">
                <a:latin typeface="Arial" panose="020B0604020202020204" pitchFamily="34" charset="0"/>
              </a:rPr>
              <a:t>daß</a:t>
            </a:r>
            <a:r>
              <a:rPr lang="de-DE" altLang="en-US" sz="800" dirty="0">
                <a:latin typeface="Arial" panose="020B0604020202020204" pitchFamily="34" charset="0"/>
              </a:rPr>
              <a:t> sie einen Seelsorger aufsuchte. Dieser erkannte eine „okkulte Belastung“ und führte eine Freibetung durch. Die erste Freibetung erlebte sie als große Hilfe. Sie hatte anscheinend eine Belastung und jetzt wurde durch das Gebet die okkulte Bindung gebrochen. Einige Zeit lang hatte sie Ruhe, doch immer wieder traten ähnliche Vorahnungen auf. Einige Jahre später bildete sich das Vollbild einer </a:t>
            </a:r>
            <a:r>
              <a:rPr lang="de-DE" altLang="en-US" sz="800" dirty="0" err="1">
                <a:latin typeface="Arial" panose="020B0604020202020204" pitchFamily="34" charset="0"/>
              </a:rPr>
              <a:t>Borderlinestörung</a:t>
            </a:r>
            <a:r>
              <a:rPr lang="de-DE" altLang="en-US" sz="800" dirty="0">
                <a:latin typeface="Arial" panose="020B0604020202020204" pitchFamily="34" charset="0"/>
              </a:rPr>
              <a:t> aus. Wie war nun das Wiederauftreten oder gar die Verschlimmerung der Symptome zu erklären? Waren die Dämonen zurückgekehrt? Diese Frau rang darum, mit Gott in Verbindung zu sein und nach christlichen Maßstäben zu leben. Konnte man da alle Symptome mit dämonischen Kräften erklären?</a:t>
            </a:r>
          </a:p>
          <a:p>
            <a:pPr eaLnBrk="1" hangingPunct="1">
              <a:lnSpc>
                <a:spcPct val="80000"/>
              </a:lnSpc>
            </a:pPr>
            <a:r>
              <a:rPr lang="de-DE" altLang="en-US" sz="800" dirty="0">
                <a:latin typeface="Arial" panose="020B0604020202020204" pitchFamily="34" charset="0"/>
              </a:rPr>
              <a:t>Wiederholt werde ich von Seelsorgerinnen und Seelsorgern gefragt: „Was ist, wenn ein Mensch freigebetet ist, und er dennoch wieder ähnliche Symptome zeigt? Wie sollen wir dann die Symptome erklären, wie  können wir die Person begleiten?“ – Immer wieder </a:t>
            </a:r>
            <a:r>
              <a:rPr lang="de-DE" altLang="en-US" sz="800" dirty="0" err="1">
                <a:latin typeface="Arial" panose="020B0604020202020204" pitchFamily="34" charset="0"/>
              </a:rPr>
              <a:t>muß</a:t>
            </a:r>
            <a:r>
              <a:rPr lang="de-DE" altLang="en-US" sz="800" dirty="0">
                <a:latin typeface="Arial" panose="020B0604020202020204" pitchFamily="34" charset="0"/>
              </a:rPr>
              <a:t> ich dann auf die Gefahren einer einseitigen okkulten Erklärung hinweisen (vgl. oben). Unser Wissen ist Stückwerk, und oft finden wir keine letzte Erklärung für das Leiden unserer Patienten, gerade im Bereich der Instabilität der Persönlichkeit. Auch die Medizin und die Psychologie können keine letzte Erklärung geben und ringen immer wieder um Beschreibungen und Erklärungsmodelle.</a:t>
            </a:r>
          </a:p>
          <a:p>
            <a:pPr eaLnBrk="1" hangingPunct="1">
              <a:lnSpc>
                <a:spcPct val="80000"/>
              </a:lnSpc>
            </a:pPr>
            <a:r>
              <a:rPr lang="de-DE" altLang="en-US" sz="800" dirty="0">
                <a:latin typeface="Arial" panose="020B0604020202020204" pitchFamily="34" charset="0"/>
              </a:rPr>
              <a:t>Aus diesem Grunde neige ich dazu, nicht immer nach den Ursachen zu fragen, sondern das Augenmerk auf die Frage zu legen: Wie kann ich die betroffenen Menschen in ihrer Not ernst nehmen, ihnen Gegenüber sein, und ihnen helfen, besser mit ihren Störungen umzugehen. Dazu wurde in den letzten zwei Kapiteln schon viel gesagt. Wie gehe ich nun aber mit Menschen um, die selbst die okkulte Erklärung ins Gespräch bringen, oftmals von großen Ängsten besetzt? Hier gilt es nüchtern und bescheiden zugleich zu sein. Hilfreich ist hier ein genaues Betrachten derjenigen Störungen, die als okkult erlebt werden. Ich erkläre dann, </a:t>
            </a:r>
            <a:r>
              <a:rPr lang="de-DE" altLang="en-US" sz="800" dirty="0" err="1">
                <a:latin typeface="Arial" panose="020B0604020202020204" pitchFamily="34" charset="0"/>
              </a:rPr>
              <a:t>daß</a:t>
            </a:r>
            <a:r>
              <a:rPr lang="de-DE" altLang="en-US" sz="800" dirty="0">
                <a:latin typeface="Arial" panose="020B0604020202020204" pitchFamily="34" charset="0"/>
              </a:rPr>
              <a:t> Alpträume, Flashbacks und Stimmungsschwankungen natürliche Reaktionen des menschlichen Geistes sind, mit schweren Erfahrungen umzugehen. Manchmal treten sie auch ohne solche Traumata als Ausdruck einer starken seelischen Anspannung auf. Ängste können sich manchmal durch schreckliche Bilder ausdrücken, die wir vernunftmäßig gar nicht verstehen. Aber sie müssen deshalb nicht gleich dämonisch sein. </a:t>
            </a:r>
          </a:p>
          <a:p>
            <a:pPr eaLnBrk="1" hangingPunct="1">
              <a:lnSpc>
                <a:spcPct val="80000"/>
              </a:lnSpc>
            </a:pPr>
            <a:r>
              <a:rPr lang="de-DE" altLang="en-US" sz="800" dirty="0">
                <a:latin typeface="Arial" panose="020B0604020202020204" pitchFamily="34" charset="0"/>
              </a:rPr>
              <a:t>Auch psychosomatische Reaktionen dürfen nicht gleich dämonisch gedeutet werden, selbst wenn sie von den Betroffenen in so dramatischer Form erlebt werden. Auch wenn jemand den Eindruck hat, in der Nacht sitze ihr der Teufel auf der Brust, so handelt es sich dabei um ein Engegefühl, das viele Menschen in Depressionen und Angstzuständen erleben. Ein solches Entkoppeln von Erfahrung und dämonischer Deutung hat oft therapeutische Wirkung: Die Betroffenen erleben dann nur schon durch den Zuspruch eine Beruhigung, manchmal bedarf es vorübergehend einer zusätzlichen Medikation.</a:t>
            </a:r>
          </a:p>
          <a:p>
            <a:pPr eaLnBrk="1" hangingPunct="1">
              <a:lnSpc>
                <a:spcPct val="80000"/>
              </a:lnSpc>
            </a:pPr>
            <a:br>
              <a:rPr lang="de-DE" altLang="en-US" sz="800" dirty="0">
                <a:latin typeface="Arial" panose="020B0604020202020204" pitchFamily="34" charset="0"/>
              </a:rPr>
            </a:br>
            <a:r>
              <a:rPr lang="de-DE" altLang="en-US" sz="800" dirty="0">
                <a:latin typeface="Arial" panose="020B0604020202020204" pitchFamily="34" charset="0"/>
                <a:hlinkClick r:id="" action="ppaction://noaction"/>
              </a:rPr>
              <a:t>[1]</a:t>
            </a:r>
            <a:r>
              <a:rPr lang="de-DE" altLang="en-US" sz="800" dirty="0">
                <a:latin typeface="Arial" panose="020B0604020202020204" pitchFamily="34" charset="0"/>
              </a:rPr>
              <a:t>  Obwohl ich diese Beobachtung aus den Gesprächen mit meinen Patientinnen gemacht habe, fand ich kürzlich eine Beschreibung solcher Phänomene bei Huber 1995, S. 135–138.</a:t>
            </a:r>
            <a:endParaRPr lang="de-DE" altLang="en-US" sz="800" dirty="0">
              <a:latin typeface="Arial" panose="020B0604020202020204" pitchFamily="34" charset="0"/>
              <a:hlinkClick r:id="" action="ppaction://noaction"/>
            </a:endParaRPr>
          </a:p>
          <a:p>
            <a:pPr eaLnBrk="1" hangingPunct="1">
              <a:lnSpc>
                <a:spcPct val="80000"/>
              </a:lnSpc>
            </a:pPr>
            <a:r>
              <a:rPr lang="de-DE" altLang="en-US" sz="800" dirty="0">
                <a:latin typeface="Arial" panose="020B0604020202020204" pitchFamily="34" charset="0"/>
                <a:hlinkClick r:id="" action="ppaction://noaction"/>
              </a:rPr>
              <a:t>[2]</a:t>
            </a:r>
            <a:r>
              <a:rPr lang="de-DE" altLang="en-US" sz="800" dirty="0">
                <a:latin typeface="Arial" panose="020B0604020202020204" pitchFamily="34" charset="0"/>
              </a:rPr>
              <a:t>  Koch 1982, S. 669.</a:t>
            </a:r>
          </a:p>
        </p:txBody>
      </p:sp>
    </p:spTree>
    <p:extLst>
      <p:ext uri="{BB962C8B-B14F-4D97-AF65-F5344CB8AC3E}">
        <p14:creationId xmlns:p14="http://schemas.microsoft.com/office/powerpoint/2010/main" val="3553081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defRPr/>
            </a:pPr>
            <a:r>
              <a:rPr lang="en-US" dirty="0">
                <a:latin typeface="+mn-lt"/>
              </a:rPr>
              <a:t>J Family Community Med. 2003 Sep-Dec; 10(3): 31–38. </a:t>
            </a:r>
            <a:endParaRPr lang="de-CH" dirty="0">
              <a:latin typeface="+mn-lt"/>
            </a:endParaRPr>
          </a:p>
        </p:txBody>
      </p:sp>
      <p:sp>
        <p:nvSpPr>
          <p:cNvPr id="95236" name="Foliennummernplatzhalt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31A1B27-3923-48E7-B279-26D2E0179B90}" type="slidenum">
              <a:rPr lang="de-CH" altLang="en-US"/>
              <a:pPr eaLnBrk="1" hangingPunct="1"/>
              <a:t>26</a:t>
            </a:fld>
            <a:endParaRPr lang="de-CH" altLang="en-US"/>
          </a:p>
        </p:txBody>
      </p:sp>
    </p:spTree>
    <p:extLst>
      <p:ext uri="{BB962C8B-B14F-4D97-AF65-F5344CB8AC3E}">
        <p14:creationId xmlns:p14="http://schemas.microsoft.com/office/powerpoint/2010/main" val="294067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a:ln/>
        </p:spPr>
      </p:sp>
      <p:sp>
        <p:nvSpPr>
          <p:cNvPr id="96259" name="Notizenplatzhalter 2"/>
          <p:cNvSpPr>
            <a:spLocks noGrp="1"/>
          </p:cNvSpPr>
          <p:nvPr>
            <p:ph type="body" idx="1"/>
          </p:nvPr>
        </p:nvSpPr>
        <p:spPr>
          <a:noFill/>
        </p:spPr>
        <p:txBody>
          <a:bodyPr/>
          <a:lstStyle/>
          <a:p>
            <a:r>
              <a:rPr lang="en-US" altLang="en-US" b="1" dirty="0">
                <a:latin typeface="Arial" panose="020B0604020202020204" pitchFamily="34" charset="0"/>
              </a:rPr>
              <a:t>Kusum </a:t>
            </a:r>
          </a:p>
          <a:p>
            <a:r>
              <a:rPr lang="en-US" altLang="en-US" dirty="0">
                <a:latin typeface="Arial" panose="020B0604020202020204" pitchFamily="34" charset="0"/>
              </a:rPr>
              <a:t>Category: </a:t>
            </a:r>
            <a:r>
              <a:rPr lang="en-US" altLang="en-US" dirty="0">
                <a:latin typeface="Arial" panose="020B0604020202020204" pitchFamily="34" charset="0"/>
                <a:hlinkClick r:id="rId3"/>
              </a:rPr>
              <a:t>Film Sales</a:t>
            </a:r>
            <a:r>
              <a:rPr lang="en-US" altLang="en-US" dirty="0">
                <a:latin typeface="Arial" panose="020B0604020202020204" pitchFamily="34" charset="0"/>
              </a:rPr>
              <a:t> </a:t>
            </a:r>
          </a:p>
          <a:p>
            <a:r>
              <a:rPr lang="en-US" altLang="en-US" b="1" dirty="0">
                <a:latin typeface="Arial" panose="020B0604020202020204" pitchFamily="34" charset="0"/>
              </a:rPr>
              <a:t>Director</a:t>
            </a:r>
            <a:r>
              <a:rPr lang="en-US" altLang="en-US" dirty="0">
                <a:latin typeface="Arial" panose="020B0604020202020204" pitchFamily="34" charset="0"/>
              </a:rPr>
              <a:t> </a:t>
            </a:r>
            <a:r>
              <a:rPr lang="en-US" altLang="en-US" dirty="0" err="1">
                <a:latin typeface="Arial" panose="020B0604020202020204" pitchFamily="34" charset="0"/>
              </a:rPr>
              <a:t>Jouko</a:t>
            </a:r>
            <a:r>
              <a:rPr lang="en-US" altLang="en-US" dirty="0">
                <a:latin typeface="Arial" panose="020B0604020202020204" pitchFamily="34" charset="0"/>
              </a:rPr>
              <a:t> </a:t>
            </a:r>
            <a:r>
              <a:rPr lang="en-US" altLang="en-US" dirty="0" err="1">
                <a:latin typeface="Arial" panose="020B0604020202020204" pitchFamily="34" charset="0"/>
              </a:rPr>
              <a:t>Aaltonen</a:t>
            </a:r>
            <a:r>
              <a:rPr lang="en-US" altLang="en-US" dirty="0">
                <a:latin typeface="Arial" panose="020B0604020202020204" pitchFamily="34" charset="0"/>
              </a:rPr>
              <a:t>, Antti </a:t>
            </a:r>
            <a:r>
              <a:rPr lang="en-US" altLang="en-US" dirty="0" err="1">
                <a:latin typeface="Arial" panose="020B0604020202020204" pitchFamily="34" charset="0"/>
              </a:rPr>
              <a:t>Pakaslahti</a:t>
            </a:r>
            <a:br>
              <a:rPr lang="en-US" altLang="en-US" dirty="0">
                <a:latin typeface="Arial" panose="020B0604020202020204" pitchFamily="34" charset="0"/>
              </a:rPr>
            </a:br>
            <a:r>
              <a:rPr lang="en-US" altLang="en-US" b="1" dirty="0">
                <a:latin typeface="Arial" panose="020B0604020202020204" pitchFamily="34" charset="0"/>
              </a:rPr>
              <a:t>Country/Production</a:t>
            </a:r>
            <a:r>
              <a:rPr lang="en-US" altLang="en-US" dirty="0">
                <a:latin typeface="Arial" panose="020B0604020202020204" pitchFamily="34" charset="0"/>
              </a:rPr>
              <a:t> Finland</a:t>
            </a:r>
            <a:br>
              <a:rPr lang="en-US" altLang="en-US" dirty="0">
                <a:latin typeface="Arial" panose="020B0604020202020204" pitchFamily="34" charset="0"/>
              </a:rPr>
            </a:br>
            <a:r>
              <a:rPr lang="en-US" altLang="en-US" b="1" dirty="0">
                <a:latin typeface="Arial" panose="020B0604020202020204" pitchFamily="34" charset="0"/>
              </a:rPr>
              <a:t>Release</a:t>
            </a:r>
            <a:r>
              <a:rPr lang="en-US" altLang="en-US" dirty="0">
                <a:latin typeface="Arial" panose="020B0604020202020204" pitchFamily="34" charset="0"/>
              </a:rPr>
              <a:t> 2000</a:t>
            </a:r>
            <a:br>
              <a:rPr lang="en-US" altLang="en-US" dirty="0">
                <a:latin typeface="Arial" panose="020B0604020202020204" pitchFamily="34" charset="0"/>
              </a:rPr>
            </a:br>
            <a:r>
              <a:rPr lang="en-US" altLang="en-US" b="1" dirty="0">
                <a:latin typeface="Arial" panose="020B0604020202020204" pitchFamily="34" charset="0"/>
              </a:rPr>
              <a:t>Length</a:t>
            </a:r>
            <a:r>
              <a:rPr lang="en-US" altLang="en-US" dirty="0">
                <a:latin typeface="Arial" panose="020B0604020202020204" pitchFamily="34" charset="0"/>
              </a:rPr>
              <a:t> 69 mins</a:t>
            </a:r>
            <a:br>
              <a:rPr lang="en-US" altLang="en-US" dirty="0">
                <a:latin typeface="Arial" panose="020B0604020202020204" pitchFamily="34" charset="0"/>
              </a:rPr>
            </a:br>
            <a:r>
              <a:rPr lang="en-US" altLang="en-US" b="1" dirty="0">
                <a:latin typeface="Arial" panose="020B0604020202020204" pitchFamily="34" charset="0"/>
              </a:rPr>
              <a:t>Format</a:t>
            </a:r>
            <a:r>
              <a:rPr lang="en-US" altLang="en-US" dirty="0">
                <a:latin typeface="Arial" panose="020B0604020202020204" pitchFamily="34" charset="0"/>
              </a:rPr>
              <a:t> </a:t>
            </a:r>
            <a:r>
              <a:rPr lang="en-US" altLang="en-US" dirty="0" err="1">
                <a:latin typeface="Arial" panose="020B0604020202020204" pitchFamily="34" charset="0"/>
              </a:rPr>
              <a:t>Colour</a:t>
            </a:r>
            <a:r>
              <a:rPr lang="en-US" altLang="en-US" dirty="0">
                <a:latin typeface="Arial" panose="020B0604020202020204" pitchFamily="34" charset="0"/>
              </a:rPr>
              <a:t> / DVD / PAL / All region</a:t>
            </a:r>
            <a:br>
              <a:rPr lang="en-US" altLang="en-US" dirty="0">
                <a:latin typeface="Arial" panose="020B0604020202020204" pitchFamily="34" charset="0"/>
              </a:rPr>
            </a:br>
            <a:r>
              <a:rPr lang="en-US" altLang="en-US" b="1" dirty="0">
                <a:latin typeface="Arial" panose="020B0604020202020204" pitchFamily="34" charset="0"/>
              </a:rPr>
              <a:t>Location</a:t>
            </a:r>
            <a:r>
              <a:rPr lang="en-US" altLang="en-US" dirty="0">
                <a:latin typeface="Arial" panose="020B0604020202020204" pitchFamily="34" charset="0"/>
              </a:rPr>
              <a:t> India, Delhi / Asia</a:t>
            </a:r>
            <a:br>
              <a:rPr lang="en-US" altLang="en-US" dirty="0">
                <a:latin typeface="Arial" panose="020B0604020202020204" pitchFamily="34" charset="0"/>
              </a:rPr>
            </a:br>
            <a:r>
              <a:rPr lang="en-US" altLang="en-US" b="1" dirty="0">
                <a:latin typeface="Arial" panose="020B0604020202020204" pitchFamily="34" charset="0"/>
              </a:rPr>
              <a:t>Prizes/Commendations</a:t>
            </a:r>
            <a:r>
              <a:rPr lang="en-US" altLang="en-US" dirty="0">
                <a:latin typeface="Arial" panose="020B0604020202020204" pitchFamily="34" charset="0"/>
              </a:rPr>
              <a:t> Commendation Basil Wright Film Prize 2003</a:t>
            </a:r>
            <a:br>
              <a:rPr lang="en-US" altLang="en-US" dirty="0">
                <a:latin typeface="Arial" panose="020B0604020202020204" pitchFamily="34" charset="0"/>
              </a:rPr>
            </a:br>
            <a:br>
              <a:rPr lang="en-US" altLang="en-US" dirty="0">
                <a:latin typeface="Arial" panose="020B0604020202020204" pitchFamily="34" charset="0"/>
              </a:rPr>
            </a:br>
            <a:r>
              <a:rPr lang="en-US" altLang="en-US" b="1" dirty="0">
                <a:latin typeface="Arial" panose="020B0604020202020204" pitchFamily="34" charset="0"/>
              </a:rPr>
              <a:t>Order No</a:t>
            </a:r>
            <a:r>
              <a:rPr lang="en-US" altLang="en-US" dirty="0">
                <a:latin typeface="Arial" panose="020B0604020202020204" pitchFamily="34" charset="0"/>
              </a:rPr>
              <a:t> RAI-200.320</a:t>
            </a:r>
            <a:br>
              <a:rPr lang="en-US" altLang="en-US" dirty="0">
                <a:latin typeface="Arial" panose="020B0604020202020204" pitchFamily="34" charset="0"/>
              </a:rPr>
            </a:br>
            <a:r>
              <a:rPr lang="en-US" altLang="en-US" b="1" dirty="0">
                <a:latin typeface="Arial" panose="020B0604020202020204" pitchFamily="34" charset="0"/>
              </a:rPr>
              <a:t>Sale Info</a:t>
            </a:r>
            <a:r>
              <a:rPr lang="en-US" altLang="en-US" dirty="0">
                <a:latin typeface="Arial" panose="020B0604020202020204" pitchFamily="34" charset="0"/>
              </a:rPr>
              <a:t> See </a:t>
            </a:r>
            <a:r>
              <a:rPr lang="en-US" altLang="en-US" dirty="0">
                <a:latin typeface="Arial" panose="020B0604020202020204" pitchFamily="34" charset="0"/>
                <a:hlinkClick r:id="rId4"/>
              </a:rPr>
              <a:t>Film Prices General Collection</a:t>
            </a:r>
            <a:br>
              <a:rPr lang="en-US" altLang="en-US" dirty="0">
                <a:latin typeface="Arial" panose="020B0604020202020204" pitchFamily="34" charset="0"/>
              </a:rPr>
            </a:br>
            <a:r>
              <a:rPr lang="en-US" altLang="en-US" b="1" dirty="0">
                <a:latin typeface="Arial" panose="020B0604020202020204" pitchFamily="34" charset="0"/>
              </a:rPr>
              <a:t>Hire Info</a:t>
            </a:r>
            <a:r>
              <a:rPr lang="en-US" altLang="en-US" dirty="0">
                <a:latin typeface="Arial" panose="020B0604020202020204" pitchFamily="34" charset="0"/>
              </a:rPr>
              <a:t> See </a:t>
            </a:r>
            <a:r>
              <a:rPr lang="en-US" altLang="en-US" dirty="0">
                <a:latin typeface="Arial" panose="020B0604020202020204" pitchFamily="34" charset="0"/>
                <a:hlinkClick r:id="rId5"/>
              </a:rPr>
              <a:t>Film and Video Hire</a:t>
            </a:r>
            <a:br>
              <a:rPr lang="en-US" altLang="en-US" dirty="0">
                <a:latin typeface="Arial" panose="020B0604020202020204" pitchFamily="34" charset="0"/>
              </a:rPr>
            </a:br>
            <a:endParaRPr lang="en-US" altLang="en-US" dirty="0">
              <a:latin typeface="Arial" panose="020B0604020202020204" pitchFamily="34" charset="0"/>
            </a:endParaRPr>
          </a:p>
          <a:p>
            <a:r>
              <a:rPr lang="en-US" altLang="en-US" dirty="0">
                <a:latin typeface="Arial" panose="020B0604020202020204" pitchFamily="34" charset="0"/>
              </a:rPr>
              <a:t>Kusum is a 14-year-old Indian girl. She lives and attends school in Delhi. Kaushal, her father, drives a </a:t>
            </a:r>
            <a:r>
              <a:rPr lang="en-US" altLang="en-US" dirty="0" err="1">
                <a:latin typeface="Arial" panose="020B0604020202020204" pitchFamily="34" charset="0"/>
              </a:rPr>
              <a:t>motorised</a:t>
            </a:r>
            <a:r>
              <a:rPr lang="en-US" altLang="en-US" dirty="0">
                <a:latin typeface="Arial" panose="020B0604020202020204" pitchFamily="34" charset="0"/>
              </a:rPr>
              <a:t> rickshaw and works his fingers to the bone to support his family. Sumitra, Kusum’s mother, is about to have a baby. Kusum’s family is poor, but their life isn’t too bad, until Kusum falls ill. She isolates herself, she has raving fits and she refuses to eat properly. Her family takes her to see a doctor, but no physical illness can be found. It’s evil spirits, say the </a:t>
            </a:r>
            <a:r>
              <a:rPr lang="en-US" altLang="en-US" dirty="0" err="1">
                <a:latin typeface="Arial" panose="020B0604020202020204" pitchFamily="34" charset="0"/>
              </a:rPr>
              <a:t>neighbours</a:t>
            </a:r>
            <a:r>
              <a:rPr lang="en-US" altLang="en-US" dirty="0">
                <a:latin typeface="Arial" panose="020B0604020202020204" pitchFamily="34" charset="0"/>
              </a:rPr>
              <a:t>. Kusum, Kaushal and Aunt Suman journey to the </a:t>
            </a:r>
            <a:r>
              <a:rPr lang="en-US" altLang="en-US" dirty="0" err="1">
                <a:latin typeface="Arial" panose="020B0604020202020204" pitchFamily="34" charset="0"/>
              </a:rPr>
              <a:t>neighbouring</a:t>
            </a:r>
            <a:r>
              <a:rPr lang="en-US" altLang="en-US" dirty="0">
                <a:latin typeface="Arial" panose="020B0604020202020204" pitchFamily="34" charset="0"/>
              </a:rPr>
              <a:t> town of </a:t>
            </a:r>
            <a:r>
              <a:rPr lang="en-US" altLang="en-US" dirty="0" err="1">
                <a:latin typeface="Arial" panose="020B0604020202020204" pitchFamily="34" charset="0"/>
              </a:rPr>
              <a:t>Hapur</a:t>
            </a:r>
            <a:r>
              <a:rPr lang="en-US" altLang="en-US" dirty="0">
                <a:latin typeface="Arial" panose="020B0604020202020204" pitchFamily="34" charset="0"/>
              </a:rPr>
              <a:t>, where Bhagat the healer lives. Bhagat is well-known throughout the region, and people travel hundreds of miles to see him. Bhagat’s methods include conversation, rituals and herbal treatments. Joint trance sessions in which spirits talk constitute the core of his methodology. Should a patient fail to enter a trance, Bhagat’s assistant Meena takes the spirits into herself and is entranced on behalf of the patient. Bhagat examines the family and orders treatment.</a:t>
            </a:r>
          </a:p>
          <a:p>
            <a:endParaRPr lang="en-US" altLang="en-US" dirty="0">
              <a:latin typeface="Arial" panose="020B0604020202020204" pitchFamily="34" charset="0"/>
            </a:endParaRPr>
          </a:p>
          <a:p>
            <a:r>
              <a:rPr lang="en-US" sz="1200" kern="1200" dirty="0" err="1">
                <a:solidFill>
                  <a:schemeClr val="tx1"/>
                </a:solidFill>
                <a:effectLst/>
                <a:latin typeface="+mn-lt"/>
                <a:ea typeface="+mn-ea"/>
                <a:cs typeface="+mn-cs"/>
              </a:rPr>
              <a:t>Pakaslahti</a:t>
            </a:r>
            <a:r>
              <a:rPr lang="en-US" sz="1200" kern="1200" dirty="0">
                <a:solidFill>
                  <a:schemeClr val="tx1"/>
                </a:solidFill>
                <a:effectLst/>
                <a:latin typeface="+mn-lt"/>
                <a:ea typeface="+mn-ea"/>
                <a:cs typeface="+mn-cs"/>
              </a:rPr>
              <a:t>, A. (2009). Health-seeking behavior for psychiatric disorders in North India.</a:t>
            </a:r>
            <a:endParaRPr lang="de-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 </a:t>
            </a:r>
            <a:r>
              <a:rPr lang="en-US" sz="1200" kern="1200" dirty="0" err="1">
                <a:solidFill>
                  <a:schemeClr val="tx1"/>
                </a:solidFill>
                <a:effectLst/>
                <a:latin typeface="+mn-lt"/>
                <a:ea typeface="+mn-ea"/>
                <a:cs typeface="+mn-cs"/>
              </a:rPr>
              <a:t>Incayawar</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Wintrob</a:t>
            </a:r>
            <a:r>
              <a:rPr lang="en-US" sz="1200" kern="1200" dirty="0">
                <a:solidFill>
                  <a:schemeClr val="tx1"/>
                </a:solidFill>
                <a:effectLst/>
                <a:latin typeface="+mn-lt"/>
                <a:ea typeface="+mn-ea"/>
                <a:cs typeface="+mn-cs"/>
              </a:rPr>
              <a:t>, L. Bouchard, &amp; G. </a:t>
            </a:r>
            <a:r>
              <a:rPr lang="en-US" sz="1200" kern="1200" dirty="0" err="1">
                <a:solidFill>
                  <a:schemeClr val="tx1"/>
                </a:solidFill>
                <a:effectLst/>
                <a:latin typeface="+mn-lt"/>
                <a:ea typeface="+mn-ea"/>
                <a:cs typeface="+mn-cs"/>
              </a:rPr>
              <a:t>Bartocci</a:t>
            </a:r>
            <a:r>
              <a:rPr lang="en-US" sz="1200" kern="1200" dirty="0">
                <a:solidFill>
                  <a:schemeClr val="tx1"/>
                </a:solidFill>
                <a:effectLst/>
                <a:latin typeface="+mn-lt"/>
                <a:ea typeface="+mn-ea"/>
                <a:cs typeface="+mn-cs"/>
              </a:rPr>
              <a:t> (Eds.), Psychiatrists and</a:t>
            </a:r>
            <a:endParaRPr lang="de-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traditional healers: Unwitting partners in global mental health (pp. 149–166). </a:t>
            </a:r>
            <a:r>
              <a:rPr lang="de-CH" sz="1200" kern="1200" dirty="0">
                <a:solidFill>
                  <a:schemeClr val="tx1"/>
                </a:solidFill>
                <a:effectLst/>
                <a:latin typeface="+mn-lt"/>
                <a:ea typeface="+mn-ea"/>
                <a:cs typeface="+mn-cs"/>
              </a:rPr>
              <a:t>Oxford,</a:t>
            </a:r>
          </a:p>
          <a:p>
            <a:r>
              <a:rPr lang="de-CH" sz="1200" kern="1200" dirty="0">
                <a:solidFill>
                  <a:schemeClr val="tx1"/>
                </a:solidFill>
                <a:effectLst/>
                <a:latin typeface="+mn-lt"/>
                <a:ea typeface="+mn-ea"/>
                <a:cs typeface="+mn-cs"/>
              </a:rPr>
              <a:t>UK: John Wiley &amp; </a:t>
            </a:r>
            <a:r>
              <a:rPr lang="de-CH" sz="1200" kern="1200" dirty="0" err="1">
                <a:solidFill>
                  <a:schemeClr val="tx1"/>
                </a:solidFill>
                <a:effectLst/>
                <a:latin typeface="+mn-lt"/>
                <a:ea typeface="+mn-ea"/>
                <a:cs typeface="+mn-cs"/>
              </a:rPr>
              <a:t>Sons</a:t>
            </a:r>
            <a:r>
              <a:rPr lang="de-CH" sz="1200" kern="1200" dirty="0">
                <a:solidFill>
                  <a:schemeClr val="tx1"/>
                </a:solidFill>
                <a:effectLst/>
                <a:latin typeface="+mn-lt"/>
                <a:ea typeface="+mn-ea"/>
                <a:cs typeface="+mn-cs"/>
              </a:rPr>
              <a:t>.</a:t>
            </a:r>
          </a:p>
          <a:p>
            <a:endParaRPr lang="en-US" altLang="en-US" dirty="0">
              <a:latin typeface="Arial" panose="020B0604020202020204" pitchFamily="34" charset="0"/>
            </a:endParaRPr>
          </a:p>
          <a:p>
            <a:endParaRPr lang="de-CH" altLang="en-US" dirty="0">
              <a:latin typeface="Arial" panose="020B0604020202020204" pitchFamily="34" charset="0"/>
            </a:endParaRPr>
          </a:p>
        </p:txBody>
      </p:sp>
      <p:sp>
        <p:nvSpPr>
          <p:cNvPr id="96260" name="Foliennummernplatzhalt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BFDD7C-D614-4D1B-86BE-CE6AB922F13A}" type="slidenum">
              <a:rPr lang="de-DE" altLang="en-US"/>
              <a:pPr eaLnBrk="1" hangingPunct="1"/>
              <a:t>27</a:t>
            </a:fld>
            <a:endParaRPr lang="de-DE" altLang="en-US"/>
          </a:p>
        </p:txBody>
      </p:sp>
    </p:spTree>
    <p:extLst>
      <p:ext uri="{BB962C8B-B14F-4D97-AF65-F5344CB8AC3E}">
        <p14:creationId xmlns:p14="http://schemas.microsoft.com/office/powerpoint/2010/main" val="2281627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2BC65C-FDDC-4782-8BBB-05F794EB04F2}" type="slidenum">
              <a:rPr lang="de-DE" altLang="en-US"/>
              <a:pPr eaLnBrk="1" hangingPunct="1"/>
              <a:t>31</a:t>
            </a:fld>
            <a:endParaRPr lang="de-DE" altLang="en-US"/>
          </a:p>
        </p:txBody>
      </p:sp>
      <p:sp>
        <p:nvSpPr>
          <p:cNvPr id="80899" name="Rectangle 2"/>
          <p:cNvSpPr>
            <a:spLocks noGrp="1" noRot="1" noChangeAspect="1" noChangeArrowheads="1" noTextEdit="1"/>
          </p:cNvSpPr>
          <p:nvPr>
            <p:ph type="sldImg"/>
          </p:nvPr>
        </p:nvSpPr>
        <p:spPr>
          <a:xfrm>
            <a:off x="652463" y="728663"/>
            <a:ext cx="5553075" cy="3648075"/>
          </a:xfrm>
          <a:ln/>
        </p:spPr>
      </p:sp>
      <p:sp>
        <p:nvSpPr>
          <p:cNvPr id="80900" name="Rectangle 3"/>
          <p:cNvSpPr>
            <a:spLocks noGrp="1" noChangeArrowheads="1"/>
          </p:cNvSpPr>
          <p:nvPr>
            <p:ph type="body" idx="1"/>
          </p:nvPr>
        </p:nvSpPr>
        <p:spPr>
          <a:xfrm>
            <a:off x="914400" y="4619625"/>
            <a:ext cx="5029200" cy="4375150"/>
          </a:xfrm>
          <a:noFill/>
        </p:spPr>
        <p:txBody>
          <a:bodyPr/>
          <a:lstStyle/>
          <a:p>
            <a:pPr eaLnBrk="1" hangingPunct="1"/>
            <a:endParaRPr lang="de-CH" altLang="en-US">
              <a:latin typeface="Arial" panose="020B0604020202020204" pitchFamily="34" charset="0"/>
            </a:endParaRPr>
          </a:p>
        </p:txBody>
      </p:sp>
    </p:spTree>
    <p:extLst>
      <p:ext uri="{BB962C8B-B14F-4D97-AF65-F5344CB8AC3E}">
        <p14:creationId xmlns:p14="http://schemas.microsoft.com/office/powerpoint/2010/main" val="1507111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B61874-D805-45E3-AB58-0570BBD42BD5}" type="slidenum">
              <a:rPr lang="de-DE" altLang="en-US"/>
              <a:pPr eaLnBrk="1" hangingPunct="1"/>
              <a:t>32</a:t>
            </a:fld>
            <a:endParaRPr lang="de-DE"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de-CH" altLang="en-US">
              <a:latin typeface="Arial" panose="020B0604020202020204" pitchFamily="34" charset="0"/>
            </a:endParaRPr>
          </a:p>
        </p:txBody>
      </p:sp>
    </p:spTree>
    <p:extLst>
      <p:ext uri="{BB962C8B-B14F-4D97-AF65-F5344CB8AC3E}">
        <p14:creationId xmlns:p14="http://schemas.microsoft.com/office/powerpoint/2010/main" val="528666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B5AF71-03B6-4EE5-9027-6FB22B5F3495}" type="slidenum">
              <a:rPr lang="de-DE" altLang="en-US"/>
              <a:pPr eaLnBrk="1" hangingPunct="1"/>
              <a:t>34</a:t>
            </a:fld>
            <a:endParaRPr lang="de-DE" altLang="en-US"/>
          </a:p>
        </p:txBody>
      </p:sp>
      <p:sp>
        <p:nvSpPr>
          <p:cNvPr id="88067" name="Rectangle 2"/>
          <p:cNvSpPr>
            <a:spLocks noGrp="1" noRot="1" noChangeAspect="1" noChangeArrowheads="1" noTextEdit="1"/>
          </p:cNvSpPr>
          <p:nvPr>
            <p:ph type="sldImg"/>
          </p:nvPr>
        </p:nvSpPr>
        <p:spPr>
          <a:xfrm>
            <a:off x="652463" y="728663"/>
            <a:ext cx="5553075" cy="3648075"/>
          </a:xfrm>
          <a:ln/>
        </p:spPr>
      </p:sp>
      <p:sp>
        <p:nvSpPr>
          <p:cNvPr id="88068" name="Rectangle 3"/>
          <p:cNvSpPr>
            <a:spLocks noGrp="1" noChangeArrowheads="1"/>
          </p:cNvSpPr>
          <p:nvPr>
            <p:ph type="body" idx="1"/>
          </p:nvPr>
        </p:nvSpPr>
        <p:spPr>
          <a:xfrm>
            <a:off x="914400" y="4619625"/>
            <a:ext cx="5029200" cy="4375150"/>
          </a:xfrm>
          <a:noFill/>
        </p:spPr>
        <p:txBody>
          <a:bodyPr/>
          <a:lstStyle/>
          <a:p>
            <a:pPr eaLnBrk="1" hangingPunct="1"/>
            <a:endParaRPr lang="de-CH" altLang="en-US">
              <a:latin typeface="Arial" panose="020B0604020202020204" pitchFamily="34" charset="0"/>
            </a:endParaRPr>
          </a:p>
        </p:txBody>
      </p:sp>
    </p:spTree>
    <p:extLst>
      <p:ext uri="{BB962C8B-B14F-4D97-AF65-F5344CB8AC3E}">
        <p14:creationId xmlns:p14="http://schemas.microsoft.com/office/powerpoint/2010/main" val="3684077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B1C497A-CE29-4444-88E5-0257C3414FBD}" type="slidenum">
              <a:rPr lang="de-DE" altLang="en-US"/>
              <a:pPr eaLnBrk="1" hangingPunct="1"/>
              <a:t>35</a:t>
            </a:fld>
            <a:endParaRPr lang="de-DE"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de-CH" altLang="en-US">
              <a:latin typeface="Arial" panose="020B0604020202020204" pitchFamily="34" charset="0"/>
            </a:endParaRPr>
          </a:p>
        </p:txBody>
      </p:sp>
    </p:spTree>
    <p:extLst>
      <p:ext uri="{BB962C8B-B14F-4D97-AF65-F5344CB8AC3E}">
        <p14:creationId xmlns:p14="http://schemas.microsoft.com/office/powerpoint/2010/main" val="896189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Nigeria Liberty Gospel Church</a:t>
            </a:r>
          </a:p>
          <a:p>
            <a:r>
              <a:rPr lang="de-CH" dirty="0"/>
              <a:t>Vgl. auch Youtube-Videos</a:t>
            </a:r>
          </a:p>
          <a:p>
            <a:endParaRPr lang="de-DE" dirty="0"/>
          </a:p>
        </p:txBody>
      </p:sp>
      <p:sp>
        <p:nvSpPr>
          <p:cNvPr id="4" name="Foliennummernplatzhalter 3"/>
          <p:cNvSpPr>
            <a:spLocks noGrp="1"/>
          </p:cNvSpPr>
          <p:nvPr>
            <p:ph type="sldNum" sz="quarter" idx="5"/>
          </p:nvPr>
        </p:nvSpPr>
        <p:spPr/>
        <p:txBody>
          <a:bodyPr/>
          <a:lstStyle/>
          <a:p>
            <a:fld id="{318A8361-F4FA-41EF-AEAC-60AA08D8C2DF}" type="slidenum">
              <a:rPr lang="de-CH" smtClean="0"/>
              <a:t>4</a:t>
            </a:fld>
            <a:endParaRPr lang="de-CH"/>
          </a:p>
        </p:txBody>
      </p:sp>
    </p:spTree>
    <p:extLst>
      <p:ext uri="{BB962C8B-B14F-4D97-AF65-F5344CB8AC3E}">
        <p14:creationId xmlns:p14="http://schemas.microsoft.com/office/powerpoint/2010/main" val="3344963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AAC85E-7AFD-4063-A9C7-E455BE476F49}" type="slidenum">
              <a:rPr lang="de-DE" altLang="en-US"/>
              <a:pPr eaLnBrk="1" hangingPunct="1"/>
              <a:t>36</a:t>
            </a:fld>
            <a:endParaRPr lang="de-DE"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de-CH" altLang="en-US">
              <a:latin typeface="Arial" panose="020B0604020202020204" pitchFamily="34" charset="0"/>
            </a:endParaRPr>
          </a:p>
        </p:txBody>
      </p:sp>
    </p:spTree>
    <p:extLst>
      <p:ext uri="{BB962C8B-B14F-4D97-AF65-F5344CB8AC3E}">
        <p14:creationId xmlns:p14="http://schemas.microsoft.com/office/powerpoint/2010/main" val="2532736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Wandgemälde in der Basilika von Gallipoli, Süditalien</a:t>
            </a:r>
            <a:endParaRPr lang="de-DE" dirty="0"/>
          </a:p>
        </p:txBody>
      </p:sp>
      <p:sp>
        <p:nvSpPr>
          <p:cNvPr id="4" name="Foliennummernplatzhalter 3"/>
          <p:cNvSpPr>
            <a:spLocks noGrp="1"/>
          </p:cNvSpPr>
          <p:nvPr>
            <p:ph type="sldNum" sz="quarter" idx="5"/>
          </p:nvPr>
        </p:nvSpPr>
        <p:spPr/>
        <p:txBody>
          <a:bodyPr/>
          <a:lstStyle/>
          <a:p>
            <a:fld id="{318A8361-F4FA-41EF-AEAC-60AA08D8C2DF}" type="slidenum">
              <a:rPr lang="de-CH" smtClean="0"/>
              <a:t>5</a:t>
            </a:fld>
            <a:endParaRPr lang="de-CH"/>
          </a:p>
        </p:txBody>
      </p:sp>
    </p:spTree>
    <p:extLst>
      <p:ext uri="{BB962C8B-B14F-4D97-AF65-F5344CB8AC3E}">
        <p14:creationId xmlns:p14="http://schemas.microsoft.com/office/powerpoint/2010/main" val="1111409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18A8361-F4FA-41EF-AEAC-60AA08D8C2DF}" type="slidenum">
              <a:rPr lang="de-CH" smtClean="0"/>
              <a:t>6</a:t>
            </a:fld>
            <a:endParaRPr lang="de-CH"/>
          </a:p>
        </p:txBody>
      </p:sp>
    </p:spTree>
    <p:extLst>
      <p:ext uri="{BB962C8B-B14F-4D97-AF65-F5344CB8AC3E}">
        <p14:creationId xmlns:p14="http://schemas.microsoft.com/office/powerpoint/2010/main" val="3901463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Karlsson H, </a:t>
            </a:r>
            <a:r>
              <a:rPr lang="en-US" sz="1200" kern="1200" dirty="0" err="1">
                <a:solidFill>
                  <a:schemeClr val="tx1"/>
                </a:solidFill>
                <a:effectLst/>
                <a:latin typeface="+mn-lt"/>
                <a:ea typeface="+mn-ea"/>
                <a:cs typeface="+mn-cs"/>
              </a:rPr>
              <a:t>Hirvonen</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Salminen</a:t>
            </a:r>
            <a:r>
              <a:rPr lang="en-US" sz="1200" kern="1200" dirty="0">
                <a:solidFill>
                  <a:schemeClr val="tx1"/>
                </a:solidFill>
                <a:effectLst/>
                <a:latin typeface="+mn-lt"/>
                <a:ea typeface="+mn-ea"/>
                <a:cs typeface="+mn-cs"/>
              </a:rPr>
              <a:t> JK, </a:t>
            </a:r>
            <a:r>
              <a:rPr lang="en-US" sz="1200" kern="1200" dirty="0" err="1">
                <a:solidFill>
                  <a:schemeClr val="tx1"/>
                </a:solidFill>
                <a:effectLst/>
                <a:latin typeface="+mn-lt"/>
                <a:ea typeface="+mn-ea"/>
                <a:cs typeface="+mn-cs"/>
              </a:rPr>
              <a:t>Hietala</a:t>
            </a:r>
            <a:r>
              <a:rPr lang="en-US" sz="1200" kern="1200" dirty="0">
                <a:solidFill>
                  <a:schemeClr val="tx1"/>
                </a:solidFill>
                <a:effectLst/>
                <a:latin typeface="+mn-lt"/>
                <a:ea typeface="+mn-ea"/>
                <a:cs typeface="+mn-cs"/>
              </a:rPr>
              <a:t> J. No association between serotonin 5-HT 1A receptors and spirituality among patients with major depressive disorders or healthy volunteers. Mol Psychiatry. 2011; 16(3):282–285.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Borg J, </a:t>
            </a:r>
            <a:r>
              <a:rPr lang="en-US" sz="1200" kern="1200" dirty="0" err="1">
                <a:solidFill>
                  <a:schemeClr val="tx1"/>
                </a:solidFill>
                <a:effectLst/>
                <a:latin typeface="+mn-lt"/>
                <a:ea typeface="+mn-ea"/>
                <a:cs typeface="+mn-cs"/>
              </a:rPr>
              <a:t>Andrée</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Soderstrom</a:t>
            </a:r>
            <a:r>
              <a:rPr lang="en-US" sz="1200" kern="1200" dirty="0">
                <a:solidFill>
                  <a:schemeClr val="tx1"/>
                </a:solidFill>
                <a:effectLst/>
                <a:latin typeface="+mn-lt"/>
                <a:ea typeface="+mn-ea"/>
                <a:cs typeface="+mn-cs"/>
              </a:rPr>
              <a:t> H, </a:t>
            </a:r>
            <a:r>
              <a:rPr lang="en-US" sz="1200" kern="1200" dirty="0" err="1">
                <a:solidFill>
                  <a:schemeClr val="tx1"/>
                </a:solidFill>
                <a:effectLst/>
                <a:latin typeface="+mn-lt"/>
                <a:ea typeface="+mn-ea"/>
                <a:cs typeface="+mn-cs"/>
              </a:rPr>
              <a:t>Farde</a:t>
            </a:r>
            <a:r>
              <a:rPr lang="en-US" sz="1200" kern="1200" dirty="0">
                <a:solidFill>
                  <a:schemeClr val="tx1"/>
                </a:solidFill>
                <a:effectLst/>
                <a:latin typeface="+mn-lt"/>
                <a:ea typeface="+mn-ea"/>
                <a:cs typeface="+mn-cs"/>
              </a:rPr>
              <a:t> L. The serotonin system and spiritual experiences. Am J Psychiatry. 2003; 160(11):1965–1969.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Nilsson KW, </a:t>
            </a:r>
            <a:r>
              <a:rPr lang="en-US" sz="1200" kern="1200" dirty="0" err="1">
                <a:solidFill>
                  <a:schemeClr val="tx1"/>
                </a:solidFill>
                <a:effectLst/>
                <a:latin typeface="+mn-lt"/>
                <a:ea typeface="+mn-ea"/>
                <a:cs typeface="+mn-cs"/>
              </a:rPr>
              <a:t>Damberg</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Ohrvik</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Leppert</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Lindström</a:t>
            </a:r>
            <a:r>
              <a:rPr lang="en-US" sz="1200" kern="1200" dirty="0">
                <a:solidFill>
                  <a:schemeClr val="tx1"/>
                </a:solidFill>
                <a:effectLst/>
                <a:latin typeface="+mn-lt"/>
                <a:ea typeface="+mn-ea"/>
                <a:cs typeface="+mn-cs"/>
              </a:rPr>
              <a:t> L, et al. Genes encoding for AP-2beta and the Serotonin Transporter are associated with the Personality Character Spiritual Acceptance. </a:t>
            </a:r>
            <a:r>
              <a:rPr lang="en-GB" sz="1200" kern="1200" dirty="0" err="1">
                <a:solidFill>
                  <a:schemeClr val="tx1"/>
                </a:solidFill>
                <a:effectLst/>
                <a:latin typeface="+mn-lt"/>
                <a:ea typeface="+mn-ea"/>
                <a:cs typeface="+mn-cs"/>
              </a:rPr>
              <a:t>Neurosci</a:t>
            </a:r>
            <a:r>
              <a:rPr lang="en-GB" sz="1200" kern="1200" dirty="0">
                <a:solidFill>
                  <a:schemeClr val="tx1"/>
                </a:solidFill>
                <a:effectLst/>
                <a:latin typeface="+mn-lt"/>
                <a:ea typeface="+mn-ea"/>
                <a:cs typeface="+mn-cs"/>
              </a:rPr>
              <a:t> Lett. 2007; 411(3):233–237.</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318A8361-F4FA-41EF-AEAC-60AA08D8C2DF}" type="slidenum">
              <a:rPr lang="de-CH" smtClean="0"/>
              <a:t>7</a:t>
            </a:fld>
            <a:endParaRPr lang="de-CH"/>
          </a:p>
        </p:txBody>
      </p:sp>
    </p:spTree>
    <p:extLst>
      <p:ext uri="{BB962C8B-B14F-4D97-AF65-F5344CB8AC3E}">
        <p14:creationId xmlns:p14="http://schemas.microsoft.com/office/powerpoint/2010/main" val="425350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318A8361-F4FA-41EF-AEAC-60AA08D8C2DF}" type="slidenum">
              <a:rPr lang="de-CH" smtClean="0"/>
              <a:t>9</a:t>
            </a:fld>
            <a:endParaRPr lang="de-CH"/>
          </a:p>
        </p:txBody>
      </p:sp>
    </p:spTree>
    <p:extLst>
      <p:ext uri="{BB962C8B-B14F-4D97-AF65-F5344CB8AC3E}">
        <p14:creationId xmlns:p14="http://schemas.microsoft.com/office/powerpoint/2010/main" val="3838810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Jean Martin </a:t>
            </a:r>
            <a:r>
              <a:rPr lang="de-CH" sz="1200" u="sng" kern="1200" dirty="0">
                <a:solidFill>
                  <a:schemeClr val="tx1"/>
                </a:solidFill>
                <a:effectLst/>
                <a:latin typeface="+mn-lt"/>
                <a:ea typeface="+mn-ea"/>
                <a:cs typeface="+mn-cs"/>
              </a:rPr>
              <a:t>Charcot</a:t>
            </a:r>
            <a:r>
              <a:rPr lang="de-CH" sz="1200" kern="1200" dirty="0">
                <a:solidFill>
                  <a:schemeClr val="tx1"/>
                </a:solidFill>
                <a:effectLst/>
                <a:latin typeface="+mn-lt"/>
                <a:ea typeface="+mn-ea"/>
                <a:cs typeface="+mn-cs"/>
              </a:rPr>
              <a:t> - Vorlesungen über </a:t>
            </a:r>
            <a:r>
              <a:rPr lang="de-CH" sz="1200" u="sng" kern="1200" dirty="0">
                <a:solidFill>
                  <a:schemeClr val="tx1"/>
                </a:solidFill>
                <a:effectLst/>
                <a:latin typeface="+mn-lt"/>
                <a:ea typeface="+mn-ea"/>
                <a:cs typeface="+mn-cs"/>
              </a:rPr>
              <a:t>Hysterie</a:t>
            </a:r>
            <a:r>
              <a:rPr lang="de-CH" sz="1200" kern="1200" dirty="0">
                <a:solidFill>
                  <a:schemeClr val="tx1"/>
                </a:solidFill>
                <a:effectLst/>
                <a:latin typeface="+mn-lt"/>
                <a:ea typeface="+mn-ea"/>
                <a:cs typeface="+mn-cs"/>
              </a:rPr>
              <a:t>. Er führt 1870 dem interessierten Publikum in seinem Hörsaal die 15-jährige Hysterikerin Augustine vor. Sie «schnaubt, verrenkt die Arme, rast über das Parkett des Hörsaals. Die Beine verdreht bis zum Schmerz, die langen Haare fliegen. Sie kreischt, streckt die steife Zunge aus dem Hals, zieht schreckliche Grimassen, stößt Sprachfetzen aus. "Mama, Mama", ruft sie, "ich habe Angst! Sie haben mir weh getan." Sie wirft die Hände zum Himmel, reckt den Kopf, bekreuzigt sich, betet – und sinkt plötzlich zusammen. Die Schreie verhallen. Das Mädchen wird ohnmächtig.» (Hurst 2013). Charcot begegnet diesen Phänomenen mit wissenschaftlicher Distanz und entwickelt das medizinische Konzept der Hysterie.</a:t>
            </a:r>
          </a:p>
          <a:p>
            <a:r>
              <a:rPr lang="de-CH" sz="1200" kern="1200" dirty="0">
                <a:solidFill>
                  <a:schemeClr val="tx1"/>
                </a:solidFill>
                <a:effectLst/>
                <a:latin typeface="+mn-lt"/>
                <a:ea typeface="+mn-ea"/>
                <a:cs typeface="+mn-cs"/>
              </a:rPr>
              <a:t>Allerdings: ihm geht es nicht um Heilung, sondern um Präsentation und Dokumentation. In diesem Sinne kommt es hier zum </a:t>
            </a:r>
            <a:r>
              <a:rPr lang="de-CH" sz="1200" kern="1200" dirty="0" err="1">
                <a:solidFill>
                  <a:schemeClr val="tx1"/>
                </a:solidFill>
                <a:effectLst/>
                <a:latin typeface="+mn-lt"/>
                <a:ea typeface="+mn-ea"/>
                <a:cs typeface="+mn-cs"/>
              </a:rPr>
              <a:t>wisenschaftlich</a:t>
            </a:r>
            <a:r>
              <a:rPr lang="de-CH" sz="1200" kern="1200" dirty="0">
                <a:solidFill>
                  <a:schemeClr val="tx1"/>
                </a:solidFill>
                <a:effectLst/>
                <a:latin typeface="+mn-lt"/>
                <a:ea typeface="+mn-ea"/>
                <a:cs typeface="+mn-cs"/>
              </a:rPr>
              <a:t>-psychologischen </a:t>
            </a:r>
            <a:r>
              <a:rPr lang="de-CH" sz="1200" kern="1200" dirty="0" err="1">
                <a:solidFill>
                  <a:schemeClr val="tx1"/>
                </a:solidFill>
                <a:effectLst/>
                <a:latin typeface="+mn-lt"/>
                <a:ea typeface="+mn-ea"/>
                <a:cs typeface="+mn-cs"/>
              </a:rPr>
              <a:t>Mibrsauch</a:t>
            </a:r>
            <a:r>
              <a:rPr lang="de-CH" sz="1200" kern="1200" dirty="0">
                <a:solidFill>
                  <a:schemeClr val="tx1"/>
                </a:solidFill>
                <a:effectLst/>
                <a:latin typeface="+mn-lt"/>
                <a:ea typeface="+mn-ea"/>
                <a:cs typeface="+mn-cs"/>
              </a:rPr>
              <a:t>.</a:t>
            </a:r>
            <a:endParaRPr lang="de-CH" dirty="0"/>
          </a:p>
        </p:txBody>
      </p:sp>
      <p:sp>
        <p:nvSpPr>
          <p:cNvPr id="4" name="Foliennummernplatzhalter 3"/>
          <p:cNvSpPr>
            <a:spLocks noGrp="1"/>
          </p:cNvSpPr>
          <p:nvPr>
            <p:ph type="sldNum" sz="quarter" idx="5"/>
          </p:nvPr>
        </p:nvSpPr>
        <p:spPr/>
        <p:txBody>
          <a:bodyPr/>
          <a:lstStyle/>
          <a:p>
            <a:fld id="{318A8361-F4FA-41EF-AEAC-60AA08D8C2DF}" type="slidenum">
              <a:rPr lang="de-CH" smtClean="0"/>
              <a:t>10</a:t>
            </a:fld>
            <a:endParaRPr lang="de-CH"/>
          </a:p>
        </p:txBody>
      </p:sp>
    </p:spTree>
    <p:extLst>
      <p:ext uri="{BB962C8B-B14F-4D97-AF65-F5344CB8AC3E}">
        <p14:creationId xmlns:p14="http://schemas.microsoft.com/office/powerpoint/2010/main" val="1484860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318A8361-F4FA-41EF-AEAC-60AA08D8C2DF}" type="slidenum">
              <a:rPr lang="de-CH" smtClean="0"/>
              <a:t>11</a:t>
            </a:fld>
            <a:endParaRPr lang="de-CH"/>
          </a:p>
        </p:txBody>
      </p:sp>
    </p:spTree>
    <p:extLst>
      <p:ext uri="{BB962C8B-B14F-4D97-AF65-F5344CB8AC3E}">
        <p14:creationId xmlns:p14="http://schemas.microsoft.com/office/powerpoint/2010/main" val="34877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9F5A3D-7092-4B8C-9296-F4C02CDB055A}" type="slidenum">
              <a:rPr lang="de-DE" altLang="en-US"/>
              <a:pPr eaLnBrk="1" hangingPunct="1"/>
              <a:t>14</a:t>
            </a:fld>
            <a:endParaRPr lang="de-DE"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de-CH" altLang="en-US">
              <a:latin typeface="Arial" panose="020B0604020202020204" pitchFamily="34" charset="0"/>
            </a:endParaRPr>
          </a:p>
        </p:txBody>
      </p:sp>
    </p:spTree>
    <p:extLst>
      <p:ext uri="{BB962C8B-B14F-4D97-AF65-F5344CB8AC3E}">
        <p14:creationId xmlns:p14="http://schemas.microsoft.com/office/powerpoint/2010/main" val="668426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82955" y="3263899"/>
            <a:ext cx="8873490" cy="1909763"/>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304925" y="5308600"/>
            <a:ext cx="7829550" cy="7239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176765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717709" y="6356352"/>
            <a:ext cx="2348865" cy="365125"/>
          </a:xfrm>
          <a:prstGeom prst="rect">
            <a:avLst/>
          </a:prstGeom>
        </p:spPr>
        <p:txBody>
          <a:bodyPr/>
          <a:lstStyle/>
          <a:p>
            <a:endParaRPr lang="de-CH"/>
          </a:p>
        </p:txBody>
      </p:sp>
      <p:sp>
        <p:nvSpPr>
          <p:cNvPr id="5" name="Footer Placeholder 4"/>
          <p:cNvSpPr>
            <a:spLocks noGrp="1"/>
          </p:cNvSpPr>
          <p:nvPr>
            <p:ph type="ftr" sz="quarter" idx="11"/>
          </p:nvPr>
        </p:nvSpPr>
        <p:spPr>
          <a:xfrm>
            <a:off x="3458051" y="6356352"/>
            <a:ext cx="3523298" cy="365125"/>
          </a:xfrm>
          <a:prstGeom prst="rect">
            <a:avLst/>
          </a:prstGeom>
        </p:spPr>
        <p:txBody>
          <a:bodyPr/>
          <a:lstStyle/>
          <a:p>
            <a:endParaRPr lang="de-CH"/>
          </a:p>
        </p:txBody>
      </p:sp>
      <p:sp>
        <p:nvSpPr>
          <p:cNvPr id="6" name="Slide Number Placeholder 5"/>
          <p:cNvSpPr>
            <a:spLocks noGrp="1"/>
          </p:cNvSpPr>
          <p:nvPr>
            <p:ph type="sldNum" sz="quarter" idx="12"/>
          </p:nvPr>
        </p:nvSpPr>
        <p:spPr>
          <a:xfrm flipH="1">
            <a:off x="9886791" y="4489452"/>
            <a:ext cx="565309" cy="501648"/>
          </a:xfrm>
          <a:prstGeom prst="rect">
            <a:avLst/>
          </a:prstGeom>
        </p:spPr>
        <p:txBody>
          <a:bodyPr/>
          <a:lstStyle/>
          <a:p>
            <a:fld id="{4E471FF4-0C00-40C5-A66A-9E33A9528A29}" type="slidenum">
              <a:rPr lang="de-CH" smtClean="0"/>
              <a:t>‹Nr.›</a:t>
            </a:fld>
            <a:endParaRPr lang="de-CH"/>
          </a:p>
        </p:txBody>
      </p:sp>
    </p:spTree>
    <p:extLst>
      <p:ext uri="{BB962C8B-B14F-4D97-AF65-F5344CB8AC3E}">
        <p14:creationId xmlns:p14="http://schemas.microsoft.com/office/powerpoint/2010/main" val="2638874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0696" y="365125"/>
            <a:ext cx="2250996"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717710" y="365125"/>
            <a:ext cx="6622494"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717709" y="6356352"/>
            <a:ext cx="2348865" cy="365125"/>
          </a:xfrm>
          <a:prstGeom prst="rect">
            <a:avLst/>
          </a:prstGeom>
        </p:spPr>
        <p:txBody>
          <a:bodyPr/>
          <a:lstStyle/>
          <a:p>
            <a:endParaRPr lang="de-CH"/>
          </a:p>
        </p:txBody>
      </p:sp>
      <p:sp>
        <p:nvSpPr>
          <p:cNvPr id="5" name="Footer Placeholder 4"/>
          <p:cNvSpPr>
            <a:spLocks noGrp="1"/>
          </p:cNvSpPr>
          <p:nvPr>
            <p:ph type="ftr" sz="quarter" idx="11"/>
          </p:nvPr>
        </p:nvSpPr>
        <p:spPr>
          <a:xfrm>
            <a:off x="3458051" y="6356352"/>
            <a:ext cx="3523298" cy="365125"/>
          </a:xfrm>
          <a:prstGeom prst="rect">
            <a:avLst/>
          </a:prstGeom>
        </p:spPr>
        <p:txBody>
          <a:bodyPr/>
          <a:lstStyle/>
          <a:p>
            <a:endParaRPr lang="de-CH"/>
          </a:p>
        </p:txBody>
      </p:sp>
      <p:sp>
        <p:nvSpPr>
          <p:cNvPr id="6" name="Slide Number Placeholder 5"/>
          <p:cNvSpPr>
            <a:spLocks noGrp="1"/>
          </p:cNvSpPr>
          <p:nvPr>
            <p:ph type="sldNum" sz="quarter" idx="12"/>
          </p:nvPr>
        </p:nvSpPr>
        <p:spPr>
          <a:xfrm flipH="1">
            <a:off x="9886791" y="4489452"/>
            <a:ext cx="565309" cy="501648"/>
          </a:xfrm>
          <a:prstGeom prst="rect">
            <a:avLst/>
          </a:prstGeom>
        </p:spPr>
        <p:txBody>
          <a:bodyPr/>
          <a:lstStyle/>
          <a:p>
            <a:fld id="{4E471FF4-0C00-40C5-A66A-9E33A9528A29}" type="slidenum">
              <a:rPr lang="de-CH" smtClean="0"/>
              <a:t>‹Nr.›</a:t>
            </a:fld>
            <a:endParaRPr lang="de-CH"/>
          </a:p>
        </p:txBody>
      </p:sp>
    </p:spTree>
    <p:extLst>
      <p:ext uri="{BB962C8B-B14F-4D97-AF65-F5344CB8AC3E}">
        <p14:creationId xmlns:p14="http://schemas.microsoft.com/office/powerpoint/2010/main" val="3411657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212493" y="368300"/>
            <a:ext cx="8704937" cy="814388"/>
          </a:xfrm>
        </p:spPr>
        <p:txBody>
          <a:bodyPr/>
          <a:lstStyle/>
          <a:p>
            <a:r>
              <a:rPr lang="de-DE"/>
              <a:t>Titelmasterformat durch Klicken bearbeiten</a:t>
            </a:r>
            <a:endParaRPr lang="en-US"/>
          </a:p>
        </p:txBody>
      </p:sp>
      <p:sp>
        <p:nvSpPr>
          <p:cNvPr id="3" name="Textplatzhalter 2"/>
          <p:cNvSpPr>
            <a:spLocks noGrp="1"/>
          </p:cNvSpPr>
          <p:nvPr>
            <p:ph type="body" sz="half" idx="1"/>
          </p:nvPr>
        </p:nvSpPr>
        <p:spPr>
          <a:xfrm>
            <a:off x="1212494" y="1538289"/>
            <a:ext cx="4264567" cy="45878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quarter" idx="2"/>
          </p:nvPr>
        </p:nvSpPr>
        <p:spPr>
          <a:xfrm>
            <a:off x="5651051" y="1538289"/>
            <a:ext cx="4266380" cy="22177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Inhaltsplatzhalter 4"/>
          <p:cNvSpPr>
            <a:spLocks noGrp="1"/>
          </p:cNvSpPr>
          <p:nvPr>
            <p:ph sz="quarter" idx="3"/>
          </p:nvPr>
        </p:nvSpPr>
        <p:spPr>
          <a:xfrm>
            <a:off x="5651051" y="3908425"/>
            <a:ext cx="4266380" cy="22177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73447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717709" y="803595"/>
            <a:ext cx="9404191" cy="752473"/>
          </a:xfrm>
        </p:spPr>
        <p:txBody>
          <a:bodyPr/>
          <a:lstStyle/>
          <a:p>
            <a:r>
              <a:rPr lang="de-DE"/>
              <a:t>Titelmasterformat durch Klicken bearbeiten</a:t>
            </a:r>
            <a:endParaRPr lang="en-US" dirty="0"/>
          </a:p>
        </p:txBody>
      </p:sp>
      <p:sp>
        <p:nvSpPr>
          <p:cNvPr id="3" name="Content Placeholder 2"/>
          <p:cNvSpPr>
            <a:spLocks noGrp="1"/>
          </p:cNvSpPr>
          <p:nvPr>
            <p:ph idx="1"/>
          </p:nvPr>
        </p:nvSpPr>
        <p:spPr>
          <a:xfrm>
            <a:off x="717709" y="1648843"/>
            <a:ext cx="9404191" cy="4528120"/>
          </a:xfrm>
        </p:spPr>
        <p:txBody>
          <a:bodyPr/>
          <a:lstStyle>
            <a:lvl1pPr marL="228600" indent="-228600">
              <a:buClr>
                <a:schemeClr val="accent1">
                  <a:lumMod val="75000"/>
                </a:schemeClr>
              </a:buClr>
              <a:buFont typeface="Calibri" panose="020F0502020204030204" pitchFamily="34" charset="0"/>
              <a:buChar char="»"/>
              <a:defRPr/>
            </a:lvl1pPr>
            <a:lvl2pPr>
              <a:defRPr i="1">
                <a:solidFill>
                  <a:schemeClr val="accent1">
                    <a:lumMod val="75000"/>
                  </a:schemeClr>
                </a:solidFill>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Slide Number Placeholder 5"/>
          <p:cNvSpPr>
            <a:spLocks noGrp="1"/>
          </p:cNvSpPr>
          <p:nvPr>
            <p:ph type="sldNum" sz="quarter" idx="12"/>
          </p:nvPr>
        </p:nvSpPr>
        <p:spPr>
          <a:xfrm flipH="1">
            <a:off x="59884" y="6176963"/>
            <a:ext cx="993411" cy="501648"/>
          </a:xfrm>
          <a:prstGeom prst="rect">
            <a:avLst/>
          </a:prstGeom>
        </p:spPr>
        <p:txBody>
          <a:bodyPr/>
          <a:lstStyle>
            <a:lvl1pPr>
              <a:defRPr sz="2400" b="1"/>
            </a:lvl1pPr>
          </a:lstStyle>
          <a:p>
            <a:fld id="{4E471FF4-0C00-40C5-A66A-9E33A9528A29}" type="slidenum">
              <a:rPr lang="de-CH" smtClean="0"/>
              <a:pPr/>
              <a:t>‹Nr.›</a:t>
            </a:fld>
            <a:endParaRPr lang="de-CH"/>
          </a:p>
        </p:txBody>
      </p:sp>
    </p:spTree>
    <p:extLst>
      <p:ext uri="{BB962C8B-B14F-4D97-AF65-F5344CB8AC3E}">
        <p14:creationId xmlns:p14="http://schemas.microsoft.com/office/powerpoint/2010/main" val="855350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12272" y="1709740"/>
            <a:ext cx="9003983"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712272" y="4589465"/>
            <a:ext cx="9003983"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a:xfrm>
            <a:off x="717709" y="6356352"/>
            <a:ext cx="2348865" cy="365125"/>
          </a:xfrm>
          <a:prstGeom prst="rect">
            <a:avLst/>
          </a:prstGeom>
        </p:spPr>
        <p:txBody>
          <a:bodyPr/>
          <a:lstStyle/>
          <a:p>
            <a:endParaRPr lang="de-CH"/>
          </a:p>
        </p:txBody>
      </p:sp>
      <p:sp>
        <p:nvSpPr>
          <p:cNvPr id="5" name="Footer Placeholder 4"/>
          <p:cNvSpPr>
            <a:spLocks noGrp="1"/>
          </p:cNvSpPr>
          <p:nvPr>
            <p:ph type="ftr" sz="quarter" idx="11"/>
          </p:nvPr>
        </p:nvSpPr>
        <p:spPr>
          <a:xfrm>
            <a:off x="3458051" y="6356352"/>
            <a:ext cx="3523298" cy="365125"/>
          </a:xfrm>
          <a:prstGeom prst="rect">
            <a:avLst/>
          </a:prstGeom>
        </p:spPr>
        <p:txBody>
          <a:bodyPr/>
          <a:lstStyle/>
          <a:p>
            <a:endParaRPr lang="de-CH"/>
          </a:p>
        </p:txBody>
      </p:sp>
    </p:spTree>
    <p:extLst>
      <p:ext uri="{BB962C8B-B14F-4D97-AF65-F5344CB8AC3E}">
        <p14:creationId xmlns:p14="http://schemas.microsoft.com/office/powerpoint/2010/main" val="1479041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717709" y="1825625"/>
            <a:ext cx="4436745"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284946" y="1825625"/>
            <a:ext cx="4436745"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a:xfrm>
            <a:off x="717709" y="6356352"/>
            <a:ext cx="2348865" cy="365125"/>
          </a:xfrm>
          <a:prstGeom prst="rect">
            <a:avLst/>
          </a:prstGeom>
        </p:spPr>
        <p:txBody>
          <a:bodyPr/>
          <a:lstStyle/>
          <a:p>
            <a:endParaRPr lang="de-CH"/>
          </a:p>
        </p:txBody>
      </p:sp>
      <p:sp>
        <p:nvSpPr>
          <p:cNvPr id="6" name="Footer Placeholder 5"/>
          <p:cNvSpPr>
            <a:spLocks noGrp="1"/>
          </p:cNvSpPr>
          <p:nvPr>
            <p:ph type="ftr" sz="quarter" idx="11"/>
          </p:nvPr>
        </p:nvSpPr>
        <p:spPr>
          <a:xfrm>
            <a:off x="3458051" y="6356352"/>
            <a:ext cx="3523298" cy="365125"/>
          </a:xfrm>
          <a:prstGeom prst="rect">
            <a:avLst/>
          </a:prstGeom>
        </p:spPr>
        <p:txBody>
          <a:bodyPr/>
          <a:lstStyle/>
          <a:p>
            <a:endParaRPr lang="de-CH"/>
          </a:p>
        </p:txBody>
      </p:sp>
      <p:sp>
        <p:nvSpPr>
          <p:cNvPr id="8" name="Slide Number Placeholder 5"/>
          <p:cNvSpPr>
            <a:spLocks noGrp="1"/>
          </p:cNvSpPr>
          <p:nvPr>
            <p:ph type="sldNum" sz="quarter" idx="12"/>
          </p:nvPr>
        </p:nvSpPr>
        <p:spPr>
          <a:xfrm flipH="1">
            <a:off x="59884" y="6176963"/>
            <a:ext cx="993411" cy="501648"/>
          </a:xfrm>
          <a:prstGeom prst="rect">
            <a:avLst/>
          </a:prstGeom>
        </p:spPr>
        <p:txBody>
          <a:bodyPr/>
          <a:lstStyle>
            <a:lvl1pPr>
              <a:defRPr sz="2400" b="1"/>
            </a:lvl1pPr>
          </a:lstStyle>
          <a:p>
            <a:fld id="{4E471FF4-0C00-40C5-A66A-9E33A9528A29}" type="slidenum">
              <a:rPr lang="de-CH" smtClean="0"/>
              <a:pPr/>
              <a:t>‹Nr.›</a:t>
            </a:fld>
            <a:endParaRPr lang="de-CH"/>
          </a:p>
        </p:txBody>
      </p:sp>
    </p:spTree>
    <p:extLst>
      <p:ext uri="{BB962C8B-B14F-4D97-AF65-F5344CB8AC3E}">
        <p14:creationId xmlns:p14="http://schemas.microsoft.com/office/powerpoint/2010/main" val="555019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719068" y="365127"/>
            <a:ext cx="9003983"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719070" y="1681163"/>
            <a:ext cx="441635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719070" y="2505075"/>
            <a:ext cx="4416355"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284947" y="1681163"/>
            <a:ext cx="443810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5284947" y="2505075"/>
            <a:ext cx="4438105"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a:xfrm>
            <a:off x="717709" y="6356352"/>
            <a:ext cx="2348865" cy="365125"/>
          </a:xfrm>
          <a:prstGeom prst="rect">
            <a:avLst/>
          </a:prstGeom>
        </p:spPr>
        <p:txBody>
          <a:bodyPr/>
          <a:lstStyle/>
          <a:p>
            <a:endParaRPr lang="de-CH"/>
          </a:p>
        </p:txBody>
      </p:sp>
      <p:sp>
        <p:nvSpPr>
          <p:cNvPr id="8" name="Footer Placeholder 7"/>
          <p:cNvSpPr>
            <a:spLocks noGrp="1"/>
          </p:cNvSpPr>
          <p:nvPr>
            <p:ph type="ftr" sz="quarter" idx="11"/>
          </p:nvPr>
        </p:nvSpPr>
        <p:spPr>
          <a:xfrm>
            <a:off x="3458051" y="6356352"/>
            <a:ext cx="3523298" cy="365125"/>
          </a:xfrm>
          <a:prstGeom prst="rect">
            <a:avLst/>
          </a:prstGeom>
        </p:spPr>
        <p:txBody>
          <a:bodyPr/>
          <a:lstStyle/>
          <a:p>
            <a:endParaRPr lang="de-CH"/>
          </a:p>
        </p:txBody>
      </p:sp>
      <p:sp>
        <p:nvSpPr>
          <p:cNvPr id="9" name="Slide Number Placeholder 8"/>
          <p:cNvSpPr>
            <a:spLocks noGrp="1"/>
          </p:cNvSpPr>
          <p:nvPr>
            <p:ph type="sldNum" sz="quarter" idx="12"/>
          </p:nvPr>
        </p:nvSpPr>
        <p:spPr>
          <a:xfrm flipH="1">
            <a:off x="9886791" y="4489452"/>
            <a:ext cx="565309" cy="501648"/>
          </a:xfrm>
          <a:prstGeom prst="rect">
            <a:avLst/>
          </a:prstGeom>
        </p:spPr>
        <p:txBody>
          <a:bodyPr/>
          <a:lstStyle/>
          <a:p>
            <a:fld id="{4E471FF4-0C00-40C5-A66A-9E33A9528A29}" type="slidenum">
              <a:rPr lang="de-CH" smtClean="0"/>
              <a:t>‹Nr.›</a:t>
            </a:fld>
            <a:endParaRPr lang="de-CH"/>
          </a:p>
        </p:txBody>
      </p:sp>
    </p:spTree>
    <p:extLst>
      <p:ext uri="{BB962C8B-B14F-4D97-AF65-F5344CB8AC3E}">
        <p14:creationId xmlns:p14="http://schemas.microsoft.com/office/powerpoint/2010/main" val="3700569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a:xfrm>
            <a:off x="717709" y="6356352"/>
            <a:ext cx="2348865" cy="365125"/>
          </a:xfrm>
          <a:prstGeom prst="rect">
            <a:avLst/>
          </a:prstGeom>
        </p:spPr>
        <p:txBody>
          <a:bodyPr/>
          <a:lstStyle/>
          <a:p>
            <a:endParaRPr lang="de-CH"/>
          </a:p>
        </p:txBody>
      </p:sp>
      <p:sp>
        <p:nvSpPr>
          <p:cNvPr id="4" name="Footer Placeholder 3"/>
          <p:cNvSpPr>
            <a:spLocks noGrp="1"/>
          </p:cNvSpPr>
          <p:nvPr>
            <p:ph type="ftr" sz="quarter" idx="11"/>
          </p:nvPr>
        </p:nvSpPr>
        <p:spPr>
          <a:xfrm>
            <a:off x="3458051" y="6356352"/>
            <a:ext cx="3523298" cy="365125"/>
          </a:xfrm>
          <a:prstGeom prst="rect">
            <a:avLst/>
          </a:prstGeom>
        </p:spPr>
        <p:txBody>
          <a:bodyPr/>
          <a:lstStyle/>
          <a:p>
            <a:endParaRPr lang="de-CH"/>
          </a:p>
        </p:txBody>
      </p:sp>
      <p:sp>
        <p:nvSpPr>
          <p:cNvPr id="5" name="Slide Number Placeholder 4"/>
          <p:cNvSpPr>
            <a:spLocks noGrp="1"/>
          </p:cNvSpPr>
          <p:nvPr>
            <p:ph type="sldNum" sz="quarter" idx="12"/>
          </p:nvPr>
        </p:nvSpPr>
        <p:spPr>
          <a:xfrm flipH="1">
            <a:off x="9886791" y="4489452"/>
            <a:ext cx="565309" cy="501648"/>
          </a:xfrm>
          <a:prstGeom prst="rect">
            <a:avLst/>
          </a:prstGeom>
        </p:spPr>
        <p:txBody>
          <a:bodyPr/>
          <a:lstStyle/>
          <a:p>
            <a:fld id="{4E471FF4-0C00-40C5-A66A-9E33A9528A29}" type="slidenum">
              <a:rPr lang="de-CH" smtClean="0"/>
              <a:t>‹Nr.›</a:t>
            </a:fld>
            <a:endParaRPr lang="de-CH"/>
          </a:p>
        </p:txBody>
      </p:sp>
    </p:spTree>
    <p:extLst>
      <p:ext uri="{BB962C8B-B14F-4D97-AF65-F5344CB8AC3E}">
        <p14:creationId xmlns:p14="http://schemas.microsoft.com/office/powerpoint/2010/main" val="3659922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17709" y="6356352"/>
            <a:ext cx="2348865" cy="365125"/>
          </a:xfrm>
          <a:prstGeom prst="rect">
            <a:avLst/>
          </a:prstGeom>
        </p:spPr>
        <p:txBody>
          <a:bodyPr/>
          <a:lstStyle/>
          <a:p>
            <a:endParaRPr lang="de-CH"/>
          </a:p>
        </p:txBody>
      </p:sp>
      <p:sp>
        <p:nvSpPr>
          <p:cNvPr id="3" name="Footer Placeholder 2"/>
          <p:cNvSpPr>
            <a:spLocks noGrp="1"/>
          </p:cNvSpPr>
          <p:nvPr>
            <p:ph type="ftr" sz="quarter" idx="11"/>
          </p:nvPr>
        </p:nvSpPr>
        <p:spPr>
          <a:xfrm>
            <a:off x="3458051" y="6356352"/>
            <a:ext cx="3523298" cy="365125"/>
          </a:xfrm>
          <a:prstGeom prst="rect">
            <a:avLst/>
          </a:prstGeom>
        </p:spPr>
        <p:txBody>
          <a:bodyPr/>
          <a:lstStyle/>
          <a:p>
            <a:endParaRPr lang="de-CH"/>
          </a:p>
        </p:txBody>
      </p:sp>
      <p:sp>
        <p:nvSpPr>
          <p:cNvPr id="4" name="Slide Number Placeholder 3"/>
          <p:cNvSpPr>
            <a:spLocks noGrp="1"/>
          </p:cNvSpPr>
          <p:nvPr>
            <p:ph type="sldNum" sz="quarter" idx="12"/>
          </p:nvPr>
        </p:nvSpPr>
        <p:spPr>
          <a:xfrm flipH="1">
            <a:off x="9886791" y="4489452"/>
            <a:ext cx="565309" cy="501648"/>
          </a:xfrm>
          <a:prstGeom prst="rect">
            <a:avLst/>
          </a:prstGeom>
        </p:spPr>
        <p:txBody>
          <a:bodyPr/>
          <a:lstStyle/>
          <a:p>
            <a:fld id="{4E471FF4-0C00-40C5-A66A-9E33A9528A29}" type="slidenum">
              <a:rPr lang="de-CH" smtClean="0"/>
              <a:t>‹Nr.›</a:t>
            </a:fld>
            <a:endParaRPr lang="de-CH"/>
          </a:p>
        </p:txBody>
      </p:sp>
    </p:spTree>
    <p:extLst>
      <p:ext uri="{BB962C8B-B14F-4D97-AF65-F5344CB8AC3E}">
        <p14:creationId xmlns:p14="http://schemas.microsoft.com/office/powerpoint/2010/main" val="380639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19069" y="457200"/>
            <a:ext cx="33669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4438105" y="987427"/>
            <a:ext cx="528494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19069" y="2057400"/>
            <a:ext cx="33669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a:xfrm>
            <a:off x="717709" y="6356352"/>
            <a:ext cx="2348865" cy="365125"/>
          </a:xfrm>
          <a:prstGeom prst="rect">
            <a:avLst/>
          </a:prstGeom>
        </p:spPr>
        <p:txBody>
          <a:bodyPr/>
          <a:lstStyle/>
          <a:p>
            <a:endParaRPr lang="de-CH"/>
          </a:p>
        </p:txBody>
      </p:sp>
      <p:sp>
        <p:nvSpPr>
          <p:cNvPr id="6" name="Footer Placeholder 5"/>
          <p:cNvSpPr>
            <a:spLocks noGrp="1"/>
          </p:cNvSpPr>
          <p:nvPr>
            <p:ph type="ftr" sz="quarter" idx="11"/>
          </p:nvPr>
        </p:nvSpPr>
        <p:spPr>
          <a:xfrm>
            <a:off x="3458051" y="6356352"/>
            <a:ext cx="3523298" cy="365125"/>
          </a:xfrm>
          <a:prstGeom prst="rect">
            <a:avLst/>
          </a:prstGeom>
        </p:spPr>
        <p:txBody>
          <a:bodyPr/>
          <a:lstStyle/>
          <a:p>
            <a:endParaRPr lang="de-CH"/>
          </a:p>
        </p:txBody>
      </p:sp>
      <p:sp>
        <p:nvSpPr>
          <p:cNvPr id="7" name="Slide Number Placeholder 6"/>
          <p:cNvSpPr>
            <a:spLocks noGrp="1"/>
          </p:cNvSpPr>
          <p:nvPr>
            <p:ph type="sldNum" sz="quarter" idx="12"/>
          </p:nvPr>
        </p:nvSpPr>
        <p:spPr>
          <a:xfrm flipH="1">
            <a:off x="9886791" y="4489452"/>
            <a:ext cx="565309" cy="501648"/>
          </a:xfrm>
          <a:prstGeom prst="rect">
            <a:avLst/>
          </a:prstGeom>
        </p:spPr>
        <p:txBody>
          <a:bodyPr/>
          <a:lstStyle/>
          <a:p>
            <a:fld id="{4E471FF4-0C00-40C5-A66A-9E33A9528A29}" type="slidenum">
              <a:rPr lang="de-CH" smtClean="0"/>
              <a:t>‹Nr.›</a:t>
            </a:fld>
            <a:endParaRPr lang="de-CH"/>
          </a:p>
        </p:txBody>
      </p:sp>
    </p:spTree>
    <p:extLst>
      <p:ext uri="{BB962C8B-B14F-4D97-AF65-F5344CB8AC3E}">
        <p14:creationId xmlns:p14="http://schemas.microsoft.com/office/powerpoint/2010/main" val="347908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19069" y="457200"/>
            <a:ext cx="33669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4438105" y="987427"/>
            <a:ext cx="5284946"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719069" y="2057400"/>
            <a:ext cx="33669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a:xfrm>
            <a:off x="717709" y="6356352"/>
            <a:ext cx="2348865" cy="365125"/>
          </a:xfrm>
          <a:prstGeom prst="rect">
            <a:avLst/>
          </a:prstGeom>
        </p:spPr>
        <p:txBody>
          <a:bodyPr/>
          <a:lstStyle/>
          <a:p>
            <a:endParaRPr lang="de-CH"/>
          </a:p>
        </p:txBody>
      </p:sp>
      <p:sp>
        <p:nvSpPr>
          <p:cNvPr id="6" name="Footer Placeholder 5"/>
          <p:cNvSpPr>
            <a:spLocks noGrp="1"/>
          </p:cNvSpPr>
          <p:nvPr>
            <p:ph type="ftr" sz="quarter" idx="11"/>
          </p:nvPr>
        </p:nvSpPr>
        <p:spPr>
          <a:xfrm>
            <a:off x="3458051" y="6356352"/>
            <a:ext cx="3523298" cy="365125"/>
          </a:xfrm>
          <a:prstGeom prst="rect">
            <a:avLst/>
          </a:prstGeom>
        </p:spPr>
        <p:txBody>
          <a:bodyPr/>
          <a:lstStyle/>
          <a:p>
            <a:endParaRPr lang="de-CH"/>
          </a:p>
        </p:txBody>
      </p:sp>
      <p:sp>
        <p:nvSpPr>
          <p:cNvPr id="7" name="Slide Number Placeholder 6"/>
          <p:cNvSpPr>
            <a:spLocks noGrp="1"/>
          </p:cNvSpPr>
          <p:nvPr>
            <p:ph type="sldNum" sz="quarter" idx="12"/>
          </p:nvPr>
        </p:nvSpPr>
        <p:spPr>
          <a:xfrm flipH="1">
            <a:off x="9886791" y="4489452"/>
            <a:ext cx="565309" cy="501648"/>
          </a:xfrm>
          <a:prstGeom prst="rect">
            <a:avLst/>
          </a:prstGeom>
        </p:spPr>
        <p:txBody>
          <a:bodyPr/>
          <a:lstStyle/>
          <a:p>
            <a:fld id="{4E471FF4-0C00-40C5-A66A-9E33A9528A29}" type="slidenum">
              <a:rPr lang="de-CH" smtClean="0"/>
              <a:t>‹Nr.›</a:t>
            </a:fld>
            <a:endParaRPr lang="de-CH"/>
          </a:p>
        </p:txBody>
      </p:sp>
    </p:spTree>
    <p:extLst>
      <p:ext uri="{BB962C8B-B14F-4D97-AF65-F5344CB8AC3E}">
        <p14:creationId xmlns:p14="http://schemas.microsoft.com/office/powerpoint/2010/main" val="2315978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709" y="772168"/>
            <a:ext cx="9003983" cy="75247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717709" y="1648843"/>
            <a:ext cx="9003983" cy="452812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9" name="Grafik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305636" y="5959190"/>
            <a:ext cx="804941" cy="603706"/>
          </a:xfrm>
          <a:prstGeom prst="rect">
            <a:avLst/>
          </a:prstGeom>
        </p:spPr>
      </p:pic>
      <p:pic>
        <p:nvPicPr>
          <p:cNvPr id="10" name="Grafik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17709" y="6308977"/>
            <a:ext cx="3153103" cy="233797"/>
          </a:xfrm>
          <a:prstGeom prst="rect">
            <a:avLst/>
          </a:prstGeom>
        </p:spPr>
      </p:pic>
      <p:pic>
        <p:nvPicPr>
          <p:cNvPr id="11" name="Grafik 10">
            <a:extLst>
              <a:ext uri="{FF2B5EF4-FFF2-40B4-BE49-F238E27FC236}">
                <a16:creationId xmlns:a16="http://schemas.microsoft.com/office/drawing/2014/main" id="{4593F4D9-5369-4354-B473-661702B03B82}"/>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136889" y="-48129"/>
            <a:ext cx="11259475" cy="570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5415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1">
            <a:lumMod val="75000"/>
          </a:schemeClr>
        </a:buClr>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seminare-ps.net/DL/_Daemonische_Deutungen.html"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XX8Rt3Mx1rc&amp;t=318s"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3.png&amp;ehk=CiAtEzoqoq7ARI"/><Relationship Id="rId5" Type="http://schemas.openxmlformats.org/officeDocument/2006/relationships/hyperlink" Target="https://www.youtube.com/watch?v=XX8Rt3Mx1rc" TargetMode="Externa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www.seminare-ps.net/" TargetMode="External"/><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275D630-7FA4-49FF-8CD8-5A35BF0121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5903" y="-1076065"/>
            <a:ext cx="14373361" cy="9857757"/>
          </a:xfrm>
          <a:prstGeom prst="rect">
            <a:avLst/>
          </a:prstGeom>
        </p:spPr>
      </p:pic>
      <p:sp>
        <p:nvSpPr>
          <p:cNvPr id="5" name="Untertitel 2"/>
          <p:cNvSpPr>
            <a:spLocks noGrp="1"/>
          </p:cNvSpPr>
          <p:nvPr>
            <p:ph type="subTitle" idx="1"/>
          </p:nvPr>
        </p:nvSpPr>
        <p:spPr>
          <a:xfrm>
            <a:off x="2215302" y="5437181"/>
            <a:ext cx="7829550" cy="702933"/>
          </a:xfrm>
        </p:spPr>
        <p:txBody>
          <a:bodyPr/>
          <a:lstStyle/>
          <a:p>
            <a:pPr algn="r"/>
            <a:r>
              <a:rPr lang="de-CH" dirty="0">
                <a:solidFill>
                  <a:schemeClr val="accent2">
                    <a:lumMod val="75000"/>
                  </a:schemeClr>
                </a:solidFill>
              </a:rPr>
              <a:t>Prof. Dr. med. Samuel Pfeifer</a:t>
            </a:r>
          </a:p>
        </p:txBody>
      </p:sp>
      <p:sp>
        <p:nvSpPr>
          <p:cNvPr id="4" name="Titel 1"/>
          <p:cNvSpPr>
            <a:spLocks noGrp="1"/>
          </p:cNvSpPr>
          <p:nvPr>
            <p:ph type="ctrTitle"/>
          </p:nvPr>
        </p:nvSpPr>
        <p:spPr>
          <a:xfrm>
            <a:off x="715221" y="717886"/>
            <a:ext cx="9329631" cy="2454444"/>
          </a:xfrm>
        </p:spPr>
        <p:txBody>
          <a:bodyPr>
            <a:normAutofit fontScale="90000"/>
          </a:bodyPr>
          <a:lstStyle/>
          <a:p>
            <a:pPr algn="r"/>
            <a:r>
              <a:rPr lang="de-CH" dirty="0">
                <a:solidFill>
                  <a:schemeClr val="bg1"/>
                </a:solidFill>
              </a:rPr>
              <a:t>Spirituelle Deutungen des Unheimlichen und Unverständlichen</a:t>
            </a:r>
            <a:endParaRPr lang="de-CH" spc="30" dirty="0">
              <a:solidFill>
                <a:schemeClr val="bg1"/>
              </a:solidFill>
            </a:endParaRPr>
          </a:p>
        </p:txBody>
      </p:sp>
      <p:sp>
        <p:nvSpPr>
          <p:cNvPr id="7" name="Textfeld 6">
            <a:extLst>
              <a:ext uri="{FF2B5EF4-FFF2-40B4-BE49-F238E27FC236}">
                <a16:creationId xmlns:a16="http://schemas.microsoft.com/office/drawing/2014/main" id="{4B12846C-5FC8-4133-AE99-A1D83D959694}"/>
              </a:ext>
            </a:extLst>
          </p:cNvPr>
          <p:cNvSpPr txBox="1"/>
          <p:nvPr/>
        </p:nvSpPr>
        <p:spPr>
          <a:xfrm>
            <a:off x="7498593" y="3488953"/>
            <a:ext cx="2479040" cy="1477328"/>
          </a:xfrm>
          <a:prstGeom prst="rect">
            <a:avLst/>
          </a:prstGeom>
          <a:noFill/>
        </p:spPr>
        <p:txBody>
          <a:bodyPr wrap="square" rtlCol="0">
            <a:spAutoFit/>
          </a:bodyPr>
          <a:lstStyle/>
          <a:p>
            <a:pPr algn="r"/>
            <a:r>
              <a:rPr lang="de-CH" spc="30" dirty="0">
                <a:solidFill>
                  <a:schemeClr val="bg1"/>
                </a:solidFill>
              </a:rPr>
              <a:t>AUSWIRKUNGEN AUF STIGMA UND BEHANDLUNG PSYCHISCHER PROBLEME</a:t>
            </a:r>
            <a:endParaRPr lang="de-DE" dirty="0"/>
          </a:p>
        </p:txBody>
      </p:sp>
    </p:spTree>
    <p:extLst>
      <p:ext uri="{BB962C8B-B14F-4D97-AF65-F5344CB8AC3E}">
        <p14:creationId xmlns:p14="http://schemas.microsoft.com/office/powerpoint/2010/main" val="4036110036"/>
      </p:ext>
    </p:extLst>
  </p:cSld>
  <p:clrMapOvr>
    <a:masterClrMapping/>
  </p:clrMapOvr>
  <mc:AlternateContent xmlns:mc="http://schemas.openxmlformats.org/markup-compatibility/2006" xmlns:p14="http://schemas.microsoft.com/office/powerpoint/2010/main">
    <mc:Choice Requires="p14">
      <p:transition spd="slow" p14:dur="2000" advTm="9290"/>
    </mc:Choice>
    <mc:Fallback xmlns="">
      <p:transition spd="slow" advTm="92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nhaltsplatzhalter 5" descr="Ein Bild, das Person, Foto, drinnen, Gebäude enthält.&#10;&#10;Mit sehr hoher Zuverlässigkeit generierte Beschreibung">
            <a:extLst>
              <a:ext uri="{FF2B5EF4-FFF2-40B4-BE49-F238E27FC236}">
                <a16:creationId xmlns:a16="http://schemas.microsoft.com/office/drawing/2014/main" id="{9E875FB8-5BDC-4D7C-ABA2-FFDB8AA13B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339"/>
          <a:stretch/>
        </p:blipFill>
        <p:spPr>
          <a:xfrm>
            <a:off x="20" y="10"/>
            <a:ext cx="104393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04394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EA06403-F691-4931-A463-E9F43FA41D04}"/>
              </a:ext>
            </a:extLst>
          </p:cNvPr>
          <p:cNvSpPr>
            <a:spLocks noGrp="1"/>
          </p:cNvSpPr>
          <p:nvPr>
            <p:ph type="title"/>
          </p:nvPr>
        </p:nvSpPr>
        <p:spPr>
          <a:xfrm>
            <a:off x="448567" y="425950"/>
            <a:ext cx="9599355" cy="744836"/>
          </a:xfrm>
        </p:spPr>
        <p:txBody>
          <a:bodyPr vert="horz" lIns="91440" tIns="45720" rIns="91440" bIns="45720" rtlCol="0" anchor="ctr">
            <a:normAutofit/>
          </a:bodyPr>
          <a:lstStyle/>
          <a:p>
            <a:pPr algn="ctr"/>
            <a:r>
              <a:rPr lang="en-US" sz="3300" dirty="0">
                <a:solidFill>
                  <a:schemeClr val="tx1">
                    <a:lumMod val="85000"/>
                    <a:lumOff val="15000"/>
                  </a:schemeClr>
                </a:solidFill>
                <a:latin typeface="+mj-lt"/>
              </a:rPr>
              <a:t>J.M. Charcot, </a:t>
            </a:r>
            <a:r>
              <a:rPr lang="en-US" sz="3300" dirty="0" err="1">
                <a:solidFill>
                  <a:schemeClr val="tx1">
                    <a:lumMod val="85000"/>
                    <a:lumOff val="15000"/>
                  </a:schemeClr>
                </a:solidFill>
                <a:latin typeface="+mj-lt"/>
              </a:rPr>
              <a:t>Salpetrière</a:t>
            </a:r>
            <a:r>
              <a:rPr lang="en-US" sz="3300" dirty="0">
                <a:solidFill>
                  <a:schemeClr val="tx1">
                    <a:lumMod val="85000"/>
                    <a:lumOff val="15000"/>
                  </a:schemeClr>
                </a:solidFill>
                <a:latin typeface="+mj-lt"/>
              </a:rPr>
              <a:t>, Paris 1870</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0439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04394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Foliennummernplatzhalter 3">
            <a:extLst>
              <a:ext uri="{FF2B5EF4-FFF2-40B4-BE49-F238E27FC236}">
                <a16:creationId xmlns:a16="http://schemas.microsoft.com/office/drawing/2014/main" id="{5931C477-87D6-4AED-A4E0-D9180A2BF614}"/>
              </a:ext>
            </a:extLst>
          </p:cNvPr>
          <p:cNvSpPr>
            <a:spLocks noGrp="1"/>
          </p:cNvSpPr>
          <p:nvPr>
            <p:ph type="sldNum" sz="quarter" idx="12"/>
          </p:nvPr>
        </p:nvSpPr>
        <p:spPr>
          <a:xfrm>
            <a:off x="7372826" y="6356350"/>
            <a:ext cx="2348865" cy="365125"/>
          </a:xfrm>
        </p:spPr>
        <p:txBody>
          <a:bodyPr vert="horz" lIns="91440" tIns="45720" rIns="91440" bIns="45720" rtlCol="0" anchor="ctr">
            <a:normAutofit/>
          </a:bodyPr>
          <a:lstStyle/>
          <a:p>
            <a:pPr algn="r" defTabSz="457200">
              <a:spcAft>
                <a:spcPts val="600"/>
              </a:spcAft>
            </a:pPr>
            <a:fld id="{4E471FF4-0C00-40C5-A66A-9E33A9528A29}" type="slidenum">
              <a:rPr lang="en-US" sz="1200">
                <a:solidFill>
                  <a:srgbClr val="FFFFFF"/>
                </a:solidFill>
              </a:rPr>
              <a:pPr algn="r" defTabSz="457200">
                <a:spcAft>
                  <a:spcPts val="600"/>
                </a:spcAft>
              </a:pPr>
              <a:t>10</a:t>
            </a:fld>
            <a:endParaRPr lang="en-US" sz="1200">
              <a:solidFill>
                <a:srgbClr val="FFFFFF"/>
              </a:solidFill>
            </a:endParaRPr>
          </a:p>
        </p:txBody>
      </p:sp>
    </p:spTree>
    <p:extLst>
      <p:ext uri="{BB962C8B-B14F-4D97-AF65-F5344CB8AC3E}">
        <p14:creationId xmlns:p14="http://schemas.microsoft.com/office/powerpoint/2010/main" val="2666881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69A95FA-1173-4B05-9B63-CC2EBB86DD26}"/>
              </a:ext>
            </a:extLst>
          </p:cNvPr>
          <p:cNvSpPr>
            <a:spLocks noGrp="1"/>
          </p:cNvSpPr>
          <p:nvPr>
            <p:ph type="title"/>
          </p:nvPr>
        </p:nvSpPr>
        <p:spPr>
          <a:xfrm>
            <a:off x="719068" y="668337"/>
            <a:ext cx="9003983" cy="1022353"/>
          </a:xfrm>
        </p:spPr>
        <p:txBody>
          <a:bodyPr>
            <a:noAutofit/>
          </a:bodyPr>
          <a:lstStyle/>
          <a:p>
            <a:r>
              <a:rPr lang="de-CH" sz="4800" dirty="0"/>
              <a:t>Unterschiede</a:t>
            </a:r>
          </a:p>
        </p:txBody>
      </p:sp>
      <p:sp>
        <p:nvSpPr>
          <p:cNvPr id="7" name="Textplatzhalter 6">
            <a:extLst>
              <a:ext uri="{FF2B5EF4-FFF2-40B4-BE49-F238E27FC236}">
                <a16:creationId xmlns:a16="http://schemas.microsoft.com/office/drawing/2014/main" id="{7A4DFE4E-2C90-4E2E-933A-369C82666F10}"/>
              </a:ext>
            </a:extLst>
          </p:cNvPr>
          <p:cNvSpPr>
            <a:spLocks noGrp="1"/>
          </p:cNvSpPr>
          <p:nvPr>
            <p:ph type="body" idx="1"/>
          </p:nvPr>
        </p:nvSpPr>
        <p:spPr>
          <a:solidFill>
            <a:schemeClr val="accent1">
              <a:lumMod val="40000"/>
              <a:lumOff val="60000"/>
            </a:schemeClr>
          </a:solidFill>
        </p:spPr>
        <p:txBody>
          <a:bodyPr>
            <a:normAutofit/>
          </a:bodyPr>
          <a:lstStyle/>
          <a:p>
            <a:r>
              <a:rPr lang="de-CH" dirty="0"/>
              <a:t>Blumhardt – </a:t>
            </a:r>
            <a:br>
              <a:rPr lang="de-CH" dirty="0"/>
            </a:br>
            <a:r>
              <a:rPr lang="de-CH" dirty="0"/>
              <a:t>Spirituelle Deutung</a:t>
            </a:r>
          </a:p>
        </p:txBody>
      </p:sp>
      <p:sp>
        <p:nvSpPr>
          <p:cNvPr id="8" name="Inhaltsplatzhalter 7">
            <a:extLst>
              <a:ext uri="{FF2B5EF4-FFF2-40B4-BE49-F238E27FC236}">
                <a16:creationId xmlns:a16="http://schemas.microsoft.com/office/drawing/2014/main" id="{51FB084B-DE2A-4807-A5FC-FDA3E193C037}"/>
              </a:ext>
            </a:extLst>
          </p:cNvPr>
          <p:cNvSpPr>
            <a:spLocks noGrp="1"/>
          </p:cNvSpPr>
          <p:nvPr>
            <p:ph sz="half" idx="2"/>
          </p:nvPr>
        </p:nvSpPr>
        <p:spPr>
          <a:solidFill>
            <a:schemeClr val="accent1">
              <a:lumMod val="20000"/>
              <a:lumOff val="80000"/>
            </a:schemeClr>
          </a:solidFill>
        </p:spPr>
        <p:txBody>
          <a:bodyPr>
            <a:normAutofit fontScale="70000" lnSpcReduction="20000"/>
          </a:bodyPr>
          <a:lstStyle/>
          <a:p>
            <a:r>
              <a:rPr lang="de-CH" dirty="0"/>
              <a:t>Dramatische Phänomene werden aus der christlichen Weltanschauung gedeutet</a:t>
            </a:r>
          </a:p>
          <a:p>
            <a:r>
              <a:rPr lang="de-CH" dirty="0"/>
              <a:t>Dämonische Kräfte, übernatürlich, gefährlich</a:t>
            </a:r>
          </a:p>
          <a:p>
            <a:r>
              <a:rPr lang="de-CH" u="sng" dirty="0"/>
              <a:t>Botschaft</a:t>
            </a:r>
            <a:r>
              <a:rPr lang="de-CH" dirty="0"/>
              <a:t>: Kampf zwischen Gott und Satan – «Jesus ist Sieger!»</a:t>
            </a:r>
          </a:p>
          <a:p>
            <a:r>
              <a:rPr lang="de-CH" u="sng" dirty="0"/>
              <a:t>Spätfolge</a:t>
            </a:r>
            <a:r>
              <a:rPr lang="de-CH" dirty="0"/>
              <a:t>: psychische Auffälligkeiten werden in christlichen Kreisen bis heute dämonisch gedeutet &gt;&gt;&gt;  Befreiungsrituale, Ausgrenzung, Krankheit ist von dunklen Mächten verursacht (STIGMA)</a:t>
            </a:r>
          </a:p>
        </p:txBody>
      </p:sp>
      <p:sp>
        <p:nvSpPr>
          <p:cNvPr id="9" name="Textplatzhalter 8">
            <a:extLst>
              <a:ext uri="{FF2B5EF4-FFF2-40B4-BE49-F238E27FC236}">
                <a16:creationId xmlns:a16="http://schemas.microsoft.com/office/drawing/2014/main" id="{647565AB-4CA8-4730-9377-CF8C05AF2E05}"/>
              </a:ext>
            </a:extLst>
          </p:cNvPr>
          <p:cNvSpPr>
            <a:spLocks noGrp="1"/>
          </p:cNvSpPr>
          <p:nvPr>
            <p:ph type="body" sz="quarter" idx="3"/>
          </p:nvPr>
        </p:nvSpPr>
        <p:spPr>
          <a:solidFill>
            <a:schemeClr val="accent2">
              <a:lumMod val="40000"/>
              <a:lumOff val="60000"/>
            </a:schemeClr>
          </a:solidFill>
        </p:spPr>
        <p:txBody>
          <a:bodyPr>
            <a:normAutofit/>
          </a:bodyPr>
          <a:lstStyle/>
          <a:p>
            <a:r>
              <a:rPr lang="de-CH" dirty="0"/>
              <a:t>Charcot – psychologisch-wissenschaftliche Deutung</a:t>
            </a:r>
          </a:p>
        </p:txBody>
      </p:sp>
      <p:sp>
        <p:nvSpPr>
          <p:cNvPr id="10" name="Inhaltsplatzhalter 9">
            <a:extLst>
              <a:ext uri="{FF2B5EF4-FFF2-40B4-BE49-F238E27FC236}">
                <a16:creationId xmlns:a16="http://schemas.microsoft.com/office/drawing/2014/main" id="{00B591A8-E470-4F8F-90BA-F88578969793}"/>
              </a:ext>
            </a:extLst>
          </p:cNvPr>
          <p:cNvSpPr>
            <a:spLocks noGrp="1"/>
          </p:cNvSpPr>
          <p:nvPr>
            <p:ph sz="quarter" idx="4"/>
          </p:nvPr>
        </p:nvSpPr>
        <p:spPr>
          <a:solidFill>
            <a:schemeClr val="accent2">
              <a:lumMod val="20000"/>
              <a:lumOff val="80000"/>
            </a:schemeClr>
          </a:solidFill>
        </p:spPr>
        <p:txBody>
          <a:bodyPr>
            <a:normAutofit fontScale="70000" lnSpcReduction="20000"/>
          </a:bodyPr>
          <a:lstStyle/>
          <a:p>
            <a:r>
              <a:rPr lang="de-CH" dirty="0"/>
              <a:t>Phänomene des Denkens, Verhaltens, und Erlebens werden </a:t>
            </a:r>
            <a:r>
              <a:rPr lang="de-CH" u="sng" dirty="0"/>
              <a:t>beobachtet und beschrieben, ohne sie primär zu deuten (Phänomenologie)</a:t>
            </a:r>
          </a:p>
          <a:p>
            <a:r>
              <a:rPr lang="de-CH" u="sng" dirty="0"/>
              <a:t>Erklärungsmuster</a:t>
            </a:r>
            <a:r>
              <a:rPr lang="de-CH" dirty="0"/>
              <a:t>: psychologisch, neurobiologisch, letztlich natürlich</a:t>
            </a:r>
          </a:p>
          <a:p>
            <a:r>
              <a:rPr lang="de-CH" dirty="0"/>
              <a:t>Keine weltanschauliche Konsequenz, keine «Botschaft»</a:t>
            </a:r>
          </a:p>
          <a:p>
            <a:r>
              <a:rPr lang="de-CH" u="sng" dirty="0"/>
              <a:t>Folgerung</a:t>
            </a:r>
            <a:r>
              <a:rPr lang="de-CH" dirty="0"/>
              <a:t>: Auffällige Symptome sind eine Krankheit, die eine natürliche Ursache hat, Behandlung mit medizinischen und psychologischen Mitteln</a:t>
            </a:r>
          </a:p>
        </p:txBody>
      </p:sp>
      <p:sp>
        <p:nvSpPr>
          <p:cNvPr id="4" name="Foliennummernplatzhalter 3">
            <a:extLst>
              <a:ext uri="{FF2B5EF4-FFF2-40B4-BE49-F238E27FC236}">
                <a16:creationId xmlns:a16="http://schemas.microsoft.com/office/drawing/2014/main" id="{CF61BDE2-F744-4F77-811C-C5650C611D60}"/>
              </a:ext>
            </a:extLst>
          </p:cNvPr>
          <p:cNvSpPr>
            <a:spLocks noGrp="1"/>
          </p:cNvSpPr>
          <p:nvPr>
            <p:ph type="sldNum" sz="quarter" idx="12"/>
          </p:nvPr>
        </p:nvSpPr>
        <p:spPr>
          <a:prstGeom prst="rect">
            <a:avLst/>
          </a:prstGeom>
        </p:spPr>
        <p:txBody>
          <a:bodyPr/>
          <a:lstStyle/>
          <a:p>
            <a:fld id="{4E471FF4-0C00-40C5-A66A-9E33A9528A29}" type="slidenum">
              <a:rPr lang="de-CH" smtClean="0"/>
              <a:pPr/>
              <a:t>11</a:t>
            </a:fld>
            <a:endParaRPr lang="de-CH"/>
          </a:p>
        </p:txBody>
      </p:sp>
    </p:spTree>
    <p:extLst>
      <p:ext uri="{BB962C8B-B14F-4D97-AF65-F5344CB8AC3E}">
        <p14:creationId xmlns:p14="http://schemas.microsoft.com/office/powerpoint/2010/main" val="2015172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36D43DD9-937E-49EF-AC42-8C050D0F1EDD}"/>
              </a:ext>
            </a:extLst>
          </p:cNvPr>
          <p:cNvSpPr>
            <a:spLocks noGrp="1"/>
          </p:cNvSpPr>
          <p:nvPr>
            <p:ph type="title"/>
          </p:nvPr>
        </p:nvSpPr>
        <p:spPr/>
        <p:txBody>
          <a:bodyPr/>
          <a:lstStyle/>
          <a:p>
            <a:r>
              <a:rPr lang="de-CH" dirty="0"/>
              <a:t>Die emotionale Haltung</a:t>
            </a:r>
            <a:endParaRPr lang="de-DE" dirty="0"/>
          </a:p>
        </p:txBody>
      </p:sp>
      <p:sp>
        <p:nvSpPr>
          <p:cNvPr id="9" name="Inhaltsplatzhalter 8">
            <a:extLst>
              <a:ext uri="{FF2B5EF4-FFF2-40B4-BE49-F238E27FC236}">
                <a16:creationId xmlns:a16="http://schemas.microsoft.com/office/drawing/2014/main" id="{13CD32DF-3A8E-4B1F-A557-926B1CEF599B}"/>
              </a:ext>
            </a:extLst>
          </p:cNvPr>
          <p:cNvSpPr>
            <a:spLocks noGrp="1"/>
          </p:cNvSpPr>
          <p:nvPr>
            <p:ph idx="1"/>
          </p:nvPr>
        </p:nvSpPr>
        <p:spPr/>
        <p:txBody>
          <a:bodyPr>
            <a:normAutofit lnSpcReduction="10000"/>
          </a:bodyPr>
          <a:lstStyle/>
          <a:p>
            <a:r>
              <a:rPr lang="de-CH" u="sng" dirty="0"/>
              <a:t>Charcot</a:t>
            </a:r>
            <a:r>
              <a:rPr lang="de-CH" dirty="0"/>
              <a:t> behandelte seine Patienten als Demonstrationsobjekte. Ihm ging es um die Auslösung von Phänomenen, die detaillierte Dokumentation und die Entwicklung einer wissenschaftlichen Erklärung – aber es ging ihm letztlich nicht um das Wohl der Patientinnen, die in der </a:t>
            </a:r>
            <a:r>
              <a:rPr lang="de-CH" dirty="0" err="1"/>
              <a:t>Salpetrière</a:t>
            </a:r>
            <a:r>
              <a:rPr lang="de-CH" dirty="0"/>
              <a:t> unter unmenschlichen Bedingungen eingesperrt waren.</a:t>
            </a:r>
          </a:p>
          <a:p>
            <a:r>
              <a:rPr lang="de-CH" u="sng" dirty="0"/>
              <a:t>Blumhardt</a:t>
            </a:r>
            <a:r>
              <a:rPr lang="de-CH" dirty="0"/>
              <a:t> war in erster Linie bewegt von der immensen Not der </a:t>
            </a:r>
            <a:r>
              <a:rPr lang="de-CH" dirty="0" err="1"/>
              <a:t>Gottliebin</a:t>
            </a:r>
            <a:r>
              <a:rPr lang="de-CH" dirty="0"/>
              <a:t>. Seine spirituelle Deutung war nicht primär exorzistischer Aktionismus, sondern das tiefe Anliegen, die leidende junge Frau von ihren Qualen zu befreien, mit der Hilfe dessen, der den «Feind» besiegt hatte – Jesus Christus.</a:t>
            </a:r>
            <a:endParaRPr lang="de-DE" dirty="0"/>
          </a:p>
        </p:txBody>
      </p:sp>
      <p:sp>
        <p:nvSpPr>
          <p:cNvPr id="7" name="Foliennummernplatzhalter 6">
            <a:extLst>
              <a:ext uri="{FF2B5EF4-FFF2-40B4-BE49-F238E27FC236}">
                <a16:creationId xmlns:a16="http://schemas.microsoft.com/office/drawing/2014/main" id="{B6AF06D0-0401-44FA-A702-BF5D8345D5C8}"/>
              </a:ext>
            </a:extLst>
          </p:cNvPr>
          <p:cNvSpPr>
            <a:spLocks noGrp="1"/>
          </p:cNvSpPr>
          <p:nvPr>
            <p:ph type="sldNum" sz="quarter" idx="12"/>
          </p:nvPr>
        </p:nvSpPr>
        <p:spPr/>
        <p:txBody>
          <a:bodyPr/>
          <a:lstStyle/>
          <a:p>
            <a:fld id="{4E471FF4-0C00-40C5-A66A-9E33A9528A29}" type="slidenum">
              <a:rPr lang="de-CH" smtClean="0"/>
              <a:t>12</a:t>
            </a:fld>
            <a:endParaRPr lang="de-CH"/>
          </a:p>
        </p:txBody>
      </p:sp>
    </p:spTree>
    <p:extLst>
      <p:ext uri="{BB962C8B-B14F-4D97-AF65-F5344CB8AC3E}">
        <p14:creationId xmlns:p14="http://schemas.microsoft.com/office/powerpoint/2010/main" val="113304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ihandform: Form 14">
            <a:extLst>
              <a:ext uri="{FF2B5EF4-FFF2-40B4-BE49-F238E27FC236}">
                <a16:creationId xmlns:a16="http://schemas.microsoft.com/office/drawing/2014/main" id="{5F614265-5FB8-49B6-B303-AB3F676D6655}"/>
              </a:ext>
            </a:extLst>
          </p:cNvPr>
          <p:cNvSpPr/>
          <p:nvPr/>
        </p:nvSpPr>
        <p:spPr>
          <a:xfrm>
            <a:off x="2639960" y="1524641"/>
            <a:ext cx="6445045" cy="4300972"/>
          </a:xfrm>
          <a:custGeom>
            <a:avLst/>
            <a:gdLst>
              <a:gd name="connsiteX0" fmla="*/ 0 w 6091084"/>
              <a:gd name="connsiteY0" fmla="*/ 1342103 h 4277032"/>
              <a:gd name="connsiteX1" fmla="*/ 29497 w 6091084"/>
              <a:gd name="connsiteY1" fmla="*/ 3333135 h 4277032"/>
              <a:gd name="connsiteX2" fmla="*/ 6061587 w 6091084"/>
              <a:gd name="connsiteY2" fmla="*/ 4277032 h 4277032"/>
              <a:gd name="connsiteX3" fmla="*/ 6091084 w 6091084"/>
              <a:gd name="connsiteY3" fmla="*/ 0 h 4277032"/>
              <a:gd name="connsiteX4" fmla="*/ 0 w 6091084"/>
              <a:gd name="connsiteY4" fmla="*/ 1342103 h 4277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1084" h="4277032">
                <a:moveTo>
                  <a:pt x="0" y="1342103"/>
                </a:moveTo>
                <a:lnTo>
                  <a:pt x="29497" y="3333135"/>
                </a:lnTo>
                <a:lnTo>
                  <a:pt x="6061587" y="4277032"/>
                </a:lnTo>
                <a:lnTo>
                  <a:pt x="6091084" y="0"/>
                </a:lnTo>
                <a:lnTo>
                  <a:pt x="0" y="1342103"/>
                </a:lnTo>
                <a:close/>
              </a:path>
            </a:pathLst>
          </a:cu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17507A03-F75B-436E-A9B7-2AB4657A3C5A}"/>
              </a:ext>
            </a:extLst>
          </p:cNvPr>
          <p:cNvSpPr>
            <a:spLocks noGrp="1"/>
          </p:cNvSpPr>
          <p:nvPr>
            <p:ph type="title"/>
          </p:nvPr>
        </p:nvSpPr>
        <p:spPr/>
        <p:txBody>
          <a:bodyPr/>
          <a:lstStyle/>
          <a:p>
            <a:r>
              <a:rPr lang="de-CH" dirty="0"/>
              <a:t>Extremfälle &gt;&gt;&gt; Verallgemeinerung</a:t>
            </a:r>
          </a:p>
        </p:txBody>
      </p:sp>
      <p:sp>
        <p:nvSpPr>
          <p:cNvPr id="7" name="Foliennummernplatzhalter 6">
            <a:extLst>
              <a:ext uri="{FF2B5EF4-FFF2-40B4-BE49-F238E27FC236}">
                <a16:creationId xmlns:a16="http://schemas.microsoft.com/office/drawing/2014/main" id="{7AC7BB42-184E-4A23-A874-2914C2481743}"/>
              </a:ext>
            </a:extLst>
          </p:cNvPr>
          <p:cNvSpPr>
            <a:spLocks noGrp="1"/>
          </p:cNvSpPr>
          <p:nvPr>
            <p:ph type="sldNum" sz="quarter" idx="12"/>
          </p:nvPr>
        </p:nvSpPr>
        <p:spPr/>
        <p:txBody>
          <a:bodyPr/>
          <a:lstStyle/>
          <a:p>
            <a:fld id="{4E471FF4-0C00-40C5-A66A-9E33A9528A29}" type="slidenum">
              <a:rPr lang="de-CH" smtClean="0"/>
              <a:t>13</a:t>
            </a:fld>
            <a:endParaRPr lang="de-CH"/>
          </a:p>
        </p:txBody>
      </p:sp>
      <p:cxnSp>
        <p:nvCxnSpPr>
          <p:cNvPr id="10" name="Gerader Verbinder 9">
            <a:extLst>
              <a:ext uri="{FF2B5EF4-FFF2-40B4-BE49-F238E27FC236}">
                <a16:creationId xmlns:a16="http://schemas.microsoft.com/office/drawing/2014/main" id="{4B9055F0-EC8B-4139-866C-DD859865A561}"/>
              </a:ext>
            </a:extLst>
          </p:cNvPr>
          <p:cNvCxnSpPr>
            <a:cxnSpLocks/>
          </p:cNvCxnSpPr>
          <p:nvPr/>
        </p:nvCxnSpPr>
        <p:spPr>
          <a:xfrm flipV="1">
            <a:off x="2664588" y="1435495"/>
            <a:ext cx="6889909" cy="1455190"/>
          </a:xfrm>
          <a:prstGeom prst="line">
            <a:avLst/>
          </a:prstGeom>
          <a:ln w="76200">
            <a:solidFill>
              <a:srgbClr val="7268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76191F24-9707-40F3-960D-8777AE02AFDC}"/>
              </a:ext>
            </a:extLst>
          </p:cNvPr>
          <p:cNvCxnSpPr>
            <a:cxnSpLocks/>
          </p:cNvCxnSpPr>
          <p:nvPr/>
        </p:nvCxnSpPr>
        <p:spPr>
          <a:xfrm>
            <a:off x="2664588" y="4866968"/>
            <a:ext cx="7057104" cy="1047791"/>
          </a:xfrm>
          <a:prstGeom prst="line">
            <a:avLst/>
          </a:prstGeom>
          <a:ln w="76200">
            <a:solidFill>
              <a:srgbClr val="7268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E6960AF4-F1EC-4AB1-BC6B-81BD5EBB0B28}"/>
              </a:ext>
            </a:extLst>
          </p:cNvPr>
          <p:cNvSpPr txBox="1"/>
          <p:nvPr/>
        </p:nvSpPr>
        <p:spPr>
          <a:xfrm>
            <a:off x="4173793" y="3097161"/>
            <a:ext cx="4702278" cy="1569660"/>
          </a:xfrm>
          <a:prstGeom prst="rect">
            <a:avLst/>
          </a:prstGeom>
          <a:noFill/>
        </p:spPr>
        <p:txBody>
          <a:bodyPr wrap="square" rtlCol="0">
            <a:spAutoFit/>
          </a:bodyPr>
          <a:lstStyle/>
          <a:p>
            <a:r>
              <a:rPr lang="de-CH" sz="3200" dirty="0"/>
              <a:t>Verallgemeinerung bei allen psychischen Auffälligkeiten</a:t>
            </a:r>
          </a:p>
        </p:txBody>
      </p:sp>
      <p:sp>
        <p:nvSpPr>
          <p:cNvPr id="8" name="Ellipse 7">
            <a:extLst>
              <a:ext uri="{FF2B5EF4-FFF2-40B4-BE49-F238E27FC236}">
                <a16:creationId xmlns:a16="http://schemas.microsoft.com/office/drawing/2014/main" id="{3EDA2E47-2ADB-4A38-A97D-C41806BB802D}"/>
              </a:ext>
            </a:extLst>
          </p:cNvPr>
          <p:cNvSpPr/>
          <p:nvPr/>
        </p:nvSpPr>
        <p:spPr>
          <a:xfrm>
            <a:off x="884903" y="2743200"/>
            <a:ext cx="2344994" cy="22479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feld 15">
            <a:extLst>
              <a:ext uri="{FF2B5EF4-FFF2-40B4-BE49-F238E27FC236}">
                <a16:creationId xmlns:a16="http://schemas.microsoft.com/office/drawing/2014/main" id="{6A582D66-166D-4258-8412-30B9C504FFED}"/>
              </a:ext>
            </a:extLst>
          </p:cNvPr>
          <p:cNvSpPr txBox="1"/>
          <p:nvPr/>
        </p:nvSpPr>
        <p:spPr>
          <a:xfrm>
            <a:off x="830776" y="5161909"/>
            <a:ext cx="2344994" cy="1200329"/>
          </a:xfrm>
          <a:prstGeom prst="rect">
            <a:avLst/>
          </a:prstGeom>
          <a:noFill/>
        </p:spPr>
        <p:txBody>
          <a:bodyPr wrap="square" rtlCol="0">
            <a:spAutoFit/>
          </a:bodyPr>
          <a:lstStyle/>
          <a:p>
            <a:pPr algn="ctr"/>
            <a:r>
              <a:rPr lang="de-CH" dirty="0"/>
              <a:t>Extremfälle mit</a:t>
            </a:r>
          </a:p>
          <a:p>
            <a:pPr algn="ctr"/>
            <a:r>
              <a:rPr lang="de-CH" dirty="0"/>
              <a:t>vielen offenen Fragen</a:t>
            </a:r>
          </a:p>
          <a:p>
            <a:pPr algn="ctr"/>
            <a:r>
              <a:rPr lang="de-CH" dirty="0"/>
              <a:t>z.B. der «Besessene von </a:t>
            </a:r>
            <a:r>
              <a:rPr lang="de-CH" dirty="0" err="1"/>
              <a:t>Gadara</a:t>
            </a:r>
            <a:r>
              <a:rPr lang="de-CH" dirty="0"/>
              <a:t>»</a:t>
            </a:r>
          </a:p>
        </p:txBody>
      </p:sp>
      <p:pic>
        <p:nvPicPr>
          <p:cNvPr id="18" name="Grafik 17">
            <a:extLst>
              <a:ext uri="{FF2B5EF4-FFF2-40B4-BE49-F238E27FC236}">
                <a16:creationId xmlns:a16="http://schemas.microsoft.com/office/drawing/2014/main" id="{6AFAC00E-78B2-4A44-BA24-6485BBD742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38" y="2207662"/>
            <a:ext cx="3341323" cy="3214843"/>
          </a:xfrm>
          <a:prstGeom prst="rect">
            <a:avLst/>
          </a:prstGeom>
        </p:spPr>
      </p:pic>
      <p:sp>
        <p:nvSpPr>
          <p:cNvPr id="3" name="Textfeld 2">
            <a:extLst>
              <a:ext uri="{FF2B5EF4-FFF2-40B4-BE49-F238E27FC236}">
                <a16:creationId xmlns:a16="http://schemas.microsoft.com/office/drawing/2014/main" id="{A299F751-3174-4F09-9ADF-4CB7331ACDD7}"/>
              </a:ext>
            </a:extLst>
          </p:cNvPr>
          <p:cNvSpPr txBox="1"/>
          <p:nvPr/>
        </p:nvSpPr>
        <p:spPr>
          <a:xfrm>
            <a:off x="1239078" y="3505200"/>
            <a:ext cx="1990819" cy="646331"/>
          </a:xfrm>
          <a:prstGeom prst="rect">
            <a:avLst/>
          </a:prstGeom>
          <a:noFill/>
        </p:spPr>
        <p:txBody>
          <a:bodyPr wrap="square" rtlCol="0">
            <a:spAutoFit/>
          </a:bodyPr>
          <a:lstStyle/>
          <a:p>
            <a:r>
              <a:rPr lang="de-CH" sz="3600" b="1" dirty="0">
                <a:solidFill>
                  <a:schemeClr val="bg1"/>
                </a:solidFill>
              </a:rPr>
              <a:t>EXTREM</a:t>
            </a:r>
            <a:endParaRPr lang="de-DE" sz="3600" b="1" dirty="0">
              <a:solidFill>
                <a:schemeClr val="bg1"/>
              </a:solidFill>
            </a:endParaRPr>
          </a:p>
        </p:txBody>
      </p:sp>
    </p:spTree>
    <p:extLst>
      <p:ext uri="{BB962C8B-B14F-4D97-AF65-F5344CB8AC3E}">
        <p14:creationId xmlns:p14="http://schemas.microsoft.com/office/powerpoint/2010/main" val="328108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4211471" y="6288505"/>
            <a:ext cx="5638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de-DE" altLang="en-US" sz="1200" dirty="0"/>
              <a:t>Nach Pfeifer (1994), </a:t>
            </a:r>
            <a:r>
              <a:rPr lang="en-US" altLang="en-US" sz="1200" dirty="0"/>
              <a:t>Brit J Med Psychol 67:247–258. </a:t>
            </a:r>
            <a:r>
              <a:rPr lang="en-US" altLang="en-US" sz="1200" dirty="0">
                <a:hlinkClick r:id="rId3"/>
              </a:rPr>
              <a:t>DOWNLOAD</a:t>
            </a:r>
            <a:endParaRPr lang="de-DE" altLang="en-US" sz="2400" dirty="0">
              <a:latin typeface="Courier New" panose="02070309020205020404" pitchFamily="49" charset="0"/>
            </a:endParaRPr>
          </a:p>
        </p:txBody>
      </p:sp>
      <p:sp>
        <p:nvSpPr>
          <p:cNvPr id="6148" name="Rectangle 6"/>
          <p:cNvSpPr>
            <a:spLocks noGrp="1" noChangeArrowheads="1"/>
          </p:cNvSpPr>
          <p:nvPr>
            <p:ph type="title"/>
          </p:nvPr>
        </p:nvSpPr>
        <p:spPr/>
        <p:txBody>
          <a:bodyPr/>
          <a:lstStyle/>
          <a:p>
            <a:pPr eaLnBrk="1" hangingPunct="1"/>
            <a:r>
              <a:rPr lang="de-CH" altLang="en-US"/>
              <a:t>Glaube an dämonische Ursache</a:t>
            </a:r>
          </a:p>
        </p:txBody>
      </p:sp>
      <p:sp>
        <p:nvSpPr>
          <p:cNvPr id="6149" name="Text Box 7"/>
          <p:cNvSpPr txBox="1">
            <a:spLocks noChangeArrowheads="1"/>
          </p:cNvSpPr>
          <p:nvPr/>
        </p:nvSpPr>
        <p:spPr bwMode="auto">
          <a:xfrm>
            <a:off x="717708" y="1384888"/>
            <a:ext cx="7381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e-CH" altLang="en-US" dirty="0"/>
              <a:t>Untersuchung an 343 Patienten mit hoher Religiosität</a:t>
            </a:r>
          </a:p>
        </p:txBody>
      </p:sp>
      <p:pic>
        <p:nvPicPr>
          <p:cNvPr id="2" name="Grafik 1"/>
          <p:cNvPicPr>
            <a:picLocks noChangeAspect="1"/>
          </p:cNvPicPr>
          <p:nvPr/>
        </p:nvPicPr>
        <p:blipFill>
          <a:blip r:embed="rId4"/>
          <a:stretch>
            <a:fillRect/>
          </a:stretch>
        </p:blipFill>
        <p:spPr>
          <a:xfrm>
            <a:off x="948399" y="1827977"/>
            <a:ext cx="6581274" cy="3978461"/>
          </a:xfrm>
          <a:prstGeom prst="rect">
            <a:avLst/>
          </a:prstGeom>
        </p:spPr>
      </p:pic>
      <p:sp>
        <p:nvSpPr>
          <p:cNvPr id="3" name="Textfeld 2">
            <a:extLst>
              <a:ext uri="{FF2B5EF4-FFF2-40B4-BE49-F238E27FC236}">
                <a16:creationId xmlns:a16="http://schemas.microsoft.com/office/drawing/2014/main" id="{35E9FB69-A6AD-4461-A231-7EEE6F2596B9}"/>
              </a:ext>
            </a:extLst>
          </p:cNvPr>
          <p:cNvSpPr txBox="1"/>
          <p:nvPr/>
        </p:nvSpPr>
        <p:spPr>
          <a:xfrm>
            <a:off x="6102624" y="3843130"/>
            <a:ext cx="3276600" cy="1477328"/>
          </a:xfrm>
          <a:prstGeom prst="rect">
            <a:avLst/>
          </a:prstGeom>
          <a:noFill/>
        </p:spPr>
        <p:txBody>
          <a:bodyPr wrap="square" rtlCol="0">
            <a:spAutoFit/>
          </a:bodyPr>
          <a:lstStyle/>
          <a:p>
            <a:r>
              <a:rPr lang="de-CH" dirty="0"/>
              <a:t>PSY = Psychosen</a:t>
            </a:r>
          </a:p>
          <a:p>
            <a:r>
              <a:rPr lang="de-CH" dirty="0"/>
              <a:t>MOOD = depressive Störungen</a:t>
            </a:r>
          </a:p>
          <a:p>
            <a:r>
              <a:rPr lang="de-CH" dirty="0"/>
              <a:t>ANX = Angststörungen, Zwänge</a:t>
            </a:r>
          </a:p>
          <a:p>
            <a:r>
              <a:rPr lang="de-CH" dirty="0"/>
              <a:t>PERS = Persönlichkeitsstörungen</a:t>
            </a:r>
          </a:p>
          <a:p>
            <a:r>
              <a:rPr lang="de-CH" dirty="0"/>
              <a:t>ADJ = Anpassungsstörungen</a:t>
            </a:r>
            <a:endParaRPr lang="de-DE" dirty="0"/>
          </a:p>
        </p:txBody>
      </p:sp>
    </p:spTree>
    <p:extLst>
      <p:ext uri="{BB962C8B-B14F-4D97-AF65-F5344CB8AC3E}">
        <p14:creationId xmlns:p14="http://schemas.microsoft.com/office/powerpoint/2010/main" val="3079893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E046C66-7E23-49D2-8674-49E782DF31D2}"/>
              </a:ext>
            </a:extLst>
          </p:cNvPr>
          <p:cNvSpPr/>
          <p:nvPr/>
        </p:nvSpPr>
        <p:spPr>
          <a:xfrm>
            <a:off x="6268631" y="3546100"/>
            <a:ext cx="3867042" cy="23393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194" name="Rectangle 8"/>
          <p:cNvSpPr>
            <a:spLocks noGrp="1" noChangeArrowheads="1"/>
          </p:cNvSpPr>
          <p:nvPr>
            <p:ph type="title"/>
          </p:nvPr>
        </p:nvSpPr>
        <p:spPr>
          <a:xfrm>
            <a:off x="1212493" y="733321"/>
            <a:ext cx="8704937" cy="814388"/>
          </a:xfrm>
        </p:spPr>
        <p:txBody>
          <a:bodyPr/>
          <a:lstStyle/>
          <a:p>
            <a:pPr eaLnBrk="1" hangingPunct="1"/>
            <a:r>
              <a:rPr lang="de-CH" altLang="en-US" dirty="0"/>
              <a:t>Der Fall Anneliese Michel 1976</a:t>
            </a:r>
          </a:p>
        </p:txBody>
      </p:sp>
      <p:sp>
        <p:nvSpPr>
          <p:cNvPr id="8195" name="Rectangle 9"/>
          <p:cNvSpPr>
            <a:spLocks noGrp="1" noChangeArrowheads="1"/>
          </p:cNvSpPr>
          <p:nvPr>
            <p:ph type="body" sz="half" idx="1"/>
          </p:nvPr>
        </p:nvSpPr>
        <p:spPr>
          <a:xfrm>
            <a:off x="1655806" y="1535041"/>
            <a:ext cx="4300151" cy="4587875"/>
          </a:xfrm>
        </p:spPr>
        <p:txBody>
          <a:bodyPr>
            <a:noAutofit/>
          </a:bodyPr>
          <a:lstStyle/>
          <a:p>
            <a:pPr marL="0" indent="0">
              <a:buNone/>
            </a:pPr>
            <a:r>
              <a:rPr lang="de-CH" altLang="en-US" sz="2200" dirty="0"/>
              <a:t>Die angehende Lehrerin aus einem streng katholischen Elternhaus, die von sieben verschiedenen Ärzten fast sieben Jahre lang behandelt worden war (u.a. wegen Epilepsie), starb 1976 an den Folgen von Unterernährung und Entkräftung. In den letzten Monaten ihres Lebens war mit Genehmigung des Würzburger Bischofs von Pater Arnold Renz und Pfarrer Ernst Alt der Große Exorzismus nach dem Rituale Romanum für sie gebetet worden. </a:t>
            </a:r>
          </a:p>
        </p:txBody>
      </p:sp>
      <p:pic>
        <p:nvPicPr>
          <p:cNvPr id="8196" name="Picture 7" descr="Anneliese_Michel"/>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0" y="1535041"/>
            <a:ext cx="1438275" cy="2217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7" name="Rectangle 10"/>
          <p:cNvSpPr>
            <a:spLocks noGrp="1" noChangeArrowheads="1"/>
          </p:cNvSpPr>
          <p:nvPr>
            <p:ph sz="quarter" idx="3"/>
          </p:nvPr>
        </p:nvSpPr>
        <p:spPr>
          <a:xfrm>
            <a:off x="6173488" y="1535040"/>
            <a:ext cx="4265912" cy="2217737"/>
          </a:xfrm>
        </p:spPr>
        <p:txBody>
          <a:bodyPr>
            <a:normAutofit/>
          </a:bodyPr>
          <a:lstStyle/>
          <a:p>
            <a:pPr marL="0" indent="0">
              <a:buNone/>
            </a:pPr>
            <a:r>
              <a:rPr lang="de-CH" altLang="en-US" sz="2200" dirty="0"/>
              <a:t>Schon mehrere Jahre lang hatte sie auffallend wenig gegessen und in den letzten Wochen schließlich jegliche Nahrungsaufnahme verweigert. Bei ihrem Tod wog sie nur noch 31 kg.</a:t>
            </a:r>
          </a:p>
        </p:txBody>
      </p:sp>
      <p:pic>
        <p:nvPicPr>
          <p:cNvPr id="6" name="Picture 7" descr="Requiem_Titel">
            <a:extLst>
              <a:ext uri="{FF2B5EF4-FFF2-40B4-BE49-F238E27FC236}">
                <a16:creationId xmlns:a16="http://schemas.microsoft.com/office/drawing/2014/main" id="{14DCC79B-4B3F-4100-B709-B9EFDCA1B9B4}"/>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a:xfrm>
            <a:off x="6268631" y="3546100"/>
            <a:ext cx="1653272" cy="2339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feld 1">
            <a:extLst>
              <a:ext uri="{FF2B5EF4-FFF2-40B4-BE49-F238E27FC236}">
                <a16:creationId xmlns:a16="http://schemas.microsoft.com/office/drawing/2014/main" id="{E4EF15DB-BDC8-4EB7-9191-27A772D2B286}"/>
              </a:ext>
            </a:extLst>
          </p:cNvPr>
          <p:cNvSpPr txBox="1"/>
          <p:nvPr/>
        </p:nvSpPr>
        <p:spPr>
          <a:xfrm>
            <a:off x="8074622" y="3752777"/>
            <a:ext cx="1829229" cy="1477328"/>
          </a:xfrm>
          <a:prstGeom prst="rect">
            <a:avLst/>
          </a:prstGeom>
          <a:noFill/>
        </p:spPr>
        <p:txBody>
          <a:bodyPr wrap="square" rtlCol="0">
            <a:spAutoFit/>
          </a:bodyPr>
          <a:lstStyle/>
          <a:p>
            <a:r>
              <a:rPr lang="de-CH" dirty="0"/>
              <a:t>Sensible Inszenierung mit Sandra Hüller im Film «REQUIEM» 2006</a:t>
            </a:r>
          </a:p>
        </p:txBody>
      </p:sp>
    </p:spTree>
    <p:extLst>
      <p:ext uri="{BB962C8B-B14F-4D97-AF65-F5344CB8AC3E}">
        <p14:creationId xmlns:p14="http://schemas.microsoft.com/office/powerpoint/2010/main" val="2716035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700" y="769984"/>
            <a:ext cx="9144000" cy="3875603"/>
          </a:xfrm>
          <a:prstGeom prst="rect">
            <a:avLst/>
          </a:prstGeom>
        </p:spPr>
      </p:pic>
      <p:sp>
        <p:nvSpPr>
          <p:cNvPr id="7" name="Textfeld 6"/>
          <p:cNvSpPr txBox="1"/>
          <p:nvPr/>
        </p:nvSpPr>
        <p:spPr>
          <a:xfrm>
            <a:off x="7470000" y="548616"/>
            <a:ext cx="1620216" cy="369332"/>
          </a:xfrm>
          <a:prstGeom prst="rect">
            <a:avLst/>
          </a:prstGeom>
          <a:noFill/>
        </p:spPr>
        <p:txBody>
          <a:bodyPr wrap="square" rtlCol="0">
            <a:spAutoFit/>
          </a:bodyPr>
          <a:lstStyle/>
          <a:p>
            <a:r>
              <a:rPr lang="de-CH" dirty="0"/>
              <a:t>2017</a:t>
            </a:r>
          </a:p>
        </p:txBody>
      </p:sp>
      <p:sp>
        <p:nvSpPr>
          <p:cNvPr id="2" name="Textfeld 1"/>
          <p:cNvSpPr txBox="1"/>
          <p:nvPr/>
        </p:nvSpPr>
        <p:spPr>
          <a:xfrm>
            <a:off x="772732" y="4866955"/>
            <a:ext cx="9018968" cy="954107"/>
          </a:xfrm>
          <a:prstGeom prst="rect">
            <a:avLst/>
          </a:prstGeom>
          <a:noFill/>
        </p:spPr>
        <p:txBody>
          <a:bodyPr wrap="square" rtlCol="0">
            <a:spAutoFit/>
          </a:bodyPr>
          <a:lstStyle/>
          <a:p>
            <a:r>
              <a:rPr lang="de-DE" sz="2800" dirty="0">
                <a:latin typeface="Arial" charset="0"/>
              </a:rPr>
              <a:t>Exorzismus-Prozess 2017</a:t>
            </a:r>
            <a:endParaRPr lang="de-CH" sz="2800" dirty="0">
              <a:latin typeface="Arial" charset="0"/>
            </a:endParaRPr>
          </a:p>
          <a:p>
            <a:r>
              <a:rPr lang="de-DE" sz="2800" b="1" dirty="0">
                <a:latin typeface="Arial" charset="0"/>
              </a:rPr>
              <a:t>„Keine grausamen Killer, sondern spirituell Verirrte“</a:t>
            </a:r>
            <a:endParaRPr lang="de-CH" sz="2800" dirty="0">
              <a:latin typeface="Arial" charset="0"/>
            </a:endParaRPr>
          </a:p>
        </p:txBody>
      </p:sp>
      <mc:AlternateContent xmlns:mc="http://schemas.openxmlformats.org/markup-compatibility/2006" xmlns:p14="http://schemas.microsoft.com/office/powerpoint/2010/main">
        <mc:Choice Requires="p14">
          <p:contentPart p14:bwMode="auto" r:id="rId4">
            <p14:nvContentPartPr>
              <p14:cNvPr id="3" name="Freihand 2">
                <a:extLst>
                  <a:ext uri="{FF2B5EF4-FFF2-40B4-BE49-F238E27FC236}">
                    <a16:creationId xmlns:a16="http://schemas.microsoft.com/office/drawing/2014/main" id="{FDDA8267-271E-4B7C-80EB-679E3AFF2707}"/>
                  </a:ext>
                </a:extLst>
              </p14:cNvPr>
              <p14:cNvContentPartPr/>
              <p14:nvPr/>
            </p14:nvContentPartPr>
            <p14:xfrm>
              <a:off x="6156343" y="3721086"/>
              <a:ext cx="1750320" cy="621000"/>
            </p14:xfrm>
          </p:contentPart>
        </mc:Choice>
        <mc:Fallback xmlns="">
          <p:pic>
            <p:nvPicPr>
              <p:cNvPr id="3" name="Freihand 2">
                <a:extLst>
                  <a:ext uri="{FF2B5EF4-FFF2-40B4-BE49-F238E27FC236}">
                    <a16:creationId xmlns:a16="http://schemas.microsoft.com/office/drawing/2014/main" id="{FDDA8267-271E-4B7C-80EB-679E3AFF2707}"/>
                  </a:ext>
                </a:extLst>
              </p:cNvPr>
              <p:cNvPicPr/>
              <p:nvPr/>
            </p:nvPicPr>
            <p:blipFill>
              <a:blip r:embed="rId5"/>
              <a:stretch>
                <a:fillRect/>
              </a:stretch>
            </p:blipFill>
            <p:spPr>
              <a:xfrm>
                <a:off x="6102343" y="3613086"/>
                <a:ext cx="1857960" cy="836640"/>
              </a:xfrm>
              <a:prstGeom prst="rect">
                <a:avLst/>
              </a:prstGeom>
            </p:spPr>
          </p:pic>
        </mc:Fallback>
      </mc:AlternateContent>
    </p:spTree>
    <p:extLst>
      <p:ext uri="{BB962C8B-B14F-4D97-AF65-F5344CB8AC3E}">
        <p14:creationId xmlns:p14="http://schemas.microsoft.com/office/powerpoint/2010/main" val="491271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80ABE38-210F-4B27-9CB1-A0C2D322670B}"/>
              </a:ext>
            </a:extLst>
          </p:cNvPr>
          <p:cNvSpPr>
            <a:spLocks noGrp="1"/>
          </p:cNvSpPr>
          <p:nvPr>
            <p:ph type="title"/>
          </p:nvPr>
        </p:nvSpPr>
        <p:spPr/>
        <p:txBody>
          <a:bodyPr/>
          <a:lstStyle/>
          <a:p>
            <a:r>
              <a:rPr lang="de-CH" dirty="0"/>
              <a:t>Stigmatisierung psychischer Störungen</a:t>
            </a:r>
            <a:endParaRPr lang="de-DE" dirty="0"/>
          </a:p>
        </p:txBody>
      </p:sp>
      <p:sp>
        <p:nvSpPr>
          <p:cNvPr id="4" name="Inhaltsplatzhalter 3">
            <a:extLst>
              <a:ext uri="{FF2B5EF4-FFF2-40B4-BE49-F238E27FC236}">
                <a16:creationId xmlns:a16="http://schemas.microsoft.com/office/drawing/2014/main" id="{4ADBB17C-6BA6-4FC5-8AEA-DEF44DA2FB4C}"/>
              </a:ext>
            </a:extLst>
          </p:cNvPr>
          <p:cNvSpPr>
            <a:spLocks noGrp="1"/>
          </p:cNvSpPr>
          <p:nvPr>
            <p:ph idx="1"/>
          </p:nvPr>
        </p:nvSpPr>
        <p:spPr/>
        <p:txBody>
          <a:bodyPr>
            <a:normAutofit fontScale="92500" lnSpcReduction="10000"/>
          </a:bodyPr>
          <a:lstStyle/>
          <a:p>
            <a:r>
              <a:rPr lang="de-CH" dirty="0"/>
              <a:t>Der Begriff Stigma kommt aus dem Griechischen und bedeutet eigentlich «</a:t>
            </a:r>
            <a:r>
              <a:rPr lang="de-CH" u="sng" dirty="0"/>
              <a:t>Wunde</a:t>
            </a:r>
            <a:r>
              <a:rPr lang="de-CH" dirty="0"/>
              <a:t>». Andersartigkeit wird negativ bewertet – es kommt zur Diskriminierung.</a:t>
            </a:r>
          </a:p>
          <a:p>
            <a:r>
              <a:rPr lang="de-CH" dirty="0"/>
              <a:t>Die Stigmatisierung psychischer Störungen ist weltweit zu beobachten, auch in westlich-aufgeklärten Gesellschaften.</a:t>
            </a:r>
          </a:p>
          <a:p>
            <a:r>
              <a:rPr lang="de-CH" dirty="0"/>
              <a:t>Eine einseitig spirituelle Deutung führt auch im religiösen Umfeld zur Stigmatisierung:</a:t>
            </a:r>
          </a:p>
          <a:p>
            <a:pPr lvl="1"/>
            <a:r>
              <a:rPr lang="de-CH" u="sng" dirty="0"/>
              <a:t>Ursachensuche</a:t>
            </a:r>
            <a:r>
              <a:rPr lang="de-CH" dirty="0"/>
              <a:t>: eigene Schuld, Strafe Gottes oder Wirken dunkler Mächte (Dämonen, Fluch, Zauberei, Verhexung)</a:t>
            </a:r>
          </a:p>
          <a:p>
            <a:pPr lvl="1"/>
            <a:r>
              <a:rPr lang="de-CH" u="sng" dirty="0"/>
              <a:t>Symptome</a:t>
            </a:r>
            <a:r>
              <a:rPr lang="de-CH" dirty="0"/>
              <a:t> sind Ausdruck des Bösen, der dunklen Anteile des Menschen</a:t>
            </a:r>
          </a:p>
          <a:p>
            <a:pPr lvl="1"/>
            <a:r>
              <a:rPr lang="de-CH" dirty="0"/>
              <a:t>Psychisch Kranke sind </a:t>
            </a:r>
            <a:r>
              <a:rPr lang="de-CH" u="sng" dirty="0"/>
              <a:t>minderwertig</a:t>
            </a:r>
            <a:r>
              <a:rPr lang="de-CH" dirty="0"/>
              <a:t>, werden ausgegrenzt, versteckt, weggesperrt, als Gefahr betrachtet</a:t>
            </a:r>
          </a:p>
          <a:p>
            <a:endParaRPr lang="de-DE" dirty="0"/>
          </a:p>
        </p:txBody>
      </p:sp>
      <p:sp>
        <p:nvSpPr>
          <p:cNvPr id="2" name="Foliennummernplatzhalter 1">
            <a:extLst>
              <a:ext uri="{FF2B5EF4-FFF2-40B4-BE49-F238E27FC236}">
                <a16:creationId xmlns:a16="http://schemas.microsoft.com/office/drawing/2014/main" id="{392D5FC5-836D-45B9-8303-1F8557344D00}"/>
              </a:ext>
            </a:extLst>
          </p:cNvPr>
          <p:cNvSpPr>
            <a:spLocks noGrp="1"/>
          </p:cNvSpPr>
          <p:nvPr>
            <p:ph type="sldNum" sz="quarter" idx="12"/>
          </p:nvPr>
        </p:nvSpPr>
        <p:spPr/>
        <p:txBody>
          <a:bodyPr/>
          <a:lstStyle/>
          <a:p>
            <a:fld id="{4E471FF4-0C00-40C5-A66A-9E33A9528A29}" type="slidenum">
              <a:rPr lang="de-CH" smtClean="0"/>
              <a:t>17</a:t>
            </a:fld>
            <a:endParaRPr lang="de-CH"/>
          </a:p>
        </p:txBody>
      </p:sp>
    </p:spTree>
    <p:extLst>
      <p:ext uri="{BB962C8B-B14F-4D97-AF65-F5344CB8AC3E}">
        <p14:creationId xmlns:p14="http://schemas.microsoft.com/office/powerpoint/2010/main" val="275613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80ABE38-210F-4B27-9CB1-A0C2D322670B}"/>
              </a:ext>
            </a:extLst>
          </p:cNvPr>
          <p:cNvSpPr>
            <a:spLocks noGrp="1"/>
          </p:cNvSpPr>
          <p:nvPr>
            <p:ph type="title"/>
          </p:nvPr>
        </p:nvSpPr>
        <p:spPr/>
        <p:txBody>
          <a:bodyPr/>
          <a:lstStyle/>
          <a:p>
            <a:r>
              <a:rPr lang="de-CH" dirty="0"/>
              <a:t>Stigmatisierung vs. Humane Integration</a:t>
            </a:r>
            <a:endParaRPr lang="de-DE" dirty="0"/>
          </a:p>
        </p:txBody>
      </p:sp>
      <p:sp>
        <p:nvSpPr>
          <p:cNvPr id="6" name="Textplatzhalter 5">
            <a:extLst>
              <a:ext uri="{FF2B5EF4-FFF2-40B4-BE49-F238E27FC236}">
                <a16:creationId xmlns:a16="http://schemas.microsoft.com/office/drawing/2014/main" id="{7B8C6675-424A-4704-88C1-8CCCED74A603}"/>
              </a:ext>
            </a:extLst>
          </p:cNvPr>
          <p:cNvSpPr>
            <a:spLocks noGrp="1"/>
          </p:cNvSpPr>
          <p:nvPr>
            <p:ph type="body" idx="1"/>
          </p:nvPr>
        </p:nvSpPr>
        <p:spPr>
          <a:solidFill>
            <a:schemeClr val="accent4">
              <a:lumMod val="60000"/>
              <a:lumOff val="40000"/>
            </a:schemeClr>
          </a:solidFill>
        </p:spPr>
        <p:txBody>
          <a:bodyPr bIns="144000">
            <a:normAutofit/>
          </a:bodyPr>
          <a:lstStyle/>
          <a:p>
            <a:pPr algn="ctr"/>
            <a:r>
              <a:rPr lang="de-CH" sz="3200" dirty="0"/>
              <a:t>STIGMATISIERUNG</a:t>
            </a:r>
            <a:endParaRPr lang="de-DE" sz="3200" dirty="0"/>
          </a:p>
        </p:txBody>
      </p:sp>
      <p:sp>
        <p:nvSpPr>
          <p:cNvPr id="4" name="Inhaltsplatzhalter 3">
            <a:extLst>
              <a:ext uri="{FF2B5EF4-FFF2-40B4-BE49-F238E27FC236}">
                <a16:creationId xmlns:a16="http://schemas.microsoft.com/office/drawing/2014/main" id="{4ADBB17C-6BA6-4FC5-8AEA-DEF44DA2FB4C}"/>
              </a:ext>
            </a:extLst>
          </p:cNvPr>
          <p:cNvSpPr>
            <a:spLocks noGrp="1"/>
          </p:cNvSpPr>
          <p:nvPr>
            <p:ph sz="half" idx="2"/>
          </p:nvPr>
        </p:nvSpPr>
        <p:spPr>
          <a:xfrm>
            <a:off x="719070" y="2505075"/>
            <a:ext cx="4416355" cy="2919993"/>
          </a:xfrm>
          <a:solidFill>
            <a:schemeClr val="accent4">
              <a:lumMod val="20000"/>
              <a:lumOff val="80000"/>
            </a:schemeClr>
          </a:solidFill>
        </p:spPr>
        <p:txBody>
          <a:bodyPr>
            <a:normAutofit/>
          </a:bodyPr>
          <a:lstStyle/>
          <a:p>
            <a:r>
              <a:rPr lang="de-CH" u="sng" dirty="0"/>
              <a:t>Ursachensuche</a:t>
            </a:r>
            <a:r>
              <a:rPr lang="de-CH" dirty="0"/>
              <a:t> oftmals in Schuld und bösem Einfluss</a:t>
            </a:r>
          </a:p>
          <a:p>
            <a:r>
              <a:rPr lang="de-CH" u="sng" dirty="0"/>
              <a:t>Symptome</a:t>
            </a:r>
            <a:r>
              <a:rPr lang="de-CH" dirty="0"/>
              <a:t> sind Ausdruck des Bösen</a:t>
            </a:r>
          </a:p>
          <a:p>
            <a:r>
              <a:rPr lang="de-CH" u="sng" dirty="0"/>
              <a:t>Minderwertigkeit</a:t>
            </a:r>
            <a:r>
              <a:rPr lang="de-CH" dirty="0"/>
              <a:t> und Ausgrenzung</a:t>
            </a:r>
          </a:p>
          <a:p>
            <a:endParaRPr lang="de-DE" dirty="0"/>
          </a:p>
        </p:txBody>
      </p:sp>
      <p:sp>
        <p:nvSpPr>
          <p:cNvPr id="7" name="Textplatzhalter 6">
            <a:extLst>
              <a:ext uri="{FF2B5EF4-FFF2-40B4-BE49-F238E27FC236}">
                <a16:creationId xmlns:a16="http://schemas.microsoft.com/office/drawing/2014/main" id="{43A1F87F-3C72-4425-8565-9CA94CDF90DB}"/>
              </a:ext>
            </a:extLst>
          </p:cNvPr>
          <p:cNvSpPr>
            <a:spLocks noGrp="1"/>
          </p:cNvSpPr>
          <p:nvPr>
            <p:ph type="body" sz="quarter" idx="3"/>
          </p:nvPr>
        </p:nvSpPr>
        <p:spPr>
          <a:solidFill>
            <a:schemeClr val="accent1">
              <a:lumMod val="40000"/>
              <a:lumOff val="60000"/>
            </a:schemeClr>
          </a:solidFill>
        </p:spPr>
        <p:txBody>
          <a:bodyPr bIns="144000">
            <a:normAutofit/>
          </a:bodyPr>
          <a:lstStyle/>
          <a:p>
            <a:pPr algn="ctr"/>
            <a:r>
              <a:rPr lang="de-CH" sz="3200" dirty="0"/>
              <a:t>HUMANE INTEGRATION</a:t>
            </a:r>
            <a:endParaRPr lang="de-DE" sz="3200" dirty="0"/>
          </a:p>
        </p:txBody>
      </p:sp>
      <p:sp>
        <p:nvSpPr>
          <p:cNvPr id="8" name="Inhaltsplatzhalter 7">
            <a:extLst>
              <a:ext uri="{FF2B5EF4-FFF2-40B4-BE49-F238E27FC236}">
                <a16:creationId xmlns:a16="http://schemas.microsoft.com/office/drawing/2014/main" id="{7065029C-0E60-4311-9C4E-001F2FA96BFD}"/>
              </a:ext>
            </a:extLst>
          </p:cNvPr>
          <p:cNvSpPr>
            <a:spLocks noGrp="1"/>
          </p:cNvSpPr>
          <p:nvPr>
            <p:ph sz="quarter" idx="4"/>
          </p:nvPr>
        </p:nvSpPr>
        <p:spPr>
          <a:xfrm>
            <a:off x="5284947" y="2505075"/>
            <a:ext cx="4438105" cy="2919993"/>
          </a:xfrm>
          <a:solidFill>
            <a:schemeClr val="accent1">
              <a:lumMod val="20000"/>
              <a:lumOff val="80000"/>
            </a:schemeClr>
          </a:solidFill>
        </p:spPr>
        <p:txBody>
          <a:bodyPr>
            <a:normAutofit/>
          </a:bodyPr>
          <a:lstStyle/>
          <a:p>
            <a:r>
              <a:rPr lang="de-CH" u="sng" dirty="0"/>
              <a:t>Empathie</a:t>
            </a:r>
            <a:r>
              <a:rPr lang="de-CH" dirty="0"/>
              <a:t>, bio-psycho-soziales Modell</a:t>
            </a:r>
          </a:p>
          <a:p>
            <a:r>
              <a:rPr lang="de-CH" u="sng" dirty="0"/>
              <a:t>Symptome</a:t>
            </a:r>
            <a:r>
              <a:rPr lang="de-CH" dirty="0"/>
              <a:t> sind Ausdruck seelischer Not</a:t>
            </a:r>
          </a:p>
          <a:p>
            <a:r>
              <a:rPr lang="de-CH" u="sng" dirty="0"/>
              <a:t>Würde</a:t>
            </a:r>
            <a:r>
              <a:rPr lang="de-CH" dirty="0"/>
              <a:t> in Schwachheit, Psychosoziale Integration</a:t>
            </a:r>
            <a:endParaRPr lang="de-DE" dirty="0"/>
          </a:p>
        </p:txBody>
      </p:sp>
      <p:sp>
        <p:nvSpPr>
          <p:cNvPr id="2" name="Foliennummernplatzhalter 1">
            <a:extLst>
              <a:ext uri="{FF2B5EF4-FFF2-40B4-BE49-F238E27FC236}">
                <a16:creationId xmlns:a16="http://schemas.microsoft.com/office/drawing/2014/main" id="{392D5FC5-836D-45B9-8303-1F8557344D00}"/>
              </a:ext>
            </a:extLst>
          </p:cNvPr>
          <p:cNvSpPr>
            <a:spLocks noGrp="1"/>
          </p:cNvSpPr>
          <p:nvPr>
            <p:ph type="sldNum" sz="quarter" idx="12"/>
          </p:nvPr>
        </p:nvSpPr>
        <p:spPr/>
        <p:txBody>
          <a:bodyPr/>
          <a:lstStyle/>
          <a:p>
            <a:fld id="{4E471FF4-0C00-40C5-A66A-9E33A9528A29}" type="slidenum">
              <a:rPr lang="de-CH" smtClean="0"/>
              <a:t>18</a:t>
            </a:fld>
            <a:endParaRPr lang="de-CH"/>
          </a:p>
        </p:txBody>
      </p:sp>
      <p:sp>
        <p:nvSpPr>
          <p:cNvPr id="10" name="Textfeld 9">
            <a:extLst>
              <a:ext uri="{FF2B5EF4-FFF2-40B4-BE49-F238E27FC236}">
                <a16:creationId xmlns:a16="http://schemas.microsoft.com/office/drawing/2014/main" id="{7C795C36-022E-4603-AEF8-3E1641BC70E9}"/>
              </a:ext>
            </a:extLst>
          </p:cNvPr>
          <p:cNvSpPr txBox="1"/>
          <p:nvPr/>
        </p:nvSpPr>
        <p:spPr>
          <a:xfrm>
            <a:off x="986882" y="5564456"/>
            <a:ext cx="8123664" cy="646331"/>
          </a:xfrm>
          <a:prstGeom prst="rect">
            <a:avLst/>
          </a:prstGeom>
          <a:noFill/>
        </p:spPr>
        <p:txBody>
          <a:bodyPr wrap="square" rtlCol="0">
            <a:spAutoFit/>
          </a:bodyPr>
          <a:lstStyle/>
          <a:p>
            <a:r>
              <a:rPr lang="de-CH" dirty="0"/>
              <a:t>Beachte: Wissenschaftliche Neugier und Distanz vermindert zwar die Stigmatisierung, steht aber in der Gefahr, den Menschen in seiner Not zu vergessen</a:t>
            </a:r>
            <a:endParaRPr lang="de-DE" dirty="0"/>
          </a:p>
        </p:txBody>
      </p:sp>
    </p:spTree>
    <p:extLst>
      <p:ext uri="{BB962C8B-B14F-4D97-AF65-F5344CB8AC3E}">
        <p14:creationId xmlns:p14="http://schemas.microsoft.com/office/powerpoint/2010/main" val="22829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pPr eaLnBrk="1" hangingPunct="1"/>
            <a:r>
              <a:rPr lang="de-CH" altLang="en-US" dirty="0"/>
              <a:t>Weshalb kommt es zu dämonischen Deutungen?</a:t>
            </a:r>
            <a:endParaRPr lang="de-DE" altLang="en-US" dirty="0"/>
          </a:p>
        </p:txBody>
      </p:sp>
      <p:sp>
        <p:nvSpPr>
          <p:cNvPr id="2" name="Textfeld 1">
            <a:extLst>
              <a:ext uri="{FF2B5EF4-FFF2-40B4-BE49-F238E27FC236}">
                <a16:creationId xmlns:a16="http://schemas.microsoft.com/office/drawing/2014/main" id="{88A34A7E-BB4B-4ED8-8DCC-3F57A8112C32}"/>
              </a:ext>
            </a:extLst>
          </p:cNvPr>
          <p:cNvSpPr txBox="1"/>
          <p:nvPr/>
        </p:nvSpPr>
        <p:spPr>
          <a:xfrm>
            <a:off x="3592673" y="1564960"/>
            <a:ext cx="6529228" cy="4616648"/>
          </a:xfrm>
          <a:prstGeom prst="rect">
            <a:avLst/>
          </a:prstGeom>
          <a:noFill/>
        </p:spPr>
        <p:txBody>
          <a:bodyPr wrap="square" rtlCol="0">
            <a:spAutoFit/>
          </a:bodyPr>
          <a:lstStyle/>
          <a:p>
            <a:pPr marL="285750" indent="-285750">
              <a:buFont typeface="Arial" panose="020B0604020202020204" pitchFamily="34" charset="0"/>
              <a:buChar char="•"/>
            </a:pPr>
            <a:r>
              <a:rPr lang="de-DE" sz="2100" u="sng" dirty="0"/>
              <a:t>Psychische Phänomene </a:t>
            </a:r>
            <a:r>
              <a:rPr lang="de-DE" sz="2100" dirty="0"/>
              <a:t>lassen die Frage der dämonischen Wirkung entstehen</a:t>
            </a:r>
          </a:p>
          <a:p>
            <a:pPr marL="285750" indent="-285750">
              <a:buFont typeface="Arial" panose="020B0604020202020204" pitchFamily="34" charset="0"/>
              <a:buChar char="•"/>
            </a:pPr>
            <a:r>
              <a:rPr lang="de-DE" sz="2100" dirty="0"/>
              <a:t>Sie wird gestellt von Betroffenen und von Seelsorgern</a:t>
            </a:r>
            <a:br>
              <a:rPr lang="de-DE" sz="2100" dirty="0"/>
            </a:br>
            <a:r>
              <a:rPr lang="de-DE" sz="2100" dirty="0"/>
              <a:t> </a:t>
            </a:r>
          </a:p>
          <a:p>
            <a:pPr marL="285750" indent="-285750">
              <a:buFont typeface="Arial" panose="020B0604020202020204" pitchFamily="34" charset="0"/>
              <a:buChar char="•"/>
            </a:pPr>
            <a:r>
              <a:rPr lang="de-DE" sz="2100" b="1" u="sng" dirty="0"/>
              <a:t>Gründe</a:t>
            </a:r>
            <a:r>
              <a:rPr lang="de-DE" sz="2100" b="1" dirty="0"/>
              <a:t>: Stimmungsschwankungen. Wutausbrüche, </a:t>
            </a:r>
            <a:r>
              <a:rPr lang="de-DE" sz="2100" b="1" dirty="0" err="1"/>
              <a:t>haßerfüllte</a:t>
            </a:r>
            <a:r>
              <a:rPr lang="de-DE" sz="2100" b="1" dirty="0"/>
              <a:t> Abwertung einer geliebten Person, unkontrollierbare Ängste, </a:t>
            </a:r>
            <a:r>
              <a:rPr lang="de-DE" sz="2100" b="1" dirty="0" err="1"/>
              <a:t>Bewußtseinsveränderungen</a:t>
            </a:r>
            <a:r>
              <a:rPr lang="de-DE" sz="2100" b="1" dirty="0"/>
              <a:t> mit Gedächtnislücken (Dissoziation), das </a:t>
            </a:r>
            <a:r>
              <a:rPr lang="de-DE" sz="2100" b="1" dirty="0" err="1"/>
              <a:t>Reissen</a:t>
            </a:r>
            <a:r>
              <a:rPr lang="de-DE" sz="2100" b="1" dirty="0"/>
              <a:t> nach Drogen oder Sex, Unsicherheiten über die eigene Person, plötzlich einschießende Impulse zur Selbstverletzung, Suizidalität, optische Halluzinationen, Stimmenhören, Wahnerleben – </a:t>
            </a:r>
            <a:br>
              <a:rPr lang="de-DE" sz="2100" b="1" dirty="0"/>
            </a:br>
            <a:r>
              <a:rPr lang="de-DE" sz="2100" b="1" u="sng" dirty="0"/>
              <a:t>all diese Störungen werden so intensiv erlebt, und doch so fremd.</a:t>
            </a:r>
          </a:p>
        </p:txBody>
      </p:sp>
      <p:pic>
        <p:nvPicPr>
          <p:cNvPr id="5" name="Grafik 4">
            <a:extLst>
              <a:ext uri="{FF2B5EF4-FFF2-40B4-BE49-F238E27FC236}">
                <a16:creationId xmlns:a16="http://schemas.microsoft.com/office/drawing/2014/main" id="{A50CABB7-9959-4722-B523-7BBF65BFB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530" y="1580027"/>
            <a:ext cx="3341323" cy="3214843"/>
          </a:xfrm>
          <a:prstGeom prst="rect">
            <a:avLst/>
          </a:prstGeom>
        </p:spPr>
      </p:pic>
    </p:spTree>
    <p:extLst>
      <p:ext uri="{BB962C8B-B14F-4D97-AF65-F5344CB8AC3E}">
        <p14:creationId xmlns:p14="http://schemas.microsoft.com/office/powerpoint/2010/main" val="325674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Mein Erfahrungshintergrund</a:t>
            </a:r>
          </a:p>
        </p:txBody>
      </p:sp>
      <p:sp>
        <p:nvSpPr>
          <p:cNvPr id="5" name="Inhaltsplatzhalter 4">
            <a:extLst>
              <a:ext uri="{FF2B5EF4-FFF2-40B4-BE49-F238E27FC236}">
                <a16:creationId xmlns:a16="http://schemas.microsoft.com/office/drawing/2014/main" id="{EFF8E2C7-FE47-43F5-BF3D-895BD82A7A2F}"/>
              </a:ext>
            </a:extLst>
          </p:cNvPr>
          <p:cNvSpPr>
            <a:spLocks noGrp="1"/>
          </p:cNvSpPr>
          <p:nvPr>
            <p:ph sz="half" idx="1"/>
          </p:nvPr>
        </p:nvSpPr>
        <p:spPr/>
        <p:txBody>
          <a:bodyPr>
            <a:normAutofit fontScale="92500"/>
          </a:bodyPr>
          <a:lstStyle/>
          <a:p>
            <a:r>
              <a:rPr lang="de-CH" dirty="0"/>
              <a:t>Facharzt für Psychiatrie und Psychotherapie</a:t>
            </a:r>
          </a:p>
          <a:p>
            <a:r>
              <a:rPr lang="de-CH" dirty="0"/>
              <a:t>Langjährige Leitung einer psychiatrischen Klinik mit christlichem Leitbild</a:t>
            </a:r>
          </a:p>
          <a:p>
            <a:r>
              <a:rPr lang="de-CH" dirty="0"/>
              <a:t>Internationale Reisen mit Besuchen in psychiatrischen Kliniken und Gespräche mit lokalen Fachpersonen (China, Bali, Indien, Senegal</a:t>
            </a:r>
            <a:r>
              <a:rPr lang="de-CH"/>
              <a:t>, Osteuropa </a:t>
            </a:r>
            <a:r>
              <a:rPr lang="de-CH" dirty="0"/>
              <a:t>u.a.)</a:t>
            </a:r>
            <a:endParaRPr lang="de-DE" dirty="0"/>
          </a:p>
        </p:txBody>
      </p:sp>
      <p:sp>
        <p:nvSpPr>
          <p:cNvPr id="6" name="Inhaltsplatzhalter 5">
            <a:extLst>
              <a:ext uri="{FF2B5EF4-FFF2-40B4-BE49-F238E27FC236}">
                <a16:creationId xmlns:a16="http://schemas.microsoft.com/office/drawing/2014/main" id="{32916B3D-70CD-4E99-8224-9C4E99E34D9A}"/>
              </a:ext>
            </a:extLst>
          </p:cNvPr>
          <p:cNvSpPr>
            <a:spLocks noGrp="1"/>
          </p:cNvSpPr>
          <p:nvPr>
            <p:ph sz="half" idx="2"/>
          </p:nvPr>
        </p:nvSpPr>
        <p:spPr/>
        <p:txBody>
          <a:bodyPr>
            <a:normAutofit fontScale="92500"/>
          </a:bodyPr>
          <a:lstStyle/>
          <a:p>
            <a:r>
              <a:rPr lang="de-CH" dirty="0"/>
              <a:t>Zahlreiche Gespräche mit meinen Patienten unter Einbezug spiritueller Fragen und Deutungen</a:t>
            </a:r>
          </a:p>
          <a:p>
            <a:r>
              <a:rPr lang="de-CH" dirty="0"/>
              <a:t>Interreligiöses Interesse an Deutungen psychischen Leidens in verschiedenen Weltreligionen</a:t>
            </a:r>
            <a:endParaRPr lang="de-DE" dirty="0"/>
          </a:p>
        </p:txBody>
      </p:sp>
      <p:sp>
        <p:nvSpPr>
          <p:cNvPr id="4" name="Foliennummernplatzhalter 3"/>
          <p:cNvSpPr>
            <a:spLocks noGrp="1"/>
          </p:cNvSpPr>
          <p:nvPr>
            <p:ph type="sldNum" sz="quarter" idx="12"/>
          </p:nvPr>
        </p:nvSpPr>
        <p:spPr/>
        <p:txBody>
          <a:bodyPr/>
          <a:lstStyle/>
          <a:p>
            <a:fld id="{4E471FF4-0C00-40C5-A66A-9E33A9528A29}" type="slidenum">
              <a:rPr lang="de-CH" smtClean="0"/>
              <a:t>2</a:t>
            </a:fld>
            <a:endParaRPr lang="de-CH"/>
          </a:p>
        </p:txBody>
      </p:sp>
    </p:spTree>
    <p:extLst>
      <p:ext uri="{BB962C8B-B14F-4D97-AF65-F5344CB8AC3E}">
        <p14:creationId xmlns:p14="http://schemas.microsoft.com/office/powerpoint/2010/main" val="1675777567"/>
      </p:ext>
    </p:extLst>
  </p:cSld>
  <p:clrMapOvr>
    <a:masterClrMapping/>
  </p:clrMapOvr>
  <mc:AlternateContent xmlns:mc="http://schemas.openxmlformats.org/markup-compatibility/2006" xmlns:p14="http://schemas.microsoft.com/office/powerpoint/2010/main">
    <mc:Choice Requires="p14">
      <p:transition spd="slow" p14:dur="2000" advTm="18215"/>
    </mc:Choice>
    <mc:Fallback xmlns="">
      <p:transition spd="slow" advTm="1821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17709" y="787947"/>
            <a:ext cx="9404191" cy="752473"/>
          </a:xfrm>
        </p:spPr>
        <p:txBody>
          <a:bodyPr/>
          <a:lstStyle/>
          <a:p>
            <a:pPr eaLnBrk="1" hangingPunct="1"/>
            <a:r>
              <a:rPr lang="de-CH" altLang="en-US" dirty="0"/>
              <a:t>Fremdheitsgefühl</a:t>
            </a:r>
            <a:endParaRPr lang="de-DE" altLang="en-US" dirty="0"/>
          </a:p>
        </p:txBody>
      </p:sp>
      <p:sp>
        <p:nvSpPr>
          <p:cNvPr id="10243" name="Rectangle 3"/>
          <p:cNvSpPr>
            <a:spLocks noGrp="1" noChangeArrowheads="1"/>
          </p:cNvSpPr>
          <p:nvPr>
            <p:ph type="body" idx="1"/>
          </p:nvPr>
        </p:nvSpPr>
        <p:spPr>
          <a:xfrm>
            <a:off x="4014439" y="1856679"/>
            <a:ext cx="6107461" cy="3946718"/>
          </a:xfrm>
        </p:spPr>
        <p:txBody>
          <a:bodyPr>
            <a:normAutofit/>
          </a:bodyPr>
          <a:lstStyle/>
          <a:p>
            <a:pPr marL="0" indent="0" eaLnBrk="1" hangingPunct="1">
              <a:lnSpc>
                <a:spcPct val="90000"/>
              </a:lnSpc>
              <a:buNone/>
            </a:pPr>
            <a:r>
              <a:rPr lang="de-DE" altLang="en-US" sz="4000" b="1" dirty="0">
                <a:solidFill>
                  <a:schemeClr val="accent2">
                    <a:lumMod val="75000"/>
                  </a:schemeClr>
                </a:solidFill>
                <a:latin typeface="Cambria" panose="02040503050406030204" pitchFamily="18" charset="0"/>
                <a:ea typeface="Cambria" panose="02040503050406030204" pitchFamily="18" charset="0"/>
              </a:rPr>
              <a:t>«Das bin ja gar nicht mehr ich selbst. Da ist etwas anderes, ja eine andere Person in mir, </a:t>
            </a:r>
            <a:br>
              <a:rPr lang="de-DE" altLang="en-US" sz="4000" b="1" dirty="0">
                <a:solidFill>
                  <a:schemeClr val="accent2">
                    <a:lumMod val="75000"/>
                  </a:schemeClr>
                </a:solidFill>
                <a:latin typeface="Cambria" panose="02040503050406030204" pitchFamily="18" charset="0"/>
                <a:ea typeface="Cambria" panose="02040503050406030204" pitchFamily="18" charset="0"/>
              </a:rPr>
            </a:br>
            <a:r>
              <a:rPr lang="de-DE" altLang="en-US" sz="4000" b="1" dirty="0">
                <a:solidFill>
                  <a:schemeClr val="accent2">
                    <a:lumMod val="75000"/>
                  </a:schemeClr>
                </a:solidFill>
                <a:latin typeface="Cambria" panose="02040503050406030204" pitchFamily="18" charset="0"/>
                <a:ea typeface="Cambria" panose="02040503050406030204" pitchFamily="18" charset="0"/>
              </a:rPr>
              <a:t>die mich bestimmt!»</a:t>
            </a:r>
          </a:p>
        </p:txBody>
      </p:sp>
      <p:pic>
        <p:nvPicPr>
          <p:cNvPr id="5" name="Grafik 4">
            <a:extLst>
              <a:ext uri="{FF2B5EF4-FFF2-40B4-BE49-F238E27FC236}">
                <a16:creationId xmlns:a16="http://schemas.microsoft.com/office/drawing/2014/main" id="{A50CABB7-9959-4722-B523-7BBF65BFB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530" y="1580027"/>
            <a:ext cx="3341323" cy="3214843"/>
          </a:xfrm>
          <a:prstGeom prst="rect">
            <a:avLst/>
          </a:prstGeom>
        </p:spPr>
      </p:pic>
    </p:spTree>
    <p:extLst>
      <p:ext uri="{BB962C8B-B14F-4D97-AF65-F5344CB8AC3E}">
        <p14:creationId xmlns:p14="http://schemas.microsoft.com/office/powerpoint/2010/main" val="238857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B201F3-2E5E-4746-95FB-4796989DEE35}"/>
              </a:ext>
            </a:extLst>
          </p:cNvPr>
          <p:cNvSpPr>
            <a:spLocks noGrp="1"/>
          </p:cNvSpPr>
          <p:nvPr>
            <p:ph type="title"/>
          </p:nvPr>
        </p:nvSpPr>
        <p:spPr/>
        <p:txBody>
          <a:bodyPr/>
          <a:lstStyle/>
          <a:p>
            <a:r>
              <a:rPr lang="de-CH" dirty="0"/>
              <a:t>Die Funktion spiritueller Deutungen</a:t>
            </a:r>
            <a:endParaRPr lang="de-DE" dirty="0"/>
          </a:p>
        </p:txBody>
      </p:sp>
      <p:sp>
        <p:nvSpPr>
          <p:cNvPr id="3" name="Inhaltsplatzhalter 2">
            <a:extLst>
              <a:ext uri="{FF2B5EF4-FFF2-40B4-BE49-F238E27FC236}">
                <a16:creationId xmlns:a16="http://schemas.microsoft.com/office/drawing/2014/main" id="{E6A06561-A83E-4C53-BA54-7F7F1C4C6FC1}"/>
              </a:ext>
            </a:extLst>
          </p:cNvPr>
          <p:cNvSpPr>
            <a:spLocks noGrp="1"/>
          </p:cNvSpPr>
          <p:nvPr>
            <p:ph sz="half" idx="1"/>
          </p:nvPr>
        </p:nvSpPr>
        <p:spPr>
          <a:xfrm>
            <a:off x="717709" y="1704975"/>
            <a:ext cx="4436745" cy="4351338"/>
          </a:xfrm>
          <a:solidFill>
            <a:schemeClr val="accent1">
              <a:lumMod val="50000"/>
            </a:schemeClr>
          </a:solidFill>
        </p:spPr>
        <p:txBody>
          <a:bodyPr>
            <a:normAutofit/>
          </a:bodyPr>
          <a:lstStyle/>
          <a:p>
            <a:endParaRPr lang="de-CH" sz="4000" dirty="0">
              <a:solidFill>
                <a:schemeClr val="bg1"/>
              </a:solidFill>
            </a:endParaRPr>
          </a:p>
          <a:p>
            <a:r>
              <a:rPr lang="de-CH" sz="4000" dirty="0">
                <a:solidFill>
                  <a:schemeClr val="bg1"/>
                </a:solidFill>
              </a:rPr>
              <a:t>Beantwortung der WARUM-Frage</a:t>
            </a:r>
          </a:p>
          <a:p>
            <a:r>
              <a:rPr lang="de-CH" sz="4000" dirty="0">
                <a:solidFill>
                  <a:schemeClr val="bg1"/>
                </a:solidFill>
              </a:rPr>
              <a:t>Kausalitäts-</a:t>
            </a:r>
            <a:br>
              <a:rPr lang="de-CH" sz="4000" dirty="0">
                <a:solidFill>
                  <a:schemeClr val="bg1"/>
                </a:solidFill>
              </a:rPr>
            </a:br>
            <a:r>
              <a:rPr lang="de-CH" sz="4000" dirty="0" err="1">
                <a:solidFill>
                  <a:schemeClr val="bg1"/>
                </a:solidFill>
              </a:rPr>
              <a:t>bedürfnis</a:t>
            </a:r>
            <a:endParaRPr lang="de-DE" sz="4000" dirty="0">
              <a:solidFill>
                <a:schemeClr val="bg1"/>
              </a:solidFill>
            </a:endParaRPr>
          </a:p>
        </p:txBody>
      </p:sp>
      <p:sp>
        <p:nvSpPr>
          <p:cNvPr id="4" name="Inhaltsplatzhalter 3">
            <a:extLst>
              <a:ext uri="{FF2B5EF4-FFF2-40B4-BE49-F238E27FC236}">
                <a16:creationId xmlns:a16="http://schemas.microsoft.com/office/drawing/2014/main" id="{0198E188-68FB-4628-A165-9BA0DC4A0D7E}"/>
              </a:ext>
            </a:extLst>
          </p:cNvPr>
          <p:cNvSpPr>
            <a:spLocks noGrp="1"/>
          </p:cNvSpPr>
          <p:nvPr>
            <p:ph sz="half" idx="2"/>
          </p:nvPr>
        </p:nvSpPr>
        <p:spPr>
          <a:xfrm>
            <a:off x="5284946" y="1704975"/>
            <a:ext cx="4436745" cy="4351338"/>
          </a:xfrm>
          <a:solidFill>
            <a:schemeClr val="accent1">
              <a:lumMod val="50000"/>
            </a:schemeClr>
          </a:solidFill>
        </p:spPr>
        <p:txBody>
          <a:bodyPr>
            <a:normAutofit/>
          </a:bodyPr>
          <a:lstStyle/>
          <a:p>
            <a:endParaRPr lang="de-CH" sz="4000" dirty="0">
              <a:solidFill>
                <a:schemeClr val="bg1"/>
              </a:solidFill>
            </a:endParaRPr>
          </a:p>
          <a:p>
            <a:r>
              <a:rPr lang="de-CH" sz="4000" dirty="0">
                <a:solidFill>
                  <a:schemeClr val="bg1"/>
                </a:solidFill>
              </a:rPr>
              <a:t>Verzweifelte Suche nach Hilfe, Heilung und Befreiung</a:t>
            </a:r>
            <a:endParaRPr lang="de-DE" sz="4000" dirty="0">
              <a:solidFill>
                <a:schemeClr val="bg1"/>
              </a:solidFill>
            </a:endParaRPr>
          </a:p>
        </p:txBody>
      </p:sp>
      <p:sp>
        <p:nvSpPr>
          <p:cNvPr id="5" name="Foliennummernplatzhalter 4">
            <a:extLst>
              <a:ext uri="{FF2B5EF4-FFF2-40B4-BE49-F238E27FC236}">
                <a16:creationId xmlns:a16="http://schemas.microsoft.com/office/drawing/2014/main" id="{0A07304D-3DC3-48EE-AA4E-52A979ED4F38}"/>
              </a:ext>
            </a:extLst>
          </p:cNvPr>
          <p:cNvSpPr>
            <a:spLocks noGrp="1"/>
          </p:cNvSpPr>
          <p:nvPr>
            <p:ph type="sldNum" sz="quarter" idx="12"/>
          </p:nvPr>
        </p:nvSpPr>
        <p:spPr>
          <a:xfrm flipH="1">
            <a:off x="59884" y="6056313"/>
            <a:ext cx="993411" cy="501648"/>
          </a:xfrm>
        </p:spPr>
        <p:txBody>
          <a:bodyPr/>
          <a:lstStyle/>
          <a:p>
            <a:fld id="{4E471FF4-0C00-40C5-A66A-9E33A9528A29}" type="slidenum">
              <a:rPr lang="de-CH" sz="2000" smtClean="0"/>
              <a:pPr/>
              <a:t>21</a:t>
            </a:fld>
            <a:endParaRPr lang="de-CH" sz="2000"/>
          </a:p>
        </p:txBody>
      </p:sp>
    </p:spTree>
    <p:extLst>
      <p:ext uri="{BB962C8B-B14F-4D97-AF65-F5344CB8AC3E}">
        <p14:creationId xmlns:p14="http://schemas.microsoft.com/office/powerpoint/2010/main" val="1651874870"/>
      </p:ext>
    </p:extLst>
  </p:cSld>
  <p:clrMapOvr>
    <a:masterClrMapping/>
  </p:clrMapOvr>
  <mc:AlternateContent xmlns:mc="http://schemas.openxmlformats.org/markup-compatibility/2006" xmlns:p14="http://schemas.microsoft.com/office/powerpoint/2010/main">
    <mc:Choice Requires="p14">
      <p:transition spd="slow" p14:dur="2000" advTm="89175"/>
    </mc:Choice>
    <mc:Fallback xmlns="">
      <p:transition spd="slow" advTm="8917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abgerundete Ecken 18">
            <a:extLst>
              <a:ext uri="{FF2B5EF4-FFF2-40B4-BE49-F238E27FC236}">
                <a16:creationId xmlns:a16="http://schemas.microsoft.com/office/drawing/2014/main" id="{E71C8511-16A0-4568-B4B5-F2CBF4CE1476}"/>
              </a:ext>
            </a:extLst>
          </p:cNvPr>
          <p:cNvSpPr/>
          <p:nvPr/>
        </p:nvSpPr>
        <p:spPr>
          <a:xfrm>
            <a:off x="4439480" y="3534167"/>
            <a:ext cx="1762540" cy="111318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Spiritueller</a:t>
            </a:r>
          </a:p>
          <a:p>
            <a:pPr algn="ctr"/>
            <a:r>
              <a:rPr lang="de-CH" dirty="0"/>
              <a:t>Heiler </a:t>
            </a:r>
            <a:r>
              <a:rPr lang="de-CH"/>
              <a:t>/ Wunderheiler</a:t>
            </a:r>
            <a:endParaRPr lang="de-DE" dirty="0"/>
          </a:p>
        </p:txBody>
      </p:sp>
      <p:sp>
        <p:nvSpPr>
          <p:cNvPr id="2" name="Titel 1">
            <a:extLst>
              <a:ext uri="{FF2B5EF4-FFF2-40B4-BE49-F238E27FC236}">
                <a16:creationId xmlns:a16="http://schemas.microsoft.com/office/drawing/2014/main" id="{0FCAC5FE-0E94-4964-912C-0AFACD49C97D}"/>
              </a:ext>
            </a:extLst>
          </p:cNvPr>
          <p:cNvSpPr>
            <a:spLocks noGrp="1"/>
          </p:cNvSpPr>
          <p:nvPr>
            <p:ph type="title"/>
          </p:nvPr>
        </p:nvSpPr>
        <p:spPr/>
        <p:txBody>
          <a:bodyPr/>
          <a:lstStyle/>
          <a:p>
            <a:r>
              <a:rPr lang="de-CH" dirty="0" err="1"/>
              <a:t>Pathways</a:t>
            </a:r>
            <a:r>
              <a:rPr lang="de-CH" dirty="0"/>
              <a:t> </a:t>
            </a:r>
            <a:r>
              <a:rPr lang="de-CH" dirty="0" err="1"/>
              <a:t>to</a:t>
            </a:r>
            <a:r>
              <a:rPr lang="de-CH" dirty="0"/>
              <a:t> Care – Wege </a:t>
            </a:r>
            <a:r>
              <a:rPr lang="de-CH"/>
              <a:t>der Hilfesuche</a:t>
            </a:r>
            <a:endParaRPr lang="de-CH" dirty="0"/>
          </a:p>
        </p:txBody>
      </p:sp>
      <p:sp>
        <p:nvSpPr>
          <p:cNvPr id="5" name="Foliennummernplatzhalter 4">
            <a:extLst>
              <a:ext uri="{FF2B5EF4-FFF2-40B4-BE49-F238E27FC236}">
                <a16:creationId xmlns:a16="http://schemas.microsoft.com/office/drawing/2014/main" id="{EE31D635-F3E3-4AF4-9960-706A2B927AAF}"/>
              </a:ext>
            </a:extLst>
          </p:cNvPr>
          <p:cNvSpPr>
            <a:spLocks noGrp="1"/>
          </p:cNvSpPr>
          <p:nvPr>
            <p:ph type="sldNum" sz="quarter" idx="12"/>
          </p:nvPr>
        </p:nvSpPr>
        <p:spPr/>
        <p:txBody>
          <a:bodyPr/>
          <a:lstStyle/>
          <a:p>
            <a:fld id="{4E471FF4-0C00-40C5-A66A-9E33A9528A29}" type="slidenum">
              <a:rPr lang="de-CH" smtClean="0"/>
              <a:pPr/>
              <a:t>22</a:t>
            </a:fld>
            <a:endParaRPr lang="de-CH"/>
          </a:p>
        </p:txBody>
      </p:sp>
      <p:pic>
        <p:nvPicPr>
          <p:cNvPr id="6" name="Grafik 5">
            <a:extLst>
              <a:ext uri="{FF2B5EF4-FFF2-40B4-BE49-F238E27FC236}">
                <a16:creationId xmlns:a16="http://schemas.microsoft.com/office/drawing/2014/main" id="{C3FF5F6B-05F2-4D8A-A0D4-F2A6C377B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709" y="2061889"/>
            <a:ext cx="1541453" cy="1483104"/>
          </a:xfrm>
          <a:prstGeom prst="rect">
            <a:avLst/>
          </a:prstGeom>
        </p:spPr>
      </p:pic>
      <p:cxnSp>
        <p:nvCxnSpPr>
          <p:cNvPr id="8" name="Gerade Verbindung mit Pfeil 7">
            <a:extLst>
              <a:ext uri="{FF2B5EF4-FFF2-40B4-BE49-F238E27FC236}">
                <a16:creationId xmlns:a16="http://schemas.microsoft.com/office/drawing/2014/main" id="{199E8E62-998C-46F5-A792-24E2E73A5F6E}"/>
              </a:ext>
            </a:extLst>
          </p:cNvPr>
          <p:cNvCxnSpPr>
            <a:cxnSpLocks/>
            <a:stCxn id="6" idx="3"/>
          </p:cNvCxnSpPr>
          <p:nvPr/>
        </p:nvCxnSpPr>
        <p:spPr>
          <a:xfrm>
            <a:off x="2259162" y="2803441"/>
            <a:ext cx="2027914"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10" name="Rechteck: abgerundete Ecken 9">
            <a:extLst>
              <a:ext uri="{FF2B5EF4-FFF2-40B4-BE49-F238E27FC236}">
                <a16:creationId xmlns:a16="http://schemas.microsoft.com/office/drawing/2014/main" id="{91DA2C4B-3837-4A00-9A69-F15D2F4C7874}"/>
              </a:ext>
            </a:extLst>
          </p:cNvPr>
          <p:cNvSpPr/>
          <p:nvPr/>
        </p:nvSpPr>
        <p:spPr>
          <a:xfrm>
            <a:off x="4439480" y="2372139"/>
            <a:ext cx="1762540" cy="111318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Trad. Heiler</a:t>
            </a:r>
          </a:p>
          <a:p>
            <a:pPr algn="ctr"/>
            <a:r>
              <a:rPr lang="de-CH" dirty="0"/>
              <a:t>Heilpraktiker</a:t>
            </a:r>
            <a:endParaRPr lang="de-DE" dirty="0"/>
          </a:p>
        </p:txBody>
      </p:sp>
      <p:cxnSp>
        <p:nvCxnSpPr>
          <p:cNvPr id="11" name="Gerade Verbindung mit Pfeil 10">
            <a:extLst>
              <a:ext uri="{FF2B5EF4-FFF2-40B4-BE49-F238E27FC236}">
                <a16:creationId xmlns:a16="http://schemas.microsoft.com/office/drawing/2014/main" id="{4C474173-31BB-49BD-AF5B-CADF07997ED8}"/>
              </a:ext>
            </a:extLst>
          </p:cNvPr>
          <p:cNvCxnSpPr>
            <a:cxnSpLocks/>
          </p:cNvCxnSpPr>
          <p:nvPr/>
        </p:nvCxnSpPr>
        <p:spPr>
          <a:xfrm flipV="1">
            <a:off x="6321295" y="2164041"/>
            <a:ext cx="1007159" cy="640010"/>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0407D352-CDAD-4F4D-A281-DE039CDC82F5}"/>
              </a:ext>
            </a:extLst>
          </p:cNvPr>
          <p:cNvSpPr txBox="1"/>
          <p:nvPr/>
        </p:nvSpPr>
        <p:spPr>
          <a:xfrm>
            <a:off x="7328454" y="1840875"/>
            <a:ext cx="1630018" cy="646331"/>
          </a:xfrm>
          <a:prstGeom prst="rect">
            <a:avLst/>
          </a:prstGeom>
          <a:solidFill>
            <a:schemeClr val="accent6">
              <a:lumMod val="20000"/>
              <a:lumOff val="80000"/>
            </a:schemeClr>
          </a:solidFill>
        </p:spPr>
        <p:txBody>
          <a:bodyPr wrap="square" rtlCol="0">
            <a:spAutoFit/>
          </a:bodyPr>
          <a:lstStyle/>
          <a:p>
            <a:r>
              <a:rPr lang="de-CH" dirty="0"/>
              <a:t>Erfolg</a:t>
            </a:r>
          </a:p>
          <a:p>
            <a:r>
              <a:rPr lang="de-CH" dirty="0"/>
              <a:t>Beruhigung</a:t>
            </a:r>
            <a:endParaRPr lang="de-DE" dirty="0"/>
          </a:p>
        </p:txBody>
      </p:sp>
      <p:cxnSp>
        <p:nvCxnSpPr>
          <p:cNvPr id="15" name="Gerade Verbindung mit Pfeil 14">
            <a:extLst>
              <a:ext uri="{FF2B5EF4-FFF2-40B4-BE49-F238E27FC236}">
                <a16:creationId xmlns:a16="http://schemas.microsoft.com/office/drawing/2014/main" id="{14BA3598-80CA-4ACA-9B8C-C997CFD6A16C}"/>
              </a:ext>
            </a:extLst>
          </p:cNvPr>
          <p:cNvCxnSpPr>
            <a:cxnSpLocks/>
          </p:cNvCxnSpPr>
          <p:nvPr/>
        </p:nvCxnSpPr>
        <p:spPr>
          <a:xfrm>
            <a:off x="6321295" y="2956451"/>
            <a:ext cx="967401" cy="5885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8F35FE09-DC23-4D64-85DD-08988314A7D8}"/>
              </a:ext>
            </a:extLst>
          </p:cNvPr>
          <p:cNvSpPr txBox="1"/>
          <p:nvPr/>
        </p:nvSpPr>
        <p:spPr>
          <a:xfrm>
            <a:off x="7341707" y="3152843"/>
            <a:ext cx="1749285" cy="646331"/>
          </a:xfrm>
          <a:prstGeom prst="rect">
            <a:avLst/>
          </a:prstGeom>
          <a:solidFill>
            <a:schemeClr val="accent2">
              <a:lumMod val="40000"/>
              <a:lumOff val="60000"/>
            </a:schemeClr>
          </a:solidFill>
        </p:spPr>
        <p:txBody>
          <a:bodyPr wrap="square" rtlCol="0">
            <a:spAutoFit/>
          </a:bodyPr>
          <a:lstStyle/>
          <a:p>
            <a:r>
              <a:rPr lang="de-CH" dirty="0"/>
              <a:t>Weiterbestehen der Störung</a:t>
            </a:r>
            <a:endParaRPr lang="de-DE" dirty="0"/>
          </a:p>
        </p:txBody>
      </p:sp>
      <p:sp>
        <p:nvSpPr>
          <p:cNvPr id="18" name="Rechteck: abgerundete Ecken 17">
            <a:extLst>
              <a:ext uri="{FF2B5EF4-FFF2-40B4-BE49-F238E27FC236}">
                <a16:creationId xmlns:a16="http://schemas.microsoft.com/office/drawing/2014/main" id="{CB68799A-23A6-4486-A0B3-9366D1754B55}"/>
              </a:ext>
            </a:extLst>
          </p:cNvPr>
          <p:cNvSpPr/>
          <p:nvPr/>
        </p:nvSpPr>
        <p:spPr>
          <a:xfrm>
            <a:off x="4439480" y="4843669"/>
            <a:ext cx="1762540" cy="1113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Medizinische</a:t>
            </a:r>
          </a:p>
          <a:p>
            <a:pPr algn="ctr"/>
            <a:r>
              <a:rPr lang="de-CH" dirty="0"/>
              <a:t>Behandlung</a:t>
            </a:r>
            <a:endParaRPr lang="de-DE" dirty="0"/>
          </a:p>
        </p:txBody>
      </p:sp>
      <p:grpSp>
        <p:nvGrpSpPr>
          <p:cNvPr id="29" name="Gruppieren 28">
            <a:extLst>
              <a:ext uri="{FF2B5EF4-FFF2-40B4-BE49-F238E27FC236}">
                <a16:creationId xmlns:a16="http://schemas.microsoft.com/office/drawing/2014/main" id="{4AC7B9D3-E799-4849-B821-32651201CE93}"/>
              </a:ext>
            </a:extLst>
          </p:cNvPr>
          <p:cNvGrpSpPr/>
          <p:nvPr/>
        </p:nvGrpSpPr>
        <p:grpSpPr>
          <a:xfrm>
            <a:off x="6321295" y="3697393"/>
            <a:ext cx="1007159" cy="1589967"/>
            <a:chOff x="6321295" y="3697393"/>
            <a:chExt cx="1007159" cy="1589967"/>
          </a:xfrm>
        </p:grpSpPr>
        <p:cxnSp>
          <p:nvCxnSpPr>
            <p:cNvPr id="20" name="Gerade Verbindung mit Pfeil 19">
              <a:extLst>
                <a:ext uri="{FF2B5EF4-FFF2-40B4-BE49-F238E27FC236}">
                  <a16:creationId xmlns:a16="http://schemas.microsoft.com/office/drawing/2014/main" id="{60D46873-8C94-42EC-9D7D-751B1D2575D0}"/>
                </a:ext>
              </a:extLst>
            </p:cNvPr>
            <p:cNvCxnSpPr>
              <a:cxnSpLocks/>
            </p:cNvCxnSpPr>
            <p:nvPr/>
          </p:nvCxnSpPr>
          <p:spPr>
            <a:xfrm flipV="1">
              <a:off x="6321295" y="3697393"/>
              <a:ext cx="1007159" cy="640010"/>
            </a:xfrm>
            <a:prstGeom prst="straightConnector1">
              <a:avLst/>
            </a:prstGeom>
            <a:ln w="762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B8C6BC8D-76E2-4BEE-9C07-E4ED06F53222}"/>
                </a:ext>
              </a:extLst>
            </p:cNvPr>
            <p:cNvCxnSpPr>
              <a:cxnSpLocks/>
            </p:cNvCxnSpPr>
            <p:nvPr/>
          </p:nvCxnSpPr>
          <p:spPr>
            <a:xfrm flipV="1">
              <a:off x="6321295" y="4647350"/>
              <a:ext cx="1007159" cy="640010"/>
            </a:xfrm>
            <a:prstGeom prst="straightConnector1">
              <a:avLst/>
            </a:prstGeom>
            <a:ln w="762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3" name="Textfeld 22">
            <a:extLst>
              <a:ext uri="{FF2B5EF4-FFF2-40B4-BE49-F238E27FC236}">
                <a16:creationId xmlns:a16="http://schemas.microsoft.com/office/drawing/2014/main" id="{4816EC7A-77A2-42E7-9898-41D29BC543B7}"/>
              </a:ext>
            </a:extLst>
          </p:cNvPr>
          <p:cNvSpPr txBox="1"/>
          <p:nvPr/>
        </p:nvSpPr>
        <p:spPr>
          <a:xfrm>
            <a:off x="1716155" y="5184626"/>
            <a:ext cx="2046803" cy="646331"/>
          </a:xfrm>
          <a:prstGeom prst="rect">
            <a:avLst/>
          </a:prstGeom>
          <a:solidFill>
            <a:schemeClr val="accent6">
              <a:lumMod val="20000"/>
              <a:lumOff val="80000"/>
            </a:schemeClr>
          </a:solidFill>
        </p:spPr>
        <p:txBody>
          <a:bodyPr wrap="square" rtlCol="0">
            <a:spAutoFit/>
          </a:bodyPr>
          <a:lstStyle/>
          <a:p>
            <a:r>
              <a:rPr lang="de-CH" dirty="0"/>
              <a:t>Erfolg</a:t>
            </a:r>
          </a:p>
          <a:p>
            <a:r>
              <a:rPr lang="de-CH" dirty="0"/>
              <a:t>Beruhigung</a:t>
            </a:r>
            <a:endParaRPr lang="de-DE" dirty="0"/>
          </a:p>
        </p:txBody>
      </p:sp>
      <p:sp>
        <p:nvSpPr>
          <p:cNvPr id="28" name="Textfeld 27">
            <a:extLst>
              <a:ext uri="{FF2B5EF4-FFF2-40B4-BE49-F238E27FC236}">
                <a16:creationId xmlns:a16="http://schemas.microsoft.com/office/drawing/2014/main" id="{EA4C5595-1E19-4A9F-AE72-8B20D2E8C97D}"/>
              </a:ext>
            </a:extLst>
          </p:cNvPr>
          <p:cNvSpPr txBox="1"/>
          <p:nvPr/>
        </p:nvSpPr>
        <p:spPr>
          <a:xfrm>
            <a:off x="1755913" y="4462380"/>
            <a:ext cx="2046803" cy="646331"/>
          </a:xfrm>
          <a:prstGeom prst="rect">
            <a:avLst/>
          </a:prstGeom>
          <a:solidFill>
            <a:schemeClr val="accent2">
              <a:lumMod val="40000"/>
              <a:lumOff val="60000"/>
            </a:schemeClr>
          </a:solidFill>
        </p:spPr>
        <p:txBody>
          <a:bodyPr wrap="square" rtlCol="0">
            <a:spAutoFit/>
          </a:bodyPr>
          <a:lstStyle/>
          <a:p>
            <a:r>
              <a:rPr lang="de-CH" dirty="0"/>
              <a:t>Therapieresistenz, Chronifizierung</a:t>
            </a:r>
          </a:p>
        </p:txBody>
      </p:sp>
      <p:cxnSp>
        <p:nvCxnSpPr>
          <p:cNvPr id="22" name="Gerade Verbindung mit Pfeil 21">
            <a:extLst>
              <a:ext uri="{FF2B5EF4-FFF2-40B4-BE49-F238E27FC236}">
                <a16:creationId xmlns:a16="http://schemas.microsoft.com/office/drawing/2014/main" id="{CDEC22D4-C957-40D1-BE61-2001673C6490}"/>
              </a:ext>
            </a:extLst>
          </p:cNvPr>
          <p:cNvCxnSpPr>
            <a:cxnSpLocks/>
          </p:cNvCxnSpPr>
          <p:nvPr/>
        </p:nvCxnSpPr>
        <p:spPr>
          <a:xfrm flipH="1">
            <a:off x="3346181" y="5428277"/>
            <a:ext cx="940895" cy="0"/>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836E339A-E2F1-46C5-8564-6DBA09EA9CB6}"/>
              </a:ext>
            </a:extLst>
          </p:cNvPr>
          <p:cNvCxnSpPr>
            <a:cxnSpLocks/>
          </p:cNvCxnSpPr>
          <p:nvPr/>
        </p:nvCxnSpPr>
        <p:spPr>
          <a:xfrm>
            <a:off x="3514812" y="4785545"/>
            <a:ext cx="751725" cy="412366"/>
          </a:xfrm>
          <a:prstGeom prst="straightConnector1">
            <a:avLst/>
          </a:prstGeom>
          <a:ln w="762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0" name="Gruppieren 29">
            <a:extLst>
              <a:ext uri="{FF2B5EF4-FFF2-40B4-BE49-F238E27FC236}">
                <a16:creationId xmlns:a16="http://schemas.microsoft.com/office/drawing/2014/main" id="{24DE13AE-B5CE-4EB5-9F5D-204311684BDF}"/>
              </a:ext>
            </a:extLst>
          </p:cNvPr>
          <p:cNvGrpSpPr/>
          <p:nvPr/>
        </p:nvGrpSpPr>
        <p:grpSpPr>
          <a:xfrm flipH="1" flipV="1">
            <a:off x="3465442" y="3152843"/>
            <a:ext cx="788502" cy="1313176"/>
            <a:chOff x="6321295" y="3697393"/>
            <a:chExt cx="1007159" cy="1589967"/>
          </a:xfrm>
        </p:grpSpPr>
        <p:cxnSp>
          <p:nvCxnSpPr>
            <p:cNvPr id="31" name="Gerade Verbindung mit Pfeil 30">
              <a:extLst>
                <a:ext uri="{FF2B5EF4-FFF2-40B4-BE49-F238E27FC236}">
                  <a16:creationId xmlns:a16="http://schemas.microsoft.com/office/drawing/2014/main" id="{126ADF4F-A58D-4253-9580-16EDEEFA8610}"/>
                </a:ext>
              </a:extLst>
            </p:cNvPr>
            <p:cNvCxnSpPr>
              <a:cxnSpLocks/>
            </p:cNvCxnSpPr>
            <p:nvPr/>
          </p:nvCxnSpPr>
          <p:spPr>
            <a:xfrm flipV="1">
              <a:off x="6321295" y="3697393"/>
              <a:ext cx="1007159" cy="640010"/>
            </a:xfrm>
            <a:prstGeom prst="straightConnector1">
              <a:avLst/>
            </a:prstGeom>
            <a:ln w="762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DD6117CC-DDE2-46CE-8AC7-195CB1A1104B}"/>
                </a:ext>
              </a:extLst>
            </p:cNvPr>
            <p:cNvCxnSpPr>
              <a:cxnSpLocks/>
            </p:cNvCxnSpPr>
            <p:nvPr/>
          </p:nvCxnSpPr>
          <p:spPr>
            <a:xfrm flipV="1">
              <a:off x="6321295" y="4647350"/>
              <a:ext cx="1007159" cy="640010"/>
            </a:xfrm>
            <a:prstGeom prst="straightConnector1">
              <a:avLst/>
            </a:prstGeom>
            <a:ln w="762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4" name="Textfeld 33">
            <a:extLst>
              <a:ext uri="{FF2B5EF4-FFF2-40B4-BE49-F238E27FC236}">
                <a16:creationId xmlns:a16="http://schemas.microsoft.com/office/drawing/2014/main" id="{8E5CEEFF-D9C8-4421-A991-89B55D4BF81F}"/>
              </a:ext>
            </a:extLst>
          </p:cNvPr>
          <p:cNvSpPr txBox="1"/>
          <p:nvPr/>
        </p:nvSpPr>
        <p:spPr>
          <a:xfrm>
            <a:off x="7447729" y="4044062"/>
            <a:ext cx="2153471" cy="2308324"/>
          </a:xfrm>
          <a:prstGeom prst="rect">
            <a:avLst/>
          </a:prstGeom>
          <a:noFill/>
        </p:spPr>
        <p:txBody>
          <a:bodyPr wrap="square" rtlCol="0">
            <a:spAutoFit/>
          </a:bodyPr>
          <a:lstStyle/>
          <a:p>
            <a:r>
              <a:rPr lang="de-CH" dirty="0"/>
              <a:t>Auf der Suche nach Heilung suchen Patienten und ihre Angehörigen an verschiedenen Orten Zuflucht, je nach Verfügbarkeit und Erfolgsaussichten</a:t>
            </a:r>
            <a:endParaRPr lang="de-DE" dirty="0"/>
          </a:p>
        </p:txBody>
      </p:sp>
      <p:cxnSp>
        <p:nvCxnSpPr>
          <p:cNvPr id="24" name="Gerade Verbindung mit Pfeil 23">
            <a:extLst>
              <a:ext uri="{FF2B5EF4-FFF2-40B4-BE49-F238E27FC236}">
                <a16:creationId xmlns:a16="http://schemas.microsoft.com/office/drawing/2014/main" id="{CE49B4F2-C031-498C-A0C9-B89F855EDC9B}"/>
              </a:ext>
            </a:extLst>
          </p:cNvPr>
          <p:cNvCxnSpPr>
            <a:cxnSpLocks/>
          </p:cNvCxnSpPr>
          <p:nvPr/>
        </p:nvCxnSpPr>
        <p:spPr>
          <a:xfrm flipH="1">
            <a:off x="4690282" y="4334203"/>
            <a:ext cx="33741" cy="809116"/>
          </a:xfrm>
          <a:prstGeom prst="straightConnector1">
            <a:avLst/>
          </a:prstGeom>
          <a:ln w="76200">
            <a:solidFill>
              <a:schemeClr val="accent4">
                <a:lumMod val="60000"/>
                <a:lumOff val="40000"/>
              </a:schemeClr>
            </a:solidFill>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196995E4-42E8-425F-AE13-54CA65AB0CC3}"/>
              </a:ext>
            </a:extLst>
          </p:cNvPr>
          <p:cNvSpPr txBox="1"/>
          <p:nvPr/>
        </p:nvSpPr>
        <p:spPr>
          <a:xfrm>
            <a:off x="2238652" y="2061889"/>
            <a:ext cx="2015292" cy="646331"/>
          </a:xfrm>
          <a:prstGeom prst="rect">
            <a:avLst/>
          </a:prstGeom>
          <a:noFill/>
        </p:spPr>
        <p:txBody>
          <a:bodyPr wrap="square" rtlCol="0">
            <a:spAutoFit/>
          </a:bodyPr>
          <a:lstStyle/>
          <a:p>
            <a:r>
              <a:rPr lang="de-CH" dirty="0"/>
              <a:t>Verzweifelte Suche nach Hilfe</a:t>
            </a:r>
            <a:endParaRPr lang="de-DE" dirty="0"/>
          </a:p>
        </p:txBody>
      </p:sp>
    </p:spTree>
    <p:extLst>
      <p:ext uri="{BB962C8B-B14F-4D97-AF65-F5344CB8AC3E}">
        <p14:creationId xmlns:p14="http://schemas.microsoft.com/office/powerpoint/2010/main" val="107287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P spid="17" grpId="0" animBg="1"/>
      <p:bldP spid="18" grpId="0" animBg="1"/>
      <p:bldP spid="23"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a:t>Transkulturelle Formen </a:t>
            </a:r>
            <a:br>
              <a:rPr lang="de-CH" dirty="0"/>
            </a:br>
            <a:r>
              <a:rPr lang="de-CH" dirty="0"/>
              <a:t>dämonischer Interpretationen</a:t>
            </a:r>
          </a:p>
        </p:txBody>
      </p:sp>
      <p:sp>
        <p:nvSpPr>
          <p:cNvPr id="5" name="Textplatzhalter 4"/>
          <p:cNvSpPr>
            <a:spLocks noGrp="1"/>
          </p:cNvSpPr>
          <p:nvPr>
            <p:ph type="body" idx="1"/>
          </p:nvPr>
        </p:nvSpPr>
        <p:spPr/>
        <p:txBody>
          <a:bodyPr/>
          <a:lstStyle/>
          <a:p>
            <a:endParaRPr lang="de-CH"/>
          </a:p>
        </p:txBody>
      </p:sp>
    </p:spTree>
    <p:extLst>
      <p:ext uri="{BB962C8B-B14F-4D97-AF65-F5344CB8AC3E}">
        <p14:creationId xmlns:p14="http://schemas.microsoft.com/office/powerpoint/2010/main" val="1214920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1043236" y="4334671"/>
            <a:ext cx="4248472" cy="2168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itel 3"/>
          <p:cNvSpPr>
            <a:spLocks noGrp="1"/>
          </p:cNvSpPr>
          <p:nvPr>
            <p:ph type="title"/>
          </p:nvPr>
        </p:nvSpPr>
        <p:spPr/>
        <p:txBody>
          <a:bodyPr/>
          <a:lstStyle/>
          <a:p>
            <a:r>
              <a:rPr lang="de-CH" dirty="0"/>
              <a:t>Besessenheit als transkulturelles Phänomen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236" y="1304674"/>
            <a:ext cx="6120680" cy="292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780" y="2869688"/>
            <a:ext cx="3851920" cy="3727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8544" r="46665"/>
          <a:stretch/>
        </p:blipFill>
        <p:spPr bwMode="auto">
          <a:xfrm>
            <a:off x="2051348" y="4653137"/>
            <a:ext cx="3024336" cy="1775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043235" y="4334671"/>
            <a:ext cx="5209283" cy="369332"/>
          </a:xfrm>
          <a:prstGeom prst="rect">
            <a:avLst/>
          </a:prstGeom>
          <a:noFill/>
        </p:spPr>
        <p:txBody>
          <a:bodyPr wrap="square" rtlCol="0">
            <a:spAutoFit/>
          </a:bodyPr>
          <a:lstStyle/>
          <a:p>
            <a:r>
              <a:rPr lang="de-CH" dirty="0">
                <a:solidFill>
                  <a:srgbClr val="C00000"/>
                </a:solidFill>
              </a:rPr>
              <a:t>Hilfe wird gesucht bei folgenden Instanzen / Afrika</a:t>
            </a:r>
          </a:p>
        </p:txBody>
      </p:sp>
      <p:sp>
        <p:nvSpPr>
          <p:cNvPr id="6" name="Rechteck 5"/>
          <p:cNvSpPr/>
          <p:nvPr/>
        </p:nvSpPr>
        <p:spPr>
          <a:xfrm>
            <a:off x="1115244" y="4653136"/>
            <a:ext cx="936104" cy="17281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extfeld 1">
            <a:extLst>
              <a:ext uri="{FF2B5EF4-FFF2-40B4-BE49-F238E27FC236}">
                <a16:creationId xmlns:a16="http://schemas.microsoft.com/office/drawing/2014/main" id="{383B931B-3C7B-405D-BE81-75B4DBA48792}"/>
              </a:ext>
            </a:extLst>
          </p:cNvPr>
          <p:cNvSpPr txBox="1"/>
          <p:nvPr/>
        </p:nvSpPr>
        <p:spPr>
          <a:xfrm>
            <a:off x="7940289" y="1619420"/>
            <a:ext cx="1075038" cy="369332"/>
          </a:xfrm>
          <a:prstGeom prst="rect">
            <a:avLst/>
          </a:prstGeom>
          <a:noFill/>
        </p:spPr>
        <p:txBody>
          <a:bodyPr wrap="square" rtlCol="0">
            <a:spAutoFit/>
          </a:bodyPr>
          <a:lstStyle/>
          <a:p>
            <a:r>
              <a:rPr lang="de-CH" dirty="0"/>
              <a:t>2012</a:t>
            </a:r>
          </a:p>
        </p:txBody>
      </p:sp>
    </p:spTree>
    <p:extLst>
      <p:ext uri="{BB962C8B-B14F-4D97-AF65-F5344CB8AC3E}">
        <p14:creationId xmlns:p14="http://schemas.microsoft.com/office/powerpoint/2010/main" val="1121264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3"/>
          <p:cNvSpPr>
            <a:spLocks noGrp="1"/>
          </p:cNvSpPr>
          <p:nvPr>
            <p:ph type="title"/>
          </p:nvPr>
        </p:nvSpPr>
        <p:spPr/>
        <p:txBody>
          <a:bodyPr/>
          <a:lstStyle/>
          <a:p>
            <a:r>
              <a:rPr lang="de-CH" altLang="en-US" dirty="0"/>
              <a:t>Islam: JINN-Konzept</a:t>
            </a:r>
          </a:p>
        </p:txBody>
      </p:sp>
      <p:sp>
        <p:nvSpPr>
          <p:cNvPr id="45060" name="Inhaltsplatzhalter 5"/>
          <p:cNvSpPr>
            <a:spLocks noGrp="1"/>
          </p:cNvSpPr>
          <p:nvPr>
            <p:ph sz="half" idx="2"/>
          </p:nvPr>
        </p:nvSpPr>
        <p:spPr>
          <a:xfrm>
            <a:off x="5284947" y="1727630"/>
            <a:ext cx="4436745" cy="4351338"/>
          </a:xfrm>
        </p:spPr>
        <p:txBody>
          <a:bodyPr/>
          <a:lstStyle/>
          <a:p>
            <a:r>
              <a:rPr lang="de-CH" altLang="en-US" sz="2000" dirty="0"/>
              <a:t>Psychische Probleme werden von einem Jinn (= Dämon) verursacht, </a:t>
            </a:r>
          </a:p>
          <a:p>
            <a:r>
              <a:rPr lang="de-CH" altLang="en-US" sz="2000" u="sng" dirty="0"/>
              <a:t>Ursache</a:t>
            </a:r>
            <a:r>
              <a:rPr lang="de-CH" altLang="en-US" sz="2000" dirty="0"/>
              <a:t>: Häufig wird die Störung auf einen Zauber oder einen Bann zurückgeführt.</a:t>
            </a:r>
          </a:p>
          <a:p>
            <a:r>
              <a:rPr lang="de-CH" altLang="en-US" sz="2000" u="sng" dirty="0"/>
              <a:t>Schutz</a:t>
            </a:r>
            <a:r>
              <a:rPr lang="de-CH" altLang="en-US" sz="2000" dirty="0"/>
              <a:t> durch Koranverse, durch Amulette und religiöse Rituale. </a:t>
            </a:r>
          </a:p>
          <a:p>
            <a:endParaRPr lang="de-CH" altLang="en-US" sz="2000" dirty="0"/>
          </a:p>
          <a:p>
            <a:r>
              <a:rPr lang="de-CH" altLang="en-US" sz="2000" dirty="0"/>
              <a:t>YOUTUBE – Stichworte: Islam, </a:t>
            </a:r>
            <a:r>
              <a:rPr lang="de-CH" altLang="en-US" sz="2000" dirty="0" err="1"/>
              <a:t>Jinn</a:t>
            </a:r>
            <a:r>
              <a:rPr lang="de-CH" altLang="en-US" sz="2000" dirty="0"/>
              <a:t>,  Magic</a:t>
            </a:r>
          </a:p>
          <a:p>
            <a:endParaRPr lang="de-CH" altLang="en-US" sz="2000" dirty="0"/>
          </a:p>
        </p:txBody>
      </p:sp>
      <p:pic>
        <p:nvPicPr>
          <p:cNvPr id="4506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3503" y="1727630"/>
            <a:ext cx="4694550" cy="38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933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p:cNvSpPr>
          <p:nvPr>
            <p:ph type="title"/>
          </p:nvPr>
        </p:nvSpPr>
        <p:spPr/>
        <p:txBody>
          <a:bodyPr/>
          <a:lstStyle/>
          <a:p>
            <a:r>
              <a:rPr lang="de-CH" altLang="en-US"/>
              <a:t>Interpretation Jinn – Saudi-Arabien</a:t>
            </a:r>
          </a:p>
        </p:txBody>
      </p:sp>
      <p:pic>
        <p:nvPicPr>
          <p:cNvPr id="47107" name="Grafik 6" descr="An external file that holds a picture, illustration, etc.&#10;Object name is JFCM-10-31-g00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1364" y="1435100"/>
            <a:ext cx="6808787"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e 7"/>
          <p:cNvSpPr/>
          <p:nvPr/>
        </p:nvSpPr>
        <p:spPr>
          <a:xfrm>
            <a:off x="5899151" y="1363664"/>
            <a:ext cx="1439863" cy="5032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cxnSp>
        <p:nvCxnSpPr>
          <p:cNvPr id="10" name="Gerade Verbindung 9"/>
          <p:cNvCxnSpPr/>
          <p:nvPr/>
        </p:nvCxnSpPr>
        <p:spPr>
          <a:xfrm>
            <a:off x="6043613" y="1989138"/>
            <a:ext cx="0" cy="3600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7267575" y="1989138"/>
            <a:ext cx="0" cy="3600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7111" name="Textfeld 11"/>
          <p:cNvSpPr txBox="1">
            <a:spLocks noChangeArrowheads="1"/>
          </p:cNvSpPr>
          <p:nvPr/>
        </p:nvSpPr>
        <p:spPr bwMode="auto">
          <a:xfrm rot="5400000">
            <a:off x="7456488" y="3268749"/>
            <a:ext cx="38163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CH" altLang="en-US" sz="900"/>
              <a:t>Al-Habeeb 2003. </a:t>
            </a:r>
            <a:r>
              <a:rPr lang="en-US" altLang="en-US" sz="900"/>
              <a:t>J Family Community Med. 2003 Sep-Dec; 10(3): 31–38. </a:t>
            </a:r>
            <a:endParaRPr lang="de-CH" altLang="en-US" sz="900"/>
          </a:p>
          <a:p>
            <a:pPr eaLnBrk="1" hangingPunct="1"/>
            <a:endParaRPr lang="de-CH" altLang="en-US" sz="900"/>
          </a:p>
        </p:txBody>
      </p:sp>
    </p:spTree>
    <p:extLst>
      <p:ext uri="{BB962C8B-B14F-4D97-AF65-F5344CB8AC3E}">
        <p14:creationId xmlns:p14="http://schemas.microsoft.com/office/powerpoint/2010/main" val="3956578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p:txBody>
          <a:bodyPr/>
          <a:lstStyle/>
          <a:p>
            <a:r>
              <a:rPr lang="de-CH" altLang="en-US"/>
              <a:t>Hinduismus</a:t>
            </a:r>
          </a:p>
        </p:txBody>
      </p:sp>
      <p:sp>
        <p:nvSpPr>
          <p:cNvPr id="48132" name="Inhaltsplatzhalter 6"/>
          <p:cNvSpPr>
            <a:spLocks noGrp="1"/>
          </p:cNvSpPr>
          <p:nvPr>
            <p:ph sz="half" idx="2"/>
          </p:nvPr>
        </p:nvSpPr>
        <p:spPr>
          <a:xfrm>
            <a:off x="4900956" y="1641132"/>
            <a:ext cx="4820735" cy="4351338"/>
          </a:xfrm>
        </p:spPr>
        <p:txBody>
          <a:bodyPr/>
          <a:lstStyle/>
          <a:p>
            <a:r>
              <a:rPr lang="de-CH" altLang="en-US" sz="2000" dirty="0"/>
              <a:t>Auffälliges Verhalten (Essstörung, Gewichtsabnahme, Schlafstörungen, sozial unangepasste Aggression) wird spirituell gedeutet</a:t>
            </a:r>
          </a:p>
          <a:p>
            <a:r>
              <a:rPr lang="de-CH" altLang="en-US" sz="2000" dirty="0"/>
              <a:t>Heilungsschreine bieten Hilfe durch individuelle Beratung und Gruppenrituale mit  ekstatischer Trance.</a:t>
            </a:r>
          </a:p>
          <a:p>
            <a:r>
              <a:rPr lang="de-CH" altLang="en-US" sz="2000" dirty="0"/>
              <a:t>Der berühmte Heiler </a:t>
            </a:r>
            <a:r>
              <a:rPr lang="de-CH" altLang="en-US" sz="2000" dirty="0" err="1"/>
              <a:t>Bhagat</a:t>
            </a:r>
            <a:r>
              <a:rPr lang="de-CH" altLang="en-US" sz="2000" dirty="0"/>
              <a:t> erklärt seine Vorgehensweise und seinen Umgang mit krankmachenden Geistern.</a:t>
            </a:r>
          </a:p>
        </p:txBody>
      </p:sp>
      <p:pic>
        <p:nvPicPr>
          <p:cNvPr id="48133" name="Picture 2">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641132"/>
            <a:ext cx="4704177" cy="308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4" name="Textfeld 7"/>
          <p:cNvSpPr txBox="1">
            <a:spLocks noChangeArrowheads="1"/>
          </p:cNvSpPr>
          <p:nvPr/>
        </p:nvSpPr>
        <p:spPr bwMode="auto">
          <a:xfrm>
            <a:off x="830435" y="4873114"/>
            <a:ext cx="32400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CH" altLang="en-US" sz="1600" i="1" dirty="0">
                <a:latin typeface="Calibri" panose="020F0502020204030204" pitchFamily="34" charset="0"/>
              </a:rPr>
              <a:t>Grossartige Dokumentation in einem Film des finnischen Fernsehens von Jouko </a:t>
            </a:r>
            <a:r>
              <a:rPr lang="de-CH" altLang="en-US" sz="1600" i="1" dirty="0" err="1">
                <a:latin typeface="Calibri" panose="020F0502020204030204" pitchFamily="34" charset="0"/>
              </a:rPr>
              <a:t>Aaltonen</a:t>
            </a:r>
            <a:r>
              <a:rPr lang="de-CH" altLang="en-US" sz="1600" i="1" dirty="0">
                <a:latin typeface="Calibri" panose="020F0502020204030204" pitchFamily="34" charset="0"/>
              </a:rPr>
              <a:t> und Antti </a:t>
            </a:r>
            <a:r>
              <a:rPr lang="de-CH" altLang="en-US" sz="1600" i="1" dirty="0" err="1">
                <a:latin typeface="Calibri" panose="020F0502020204030204" pitchFamily="34" charset="0"/>
              </a:rPr>
              <a:t>Pakaslahti</a:t>
            </a:r>
            <a:r>
              <a:rPr lang="de-CH" altLang="en-US" sz="1600" i="1" dirty="0">
                <a:latin typeface="Calibri" panose="020F0502020204030204" pitchFamily="34" charset="0"/>
              </a:rPr>
              <a:t>: «</a:t>
            </a:r>
            <a:r>
              <a:rPr lang="de-CH" altLang="en-US" sz="1600" i="1" dirty="0" err="1">
                <a:latin typeface="Calibri" panose="020F0502020204030204" pitchFamily="34" charset="0"/>
              </a:rPr>
              <a:t>Kusum</a:t>
            </a:r>
            <a:r>
              <a:rPr lang="de-CH" altLang="en-US" sz="1600" i="1" dirty="0">
                <a:latin typeface="Calibri" panose="020F0502020204030204" pitchFamily="34" charset="0"/>
              </a:rPr>
              <a:t>»</a:t>
            </a:r>
          </a:p>
        </p:txBody>
      </p:sp>
      <p:sp>
        <p:nvSpPr>
          <p:cNvPr id="2" name="Pfeil: nach rechts 1">
            <a:hlinkClick r:id="rId5"/>
          </p:cNvPr>
          <p:cNvSpPr/>
          <p:nvPr/>
        </p:nvSpPr>
        <p:spPr>
          <a:xfrm>
            <a:off x="5615189" y="5151549"/>
            <a:ext cx="1712890" cy="840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Grafik 3" descr="Originaldatei ‎ (1.024 × 721 Pixel, Dateigröße: 11 KB, MIME-Typ ...">
            <a:hlinkClick r:id="rId3"/>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0329" y="4727904"/>
            <a:ext cx="2029112" cy="1429890"/>
          </a:xfrm>
          <a:prstGeom prst="rect">
            <a:avLst/>
          </a:prstGeom>
        </p:spPr>
      </p:pic>
    </p:spTree>
    <p:extLst>
      <p:ext uri="{BB962C8B-B14F-4D97-AF65-F5344CB8AC3E}">
        <p14:creationId xmlns:p14="http://schemas.microsoft.com/office/powerpoint/2010/main" val="3450796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p:txBody>
          <a:bodyPr/>
          <a:lstStyle/>
          <a:p>
            <a:r>
              <a:rPr lang="de-CH" altLang="en-US"/>
              <a:t>Szenenbilder aus «Kusum»</a:t>
            </a:r>
          </a:p>
        </p:txBody>
      </p:sp>
      <p:pic>
        <p:nvPicPr>
          <p:cNvPr id="491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40426" y="1538288"/>
            <a:ext cx="3059113" cy="347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Grafik 1">
            <a:extLst>
              <a:ext uri="{FF2B5EF4-FFF2-40B4-BE49-F238E27FC236}">
                <a16:creationId xmlns:a16="http://schemas.microsoft.com/office/drawing/2014/main" id="{FCC663F5-BF6E-4DC1-8046-BC70795E3706}"/>
              </a:ext>
            </a:extLst>
          </p:cNvPr>
          <p:cNvPicPr>
            <a:picLocks noChangeAspect="1"/>
          </p:cNvPicPr>
          <p:nvPr/>
        </p:nvPicPr>
        <p:blipFill>
          <a:blip r:embed="rId3"/>
          <a:stretch>
            <a:fillRect/>
          </a:stretch>
        </p:blipFill>
        <p:spPr>
          <a:xfrm>
            <a:off x="871742" y="1538288"/>
            <a:ext cx="4721554" cy="2967156"/>
          </a:xfrm>
          <a:prstGeom prst="rect">
            <a:avLst/>
          </a:prstGeom>
        </p:spPr>
      </p:pic>
      <p:pic>
        <p:nvPicPr>
          <p:cNvPr id="4915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7913" y="4183038"/>
            <a:ext cx="3222247" cy="227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1116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a:xfrm>
            <a:off x="717709" y="912485"/>
            <a:ext cx="9003983" cy="732863"/>
          </a:xfrm>
        </p:spPr>
        <p:txBody>
          <a:bodyPr>
            <a:normAutofit/>
          </a:bodyPr>
          <a:lstStyle/>
          <a:p>
            <a:r>
              <a:rPr lang="de-CH" altLang="en-US" sz="2800" dirty="0"/>
              <a:t>Gemeinsamkeiten exorzistischer Rituale transkulturell</a:t>
            </a:r>
          </a:p>
        </p:txBody>
      </p:sp>
      <p:sp>
        <p:nvSpPr>
          <p:cNvPr id="50179" name="Inhaltsplatzhalter 2"/>
          <p:cNvSpPr>
            <a:spLocks noGrp="1"/>
          </p:cNvSpPr>
          <p:nvPr>
            <p:ph sz="half" idx="1"/>
          </p:nvPr>
        </p:nvSpPr>
        <p:spPr>
          <a:xfrm>
            <a:off x="717709" y="1899587"/>
            <a:ext cx="4436745" cy="4351338"/>
          </a:xfrm>
        </p:spPr>
        <p:txBody>
          <a:bodyPr/>
          <a:lstStyle/>
          <a:p>
            <a:r>
              <a:rPr lang="de-CH" altLang="en-US" sz="1800" dirty="0"/>
              <a:t>Auffälliges, evtl. anstössiges Verhalten mit und ohne spirituelle Aspekte (nicht unbedingt psychiatrisch klassifizierbar)</a:t>
            </a:r>
          </a:p>
          <a:p>
            <a:r>
              <a:rPr lang="de-CH" altLang="en-US" sz="1800" dirty="0"/>
              <a:t>Die üblichen medizinischen Heilmassnahmen bringen keine Linderung.</a:t>
            </a:r>
          </a:p>
          <a:p>
            <a:r>
              <a:rPr lang="de-CH" altLang="en-US" sz="1800" dirty="0"/>
              <a:t>Umfeld oder Betroffene äussern die Vermutung einer spirituellen / dämonischen Ursache.</a:t>
            </a:r>
          </a:p>
          <a:p>
            <a:r>
              <a:rPr lang="de-CH" altLang="en-US" sz="1800" dirty="0"/>
              <a:t>Vermutung von Ursachen beim Betroffenen (religiöser oder moralischer Tabubruch) oder im Umfeld (Fluch, Zauberei, böses Auge)</a:t>
            </a:r>
          </a:p>
        </p:txBody>
      </p:sp>
      <p:sp>
        <p:nvSpPr>
          <p:cNvPr id="50180" name="Inhaltsplatzhalter 3"/>
          <p:cNvSpPr>
            <a:spLocks noGrp="1"/>
          </p:cNvSpPr>
          <p:nvPr>
            <p:ph sz="half" idx="2"/>
          </p:nvPr>
        </p:nvSpPr>
        <p:spPr>
          <a:xfrm>
            <a:off x="5284946" y="1899587"/>
            <a:ext cx="4436745" cy="4351338"/>
          </a:xfrm>
        </p:spPr>
        <p:txBody>
          <a:bodyPr/>
          <a:lstStyle/>
          <a:p>
            <a:r>
              <a:rPr lang="de-CH" altLang="en-US" sz="1800" dirty="0"/>
              <a:t>Konsultation einer </a:t>
            </a:r>
            <a:r>
              <a:rPr lang="de-CH" altLang="en-US" sz="1800" dirty="0" err="1"/>
              <a:t>Heilerperson</a:t>
            </a:r>
            <a:r>
              <a:rPr lang="de-CH" altLang="en-US" sz="1800" dirty="0"/>
              <a:t> (Imam, Priester, Begabter in Befreiungsdienst)</a:t>
            </a:r>
          </a:p>
          <a:p>
            <a:r>
              <a:rPr lang="de-CH" altLang="en-US" sz="1800" dirty="0"/>
              <a:t>Diagnostisches Prozedere ruft z.T. auffällige Reaktionen hervor, die die Vermutung dämonischer Ursache bestätigen</a:t>
            </a:r>
          </a:p>
          <a:p>
            <a:r>
              <a:rPr lang="de-CH" altLang="en-US" sz="1800" dirty="0"/>
              <a:t>Ritual der jeweiligen religiösen Tradition (mit und ohne Hilfsmittel wie z.B. Weihwasser, Amulett etc.)</a:t>
            </a:r>
          </a:p>
          <a:p>
            <a:r>
              <a:rPr lang="de-CH" altLang="en-US" sz="1800" dirty="0"/>
              <a:t>Nach der Linderung der Beschwerden dankt die betroffene Person ihrer jeweiligen Gottheit (und evtl. auch dem Heiler)</a:t>
            </a:r>
          </a:p>
          <a:p>
            <a:endParaRPr lang="de-CH" altLang="en-US" sz="1800" dirty="0"/>
          </a:p>
        </p:txBody>
      </p:sp>
    </p:spTree>
    <p:extLst>
      <p:ext uri="{BB962C8B-B14F-4D97-AF65-F5344CB8AC3E}">
        <p14:creationId xmlns:p14="http://schemas.microsoft.com/office/powerpoint/2010/main" val="198126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8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8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8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1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P spid="5018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4394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3">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t="45716" b="9820"/>
          <a:stretch>
            <a:fillRect/>
          </a:stretch>
        </p:blipFill>
        <p:spPr>
          <a:xfrm>
            <a:off x="0" y="3808676"/>
            <a:ext cx="104394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6" name="Titel 5">
            <a:extLst>
              <a:ext uri="{FF2B5EF4-FFF2-40B4-BE49-F238E27FC236}">
                <a16:creationId xmlns:a16="http://schemas.microsoft.com/office/drawing/2014/main" id="{130EB0E7-87D0-4E1F-B209-97097495A41C}"/>
              </a:ext>
            </a:extLst>
          </p:cNvPr>
          <p:cNvSpPr>
            <a:spLocks noGrp="1"/>
          </p:cNvSpPr>
          <p:nvPr>
            <p:ph type="ctrTitle"/>
          </p:nvPr>
        </p:nvSpPr>
        <p:spPr>
          <a:xfrm>
            <a:off x="688839" y="1191796"/>
            <a:ext cx="8580863" cy="2976344"/>
          </a:xfrm>
        </p:spPr>
        <p:txBody>
          <a:bodyPr anchor="ctr">
            <a:normAutofit/>
          </a:bodyPr>
          <a:lstStyle/>
          <a:p>
            <a:pPr algn="l"/>
            <a:r>
              <a:rPr lang="de-DE" sz="6100" dirty="0">
                <a:solidFill>
                  <a:srgbClr val="FFFFFF"/>
                </a:solidFill>
              </a:rPr>
              <a:t>Das Unheimliche fasziniert</a:t>
            </a:r>
            <a:br>
              <a:rPr lang="de-DE" sz="6100" dirty="0">
                <a:solidFill>
                  <a:srgbClr val="FFFFFF"/>
                </a:solidFill>
              </a:rPr>
            </a:br>
            <a:r>
              <a:rPr lang="de-DE" sz="6100" dirty="0">
                <a:solidFill>
                  <a:srgbClr val="FFFFFF"/>
                </a:solidFill>
              </a:rPr>
              <a:t>und verlangt nach Erklärungen</a:t>
            </a:r>
          </a:p>
        </p:txBody>
      </p:sp>
      <p:sp>
        <p:nvSpPr>
          <p:cNvPr id="5" name="Foliennummernplatzhalter 4">
            <a:extLst>
              <a:ext uri="{FF2B5EF4-FFF2-40B4-BE49-F238E27FC236}">
                <a16:creationId xmlns:a16="http://schemas.microsoft.com/office/drawing/2014/main" id="{5B2E16BF-EC76-41D1-8140-314DAE92792B}"/>
              </a:ext>
            </a:extLst>
          </p:cNvPr>
          <p:cNvSpPr>
            <a:spLocks noGrp="1"/>
          </p:cNvSpPr>
          <p:nvPr>
            <p:ph type="sldNum" sz="quarter" idx="4294967295"/>
          </p:nvPr>
        </p:nvSpPr>
        <p:spPr>
          <a:xfrm>
            <a:off x="9269702" y="6223702"/>
            <a:ext cx="488686" cy="314067"/>
          </a:xfrm>
          <a:prstGeom prst="rect">
            <a:avLst/>
          </a:prstGeom>
        </p:spPr>
        <p:txBody>
          <a:bodyPr>
            <a:normAutofit/>
          </a:bodyPr>
          <a:lstStyle/>
          <a:p>
            <a:pPr>
              <a:spcAft>
                <a:spcPts val="600"/>
              </a:spcAft>
            </a:pPr>
            <a:fld id="{4E471FF4-0C00-40C5-A66A-9E33A9528A29}" type="slidenum">
              <a:rPr lang="de-CH" sz="900">
                <a:solidFill>
                  <a:srgbClr val="898989"/>
                </a:solidFill>
              </a:rPr>
              <a:pPr>
                <a:spcAft>
                  <a:spcPts val="600"/>
                </a:spcAft>
              </a:pPr>
              <a:t>3</a:t>
            </a:fld>
            <a:endParaRPr lang="de-CH" sz="900">
              <a:solidFill>
                <a:srgbClr val="898989"/>
              </a:solidFill>
            </a:endParaRPr>
          </a:p>
        </p:txBody>
      </p:sp>
    </p:spTree>
    <p:extLst>
      <p:ext uri="{BB962C8B-B14F-4D97-AF65-F5344CB8AC3E}">
        <p14:creationId xmlns:p14="http://schemas.microsoft.com/office/powerpoint/2010/main" val="182559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a:t>Therapeutischer Umgang mit spiritueller Deutung</a:t>
            </a:r>
          </a:p>
        </p:txBody>
      </p:sp>
      <p:sp>
        <p:nvSpPr>
          <p:cNvPr id="5" name="Textplatzhalter 4"/>
          <p:cNvSpPr>
            <a:spLocks noGrp="1"/>
          </p:cNvSpPr>
          <p:nvPr>
            <p:ph type="body" idx="1"/>
          </p:nvPr>
        </p:nvSpPr>
        <p:spPr/>
        <p:txBody>
          <a:bodyPr/>
          <a:lstStyle/>
          <a:p>
            <a:endParaRPr lang="de-CH"/>
          </a:p>
        </p:txBody>
      </p:sp>
    </p:spTree>
    <p:extLst>
      <p:ext uri="{BB962C8B-B14F-4D97-AF65-F5344CB8AC3E}">
        <p14:creationId xmlns:p14="http://schemas.microsoft.com/office/powerpoint/2010/main" val="372520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title"/>
          </p:nvPr>
        </p:nvSpPr>
        <p:spPr>
          <a:xfrm>
            <a:off x="717709" y="764175"/>
            <a:ext cx="9404191" cy="752473"/>
          </a:xfrm>
        </p:spPr>
        <p:txBody>
          <a:bodyPr/>
          <a:lstStyle/>
          <a:p>
            <a:pPr eaLnBrk="1" hangingPunct="1"/>
            <a:r>
              <a:rPr lang="de-CH" altLang="en-US" dirty="0"/>
              <a:t>Umgang mit spiritueller Deutung</a:t>
            </a:r>
          </a:p>
        </p:txBody>
      </p:sp>
      <p:sp>
        <p:nvSpPr>
          <p:cNvPr id="31747" name="Rectangle 9"/>
          <p:cNvSpPr>
            <a:spLocks noGrp="1" noChangeArrowheads="1"/>
          </p:cNvSpPr>
          <p:nvPr>
            <p:ph type="body" idx="1"/>
          </p:nvPr>
        </p:nvSpPr>
        <p:spPr>
          <a:xfrm>
            <a:off x="2743199" y="1896035"/>
            <a:ext cx="7469843" cy="4280928"/>
          </a:xfrm>
        </p:spPr>
        <p:txBody>
          <a:bodyPr/>
          <a:lstStyle/>
          <a:p>
            <a:pPr eaLnBrk="1" hangingPunct="1"/>
            <a:r>
              <a:rPr lang="de-CH" altLang="en-US" dirty="0"/>
              <a:t>Diagnostik / Assessment</a:t>
            </a:r>
          </a:p>
          <a:p>
            <a:pPr marL="0" indent="0" eaLnBrk="1" hangingPunct="1">
              <a:buNone/>
            </a:pPr>
            <a:r>
              <a:rPr lang="de-CH" altLang="en-US" sz="3600" b="1" i="1" dirty="0">
                <a:solidFill>
                  <a:schemeClr val="accent1">
                    <a:lumMod val="75000"/>
                  </a:schemeClr>
                </a:solidFill>
                <a:latin typeface="Cambria" panose="02040503050406030204" pitchFamily="18" charset="0"/>
              </a:rPr>
              <a:t>"Nur was wir würdigend ansehen, </a:t>
            </a:r>
            <a:br>
              <a:rPr lang="de-CH" altLang="en-US" sz="3600" b="1" i="1" dirty="0">
                <a:solidFill>
                  <a:schemeClr val="accent1">
                    <a:lumMod val="75000"/>
                  </a:schemeClr>
                </a:solidFill>
                <a:latin typeface="Cambria" panose="02040503050406030204" pitchFamily="18" charset="0"/>
              </a:rPr>
            </a:br>
            <a:r>
              <a:rPr lang="de-CH" altLang="en-US" sz="3600" b="1" i="1" dirty="0">
                <a:solidFill>
                  <a:schemeClr val="accent1">
                    <a:lumMod val="75000"/>
                  </a:schemeClr>
                </a:solidFill>
                <a:latin typeface="Cambria" panose="02040503050406030204" pitchFamily="18" charset="0"/>
              </a:rPr>
              <a:t>öffnet sich uns"</a:t>
            </a:r>
            <a:r>
              <a:rPr lang="de-CH" altLang="en-US" dirty="0">
                <a:solidFill>
                  <a:schemeClr val="accent1">
                    <a:lumMod val="75000"/>
                  </a:schemeClr>
                </a:solidFill>
                <a:latin typeface="Cambria" panose="02040503050406030204" pitchFamily="18" charset="0"/>
              </a:rPr>
              <a:t> </a:t>
            </a:r>
            <a:br>
              <a:rPr lang="de-CH" altLang="en-US" dirty="0"/>
            </a:br>
            <a:endParaRPr lang="de-CH" altLang="en-US" dirty="0"/>
          </a:p>
          <a:p>
            <a:pPr lvl="1" eaLnBrk="1" hangingPunct="1"/>
            <a:r>
              <a:rPr lang="de-CH" altLang="en-US" dirty="0"/>
              <a:t>Erklärungsmodell oder Begleitphänomen?</a:t>
            </a:r>
          </a:p>
          <a:p>
            <a:pPr lvl="1" eaLnBrk="1" hangingPunct="1"/>
            <a:r>
              <a:rPr lang="de-CH" altLang="en-US" dirty="0"/>
              <a:t>Wahn oder Subkultur? </a:t>
            </a:r>
          </a:p>
          <a:p>
            <a:pPr lvl="1" eaLnBrk="1" hangingPunct="1"/>
            <a:r>
              <a:rPr lang="de-CH" altLang="en-US" dirty="0"/>
              <a:t>Psychodynamik: Bewältigung oder Abwehr? </a:t>
            </a:r>
          </a:p>
          <a:p>
            <a:pPr lvl="1" eaLnBrk="1" hangingPunct="1"/>
            <a:r>
              <a:rPr lang="de-CH" altLang="en-US" dirty="0"/>
              <a:t>Welche therapeutischen Konsequenzen ergeben sich aus der geistlichen Deutung? </a:t>
            </a:r>
          </a:p>
        </p:txBody>
      </p:sp>
      <p:sp>
        <p:nvSpPr>
          <p:cNvPr id="4" name="Rechteck 3"/>
          <p:cNvSpPr/>
          <p:nvPr/>
        </p:nvSpPr>
        <p:spPr>
          <a:xfrm>
            <a:off x="0" y="1969994"/>
            <a:ext cx="2628900" cy="1896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7402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de-CH" altLang="en-US"/>
              <a:t>Erfahrung vs. Deutung</a:t>
            </a:r>
          </a:p>
        </p:txBody>
      </p:sp>
      <p:sp>
        <p:nvSpPr>
          <p:cNvPr id="233475" name="Rectangle 3"/>
          <p:cNvSpPr>
            <a:spLocks noGrp="1" noChangeArrowheads="1"/>
          </p:cNvSpPr>
          <p:nvPr>
            <p:ph type="body" idx="4294967295"/>
          </p:nvPr>
        </p:nvSpPr>
        <p:spPr>
          <a:xfrm>
            <a:off x="2815390" y="1930400"/>
            <a:ext cx="7315200" cy="4206875"/>
          </a:xfrm>
        </p:spPr>
        <p:txBody>
          <a:bodyPr>
            <a:normAutofit lnSpcReduction="10000"/>
          </a:bodyPr>
          <a:lstStyle/>
          <a:p>
            <a:pPr eaLnBrk="1" hangingPunct="1">
              <a:lnSpc>
                <a:spcPct val="80000"/>
              </a:lnSpc>
            </a:pPr>
            <a:r>
              <a:rPr lang="de-DE" altLang="en-US" dirty="0"/>
              <a:t>Genaues Betrachten derjenigen Störungen, die als okkult erlebt werden. </a:t>
            </a:r>
          </a:p>
          <a:p>
            <a:pPr lvl="1">
              <a:lnSpc>
                <a:spcPct val="80000"/>
              </a:lnSpc>
            </a:pPr>
            <a:r>
              <a:rPr lang="de-DE" altLang="en-US" sz="1800" dirty="0"/>
              <a:t>Erklärung der Symptomatik: Alpträume, Flashbacks und Stimmungsschwankungen  sind natürliche Reaktionen des menschlichen Geistes unter starker Anspannung / Instabilität.</a:t>
            </a:r>
          </a:p>
          <a:p>
            <a:pPr lvl="1" eaLnBrk="1" hangingPunct="1">
              <a:lnSpc>
                <a:spcPct val="80000"/>
              </a:lnSpc>
            </a:pPr>
            <a:r>
              <a:rPr lang="de-DE" altLang="en-US" sz="1800" dirty="0"/>
              <a:t>Schreckliche Bilder und Ängste – nicht verständlich, aber auch nicht gleich dämonisch.</a:t>
            </a:r>
          </a:p>
          <a:p>
            <a:pPr lvl="1" eaLnBrk="1" hangingPunct="1">
              <a:lnSpc>
                <a:spcPct val="80000"/>
              </a:lnSpc>
            </a:pPr>
            <a:r>
              <a:rPr lang="de-DE" altLang="en-US" sz="1800" dirty="0"/>
              <a:t>Druck auf der Brust / Engegefühl – nicht unbedingt dämonisch.</a:t>
            </a:r>
          </a:p>
          <a:p>
            <a:pPr lvl="1" eaLnBrk="1" hangingPunct="1">
              <a:lnSpc>
                <a:spcPct val="80000"/>
              </a:lnSpc>
            </a:pPr>
            <a:endParaRPr lang="de-DE" altLang="en-US" sz="1800" dirty="0"/>
          </a:p>
          <a:p>
            <a:pPr marL="0" indent="0">
              <a:lnSpc>
                <a:spcPct val="80000"/>
              </a:lnSpc>
              <a:buNone/>
            </a:pPr>
            <a:r>
              <a:rPr lang="de-DE" altLang="en-US" sz="3600" dirty="0">
                <a:solidFill>
                  <a:srgbClr val="0070C0"/>
                </a:solidFill>
              </a:rPr>
              <a:t>Entkoppeln von Erfahrung und dämonischer Deutung </a:t>
            </a:r>
          </a:p>
          <a:p>
            <a:pPr lvl="1">
              <a:lnSpc>
                <a:spcPct val="80000"/>
              </a:lnSpc>
            </a:pPr>
            <a:r>
              <a:rPr lang="de-DE" altLang="en-US" sz="1800" dirty="0"/>
              <a:t>hat oft therapeutische Wirkung: Die Betroffenen erleben dann nur schon durch den Zuspruch eine Beruhigung, bei Bedarf zusätzliche Medikation.</a:t>
            </a:r>
          </a:p>
        </p:txBody>
      </p:sp>
      <p:sp>
        <p:nvSpPr>
          <p:cNvPr id="5" name="Rechteck 4"/>
          <p:cNvSpPr/>
          <p:nvPr/>
        </p:nvSpPr>
        <p:spPr>
          <a:xfrm>
            <a:off x="0" y="1969994"/>
            <a:ext cx="2628900" cy="1896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278849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4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4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347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34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347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34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feil nach rechts 6"/>
          <p:cNvSpPr/>
          <p:nvPr/>
        </p:nvSpPr>
        <p:spPr>
          <a:xfrm rot="4578567">
            <a:off x="983465" y="2850706"/>
            <a:ext cx="1450499" cy="720080"/>
          </a:xfrm>
          <a:prstGeom prst="rightArrow">
            <a:avLst/>
          </a:prstGeom>
          <a:solidFill>
            <a:schemeClr val="accent4">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CH" dirty="0"/>
              <a:t>Das Bio-Psycho-Soziale Modell</a:t>
            </a:r>
          </a:p>
        </p:txBody>
      </p:sp>
      <p:graphicFrame>
        <p:nvGraphicFramePr>
          <p:cNvPr id="4" name="Inhaltsplatzhalter 3"/>
          <p:cNvGraphicFramePr>
            <a:graphicFrameLocks noGrp="1"/>
          </p:cNvGraphicFramePr>
          <p:nvPr>
            <p:ph sz="half" idx="1"/>
            <p:extLst>
              <p:ext uri="{D42A27DB-BD31-4B8C-83A1-F6EECF244321}">
                <p14:modId xmlns:p14="http://schemas.microsoft.com/office/powerpoint/2010/main" val="286515619"/>
              </p:ext>
            </p:extLst>
          </p:nvPr>
        </p:nvGraphicFramePr>
        <p:xfrm>
          <a:off x="1181100" y="1495326"/>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nhaltsplatzhalter 4"/>
          <p:cNvSpPr>
            <a:spLocks noGrp="1"/>
          </p:cNvSpPr>
          <p:nvPr>
            <p:ph sz="half" idx="2"/>
          </p:nvPr>
        </p:nvSpPr>
        <p:spPr/>
        <p:txBody>
          <a:bodyPr>
            <a:normAutofit/>
          </a:bodyPr>
          <a:lstStyle/>
          <a:p>
            <a:r>
              <a:rPr lang="de-CH" u="sng" dirty="0" err="1"/>
              <a:t>Reinterpretation</a:t>
            </a:r>
            <a:r>
              <a:rPr lang="de-CH" dirty="0"/>
              <a:t> von Krankheit, Schwachheit und Devianz</a:t>
            </a:r>
          </a:p>
          <a:p>
            <a:r>
              <a:rPr lang="de-CH" u="sng" dirty="0"/>
              <a:t>Therapeutische Zugänge</a:t>
            </a:r>
            <a:r>
              <a:rPr lang="de-CH" dirty="0"/>
              <a:t>: Medikamente, Gespräche, psychosoziale Unterstützung.</a:t>
            </a:r>
          </a:p>
          <a:p>
            <a:r>
              <a:rPr lang="de-CH" u="sng" dirty="0"/>
              <a:t>Spiritualität</a:t>
            </a:r>
            <a:r>
              <a:rPr lang="de-CH" dirty="0"/>
              <a:t> als Weg zu </a:t>
            </a:r>
            <a:r>
              <a:rPr lang="de-CH" dirty="0" err="1"/>
              <a:t>Coping</a:t>
            </a:r>
            <a:r>
              <a:rPr lang="de-CH" dirty="0"/>
              <a:t> statt als Grundlage der Psychopathologie</a:t>
            </a:r>
          </a:p>
        </p:txBody>
      </p:sp>
      <p:sp>
        <p:nvSpPr>
          <p:cNvPr id="6" name="Abgerundetes Rechteck 5"/>
          <p:cNvSpPr/>
          <p:nvPr/>
        </p:nvSpPr>
        <p:spPr>
          <a:xfrm>
            <a:off x="683196" y="1957812"/>
            <a:ext cx="1512168" cy="607093"/>
          </a:xfrm>
          <a:prstGeom prst="roundRect">
            <a:avLst/>
          </a:prstGeom>
          <a:solidFill>
            <a:srgbClr val="FABE00"/>
          </a:solidFill>
          <a:ln/>
          <a:effectLst>
            <a:outerShdw blurRad="63500" sx="102000" sy="102000" algn="ctr" rotWithShape="0">
              <a:prstClr val="black">
                <a:alpha val="40000"/>
              </a:prstClr>
            </a:outerShdw>
          </a:effectLst>
          <a:scene3d>
            <a:camera prst="perspectiveRelaxedModerately">
              <a:rot lat="19490639" lon="0" rev="600000"/>
            </a:camera>
            <a:lightRig rig="threePt" dir="t"/>
          </a:scene3d>
        </p:spPr>
        <p:style>
          <a:lnRef idx="1">
            <a:schemeClr val="accent6"/>
          </a:lnRef>
          <a:fillRef idx="2">
            <a:schemeClr val="accent6"/>
          </a:fillRef>
          <a:effectRef idx="1">
            <a:schemeClr val="accent6"/>
          </a:effectRef>
          <a:fontRef idx="minor">
            <a:schemeClr val="dk1"/>
          </a:fontRef>
        </p:style>
        <p:txBody>
          <a:bodyPr rtlCol="0" anchor="ctr"/>
          <a:lstStyle/>
          <a:p>
            <a:pPr algn="ctr"/>
            <a:r>
              <a:rPr lang="de-CH" sz="1600" dirty="0"/>
              <a:t>SPIRITUALITÄT</a:t>
            </a:r>
          </a:p>
        </p:txBody>
      </p:sp>
    </p:spTree>
    <p:extLst>
      <p:ext uri="{BB962C8B-B14F-4D97-AF65-F5344CB8AC3E}">
        <p14:creationId xmlns:p14="http://schemas.microsoft.com/office/powerpoint/2010/main" val="1956648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4"/>
          <p:cNvSpPr>
            <a:spLocks noChangeArrowheads="1"/>
          </p:cNvSpPr>
          <p:nvPr/>
        </p:nvSpPr>
        <p:spPr bwMode="auto">
          <a:xfrm>
            <a:off x="2705100" y="1824682"/>
            <a:ext cx="701659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81000" indent="-3810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chemeClr val="accent1">
                  <a:lumMod val="75000"/>
                </a:schemeClr>
              </a:buClr>
              <a:buFont typeface="Tahoma" panose="020B0604030504040204" pitchFamily="34" charset="0"/>
              <a:buChar char="»"/>
            </a:pPr>
            <a:r>
              <a:rPr lang="de-DE" altLang="en-US" sz="2000" dirty="0">
                <a:latin typeface="+mn-lt"/>
              </a:rPr>
              <a:t>Einfühlung in das Leiden des Patienten und Offenheit für seine religiöse Welt zeigen</a:t>
            </a:r>
            <a:br>
              <a:rPr lang="de-DE" altLang="en-US" sz="2000" dirty="0">
                <a:latin typeface="+mn-lt"/>
              </a:rPr>
            </a:br>
            <a:endParaRPr lang="de-DE" altLang="en-US" sz="2000" dirty="0">
              <a:latin typeface="+mn-lt"/>
            </a:endParaRPr>
          </a:p>
          <a:p>
            <a:pPr eaLnBrk="1" hangingPunct="1">
              <a:buClr>
                <a:schemeClr val="accent1">
                  <a:lumMod val="75000"/>
                </a:schemeClr>
              </a:buClr>
              <a:buFont typeface="Tahoma" panose="020B0604030504040204" pitchFamily="34" charset="0"/>
              <a:buChar char="»"/>
            </a:pPr>
            <a:r>
              <a:rPr lang="de-DE" altLang="en-US" sz="2000" dirty="0">
                <a:latin typeface="+mn-lt"/>
              </a:rPr>
              <a:t>Zusammenarbeit mit dem Seelsorger / Imam  (falls möglich) </a:t>
            </a:r>
            <a:br>
              <a:rPr lang="de-DE" altLang="en-US" sz="2000" dirty="0">
                <a:latin typeface="+mn-lt"/>
              </a:rPr>
            </a:br>
            <a:endParaRPr lang="de-DE" altLang="en-US" sz="2000" dirty="0">
              <a:latin typeface="+mn-lt"/>
            </a:endParaRPr>
          </a:p>
          <a:p>
            <a:pPr eaLnBrk="1" hangingPunct="1">
              <a:buClr>
                <a:schemeClr val="accent1">
                  <a:lumMod val="75000"/>
                </a:schemeClr>
              </a:buClr>
              <a:buFont typeface="Tahoma" panose="020B0604030504040204" pitchFamily="34" charset="0"/>
              <a:buChar char="»"/>
            </a:pPr>
            <a:r>
              <a:rPr lang="de-DE" altLang="en-US" sz="2000" b="1" u="sng" dirty="0">
                <a:latin typeface="+mn-lt"/>
              </a:rPr>
              <a:t>Psychoedukation</a:t>
            </a:r>
            <a:r>
              <a:rPr lang="de-DE" altLang="en-US" sz="2000" dirty="0">
                <a:latin typeface="+mn-lt"/>
              </a:rPr>
              <a:t>: Das spirituelle Leben kann durch psychische Krankheit (z.B. Depression, Psychose) eingeschränkt werden. Unser Geist, unsere seelische Funktion, unser Bewusstsein ist nicht unabhängig von unserem Gehirn, Neuronen, Neurotransmittern.</a:t>
            </a:r>
            <a:br>
              <a:rPr lang="de-DE" altLang="en-US" sz="2000" dirty="0">
                <a:latin typeface="+mn-lt"/>
              </a:rPr>
            </a:br>
            <a:r>
              <a:rPr lang="de-DE" altLang="en-US" sz="2000" b="1" i="1" dirty="0">
                <a:latin typeface="+mn-lt"/>
              </a:rPr>
              <a:t>Bild: verstimmtes Klavier, verstellter Radioempfänger</a:t>
            </a:r>
            <a:br>
              <a:rPr lang="de-DE" altLang="en-US" sz="2000" b="1" i="1" dirty="0">
                <a:latin typeface="+mn-lt"/>
              </a:rPr>
            </a:br>
            <a:endParaRPr lang="de-DE" altLang="en-US" sz="2000" b="1" i="1" dirty="0">
              <a:latin typeface="+mn-lt"/>
            </a:endParaRPr>
          </a:p>
          <a:p>
            <a:pPr eaLnBrk="1" hangingPunct="1">
              <a:buClr>
                <a:schemeClr val="accent1">
                  <a:lumMod val="75000"/>
                </a:schemeClr>
              </a:buClr>
              <a:buFont typeface="Tahoma" panose="020B0604030504040204" pitchFamily="34" charset="0"/>
              <a:buChar char="»"/>
            </a:pPr>
            <a:r>
              <a:rPr lang="de-DE" altLang="en-US" sz="2000" b="1" u="sng" dirty="0" err="1">
                <a:latin typeface="+mn-lt"/>
              </a:rPr>
              <a:t>Reframing</a:t>
            </a:r>
            <a:r>
              <a:rPr lang="de-DE" altLang="en-US" sz="2000" dirty="0">
                <a:latin typeface="+mn-lt"/>
              </a:rPr>
              <a:t>: Spiritualität als </a:t>
            </a:r>
            <a:r>
              <a:rPr lang="de-DE" altLang="en-US" sz="2000" u="sng" dirty="0">
                <a:latin typeface="+mn-lt"/>
              </a:rPr>
              <a:t>Teil</a:t>
            </a:r>
            <a:r>
              <a:rPr lang="de-DE" altLang="en-US" sz="2000" dirty="0">
                <a:latin typeface="+mn-lt"/>
              </a:rPr>
              <a:t> eines umfassenderen Krankheits- und Bewältigungsmodells</a:t>
            </a:r>
          </a:p>
        </p:txBody>
      </p:sp>
      <p:sp>
        <p:nvSpPr>
          <p:cNvPr id="2" name="Titel 1"/>
          <p:cNvSpPr>
            <a:spLocks noGrp="1"/>
          </p:cNvSpPr>
          <p:nvPr>
            <p:ph type="title"/>
          </p:nvPr>
        </p:nvSpPr>
        <p:spPr/>
        <p:txBody>
          <a:bodyPr/>
          <a:lstStyle/>
          <a:p>
            <a:r>
              <a:rPr lang="de-CH" dirty="0"/>
              <a:t>Procedere</a:t>
            </a:r>
          </a:p>
        </p:txBody>
      </p:sp>
      <p:sp>
        <p:nvSpPr>
          <p:cNvPr id="3" name="Rechteck 2"/>
          <p:cNvSpPr/>
          <p:nvPr/>
        </p:nvSpPr>
        <p:spPr>
          <a:xfrm>
            <a:off x="0" y="1969994"/>
            <a:ext cx="2628900" cy="1896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741431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69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691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691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69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de-CH" altLang="en-US"/>
              <a:t>Leitlinien in der Bewertung</a:t>
            </a:r>
          </a:p>
        </p:txBody>
      </p:sp>
      <p:sp>
        <p:nvSpPr>
          <p:cNvPr id="177155" name="Rectangle 3"/>
          <p:cNvSpPr>
            <a:spLocks noGrp="1" noChangeArrowheads="1"/>
          </p:cNvSpPr>
          <p:nvPr>
            <p:ph type="body" idx="4294967295"/>
          </p:nvPr>
        </p:nvSpPr>
        <p:spPr>
          <a:xfrm>
            <a:off x="2851485" y="1970088"/>
            <a:ext cx="7587916" cy="4206875"/>
          </a:xfrm>
        </p:spPr>
        <p:txBody>
          <a:bodyPr>
            <a:normAutofit fontScale="92500"/>
          </a:bodyPr>
          <a:lstStyle/>
          <a:p>
            <a:pPr eaLnBrk="1" hangingPunct="1"/>
            <a:r>
              <a:rPr lang="de-DE" altLang="en-US" dirty="0"/>
              <a:t>Diszipliniertes Denken in Bezug auf Krankheitssymptome und Diagnostik</a:t>
            </a:r>
          </a:p>
          <a:p>
            <a:pPr eaLnBrk="1" hangingPunct="1"/>
            <a:r>
              <a:rPr lang="de-DE" altLang="en-US" dirty="0"/>
              <a:t>Bescheidenheit in Bezug auf kausale Zusammenhänge</a:t>
            </a:r>
          </a:p>
          <a:p>
            <a:pPr eaLnBrk="1" hangingPunct="1"/>
            <a:r>
              <a:rPr lang="de-DE" altLang="en-US" dirty="0"/>
              <a:t>Positive Konnotation, wo „Befreiungsdienst“ erfolgreich war</a:t>
            </a:r>
          </a:p>
          <a:p>
            <a:pPr eaLnBrk="1" hangingPunct="1"/>
            <a:r>
              <a:rPr lang="de-DE" altLang="en-US" dirty="0"/>
              <a:t>Einfühlung in die Enttäuschung, wenn Ritual nicht geholfen hat und  Hoffnungen nicht erfüllt werden</a:t>
            </a:r>
          </a:p>
          <a:p>
            <a:pPr eaLnBrk="1" hangingPunct="1"/>
            <a:r>
              <a:rPr lang="de-DE" altLang="en-US" dirty="0"/>
              <a:t>Kontinuität der Betreuung trotz subkultureller Parallelbehandlung (?)</a:t>
            </a:r>
            <a:endParaRPr lang="de-CH" altLang="en-US" dirty="0"/>
          </a:p>
        </p:txBody>
      </p:sp>
      <p:sp>
        <p:nvSpPr>
          <p:cNvPr id="4" name="Rechteck 3"/>
          <p:cNvSpPr/>
          <p:nvPr/>
        </p:nvSpPr>
        <p:spPr>
          <a:xfrm>
            <a:off x="0" y="1969994"/>
            <a:ext cx="2628900" cy="1896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232501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71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7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71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71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de-CH" altLang="en-US"/>
              <a:t>Alternativen zur Okkultdeutung</a:t>
            </a:r>
            <a:endParaRPr lang="de-DE" altLang="en-US"/>
          </a:p>
        </p:txBody>
      </p:sp>
      <p:sp>
        <p:nvSpPr>
          <p:cNvPr id="231427" name="Rectangle 3"/>
          <p:cNvSpPr>
            <a:spLocks noGrp="1" noChangeArrowheads="1"/>
          </p:cNvSpPr>
          <p:nvPr>
            <p:ph type="body" idx="4294967295"/>
          </p:nvPr>
        </p:nvSpPr>
        <p:spPr>
          <a:xfrm>
            <a:off x="2863516" y="1916113"/>
            <a:ext cx="7575884" cy="4260850"/>
          </a:xfrm>
        </p:spPr>
        <p:txBody>
          <a:bodyPr>
            <a:normAutofit/>
          </a:bodyPr>
          <a:lstStyle/>
          <a:p>
            <a:r>
              <a:rPr lang="de-DE" altLang="en-US" dirty="0"/>
              <a:t>Bescheidenheit: Auch die Medizin und die Psychologie können keine letzte Erklärung geben und ringen immer wieder um Beschreibungen und Erklärungsmodelle. (Suche nach „Ursache“ ist oft nicht erfolgreich)</a:t>
            </a:r>
          </a:p>
          <a:p>
            <a:pPr eaLnBrk="1" hangingPunct="1">
              <a:lnSpc>
                <a:spcPct val="90000"/>
              </a:lnSpc>
            </a:pPr>
            <a:r>
              <a:rPr lang="de-DE" altLang="en-US" dirty="0">
                <a:solidFill>
                  <a:schemeClr val="accent1">
                    <a:lumMod val="75000"/>
                  </a:schemeClr>
                </a:solidFill>
                <a:latin typeface="Cambria" panose="02040503050406030204" pitchFamily="18" charset="0"/>
              </a:rPr>
              <a:t>Primäre Frage: „Wie kann ich die betroffenen Menschen in ihrer Not ernst nehmen, ihnen Gegenüber sein, und ihnen helfen, besser mit ihren Störungen umzugehen?“ </a:t>
            </a:r>
          </a:p>
        </p:txBody>
      </p:sp>
      <p:sp>
        <p:nvSpPr>
          <p:cNvPr id="4" name="Rechteck 3"/>
          <p:cNvSpPr/>
          <p:nvPr/>
        </p:nvSpPr>
        <p:spPr>
          <a:xfrm>
            <a:off x="0" y="1969994"/>
            <a:ext cx="2628900" cy="1896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270753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4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3F8A61B-8B7B-45BD-8088-7E0007F145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5903" y="-1076065"/>
            <a:ext cx="14373361" cy="9857757"/>
          </a:xfrm>
          <a:prstGeom prst="rect">
            <a:avLst/>
          </a:prstGeom>
        </p:spPr>
      </p:pic>
      <p:sp>
        <p:nvSpPr>
          <p:cNvPr id="6" name="Titel 5"/>
          <p:cNvSpPr>
            <a:spLocks noGrp="1"/>
          </p:cNvSpPr>
          <p:nvPr>
            <p:ph type="ctrTitle"/>
          </p:nvPr>
        </p:nvSpPr>
        <p:spPr>
          <a:xfrm>
            <a:off x="2457170" y="609602"/>
            <a:ext cx="7772400" cy="2819399"/>
          </a:xfrm>
        </p:spPr>
        <p:txBody>
          <a:bodyPr/>
          <a:lstStyle/>
          <a:p>
            <a:pPr algn="r"/>
            <a:r>
              <a:rPr lang="de-CH" dirty="0">
                <a:solidFill>
                  <a:schemeClr val="bg1"/>
                </a:solidFill>
              </a:rPr>
              <a:t>Danke für die Aufmerksamkeit!</a:t>
            </a:r>
          </a:p>
        </p:txBody>
      </p:sp>
      <p:sp>
        <p:nvSpPr>
          <p:cNvPr id="7" name="Untertitel 6"/>
          <p:cNvSpPr>
            <a:spLocks noGrp="1"/>
          </p:cNvSpPr>
          <p:nvPr>
            <p:ph type="subTitle" idx="1"/>
          </p:nvPr>
        </p:nvSpPr>
        <p:spPr>
          <a:xfrm>
            <a:off x="3752570" y="4139112"/>
            <a:ext cx="6400800" cy="1951112"/>
          </a:xfrm>
        </p:spPr>
        <p:txBody>
          <a:bodyPr>
            <a:normAutofit/>
          </a:bodyPr>
          <a:lstStyle/>
          <a:p>
            <a:pPr algn="r"/>
            <a:r>
              <a:rPr lang="de-CH" dirty="0">
                <a:solidFill>
                  <a:schemeClr val="bg1"/>
                </a:solidFill>
              </a:rPr>
              <a:t>DOWNLOAD inklusive YOUTUBE-LINK</a:t>
            </a:r>
          </a:p>
          <a:p>
            <a:pPr algn="r"/>
            <a:r>
              <a:rPr lang="de-CH" sz="4800" dirty="0">
                <a:solidFill>
                  <a:schemeClr val="bg1"/>
                </a:solidFill>
                <a:hlinkClick r:id="rId3">
                  <a:extLst>
                    <a:ext uri="{A12FA001-AC4F-418D-AE19-62706E023703}">
                      <ahyp:hlinkClr xmlns:ahyp="http://schemas.microsoft.com/office/drawing/2018/hyperlinkcolor" val="tx"/>
                    </a:ext>
                  </a:extLst>
                </a:hlinkClick>
              </a:rPr>
              <a:t>www.seminare-ps.net</a:t>
            </a:r>
            <a:r>
              <a:rPr lang="de-CH" sz="4800" dirty="0">
                <a:solidFill>
                  <a:schemeClr val="bg1"/>
                </a:solidFill>
              </a:rPr>
              <a:t> </a:t>
            </a:r>
          </a:p>
        </p:txBody>
      </p:sp>
      <p:sp>
        <p:nvSpPr>
          <p:cNvPr id="5" name="Foliennummernplatzhalter 4"/>
          <p:cNvSpPr>
            <a:spLocks noGrp="1"/>
          </p:cNvSpPr>
          <p:nvPr>
            <p:ph type="sldNum" sz="quarter" idx="4294967295"/>
          </p:nvPr>
        </p:nvSpPr>
        <p:spPr>
          <a:xfrm>
            <a:off x="9292860" y="39540"/>
            <a:ext cx="561975" cy="365125"/>
          </a:xfrm>
          <a:prstGeom prst="rect">
            <a:avLst/>
          </a:prstGeom>
        </p:spPr>
        <p:txBody>
          <a:bodyPr/>
          <a:lstStyle/>
          <a:p>
            <a:fld id="{BA9B540C-44DA-4F69-89C9-7C84606640D3}" type="slidenum">
              <a:rPr lang="en-US" smtClean="0"/>
              <a:pPr/>
              <a:t>37</a:t>
            </a:fld>
            <a:endParaRPr lang="en-US" dirty="0"/>
          </a:p>
        </p:txBody>
      </p:sp>
    </p:spTree>
    <p:extLst>
      <p:ext uri="{BB962C8B-B14F-4D97-AF65-F5344CB8AC3E}">
        <p14:creationId xmlns:p14="http://schemas.microsoft.com/office/powerpoint/2010/main" val="62688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2"/>
          <p:cNvSpPr>
            <a:spLocks noGrp="1"/>
          </p:cNvSpPr>
          <p:nvPr>
            <p:ph type="subTitle" idx="1"/>
          </p:nvPr>
        </p:nvSpPr>
        <p:spPr>
          <a:xfrm>
            <a:off x="1304925" y="5437181"/>
            <a:ext cx="7829550" cy="702933"/>
          </a:xfrm>
        </p:spPr>
        <p:txBody>
          <a:bodyPr/>
          <a:lstStyle/>
          <a:p>
            <a:r>
              <a:rPr lang="de-CH" dirty="0"/>
              <a:t>Prof. Dr. med. Samuel Pfeifer</a:t>
            </a:r>
          </a:p>
        </p:txBody>
      </p:sp>
      <p:sp>
        <p:nvSpPr>
          <p:cNvPr id="4" name="Titel 1"/>
          <p:cNvSpPr>
            <a:spLocks noGrp="1"/>
          </p:cNvSpPr>
          <p:nvPr>
            <p:ph type="ctrTitle"/>
          </p:nvPr>
        </p:nvSpPr>
        <p:spPr>
          <a:xfrm>
            <a:off x="782955" y="2502567"/>
            <a:ext cx="8873490" cy="2454444"/>
          </a:xfrm>
        </p:spPr>
        <p:txBody>
          <a:bodyPr>
            <a:normAutofit fontScale="90000"/>
          </a:bodyPr>
          <a:lstStyle/>
          <a:p>
            <a:r>
              <a:rPr lang="de-CH" dirty="0">
                <a:solidFill>
                  <a:schemeClr val="bg1"/>
                </a:solidFill>
              </a:rPr>
              <a:t>Spirituelle Deutungen des Unheimlichen</a:t>
            </a:r>
            <a:br>
              <a:rPr lang="de-CH" dirty="0">
                <a:solidFill>
                  <a:schemeClr val="bg1"/>
                </a:solidFill>
              </a:rPr>
            </a:br>
            <a:r>
              <a:rPr lang="de-CH" sz="3100" spc="30" dirty="0">
                <a:solidFill>
                  <a:schemeClr val="bg1"/>
                </a:solidFill>
              </a:rPr>
              <a:t>AUSWIRKUNGEN AUF STIGMA UND BEHANDLUNG PSYCHISCHER PROBLEME</a:t>
            </a:r>
            <a:endParaRPr lang="de-CH" spc="30" dirty="0">
              <a:solidFill>
                <a:schemeClr val="bg1"/>
              </a:solidFill>
            </a:endParaRPr>
          </a:p>
        </p:txBody>
      </p:sp>
      <p:pic>
        <p:nvPicPr>
          <p:cNvPr id="10" name="Grafik 9">
            <a:extLst>
              <a:ext uri="{FF2B5EF4-FFF2-40B4-BE49-F238E27FC236}">
                <a16:creationId xmlns:a16="http://schemas.microsoft.com/office/drawing/2014/main" id="{74B4D622-C95D-40D2-93E1-400667D1A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255" y="-477854"/>
            <a:ext cx="10658409" cy="7533170"/>
          </a:xfrm>
          <a:prstGeom prst="rect">
            <a:avLst/>
          </a:prstGeom>
        </p:spPr>
      </p:pic>
    </p:spTree>
    <p:extLst>
      <p:ext uri="{BB962C8B-B14F-4D97-AF65-F5344CB8AC3E}">
        <p14:creationId xmlns:p14="http://schemas.microsoft.com/office/powerpoint/2010/main" val="1226773664"/>
      </p:ext>
    </p:extLst>
  </p:cSld>
  <p:clrMapOvr>
    <a:masterClrMapping/>
  </p:clrMapOvr>
  <mc:AlternateContent xmlns:mc="http://schemas.openxmlformats.org/markup-compatibility/2006" xmlns:p14="http://schemas.microsoft.com/office/powerpoint/2010/main">
    <mc:Choice Requires="p14">
      <p:transition spd="slow" p14:dur="2000" advTm="3270"/>
    </mc:Choice>
    <mc:Fallback xmlns="">
      <p:transition spd="slow" advTm="327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5E81AE0-E3FC-4572-9980-48BC9CCC14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8690" y="-432048"/>
            <a:ext cx="11248090" cy="6323889"/>
          </a:xfrm>
          <a:prstGeom prst="rect">
            <a:avLst/>
          </a:prstGeom>
        </p:spPr>
      </p:pic>
      <p:sp>
        <p:nvSpPr>
          <p:cNvPr id="9" name="Textfeld 8">
            <a:extLst>
              <a:ext uri="{FF2B5EF4-FFF2-40B4-BE49-F238E27FC236}">
                <a16:creationId xmlns:a16="http://schemas.microsoft.com/office/drawing/2014/main" id="{B236CDD8-1922-4519-961B-1E63708B3FE4}"/>
              </a:ext>
            </a:extLst>
          </p:cNvPr>
          <p:cNvSpPr txBox="1"/>
          <p:nvPr/>
        </p:nvSpPr>
        <p:spPr>
          <a:xfrm>
            <a:off x="552090" y="2182483"/>
            <a:ext cx="5296619" cy="2800767"/>
          </a:xfrm>
          <a:prstGeom prst="rect">
            <a:avLst/>
          </a:prstGeom>
          <a:noFill/>
        </p:spPr>
        <p:txBody>
          <a:bodyPr wrap="square" rtlCol="0">
            <a:spAutoFit/>
          </a:bodyPr>
          <a:lstStyle/>
          <a:p>
            <a:r>
              <a:rPr lang="de-CH" sz="4400" dirty="0">
                <a:solidFill>
                  <a:schemeClr val="bg1"/>
                </a:solidFill>
              </a:rPr>
              <a:t>Dämonische Deutungen haben eine lange Geschichte, auch in der Kirche</a:t>
            </a:r>
            <a:endParaRPr lang="de-DE" sz="4400" dirty="0">
              <a:solidFill>
                <a:schemeClr val="bg1"/>
              </a:solidFill>
            </a:endParaRPr>
          </a:p>
        </p:txBody>
      </p:sp>
    </p:spTree>
    <p:extLst>
      <p:ext uri="{BB962C8B-B14F-4D97-AF65-F5344CB8AC3E}">
        <p14:creationId xmlns:p14="http://schemas.microsoft.com/office/powerpoint/2010/main" val="3913495567"/>
      </p:ext>
    </p:extLst>
  </p:cSld>
  <p:clrMapOvr>
    <a:masterClrMapping/>
  </p:clrMapOvr>
  <mc:AlternateContent xmlns:mc="http://schemas.openxmlformats.org/markup-compatibility/2006" xmlns:p14="http://schemas.microsoft.com/office/powerpoint/2010/main">
    <mc:Choice Requires="p14">
      <p:transition spd="slow" p14:dur="2000" advTm="8192"/>
    </mc:Choice>
    <mc:Fallback xmlns="">
      <p:transition spd="slow" advTm="819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C20552-2F7B-4BB6-92C0-F074201E8D1C}"/>
              </a:ext>
            </a:extLst>
          </p:cNvPr>
          <p:cNvSpPr>
            <a:spLocks noGrp="1"/>
          </p:cNvSpPr>
          <p:nvPr>
            <p:ph type="title"/>
          </p:nvPr>
        </p:nvSpPr>
        <p:spPr/>
        <p:txBody>
          <a:bodyPr/>
          <a:lstStyle/>
          <a:p>
            <a:r>
              <a:rPr lang="de-CH" dirty="0"/>
              <a:t>Unerklärliche Phänomene</a:t>
            </a:r>
          </a:p>
        </p:txBody>
      </p:sp>
      <p:sp>
        <p:nvSpPr>
          <p:cNvPr id="3" name="Inhaltsplatzhalter 2">
            <a:extLst>
              <a:ext uri="{FF2B5EF4-FFF2-40B4-BE49-F238E27FC236}">
                <a16:creationId xmlns:a16="http://schemas.microsoft.com/office/drawing/2014/main" id="{BC45F186-69A1-4872-B404-D1FD038C07D2}"/>
              </a:ext>
            </a:extLst>
          </p:cNvPr>
          <p:cNvSpPr>
            <a:spLocks noGrp="1"/>
          </p:cNvSpPr>
          <p:nvPr>
            <p:ph sz="half" idx="1"/>
          </p:nvPr>
        </p:nvSpPr>
        <p:spPr/>
        <p:txBody>
          <a:bodyPr>
            <a:normAutofit fontScale="85000" lnSpcReduction="20000"/>
          </a:bodyPr>
          <a:lstStyle/>
          <a:p>
            <a:r>
              <a:rPr lang="de-CH" dirty="0"/>
              <a:t>Botschaften von Engeln und Geistern (z.B. Swedenborg)</a:t>
            </a:r>
          </a:p>
          <a:p>
            <a:r>
              <a:rPr lang="de-CH" dirty="0"/>
              <a:t>Mystische Erfahrungen und Visionen (Hildegard von Bingen)</a:t>
            </a:r>
          </a:p>
          <a:p>
            <a:r>
              <a:rPr lang="de-CH" dirty="0"/>
              <a:t>Wunderheilungen</a:t>
            </a:r>
          </a:p>
          <a:p>
            <a:r>
              <a:rPr lang="de-CH" dirty="0"/>
              <a:t>Marienerscheinungen</a:t>
            </a:r>
          </a:p>
          <a:p>
            <a:r>
              <a:rPr lang="de-CH" dirty="0"/>
              <a:t>Stigmata: Wunden Christi</a:t>
            </a:r>
          </a:p>
          <a:p>
            <a:r>
              <a:rPr lang="de-CH" dirty="0"/>
              <a:t>Spukphänomene mit religiösen Botschaften</a:t>
            </a:r>
          </a:p>
          <a:p>
            <a:r>
              <a:rPr lang="de-CH" dirty="0"/>
              <a:t>Verhexung, magischer Bann</a:t>
            </a:r>
          </a:p>
          <a:p>
            <a:r>
              <a:rPr lang="de-CH" dirty="0"/>
              <a:t>Trancephänomene in unterschiedlichsten kulturellen Kontexten</a:t>
            </a:r>
          </a:p>
          <a:p>
            <a:endParaRPr lang="de-CH" dirty="0"/>
          </a:p>
        </p:txBody>
      </p:sp>
      <p:sp>
        <p:nvSpPr>
          <p:cNvPr id="5" name="Inhaltsplatzhalter 4">
            <a:extLst>
              <a:ext uri="{FF2B5EF4-FFF2-40B4-BE49-F238E27FC236}">
                <a16:creationId xmlns:a16="http://schemas.microsoft.com/office/drawing/2014/main" id="{B50F5BE6-7E39-4326-A0BF-9250C6415B75}"/>
              </a:ext>
            </a:extLst>
          </p:cNvPr>
          <p:cNvSpPr>
            <a:spLocks noGrp="1"/>
          </p:cNvSpPr>
          <p:nvPr>
            <p:ph sz="half" idx="2"/>
          </p:nvPr>
        </p:nvSpPr>
        <p:spPr>
          <a:solidFill>
            <a:schemeClr val="accent1">
              <a:lumMod val="50000"/>
            </a:schemeClr>
          </a:solidFill>
        </p:spPr>
        <p:txBody>
          <a:bodyPr>
            <a:noAutofit/>
          </a:bodyPr>
          <a:lstStyle/>
          <a:p>
            <a:r>
              <a:rPr lang="de-CH" u="sng" dirty="0">
                <a:solidFill>
                  <a:schemeClr val="bg1"/>
                </a:solidFill>
              </a:rPr>
              <a:t>Spirituelle Deutung: </a:t>
            </a:r>
            <a:r>
              <a:rPr lang="de-CH" dirty="0">
                <a:solidFill>
                  <a:schemeClr val="bg1"/>
                </a:solidFill>
              </a:rPr>
              <a:t>Erklärung durch religiöse Texte, religiöse Absicht, Botschaft, Bestätigung des Glaubens</a:t>
            </a:r>
          </a:p>
          <a:p>
            <a:r>
              <a:rPr lang="de-CH" u="sng" dirty="0">
                <a:solidFill>
                  <a:schemeClr val="bg1"/>
                </a:solidFill>
              </a:rPr>
              <a:t>Psychologische Beschreibung</a:t>
            </a:r>
            <a:r>
              <a:rPr lang="de-CH" dirty="0">
                <a:solidFill>
                  <a:schemeClr val="bg1"/>
                </a:solidFill>
              </a:rPr>
              <a:t>: Denken, Erleben und Handeln auf der Basis neurobiologischer Prozesse mit subjektiver Deutung</a:t>
            </a:r>
          </a:p>
        </p:txBody>
      </p:sp>
      <p:sp>
        <p:nvSpPr>
          <p:cNvPr id="4" name="Foliennummernplatzhalter 3">
            <a:extLst>
              <a:ext uri="{FF2B5EF4-FFF2-40B4-BE49-F238E27FC236}">
                <a16:creationId xmlns:a16="http://schemas.microsoft.com/office/drawing/2014/main" id="{2F9C712F-EB58-484F-8CA7-AEA63E4AE46B}"/>
              </a:ext>
            </a:extLst>
          </p:cNvPr>
          <p:cNvSpPr>
            <a:spLocks noGrp="1"/>
          </p:cNvSpPr>
          <p:nvPr>
            <p:ph type="sldNum" sz="quarter" idx="12"/>
          </p:nvPr>
        </p:nvSpPr>
        <p:spPr/>
        <p:txBody>
          <a:bodyPr/>
          <a:lstStyle/>
          <a:p>
            <a:fld id="{4E471FF4-0C00-40C5-A66A-9E33A9528A29}" type="slidenum">
              <a:rPr lang="de-CH" smtClean="0"/>
              <a:pPr/>
              <a:t>6</a:t>
            </a:fld>
            <a:endParaRPr lang="de-CH"/>
          </a:p>
        </p:txBody>
      </p:sp>
    </p:spTree>
    <p:extLst>
      <p:ext uri="{BB962C8B-B14F-4D97-AF65-F5344CB8AC3E}">
        <p14:creationId xmlns:p14="http://schemas.microsoft.com/office/powerpoint/2010/main" val="869335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F0AC5-84E3-4516-A73E-3E612F357A38}"/>
              </a:ext>
            </a:extLst>
          </p:cNvPr>
          <p:cNvSpPr>
            <a:spLocks noGrp="1"/>
          </p:cNvSpPr>
          <p:nvPr>
            <p:ph type="title"/>
          </p:nvPr>
        </p:nvSpPr>
        <p:spPr/>
        <p:txBody>
          <a:bodyPr>
            <a:normAutofit/>
          </a:bodyPr>
          <a:lstStyle/>
          <a:p>
            <a:r>
              <a:rPr lang="de-DE" dirty="0"/>
              <a:t>Gefahr der Psychologisierung</a:t>
            </a:r>
          </a:p>
        </p:txBody>
      </p:sp>
      <p:sp>
        <p:nvSpPr>
          <p:cNvPr id="3" name="Inhaltsplatzhalter 2">
            <a:extLst>
              <a:ext uri="{FF2B5EF4-FFF2-40B4-BE49-F238E27FC236}">
                <a16:creationId xmlns:a16="http://schemas.microsoft.com/office/drawing/2014/main" id="{3BC75A83-9CFD-482D-B815-EDE999A84D18}"/>
              </a:ext>
            </a:extLst>
          </p:cNvPr>
          <p:cNvSpPr>
            <a:spLocks noGrp="1"/>
          </p:cNvSpPr>
          <p:nvPr>
            <p:ph idx="1"/>
          </p:nvPr>
        </p:nvSpPr>
        <p:spPr/>
        <p:txBody>
          <a:bodyPr>
            <a:normAutofit/>
          </a:bodyPr>
          <a:lstStyle/>
          <a:p>
            <a:r>
              <a:rPr lang="de-DE" dirty="0"/>
              <a:t>Tiefe spirituelle Erfahrungen werden bagatellisiert und rationalisiert</a:t>
            </a:r>
          </a:p>
          <a:p>
            <a:r>
              <a:rPr lang="de-DE" dirty="0"/>
              <a:t>Erklärt als Auswirkungen von Glückshormonen und Wunschdenken</a:t>
            </a:r>
          </a:p>
          <a:p>
            <a:r>
              <a:rPr lang="de-DE" dirty="0"/>
              <a:t>Heilungswunder als Selbsttäuschung unter </a:t>
            </a:r>
            <a:r>
              <a:rPr lang="de-DE" dirty="0" err="1"/>
              <a:t>Endorphinwirkung</a:t>
            </a:r>
            <a:r>
              <a:rPr lang="de-DE" dirty="0"/>
              <a:t> / Spontanheilung</a:t>
            </a:r>
          </a:p>
          <a:p>
            <a:r>
              <a:rPr lang="de-DE" dirty="0"/>
              <a:t>Rein innerseelische Deutung der subjektiven dämonische Angriffe und des göttlichen Schutzes als Rettungs-Illusion</a:t>
            </a:r>
          </a:p>
          <a:p>
            <a:r>
              <a:rPr lang="de-CH" dirty="0"/>
              <a:t>R</a:t>
            </a:r>
            <a:r>
              <a:rPr lang="de-DE" dirty="0" err="1"/>
              <a:t>eduktion</a:t>
            </a:r>
            <a:r>
              <a:rPr lang="de-DE" dirty="0"/>
              <a:t> des Spirituellen auf Neurobiologie des Gehirns</a:t>
            </a:r>
          </a:p>
          <a:p>
            <a:endParaRPr lang="de-DE" dirty="0"/>
          </a:p>
        </p:txBody>
      </p:sp>
      <p:sp>
        <p:nvSpPr>
          <p:cNvPr id="4" name="Foliennummernplatzhalter 3">
            <a:extLst>
              <a:ext uri="{FF2B5EF4-FFF2-40B4-BE49-F238E27FC236}">
                <a16:creationId xmlns:a16="http://schemas.microsoft.com/office/drawing/2014/main" id="{81467AF2-CCF1-4DEE-AB55-9491D64936D9}"/>
              </a:ext>
            </a:extLst>
          </p:cNvPr>
          <p:cNvSpPr>
            <a:spLocks noGrp="1"/>
          </p:cNvSpPr>
          <p:nvPr>
            <p:ph type="sldNum" sz="quarter" idx="12"/>
          </p:nvPr>
        </p:nvSpPr>
        <p:spPr/>
        <p:txBody>
          <a:bodyPr/>
          <a:lstStyle/>
          <a:p>
            <a:fld id="{4E471FF4-0C00-40C5-A66A-9E33A9528A29}" type="slidenum">
              <a:rPr lang="de-CH" smtClean="0"/>
              <a:pPr/>
              <a:t>7</a:t>
            </a:fld>
            <a:endParaRPr lang="de-CH"/>
          </a:p>
        </p:txBody>
      </p:sp>
    </p:spTree>
    <p:extLst>
      <p:ext uri="{BB962C8B-B14F-4D97-AF65-F5344CB8AC3E}">
        <p14:creationId xmlns:p14="http://schemas.microsoft.com/office/powerpoint/2010/main" val="4119576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B058AC1-D708-4FFF-9EF4-8D9736174C7C}"/>
              </a:ext>
            </a:extLst>
          </p:cNvPr>
          <p:cNvSpPr>
            <a:spLocks noGrp="1"/>
          </p:cNvSpPr>
          <p:nvPr>
            <p:ph type="ctrTitle"/>
          </p:nvPr>
        </p:nvSpPr>
        <p:spPr/>
        <p:txBody>
          <a:bodyPr>
            <a:normAutofit fontScale="90000"/>
          </a:bodyPr>
          <a:lstStyle/>
          <a:p>
            <a:r>
              <a:rPr lang="de-CH" i="1" dirty="0"/>
              <a:t>Spiritualisierung vs. Psychologisierung:</a:t>
            </a:r>
            <a:br>
              <a:rPr lang="de-CH" dirty="0"/>
            </a:br>
            <a:r>
              <a:rPr lang="de-CH" dirty="0"/>
              <a:t>von Möttlingen nach Paris</a:t>
            </a:r>
            <a:br>
              <a:rPr lang="de-CH" dirty="0"/>
            </a:br>
            <a:r>
              <a:rPr lang="de-CH" dirty="0"/>
              <a:t>um 1850</a:t>
            </a:r>
            <a:endParaRPr lang="de-DE" dirty="0"/>
          </a:p>
        </p:txBody>
      </p:sp>
      <p:sp>
        <p:nvSpPr>
          <p:cNvPr id="2" name="Foliennummernplatzhalter 1">
            <a:extLst>
              <a:ext uri="{FF2B5EF4-FFF2-40B4-BE49-F238E27FC236}">
                <a16:creationId xmlns:a16="http://schemas.microsoft.com/office/drawing/2014/main" id="{DBAB7368-3B43-443F-9070-7C2810EF8E09}"/>
              </a:ext>
            </a:extLst>
          </p:cNvPr>
          <p:cNvSpPr>
            <a:spLocks noGrp="1"/>
          </p:cNvSpPr>
          <p:nvPr>
            <p:ph type="sldNum" sz="quarter" idx="4294967295"/>
          </p:nvPr>
        </p:nvSpPr>
        <p:spPr>
          <a:xfrm>
            <a:off x="9874250" y="4489450"/>
            <a:ext cx="565150" cy="501650"/>
          </a:xfrm>
          <a:prstGeom prst="rect">
            <a:avLst/>
          </a:prstGeom>
        </p:spPr>
        <p:txBody>
          <a:bodyPr/>
          <a:lstStyle/>
          <a:p>
            <a:fld id="{4E471FF4-0C00-40C5-A66A-9E33A9528A29}" type="slidenum">
              <a:rPr lang="de-CH" smtClean="0"/>
              <a:t>8</a:t>
            </a:fld>
            <a:endParaRPr lang="de-CH"/>
          </a:p>
        </p:txBody>
      </p:sp>
    </p:spTree>
    <p:extLst>
      <p:ext uri="{BB962C8B-B14F-4D97-AF65-F5344CB8AC3E}">
        <p14:creationId xmlns:p14="http://schemas.microsoft.com/office/powerpoint/2010/main" val="1734048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89B84D4-F89D-4D82-BDAE-BCBAFAFC042E}"/>
              </a:ext>
            </a:extLst>
          </p:cNvPr>
          <p:cNvPicPr>
            <a:picLocks noChangeAspect="1"/>
          </p:cNvPicPr>
          <p:nvPr/>
        </p:nvPicPr>
        <p:blipFill>
          <a:blip r:embed="rId3"/>
          <a:stretch>
            <a:fillRect/>
          </a:stretch>
        </p:blipFill>
        <p:spPr>
          <a:xfrm>
            <a:off x="-1402465" y="1660347"/>
            <a:ext cx="6265760" cy="3132880"/>
          </a:xfrm>
          <a:prstGeom prst="rect">
            <a:avLst/>
          </a:prstGeom>
        </p:spPr>
      </p:pic>
      <p:sp>
        <p:nvSpPr>
          <p:cNvPr id="3" name="Titel 2">
            <a:extLst>
              <a:ext uri="{FF2B5EF4-FFF2-40B4-BE49-F238E27FC236}">
                <a16:creationId xmlns:a16="http://schemas.microsoft.com/office/drawing/2014/main" id="{7B7A598D-FC65-41E3-AF3E-637DA7647BB1}"/>
              </a:ext>
            </a:extLst>
          </p:cNvPr>
          <p:cNvSpPr>
            <a:spLocks noGrp="1"/>
          </p:cNvSpPr>
          <p:nvPr>
            <p:ph type="title"/>
          </p:nvPr>
        </p:nvSpPr>
        <p:spPr/>
        <p:txBody>
          <a:bodyPr/>
          <a:lstStyle/>
          <a:p>
            <a:r>
              <a:rPr lang="de-CH" dirty="0"/>
              <a:t>Der Fall </a:t>
            </a:r>
            <a:r>
              <a:rPr lang="de-CH" dirty="0" err="1"/>
              <a:t>Gottliebin</a:t>
            </a:r>
            <a:r>
              <a:rPr lang="de-CH" dirty="0"/>
              <a:t> Dittus, 1850</a:t>
            </a:r>
            <a:endParaRPr lang="de-DE" dirty="0"/>
          </a:p>
        </p:txBody>
      </p:sp>
      <p:sp>
        <p:nvSpPr>
          <p:cNvPr id="4" name="Inhaltsplatzhalter 3">
            <a:extLst>
              <a:ext uri="{FF2B5EF4-FFF2-40B4-BE49-F238E27FC236}">
                <a16:creationId xmlns:a16="http://schemas.microsoft.com/office/drawing/2014/main" id="{A1BBAA68-66E9-42AE-B23E-E61F7BF0B813}"/>
              </a:ext>
            </a:extLst>
          </p:cNvPr>
          <p:cNvSpPr>
            <a:spLocks noGrp="1"/>
          </p:cNvSpPr>
          <p:nvPr>
            <p:ph idx="1"/>
          </p:nvPr>
        </p:nvSpPr>
        <p:spPr>
          <a:xfrm>
            <a:off x="4921250" y="1648843"/>
            <a:ext cx="5200650" cy="4528120"/>
          </a:xfrm>
        </p:spPr>
        <p:txBody>
          <a:bodyPr>
            <a:normAutofit fontScale="77500" lnSpcReduction="20000"/>
          </a:bodyPr>
          <a:lstStyle/>
          <a:p>
            <a:r>
              <a:rPr lang="de-CH" dirty="0"/>
              <a:t>28-jährige Dienstmagd, alleinstehend, mit drei Geschwistern; </a:t>
            </a:r>
          </a:p>
          <a:p>
            <a:r>
              <a:rPr lang="de-CH" dirty="0"/>
              <a:t>kränklich, viele Ärzte, zuletzt virale neurologische Erkrankung: „Gesichtsrose“, gefährlich krank &gt; auffälliges Verhalten</a:t>
            </a:r>
          </a:p>
          <a:p>
            <a:r>
              <a:rPr lang="de-CH" dirty="0"/>
              <a:t>«Anfechtungen» &gt;&gt; Spukphänomene</a:t>
            </a:r>
          </a:p>
          <a:p>
            <a:r>
              <a:rPr lang="de-CH" dirty="0"/>
              <a:t>Dramatische Anfälle Ohnmachten, nächtliche Erscheinungen, Visionen, Botschaften</a:t>
            </a:r>
          </a:p>
          <a:p>
            <a:r>
              <a:rPr lang="de-CH" dirty="0"/>
              <a:t>Zweijähriger Kampf im Gebet mit höchst dramatischen Phänomenen</a:t>
            </a:r>
          </a:p>
          <a:p>
            <a:r>
              <a:rPr lang="de-CH" dirty="0"/>
              <a:t>Schließlich erfolgreiche Beendigung unter dem Ruf: „Jesus ist Sieger!“</a:t>
            </a:r>
          </a:p>
          <a:p>
            <a:r>
              <a:rPr lang="de-CH" dirty="0"/>
              <a:t>Danach unauffällig, Handarbeitslehrerin in der Kleinkinderschule</a:t>
            </a:r>
            <a:endParaRPr lang="de-DE" dirty="0"/>
          </a:p>
        </p:txBody>
      </p:sp>
      <p:sp>
        <p:nvSpPr>
          <p:cNvPr id="2" name="Foliennummernplatzhalter 1">
            <a:extLst>
              <a:ext uri="{FF2B5EF4-FFF2-40B4-BE49-F238E27FC236}">
                <a16:creationId xmlns:a16="http://schemas.microsoft.com/office/drawing/2014/main" id="{17B18336-4DC6-4BA8-837C-E72025E05CBB}"/>
              </a:ext>
            </a:extLst>
          </p:cNvPr>
          <p:cNvSpPr>
            <a:spLocks noGrp="1"/>
          </p:cNvSpPr>
          <p:nvPr>
            <p:ph type="sldNum" sz="quarter" idx="12"/>
          </p:nvPr>
        </p:nvSpPr>
        <p:spPr/>
        <p:txBody>
          <a:bodyPr/>
          <a:lstStyle/>
          <a:p>
            <a:fld id="{4E471FF4-0C00-40C5-A66A-9E33A9528A29}" type="slidenum">
              <a:rPr lang="de-CH" smtClean="0"/>
              <a:t>9</a:t>
            </a:fld>
            <a:endParaRPr lang="de-CH"/>
          </a:p>
        </p:txBody>
      </p:sp>
      <p:pic>
        <p:nvPicPr>
          <p:cNvPr id="1026" name="Picture 2" descr="Bildergebnis für johann christoph blumhardt">
            <a:extLst>
              <a:ext uri="{FF2B5EF4-FFF2-40B4-BE49-F238E27FC236}">
                <a16:creationId xmlns:a16="http://schemas.microsoft.com/office/drawing/2014/main" id="{E1C27ED7-9A88-4D17-BEB8-6E71A2BC5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6" y="1654842"/>
            <a:ext cx="2249324" cy="313838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44C998-40A0-4CD5-A981-49B74186F36F}"/>
              </a:ext>
            </a:extLst>
          </p:cNvPr>
          <p:cNvSpPr txBox="1"/>
          <p:nvPr/>
        </p:nvSpPr>
        <p:spPr>
          <a:xfrm>
            <a:off x="244553" y="4822723"/>
            <a:ext cx="4445434" cy="646331"/>
          </a:xfrm>
          <a:prstGeom prst="rect">
            <a:avLst/>
          </a:prstGeom>
          <a:noFill/>
        </p:spPr>
        <p:txBody>
          <a:bodyPr wrap="square" rtlCol="0">
            <a:spAutoFit/>
          </a:bodyPr>
          <a:lstStyle/>
          <a:p>
            <a:r>
              <a:rPr lang="de-CH" dirty="0" err="1"/>
              <a:t>Pfr</a:t>
            </a:r>
            <a:r>
              <a:rPr lang="de-CH" dirty="0"/>
              <a:t>. Johann Christoph Blumhardt, Möttlingen</a:t>
            </a:r>
          </a:p>
          <a:p>
            <a:r>
              <a:rPr lang="de-CH" dirty="0"/>
              <a:t>1805 - 1880</a:t>
            </a:r>
            <a:endParaRPr lang="de-DE" dirty="0"/>
          </a:p>
        </p:txBody>
      </p:sp>
    </p:spTree>
    <p:extLst>
      <p:ext uri="{BB962C8B-B14F-4D97-AF65-F5344CB8AC3E}">
        <p14:creationId xmlns:p14="http://schemas.microsoft.com/office/powerpoint/2010/main" val="33683352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Vorlage_Modul1" id="{84EABF2B-CE86-456E-B08D-DD3079E3FACA}" vid="{74B5B4BC-F29D-43EC-9796-8FE3F81D20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3820</Words>
  <Application>Microsoft Office PowerPoint</Application>
  <PresentationFormat>Benutzerdefiniert</PresentationFormat>
  <Paragraphs>288</Paragraphs>
  <Slides>37</Slides>
  <Notes>20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37</vt:i4>
      </vt:variant>
    </vt:vector>
  </HeadingPairs>
  <TitlesOfParts>
    <vt:vector size="44" baseType="lpstr">
      <vt:lpstr>Arial</vt:lpstr>
      <vt:lpstr>Calibri</vt:lpstr>
      <vt:lpstr>Calibri Light</vt:lpstr>
      <vt:lpstr>Cambria</vt:lpstr>
      <vt:lpstr>Courier New</vt:lpstr>
      <vt:lpstr>Tahoma</vt:lpstr>
      <vt:lpstr>Office Theme</vt:lpstr>
      <vt:lpstr>Spirituelle Deutungen des Unheimlichen und Unverständlichen</vt:lpstr>
      <vt:lpstr>Mein Erfahrungshintergrund</vt:lpstr>
      <vt:lpstr>Das Unheimliche fasziniert und verlangt nach Erklärungen</vt:lpstr>
      <vt:lpstr>Spirituelle Deutungen des Unheimlichen AUSWIRKUNGEN AUF STIGMA UND BEHANDLUNG PSYCHISCHER PROBLEME</vt:lpstr>
      <vt:lpstr>PowerPoint-Präsentation</vt:lpstr>
      <vt:lpstr>Unerklärliche Phänomene</vt:lpstr>
      <vt:lpstr>Gefahr der Psychologisierung</vt:lpstr>
      <vt:lpstr>Spiritualisierung vs. Psychologisierung: von Möttlingen nach Paris um 1850</vt:lpstr>
      <vt:lpstr>Der Fall Gottliebin Dittus, 1850</vt:lpstr>
      <vt:lpstr>J.M. Charcot, Salpetrière, Paris 1870</vt:lpstr>
      <vt:lpstr>Unterschiede</vt:lpstr>
      <vt:lpstr>Die emotionale Haltung</vt:lpstr>
      <vt:lpstr>Extremfälle &gt;&gt;&gt; Verallgemeinerung</vt:lpstr>
      <vt:lpstr>Glaube an dämonische Ursache</vt:lpstr>
      <vt:lpstr>Der Fall Anneliese Michel 1976</vt:lpstr>
      <vt:lpstr>PowerPoint-Präsentation</vt:lpstr>
      <vt:lpstr>Stigmatisierung psychischer Störungen</vt:lpstr>
      <vt:lpstr>Stigmatisierung vs. Humane Integration</vt:lpstr>
      <vt:lpstr>Weshalb kommt es zu dämonischen Deutungen?</vt:lpstr>
      <vt:lpstr>Fremdheitsgefühl</vt:lpstr>
      <vt:lpstr>Die Funktion spiritueller Deutungen</vt:lpstr>
      <vt:lpstr>Pathways to Care – Wege der Hilfesuche</vt:lpstr>
      <vt:lpstr>Transkulturelle Formen  dämonischer Interpretationen</vt:lpstr>
      <vt:lpstr>Besessenheit als transkulturelles Phänomen</vt:lpstr>
      <vt:lpstr>Islam: JINN-Konzept</vt:lpstr>
      <vt:lpstr>Interpretation Jinn – Saudi-Arabien</vt:lpstr>
      <vt:lpstr>Hinduismus</vt:lpstr>
      <vt:lpstr>Szenenbilder aus «Kusum»</vt:lpstr>
      <vt:lpstr>Gemeinsamkeiten exorzistischer Rituale transkulturell</vt:lpstr>
      <vt:lpstr>Therapeutischer Umgang mit spiritueller Deutung</vt:lpstr>
      <vt:lpstr>Umgang mit spiritueller Deutung</vt:lpstr>
      <vt:lpstr>Erfahrung vs. Deutung</vt:lpstr>
      <vt:lpstr>Das Bio-Psycho-Soziale Modell</vt:lpstr>
      <vt:lpstr>Procedere</vt:lpstr>
      <vt:lpstr>Leitlinien in der Bewertung</vt:lpstr>
      <vt:lpstr>Alternativen zur Okkultdeutung</vt:lpstr>
      <vt:lpstr>Danke für die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Spirituelle Deutungen des Unheimlichen und Unverständlichen</dc:title>
  <dc:subject>Therapeutischer Umgang mit dämonischen Deutungen; Jinn; Pathways to Care;</dc:subject>
  <dc:creator>Samuel Pfeifer</dc:creator>
  <cp:lastModifiedBy>Samuel Pfeifer</cp:lastModifiedBy>
  <cp:revision>25</cp:revision>
  <dcterms:created xsi:type="dcterms:W3CDTF">2018-10-28T15:52:25Z</dcterms:created>
  <dcterms:modified xsi:type="dcterms:W3CDTF">2018-12-04T17:11:38Z</dcterms:modified>
</cp:coreProperties>
</file>