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51" r:id="rId2"/>
    <p:sldId id="367" r:id="rId3"/>
    <p:sldId id="297" r:id="rId4"/>
    <p:sldId id="352" r:id="rId5"/>
    <p:sldId id="301" r:id="rId6"/>
    <p:sldId id="306" r:id="rId7"/>
    <p:sldId id="311" r:id="rId8"/>
    <p:sldId id="354" r:id="rId9"/>
    <p:sldId id="355" r:id="rId10"/>
    <p:sldId id="356" r:id="rId11"/>
    <p:sldId id="353" r:id="rId12"/>
    <p:sldId id="348" r:id="rId13"/>
    <p:sldId id="310" r:id="rId14"/>
    <p:sldId id="317" r:id="rId15"/>
    <p:sldId id="291" r:id="rId16"/>
    <p:sldId id="350" r:id="rId17"/>
    <p:sldId id="318" r:id="rId18"/>
    <p:sldId id="320" r:id="rId19"/>
    <p:sldId id="361" r:id="rId20"/>
    <p:sldId id="321" r:id="rId21"/>
    <p:sldId id="363" r:id="rId22"/>
    <p:sldId id="323" r:id="rId23"/>
    <p:sldId id="324" r:id="rId24"/>
    <p:sldId id="325" r:id="rId25"/>
    <p:sldId id="326" r:id="rId26"/>
    <p:sldId id="328" r:id="rId27"/>
    <p:sldId id="329" r:id="rId28"/>
    <p:sldId id="364" r:id="rId29"/>
    <p:sldId id="339" r:id="rId30"/>
    <p:sldId id="340" r:id="rId31"/>
    <p:sldId id="278" r:id="rId32"/>
    <p:sldId id="365" r:id="rId33"/>
    <p:sldId id="342" r:id="rId34"/>
    <p:sldId id="366" r:id="rId35"/>
    <p:sldId id="344" r:id="rId36"/>
    <p:sldId id="362" r:id="rId37"/>
    <p:sldId id="345" r:id="rId38"/>
    <p:sldId id="288" r:id="rId39"/>
    <p:sldId id="287" r:id="rId40"/>
    <p:sldId id="360" r:id="rId41"/>
    <p:sldId id="293" r:id="rId42"/>
    <p:sldId id="368" r:id="rId43"/>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685" autoAdjust="0"/>
  </p:normalViewPr>
  <p:slideViewPr>
    <p:cSldViewPr snapToGrid="0">
      <p:cViewPr varScale="1">
        <p:scale>
          <a:sx n="75" d="100"/>
          <a:sy n="75" d="100"/>
        </p:scale>
        <p:origin x="14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167A6-6115-43EC-BB00-755AF40EAC9A}" type="datetimeFigureOut">
              <a:rPr lang="de-CH" smtClean="0"/>
              <a:t>05.11.2017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6314D-198B-4535-9F46-A278E21F6DC8}" type="slidenum">
              <a:rPr lang="de-CH" smtClean="0"/>
              <a:t>‹Nr.›</a:t>
            </a:fld>
            <a:endParaRPr lang="de-CH"/>
          </a:p>
        </p:txBody>
      </p:sp>
    </p:spTree>
    <p:extLst>
      <p:ext uri="{BB962C8B-B14F-4D97-AF65-F5344CB8AC3E}">
        <p14:creationId xmlns:p14="http://schemas.microsoft.com/office/powerpoint/2010/main" val="349757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ubmed/2084387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sychotherapie-paterok.de/therapieziel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»Existenzialismus« beschreibt einen Seelenzustand, mit dem vermutlich jeder in seinem Leben schon einmal Bekanntschaft gemacht hat. Es ist das Gefühl von »kosmischer Verlorenheit« – die schier unheilbare Empfindung von Einsamkeit und Fremdheit, überhaupt von der Absurdität des Lebens. </a:t>
            </a:r>
          </a:p>
          <a:p>
            <a:r>
              <a:rPr lang="de-CH" dirty="0"/>
              <a:t>Wider Willen ist man auf diese gottverdammte Welt geworfen worden, und niemand, von den Eltern vielleicht abgesehen, hat auf einen gewartet. Existenzialismus, so könnte man sagen, ist ein Daseins-Schmerz, dem sich – ganz nebenbei – große Werke in Musik und Malerei, in Literatur und Philosophie verdanken. </a:t>
            </a:r>
            <a:br>
              <a:rPr lang="de-CH" dirty="0"/>
            </a:br>
            <a:endParaRPr lang="de-CH" dirty="0"/>
          </a:p>
          <a:p>
            <a:pPr lvl="1"/>
            <a:r>
              <a:rPr lang="de-CH" dirty="0"/>
              <a:t>(aus einem Artikel von Thomas </a:t>
            </a:r>
            <a:r>
              <a:rPr lang="de-CH" dirty="0" err="1"/>
              <a:t>Assheuer</a:t>
            </a:r>
            <a:r>
              <a:rPr lang="de-CH" dirty="0"/>
              <a:t> in DIE ZEIT, 05.08.2010 )</a:t>
            </a:r>
          </a:p>
          <a:p>
            <a:endParaRPr lang="de-CH" dirty="0"/>
          </a:p>
        </p:txBody>
      </p:sp>
      <p:sp>
        <p:nvSpPr>
          <p:cNvPr id="4" name="Foliennummernplatzhalter 3"/>
          <p:cNvSpPr>
            <a:spLocks noGrp="1"/>
          </p:cNvSpPr>
          <p:nvPr>
            <p:ph type="sldNum" sz="quarter" idx="10"/>
          </p:nvPr>
        </p:nvSpPr>
        <p:spPr/>
        <p:txBody>
          <a:bodyPr/>
          <a:lstStyle/>
          <a:p>
            <a:fld id="{21C6314D-198B-4535-9F46-A278E21F6DC8}" type="slidenum">
              <a:rPr lang="de-CH" smtClean="0"/>
              <a:t>3</a:t>
            </a:fld>
            <a:endParaRPr lang="de-CH"/>
          </a:p>
        </p:txBody>
      </p:sp>
    </p:spTree>
    <p:extLst>
      <p:ext uri="{BB962C8B-B14F-4D97-AF65-F5344CB8AC3E}">
        <p14:creationId xmlns:p14="http://schemas.microsoft.com/office/powerpoint/2010/main" val="172042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data from genomics, proteomics,</a:t>
            </a:r>
          </a:p>
          <a:p>
            <a:r>
              <a:rPr lang="en-US" sz="1200" b="0" i="0" u="none" strike="noStrike" kern="1200" baseline="0" dirty="0">
                <a:solidFill>
                  <a:schemeClr val="tx1"/>
                </a:solidFill>
                <a:latin typeface="+mn-lt"/>
                <a:ea typeface="+mn-ea"/>
                <a:cs typeface="+mn-cs"/>
              </a:rPr>
              <a:t>metabolomics, neuroimaging and neuroendocrinology are used in combination,</a:t>
            </a:r>
          </a:p>
          <a:p>
            <a:r>
              <a:rPr lang="en-US" sz="1200" b="0" i="0" u="none" strike="noStrike" kern="1200" baseline="0" dirty="0">
                <a:solidFill>
                  <a:schemeClr val="tx1"/>
                </a:solidFill>
                <a:latin typeface="+mn-lt"/>
                <a:ea typeface="+mn-ea"/>
                <a:cs typeface="+mn-cs"/>
              </a:rPr>
              <a:t>they could lead to the development of effective personalized antidepressant</a:t>
            </a:r>
          </a:p>
          <a:p>
            <a:r>
              <a:rPr lang="en-US" sz="1200" b="0" i="0" u="none" strike="noStrike" kern="1200" baseline="0" dirty="0">
                <a:solidFill>
                  <a:schemeClr val="tx1"/>
                </a:solidFill>
                <a:latin typeface="+mn-lt"/>
                <a:ea typeface="+mn-ea"/>
                <a:cs typeface="+mn-cs"/>
              </a:rPr>
              <a:t>treatment that is based on both genotypes and biomarkers</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8</a:t>
            </a:fld>
            <a:endParaRPr lang="de-CH"/>
          </a:p>
        </p:txBody>
      </p:sp>
    </p:spTree>
    <p:extLst>
      <p:ext uri="{BB962C8B-B14F-4D97-AF65-F5344CB8AC3E}">
        <p14:creationId xmlns:p14="http://schemas.microsoft.com/office/powerpoint/2010/main" val="280718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hlinkClick r:id="rId3"/>
              </a:rPr>
              <a:t>Personalized medicine for depression: can we match patients with treatments?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Simon</a:t>
            </a:r>
            <a:r>
              <a:rPr lang="en-US" sz="1200" b="0" i="0" kern="1200" dirty="0">
                <a:solidFill>
                  <a:schemeClr val="tx1"/>
                </a:solidFill>
                <a:effectLst/>
                <a:latin typeface="+mn-lt"/>
                <a:ea typeface="+mn-ea"/>
                <a:cs typeface="+mn-cs"/>
              </a:rPr>
              <a:t> GE, </a:t>
            </a:r>
            <a:r>
              <a:rPr lang="en-US" sz="1200" b="1" i="0" kern="1200" dirty="0">
                <a:solidFill>
                  <a:schemeClr val="tx1"/>
                </a:solidFill>
                <a:effectLst/>
                <a:latin typeface="+mn-lt"/>
                <a:ea typeface="+mn-ea"/>
                <a:cs typeface="+mn-cs"/>
              </a:rPr>
              <a:t>Perlis</a:t>
            </a:r>
            <a:r>
              <a:rPr lang="en-US" sz="1200" b="0" i="0" kern="1200" dirty="0">
                <a:solidFill>
                  <a:schemeClr val="tx1"/>
                </a:solidFill>
                <a:effectLst/>
                <a:latin typeface="+mn-lt"/>
                <a:ea typeface="+mn-ea"/>
                <a:cs typeface="+mn-cs"/>
              </a:rPr>
              <a:t> RH.</a:t>
            </a:r>
          </a:p>
          <a:p>
            <a:r>
              <a:rPr lang="en-US" sz="1200" b="0" i="0" kern="1200" dirty="0">
                <a:solidFill>
                  <a:schemeClr val="tx1"/>
                </a:solidFill>
                <a:effectLst/>
                <a:latin typeface="+mn-lt"/>
                <a:ea typeface="+mn-ea"/>
                <a:cs typeface="+mn-cs"/>
              </a:rPr>
              <a:t>Am J Psychiatry. 2010 Dec;167(12):1445-55</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10</a:t>
            </a:fld>
            <a:endParaRPr lang="de-CH"/>
          </a:p>
        </p:txBody>
      </p:sp>
    </p:spTree>
    <p:extLst>
      <p:ext uri="{BB962C8B-B14F-4D97-AF65-F5344CB8AC3E}">
        <p14:creationId xmlns:p14="http://schemas.microsoft.com/office/powerpoint/2010/main" val="219647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3C9692-F9B6-4752-82D8-A692B8862853}" type="slidenum">
              <a:rPr lang="de-CH" smtClean="0"/>
              <a:t>17</a:t>
            </a:fld>
            <a:endParaRPr lang="de-CH"/>
          </a:p>
        </p:txBody>
      </p:sp>
    </p:spTree>
    <p:extLst>
      <p:ext uri="{BB962C8B-B14F-4D97-AF65-F5344CB8AC3E}">
        <p14:creationId xmlns:p14="http://schemas.microsoft.com/office/powerpoint/2010/main" val="288264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indent="-457200">
              <a:buFont typeface="+mj-lt"/>
              <a:buAutoNum type="arabicPeriod"/>
            </a:pPr>
            <a:r>
              <a:rPr lang="de-CH" dirty="0"/>
              <a:t>Theodizee-Frage</a:t>
            </a:r>
          </a:p>
          <a:p>
            <a:pPr marL="474662" lvl="1" indent="0">
              <a:buNone/>
            </a:pPr>
            <a:r>
              <a:rPr lang="de-CH" dirty="0"/>
              <a:t>Warum lässt Gott das zu? (negative Ereignisse, Traumatisierung, allgemeine Verminderung des persönlichen Wohlbefindens)</a:t>
            </a:r>
          </a:p>
          <a:p>
            <a:pPr marL="457200" indent="-457200">
              <a:buFont typeface="+mj-lt"/>
              <a:buAutoNum type="arabicPeriod"/>
            </a:pPr>
            <a:r>
              <a:rPr lang="de-CH" dirty="0" err="1"/>
              <a:t>Pathways</a:t>
            </a:r>
            <a:r>
              <a:rPr lang="de-CH" dirty="0"/>
              <a:t> </a:t>
            </a:r>
            <a:r>
              <a:rPr lang="de-CH" dirty="0" err="1"/>
              <a:t>to</a:t>
            </a:r>
            <a:r>
              <a:rPr lang="de-CH" dirty="0"/>
              <a:t> care</a:t>
            </a:r>
          </a:p>
          <a:p>
            <a:pPr marL="474662" lvl="1" indent="0">
              <a:buNone/>
            </a:pPr>
            <a:r>
              <a:rPr lang="de-CH" dirty="0"/>
              <a:t>Die Hoffnung auf Wunder: Könnte nicht durch eine spirituelle Intervention, einen besonderen Segen, eine religiöse Wallfahrt ein Wunder in meinem Leben geschehen? ----- </a:t>
            </a:r>
            <a:r>
              <a:rPr lang="de-CH" dirty="0" err="1"/>
              <a:t>pathways</a:t>
            </a:r>
            <a:r>
              <a:rPr lang="de-CH" dirty="0"/>
              <a:t> </a:t>
            </a:r>
            <a:r>
              <a:rPr lang="de-CH" dirty="0" err="1"/>
              <a:t>to</a:t>
            </a:r>
            <a:r>
              <a:rPr lang="de-CH" dirty="0"/>
              <a:t> care (vergleichbar traditionellen medizinischen Konzepten ohne religiösen Überbau)</a:t>
            </a:r>
          </a:p>
          <a:p>
            <a:pPr marL="457200" indent="-457200">
              <a:buFont typeface="+mj-lt"/>
              <a:buAutoNum type="arabicPeriod"/>
            </a:pPr>
            <a:r>
              <a:rPr lang="de-CH" dirty="0"/>
              <a:t>Spiritual </a:t>
            </a:r>
            <a:r>
              <a:rPr lang="de-CH" dirty="0" err="1"/>
              <a:t>Struggle</a:t>
            </a:r>
            <a:r>
              <a:rPr lang="de-CH" dirty="0"/>
              <a:t> / geistlicher Kampf</a:t>
            </a:r>
          </a:p>
          <a:p>
            <a:pPr marL="474662" lvl="1" indent="0">
              <a:buNone/>
            </a:pPr>
            <a:r>
              <a:rPr lang="de-CH" dirty="0"/>
              <a:t>Die Interpretation psychischer Konflikte als „geistlicher Kampf, Angriff / teuflische Versuchung“ -------- vgl. Konzept der „spiritual struggles“ (</a:t>
            </a:r>
            <a:r>
              <a:rPr lang="de-CH" dirty="0" err="1"/>
              <a:t>Exline</a:t>
            </a:r>
            <a:r>
              <a:rPr lang="de-CH" dirty="0"/>
              <a:t> &amp; </a:t>
            </a:r>
            <a:r>
              <a:rPr lang="de-CH" dirty="0" err="1"/>
              <a:t>Pargament</a:t>
            </a:r>
            <a:r>
              <a:rPr lang="de-CH" dirty="0"/>
              <a:t>)</a:t>
            </a:r>
          </a:p>
          <a:p>
            <a:pPr marL="457200" indent="-457200">
              <a:buFont typeface="+mj-lt"/>
              <a:buAutoNum type="arabicPeriod"/>
            </a:pPr>
            <a:r>
              <a:rPr lang="de-CH" dirty="0"/>
              <a:t>Bedeutung des Gebetes </a:t>
            </a:r>
          </a:p>
          <a:p>
            <a:pPr marL="474662" lvl="1" indent="0">
              <a:buNone/>
            </a:pPr>
            <a:r>
              <a:rPr lang="de-CH" dirty="0"/>
              <a:t>im christlichen Kontext als Zwiesprache mit Gott, </a:t>
            </a:r>
            <a:br>
              <a:rPr lang="de-CH" dirty="0"/>
            </a:br>
            <a:r>
              <a:rPr lang="de-CH" dirty="0"/>
              <a:t>im muslimischen Kontext als religiöse Pflicht</a:t>
            </a:r>
          </a:p>
          <a:p>
            <a:pPr marL="457200" indent="-457200">
              <a:buFont typeface="+mj-lt"/>
              <a:buAutoNum type="arabicPeriod"/>
            </a:pPr>
            <a:r>
              <a:rPr lang="de-CH" dirty="0"/>
              <a:t>Ethisch-moralische Leitlinien / Tabus: </a:t>
            </a:r>
          </a:p>
          <a:p>
            <a:pPr marL="474662" lvl="1" indent="0">
              <a:buNone/>
            </a:pPr>
            <a:r>
              <a:rPr lang="de-CH" dirty="0"/>
              <a:t>von den christlichen „Todsünden“ bis zu Fragen der Abgrenzung von anderen Weltanschauungen (z.B. Konversionsverbot im Islam, Partnerwahl in der gleichen Subkultur etc.) – Übertretung verwehrt den Zugang zu Gott und zum ewigen Leben.</a:t>
            </a:r>
          </a:p>
          <a:p>
            <a:endParaRPr lang="de-CH" dirty="0"/>
          </a:p>
        </p:txBody>
      </p:sp>
      <p:sp>
        <p:nvSpPr>
          <p:cNvPr id="4" name="Foliennummernplatzhalter 3"/>
          <p:cNvSpPr>
            <a:spLocks noGrp="1"/>
          </p:cNvSpPr>
          <p:nvPr>
            <p:ph type="sldNum" sz="quarter" idx="10"/>
          </p:nvPr>
        </p:nvSpPr>
        <p:spPr/>
        <p:txBody>
          <a:bodyPr/>
          <a:lstStyle/>
          <a:p>
            <a:fld id="{21C6314D-198B-4535-9F46-A278E21F6DC8}" type="slidenum">
              <a:rPr lang="de-CH" smtClean="0"/>
              <a:t>21</a:t>
            </a:fld>
            <a:endParaRPr lang="de-CH"/>
          </a:p>
        </p:txBody>
      </p:sp>
    </p:spTree>
    <p:extLst>
      <p:ext uri="{BB962C8B-B14F-4D97-AF65-F5344CB8AC3E}">
        <p14:creationId xmlns:p14="http://schemas.microsoft.com/office/powerpoint/2010/main" val="179237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1" kern="1200" dirty="0">
                <a:solidFill>
                  <a:schemeClr val="tx1"/>
                </a:solidFill>
                <a:effectLst/>
                <a:latin typeface="Arial" charset="0"/>
                <a:ea typeface="+mn-ea"/>
                <a:cs typeface="+mn-cs"/>
              </a:rPr>
              <a:t>Erwartungen an eine Psychotherapie</a:t>
            </a:r>
          </a:p>
          <a:p>
            <a:r>
              <a:rPr lang="de-CH" sz="1200" kern="1200" dirty="0">
                <a:solidFill>
                  <a:schemeClr val="tx1"/>
                </a:solidFill>
                <a:effectLst/>
                <a:latin typeface="Arial" charset="0"/>
                <a:ea typeface="+mn-ea"/>
                <a:cs typeface="+mn-cs"/>
              </a:rPr>
              <a:t> </a:t>
            </a:r>
          </a:p>
          <a:p>
            <a:r>
              <a:rPr lang="de-CH" sz="1200" b="1" kern="1200" dirty="0">
                <a:solidFill>
                  <a:schemeClr val="tx1"/>
                </a:solidFill>
                <a:effectLst/>
                <a:latin typeface="Arial" charset="0"/>
                <a:ea typeface="+mn-ea"/>
                <a:cs typeface="+mn-cs"/>
              </a:rPr>
              <a:t>"Mit Hilfe der psychotherapeutischen Behandlung möchte ich.....</a:t>
            </a:r>
          </a:p>
          <a:p>
            <a:r>
              <a:rPr lang="de-CH" sz="1200" kern="1200" dirty="0">
                <a:solidFill>
                  <a:schemeClr val="tx1"/>
                </a:solidFill>
                <a:effectLst/>
                <a:latin typeface="Arial" charset="0"/>
                <a:ea typeface="+mn-ea"/>
                <a:cs typeface="+mn-cs"/>
              </a:rPr>
              <a:t> </a:t>
            </a:r>
          </a:p>
          <a:p>
            <a:pPr lvl="0"/>
            <a:r>
              <a:rPr lang="de-CH" sz="1200" kern="1200" dirty="0">
                <a:solidFill>
                  <a:schemeClr val="tx1"/>
                </a:solidFill>
                <a:effectLst/>
                <a:latin typeface="Arial" charset="0"/>
                <a:ea typeface="+mn-ea"/>
                <a:cs typeface="+mn-cs"/>
              </a:rPr>
              <a:t>Meine Probleme ("persönliche Baustellen") in der Familie oder am Arbeitsplatz besser bewältigen lernen</a:t>
            </a:r>
          </a:p>
          <a:p>
            <a:pPr lvl="0"/>
            <a:r>
              <a:rPr lang="de-CH" sz="1200" kern="1200" dirty="0">
                <a:solidFill>
                  <a:schemeClr val="tx1"/>
                </a:solidFill>
                <a:effectLst/>
                <a:latin typeface="Arial" charset="0"/>
                <a:ea typeface="+mn-ea"/>
                <a:cs typeface="+mn-cs"/>
              </a:rPr>
              <a:t>Meine Stimmungsschwankungen reduzieren</a:t>
            </a:r>
          </a:p>
          <a:p>
            <a:pPr lvl="0"/>
            <a:r>
              <a:rPr lang="de-CH" sz="1200" kern="1200" dirty="0">
                <a:solidFill>
                  <a:schemeClr val="tx1"/>
                </a:solidFill>
                <a:effectLst/>
                <a:latin typeface="Arial" charset="0"/>
                <a:ea typeface="+mn-ea"/>
                <a:cs typeface="+mn-cs"/>
              </a:rPr>
              <a:t>Meine kreisenden Gedanken, ständiges Grübeln, Sich-Sorgen reduzieren</a:t>
            </a:r>
          </a:p>
          <a:p>
            <a:pPr lvl="0"/>
            <a:r>
              <a:rPr lang="de-CH" sz="1200" kern="1200" dirty="0">
                <a:solidFill>
                  <a:schemeClr val="tx1"/>
                </a:solidFill>
                <a:effectLst/>
                <a:latin typeface="Arial" charset="0"/>
                <a:ea typeface="+mn-ea"/>
                <a:cs typeface="+mn-cs"/>
              </a:rPr>
              <a:t>Methoden kennen lernen, die mir helfen, weniger Angst zu haben</a:t>
            </a:r>
          </a:p>
          <a:p>
            <a:pPr lvl="0"/>
            <a:r>
              <a:rPr lang="de-CH" sz="1200" kern="1200" dirty="0">
                <a:solidFill>
                  <a:schemeClr val="tx1"/>
                </a:solidFill>
                <a:effectLst/>
                <a:latin typeface="Arial" charset="0"/>
                <a:ea typeface="+mn-ea"/>
                <a:cs typeface="+mn-cs"/>
              </a:rPr>
              <a:t>Nicht mehr so traurig und antriebsarm sein</a:t>
            </a:r>
          </a:p>
          <a:p>
            <a:pPr lvl="0"/>
            <a:r>
              <a:rPr lang="de-CH" sz="1200" kern="1200" dirty="0">
                <a:solidFill>
                  <a:schemeClr val="tx1"/>
                </a:solidFill>
                <a:effectLst/>
                <a:latin typeface="Arial" charset="0"/>
                <a:ea typeface="+mn-ea"/>
                <a:cs typeface="+mn-cs"/>
              </a:rPr>
              <a:t>Die Scheidung besser verarbeiten</a:t>
            </a:r>
          </a:p>
          <a:p>
            <a:pPr lvl="0"/>
            <a:r>
              <a:rPr lang="de-CH" sz="1200" kern="1200" dirty="0">
                <a:solidFill>
                  <a:schemeClr val="tx1"/>
                </a:solidFill>
                <a:effectLst/>
                <a:latin typeface="Arial" charset="0"/>
                <a:ea typeface="+mn-ea"/>
                <a:cs typeface="+mn-cs"/>
              </a:rPr>
              <a:t>Mit Stresssituationen besser umgehen lernen</a:t>
            </a:r>
          </a:p>
          <a:p>
            <a:pPr lvl="0"/>
            <a:r>
              <a:rPr lang="de-CH" sz="1200" kern="1200" dirty="0">
                <a:solidFill>
                  <a:schemeClr val="tx1"/>
                </a:solidFill>
                <a:effectLst/>
                <a:latin typeface="Arial" charset="0"/>
                <a:ea typeface="+mn-ea"/>
                <a:cs typeface="+mn-cs"/>
              </a:rPr>
              <a:t>Meine lähmende Prüfungsangst überwinden</a:t>
            </a:r>
          </a:p>
          <a:p>
            <a:pPr lvl="0"/>
            <a:r>
              <a:rPr lang="de-CH" sz="1200" kern="1200" dirty="0">
                <a:solidFill>
                  <a:schemeClr val="tx1"/>
                </a:solidFill>
                <a:effectLst/>
                <a:latin typeface="Arial" charset="0"/>
                <a:ea typeface="+mn-ea"/>
                <a:cs typeface="+mn-cs"/>
              </a:rPr>
              <a:t>Lernen, Dinge zu tun, die ich seit Jahren aus Angst vermeide (z.B. Autofahren)</a:t>
            </a:r>
          </a:p>
          <a:p>
            <a:pPr lvl="0"/>
            <a:r>
              <a:rPr lang="de-CH" sz="1200" kern="1200" dirty="0">
                <a:solidFill>
                  <a:schemeClr val="tx1"/>
                </a:solidFill>
                <a:effectLst/>
                <a:latin typeface="Arial" charset="0"/>
                <a:ea typeface="+mn-ea"/>
                <a:cs typeface="+mn-cs"/>
              </a:rPr>
              <a:t>Meine Kräfte besser einteilen und meine Grenzen erkennen und akzeptieren</a:t>
            </a:r>
          </a:p>
          <a:p>
            <a:pPr lvl="0"/>
            <a:r>
              <a:rPr lang="de-CH" sz="1200" kern="1200" dirty="0">
                <a:solidFill>
                  <a:schemeClr val="tx1"/>
                </a:solidFill>
                <a:effectLst/>
                <a:latin typeface="Arial" charset="0"/>
                <a:ea typeface="+mn-ea"/>
                <a:cs typeface="+mn-cs"/>
              </a:rPr>
              <a:t>Nein-Sagen lernen und besser eigene Bedürfnisse / Wünsche äußern</a:t>
            </a:r>
          </a:p>
          <a:p>
            <a:pPr lvl="0"/>
            <a:r>
              <a:rPr lang="de-CH" sz="1200" kern="1200" dirty="0">
                <a:solidFill>
                  <a:schemeClr val="tx1"/>
                </a:solidFill>
                <a:effectLst/>
                <a:latin typeface="Arial" charset="0"/>
                <a:ea typeface="+mn-ea"/>
                <a:cs typeface="+mn-cs"/>
              </a:rPr>
              <a:t>Perfektionistische Ansprüche an mich reduzieren</a:t>
            </a:r>
          </a:p>
          <a:p>
            <a:pPr lvl="0"/>
            <a:r>
              <a:rPr lang="de-CH" sz="1200" kern="1200" dirty="0">
                <a:solidFill>
                  <a:schemeClr val="tx1"/>
                </a:solidFill>
                <a:effectLst/>
                <a:latin typeface="Arial" charset="0"/>
                <a:ea typeface="+mn-ea"/>
                <a:cs typeface="+mn-cs"/>
              </a:rPr>
              <a:t>Angst- und Panikattacken überwinden</a:t>
            </a:r>
          </a:p>
          <a:p>
            <a:pPr lvl="0"/>
            <a:r>
              <a:rPr lang="de-CH" sz="1200" kern="1200" dirty="0">
                <a:solidFill>
                  <a:schemeClr val="tx1"/>
                </a:solidFill>
                <a:effectLst/>
                <a:latin typeface="Arial" charset="0"/>
                <a:ea typeface="+mn-ea"/>
                <a:cs typeface="+mn-cs"/>
              </a:rPr>
              <a:t>Selbstsicherer werden, Schüchternheit überwinden</a:t>
            </a:r>
          </a:p>
          <a:p>
            <a:pPr lvl="0"/>
            <a:r>
              <a:rPr lang="de-CH" sz="1200" kern="1200" dirty="0">
                <a:solidFill>
                  <a:schemeClr val="tx1"/>
                </a:solidFill>
                <a:effectLst/>
                <a:latin typeface="Arial" charset="0"/>
                <a:ea typeface="+mn-ea"/>
                <a:cs typeface="+mn-cs"/>
              </a:rPr>
              <a:t>Nicht mehr so stark von der Meinung anderer abhängig sein</a:t>
            </a:r>
          </a:p>
          <a:p>
            <a:pPr lvl="0"/>
            <a:r>
              <a:rPr lang="de-CH" sz="1200" kern="1200" dirty="0">
                <a:solidFill>
                  <a:schemeClr val="tx1"/>
                </a:solidFill>
                <a:effectLst/>
                <a:latin typeface="Arial" charset="0"/>
                <a:ea typeface="+mn-ea"/>
                <a:cs typeface="+mn-cs"/>
              </a:rPr>
              <a:t>Mich trauen, meine Meinung zu sagen und mich besser durchzusetzen</a:t>
            </a:r>
          </a:p>
          <a:p>
            <a:pPr lvl="0"/>
            <a:r>
              <a:rPr lang="de-CH" sz="1200" kern="1200" dirty="0">
                <a:solidFill>
                  <a:schemeClr val="tx1"/>
                </a:solidFill>
                <a:effectLst/>
                <a:latin typeface="Arial" charset="0"/>
                <a:ea typeface="+mn-ea"/>
                <a:cs typeface="+mn-cs"/>
              </a:rPr>
              <a:t>Mich mit meinem Partner wieder besser verstehen</a:t>
            </a:r>
          </a:p>
          <a:p>
            <a:pPr lvl="0"/>
            <a:r>
              <a:rPr lang="de-CH" sz="1200" kern="1200" dirty="0">
                <a:solidFill>
                  <a:schemeClr val="tx1"/>
                </a:solidFill>
                <a:effectLst/>
                <a:latin typeface="Arial" charset="0"/>
                <a:ea typeface="+mn-ea"/>
                <a:cs typeface="+mn-cs"/>
              </a:rPr>
              <a:t>Die Ursachen meiner emotionalen Probleme herausfinden und mich dadurch besser verstehen</a:t>
            </a:r>
          </a:p>
          <a:p>
            <a:pPr lvl="0"/>
            <a:r>
              <a:rPr lang="de-CH" sz="1200" kern="1200" dirty="0">
                <a:solidFill>
                  <a:schemeClr val="tx1"/>
                </a:solidFill>
                <a:effectLst/>
                <a:latin typeface="Arial" charset="0"/>
                <a:ea typeface="+mn-ea"/>
                <a:cs typeface="+mn-cs"/>
              </a:rPr>
              <a:t>Mit heftigen Gefühlsausbrüchen umgehen lernen</a:t>
            </a:r>
          </a:p>
          <a:p>
            <a:pPr lvl="0"/>
            <a:r>
              <a:rPr lang="de-CH" sz="1200" kern="1200" dirty="0">
                <a:solidFill>
                  <a:schemeClr val="tx1"/>
                </a:solidFill>
                <a:effectLst/>
                <a:latin typeface="Arial" charset="0"/>
                <a:ea typeface="+mn-ea"/>
                <a:cs typeface="+mn-cs"/>
              </a:rPr>
              <a:t>Mit körperlichen Schmerzen umgehen lernen</a:t>
            </a:r>
          </a:p>
          <a:p>
            <a:pPr lvl="0"/>
            <a:r>
              <a:rPr lang="de-CH" sz="1200" kern="1200" dirty="0">
                <a:solidFill>
                  <a:schemeClr val="tx1"/>
                </a:solidFill>
                <a:effectLst/>
                <a:latin typeface="Arial" charset="0"/>
                <a:ea typeface="+mn-ea"/>
                <a:cs typeface="+mn-cs"/>
              </a:rPr>
              <a:t>Die tiefe Trauer nach dem Tod meines Partners  verarbeiten/überwinden</a:t>
            </a:r>
          </a:p>
          <a:p>
            <a:pPr lvl="0"/>
            <a:r>
              <a:rPr lang="de-CH" sz="1200" kern="1200" dirty="0">
                <a:solidFill>
                  <a:schemeClr val="tx1"/>
                </a:solidFill>
                <a:effectLst/>
                <a:latin typeface="Arial" charset="0"/>
                <a:ea typeface="+mn-ea"/>
                <a:cs typeface="+mn-cs"/>
              </a:rPr>
              <a:t>Meine psychosomatischen Beschwerden besser bewältigen</a:t>
            </a:r>
          </a:p>
          <a:p>
            <a:pPr lvl="0"/>
            <a:r>
              <a:rPr lang="de-CH" sz="1200" kern="1200" dirty="0">
                <a:solidFill>
                  <a:schemeClr val="tx1"/>
                </a:solidFill>
                <a:effectLst/>
                <a:latin typeface="Arial" charset="0"/>
                <a:ea typeface="+mn-ea"/>
                <a:cs typeface="+mn-cs"/>
              </a:rPr>
              <a:t>Mich um soziale Kontakte, meine Interessen und positive Freizeitaktivitäten kümmern</a:t>
            </a:r>
          </a:p>
          <a:p>
            <a:pPr lvl="0"/>
            <a:r>
              <a:rPr lang="de-CH" sz="1200" kern="1200" dirty="0">
                <a:solidFill>
                  <a:schemeClr val="tx1"/>
                </a:solidFill>
                <a:effectLst/>
                <a:latin typeface="Arial" charset="0"/>
                <a:ea typeface="+mn-ea"/>
                <a:cs typeface="+mn-cs"/>
              </a:rPr>
              <a:t>Mich um mehr Lebensqualität kümmern</a:t>
            </a:r>
          </a:p>
          <a:p>
            <a:pPr lvl="0"/>
            <a:r>
              <a:rPr lang="de-CH" sz="1200" kern="1200" dirty="0">
                <a:solidFill>
                  <a:schemeClr val="tx1"/>
                </a:solidFill>
                <a:effectLst/>
                <a:latin typeface="Arial" charset="0"/>
                <a:ea typeface="+mn-ea"/>
                <a:cs typeface="+mn-cs"/>
              </a:rPr>
              <a:t>Eine bessere Tagesstruktur aufbauen</a:t>
            </a:r>
          </a:p>
          <a:p>
            <a:pPr lvl="0"/>
            <a:r>
              <a:rPr lang="de-CH" sz="1200" kern="1200" dirty="0">
                <a:solidFill>
                  <a:schemeClr val="tx1"/>
                </a:solidFill>
                <a:effectLst/>
                <a:latin typeface="Arial" charset="0"/>
                <a:ea typeface="+mn-ea"/>
                <a:cs typeface="+mn-cs"/>
              </a:rPr>
              <a:t>Mich nicht mehr über jede Kleinigkeit ärgern und so viel Streit mit meiner Tochter haben</a:t>
            </a:r>
          </a:p>
          <a:p>
            <a:pPr lvl="0"/>
            <a:r>
              <a:rPr lang="de-CH" sz="1200" kern="1200" dirty="0">
                <a:solidFill>
                  <a:schemeClr val="tx1"/>
                </a:solidFill>
                <a:effectLst/>
                <a:latin typeface="Arial" charset="0"/>
                <a:ea typeface="+mn-ea"/>
                <a:cs typeface="+mn-cs"/>
              </a:rPr>
              <a:t>Mehr Durchhaltevermögen und Selbstdisziplin entwickeln</a:t>
            </a:r>
          </a:p>
          <a:p>
            <a:pPr lvl="0"/>
            <a:r>
              <a:rPr lang="de-CH" sz="1200" kern="1200" dirty="0">
                <a:solidFill>
                  <a:schemeClr val="tx1"/>
                </a:solidFill>
                <a:effectLst/>
                <a:latin typeface="Arial" charset="0"/>
                <a:ea typeface="+mn-ea"/>
                <a:cs typeface="+mn-cs"/>
              </a:rPr>
              <a:t>Von meinen wiederholten, sinnlosen und zeitraubenden Gedanken und Handlungen loskommen (z.B. Händewaschen, Ordnen etc.)</a:t>
            </a:r>
          </a:p>
          <a:p>
            <a:pPr lvl="0"/>
            <a:r>
              <a:rPr lang="de-CH" sz="1200" kern="1200" dirty="0">
                <a:solidFill>
                  <a:schemeClr val="tx1"/>
                </a:solidFill>
                <a:effectLst/>
                <a:latin typeface="Arial" charset="0"/>
                <a:ea typeface="+mn-ea"/>
                <a:cs typeface="+mn-cs"/>
              </a:rPr>
              <a:t>Wieder besser schlafen können (Ein- und Durchschlafen)</a:t>
            </a:r>
          </a:p>
          <a:p>
            <a:pPr lvl="0"/>
            <a:r>
              <a:rPr lang="de-CH" sz="1200" kern="1200" dirty="0">
                <a:solidFill>
                  <a:schemeClr val="tx1"/>
                </a:solidFill>
                <a:effectLst/>
                <a:latin typeface="Arial" charset="0"/>
                <a:ea typeface="+mn-ea"/>
                <a:cs typeface="+mn-cs"/>
              </a:rPr>
              <a:t>Mich tagsüber ausgeruht und leistungsstark fühlen</a:t>
            </a:r>
          </a:p>
          <a:p>
            <a:pPr lvl="0"/>
            <a:r>
              <a:rPr lang="de-CH" sz="1200" kern="1200" dirty="0">
                <a:solidFill>
                  <a:schemeClr val="tx1"/>
                </a:solidFill>
                <a:effectLst/>
                <a:latin typeface="Arial" charset="0"/>
                <a:ea typeface="+mn-ea"/>
                <a:cs typeface="+mn-cs"/>
              </a:rPr>
              <a:t>Mein Suchtmittelkonsum (Alkohol) unter Kontrolle bringen</a:t>
            </a:r>
          </a:p>
          <a:p>
            <a:pPr lvl="0"/>
            <a:r>
              <a:rPr lang="de-CH" sz="1200" kern="1200" dirty="0">
                <a:solidFill>
                  <a:schemeClr val="tx1"/>
                </a:solidFill>
                <a:effectLst/>
                <a:latin typeface="Arial" charset="0"/>
                <a:ea typeface="+mn-ea"/>
                <a:cs typeface="+mn-cs"/>
              </a:rPr>
              <a:t>Besser mit anderen Leuten reden lernen und Kontakte knüpfen</a:t>
            </a:r>
          </a:p>
          <a:p>
            <a:pPr lvl="0"/>
            <a:r>
              <a:rPr lang="de-CH" sz="1200" kern="1200" dirty="0">
                <a:solidFill>
                  <a:schemeClr val="tx1"/>
                </a:solidFill>
                <a:effectLst/>
                <a:latin typeface="Arial" charset="0"/>
                <a:ea typeface="+mn-ea"/>
                <a:cs typeface="+mn-cs"/>
              </a:rPr>
              <a:t>Ein schlimmes, traumatischer Erlebnis überwinden</a:t>
            </a:r>
          </a:p>
          <a:p>
            <a:pPr lvl="0"/>
            <a:r>
              <a:rPr lang="de-CH" sz="1200" kern="1200" dirty="0">
                <a:solidFill>
                  <a:schemeClr val="tx1"/>
                </a:solidFill>
                <a:effectLst/>
                <a:latin typeface="Arial" charset="0"/>
                <a:ea typeface="+mn-ea"/>
                <a:cs typeface="+mn-cs"/>
              </a:rPr>
              <a:t>Nach meiner Trennung vor 4 Monaten neue Ziele und Wege im Leben  finden</a:t>
            </a:r>
          </a:p>
          <a:p>
            <a:pPr lvl="0"/>
            <a:endParaRPr lang="de-CH" sz="1200" kern="1200" dirty="0">
              <a:solidFill>
                <a:schemeClr val="tx1"/>
              </a:solidFill>
              <a:effectLst/>
              <a:latin typeface="Arial" charset="0"/>
              <a:ea typeface="+mn-ea"/>
              <a:cs typeface="+mn-cs"/>
            </a:endParaRPr>
          </a:p>
          <a:p>
            <a:pPr lvl="0"/>
            <a:endParaRPr lang="de-CH" sz="1200" kern="1200" dirty="0">
              <a:solidFill>
                <a:schemeClr val="tx1"/>
              </a:solidFill>
              <a:effectLst/>
              <a:latin typeface="Arial" charset="0"/>
              <a:ea typeface="+mn-ea"/>
              <a:cs typeface="+mn-cs"/>
            </a:endParaRPr>
          </a:p>
          <a:p>
            <a:pPr lvl="0"/>
            <a:r>
              <a:rPr lang="de-CH" sz="1200" kern="1200" dirty="0">
                <a:solidFill>
                  <a:schemeClr val="tx1"/>
                </a:solidFill>
                <a:effectLst/>
                <a:latin typeface="Arial" charset="0"/>
                <a:ea typeface="+mn-ea"/>
                <a:cs typeface="+mn-cs"/>
              </a:rPr>
              <a:t>Gefunden bei  </a:t>
            </a:r>
            <a:r>
              <a:rPr lang="de-CH" dirty="0">
                <a:hlinkClick r:id="rId3"/>
              </a:rPr>
              <a:t>http://www.psychotherapie-paterok.de/therapieziele.html</a:t>
            </a:r>
            <a:endParaRPr lang="de-CH" sz="1200" kern="1200" dirty="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27</a:t>
            </a:fld>
            <a:endParaRPr lang="en-US"/>
          </a:p>
        </p:txBody>
      </p:sp>
    </p:spTree>
    <p:extLst>
      <p:ext uri="{BB962C8B-B14F-4D97-AF65-F5344CB8AC3E}">
        <p14:creationId xmlns:p14="http://schemas.microsoft.com/office/powerpoint/2010/main" val="152054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Griffith J (2013). Religion hilft, Religion schadet: Wie der Glaube unsere Gesundheit beeinflusst. Wissenschaftliche Buchgesellschaft, Darmstadt.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Psychotherapie ist nicht primär spirituelle Begleitung, sondern ein Weg, Leiden zu lindern, eine Person zu stärken und ihr einen Sinn für das Leben zu vermitteln. Damit sollen die personale Existenz gestärkt, Beziehungen gefördert und die Bewältigung von Leiden verbessert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Urgrund des Mitgefühls – das „Mit-Leiden“ – ist insofern der Schlüssel, als ein Patient zuallererst wissen muss, dass ein Therapeut bereit und in der Lage ist, sein Leiden mitzuempfinden, bevor man in die Intimität existenzieller oder spiritueller Fragen eintritt.</a:t>
            </a:r>
          </a:p>
          <a:p>
            <a:endParaRPr lang="de-CH" dirty="0"/>
          </a:p>
        </p:txBody>
      </p:sp>
      <p:sp>
        <p:nvSpPr>
          <p:cNvPr id="4" name="Foliennummernplatzhalter 3"/>
          <p:cNvSpPr>
            <a:spLocks noGrp="1"/>
          </p:cNvSpPr>
          <p:nvPr>
            <p:ph type="sldNum" sz="quarter" idx="10"/>
          </p:nvPr>
        </p:nvSpPr>
        <p:spPr/>
        <p:txBody>
          <a:bodyPr/>
          <a:lstStyle/>
          <a:p>
            <a:fld id="{21C6314D-198B-4535-9F46-A278E21F6DC8}" type="slidenum">
              <a:rPr lang="de-CH" smtClean="0"/>
              <a:t>28</a:t>
            </a:fld>
            <a:endParaRPr lang="de-CH"/>
          </a:p>
        </p:txBody>
      </p:sp>
    </p:spTree>
    <p:extLst>
      <p:ext uri="{BB962C8B-B14F-4D97-AF65-F5344CB8AC3E}">
        <p14:creationId xmlns:p14="http://schemas.microsoft.com/office/powerpoint/2010/main" val="114654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Die ethischen Spannungsfelder wurden von Plante (2007) unter dem Akronym „RRICC“ beschrieben: </a:t>
            </a:r>
            <a:r>
              <a:rPr lang="de-CH" sz="1200" kern="1200" dirty="0" err="1">
                <a:solidFill>
                  <a:schemeClr val="tx1"/>
                </a:solidFill>
                <a:effectLst/>
                <a:latin typeface="+mn-lt"/>
                <a:ea typeface="+mn-ea"/>
                <a:cs typeface="+mn-cs"/>
              </a:rPr>
              <a:t>Respect</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Responsibility</a:t>
            </a:r>
            <a:r>
              <a:rPr lang="de-CH" sz="1200" kern="1200" dirty="0">
                <a:solidFill>
                  <a:schemeClr val="tx1"/>
                </a:solidFill>
                <a:effectLst/>
                <a:latin typeface="+mn-lt"/>
                <a:ea typeface="+mn-ea"/>
                <a:cs typeface="+mn-cs"/>
              </a:rPr>
              <a:t> (Verantwortung), </a:t>
            </a:r>
            <a:r>
              <a:rPr lang="de-CH" sz="1200" kern="1200" dirty="0" err="1">
                <a:solidFill>
                  <a:schemeClr val="tx1"/>
                </a:solidFill>
                <a:effectLst/>
                <a:latin typeface="+mn-lt"/>
                <a:ea typeface="+mn-ea"/>
                <a:cs typeface="+mn-cs"/>
              </a:rPr>
              <a:t>Integrity</a:t>
            </a:r>
            <a:r>
              <a:rPr lang="de-CH" sz="1200" kern="1200" dirty="0">
                <a:solidFill>
                  <a:schemeClr val="tx1"/>
                </a:solidFill>
                <a:effectLst/>
                <a:latin typeface="+mn-lt"/>
                <a:ea typeface="+mn-ea"/>
                <a:cs typeface="+mn-cs"/>
              </a:rPr>
              <a:t>, Competence und </a:t>
            </a:r>
            <a:r>
              <a:rPr lang="de-CH" sz="1200" kern="1200" dirty="0" err="1">
                <a:solidFill>
                  <a:schemeClr val="tx1"/>
                </a:solidFill>
                <a:effectLst/>
                <a:latin typeface="+mn-lt"/>
                <a:ea typeface="+mn-ea"/>
                <a:cs typeface="+mn-cs"/>
              </a:rPr>
              <a:t>Concern</a:t>
            </a:r>
            <a:r>
              <a:rPr lang="de-CH" sz="1200" kern="1200" dirty="0">
                <a:solidFill>
                  <a:schemeClr val="tx1"/>
                </a:solidFill>
                <a:effectLst/>
                <a:latin typeface="+mn-lt"/>
                <a:ea typeface="+mn-ea"/>
                <a:cs typeface="+mn-cs"/>
              </a:rPr>
              <a:t>. Der Therapeut ist in erster Linie dem Wohlbefinden des Patienten verpflichtet. Es gilt sorgfältig abzuwägen zwischen Einhaltung von religiösen Pflichten und Schaden für Gesundheit und Seele. Integrität bedeutet aber auch, sich nicht in Rollenkonflikte verwickeln zu lassen. So kann es sein, dass eine Patientin von einem Priester überwiesen wird, jedoch mit dem Auftrag, sie so weit wiederherzustellen, dass sie die Anforderungen der religiösen Gemeinschaft wieder erfüllen kann. Eine sorgfältige Klärung des Auftrages, der Rollenverteilung und der Eigenständigkeit der Patientin ist ethisch unabdingbar. </a:t>
            </a:r>
          </a:p>
          <a:p>
            <a:r>
              <a:rPr lang="de-CH" sz="1200" kern="1200" dirty="0">
                <a:solidFill>
                  <a:schemeClr val="tx1"/>
                </a:solidFill>
                <a:effectLst/>
                <a:latin typeface="+mn-lt"/>
                <a:ea typeface="+mn-ea"/>
                <a:cs typeface="+mn-cs"/>
              </a:rPr>
              <a:t>Die interkulturelle Kompetenz kann durch eine Vertrautheit mit Religion (sei dies durch Begegnungen oder durch eine intensive Selbsterfahrung) stark gefördert werden. Für das orthodoxe Judentum haben </a:t>
            </a:r>
            <a:r>
              <a:rPr lang="de-CH" sz="1200" kern="1200" dirty="0" err="1">
                <a:solidFill>
                  <a:schemeClr val="tx1"/>
                </a:solidFill>
                <a:effectLst/>
                <a:latin typeface="+mn-lt"/>
                <a:ea typeface="+mn-ea"/>
                <a:cs typeface="+mn-cs"/>
              </a:rPr>
              <a:t>Bilu</a:t>
            </a:r>
            <a:r>
              <a:rPr lang="de-CH" sz="1200" kern="1200" dirty="0">
                <a:solidFill>
                  <a:schemeClr val="tx1"/>
                </a:solidFill>
                <a:effectLst/>
                <a:latin typeface="+mn-lt"/>
                <a:ea typeface="+mn-ea"/>
                <a:cs typeface="+mn-cs"/>
              </a:rPr>
              <a:t> &amp; </a:t>
            </a:r>
            <a:r>
              <a:rPr lang="de-CH" sz="1200" kern="1200" dirty="0" err="1">
                <a:solidFill>
                  <a:schemeClr val="tx1"/>
                </a:solidFill>
                <a:effectLst/>
                <a:latin typeface="+mn-lt"/>
                <a:ea typeface="+mn-ea"/>
                <a:cs typeface="+mn-cs"/>
              </a:rPr>
              <a:t>Witztum</a:t>
            </a:r>
            <a:r>
              <a:rPr lang="de-CH" sz="1200" kern="1200" dirty="0">
                <a:solidFill>
                  <a:schemeClr val="tx1"/>
                </a:solidFill>
                <a:effectLst/>
                <a:latin typeface="+mn-lt"/>
                <a:ea typeface="+mn-ea"/>
                <a:cs typeface="+mn-cs"/>
              </a:rPr>
              <a:t> (1993) einen sehr anschaulichen Leitfaden zum Verständnis von Patienten aus diesem Hintergrund geschrieben. Die unterschiedlichen Werte von Patient und Psychotherapeut erfordern dabei ein sorgfältiges Abwägen von Begrifflichkeiten und therapeutischen Zielsetzungen (</a:t>
            </a:r>
            <a:r>
              <a:rPr lang="de-CH" sz="1200" kern="1200" dirty="0" err="1">
                <a:solidFill>
                  <a:schemeClr val="tx1"/>
                </a:solidFill>
                <a:effectLst/>
                <a:latin typeface="+mn-lt"/>
                <a:ea typeface="+mn-ea"/>
                <a:cs typeface="+mn-cs"/>
              </a:rPr>
              <a:t>Worthington</a:t>
            </a:r>
            <a:r>
              <a:rPr lang="de-CH" sz="1200" kern="1200" dirty="0">
                <a:solidFill>
                  <a:schemeClr val="tx1"/>
                </a:solidFill>
                <a:effectLst/>
                <a:latin typeface="+mn-lt"/>
                <a:ea typeface="+mn-ea"/>
                <a:cs typeface="+mn-cs"/>
              </a:rPr>
              <a:t> 1988). Integrität bedeutet dabei auch, dass der Therapeut dazu stehen darf, dass er zwar nicht alle Glaubenssätze teilen kann, aber versucht, sich in die Welt des Patienten einzufühlen. </a:t>
            </a:r>
            <a:r>
              <a:rPr lang="de-CH" sz="1200" kern="1200" dirty="0" err="1">
                <a:solidFill>
                  <a:schemeClr val="tx1"/>
                </a:solidFill>
                <a:effectLst/>
                <a:latin typeface="+mn-lt"/>
                <a:ea typeface="+mn-ea"/>
                <a:cs typeface="+mn-cs"/>
              </a:rPr>
              <a:t>Bilu</a:t>
            </a:r>
            <a:r>
              <a:rPr lang="de-CH" sz="1200" kern="1200" dirty="0">
                <a:solidFill>
                  <a:schemeClr val="tx1"/>
                </a:solidFill>
                <a:effectLst/>
                <a:latin typeface="+mn-lt"/>
                <a:ea typeface="+mn-ea"/>
                <a:cs typeface="+mn-cs"/>
              </a:rPr>
              <a:t> &amp; </a:t>
            </a:r>
            <a:r>
              <a:rPr lang="de-CH" sz="1200" kern="1200" dirty="0" err="1">
                <a:solidFill>
                  <a:schemeClr val="tx1"/>
                </a:solidFill>
                <a:effectLst/>
                <a:latin typeface="+mn-lt"/>
                <a:ea typeface="+mn-ea"/>
                <a:cs typeface="+mn-cs"/>
              </a:rPr>
              <a:t>Witztum</a:t>
            </a:r>
            <a:r>
              <a:rPr lang="de-CH" sz="1200" kern="1200" dirty="0">
                <a:solidFill>
                  <a:schemeClr val="tx1"/>
                </a:solidFill>
                <a:effectLst/>
                <a:latin typeface="+mn-lt"/>
                <a:ea typeface="+mn-ea"/>
                <a:cs typeface="+mn-cs"/>
              </a:rPr>
              <a:t> (1993) nennen dies eine „temporäre Suspension des Unglaubens“ auf beiden Seiten. Wenn eine klare therapeutische Haltung verbunden wird mit einer warmherzigen Anteilnahme am persönlichen Ergehen der Person, dann kann die Therapie mit hochreligiösen Menschen nicht nur erfolgreich sein, sondern auch für den Therapeuten im besten Sinne „inspirierend“ sein.</a:t>
            </a:r>
          </a:p>
        </p:txBody>
      </p:sp>
      <p:sp>
        <p:nvSpPr>
          <p:cNvPr id="4" name="Foliennummernplatzhalter 3"/>
          <p:cNvSpPr>
            <a:spLocks noGrp="1"/>
          </p:cNvSpPr>
          <p:nvPr>
            <p:ph type="sldNum" sz="quarter" idx="10"/>
          </p:nvPr>
        </p:nvSpPr>
        <p:spPr/>
        <p:txBody>
          <a:bodyPr/>
          <a:lstStyle/>
          <a:p>
            <a:fld id="{233C9692-F9B6-4752-82D8-A692B8862853}" type="slidenum">
              <a:rPr lang="de-CH" smtClean="0"/>
              <a:t>32</a:t>
            </a:fld>
            <a:endParaRPr lang="de-CH"/>
          </a:p>
        </p:txBody>
      </p:sp>
    </p:spTree>
    <p:extLst>
      <p:ext uri="{BB962C8B-B14F-4D97-AF65-F5344CB8AC3E}">
        <p14:creationId xmlns:p14="http://schemas.microsoft.com/office/powerpoint/2010/main" val="347156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Exline</a:t>
            </a:r>
            <a:r>
              <a:rPr lang="en-US" sz="1200" kern="1200" dirty="0">
                <a:solidFill>
                  <a:schemeClr val="tx1"/>
                </a:solidFill>
                <a:effectLst/>
                <a:latin typeface="+mn-lt"/>
                <a:ea typeface="+mn-ea"/>
                <a:cs typeface="+mn-cs"/>
              </a:rPr>
              <a:t> JL, </a:t>
            </a:r>
            <a:r>
              <a:rPr lang="en-US" sz="1200" kern="1200" dirty="0" err="1">
                <a:solidFill>
                  <a:schemeClr val="tx1"/>
                </a:solidFill>
                <a:effectLst/>
                <a:latin typeface="+mn-lt"/>
                <a:ea typeface="+mn-ea"/>
                <a:cs typeface="+mn-cs"/>
              </a:rPr>
              <a:t>Pargament</a:t>
            </a:r>
            <a:r>
              <a:rPr lang="en-US" sz="1200" kern="1200" dirty="0">
                <a:solidFill>
                  <a:schemeClr val="tx1"/>
                </a:solidFill>
                <a:effectLst/>
                <a:latin typeface="+mn-lt"/>
                <a:ea typeface="+mn-ea"/>
                <a:cs typeface="+mn-cs"/>
              </a:rPr>
              <a:t> KI, Grubbs JB &amp; </a:t>
            </a:r>
            <a:r>
              <a:rPr lang="en-US" sz="1200" kern="1200" dirty="0" err="1">
                <a:solidFill>
                  <a:schemeClr val="tx1"/>
                </a:solidFill>
                <a:effectLst/>
                <a:latin typeface="+mn-lt"/>
                <a:ea typeface="+mn-ea"/>
                <a:cs typeface="+mn-cs"/>
              </a:rPr>
              <a:t>Yali</a:t>
            </a:r>
            <a:r>
              <a:rPr lang="en-US" sz="1200" kern="1200" dirty="0">
                <a:solidFill>
                  <a:schemeClr val="tx1"/>
                </a:solidFill>
                <a:effectLst/>
                <a:latin typeface="+mn-lt"/>
                <a:ea typeface="+mn-ea"/>
                <a:cs typeface="+mn-cs"/>
              </a:rPr>
              <a:t> AM (2014). The religious and spiritual struggles scale. Development and initial validation. Psychology of Religion and Spirituality 6:208-222.</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36</a:t>
            </a:fld>
            <a:endParaRPr lang="de-CH"/>
          </a:p>
        </p:txBody>
      </p:sp>
    </p:spTree>
    <p:extLst>
      <p:ext uri="{BB962C8B-B14F-4D97-AF65-F5344CB8AC3E}">
        <p14:creationId xmlns:p14="http://schemas.microsoft.com/office/powerpoint/2010/main" val="420187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5" name="Foliennummernplatzhalter 6"/>
          <p:cNvSpPr txBox="1">
            <a:spLocks/>
          </p:cNvSpPr>
          <p:nvPr userDrawn="1"/>
        </p:nvSpPr>
        <p:spPr>
          <a:xfrm flipH="1">
            <a:off x="-1" y="6217229"/>
            <a:ext cx="1123720" cy="50164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471FF4-0C00-40C5-A66A-9E33A9528A29}" type="slidenum">
              <a:rPr lang="de-CH" smtClean="0"/>
              <a:pPr/>
              <a:t>‹Nr.›</a:t>
            </a:fld>
            <a:endParaRPr lang="de-CH" dirty="0"/>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8" name="Foliennummernplatzhalter 6"/>
          <p:cNvSpPr txBox="1">
            <a:spLocks/>
          </p:cNvSpPr>
          <p:nvPr userDrawn="1"/>
        </p:nvSpPr>
        <p:spPr>
          <a:xfrm flipH="1">
            <a:off x="-1" y="6217229"/>
            <a:ext cx="1123720" cy="50164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471FF4-0C00-40C5-A66A-9E33A9528A29}" type="slidenum">
              <a:rPr lang="de-CH" smtClean="0"/>
              <a:pPr/>
              <a:t>‹Nr.›</a:t>
            </a:fld>
            <a:endParaRPr lang="de-CH" dirty="0"/>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6" name="Foliennummernplatzhalter 6"/>
          <p:cNvSpPr txBox="1">
            <a:spLocks/>
          </p:cNvSpPr>
          <p:nvPr userDrawn="1"/>
        </p:nvSpPr>
        <p:spPr>
          <a:xfrm flipH="1">
            <a:off x="-1" y="6217229"/>
            <a:ext cx="1123720" cy="50164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471FF4-0C00-40C5-A66A-9E33A9528A29}" type="slidenum">
              <a:rPr lang="de-CH" smtClean="0"/>
              <a:pPr/>
              <a:t>‹Nr.›</a:t>
            </a:fld>
            <a:endParaRPr lang="de-CH" dirty="0"/>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05.11.2017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671765"/>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9" name="Grafik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7709" y="6308977"/>
            <a:ext cx="3153103" cy="233797"/>
          </a:xfrm>
          <a:prstGeom prst="rect">
            <a:avLst/>
          </a:prstGeom>
        </p:spPr>
      </p:pic>
      <p:sp>
        <p:nvSpPr>
          <p:cNvPr id="8" name="Foliennummernplatzhalter 6"/>
          <p:cNvSpPr>
            <a:spLocks noGrp="1"/>
          </p:cNvSpPr>
          <p:nvPr>
            <p:ph type="sldNum" sz="quarter" idx="4"/>
          </p:nvPr>
        </p:nvSpPr>
        <p:spPr>
          <a:xfrm flipH="1">
            <a:off x="-1" y="6217229"/>
            <a:ext cx="1123720" cy="501648"/>
          </a:xfrm>
          <a:prstGeom prst="rect">
            <a:avLst/>
          </a:prstGeom>
        </p:spPr>
        <p:txBody>
          <a:bodyPr/>
          <a:lstStyle/>
          <a:p>
            <a:fld id="{4E471FF4-0C00-40C5-A66A-9E33A9528A29}" type="slidenum">
              <a:rPr lang="de-CH" smtClean="0"/>
              <a:t>‹Nr.›</a:t>
            </a:fld>
            <a:endParaRPr lang="de-CH" dirty="0"/>
          </a:p>
        </p:txBody>
      </p:sp>
      <p:pic>
        <p:nvPicPr>
          <p:cNvPr id="4" name="Grafik 3">
            <a:extLst>
              <a:ext uri="{FF2B5EF4-FFF2-40B4-BE49-F238E27FC236}">
                <a16:creationId xmlns:a16="http://schemas.microsoft.com/office/drawing/2014/main" id="{996F7D03-77EE-401E-AA97-5D2198FF0E49}"/>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 y="-167324"/>
            <a:ext cx="10439400" cy="528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eminare-ps.net/symposium2018"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eminare-ps.net/positionspapier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eminare-ps.net/symposium201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Himmel, draußen, Gras, Natur enthält.&#10;&#10;Mit sehr hoher Zuverlässigkeit generierte Beschreibung">
            <a:extLst>
              <a:ext uri="{FF2B5EF4-FFF2-40B4-BE49-F238E27FC236}">
                <a16:creationId xmlns:a16="http://schemas.microsoft.com/office/drawing/2014/main" id="{84174A4F-5702-4DB2-9B78-CF7BEF33EAEC}"/>
              </a:ext>
            </a:extLst>
          </p:cNvPr>
          <p:cNvPicPr>
            <a:picLocks noChangeAspect="1"/>
          </p:cNvPicPr>
          <p:nvPr/>
        </p:nvPicPr>
        <p:blipFill rotWithShape="1">
          <a:blip r:embed="rId2">
            <a:extLst>
              <a:ext uri="{28A0092B-C50C-407E-A947-70E740481C1C}">
                <a14:useLocalDpi xmlns:a14="http://schemas.microsoft.com/office/drawing/2010/main" val="0"/>
              </a:ext>
            </a:extLst>
          </a:blip>
          <a:srcRect l="119" t="28706" r="-121" b="16190"/>
          <a:stretch/>
        </p:blipFill>
        <p:spPr>
          <a:xfrm>
            <a:off x="-88900" y="-254000"/>
            <a:ext cx="10693400" cy="3911600"/>
          </a:xfrm>
          <a:prstGeom prst="rect">
            <a:avLst/>
          </a:prstGeom>
        </p:spPr>
      </p:pic>
      <p:sp>
        <p:nvSpPr>
          <p:cNvPr id="5" name="Textfeld 4">
            <a:extLst>
              <a:ext uri="{FF2B5EF4-FFF2-40B4-BE49-F238E27FC236}">
                <a16:creationId xmlns:a16="http://schemas.microsoft.com/office/drawing/2014/main" id="{8A53338D-64CA-4861-9705-ADB72BFD218B}"/>
              </a:ext>
            </a:extLst>
          </p:cNvPr>
          <p:cNvSpPr txBox="1"/>
          <p:nvPr/>
        </p:nvSpPr>
        <p:spPr>
          <a:xfrm>
            <a:off x="1384300" y="3835400"/>
            <a:ext cx="7988300" cy="1569660"/>
          </a:xfrm>
          <a:prstGeom prst="rect">
            <a:avLst/>
          </a:prstGeom>
          <a:noFill/>
        </p:spPr>
        <p:txBody>
          <a:bodyPr wrap="square" rtlCol="0">
            <a:spAutoFit/>
          </a:bodyPr>
          <a:lstStyle/>
          <a:p>
            <a:pPr algn="ctr"/>
            <a:r>
              <a:rPr lang="de-CH" sz="3200" dirty="0"/>
              <a:t>Integration von existenziellen und spirituellen Fragen in der Psychotherapie – ein Spannungsfeld.</a:t>
            </a:r>
          </a:p>
        </p:txBody>
      </p:sp>
      <p:sp>
        <p:nvSpPr>
          <p:cNvPr id="6" name="Textfeld 5">
            <a:extLst>
              <a:ext uri="{FF2B5EF4-FFF2-40B4-BE49-F238E27FC236}">
                <a16:creationId xmlns:a16="http://schemas.microsoft.com/office/drawing/2014/main" id="{F1686748-AA19-4143-A1DB-26CBAC7F8A16}"/>
              </a:ext>
            </a:extLst>
          </p:cNvPr>
          <p:cNvSpPr txBox="1"/>
          <p:nvPr/>
        </p:nvSpPr>
        <p:spPr>
          <a:xfrm>
            <a:off x="3111500" y="3149600"/>
            <a:ext cx="4800600" cy="830997"/>
          </a:xfrm>
          <a:prstGeom prst="rect">
            <a:avLst/>
          </a:prstGeom>
          <a:noFill/>
        </p:spPr>
        <p:txBody>
          <a:bodyPr wrap="square" rtlCol="0">
            <a:spAutoFit/>
          </a:bodyPr>
          <a:lstStyle/>
          <a:p>
            <a:pPr algn="ctr"/>
            <a:r>
              <a:rPr lang="de-CH" sz="2400" dirty="0">
                <a:solidFill>
                  <a:schemeClr val="bg1"/>
                </a:solidFill>
              </a:rPr>
              <a:t>Prof. Dr. med. Samuel Pfeifer</a:t>
            </a:r>
          </a:p>
          <a:p>
            <a:pPr algn="ctr"/>
            <a:endParaRPr lang="de-CH" sz="2400" dirty="0">
              <a:solidFill>
                <a:schemeClr val="bg1"/>
              </a:solidFill>
            </a:endParaRPr>
          </a:p>
        </p:txBody>
      </p:sp>
      <p:sp>
        <p:nvSpPr>
          <p:cNvPr id="7" name="Rechteck 6">
            <a:extLst>
              <a:ext uri="{FF2B5EF4-FFF2-40B4-BE49-F238E27FC236}">
                <a16:creationId xmlns:a16="http://schemas.microsoft.com/office/drawing/2014/main" id="{B72EA1DE-FC16-432E-84D9-523C399C9EA5}"/>
              </a:ext>
            </a:extLst>
          </p:cNvPr>
          <p:cNvSpPr/>
          <p:nvPr/>
        </p:nvSpPr>
        <p:spPr>
          <a:xfrm>
            <a:off x="-723900" y="5405060"/>
            <a:ext cx="11709400" cy="184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6983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Genetische Therapievorhersagen illusorisch</a:t>
            </a:r>
          </a:p>
        </p:txBody>
      </p:sp>
      <p:sp>
        <p:nvSpPr>
          <p:cNvPr id="4" name="Inhaltsplatzhalter 3"/>
          <p:cNvSpPr>
            <a:spLocks noGrp="1"/>
          </p:cNvSpPr>
          <p:nvPr>
            <p:ph sz="quarter" idx="13"/>
          </p:nvPr>
        </p:nvSpPr>
        <p:spPr>
          <a:xfrm>
            <a:off x="717709" y="1600200"/>
            <a:ext cx="4046020" cy="4493096"/>
          </a:xfrm>
        </p:spPr>
        <p:txBody>
          <a:bodyPr>
            <a:normAutofit fontScale="85000" lnSpcReduction="20000"/>
          </a:bodyPr>
          <a:lstStyle/>
          <a:p>
            <a:pPr marL="0" indent="0">
              <a:buNone/>
            </a:pPr>
            <a:r>
              <a:rPr lang="de-CH" sz="2000" dirty="0">
                <a:latin typeface="Cambria" pitchFamily="18" charset="0"/>
              </a:rPr>
              <a:t>Simon &amp; </a:t>
            </a:r>
            <a:r>
              <a:rPr lang="de-CH" sz="2000" dirty="0" err="1">
                <a:latin typeface="Cambria" pitchFamily="18" charset="0"/>
              </a:rPr>
              <a:t>Perlis</a:t>
            </a:r>
            <a:r>
              <a:rPr lang="de-CH" sz="2000" dirty="0">
                <a:latin typeface="Cambria" pitchFamily="18" charset="0"/>
              </a:rPr>
              <a:t> 2010, </a:t>
            </a:r>
            <a:r>
              <a:rPr lang="de-CH" sz="2000" dirty="0" err="1">
                <a:latin typeface="Cambria" pitchFamily="18" charset="0"/>
              </a:rPr>
              <a:t>Personalized</a:t>
            </a:r>
            <a:r>
              <a:rPr lang="de-CH" sz="2000" dirty="0">
                <a:latin typeface="Cambria" pitchFamily="18" charset="0"/>
              </a:rPr>
              <a:t> </a:t>
            </a:r>
            <a:r>
              <a:rPr lang="de-CH" sz="2000" dirty="0" err="1">
                <a:latin typeface="Cambria" pitchFamily="18" charset="0"/>
              </a:rPr>
              <a:t>Medicine</a:t>
            </a:r>
            <a:r>
              <a:rPr lang="de-CH" sz="2000" dirty="0">
                <a:latin typeface="Cambria" pitchFamily="18" charset="0"/>
              </a:rPr>
              <a:t> </a:t>
            </a:r>
            <a:r>
              <a:rPr lang="de-CH" sz="2000" dirty="0" err="1">
                <a:latin typeface="Cambria" pitchFamily="18" charset="0"/>
              </a:rPr>
              <a:t>for</a:t>
            </a:r>
            <a:r>
              <a:rPr lang="de-CH" sz="2000" dirty="0">
                <a:latin typeface="Cambria" pitchFamily="18" charset="0"/>
              </a:rPr>
              <a:t> Depression. American Journal </a:t>
            </a:r>
            <a:r>
              <a:rPr lang="de-CH" sz="2000" dirty="0" err="1">
                <a:latin typeface="Cambria" pitchFamily="18" charset="0"/>
              </a:rPr>
              <a:t>of</a:t>
            </a:r>
            <a:r>
              <a:rPr lang="de-CH" sz="2000" dirty="0">
                <a:latin typeface="Cambria" pitchFamily="18" charset="0"/>
              </a:rPr>
              <a:t> </a:t>
            </a:r>
            <a:r>
              <a:rPr lang="de-CH" sz="2000" dirty="0" err="1">
                <a:latin typeface="Cambria" pitchFamily="18" charset="0"/>
              </a:rPr>
              <a:t>Psychiatry</a:t>
            </a:r>
            <a:r>
              <a:rPr lang="de-CH" sz="2000" dirty="0">
                <a:latin typeface="Cambria" pitchFamily="18" charset="0"/>
              </a:rPr>
              <a:t> </a:t>
            </a:r>
            <a:r>
              <a:rPr lang="de-CH" sz="2000" b="1" i="1" dirty="0">
                <a:latin typeface="Cambria" pitchFamily="18" charset="0"/>
              </a:rPr>
              <a:t>167:1445–1455</a:t>
            </a:r>
          </a:p>
          <a:p>
            <a:pPr marL="0" indent="0">
              <a:buNone/>
            </a:pPr>
            <a:endParaRPr lang="de-CH" sz="1200" b="1" i="1" dirty="0">
              <a:latin typeface="Cambria" pitchFamily="18" charset="0"/>
            </a:endParaRPr>
          </a:p>
          <a:p>
            <a:pPr marL="0" indent="0">
              <a:buNone/>
            </a:pPr>
            <a:r>
              <a:rPr lang="en-US" sz="2500" b="1" dirty="0"/>
              <a:t>Conclusions: </a:t>
            </a:r>
            <a:r>
              <a:rPr lang="en-US" sz="2500" dirty="0"/>
              <a:t>While individuals vary widely in response to specific depression treatments, </a:t>
            </a:r>
            <a:r>
              <a:rPr lang="en-US" sz="2500" b="1" dirty="0">
                <a:solidFill>
                  <a:srgbClr val="FF0000"/>
                </a:solidFill>
              </a:rPr>
              <a:t>the variability remains largely unpredictable</a:t>
            </a:r>
            <a:r>
              <a:rPr lang="en-US" sz="2500" dirty="0"/>
              <a:t>. </a:t>
            </a:r>
            <a:r>
              <a:rPr lang="de-CH" sz="2500" dirty="0"/>
              <a:t>Future </a:t>
            </a:r>
            <a:r>
              <a:rPr lang="de-CH" sz="2500" dirty="0" err="1"/>
              <a:t>research</a:t>
            </a:r>
            <a:r>
              <a:rPr lang="de-CH" sz="2500" dirty="0"/>
              <a:t> </a:t>
            </a:r>
            <a:r>
              <a:rPr lang="de-CH" sz="2500" dirty="0" err="1"/>
              <a:t>should</a:t>
            </a:r>
            <a:r>
              <a:rPr lang="de-CH" sz="2500" dirty="0"/>
              <a:t> </a:t>
            </a:r>
            <a:r>
              <a:rPr lang="de-CH" sz="2500" dirty="0" err="1"/>
              <a:t>focus</a:t>
            </a:r>
            <a:r>
              <a:rPr lang="de-CH" sz="2500" dirty="0"/>
              <a:t> </a:t>
            </a:r>
            <a:r>
              <a:rPr lang="en-US" sz="2500" dirty="0"/>
              <a:t>on identifying true moderator effects and should consider how response to treatments varies across episodes. At this time</a:t>
            </a:r>
            <a:r>
              <a:rPr lang="en-US" sz="2500" b="1" dirty="0">
                <a:solidFill>
                  <a:srgbClr val="FF0000"/>
                </a:solidFill>
              </a:rPr>
              <a:t>, our inability to match patients with treatments</a:t>
            </a:r>
            <a:r>
              <a:rPr lang="en-US" sz="2500" dirty="0"/>
              <a:t> implies </a:t>
            </a:r>
            <a:r>
              <a:rPr lang="de-CH" sz="2500" dirty="0" err="1"/>
              <a:t>that</a:t>
            </a:r>
            <a:r>
              <a:rPr lang="de-CH" sz="2500" dirty="0"/>
              <a:t> </a:t>
            </a:r>
            <a:r>
              <a:rPr lang="de-CH" sz="2500" dirty="0" err="1"/>
              <a:t>systematic</a:t>
            </a:r>
            <a:r>
              <a:rPr lang="de-CH" sz="2500" dirty="0"/>
              <a:t> </a:t>
            </a:r>
            <a:r>
              <a:rPr lang="de-CH" sz="2500" dirty="0" err="1"/>
              <a:t>follow-up</a:t>
            </a:r>
            <a:r>
              <a:rPr lang="de-CH" sz="2500" dirty="0"/>
              <a:t> </a:t>
            </a:r>
            <a:r>
              <a:rPr lang="de-CH" sz="2500" dirty="0" err="1"/>
              <a:t>assessment</a:t>
            </a:r>
            <a:r>
              <a:rPr lang="de-CH" sz="2500" dirty="0"/>
              <a:t> </a:t>
            </a:r>
            <a:r>
              <a:rPr lang="en-US" sz="2500" dirty="0"/>
              <a:t>and adjustment of treatment are more important </a:t>
            </a:r>
            <a:r>
              <a:rPr lang="de-CH" sz="2500" dirty="0" err="1"/>
              <a:t>than</a:t>
            </a:r>
            <a:r>
              <a:rPr lang="de-CH" sz="2500" dirty="0"/>
              <a:t> </a:t>
            </a:r>
            <a:r>
              <a:rPr lang="de-CH" sz="2500" dirty="0" err="1"/>
              <a:t>initial</a:t>
            </a:r>
            <a:r>
              <a:rPr lang="de-CH" sz="2500" dirty="0"/>
              <a:t> </a:t>
            </a:r>
            <a:r>
              <a:rPr lang="de-CH" sz="2500" dirty="0" err="1"/>
              <a:t>treatment</a:t>
            </a:r>
            <a:r>
              <a:rPr lang="de-CH" sz="2500" dirty="0"/>
              <a:t> </a:t>
            </a:r>
            <a:r>
              <a:rPr lang="de-CH" sz="2500" dirty="0" err="1"/>
              <a:t>selection</a:t>
            </a:r>
            <a:r>
              <a:rPr lang="de-CH" sz="2500" dirty="0"/>
              <a:t>.</a:t>
            </a:r>
          </a:p>
          <a:p>
            <a:pPr marL="0" indent="0">
              <a:buNone/>
            </a:pPr>
            <a:endParaRPr lang="de-CH" sz="1200" dirty="0">
              <a:latin typeface="Cambria" pitchFamily="18" charset="0"/>
            </a:endParaRPr>
          </a:p>
        </p:txBody>
      </p:sp>
      <p:sp>
        <p:nvSpPr>
          <p:cNvPr id="5" name="Foliennummernplatzhalter 4"/>
          <p:cNvSpPr>
            <a:spLocks noGrp="1"/>
          </p:cNvSpPr>
          <p:nvPr>
            <p:ph type="sldNum" sz="quarter" idx="4294967295"/>
          </p:nvPr>
        </p:nvSpPr>
        <p:spPr>
          <a:xfrm>
            <a:off x="9292860" y="39540"/>
            <a:ext cx="561975" cy="365125"/>
          </a:xfrm>
          <a:prstGeom prst="rect">
            <a:avLst/>
          </a:prstGeom>
        </p:spPr>
        <p:txBody>
          <a:bodyPr/>
          <a:lstStyle/>
          <a:p>
            <a:fld id="{BA9B540C-44DA-4F69-89C9-7C84606640D3}" type="slidenum">
              <a:rPr lang="en-US" smtClean="0"/>
              <a:pPr/>
              <a:t>10</a:t>
            </a:fld>
            <a:endParaRPr lang="en-US" dirty="0"/>
          </a:p>
        </p:txBody>
      </p:sp>
      <p:sp>
        <p:nvSpPr>
          <p:cNvPr id="7" name="Rechteck 6"/>
          <p:cNvSpPr/>
          <p:nvPr/>
        </p:nvSpPr>
        <p:spPr>
          <a:xfrm>
            <a:off x="5069604" y="1628800"/>
            <a:ext cx="4608512" cy="417646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800" b="1" i="1" dirty="0">
                <a:solidFill>
                  <a:schemeClr val="tx1"/>
                </a:solidFill>
                <a:latin typeface="Cambria" pitchFamily="18" charset="0"/>
              </a:rPr>
              <a:t>«Unsere Unfähigkeit, spezifische Behandlungsformen auf die Patienten abzustimmen, weist auf </a:t>
            </a:r>
            <a:br>
              <a:rPr lang="de-CH" sz="2800" b="1" i="1" dirty="0">
                <a:solidFill>
                  <a:schemeClr val="tx1"/>
                </a:solidFill>
                <a:latin typeface="Cambria" pitchFamily="18" charset="0"/>
              </a:rPr>
            </a:br>
            <a:r>
              <a:rPr lang="de-CH" sz="2800" b="1" i="1" dirty="0">
                <a:solidFill>
                  <a:schemeClr val="tx1"/>
                </a:solidFill>
                <a:latin typeface="Cambria" pitchFamily="18" charset="0"/>
              </a:rPr>
              <a:t>die Bedeutung der psychotherapeutischen Begleitung hin.»</a:t>
            </a:r>
          </a:p>
          <a:p>
            <a:br>
              <a:rPr lang="de-CH" b="1" i="1" dirty="0">
                <a:solidFill>
                  <a:schemeClr val="tx1"/>
                </a:solidFill>
              </a:rPr>
            </a:br>
            <a:r>
              <a:rPr lang="de-CH" sz="1000" dirty="0">
                <a:solidFill>
                  <a:schemeClr val="tx1"/>
                </a:solidFill>
              </a:rPr>
              <a:t>Freie Übertragung der Schlussfolgerungen</a:t>
            </a:r>
          </a:p>
        </p:txBody>
      </p:sp>
    </p:spTree>
    <p:extLst>
      <p:ext uri="{BB962C8B-B14F-4D97-AF65-F5344CB8AC3E}">
        <p14:creationId xmlns:p14="http://schemas.microsoft.com/office/powerpoint/2010/main" val="377143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3. SPIRITUAL TURN</a:t>
            </a:r>
          </a:p>
        </p:txBody>
      </p:sp>
      <p:sp>
        <p:nvSpPr>
          <p:cNvPr id="3" name="Inhaltsplatzhalter 2"/>
          <p:cNvSpPr>
            <a:spLocks noGrp="1"/>
          </p:cNvSpPr>
          <p:nvPr>
            <p:ph idx="1"/>
          </p:nvPr>
        </p:nvSpPr>
        <p:spPr>
          <a:xfrm>
            <a:off x="4368800" y="1648843"/>
            <a:ext cx="5753100" cy="4528120"/>
          </a:xfrm>
        </p:spPr>
        <p:txBody>
          <a:bodyPr>
            <a:normAutofit fontScale="92500"/>
          </a:bodyPr>
          <a:lstStyle/>
          <a:p>
            <a:r>
              <a:rPr lang="de-CH" dirty="0"/>
              <a:t>Psychoanalyse – implizite Religionsfeindlichkeit</a:t>
            </a:r>
          </a:p>
          <a:p>
            <a:r>
              <a:rPr lang="de-CH" dirty="0"/>
              <a:t>Rogers – Bruch mit der Religion – Hoffnung auf den «neuen Menschen»</a:t>
            </a:r>
          </a:p>
          <a:p>
            <a:r>
              <a:rPr lang="de-CH" dirty="0"/>
              <a:t>Artikel von Steven Hayes 1984, Begründer von ACT: «Making sense </a:t>
            </a:r>
            <a:r>
              <a:rPr lang="de-CH" dirty="0" err="1"/>
              <a:t>of</a:t>
            </a:r>
            <a:r>
              <a:rPr lang="de-CH" dirty="0"/>
              <a:t> </a:t>
            </a:r>
            <a:r>
              <a:rPr lang="de-CH" dirty="0" err="1"/>
              <a:t>spirituality</a:t>
            </a:r>
            <a:r>
              <a:rPr lang="de-CH" dirty="0"/>
              <a:t>» (in der Verhaltenstherapie)</a:t>
            </a:r>
          </a:p>
          <a:p>
            <a:r>
              <a:rPr lang="de-CH" u="sng" dirty="0"/>
              <a:t>Achtsamkeit</a:t>
            </a:r>
            <a:r>
              <a:rPr lang="de-CH" dirty="0"/>
              <a:t> als neue psychotherapeutische Perspektive in sehr vielen psychotherapeutischen Schulen (John </a:t>
            </a:r>
            <a:r>
              <a:rPr lang="de-CH" dirty="0" err="1"/>
              <a:t>Kabat</a:t>
            </a:r>
            <a:r>
              <a:rPr lang="de-CH" dirty="0"/>
              <a:t>-Zinn)</a:t>
            </a:r>
          </a:p>
          <a:p>
            <a:endParaRPr lang="de-CH" dirty="0"/>
          </a:p>
        </p:txBody>
      </p:sp>
      <p:pic>
        <p:nvPicPr>
          <p:cNvPr id="4" name="Inhaltsplatzhalter 6">
            <a:extLst>
              <a:ext uri="{FF2B5EF4-FFF2-40B4-BE49-F238E27FC236}">
                <a16:creationId xmlns:a16="http://schemas.microsoft.com/office/drawing/2014/main" id="{C108A949-1387-42FE-A527-44A41A2309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58838" y="1648843"/>
            <a:ext cx="3175519" cy="4225924"/>
          </a:xfrm>
          <a:prstGeom prst="rect">
            <a:avLst/>
          </a:prstGeom>
        </p:spPr>
      </p:pic>
    </p:spTree>
    <p:extLst>
      <p:ext uri="{BB962C8B-B14F-4D97-AF65-F5344CB8AC3E}">
        <p14:creationId xmlns:p14="http://schemas.microsoft.com/office/powerpoint/2010/main" val="197763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de-CH" altLang="en-US" dirty="0"/>
              <a:t>Publikationen</a:t>
            </a:r>
          </a:p>
        </p:txBody>
      </p:sp>
      <p:pic>
        <p:nvPicPr>
          <p:cNvPr id="26627" name="Inhaltsplatzhalter 6"/>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17710" y="1628775"/>
            <a:ext cx="4574000" cy="3280446"/>
          </a:xfrm>
        </p:spPr>
      </p:pic>
      <p:sp>
        <p:nvSpPr>
          <p:cNvPr id="26628" name="Inhaltsplatzhalter 2"/>
          <p:cNvSpPr>
            <a:spLocks noGrp="1"/>
          </p:cNvSpPr>
          <p:nvPr>
            <p:ph sz="half" idx="2"/>
          </p:nvPr>
        </p:nvSpPr>
        <p:spPr>
          <a:xfrm>
            <a:off x="5723756" y="1600201"/>
            <a:ext cx="3610744" cy="4525963"/>
          </a:xfrm>
        </p:spPr>
        <p:txBody>
          <a:bodyPr/>
          <a:lstStyle/>
          <a:p>
            <a:pPr marL="0" indent="0">
              <a:buNone/>
            </a:pPr>
            <a:r>
              <a:rPr lang="de-CH" altLang="en-US" dirty="0"/>
              <a:t>PUBMED-Publikationen zum Themenkreis Psychiatrie, Religion, Spiritualität in den Jahren 1990 bis 2011 (Zahlen aus Bonelli &amp; </a:t>
            </a:r>
            <a:r>
              <a:rPr lang="de-CH" altLang="en-US" dirty="0" err="1"/>
              <a:t>Koenig</a:t>
            </a:r>
            <a:r>
              <a:rPr lang="de-CH" altLang="en-US" dirty="0"/>
              <a:t> 2012)</a:t>
            </a:r>
          </a:p>
          <a:p>
            <a:endParaRPr lang="de-CH" altLang="en-US" dirty="0"/>
          </a:p>
        </p:txBody>
      </p:sp>
      <p:sp>
        <p:nvSpPr>
          <p:cNvPr id="2" name="Textfeld 1"/>
          <p:cNvSpPr txBox="1"/>
          <p:nvPr/>
        </p:nvSpPr>
        <p:spPr>
          <a:xfrm>
            <a:off x="1167302" y="5394900"/>
            <a:ext cx="7848872" cy="369332"/>
          </a:xfrm>
          <a:prstGeom prst="rect">
            <a:avLst/>
          </a:prstGeom>
          <a:noFill/>
        </p:spPr>
        <p:txBody>
          <a:bodyPr wrap="square" rtlCol="0">
            <a:spAutoFit/>
          </a:bodyPr>
          <a:lstStyle/>
          <a:p>
            <a:r>
              <a:rPr lang="de-CH" dirty="0"/>
              <a:t>Psychotherapeuten-Journal 3/2012: Therapie und Spiritualität</a:t>
            </a:r>
            <a:endParaRPr lang="en-US" dirty="0"/>
          </a:p>
        </p:txBody>
      </p:sp>
    </p:spTree>
    <p:extLst>
      <p:ext uri="{BB962C8B-B14F-4D97-AF65-F5344CB8AC3E}">
        <p14:creationId xmlns:p14="http://schemas.microsoft.com/office/powerpoint/2010/main" val="360948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Spiritualität und «Musikgehör»</a:t>
            </a:r>
            <a:endParaRPr lang="en-US" dirty="0"/>
          </a:p>
        </p:txBody>
      </p:sp>
      <p:sp>
        <p:nvSpPr>
          <p:cNvPr id="3" name="Inhaltsplatzhalter 2"/>
          <p:cNvSpPr>
            <a:spLocks noGrp="1"/>
          </p:cNvSpPr>
          <p:nvPr>
            <p:ph idx="1"/>
          </p:nvPr>
        </p:nvSpPr>
        <p:spPr>
          <a:xfrm>
            <a:off x="4984955" y="1700809"/>
            <a:ext cx="5136945" cy="4425355"/>
          </a:xfrm>
        </p:spPr>
        <p:txBody>
          <a:bodyPr>
            <a:normAutofit fontScale="92500" lnSpcReduction="20000"/>
          </a:bodyPr>
          <a:lstStyle/>
          <a:p>
            <a:pPr marL="0" indent="0">
              <a:buNone/>
            </a:pPr>
            <a:r>
              <a:rPr lang="de-CH" dirty="0"/>
              <a:t>MUSIK: Während viele Menschen Freude daran haben, ein Instrument zu beherrschen, leiden andere lebenslang an den Bemühungen ihrer Eltern, ihnen das Spiel auf einer Violine beizubringen. </a:t>
            </a:r>
          </a:p>
          <a:p>
            <a:pPr marL="0" indent="0">
              <a:buNone/>
            </a:pPr>
            <a:endParaRPr lang="de-CH" dirty="0"/>
          </a:p>
          <a:p>
            <a:pPr marL="0" indent="0">
              <a:buNone/>
            </a:pPr>
            <a:r>
              <a:rPr lang="de-CH" dirty="0"/>
              <a:t>SPIRITUALITÄT: </a:t>
            </a:r>
            <a:br>
              <a:rPr lang="de-CH" dirty="0"/>
            </a:br>
            <a:r>
              <a:rPr lang="de-CH" dirty="0"/>
              <a:t>Es gibt Menschen, die im Glauben einen tiefen Sinn, Geborgenheit und Halt erleben. Für andere bedeutet Religion die Erfahrung von Einengung, Verletzung und Enttäuschung.</a:t>
            </a:r>
            <a:endParaRPr lang="en-US" dirty="0"/>
          </a:p>
          <a:p>
            <a:pPr marL="0" indent="0">
              <a:buNone/>
            </a:pPr>
            <a:endParaRPr lang="en-US" dirty="0"/>
          </a:p>
        </p:txBody>
      </p:sp>
      <p:pic>
        <p:nvPicPr>
          <p:cNvPr id="4" name="Inhaltsplatzhalt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00809"/>
            <a:ext cx="4616245" cy="3121914"/>
          </a:xfrm>
          <a:prstGeom prst="rect">
            <a:avLst/>
          </a:prstGeom>
        </p:spPr>
      </p:pic>
    </p:spTree>
    <p:extLst>
      <p:ext uri="{BB962C8B-B14F-4D97-AF65-F5344CB8AC3E}">
        <p14:creationId xmlns:p14="http://schemas.microsoft.com/office/powerpoint/2010/main" val="209173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latin typeface="+mn-lt"/>
              </a:rPr>
              <a:t>Studie: Bedürfnisse der Patienten in der Klinik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95" y="1854199"/>
            <a:ext cx="5738861" cy="420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A6083361-AE5C-4BC2-91CC-E6105FD86C4A}"/>
              </a:ext>
            </a:extLst>
          </p:cNvPr>
          <p:cNvSpPr txBox="1"/>
          <p:nvPr/>
        </p:nvSpPr>
        <p:spPr>
          <a:xfrm>
            <a:off x="6430916" y="1854199"/>
            <a:ext cx="3767184" cy="2028119"/>
          </a:xfrm>
          <a:prstGeom prst="rect">
            <a:avLst/>
          </a:prstGeom>
          <a:solidFill>
            <a:srgbClr val="FFC000"/>
          </a:solidFill>
        </p:spPr>
        <p:txBody>
          <a:bodyPr wrap="square" rtlCol="0">
            <a:spAutoFit/>
          </a:bodyPr>
          <a:lstStyle/>
          <a:p>
            <a:pPr>
              <a:lnSpc>
                <a:spcPts val="3000"/>
              </a:lnSpc>
            </a:pPr>
            <a:r>
              <a:rPr lang="de-CH" sz="3200" dirty="0">
                <a:latin typeface="Calibri" pitchFamily="34" charset="0"/>
              </a:rPr>
              <a:t>25 % - wichtig, </a:t>
            </a:r>
            <a:br>
              <a:rPr lang="de-CH" sz="3200" dirty="0">
                <a:latin typeface="Calibri" pitchFamily="34" charset="0"/>
              </a:rPr>
            </a:br>
            <a:r>
              <a:rPr lang="de-CH" sz="3200" dirty="0">
                <a:latin typeface="Calibri" pitchFamily="34" charset="0"/>
              </a:rPr>
              <a:t>sehr wichtig</a:t>
            </a:r>
          </a:p>
          <a:p>
            <a:pPr>
              <a:lnSpc>
                <a:spcPts val="3000"/>
              </a:lnSpc>
            </a:pPr>
            <a:endParaRPr lang="de-CH" sz="3200" dirty="0">
              <a:latin typeface="Calibri" pitchFamily="34" charset="0"/>
            </a:endParaRPr>
          </a:p>
          <a:p>
            <a:pPr>
              <a:lnSpc>
                <a:spcPts val="3000"/>
              </a:lnSpc>
            </a:pPr>
            <a:r>
              <a:rPr lang="de-CH" sz="3200" dirty="0">
                <a:latin typeface="Calibri" pitchFamily="34" charset="0"/>
              </a:rPr>
              <a:t>18 % - nicht erwünscht</a:t>
            </a:r>
          </a:p>
        </p:txBody>
      </p:sp>
      <p:sp>
        <p:nvSpPr>
          <p:cNvPr id="7" name="Textfeld 6">
            <a:extLst>
              <a:ext uri="{FF2B5EF4-FFF2-40B4-BE49-F238E27FC236}">
                <a16:creationId xmlns:a16="http://schemas.microsoft.com/office/drawing/2014/main" id="{F13F29D6-1C65-47E5-AB62-4CD46C1C4604}"/>
              </a:ext>
            </a:extLst>
          </p:cNvPr>
          <p:cNvSpPr txBox="1"/>
          <p:nvPr/>
        </p:nvSpPr>
        <p:spPr>
          <a:xfrm>
            <a:off x="6430917" y="4150603"/>
            <a:ext cx="4048707" cy="1323439"/>
          </a:xfrm>
          <a:prstGeom prst="rect">
            <a:avLst/>
          </a:prstGeom>
          <a:noFill/>
        </p:spPr>
        <p:txBody>
          <a:bodyPr wrap="square" rtlCol="0">
            <a:spAutoFit/>
          </a:bodyPr>
          <a:lstStyle/>
          <a:p>
            <a:r>
              <a:rPr lang="de-CH" sz="2000" dirty="0">
                <a:latin typeface="Calibri" pitchFamily="34" charset="0"/>
              </a:rPr>
              <a:t>Wie kann man sich dem Thema kultursensibel – ethisch verantwortungsvoll, therapeutisch zentriert annähern?</a:t>
            </a:r>
          </a:p>
        </p:txBody>
      </p:sp>
    </p:spTree>
    <p:extLst>
      <p:ext uri="{BB962C8B-B14F-4D97-AF65-F5344CB8AC3E}">
        <p14:creationId xmlns:p14="http://schemas.microsoft.com/office/powerpoint/2010/main" val="391820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35333" y="3894672"/>
            <a:ext cx="2556934" cy="1219200"/>
          </a:xfrm>
          <a:prstGeom prst="rect">
            <a:avLst/>
          </a:prstGeom>
          <a:solidFill>
            <a:srgbClr val="420E0E"/>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Weltanschaulicher Hintergrund</a:t>
            </a:r>
          </a:p>
          <a:p>
            <a:pPr algn="ctr"/>
            <a:r>
              <a:rPr lang="de-CH" b="1" dirty="0"/>
              <a:t>Eigene Erfahrungen </a:t>
            </a:r>
          </a:p>
        </p:txBody>
      </p:sp>
      <p:sp>
        <p:nvSpPr>
          <p:cNvPr id="6" name="Ellipse 5"/>
          <p:cNvSpPr/>
          <p:nvPr/>
        </p:nvSpPr>
        <p:spPr>
          <a:xfrm>
            <a:off x="6451600" y="2319872"/>
            <a:ext cx="2760133" cy="1778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6000" dirty="0"/>
              <a:t>THER</a:t>
            </a:r>
          </a:p>
        </p:txBody>
      </p:sp>
      <p:sp>
        <p:nvSpPr>
          <p:cNvPr id="4" name="Titel 3"/>
          <p:cNvSpPr>
            <a:spLocks noGrp="1"/>
          </p:cNvSpPr>
          <p:nvPr>
            <p:ph type="title"/>
          </p:nvPr>
        </p:nvSpPr>
        <p:spPr/>
        <p:txBody>
          <a:bodyPr/>
          <a:lstStyle/>
          <a:p>
            <a:r>
              <a:rPr lang="de-CH" dirty="0"/>
              <a:t>Wahrnehmung von Religiosität / Spiritualität</a:t>
            </a:r>
          </a:p>
        </p:txBody>
      </p:sp>
      <p:sp>
        <p:nvSpPr>
          <p:cNvPr id="5" name="Abgerundetes Rechteck 4"/>
          <p:cNvSpPr/>
          <p:nvPr/>
        </p:nvSpPr>
        <p:spPr>
          <a:xfrm>
            <a:off x="1456267" y="2319872"/>
            <a:ext cx="3268133" cy="1778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6000" dirty="0"/>
              <a:t>PAT</a:t>
            </a:r>
            <a:endParaRPr lang="de-CH" dirty="0"/>
          </a:p>
        </p:txBody>
      </p:sp>
      <p:sp>
        <p:nvSpPr>
          <p:cNvPr id="7" name="Rechteck 6"/>
          <p:cNvSpPr/>
          <p:nvPr/>
        </p:nvSpPr>
        <p:spPr>
          <a:xfrm>
            <a:off x="1236133" y="3894672"/>
            <a:ext cx="2556934" cy="1219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spc="600" dirty="0"/>
              <a:t>SPIR / REL</a:t>
            </a:r>
          </a:p>
          <a:p>
            <a:pPr algn="ctr"/>
            <a:r>
              <a:rPr lang="de-CH" b="1" dirty="0"/>
              <a:t>Positives Coping</a:t>
            </a:r>
          </a:p>
          <a:p>
            <a:pPr algn="ctr"/>
            <a:r>
              <a:rPr lang="de-CH" b="1" dirty="0"/>
              <a:t>Negativer Konflikt</a:t>
            </a:r>
          </a:p>
        </p:txBody>
      </p:sp>
      <p:grpSp>
        <p:nvGrpSpPr>
          <p:cNvPr id="14" name="Gruppieren 13"/>
          <p:cNvGrpSpPr/>
          <p:nvPr/>
        </p:nvGrpSpPr>
        <p:grpSpPr>
          <a:xfrm>
            <a:off x="897467" y="1778007"/>
            <a:ext cx="5791200" cy="3928197"/>
            <a:chOff x="897467" y="2048935"/>
            <a:chExt cx="5791200" cy="3928197"/>
          </a:xfrm>
        </p:grpSpPr>
        <p:sp>
          <p:nvSpPr>
            <p:cNvPr id="12" name="Bogen 11"/>
            <p:cNvSpPr/>
            <p:nvPr/>
          </p:nvSpPr>
          <p:spPr>
            <a:xfrm flipV="1">
              <a:off x="897467" y="2048935"/>
              <a:ext cx="5791200" cy="2961494"/>
            </a:xfrm>
            <a:prstGeom prst="arc">
              <a:avLst/>
            </a:prstGeom>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3" name="Textfeld 12"/>
            <p:cNvSpPr txBox="1"/>
            <p:nvPr/>
          </p:nvSpPr>
          <p:spPr>
            <a:xfrm>
              <a:off x="3826935" y="4961469"/>
              <a:ext cx="2167467" cy="1015663"/>
            </a:xfrm>
            <a:prstGeom prst="rect">
              <a:avLst/>
            </a:prstGeom>
            <a:noFill/>
          </p:spPr>
          <p:txBody>
            <a:bodyPr wrap="square" rtlCol="0">
              <a:spAutoFit/>
            </a:bodyPr>
            <a:lstStyle/>
            <a:p>
              <a:r>
                <a:rPr lang="de-CH" sz="6000" b="1" dirty="0">
                  <a:solidFill>
                    <a:srgbClr val="FFC000"/>
                  </a:solidFill>
                </a:rPr>
                <a:t>20 %</a:t>
              </a:r>
            </a:p>
          </p:txBody>
        </p:sp>
      </p:grpSp>
      <p:grpSp>
        <p:nvGrpSpPr>
          <p:cNvPr id="16" name="Gruppieren 15"/>
          <p:cNvGrpSpPr/>
          <p:nvPr/>
        </p:nvGrpSpPr>
        <p:grpSpPr>
          <a:xfrm>
            <a:off x="4724399" y="2099737"/>
            <a:ext cx="2150534" cy="2396532"/>
            <a:chOff x="4724399" y="2370665"/>
            <a:chExt cx="2150534" cy="2396532"/>
          </a:xfrm>
        </p:grpSpPr>
        <p:grpSp>
          <p:nvGrpSpPr>
            <p:cNvPr id="11" name="Gruppieren 10"/>
            <p:cNvGrpSpPr/>
            <p:nvPr/>
          </p:nvGrpSpPr>
          <p:grpSpPr>
            <a:xfrm>
              <a:off x="4724399" y="3217333"/>
              <a:ext cx="2150534" cy="1549864"/>
              <a:chOff x="4724399" y="3217333"/>
              <a:chExt cx="2150534" cy="1549864"/>
            </a:xfrm>
          </p:grpSpPr>
          <p:sp>
            <p:nvSpPr>
              <p:cNvPr id="9" name="Pfeil nach rechts 8"/>
              <p:cNvSpPr/>
              <p:nvPr/>
            </p:nvSpPr>
            <p:spPr>
              <a:xfrm rot="10800000">
                <a:off x="4724399" y="3217333"/>
                <a:ext cx="17272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4876800" y="3843867"/>
                <a:ext cx="1998133" cy="923330"/>
              </a:xfrm>
              <a:prstGeom prst="rect">
                <a:avLst/>
              </a:prstGeom>
              <a:noFill/>
            </p:spPr>
            <p:txBody>
              <a:bodyPr wrap="square" rtlCol="0">
                <a:spAutoFit/>
              </a:bodyPr>
              <a:lstStyle/>
              <a:p>
                <a:r>
                  <a:rPr lang="de-CH" dirty="0"/>
                  <a:t>subjektives Leiden / therapeutische Interpretation</a:t>
                </a:r>
              </a:p>
            </p:txBody>
          </p:sp>
        </p:grpSp>
        <p:sp>
          <p:nvSpPr>
            <p:cNvPr id="15" name="Textfeld 14"/>
            <p:cNvSpPr txBox="1"/>
            <p:nvPr/>
          </p:nvSpPr>
          <p:spPr>
            <a:xfrm>
              <a:off x="4944534" y="2370665"/>
              <a:ext cx="1710266" cy="1015663"/>
            </a:xfrm>
            <a:prstGeom prst="rect">
              <a:avLst/>
            </a:prstGeom>
            <a:noFill/>
          </p:spPr>
          <p:txBody>
            <a:bodyPr wrap="square" rtlCol="0">
              <a:spAutoFit/>
            </a:bodyPr>
            <a:lstStyle/>
            <a:p>
              <a:r>
                <a:rPr lang="de-CH" sz="6000" b="1" dirty="0">
                  <a:solidFill>
                    <a:schemeClr val="accent1">
                      <a:lumMod val="75000"/>
                    </a:schemeClr>
                  </a:solidFill>
                </a:rPr>
                <a:t>80 %</a:t>
              </a:r>
            </a:p>
          </p:txBody>
        </p:sp>
      </p:grpSp>
    </p:spTree>
    <p:extLst>
      <p:ext uri="{BB962C8B-B14F-4D97-AF65-F5344CB8AC3E}">
        <p14:creationId xmlns:p14="http://schemas.microsoft.com/office/powerpoint/2010/main" val="25535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19300" y="1772816"/>
            <a:ext cx="7776864" cy="381642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e-CH"/>
          </a:p>
        </p:txBody>
      </p:sp>
      <p:sp>
        <p:nvSpPr>
          <p:cNvPr id="9221" name="Titel 5"/>
          <p:cNvSpPr>
            <a:spLocks noGrp="1"/>
          </p:cNvSpPr>
          <p:nvPr>
            <p:ph type="title"/>
          </p:nvPr>
        </p:nvSpPr>
        <p:spPr/>
        <p:txBody>
          <a:bodyPr/>
          <a:lstStyle/>
          <a:p>
            <a:r>
              <a:rPr lang="de-CH" altLang="en-US">
                <a:ea typeface="Calibri" pitchFamily="34" charset="0"/>
              </a:rPr>
              <a:t>Dreiklang effektiver Therapie</a:t>
            </a:r>
          </a:p>
        </p:txBody>
      </p:sp>
      <p:sp>
        <p:nvSpPr>
          <p:cNvPr id="9222" name="Inhaltsplatzhalter 6"/>
          <p:cNvSpPr>
            <a:spLocks noGrp="1"/>
          </p:cNvSpPr>
          <p:nvPr>
            <p:ph idx="1"/>
          </p:nvPr>
        </p:nvSpPr>
        <p:spPr>
          <a:xfrm>
            <a:off x="1104900" y="2060575"/>
            <a:ext cx="8229600" cy="2952750"/>
          </a:xfrm>
        </p:spPr>
        <p:txBody>
          <a:bodyPr/>
          <a:lstStyle/>
          <a:p>
            <a:pPr marL="0" indent="0" algn="ctr">
              <a:buNone/>
            </a:pPr>
            <a:r>
              <a:rPr lang="de-CH" altLang="en-US" sz="5400" i="1">
                <a:solidFill>
                  <a:schemeClr val="bg1"/>
                </a:solidFill>
                <a:latin typeface="Cambria" pitchFamily="18" charset="0"/>
                <a:ea typeface="Calibri" pitchFamily="34" charset="0"/>
              </a:rPr>
              <a:t>menschlich</a:t>
            </a:r>
          </a:p>
          <a:p>
            <a:pPr marL="0" indent="0" algn="ctr">
              <a:buNone/>
            </a:pPr>
            <a:r>
              <a:rPr lang="de-CH" altLang="en-US" sz="5400" i="1">
                <a:solidFill>
                  <a:schemeClr val="bg1"/>
                </a:solidFill>
                <a:latin typeface="Cambria" pitchFamily="18" charset="0"/>
                <a:ea typeface="Calibri" pitchFamily="34" charset="0"/>
              </a:rPr>
              <a:t>fachlich</a:t>
            </a:r>
          </a:p>
          <a:p>
            <a:pPr marL="0" indent="0" algn="ctr">
              <a:buNone/>
            </a:pPr>
            <a:r>
              <a:rPr lang="de-CH" altLang="en-US" sz="5400" i="1">
                <a:solidFill>
                  <a:schemeClr val="bg1"/>
                </a:solidFill>
                <a:latin typeface="Cambria" pitchFamily="18" charset="0"/>
                <a:ea typeface="Calibri" pitchFamily="34" charset="0"/>
              </a:rPr>
              <a:t>christlich</a:t>
            </a:r>
          </a:p>
        </p:txBody>
      </p:sp>
      <p:sp>
        <p:nvSpPr>
          <p:cNvPr id="9223" name="Textfeld 8"/>
          <p:cNvSpPr txBox="1">
            <a:spLocks noChangeArrowheads="1"/>
          </p:cNvSpPr>
          <p:nvPr/>
        </p:nvSpPr>
        <p:spPr bwMode="auto">
          <a:xfrm>
            <a:off x="2339976" y="5148263"/>
            <a:ext cx="583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r>
              <a:rPr lang="de-CH" altLang="en-US" b="1">
                <a:solidFill>
                  <a:schemeClr val="bg1"/>
                </a:solidFill>
              </a:rPr>
              <a:t>GRUNDSÄTZE DER KLINIK SONNENHALDE</a:t>
            </a:r>
          </a:p>
        </p:txBody>
      </p:sp>
    </p:spTree>
    <p:extLst>
      <p:ext uri="{BB962C8B-B14F-4D97-AF65-F5344CB8AC3E}">
        <p14:creationId xmlns:p14="http://schemas.microsoft.com/office/powerpoint/2010/main" val="247177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3962" y="1921796"/>
            <a:ext cx="8873490" cy="1909763"/>
          </a:xfrm>
        </p:spPr>
        <p:txBody>
          <a:bodyPr>
            <a:normAutofit fontScale="90000"/>
          </a:bodyPr>
          <a:lstStyle/>
          <a:p>
            <a:br>
              <a:rPr lang="de-CH" dirty="0"/>
            </a:br>
            <a:br>
              <a:rPr lang="de-CH" dirty="0"/>
            </a:br>
            <a:r>
              <a:rPr lang="de-CH" dirty="0"/>
              <a:t>Religiöse Patienten und säkulare Therapeuten – ein ethisches Spannungsfeld</a:t>
            </a:r>
          </a:p>
        </p:txBody>
      </p:sp>
    </p:spTree>
    <p:extLst>
      <p:ext uri="{BB962C8B-B14F-4D97-AF65-F5344CB8AC3E}">
        <p14:creationId xmlns:p14="http://schemas.microsoft.com/office/powerpoint/2010/main" val="39690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Ist Psychotherapie antireligiös?</a:t>
            </a:r>
          </a:p>
        </p:txBody>
      </p:sp>
      <p:sp>
        <p:nvSpPr>
          <p:cNvPr id="3" name="Inhaltsplatzhalter 2"/>
          <p:cNvSpPr>
            <a:spLocks noGrp="1"/>
          </p:cNvSpPr>
          <p:nvPr>
            <p:ph idx="1"/>
          </p:nvPr>
        </p:nvSpPr>
        <p:spPr/>
        <p:txBody>
          <a:bodyPr/>
          <a:lstStyle/>
          <a:p>
            <a:r>
              <a:rPr lang="de-CH" dirty="0"/>
              <a:t>Unterschiedliche Sozialisation – wissenschaftliche Prägung</a:t>
            </a:r>
          </a:p>
          <a:p>
            <a:r>
              <a:rPr lang="de-CH" dirty="0"/>
              <a:t>Andere Lebensschwerpunkte – westlicher Individualismus</a:t>
            </a:r>
          </a:p>
          <a:p>
            <a:r>
              <a:rPr lang="de-CH" dirty="0"/>
              <a:t>Antireligiöse Tendenzen (Sigmund Freud u.a.) als historisches Grundkonzept; Religion als «infantile Abwehr» gegen Ängste und Unsicherheit des Lebens. </a:t>
            </a:r>
          </a:p>
          <a:p>
            <a:r>
              <a:rPr lang="de-CH" dirty="0"/>
              <a:t>Vorurteile gegen religiöse Menschen durch negative Lebenserfahrungen, Berichte von einengender, schädlicher Religiosität</a:t>
            </a:r>
          </a:p>
        </p:txBody>
      </p:sp>
    </p:spTree>
    <p:extLst>
      <p:ext uri="{BB962C8B-B14F-4D97-AF65-F5344CB8AC3E}">
        <p14:creationId xmlns:p14="http://schemas.microsoft.com/office/powerpoint/2010/main" val="252799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38427-DF02-4DB1-956A-9A310BAD57CF}"/>
              </a:ext>
            </a:extLst>
          </p:cNvPr>
          <p:cNvSpPr>
            <a:spLocks noGrp="1"/>
          </p:cNvSpPr>
          <p:nvPr>
            <p:ph type="title"/>
          </p:nvPr>
        </p:nvSpPr>
        <p:spPr>
          <a:xfrm>
            <a:off x="717708" y="869395"/>
            <a:ext cx="9404191" cy="752473"/>
          </a:xfrm>
        </p:spPr>
        <p:txBody>
          <a:bodyPr/>
          <a:lstStyle/>
          <a:p>
            <a:r>
              <a:rPr lang="de-CH" dirty="0"/>
              <a:t>Spektrum der Religiosität</a:t>
            </a:r>
          </a:p>
        </p:txBody>
      </p:sp>
      <p:sp>
        <p:nvSpPr>
          <p:cNvPr id="7" name="Freihandform: Form 6">
            <a:extLst>
              <a:ext uri="{FF2B5EF4-FFF2-40B4-BE49-F238E27FC236}">
                <a16:creationId xmlns:a16="http://schemas.microsoft.com/office/drawing/2014/main" id="{1A3C069D-4DB9-4968-8868-48B63DC31B4B}"/>
              </a:ext>
            </a:extLst>
          </p:cNvPr>
          <p:cNvSpPr/>
          <p:nvPr/>
        </p:nvSpPr>
        <p:spPr>
          <a:xfrm>
            <a:off x="838200" y="1841500"/>
            <a:ext cx="8801100" cy="3022600"/>
          </a:xfrm>
          <a:custGeom>
            <a:avLst/>
            <a:gdLst>
              <a:gd name="connsiteX0" fmla="*/ 0 w 8394700"/>
              <a:gd name="connsiteY0" fmla="*/ 3009900 h 3022600"/>
              <a:gd name="connsiteX1" fmla="*/ 8382000 w 8394700"/>
              <a:gd name="connsiteY1" fmla="*/ 3009900 h 3022600"/>
              <a:gd name="connsiteX2" fmla="*/ 8394700 w 8394700"/>
              <a:gd name="connsiteY2" fmla="*/ 0 h 3022600"/>
              <a:gd name="connsiteX3" fmla="*/ 4521200 w 8394700"/>
              <a:gd name="connsiteY3" fmla="*/ 19431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4521200 w 8394700"/>
              <a:gd name="connsiteY3" fmla="*/ 19431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4521200 w 8394700"/>
              <a:gd name="connsiteY3" fmla="*/ 19431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4521200 w 8394700"/>
              <a:gd name="connsiteY3" fmla="*/ 19431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4724400 w 8394700"/>
              <a:gd name="connsiteY3" fmla="*/ 17526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4724400 w 8394700"/>
              <a:gd name="connsiteY3" fmla="*/ 17526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4724400 w 8394700"/>
              <a:gd name="connsiteY3" fmla="*/ 17526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4724400 w 8394700"/>
              <a:gd name="connsiteY3" fmla="*/ 17526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3860800 w 8394700"/>
              <a:gd name="connsiteY3" fmla="*/ 21590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3860800 w 8394700"/>
              <a:gd name="connsiteY3" fmla="*/ 21590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3860800 w 8394700"/>
              <a:gd name="connsiteY3" fmla="*/ 21590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3860800 w 8394700"/>
              <a:gd name="connsiteY3" fmla="*/ 2222500 h 3022600"/>
              <a:gd name="connsiteX4" fmla="*/ 38100 w 8394700"/>
              <a:gd name="connsiteY4" fmla="*/ 2730500 h 3022600"/>
              <a:gd name="connsiteX5" fmla="*/ 38100 w 8394700"/>
              <a:gd name="connsiteY5" fmla="*/ 3022600 h 3022600"/>
              <a:gd name="connsiteX6" fmla="*/ 63500 w 8394700"/>
              <a:gd name="connsiteY6" fmla="*/ 3022600 h 3022600"/>
              <a:gd name="connsiteX0" fmla="*/ 0 w 8644316"/>
              <a:gd name="connsiteY0" fmla="*/ 3213764 h 3226464"/>
              <a:gd name="connsiteX1" fmla="*/ 8382000 w 8644316"/>
              <a:gd name="connsiteY1" fmla="*/ 3213764 h 3226464"/>
              <a:gd name="connsiteX2" fmla="*/ 8394700 w 8644316"/>
              <a:gd name="connsiteY2" fmla="*/ 203864 h 3226464"/>
              <a:gd name="connsiteX3" fmla="*/ 8280400 w 8644316"/>
              <a:gd name="connsiteY3" fmla="*/ 508664 h 3226464"/>
              <a:gd name="connsiteX4" fmla="*/ 3860800 w 8644316"/>
              <a:gd name="connsiteY4" fmla="*/ 2426364 h 3226464"/>
              <a:gd name="connsiteX5" fmla="*/ 38100 w 8644316"/>
              <a:gd name="connsiteY5" fmla="*/ 2934364 h 3226464"/>
              <a:gd name="connsiteX6" fmla="*/ 38100 w 8644316"/>
              <a:gd name="connsiteY6" fmla="*/ 3226464 h 3226464"/>
              <a:gd name="connsiteX7" fmla="*/ 63500 w 8644316"/>
              <a:gd name="connsiteY7" fmla="*/ 3226464 h 3226464"/>
              <a:gd name="connsiteX0" fmla="*/ 0 w 8487730"/>
              <a:gd name="connsiteY0" fmla="*/ 3253581 h 3266281"/>
              <a:gd name="connsiteX1" fmla="*/ 8382000 w 8487730"/>
              <a:gd name="connsiteY1" fmla="*/ 3253581 h 3266281"/>
              <a:gd name="connsiteX2" fmla="*/ 8394700 w 8487730"/>
              <a:gd name="connsiteY2" fmla="*/ 243681 h 3266281"/>
              <a:gd name="connsiteX3" fmla="*/ 8026400 w 8487730"/>
              <a:gd name="connsiteY3" fmla="*/ 408781 h 3266281"/>
              <a:gd name="connsiteX4" fmla="*/ 3860800 w 8487730"/>
              <a:gd name="connsiteY4" fmla="*/ 2466181 h 3266281"/>
              <a:gd name="connsiteX5" fmla="*/ 38100 w 8487730"/>
              <a:gd name="connsiteY5" fmla="*/ 2974181 h 3266281"/>
              <a:gd name="connsiteX6" fmla="*/ 38100 w 8487730"/>
              <a:gd name="connsiteY6" fmla="*/ 3266281 h 3266281"/>
              <a:gd name="connsiteX7" fmla="*/ 63500 w 8487730"/>
              <a:gd name="connsiteY7" fmla="*/ 3266281 h 3266281"/>
              <a:gd name="connsiteX0" fmla="*/ 0 w 8394700"/>
              <a:gd name="connsiteY0" fmla="*/ 3167523 h 3180223"/>
              <a:gd name="connsiteX1" fmla="*/ 8382000 w 8394700"/>
              <a:gd name="connsiteY1" fmla="*/ 3167523 h 3180223"/>
              <a:gd name="connsiteX2" fmla="*/ 8394700 w 8394700"/>
              <a:gd name="connsiteY2" fmla="*/ 157623 h 3180223"/>
              <a:gd name="connsiteX3" fmla="*/ 8026400 w 8394700"/>
              <a:gd name="connsiteY3" fmla="*/ 322723 h 3180223"/>
              <a:gd name="connsiteX4" fmla="*/ 3860800 w 8394700"/>
              <a:gd name="connsiteY4" fmla="*/ 2380123 h 3180223"/>
              <a:gd name="connsiteX5" fmla="*/ 38100 w 8394700"/>
              <a:gd name="connsiteY5" fmla="*/ 2888123 h 3180223"/>
              <a:gd name="connsiteX6" fmla="*/ 38100 w 8394700"/>
              <a:gd name="connsiteY6" fmla="*/ 3180223 h 3180223"/>
              <a:gd name="connsiteX7" fmla="*/ 63500 w 8394700"/>
              <a:gd name="connsiteY7" fmla="*/ 3180223 h 3180223"/>
              <a:gd name="connsiteX0" fmla="*/ 0 w 8394700"/>
              <a:gd name="connsiteY0" fmla="*/ 3167523 h 3180223"/>
              <a:gd name="connsiteX1" fmla="*/ 8382000 w 8394700"/>
              <a:gd name="connsiteY1" fmla="*/ 3167523 h 3180223"/>
              <a:gd name="connsiteX2" fmla="*/ 8394700 w 8394700"/>
              <a:gd name="connsiteY2" fmla="*/ 157623 h 3180223"/>
              <a:gd name="connsiteX3" fmla="*/ 8026400 w 8394700"/>
              <a:gd name="connsiteY3" fmla="*/ 322723 h 3180223"/>
              <a:gd name="connsiteX4" fmla="*/ 3860800 w 8394700"/>
              <a:gd name="connsiteY4" fmla="*/ 2380123 h 3180223"/>
              <a:gd name="connsiteX5" fmla="*/ 38100 w 8394700"/>
              <a:gd name="connsiteY5" fmla="*/ 2888123 h 3180223"/>
              <a:gd name="connsiteX6" fmla="*/ 38100 w 8394700"/>
              <a:gd name="connsiteY6" fmla="*/ 3180223 h 3180223"/>
              <a:gd name="connsiteX7" fmla="*/ 63500 w 8394700"/>
              <a:gd name="connsiteY7" fmla="*/ 3180223 h 3180223"/>
              <a:gd name="connsiteX0" fmla="*/ 0 w 8394700"/>
              <a:gd name="connsiteY0" fmla="*/ 3009900 h 3022600"/>
              <a:gd name="connsiteX1" fmla="*/ 8382000 w 8394700"/>
              <a:gd name="connsiteY1" fmla="*/ 3009900 h 3022600"/>
              <a:gd name="connsiteX2" fmla="*/ 8394700 w 8394700"/>
              <a:gd name="connsiteY2" fmla="*/ 0 h 3022600"/>
              <a:gd name="connsiteX3" fmla="*/ 8026400 w 8394700"/>
              <a:gd name="connsiteY3" fmla="*/ 165100 h 3022600"/>
              <a:gd name="connsiteX4" fmla="*/ 3860800 w 8394700"/>
              <a:gd name="connsiteY4" fmla="*/ 2222500 h 3022600"/>
              <a:gd name="connsiteX5" fmla="*/ 38100 w 8394700"/>
              <a:gd name="connsiteY5" fmla="*/ 2730500 h 3022600"/>
              <a:gd name="connsiteX6" fmla="*/ 38100 w 8394700"/>
              <a:gd name="connsiteY6" fmla="*/ 3022600 h 3022600"/>
              <a:gd name="connsiteX7" fmla="*/ 63500 w 8394700"/>
              <a:gd name="connsiteY7"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8026400 w 8394700"/>
              <a:gd name="connsiteY3" fmla="*/ 165100 h 3022600"/>
              <a:gd name="connsiteX4" fmla="*/ 3860800 w 8394700"/>
              <a:gd name="connsiteY4" fmla="*/ 2222500 h 3022600"/>
              <a:gd name="connsiteX5" fmla="*/ 38100 w 8394700"/>
              <a:gd name="connsiteY5" fmla="*/ 2730500 h 3022600"/>
              <a:gd name="connsiteX6" fmla="*/ 38100 w 8394700"/>
              <a:gd name="connsiteY6" fmla="*/ 3022600 h 3022600"/>
              <a:gd name="connsiteX7" fmla="*/ 63500 w 8394700"/>
              <a:gd name="connsiteY7"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7874000 w 8394700"/>
              <a:gd name="connsiteY3" fmla="*/ 114300 h 3022600"/>
              <a:gd name="connsiteX4" fmla="*/ 3860800 w 8394700"/>
              <a:gd name="connsiteY4" fmla="*/ 2222500 h 3022600"/>
              <a:gd name="connsiteX5" fmla="*/ 38100 w 8394700"/>
              <a:gd name="connsiteY5" fmla="*/ 2730500 h 3022600"/>
              <a:gd name="connsiteX6" fmla="*/ 38100 w 8394700"/>
              <a:gd name="connsiteY6" fmla="*/ 3022600 h 3022600"/>
              <a:gd name="connsiteX7" fmla="*/ 63500 w 8394700"/>
              <a:gd name="connsiteY7" fmla="*/ 3022600 h 3022600"/>
              <a:gd name="connsiteX0" fmla="*/ 0 w 8394700"/>
              <a:gd name="connsiteY0" fmla="*/ 3009900 h 3022600"/>
              <a:gd name="connsiteX1" fmla="*/ 8382000 w 8394700"/>
              <a:gd name="connsiteY1" fmla="*/ 3009900 h 3022600"/>
              <a:gd name="connsiteX2" fmla="*/ 8394700 w 8394700"/>
              <a:gd name="connsiteY2" fmla="*/ 0 h 3022600"/>
              <a:gd name="connsiteX3" fmla="*/ 7874000 w 8394700"/>
              <a:gd name="connsiteY3" fmla="*/ 114300 h 3022600"/>
              <a:gd name="connsiteX4" fmla="*/ 3860800 w 8394700"/>
              <a:gd name="connsiteY4" fmla="*/ 2222500 h 3022600"/>
              <a:gd name="connsiteX5" fmla="*/ 38100 w 8394700"/>
              <a:gd name="connsiteY5" fmla="*/ 2730500 h 3022600"/>
              <a:gd name="connsiteX6" fmla="*/ 38100 w 8394700"/>
              <a:gd name="connsiteY6" fmla="*/ 3022600 h 3022600"/>
              <a:gd name="connsiteX7" fmla="*/ 63500 w 8394700"/>
              <a:gd name="connsiteY7" fmla="*/ 3022600 h 302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4700" h="3022600">
                <a:moveTo>
                  <a:pt x="0" y="3009900"/>
                </a:moveTo>
                <a:lnTo>
                  <a:pt x="8382000" y="3009900"/>
                </a:lnTo>
                <a:cubicBezTo>
                  <a:pt x="8386233" y="2006600"/>
                  <a:pt x="8390467" y="1003300"/>
                  <a:pt x="8394700" y="0"/>
                </a:cubicBezTo>
                <a:cubicBezTo>
                  <a:pt x="7907867" y="107950"/>
                  <a:pt x="8159750" y="86783"/>
                  <a:pt x="7874000" y="114300"/>
                </a:cubicBezTo>
                <a:cubicBezTo>
                  <a:pt x="7118350" y="484717"/>
                  <a:pt x="5166783" y="1786467"/>
                  <a:pt x="3860800" y="2222500"/>
                </a:cubicBezTo>
                <a:cubicBezTo>
                  <a:pt x="2554817" y="2658533"/>
                  <a:pt x="785283" y="2550583"/>
                  <a:pt x="38100" y="2730500"/>
                </a:cubicBezTo>
                <a:lnTo>
                  <a:pt x="38100" y="3022600"/>
                </a:lnTo>
                <a:lnTo>
                  <a:pt x="63500" y="3022600"/>
                </a:ln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CE207307-12DB-49B6-B61A-81AB4C450E22}"/>
              </a:ext>
            </a:extLst>
          </p:cNvPr>
          <p:cNvSpPr txBox="1"/>
          <p:nvPr/>
        </p:nvSpPr>
        <p:spPr>
          <a:xfrm>
            <a:off x="838200" y="3898900"/>
            <a:ext cx="2044700" cy="369332"/>
          </a:xfrm>
          <a:prstGeom prst="rect">
            <a:avLst/>
          </a:prstGeom>
          <a:noFill/>
        </p:spPr>
        <p:txBody>
          <a:bodyPr wrap="square" rtlCol="0">
            <a:spAutoFit/>
          </a:bodyPr>
          <a:lstStyle/>
          <a:p>
            <a:r>
              <a:rPr lang="de-CH" dirty="0"/>
              <a:t>Niedrige Religiosität</a:t>
            </a:r>
          </a:p>
        </p:txBody>
      </p:sp>
      <p:sp>
        <p:nvSpPr>
          <p:cNvPr id="9" name="Textfeld 8">
            <a:extLst>
              <a:ext uri="{FF2B5EF4-FFF2-40B4-BE49-F238E27FC236}">
                <a16:creationId xmlns:a16="http://schemas.microsoft.com/office/drawing/2014/main" id="{669CCB2D-55CF-4D79-BB33-12FCFBE923AC}"/>
              </a:ext>
            </a:extLst>
          </p:cNvPr>
          <p:cNvSpPr txBox="1"/>
          <p:nvPr/>
        </p:nvSpPr>
        <p:spPr>
          <a:xfrm>
            <a:off x="4346654" y="2706469"/>
            <a:ext cx="2146300" cy="646331"/>
          </a:xfrm>
          <a:prstGeom prst="rect">
            <a:avLst/>
          </a:prstGeom>
          <a:noFill/>
        </p:spPr>
        <p:txBody>
          <a:bodyPr wrap="square" rtlCol="0">
            <a:spAutoFit/>
          </a:bodyPr>
          <a:lstStyle/>
          <a:p>
            <a:r>
              <a:rPr lang="de-CH" dirty="0"/>
              <a:t>Glaubensbezug im Alltag - pragmatisch</a:t>
            </a:r>
          </a:p>
        </p:txBody>
      </p:sp>
      <p:sp>
        <p:nvSpPr>
          <p:cNvPr id="10" name="Textfeld 9">
            <a:extLst>
              <a:ext uri="{FF2B5EF4-FFF2-40B4-BE49-F238E27FC236}">
                <a16:creationId xmlns:a16="http://schemas.microsoft.com/office/drawing/2014/main" id="{9FCC0A09-CD01-44D6-9DB7-6D5897FF4182}"/>
              </a:ext>
            </a:extLst>
          </p:cNvPr>
          <p:cNvSpPr txBox="1"/>
          <p:nvPr/>
        </p:nvSpPr>
        <p:spPr>
          <a:xfrm>
            <a:off x="7366000" y="1245631"/>
            <a:ext cx="2146300" cy="646331"/>
          </a:xfrm>
          <a:prstGeom prst="rect">
            <a:avLst/>
          </a:prstGeom>
          <a:noFill/>
        </p:spPr>
        <p:txBody>
          <a:bodyPr wrap="square" rtlCol="0">
            <a:spAutoFit/>
          </a:bodyPr>
          <a:lstStyle/>
          <a:p>
            <a:pPr algn="r"/>
            <a:r>
              <a:rPr lang="de-CH" dirty="0"/>
              <a:t>Hohe Religiosität</a:t>
            </a:r>
          </a:p>
          <a:p>
            <a:pPr algn="r"/>
            <a:r>
              <a:rPr lang="de-CH" dirty="0"/>
              <a:t>Starke Prägung</a:t>
            </a:r>
          </a:p>
        </p:txBody>
      </p:sp>
      <p:sp>
        <p:nvSpPr>
          <p:cNvPr id="11" name="Textfeld 10">
            <a:extLst>
              <a:ext uri="{FF2B5EF4-FFF2-40B4-BE49-F238E27FC236}">
                <a16:creationId xmlns:a16="http://schemas.microsoft.com/office/drawing/2014/main" id="{265BF157-5A93-4993-B992-36AB0CAE4843}"/>
              </a:ext>
            </a:extLst>
          </p:cNvPr>
          <p:cNvSpPr txBox="1"/>
          <p:nvPr/>
        </p:nvSpPr>
        <p:spPr>
          <a:xfrm>
            <a:off x="8229600" y="3073400"/>
            <a:ext cx="1771808" cy="584775"/>
          </a:xfrm>
          <a:prstGeom prst="rect">
            <a:avLst/>
          </a:prstGeom>
          <a:noFill/>
        </p:spPr>
        <p:txBody>
          <a:bodyPr wrap="square" rtlCol="0">
            <a:spAutoFit/>
          </a:bodyPr>
          <a:lstStyle/>
          <a:p>
            <a:r>
              <a:rPr lang="de-CH" sz="3200" dirty="0">
                <a:solidFill>
                  <a:schemeClr val="accent1">
                    <a:lumMod val="50000"/>
                  </a:schemeClr>
                </a:solidFill>
              </a:rPr>
              <a:t>5 – 10%</a:t>
            </a:r>
          </a:p>
        </p:txBody>
      </p:sp>
    </p:spTree>
    <p:extLst>
      <p:ext uri="{BB962C8B-B14F-4D97-AF65-F5344CB8AC3E}">
        <p14:creationId xmlns:p14="http://schemas.microsoft.com/office/powerpoint/2010/main" val="247984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a:extLst>
              <a:ext uri="{FF2B5EF4-FFF2-40B4-BE49-F238E27FC236}">
                <a16:creationId xmlns:a16="http://schemas.microsoft.com/office/drawing/2014/main" id="{1EB53C4B-0D21-4D62-BCF4-282C816E9E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78" y="-261922"/>
            <a:ext cx="10546278" cy="7282064"/>
          </a:xfrm>
          <a:prstGeom prst="rect">
            <a:avLst/>
          </a:prstGeom>
        </p:spPr>
      </p:pic>
      <p:sp>
        <p:nvSpPr>
          <p:cNvPr id="6" name="Textfeld 5">
            <a:extLst>
              <a:ext uri="{FF2B5EF4-FFF2-40B4-BE49-F238E27FC236}">
                <a16:creationId xmlns:a16="http://schemas.microsoft.com/office/drawing/2014/main" id="{6E48C231-85C2-4C1C-ABAB-5FA4723D86C9}"/>
              </a:ext>
            </a:extLst>
          </p:cNvPr>
          <p:cNvSpPr txBox="1"/>
          <p:nvPr/>
        </p:nvSpPr>
        <p:spPr>
          <a:xfrm>
            <a:off x="-106878" y="1603169"/>
            <a:ext cx="5949538" cy="369332"/>
          </a:xfrm>
          <a:prstGeom prst="rect">
            <a:avLst/>
          </a:prstGeom>
          <a:solidFill>
            <a:schemeClr val="accent1">
              <a:lumMod val="60000"/>
              <a:lumOff val="40000"/>
            </a:schemeClr>
          </a:solidFill>
        </p:spPr>
        <p:txBody>
          <a:bodyPr wrap="square" rtlCol="0">
            <a:spAutoFit/>
          </a:bodyPr>
          <a:lstStyle/>
          <a:p>
            <a:r>
              <a:rPr lang="de-CH" dirty="0"/>
              <a:t>   Dieses Symposium könnte Sie auch interessieren!</a:t>
            </a:r>
          </a:p>
        </p:txBody>
      </p:sp>
    </p:spTree>
    <p:extLst>
      <p:ext uri="{BB962C8B-B14F-4D97-AF65-F5344CB8AC3E}">
        <p14:creationId xmlns:p14="http://schemas.microsoft.com/office/powerpoint/2010/main" val="3728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Themen bei hochreligiösen Patienten</a:t>
            </a:r>
          </a:p>
        </p:txBody>
      </p:sp>
      <p:sp>
        <p:nvSpPr>
          <p:cNvPr id="3" name="Inhaltsplatzhalter 2"/>
          <p:cNvSpPr>
            <a:spLocks noGrp="1"/>
          </p:cNvSpPr>
          <p:nvPr>
            <p:ph idx="1"/>
          </p:nvPr>
        </p:nvSpPr>
        <p:spPr/>
        <p:txBody>
          <a:bodyPr>
            <a:normAutofit fontScale="85000" lnSpcReduction="10000"/>
          </a:bodyPr>
          <a:lstStyle/>
          <a:p>
            <a:r>
              <a:rPr lang="de-CH" dirty="0"/>
              <a:t>Durchdringung des Alltags von religiösen Riten und Regeln.</a:t>
            </a:r>
          </a:p>
          <a:p>
            <a:r>
              <a:rPr lang="de-CH" dirty="0"/>
              <a:t>Bedeutung religiöser Führungspersonen (Imam, Priester, Pastor etc.) sowie theologischer Leitlinien für die persönliche Meinungsbildung und das persönliche Verhalten.</a:t>
            </a:r>
          </a:p>
          <a:p>
            <a:r>
              <a:rPr lang="de-CH" dirty="0"/>
              <a:t>Abgrenzung von anderen Weltanschauungen: Wir und die anderen.</a:t>
            </a:r>
          </a:p>
          <a:p>
            <a:r>
              <a:rPr lang="de-CH" dirty="0"/>
              <a:t>Sexualität und Partnerwahl (z.B. orthodoxes Judentum, indisches Kastenwesen).</a:t>
            </a:r>
          </a:p>
          <a:p>
            <a:r>
              <a:rPr lang="de-CH" dirty="0"/>
              <a:t>Intensität von religiösen Erlebnissen (z.B. </a:t>
            </a:r>
            <a:r>
              <a:rPr lang="de-CH" dirty="0" err="1"/>
              <a:t>Charismatik</a:t>
            </a:r>
            <a:r>
              <a:rPr lang="de-CH" dirty="0"/>
              <a:t>, Mystik) und die Überlappung mit psychiatrischen Krankheitsbildern.</a:t>
            </a:r>
          </a:p>
          <a:p>
            <a:r>
              <a:rPr lang="de-CH" dirty="0"/>
              <a:t>Ablehnung von Psychologie, Psychotherapie und Psychiatrie.</a:t>
            </a:r>
          </a:p>
          <a:p>
            <a:r>
              <a:rPr lang="de-CH" dirty="0"/>
              <a:t>Heilungserwartung und Wunderglaube.</a:t>
            </a:r>
          </a:p>
          <a:p>
            <a:r>
              <a:rPr lang="de-CH" dirty="0"/>
              <a:t>Systemische Aspekte der Familienstruktur / Familienehre.</a:t>
            </a:r>
          </a:p>
        </p:txBody>
      </p:sp>
    </p:spTree>
    <p:extLst>
      <p:ext uri="{BB962C8B-B14F-4D97-AF65-F5344CB8AC3E}">
        <p14:creationId xmlns:p14="http://schemas.microsoft.com/office/powerpoint/2010/main" val="405153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Besondere Fragestellungen </a:t>
            </a:r>
            <a:r>
              <a:rPr lang="de-CH" dirty="0" err="1"/>
              <a:t>relig</a:t>
            </a:r>
            <a:r>
              <a:rPr lang="de-CH" dirty="0"/>
              <a:t>. Patienten</a:t>
            </a:r>
          </a:p>
        </p:txBody>
      </p:sp>
      <p:sp>
        <p:nvSpPr>
          <p:cNvPr id="3" name="Inhaltsplatzhalter 2"/>
          <p:cNvSpPr>
            <a:spLocks noGrp="1"/>
          </p:cNvSpPr>
          <p:nvPr>
            <p:ph idx="1"/>
          </p:nvPr>
        </p:nvSpPr>
        <p:spPr/>
        <p:txBody>
          <a:bodyPr>
            <a:normAutofit fontScale="92500" lnSpcReduction="20000"/>
          </a:bodyPr>
          <a:lstStyle/>
          <a:p>
            <a:pPr marL="457200" indent="-457200">
              <a:lnSpc>
                <a:spcPct val="150000"/>
              </a:lnSpc>
              <a:buFont typeface="+mj-lt"/>
              <a:buAutoNum type="arabicPeriod"/>
            </a:pPr>
            <a:r>
              <a:rPr lang="de-CH" sz="4000" b="1" i="1" dirty="0">
                <a:solidFill>
                  <a:schemeClr val="accent1">
                    <a:lumMod val="50000"/>
                  </a:schemeClr>
                </a:solidFill>
                <a:latin typeface="Cambria" panose="02040503050406030204" pitchFamily="18" charset="0"/>
              </a:rPr>
              <a:t>Warum lässt Gott Leiden zu?</a:t>
            </a:r>
          </a:p>
          <a:p>
            <a:pPr marL="457200" indent="-457200">
              <a:lnSpc>
                <a:spcPct val="150000"/>
              </a:lnSpc>
              <a:buFont typeface="+mj-lt"/>
              <a:buAutoNum type="arabicPeriod"/>
            </a:pPr>
            <a:r>
              <a:rPr lang="de-CH" sz="4000" b="1" i="1" dirty="0" err="1">
                <a:solidFill>
                  <a:schemeClr val="accent1">
                    <a:lumMod val="50000"/>
                  </a:schemeClr>
                </a:solidFill>
                <a:latin typeface="Cambria" panose="02040503050406030204" pitchFamily="18" charset="0"/>
              </a:rPr>
              <a:t>Pathways</a:t>
            </a:r>
            <a:r>
              <a:rPr lang="de-CH" sz="4000" b="1" i="1" dirty="0">
                <a:solidFill>
                  <a:schemeClr val="accent1">
                    <a:lumMod val="50000"/>
                  </a:schemeClr>
                </a:solidFill>
                <a:latin typeface="Cambria" panose="02040503050406030204" pitchFamily="18" charset="0"/>
              </a:rPr>
              <a:t> </a:t>
            </a:r>
            <a:r>
              <a:rPr lang="de-CH" sz="4000" b="1" i="1" dirty="0" err="1">
                <a:solidFill>
                  <a:schemeClr val="accent1">
                    <a:lumMod val="50000"/>
                  </a:schemeClr>
                </a:solidFill>
                <a:latin typeface="Cambria" panose="02040503050406030204" pitchFamily="18" charset="0"/>
              </a:rPr>
              <a:t>to</a:t>
            </a:r>
            <a:r>
              <a:rPr lang="de-CH" sz="4000" b="1" i="1" dirty="0">
                <a:solidFill>
                  <a:schemeClr val="accent1">
                    <a:lumMod val="50000"/>
                  </a:schemeClr>
                </a:solidFill>
                <a:latin typeface="Cambria" panose="02040503050406030204" pitchFamily="18" charset="0"/>
              </a:rPr>
              <a:t> care – Suche nach Hilfe</a:t>
            </a:r>
          </a:p>
          <a:p>
            <a:pPr marL="457200" indent="-457200">
              <a:lnSpc>
                <a:spcPct val="150000"/>
              </a:lnSpc>
              <a:buFont typeface="+mj-lt"/>
              <a:buAutoNum type="arabicPeriod"/>
            </a:pPr>
            <a:r>
              <a:rPr lang="de-CH" sz="4000" b="1" i="1" dirty="0">
                <a:solidFill>
                  <a:schemeClr val="accent1">
                    <a:lumMod val="50000"/>
                  </a:schemeClr>
                </a:solidFill>
                <a:latin typeface="Cambria" panose="02040503050406030204" pitchFamily="18" charset="0"/>
              </a:rPr>
              <a:t>Spiritual </a:t>
            </a:r>
            <a:r>
              <a:rPr lang="de-CH" sz="4000" b="1" i="1" dirty="0" err="1">
                <a:solidFill>
                  <a:schemeClr val="accent1">
                    <a:lumMod val="50000"/>
                  </a:schemeClr>
                </a:solidFill>
                <a:latin typeface="Cambria" panose="02040503050406030204" pitchFamily="18" charset="0"/>
              </a:rPr>
              <a:t>Struggle</a:t>
            </a:r>
            <a:r>
              <a:rPr lang="de-CH" sz="4000" b="1" i="1" dirty="0">
                <a:solidFill>
                  <a:schemeClr val="accent1">
                    <a:lumMod val="50000"/>
                  </a:schemeClr>
                </a:solidFill>
                <a:latin typeface="Cambria" panose="02040503050406030204" pitchFamily="18" charset="0"/>
              </a:rPr>
              <a:t> / geistliche Konflikte</a:t>
            </a:r>
          </a:p>
          <a:p>
            <a:pPr marL="457200" indent="-457200">
              <a:lnSpc>
                <a:spcPct val="150000"/>
              </a:lnSpc>
              <a:buFont typeface="+mj-lt"/>
              <a:buAutoNum type="arabicPeriod"/>
            </a:pPr>
            <a:r>
              <a:rPr lang="de-CH" sz="4000" b="1" i="1" dirty="0">
                <a:solidFill>
                  <a:schemeClr val="accent1">
                    <a:lumMod val="50000"/>
                  </a:schemeClr>
                </a:solidFill>
                <a:latin typeface="Cambria" panose="02040503050406030204" pitchFamily="18" charset="0"/>
              </a:rPr>
              <a:t>Bedeutung des Gebetes </a:t>
            </a:r>
          </a:p>
          <a:p>
            <a:pPr marL="457200" indent="-457200">
              <a:lnSpc>
                <a:spcPct val="150000"/>
              </a:lnSpc>
              <a:buFont typeface="+mj-lt"/>
              <a:buAutoNum type="arabicPeriod"/>
            </a:pPr>
            <a:r>
              <a:rPr lang="de-CH" sz="4000" b="1" i="1" dirty="0">
                <a:solidFill>
                  <a:schemeClr val="accent1">
                    <a:lumMod val="50000"/>
                  </a:schemeClr>
                </a:solidFill>
                <a:latin typeface="Cambria" panose="02040503050406030204" pitchFamily="18" charset="0"/>
              </a:rPr>
              <a:t>Ethisch-moralische Leitlinien / Tabus</a:t>
            </a:r>
          </a:p>
          <a:p>
            <a:pPr marL="0" indent="0">
              <a:buNone/>
            </a:pPr>
            <a:endParaRPr lang="de-CH" sz="4000" dirty="0"/>
          </a:p>
        </p:txBody>
      </p:sp>
    </p:spTree>
    <p:extLst>
      <p:ext uri="{BB962C8B-B14F-4D97-AF65-F5344CB8AC3E}">
        <p14:creationId xmlns:p14="http://schemas.microsoft.com/office/powerpoint/2010/main" val="338466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Respektvolle Betrachtung</a:t>
            </a:r>
          </a:p>
        </p:txBody>
      </p:sp>
      <p:sp>
        <p:nvSpPr>
          <p:cNvPr id="3" name="Inhaltsplatzhalter 2"/>
          <p:cNvSpPr>
            <a:spLocks noGrp="1"/>
          </p:cNvSpPr>
          <p:nvPr>
            <p:ph idx="1"/>
          </p:nvPr>
        </p:nvSpPr>
        <p:spPr>
          <a:xfrm>
            <a:off x="1104900" y="1484785"/>
            <a:ext cx="8229600" cy="3384376"/>
          </a:xfrm>
        </p:spPr>
        <p:txBody>
          <a:bodyPr>
            <a:normAutofit fontScale="92500"/>
          </a:bodyPr>
          <a:lstStyle/>
          <a:p>
            <a:r>
              <a:rPr lang="de-CH" dirty="0"/>
              <a:t>Es wäre vermessen, würde man hochreligiöse Menschen, die eine Therapie aufsuchen als Massstab für Glück oder Unglück einer intensiven Religiosität nehmen. </a:t>
            </a:r>
          </a:p>
          <a:p>
            <a:r>
              <a:rPr lang="de-CH" dirty="0"/>
              <a:t>Selbst wenn für den weniger religiösen Betrachter vieles fremd erscheint, einengend oder bevormundend wirkt oder gar bizarre Züge zu tragen scheint, so schliesst dies eine hohe Lebenszufriedenheit über weite Strecken hinweg nicht aus.</a:t>
            </a:r>
          </a:p>
        </p:txBody>
      </p:sp>
      <p:sp>
        <p:nvSpPr>
          <p:cNvPr id="4" name="Textfeld 3"/>
          <p:cNvSpPr txBox="1"/>
          <p:nvPr/>
        </p:nvSpPr>
        <p:spPr>
          <a:xfrm>
            <a:off x="1475284" y="4869161"/>
            <a:ext cx="7704856" cy="1754326"/>
          </a:xfrm>
          <a:prstGeom prst="rect">
            <a:avLst/>
          </a:prstGeom>
          <a:noFill/>
        </p:spPr>
        <p:txBody>
          <a:bodyPr wrap="square" rtlCol="0">
            <a:spAutoFit/>
          </a:bodyPr>
          <a:lstStyle/>
          <a:p>
            <a:r>
              <a:rPr lang="de-CH" sz="3600" b="1" i="1" dirty="0">
                <a:solidFill>
                  <a:srgbClr val="C00000"/>
                </a:solidFill>
              </a:rPr>
              <a:t>«Nur was wir würdigend betrachten, öffnet sich uns.»</a:t>
            </a:r>
          </a:p>
          <a:p>
            <a:endParaRPr lang="de-CH" sz="3600" dirty="0"/>
          </a:p>
        </p:txBody>
      </p:sp>
    </p:spTree>
    <p:extLst>
      <p:ext uri="{BB962C8B-B14F-4D97-AF65-F5344CB8AC3E}">
        <p14:creationId xmlns:p14="http://schemas.microsoft.com/office/powerpoint/2010/main" val="2439662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Schwellenängste vor einer Psychotherapie</a:t>
            </a:r>
          </a:p>
        </p:txBody>
      </p:sp>
      <p:sp>
        <p:nvSpPr>
          <p:cNvPr id="3" name="Inhaltsplatzhalter 2"/>
          <p:cNvSpPr>
            <a:spLocks noGrp="1"/>
          </p:cNvSpPr>
          <p:nvPr>
            <p:ph idx="1"/>
          </p:nvPr>
        </p:nvSpPr>
        <p:spPr/>
        <p:txBody>
          <a:bodyPr>
            <a:normAutofit/>
          </a:bodyPr>
          <a:lstStyle/>
          <a:p>
            <a:pPr marL="0" indent="0">
              <a:buNone/>
            </a:pPr>
            <a:r>
              <a:rPr lang="de-CH" dirty="0"/>
              <a:t>Der säkulare Therapeut / die Therapeutin</a:t>
            </a:r>
          </a:p>
          <a:p>
            <a:r>
              <a:rPr lang="de-CH" dirty="0"/>
              <a:t>Könnte zu tief in mein Seelenleben Einblick nehmen</a:t>
            </a:r>
          </a:p>
          <a:p>
            <a:r>
              <a:rPr lang="de-CH" dirty="0"/>
              <a:t>Könnte meine Persönlichkeit verändern</a:t>
            </a:r>
          </a:p>
          <a:p>
            <a:r>
              <a:rPr lang="de-CH" dirty="0"/>
              <a:t>Lehnt mich in meinen Glaubenswerten ab /verachtet mich</a:t>
            </a:r>
          </a:p>
          <a:p>
            <a:r>
              <a:rPr lang="de-CH" dirty="0"/>
              <a:t>Verändert meine Werte, so dass ich nicht mehr dem Glauben gemäss lebe</a:t>
            </a:r>
          </a:p>
          <a:p>
            <a:r>
              <a:rPr lang="de-CH" dirty="0"/>
              <a:t>Stellt sich gegen meine Religionsgemeinschaft</a:t>
            </a:r>
          </a:p>
          <a:p>
            <a:r>
              <a:rPr lang="de-CH" dirty="0"/>
              <a:t>Wendet (esoterische) Therapiemethoden an, die ich nicht mit meinem Glauben vereinbaren kann.</a:t>
            </a:r>
          </a:p>
          <a:p>
            <a:endParaRPr lang="de-CH" dirty="0"/>
          </a:p>
        </p:txBody>
      </p:sp>
    </p:spTree>
    <p:extLst>
      <p:ext uri="{BB962C8B-B14F-4D97-AF65-F5344CB8AC3E}">
        <p14:creationId xmlns:p14="http://schemas.microsoft.com/office/powerpoint/2010/main" val="38099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Muslimische Ängste</a:t>
            </a:r>
          </a:p>
        </p:txBody>
      </p:sp>
      <p:sp>
        <p:nvSpPr>
          <p:cNvPr id="3" name="Inhaltsplatzhalter 2"/>
          <p:cNvSpPr>
            <a:spLocks noGrp="1"/>
          </p:cNvSpPr>
          <p:nvPr>
            <p:ph idx="1"/>
          </p:nvPr>
        </p:nvSpPr>
        <p:spPr/>
        <p:txBody>
          <a:bodyPr>
            <a:normAutofit/>
          </a:bodyPr>
          <a:lstStyle/>
          <a:p>
            <a:r>
              <a:rPr lang="de-CH" dirty="0"/>
              <a:t>„Die Ärzte kennen meine Religion nicht und werden mich nicht verstehen.“ </a:t>
            </a:r>
          </a:p>
          <a:p>
            <a:r>
              <a:rPr lang="de-CH" dirty="0"/>
              <a:t>„Die Ärzte werden mir Ratschläge geben, denen ich als Muslim nicht folgen kann“ </a:t>
            </a:r>
          </a:p>
          <a:p>
            <a:r>
              <a:rPr lang="de-CH" dirty="0"/>
              <a:t>„Die Therapie wird mich von meiner Religion entfernen.“ </a:t>
            </a:r>
          </a:p>
          <a:p>
            <a:r>
              <a:rPr lang="de-CH" dirty="0"/>
              <a:t>„Ich habe Angst, dass die Ärzte meine Religion nicht respektieren.“ </a:t>
            </a:r>
          </a:p>
          <a:p>
            <a:r>
              <a:rPr lang="de-CH" dirty="0"/>
              <a:t>„Stets wird meine Religion für meine Probleme verantwortlich gemacht!“ </a:t>
            </a:r>
          </a:p>
          <a:p>
            <a:pPr marL="474662" lvl="1" indent="0">
              <a:buNone/>
            </a:pPr>
            <a:r>
              <a:rPr lang="de-CH" dirty="0"/>
              <a:t>(nach Laabdallaoui und Rüschoff 2010, S. 31)</a:t>
            </a:r>
          </a:p>
          <a:p>
            <a:endParaRPr lang="de-CH" dirty="0"/>
          </a:p>
        </p:txBody>
      </p:sp>
    </p:spTree>
    <p:extLst>
      <p:ext uri="{BB962C8B-B14F-4D97-AF65-F5344CB8AC3E}">
        <p14:creationId xmlns:p14="http://schemas.microsoft.com/office/powerpoint/2010/main" val="1990952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Sondergruppen / Sekten</a:t>
            </a:r>
          </a:p>
        </p:txBody>
      </p:sp>
      <p:sp>
        <p:nvSpPr>
          <p:cNvPr id="3" name="Inhaltsplatzhalter 2"/>
          <p:cNvSpPr>
            <a:spLocks noGrp="1"/>
          </p:cNvSpPr>
          <p:nvPr>
            <p:ph idx="1"/>
          </p:nvPr>
        </p:nvSpPr>
        <p:spPr>
          <a:xfrm>
            <a:off x="4876800" y="1648843"/>
            <a:ext cx="5245100" cy="4528120"/>
          </a:xfrm>
        </p:spPr>
        <p:txBody>
          <a:bodyPr/>
          <a:lstStyle/>
          <a:p>
            <a:r>
              <a:rPr lang="de-CH" dirty="0"/>
              <a:t>„Hilfe ausserhalb unserer Gemeinschaft durften wir nicht holen, weil perfekte Gottesführung nach aussen hin demonstriert werden musste. Wo Gott direkt führt, kann es keinen Widerspruch und keine Disharmonie geben. Wenn doch, dann hat der Teufel seine Hand im Spiel. Wer Probleme hat, glaubt nicht richtig.“</a:t>
            </a:r>
          </a:p>
          <a:p>
            <a:endParaRPr lang="de-CH" dirty="0"/>
          </a:p>
          <a:p>
            <a:endParaRPr lang="de-CH" dirty="0"/>
          </a:p>
        </p:txBody>
      </p:sp>
      <p:pic>
        <p:nvPicPr>
          <p:cNvPr id="5" name="Grafik 4">
            <a:extLst>
              <a:ext uri="{FF2B5EF4-FFF2-40B4-BE49-F238E27FC236}">
                <a16:creationId xmlns:a16="http://schemas.microsoft.com/office/drawing/2014/main" id="{35B2A43B-26F8-4B06-84AE-1015B4B715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43" b="27276"/>
          <a:stretch/>
        </p:blipFill>
        <p:spPr>
          <a:xfrm>
            <a:off x="-515602" y="1648843"/>
            <a:ext cx="5124727" cy="3177157"/>
          </a:xfrm>
          <a:prstGeom prst="rect">
            <a:avLst/>
          </a:prstGeom>
        </p:spPr>
      </p:pic>
    </p:spTree>
    <p:extLst>
      <p:ext uri="{BB962C8B-B14F-4D97-AF65-F5344CB8AC3E}">
        <p14:creationId xmlns:p14="http://schemas.microsoft.com/office/powerpoint/2010/main" val="244670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txBox="1">
            <a:spLocks noGrp="1"/>
          </p:cNvSpPr>
          <p:nvPr>
            <p:ph type="title"/>
          </p:nvPr>
        </p:nvSpPr>
        <p:spPr>
          <a:xfrm>
            <a:off x="1331758" y="1318423"/>
            <a:ext cx="7772400" cy="4358116"/>
          </a:xfrm>
          <a:prstGeom prst="rect">
            <a:avLst/>
          </a:prstGeom>
          <a:noFill/>
        </p:spPr>
        <p:txBody>
          <a:bodyPr wrap="square" rtlCol="0">
            <a:spAutoFit/>
          </a:bodyPr>
          <a:lstStyle/>
          <a:p>
            <a:pPr algn="l"/>
            <a:r>
              <a:rPr lang="de-CH" sz="4400" dirty="0"/>
              <a:t>Wie kann man sich dem Thema </a:t>
            </a:r>
            <a:br>
              <a:rPr lang="de-CH" sz="4400" dirty="0"/>
            </a:br>
            <a:br>
              <a:rPr lang="de-CH" sz="4400" dirty="0">
                <a:solidFill>
                  <a:srgbClr val="FF9900"/>
                </a:solidFill>
              </a:rPr>
            </a:br>
            <a:r>
              <a:rPr lang="de-CH" sz="4400" dirty="0">
                <a:solidFill>
                  <a:srgbClr val="FF9900"/>
                </a:solidFill>
              </a:rPr>
              <a:t>– kultursensibel </a:t>
            </a:r>
            <a:br>
              <a:rPr lang="de-CH" sz="4400" dirty="0">
                <a:solidFill>
                  <a:srgbClr val="FF9900"/>
                </a:solidFill>
              </a:rPr>
            </a:br>
            <a:r>
              <a:rPr lang="de-CH" sz="4400" dirty="0">
                <a:solidFill>
                  <a:srgbClr val="FF9900"/>
                </a:solidFill>
              </a:rPr>
              <a:t>– ethisch verantwortungsvoll</a:t>
            </a:r>
            <a:br>
              <a:rPr lang="de-CH" sz="4400" dirty="0">
                <a:solidFill>
                  <a:srgbClr val="FF9900"/>
                </a:solidFill>
              </a:rPr>
            </a:br>
            <a:r>
              <a:rPr lang="de-CH" sz="4400" dirty="0">
                <a:solidFill>
                  <a:srgbClr val="FF9900"/>
                </a:solidFill>
              </a:rPr>
              <a:t>– therapeutisch zentriert </a:t>
            </a:r>
            <a:br>
              <a:rPr lang="de-CH" sz="4400" dirty="0">
                <a:solidFill>
                  <a:srgbClr val="FF9900"/>
                </a:solidFill>
              </a:rPr>
            </a:br>
            <a:br>
              <a:rPr lang="de-CH" sz="4400" dirty="0">
                <a:solidFill>
                  <a:srgbClr val="FF9900"/>
                </a:solidFill>
              </a:rPr>
            </a:br>
            <a:r>
              <a:rPr lang="de-CH" sz="4400" dirty="0"/>
              <a:t>annähern?</a:t>
            </a:r>
          </a:p>
        </p:txBody>
      </p:sp>
    </p:spTree>
    <p:extLst>
      <p:ext uri="{BB962C8B-B14F-4D97-AF65-F5344CB8AC3E}">
        <p14:creationId xmlns:p14="http://schemas.microsoft.com/office/powerpoint/2010/main" val="1520053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AF13919-E7A2-405F-84D7-277F41E08988}"/>
              </a:ext>
            </a:extLst>
          </p:cNvPr>
          <p:cNvSpPr/>
          <p:nvPr/>
        </p:nvSpPr>
        <p:spPr>
          <a:xfrm>
            <a:off x="-673100" y="1648843"/>
            <a:ext cx="5067300" cy="31390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a:t>Allgemeine Erwartungen an Psychotherapie</a:t>
            </a:r>
          </a:p>
        </p:txBody>
      </p:sp>
      <p:sp>
        <p:nvSpPr>
          <p:cNvPr id="3" name="Inhaltsplatzhalter 2"/>
          <p:cNvSpPr>
            <a:spLocks noGrp="1"/>
          </p:cNvSpPr>
          <p:nvPr>
            <p:ph idx="1"/>
          </p:nvPr>
        </p:nvSpPr>
        <p:spPr>
          <a:xfrm>
            <a:off x="4559300" y="1648843"/>
            <a:ext cx="5562600" cy="4528120"/>
          </a:xfrm>
        </p:spPr>
        <p:txBody>
          <a:bodyPr>
            <a:normAutofit/>
          </a:bodyPr>
          <a:lstStyle/>
          <a:p>
            <a:pPr marL="0" indent="0">
              <a:buNone/>
            </a:pPr>
            <a:r>
              <a:rPr lang="de-CH" sz="1800" b="1" dirty="0"/>
              <a:t>Mit Hilfe der psychotherapeutischen Behandlung möchte ich... </a:t>
            </a:r>
            <a:endParaRPr lang="de-CH" sz="1800" dirty="0"/>
          </a:p>
          <a:p>
            <a:pPr lvl="0"/>
            <a:r>
              <a:rPr lang="de-CH" sz="1800" dirty="0"/>
              <a:t>Meine Probleme ("persönliche Baustellen") in </a:t>
            </a:r>
            <a:br>
              <a:rPr lang="de-CH" sz="1800" dirty="0"/>
            </a:br>
            <a:r>
              <a:rPr lang="de-CH" sz="1800" dirty="0"/>
              <a:t>der Familie / am Arbeitsplatz besser bewältigen lernen</a:t>
            </a:r>
          </a:p>
          <a:p>
            <a:pPr lvl="0"/>
            <a:r>
              <a:rPr lang="de-CH" sz="1800" dirty="0"/>
              <a:t>Meine Stimmungsschwankungen reduzieren</a:t>
            </a:r>
          </a:p>
          <a:p>
            <a:pPr lvl="0"/>
            <a:r>
              <a:rPr lang="de-CH" sz="1800" dirty="0"/>
              <a:t>Meine kreisenden Gedanken, ständiges Grübeln, </a:t>
            </a:r>
            <a:br>
              <a:rPr lang="de-CH" sz="1800" dirty="0"/>
            </a:br>
            <a:r>
              <a:rPr lang="de-CH" sz="1800" dirty="0"/>
              <a:t>Sich-Sorgen reduzieren</a:t>
            </a:r>
          </a:p>
          <a:p>
            <a:pPr lvl="0"/>
            <a:r>
              <a:rPr lang="de-CH" sz="1800" dirty="0"/>
              <a:t>Methoden kennen lernen, die mir helfen, </a:t>
            </a:r>
            <a:br>
              <a:rPr lang="de-CH" sz="1800" dirty="0"/>
            </a:br>
            <a:r>
              <a:rPr lang="de-CH" sz="1800" dirty="0"/>
              <a:t>weniger Angst zu haben</a:t>
            </a:r>
          </a:p>
          <a:p>
            <a:pPr lvl="0"/>
            <a:r>
              <a:rPr lang="de-CH" sz="1800" dirty="0"/>
              <a:t>Nicht mehr so traurig und antriebsarm sein</a:t>
            </a:r>
          </a:p>
          <a:p>
            <a:pPr lvl="0"/>
            <a:r>
              <a:rPr lang="de-CH" sz="1800" dirty="0"/>
              <a:t>Die Scheidung besser verarbeiten</a:t>
            </a:r>
          </a:p>
          <a:p>
            <a:pPr lvl="0"/>
            <a:r>
              <a:rPr lang="de-CH" sz="1800" dirty="0"/>
              <a:t>Mit Stresssituationen besser umgehen lernen</a:t>
            </a:r>
          </a:p>
          <a:p>
            <a:pPr lvl="0"/>
            <a:r>
              <a:rPr lang="de-CH" sz="1800" dirty="0"/>
              <a:t>Meine lähmende Prüfungsangst überwinden</a:t>
            </a:r>
          </a:p>
        </p:txBody>
      </p:sp>
      <p:sp>
        <p:nvSpPr>
          <p:cNvPr id="4" name="Textfeld 3"/>
          <p:cNvSpPr txBox="1"/>
          <p:nvPr/>
        </p:nvSpPr>
        <p:spPr>
          <a:xfrm>
            <a:off x="-317500" y="2040386"/>
            <a:ext cx="4546600" cy="2123658"/>
          </a:xfrm>
          <a:prstGeom prst="rect">
            <a:avLst/>
          </a:prstGeom>
          <a:solidFill>
            <a:srgbClr val="FFFF00"/>
          </a:solidFill>
        </p:spPr>
        <p:txBody>
          <a:bodyPr wrap="square" rtlCol="0">
            <a:spAutoFit/>
          </a:bodyPr>
          <a:lstStyle/>
          <a:p>
            <a:pPr algn="r"/>
            <a:r>
              <a:rPr lang="de-CH" sz="4400" i="1" dirty="0">
                <a:latin typeface="Cambria" panose="02040503050406030204" pitchFamily="18" charset="0"/>
              </a:rPr>
              <a:t>Verbesserung des </a:t>
            </a:r>
            <a:br>
              <a:rPr lang="de-CH" sz="4400" i="1" dirty="0">
                <a:latin typeface="Cambria" panose="02040503050406030204" pitchFamily="18" charset="0"/>
              </a:rPr>
            </a:br>
            <a:r>
              <a:rPr lang="de-CH" sz="4400" i="1" dirty="0">
                <a:latin typeface="Cambria" panose="02040503050406030204" pitchFamily="18" charset="0"/>
              </a:rPr>
              <a:t>Funktionierens </a:t>
            </a:r>
            <a:br>
              <a:rPr lang="de-CH" sz="4400" i="1" dirty="0">
                <a:latin typeface="Cambria" panose="02040503050406030204" pitchFamily="18" charset="0"/>
              </a:rPr>
            </a:br>
            <a:r>
              <a:rPr lang="de-CH" sz="4400" i="1" dirty="0">
                <a:latin typeface="Cambria" panose="02040503050406030204" pitchFamily="18" charset="0"/>
              </a:rPr>
              <a:t>einer Person</a:t>
            </a:r>
          </a:p>
        </p:txBody>
      </p:sp>
    </p:spTree>
    <p:extLst>
      <p:ext uri="{BB962C8B-B14F-4D97-AF65-F5344CB8AC3E}">
        <p14:creationId xmlns:p14="http://schemas.microsoft.com/office/powerpoint/2010/main" val="296226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Sensitivität für Religiosität / Spiritualität</a:t>
            </a:r>
          </a:p>
        </p:txBody>
      </p:sp>
      <p:sp>
        <p:nvSpPr>
          <p:cNvPr id="5" name="Inhaltsplatzhalter 4"/>
          <p:cNvSpPr>
            <a:spLocks noGrp="1"/>
          </p:cNvSpPr>
          <p:nvPr>
            <p:ph idx="1"/>
          </p:nvPr>
        </p:nvSpPr>
        <p:spPr>
          <a:xfrm>
            <a:off x="717709" y="3429000"/>
            <a:ext cx="7438149" cy="2747962"/>
          </a:xfrm>
        </p:spPr>
        <p:txBody>
          <a:bodyPr>
            <a:normAutofit fontScale="85000" lnSpcReduction="10000"/>
          </a:bodyPr>
          <a:lstStyle/>
          <a:p>
            <a:r>
              <a:rPr lang="de-CH" sz="2400" dirty="0"/>
              <a:t>Feinfühlige Exploration von R/S (auf feine Signale achten! – Benutzung religiöser Redewendungen)</a:t>
            </a:r>
          </a:p>
          <a:p>
            <a:r>
              <a:rPr lang="de-CH" sz="2400" dirty="0"/>
              <a:t>Sich spezifische Aspekte der Glaubensüberzeugung erklären lassen</a:t>
            </a:r>
          </a:p>
          <a:p>
            <a:r>
              <a:rPr lang="de-CH" sz="2400" dirty="0"/>
              <a:t>Sich erkundigen, wie bestimmte hilfreiche Konzepte, Ressourcen, Konflikte in den Glaubensüberzeugungen enthalten sind</a:t>
            </a:r>
          </a:p>
          <a:p>
            <a:r>
              <a:rPr lang="de-CH" sz="2400" dirty="0"/>
              <a:t>Offenheit und Respekt signalisieren für spirituelle </a:t>
            </a:r>
            <a:br>
              <a:rPr lang="de-CH" sz="2400" dirty="0"/>
            </a:br>
            <a:r>
              <a:rPr lang="de-CH" sz="2400" dirty="0"/>
              <a:t>Impulse, die der Patient von sich aus äussert</a:t>
            </a:r>
          </a:p>
          <a:p>
            <a:r>
              <a:rPr lang="de-CH" sz="2400" dirty="0"/>
              <a:t>Evtl. Seelsorger / Pastor / Priester / Imam beiziehen.</a:t>
            </a:r>
          </a:p>
        </p:txBody>
      </p:sp>
      <p:sp>
        <p:nvSpPr>
          <p:cNvPr id="6" name="Textfeld 5"/>
          <p:cNvSpPr txBox="1"/>
          <p:nvPr/>
        </p:nvSpPr>
        <p:spPr>
          <a:xfrm>
            <a:off x="4429193" y="6232417"/>
            <a:ext cx="4315522" cy="276999"/>
          </a:xfrm>
          <a:prstGeom prst="rect">
            <a:avLst/>
          </a:prstGeom>
          <a:noFill/>
        </p:spPr>
        <p:txBody>
          <a:bodyPr wrap="square" rtlCol="0">
            <a:spAutoFit/>
          </a:bodyPr>
          <a:lstStyle/>
          <a:p>
            <a:r>
              <a:rPr lang="de-CH" sz="1200" dirty="0"/>
              <a:t>Vgl. Griffiths: Religion hilft, Religion schadet. Darmstadt 2010</a:t>
            </a:r>
          </a:p>
        </p:txBody>
      </p:sp>
      <p:pic>
        <p:nvPicPr>
          <p:cNvPr id="7" name="Picture 2" descr="http://ecx.images-amazon.com/images/I/41EhjuplHlL.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10234">
            <a:off x="8195812" y="3392331"/>
            <a:ext cx="1971984" cy="2960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852A3001-DF1C-4CC9-9AB8-2ED6919C19B9}"/>
              </a:ext>
            </a:extLst>
          </p:cNvPr>
          <p:cNvSpPr/>
          <p:nvPr/>
        </p:nvSpPr>
        <p:spPr>
          <a:xfrm>
            <a:off x="717708" y="1532234"/>
            <a:ext cx="8731091" cy="1754326"/>
          </a:xfrm>
          <a:prstGeom prst="rect">
            <a:avLst/>
          </a:prstGeom>
        </p:spPr>
        <p:txBody>
          <a:bodyPr wrap="square">
            <a:spAutoFit/>
          </a:bodyPr>
          <a:lstStyle/>
          <a:p>
            <a:r>
              <a:rPr lang="de-CH" sz="3600" b="1" i="1" spc="300" dirty="0">
                <a:solidFill>
                  <a:srgbClr val="C00000"/>
                </a:solidFill>
              </a:rPr>
              <a:t>Spiritualität wird exploriert mit dem Ziel eine ganzheitliche Lebensbewältigung zu fördern. </a:t>
            </a:r>
          </a:p>
        </p:txBody>
      </p:sp>
    </p:spTree>
    <p:extLst>
      <p:ext uri="{BB962C8B-B14F-4D97-AF65-F5344CB8AC3E}">
        <p14:creationId xmlns:p14="http://schemas.microsoft.com/office/powerpoint/2010/main" val="4008022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1170" y="644664"/>
            <a:ext cx="8229600" cy="824955"/>
          </a:xfrm>
        </p:spPr>
        <p:txBody>
          <a:bodyPr>
            <a:normAutofit fontScale="90000"/>
          </a:bodyPr>
          <a:lstStyle/>
          <a:p>
            <a:r>
              <a:rPr lang="de-CH" dirty="0"/>
              <a:t>Religiosität als Prägung / </a:t>
            </a:r>
            <a:br>
              <a:rPr lang="de-CH" dirty="0"/>
            </a:br>
            <a:r>
              <a:rPr lang="de-CH" dirty="0"/>
              <a:t>als Thematik in der Therapie</a:t>
            </a:r>
          </a:p>
        </p:txBody>
      </p:sp>
      <p:grpSp>
        <p:nvGrpSpPr>
          <p:cNvPr id="2" name="Gruppieren 1">
            <a:extLst>
              <a:ext uri="{FF2B5EF4-FFF2-40B4-BE49-F238E27FC236}">
                <a16:creationId xmlns:a16="http://schemas.microsoft.com/office/drawing/2014/main" id="{B18C9E1E-CBC9-4787-97E2-AF05B023293B}"/>
              </a:ext>
            </a:extLst>
          </p:cNvPr>
          <p:cNvGrpSpPr/>
          <p:nvPr/>
        </p:nvGrpSpPr>
        <p:grpSpPr>
          <a:xfrm>
            <a:off x="552376" y="1774042"/>
            <a:ext cx="9775508" cy="4337885"/>
            <a:chOff x="1403276" y="1888342"/>
            <a:chExt cx="8434982" cy="3743027"/>
          </a:xfrm>
        </p:grpSpPr>
        <p:sp>
          <p:nvSpPr>
            <p:cNvPr id="5" name="Oval 5"/>
            <p:cNvSpPr>
              <a:spLocks noChangeArrowheads="1"/>
            </p:cNvSpPr>
            <p:nvPr/>
          </p:nvSpPr>
          <p:spPr bwMode="auto">
            <a:xfrm>
              <a:off x="4572000" y="3177255"/>
              <a:ext cx="1295400" cy="1152525"/>
            </a:xfrm>
            <a:prstGeom prst="ellipse">
              <a:avLst/>
            </a:prstGeom>
            <a:solidFill>
              <a:schemeClr val="bg2">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a:extLst/>
          </p:spPr>
          <p:txBody>
            <a:bodyPr wrap="none" anchor="ctr"/>
            <a:lstStyle/>
            <a:p>
              <a:pPr marL="342900" indent="-342900" algn="ctr">
                <a:spcBef>
                  <a:spcPct val="20000"/>
                </a:spcBef>
                <a:defRPr/>
              </a:pPr>
              <a:r>
                <a:rPr lang="en-US" sz="3200" dirty="0">
                  <a:latin typeface="Calibri" panose="020F0502020204030204" pitchFamily="34" charset="0"/>
                </a:rPr>
                <a:t>PERSON</a:t>
              </a:r>
            </a:p>
          </p:txBody>
        </p:sp>
        <p:sp>
          <p:nvSpPr>
            <p:cNvPr id="6" name="Textfeld 5"/>
            <p:cNvSpPr txBox="1"/>
            <p:nvPr/>
          </p:nvSpPr>
          <p:spPr>
            <a:xfrm>
              <a:off x="1479263" y="1888342"/>
              <a:ext cx="3168352" cy="461665"/>
            </a:xfrm>
            <a:prstGeom prst="rect">
              <a:avLst/>
            </a:prstGeom>
            <a:noFill/>
          </p:spPr>
          <p:txBody>
            <a:bodyPr wrap="square" rtlCol="0">
              <a:spAutoFit/>
            </a:bodyPr>
            <a:lstStyle/>
            <a:p>
              <a:r>
                <a:rPr lang="de-CH" sz="2800" b="1" spc="300" dirty="0">
                  <a:latin typeface="Calibri" panose="020F0502020204030204" pitchFamily="34" charset="0"/>
                </a:rPr>
                <a:t>PRÄGUNG</a:t>
              </a:r>
              <a:endParaRPr lang="de-CH" sz="2000" b="1" spc="300" dirty="0">
                <a:latin typeface="Calibri" panose="020F0502020204030204" pitchFamily="34" charset="0"/>
              </a:endParaRPr>
            </a:p>
          </p:txBody>
        </p:sp>
        <p:sp>
          <p:nvSpPr>
            <p:cNvPr id="7" name="Textfeld 6"/>
            <p:cNvSpPr txBox="1"/>
            <p:nvPr/>
          </p:nvSpPr>
          <p:spPr>
            <a:xfrm>
              <a:off x="6346378" y="1888342"/>
              <a:ext cx="3491880" cy="461665"/>
            </a:xfrm>
            <a:prstGeom prst="rect">
              <a:avLst/>
            </a:prstGeom>
            <a:noFill/>
          </p:spPr>
          <p:txBody>
            <a:bodyPr wrap="square" rtlCol="0">
              <a:spAutoFit/>
            </a:bodyPr>
            <a:lstStyle/>
            <a:p>
              <a:r>
                <a:rPr lang="de-CH" sz="2800" b="1" spc="300" dirty="0">
                  <a:latin typeface="Calibri" panose="020F0502020204030204" pitchFamily="34" charset="0"/>
                </a:rPr>
                <a:t>THEMEN</a:t>
              </a:r>
              <a:endParaRPr lang="de-CH" sz="2000" b="1" spc="300" dirty="0">
                <a:latin typeface="Calibri" panose="020F0502020204030204" pitchFamily="34" charset="0"/>
              </a:endParaRPr>
            </a:p>
          </p:txBody>
        </p:sp>
        <p:sp>
          <p:nvSpPr>
            <p:cNvPr id="8" name="Textfeld 7"/>
            <p:cNvSpPr txBox="1"/>
            <p:nvPr/>
          </p:nvSpPr>
          <p:spPr>
            <a:xfrm>
              <a:off x="1475284" y="2564904"/>
              <a:ext cx="2952328" cy="345242"/>
            </a:xfrm>
            <a:prstGeom prst="rect">
              <a:avLst/>
            </a:prstGeom>
            <a:noFill/>
          </p:spPr>
          <p:txBody>
            <a:bodyPr wrap="square" rtlCol="0">
              <a:spAutoFit/>
            </a:bodyPr>
            <a:lstStyle/>
            <a:p>
              <a:r>
                <a:rPr lang="de-CH" sz="2000" dirty="0">
                  <a:latin typeface="Calibri" panose="020F0502020204030204" pitchFamily="34" charset="0"/>
                </a:rPr>
                <a:t>Subkulturelle Sozialisation*</a:t>
              </a:r>
            </a:p>
          </p:txBody>
        </p:sp>
        <p:sp>
          <p:nvSpPr>
            <p:cNvPr id="9" name="Textfeld 8"/>
            <p:cNvSpPr txBox="1"/>
            <p:nvPr/>
          </p:nvSpPr>
          <p:spPr>
            <a:xfrm>
              <a:off x="1439490" y="3430940"/>
              <a:ext cx="2952328" cy="610813"/>
            </a:xfrm>
            <a:prstGeom prst="rect">
              <a:avLst/>
            </a:prstGeom>
            <a:noFill/>
          </p:spPr>
          <p:txBody>
            <a:bodyPr wrap="square" rtlCol="0">
              <a:spAutoFit/>
            </a:bodyPr>
            <a:lstStyle/>
            <a:p>
              <a:r>
                <a:rPr lang="de-CH" sz="2000" dirty="0">
                  <a:latin typeface="Calibri" panose="020F0502020204030204" pitchFamily="34" charset="0"/>
                </a:rPr>
                <a:t>Pathogenese / </a:t>
              </a:r>
              <a:br>
                <a:rPr lang="de-CH" sz="2000" dirty="0">
                  <a:latin typeface="Calibri" panose="020F0502020204030204" pitchFamily="34" charset="0"/>
                </a:rPr>
              </a:br>
              <a:r>
                <a:rPr lang="de-CH" sz="2000" dirty="0">
                  <a:latin typeface="Calibri" panose="020F0502020204030204" pitchFamily="34" charset="0"/>
                </a:rPr>
                <a:t>«Spiritual </a:t>
              </a:r>
              <a:r>
                <a:rPr lang="de-CH" sz="2000" dirty="0" err="1">
                  <a:latin typeface="Calibri" panose="020F0502020204030204" pitchFamily="34" charset="0"/>
                </a:rPr>
                <a:t>Struggle</a:t>
              </a:r>
              <a:r>
                <a:rPr lang="de-CH" sz="2000" dirty="0">
                  <a:latin typeface="Calibri" panose="020F0502020204030204" pitchFamily="34" charset="0"/>
                </a:rPr>
                <a:t>»</a:t>
              </a:r>
            </a:p>
          </p:txBody>
        </p:sp>
        <p:sp>
          <p:nvSpPr>
            <p:cNvPr id="10" name="Textfeld 9"/>
            <p:cNvSpPr txBox="1"/>
            <p:nvPr/>
          </p:nvSpPr>
          <p:spPr>
            <a:xfrm>
              <a:off x="1475284" y="4573974"/>
              <a:ext cx="2952328" cy="610813"/>
            </a:xfrm>
            <a:prstGeom prst="rect">
              <a:avLst/>
            </a:prstGeom>
            <a:noFill/>
          </p:spPr>
          <p:txBody>
            <a:bodyPr wrap="square" rtlCol="0">
              <a:spAutoFit/>
            </a:bodyPr>
            <a:lstStyle/>
            <a:p>
              <a:r>
                <a:rPr lang="de-CH" sz="2000" dirty="0">
                  <a:latin typeface="Calibri" panose="020F0502020204030204" pitchFamily="34" charset="0"/>
                </a:rPr>
                <a:t>Traumatisierung</a:t>
              </a:r>
            </a:p>
            <a:p>
              <a:r>
                <a:rPr lang="de-CH" sz="2000" dirty="0">
                  <a:latin typeface="Calibri" panose="020F0502020204030204" pitchFamily="34" charset="0"/>
                </a:rPr>
                <a:t>(Geistlicher Missbrauch)</a:t>
              </a:r>
            </a:p>
          </p:txBody>
        </p:sp>
        <p:sp>
          <p:nvSpPr>
            <p:cNvPr id="11" name="Textfeld 10"/>
            <p:cNvSpPr txBox="1"/>
            <p:nvPr/>
          </p:nvSpPr>
          <p:spPr>
            <a:xfrm>
              <a:off x="6382172" y="2564905"/>
              <a:ext cx="2952328" cy="610813"/>
            </a:xfrm>
            <a:prstGeom prst="rect">
              <a:avLst/>
            </a:prstGeom>
            <a:noFill/>
          </p:spPr>
          <p:txBody>
            <a:bodyPr wrap="square" rtlCol="0">
              <a:spAutoFit/>
            </a:bodyPr>
            <a:lstStyle/>
            <a:p>
              <a:r>
                <a:rPr lang="de-CH" sz="2000" dirty="0">
                  <a:latin typeface="Calibri" panose="020F0502020204030204" pitchFamily="34" charset="0"/>
                </a:rPr>
                <a:t>Psychodynamik / Rollenverhalten</a:t>
              </a:r>
            </a:p>
          </p:txBody>
        </p:sp>
        <p:sp>
          <p:nvSpPr>
            <p:cNvPr id="12" name="Textfeld 11"/>
            <p:cNvSpPr txBox="1"/>
            <p:nvPr/>
          </p:nvSpPr>
          <p:spPr>
            <a:xfrm>
              <a:off x="6346378" y="3430939"/>
              <a:ext cx="2952328" cy="345242"/>
            </a:xfrm>
            <a:prstGeom prst="rect">
              <a:avLst/>
            </a:prstGeom>
            <a:noFill/>
          </p:spPr>
          <p:txBody>
            <a:bodyPr wrap="square" rtlCol="0">
              <a:spAutoFit/>
            </a:bodyPr>
            <a:lstStyle/>
            <a:p>
              <a:r>
                <a:rPr lang="de-CH" sz="2000" dirty="0">
                  <a:latin typeface="Calibri" panose="020F0502020204030204" pitchFamily="34" charset="0"/>
                </a:rPr>
                <a:t>Glaube als Coping</a:t>
              </a:r>
            </a:p>
          </p:txBody>
        </p:sp>
        <p:sp>
          <p:nvSpPr>
            <p:cNvPr id="13" name="Textfeld 12"/>
            <p:cNvSpPr txBox="1"/>
            <p:nvPr/>
          </p:nvSpPr>
          <p:spPr>
            <a:xfrm>
              <a:off x="6346378" y="4019976"/>
              <a:ext cx="2952328" cy="610813"/>
            </a:xfrm>
            <a:prstGeom prst="rect">
              <a:avLst/>
            </a:prstGeom>
            <a:noFill/>
          </p:spPr>
          <p:txBody>
            <a:bodyPr wrap="square" rtlCol="0">
              <a:spAutoFit/>
            </a:bodyPr>
            <a:lstStyle/>
            <a:p>
              <a:r>
                <a:rPr lang="de-CH" sz="2000" dirty="0">
                  <a:latin typeface="Calibri" panose="020F0502020204030204" pitchFamily="34" charset="0"/>
                </a:rPr>
                <a:t>Konfliktverarbeitung / Psychopathologie</a:t>
              </a:r>
            </a:p>
          </p:txBody>
        </p:sp>
        <p:sp>
          <p:nvSpPr>
            <p:cNvPr id="14" name="Textfeld 13"/>
            <p:cNvSpPr txBox="1"/>
            <p:nvPr/>
          </p:nvSpPr>
          <p:spPr>
            <a:xfrm>
              <a:off x="6377056" y="4943305"/>
              <a:ext cx="2952328" cy="345242"/>
            </a:xfrm>
            <a:prstGeom prst="rect">
              <a:avLst/>
            </a:prstGeom>
            <a:noFill/>
          </p:spPr>
          <p:txBody>
            <a:bodyPr wrap="square" rtlCol="0">
              <a:spAutoFit/>
            </a:bodyPr>
            <a:lstStyle/>
            <a:p>
              <a:r>
                <a:rPr lang="de-CH" sz="2000" dirty="0">
                  <a:latin typeface="Calibri" panose="020F0502020204030204" pitchFamily="34" charset="0"/>
                </a:rPr>
                <a:t>Was hilft – was schadet?</a:t>
              </a:r>
            </a:p>
          </p:txBody>
        </p:sp>
        <p:cxnSp>
          <p:nvCxnSpPr>
            <p:cNvPr id="16" name="Gerade Verbindung mit Pfeil 15"/>
            <p:cNvCxnSpPr/>
            <p:nvPr/>
          </p:nvCxnSpPr>
          <p:spPr>
            <a:xfrm>
              <a:off x="3491508" y="2934237"/>
              <a:ext cx="936104" cy="4967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491508" y="3800271"/>
              <a:ext cx="936104" cy="143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3491508" y="4183927"/>
              <a:ext cx="936104" cy="5747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1403276" y="2350006"/>
              <a:ext cx="748883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1548923" y="5365798"/>
              <a:ext cx="5996620" cy="265571"/>
            </a:xfrm>
            <a:prstGeom prst="rect">
              <a:avLst/>
            </a:prstGeom>
            <a:noFill/>
          </p:spPr>
          <p:txBody>
            <a:bodyPr wrap="square" rtlCol="0">
              <a:spAutoFit/>
            </a:bodyPr>
            <a:lstStyle/>
            <a:p>
              <a:r>
                <a:rPr lang="de-CH" sz="1400" dirty="0">
                  <a:latin typeface="Calibri" panose="020F0502020204030204" pitchFamily="34" charset="0"/>
                </a:rPr>
                <a:t>* im Kontext der vorherrschenden Kultur der Gesellschaft</a:t>
              </a:r>
            </a:p>
          </p:txBody>
        </p:sp>
        <p:cxnSp>
          <p:nvCxnSpPr>
            <p:cNvPr id="31" name="Gerader Verbinder 30"/>
            <p:cNvCxnSpPr/>
            <p:nvPr/>
          </p:nvCxnSpPr>
          <p:spPr>
            <a:xfrm>
              <a:off x="1403276" y="5316542"/>
              <a:ext cx="748883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163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Gras, draußen, Feld enthält.&#10;&#10;Mit sehr hoher Zuverlässigkeit generierte Beschreibung">
            <a:extLst>
              <a:ext uri="{FF2B5EF4-FFF2-40B4-BE49-F238E27FC236}">
                <a16:creationId xmlns:a16="http://schemas.microsoft.com/office/drawing/2014/main" id="{D46DD216-F7FF-41E6-A6D8-5D391B970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843" y="1495098"/>
            <a:ext cx="14362943" cy="5566102"/>
          </a:xfrm>
          <a:prstGeom prst="rect">
            <a:avLst/>
          </a:prstGeom>
        </p:spPr>
      </p:pic>
      <p:sp>
        <p:nvSpPr>
          <p:cNvPr id="2" name="Titel 1"/>
          <p:cNvSpPr>
            <a:spLocks noGrp="1"/>
          </p:cNvSpPr>
          <p:nvPr>
            <p:ph type="title"/>
          </p:nvPr>
        </p:nvSpPr>
        <p:spPr/>
        <p:txBody>
          <a:bodyPr/>
          <a:lstStyle/>
          <a:p>
            <a:r>
              <a:rPr lang="de-CH" dirty="0"/>
              <a:t>Existenzielle Themen</a:t>
            </a:r>
          </a:p>
        </p:txBody>
      </p:sp>
      <p:sp>
        <p:nvSpPr>
          <p:cNvPr id="3" name="Inhaltsplatzhalter 2"/>
          <p:cNvSpPr>
            <a:spLocks noGrp="1"/>
          </p:cNvSpPr>
          <p:nvPr>
            <p:ph idx="1"/>
          </p:nvPr>
        </p:nvSpPr>
        <p:spPr>
          <a:xfrm>
            <a:off x="4610100" y="1648843"/>
            <a:ext cx="5511800" cy="4528120"/>
          </a:xfrm>
        </p:spPr>
        <p:txBody>
          <a:bodyPr>
            <a:normAutofit/>
          </a:bodyPr>
          <a:lstStyle/>
          <a:p>
            <a:r>
              <a:rPr lang="de-CH" dirty="0">
                <a:solidFill>
                  <a:schemeClr val="bg1"/>
                </a:solidFill>
              </a:rPr>
              <a:t>Grenzsituationen des Lebens: </a:t>
            </a:r>
            <a:br>
              <a:rPr lang="de-CH" dirty="0">
                <a:solidFill>
                  <a:schemeClr val="bg1"/>
                </a:solidFill>
              </a:rPr>
            </a:br>
            <a:r>
              <a:rPr lang="de-CH" dirty="0">
                <a:solidFill>
                  <a:schemeClr val="bg1"/>
                </a:solidFill>
              </a:rPr>
              <a:t>Leiden / Schwachheit / Krankheit / Tod</a:t>
            </a:r>
          </a:p>
          <a:p>
            <a:r>
              <a:rPr lang="de-CH" dirty="0">
                <a:solidFill>
                  <a:schemeClr val="bg1"/>
                </a:solidFill>
              </a:rPr>
              <a:t>Verantwortung / Scheitern / Schuldigwerden</a:t>
            </a:r>
          </a:p>
          <a:p>
            <a:r>
              <a:rPr lang="de-CH" dirty="0">
                <a:solidFill>
                  <a:schemeClr val="bg1"/>
                </a:solidFill>
              </a:rPr>
              <a:t>Isolation und Entfremdung, Verzweiflung, Angst</a:t>
            </a:r>
          </a:p>
          <a:p>
            <a:r>
              <a:rPr lang="de-CH" dirty="0">
                <a:solidFill>
                  <a:schemeClr val="bg1"/>
                </a:solidFill>
              </a:rPr>
              <a:t>Die Frage nach dem Sinn</a:t>
            </a:r>
          </a:p>
          <a:p>
            <a:endParaRPr lang="de-CH" dirty="0">
              <a:solidFill>
                <a:schemeClr val="bg1"/>
              </a:solidFill>
            </a:endParaRPr>
          </a:p>
        </p:txBody>
      </p:sp>
    </p:spTree>
    <p:extLst>
      <p:ext uri="{BB962C8B-B14F-4D97-AF65-F5344CB8AC3E}">
        <p14:creationId xmlns:p14="http://schemas.microsoft.com/office/powerpoint/2010/main" val="2479334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7708" y="599356"/>
            <a:ext cx="9404191" cy="936104"/>
          </a:xfrm>
        </p:spPr>
        <p:txBody>
          <a:bodyPr>
            <a:normAutofit fontScale="90000"/>
          </a:bodyPr>
          <a:lstStyle/>
          <a:p>
            <a:r>
              <a:rPr lang="de-CH" dirty="0"/>
              <a:t>Der hochreligiöse Patient in der Psychotherapie ist …  </a:t>
            </a:r>
          </a:p>
        </p:txBody>
      </p:sp>
      <p:sp>
        <p:nvSpPr>
          <p:cNvPr id="3" name="Inhaltsplatzhalter 2"/>
          <p:cNvSpPr>
            <a:spLocks noGrp="1"/>
          </p:cNvSpPr>
          <p:nvPr>
            <p:ph idx="1"/>
          </p:nvPr>
        </p:nvSpPr>
        <p:spPr/>
        <p:txBody>
          <a:bodyPr>
            <a:normAutofit fontScale="92500" lnSpcReduction="20000"/>
          </a:bodyPr>
          <a:lstStyle/>
          <a:p>
            <a:r>
              <a:rPr lang="de-CH" dirty="0"/>
              <a:t>ein leidender Mensch (oftmals mit religiös geprägten „</a:t>
            </a:r>
            <a:r>
              <a:rPr lang="de-CH" dirty="0" err="1"/>
              <a:t>idioms</a:t>
            </a:r>
            <a:r>
              <a:rPr lang="de-CH" dirty="0"/>
              <a:t> </a:t>
            </a:r>
            <a:r>
              <a:rPr lang="de-CH" dirty="0" err="1"/>
              <a:t>of</a:t>
            </a:r>
            <a:r>
              <a:rPr lang="de-CH" dirty="0"/>
              <a:t> </a:t>
            </a:r>
            <a:r>
              <a:rPr lang="de-CH" dirty="0" err="1"/>
              <a:t>distress</a:t>
            </a:r>
            <a:r>
              <a:rPr lang="de-CH" dirty="0"/>
              <a:t>“).</a:t>
            </a:r>
          </a:p>
          <a:p>
            <a:r>
              <a:rPr lang="de-CH" dirty="0"/>
              <a:t>ein subkulturell geprägter Mensch </a:t>
            </a:r>
          </a:p>
          <a:p>
            <a:r>
              <a:rPr lang="de-CH" dirty="0"/>
              <a:t>ein Mensch im Konflikt (mit sich selbst, seinen religiösen Werten und mit seinem Umfeld).</a:t>
            </a:r>
          </a:p>
          <a:p>
            <a:r>
              <a:rPr lang="de-CH" dirty="0"/>
              <a:t>ein Mensch, der seine Schwachheit erlebt, in denen sich die Versprechungen und die Bewältigungsstrategien der Religion als uneinlösbar erweisen.</a:t>
            </a:r>
          </a:p>
          <a:p>
            <a:r>
              <a:rPr lang="de-CH" dirty="0"/>
              <a:t>Ein Mensch mit seinen Strebungen nach Liebe und Glück (evtl. im Widerspruch zu religiösen Regeln).</a:t>
            </a:r>
          </a:p>
          <a:p>
            <a:r>
              <a:rPr lang="de-CH" dirty="0"/>
              <a:t>Ein Mensch mit seinem „Schatten“, destruktiven Anteilen, Regungen und Strebungen, die sich nicht mit seiner religiösen Ethik in Einklang bringen lassen.</a:t>
            </a:r>
          </a:p>
          <a:p>
            <a:endParaRPr lang="de-CH" dirty="0"/>
          </a:p>
        </p:txBody>
      </p:sp>
    </p:spTree>
    <p:extLst>
      <p:ext uri="{BB962C8B-B14F-4D97-AF65-F5344CB8AC3E}">
        <p14:creationId xmlns:p14="http://schemas.microsoft.com/office/powerpoint/2010/main" val="3464535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de-CH" sz="4400" dirty="0"/>
              <a:t>Wie lassen sich religiöse Aspekte in die therapeutische Arbeit integrieren?</a:t>
            </a:r>
          </a:p>
        </p:txBody>
      </p:sp>
    </p:spTree>
    <p:extLst>
      <p:ext uri="{BB962C8B-B14F-4D97-AF65-F5344CB8AC3E}">
        <p14:creationId xmlns:p14="http://schemas.microsoft.com/office/powerpoint/2010/main" val="3678090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334DE8-97B3-4EF2-B945-84DCFFF25EAF}"/>
              </a:ext>
            </a:extLst>
          </p:cNvPr>
          <p:cNvSpPr/>
          <p:nvPr/>
        </p:nvSpPr>
        <p:spPr>
          <a:xfrm>
            <a:off x="-1016000" y="1663700"/>
            <a:ext cx="5676900" cy="314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a:xfrm>
            <a:off x="717708" y="671765"/>
            <a:ext cx="9003983" cy="752473"/>
          </a:xfrm>
        </p:spPr>
        <p:txBody>
          <a:bodyPr/>
          <a:lstStyle/>
          <a:p>
            <a:r>
              <a:rPr lang="de-CH" dirty="0"/>
              <a:t>Ethische Grundhaltung</a:t>
            </a:r>
          </a:p>
        </p:txBody>
      </p:sp>
      <p:sp>
        <p:nvSpPr>
          <p:cNvPr id="3" name="Inhaltsplatzhalter 2"/>
          <p:cNvSpPr>
            <a:spLocks noGrp="1"/>
          </p:cNvSpPr>
          <p:nvPr>
            <p:ph sz="half" idx="1"/>
          </p:nvPr>
        </p:nvSpPr>
        <p:spPr>
          <a:xfrm>
            <a:off x="717709" y="1825625"/>
            <a:ext cx="3930491" cy="2987675"/>
          </a:xfrm>
          <a:solidFill>
            <a:srgbClr val="FFC000"/>
          </a:solidFill>
        </p:spPr>
        <p:txBody>
          <a:bodyPr>
            <a:normAutofit fontScale="92500" lnSpcReduction="20000"/>
          </a:bodyPr>
          <a:lstStyle/>
          <a:p>
            <a:r>
              <a:rPr lang="de-CH" sz="3600" i="1" dirty="0" err="1">
                <a:latin typeface="Cambria" panose="02040503050406030204" pitchFamily="18" charset="0"/>
              </a:rPr>
              <a:t>Respect</a:t>
            </a:r>
            <a:endParaRPr lang="de-CH" sz="3600" i="1" dirty="0">
              <a:latin typeface="Cambria" panose="02040503050406030204" pitchFamily="18" charset="0"/>
            </a:endParaRPr>
          </a:p>
          <a:p>
            <a:r>
              <a:rPr lang="de-CH" sz="3600" i="1" dirty="0" err="1">
                <a:latin typeface="Cambria" panose="02040503050406030204" pitchFamily="18" charset="0"/>
              </a:rPr>
              <a:t>Responsibility</a:t>
            </a:r>
            <a:r>
              <a:rPr lang="de-CH" sz="3600" i="1" dirty="0">
                <a:latin typeface="Cambria" panose="02040503050406030204" pitchFamily="18" charset="0"/>
              </a:rPr>
              <a:t> (Verantwortung)</a:t>
            </a:r>
          </a:p>
          <a:p>
            <a:r>
              <a:rPr lang="de-CH" sz="3600" i="1" dirty="0" err="1">
                <a:latin typeface="Cambria" panose="02040503050406030204" pitchFamily="18" charset="0"/>
              </a:rPr>
              <a:t>Integrity</a:t>
            </a:r>
            <a:endParaRPr lang="de-CH" sz="3600" i="1" dirty="0">
              <a:latin typeface="Cambria" panose="02040503050406030204" pitchFamily="18" charset="0"/>
            </a:endParaRPr>
          </a:p>
          <a:p>
            <a:r>
              <a:rPr lang="de-CH" sz="3600" i="1" dirty="0">
                <a:latin typeface="Cambria" panose="02040503050406030204" pitchFamily="18" charset="0"/>
              </a:rPr>
              <a:t>Competence </a:t>
            </a:r>
          </a:p>
          <a:p>
            <a:r>
              <a:rPr lang="de-CH" sz="3600" i="1" dirty="0" err="1">
                <a:latin typeface="Cambria" panose="02040503050406030204" pitchFamily="18" charset="0"/>
              </a:rPr>
              <a:t>Concern</a:t>
            </a:r>
            <a:endParaRPr lang="de-CH" sz="3600" i="1" dirty="0">
              <a:latin typeface="Cambria" panose="02040503050406030204" pitchFamily="18" charset="0"/>
            </a:endParaRPr>
          </a:p>
        </p:txBody>
      </p:sp>
      <p:sp>
        <p:nvSpPr>
          <p:cNvPr id="5" name="Inhaltsplatzhalter 4">
            <a:extLst>
              <a:ext uri="{FF2B5EF4-FFF2-40B4-BE49-F238E27FC236}">
                <a16:creationId xmlns:a16="http://schemas.microsoft.com/office/drawing/2014/main" id="{3C21D25F-B249-48A2-BD33-A1F4E3C73170}"/>
              </a:ext>
            </a:extLst>
          </p:cNvPr>
          <p:cNvSpPr>
            <a:spLocks noGrp="1"/>
          </p:cNvSpPr>
          <p:nvPr>
            <p:ph sz="half" idx="2"/>
          </p:nvPr>
        </p:nvSpPr>
        <p:spPr>
          <a:xfrm>
            <a:off x="4749800" y="1825625"/>
            <a:ext cx="5397500" cy="4351338"/>
          </a:xfrm>
        </p:spPr>
        <p:txBody>
          <a:bodyPr>
            <a:normAutofit fontScale="92500" lnSpcReduction="20000"/>
          </a:bodyPr>
          <a:lstStyle/>
          <a:p>
            <a:pPr marL="0" indent="0">
              <a:buNone/>
            </a:pPr>
            <a:r>
              <a:rPr lang="de-CH" dirty="0"/>
              <a:t>BEACHTE:</a:t>
            </a:r>
          </a:p>
          <a:p>
            <a:r>
              <a:rPr lang="de-CH" dirty="0"/>
              <a:t>Spannung zwischen religiösen Pflichten und Schaden für Gesundheit und Existenz</a:t>
            </a:r>
          </a:p>
          <a:p>
            <a:r>
              <a:rPr lang="de-CH" dirty="0"/>
              <a:t>Rollenkonflikte</a:t>
            </a:r>
          </a:p>
          <a:p>
            <a:endParaRPr lang="de-CH" dirty="0"/>
          </a:p>
        </p:txBody>
      </p:sp>
      <p:sp>
        <p:nvSpPr>
          <p:cNvPr id="4" name="Textfeld 3"/>
          <p:cNvSpPr txBox="1"/>
          <p:nvPr/>
        </p:nvSpPr>
        <p:spPr>
          <a:xfrm>
            <a:off x="5219700" y="5795006"/>
            <a:ext cx="2880320" cy="276999"/>
          </a:xfrm>
          <a:prstGeom prst="rect">
            <a:avLst/>
          </a:prstGeom>
          <a:noFill/>
        </p:spPr>
        <p:txBody>
          <a:bodyPr wrap="square" rtlCol="0">
            <a:spAutoFit/>
          </a:bodyPr>
          <a:lstStyle/>
          <a:p>
            <a:r>
              <a:rPr lang="de-CH" sz="1200" dirty="0"/>
              <a:t> </a:t>
            </a:r>
            <a:endParaRPr lang="en-US" sz="1200" dirty="0"/>
          </a:p>
        </p:txBody>
      </p:sp>
      <p:sp>
        <p:nvSpPr>
          <p:cNvPr id="7" name="Textfeld 6">
            <a:extLst>
              <a:ext uri="{FF2B5EF4-FFF2-40B4-BE49-F238E27FC236}">
                <a16:creationId xmlns:a16="http://schemas.microsoft.com/office/drawing/2014/main" id="{EF53D5F0-6709-42FD-85D3-F993A5B5E674}"/>
              </a:ext>
            </a:extLst>
          </p:cNvPr>
          <p:cNvSpPr txBox="1"/>
          <p:nvPr/>
        </p:nvSpPr>
        <p:spPr>
          <a:xfrm>
            <a:off x="901700" y="5461000"/>
            <a:ext cx="3416300" cy="369332"/>
          </a:xfrm>
          <a:prstGeom prst="rect">
            <a:avLst/>
          </a:prstGeom>
          <a:noFill/>
        </p:spPr>
        <p:txBody>
          <a:bodyPr wrap="square" rtlCol="0">
            <a:spAutoFit/>
          </a:bodyPr>
          <a:lstStyle/>
          <a:p>
            <a:r>
              <a:rPr lang="de-CH" dirty="0"/>
              <a:t>nach Plante 2007</a:t>
            </a:r>
          </a:p>
        </p:txBody>
      </p:sp>
    </p:spTree>
    <p:extLst>
      <p:ext uri="{BB962C8B-B14F-4D97-AF65-F5344CB8AC3E}">
        <p14:creationId xmlns:p14="http://schemas.microsoft.com/office/powerpoint/2010/main" val="3071370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Religion als metatherapeutisches Thema</a:t>
            </a:r>
            <a:endParaRPr lang="en-US" dirty="0"/>
          </a:p>
        </p:txBody>
      </p:sp>
      <p:sp>
        <p:nvSpPr>
          <p:cNvPr id="3" name="Inhaltsplatzhalter 2"/>
          <p:cNvSpPr>
            <a:spLocks noGrp="1"/>
          </p:cNvSpPr>
          <p:nvPr>
            <p:ph idx="1"/>
          </p:nvPr>
        </p:nvSpPr>
        <p:spPr/>
        <p:txBody>
          <a:bodyPr>
            <a:normAutofit fontScale="92500" lnSpcReduction="10000"/>
          </a:bodyPr>
          <a:lstStyle/>
          <a:p>
            <a:r>
              <a:rPr lang="de-CH" dirty="0"/>
              <a:t>Religion sollte nur dann Thema der Psychotherapie werden, wenn sie vom Patienten angesprochen wird.</a:t>
            </a:r>
          </a:p>
          <a:p>
            <a:r>
              <a:rPr lang="de-CH" dirty="0"/>
              <a:t>Religion wird nicht zur bestimmenden  gemeinsamen spirituellen Handlung / zum Ritual im Rahmen des therapeutischen Settings</a:t>
            </a:r>
          </a:p>
          <a:p>
            <a:r>
              <a:rPr lang="de-CH" dirty="0"/>
              <a:t>Religion wird verstanden als metatherapeutisches Thema: «Reden über Religion», aber nicht «Praktizieren als religiöses Ritual» (österreichische Richtlinien Psychotherapie)</a:t>
            </a:r>
          </a:p>
          <a:p>
            <a:endParaRPr lang="de-CH" dirty="0"/>
          </a:p>
          <a:p>
            <a:r>
              <a:rPr lang="de-CH" dirty="0"/>
              <a:t>Ausnahmen: </a:t>
            </a:r>
          </a:p>
          <a:p>
            <a:pPr lvl="1"/>
            <a:r>
              <a:rPr lang="de-CH" dirty="0"/>
              <a:t>Achtsamkeitsübungen, möglichst nicht mit religiösem Überbau</a:t>
            </a:r>
          </a:p>
          <a:p>
            <a:pPr lvl="1"/>
            <a:r>
              <a:rPr lang="de-CH" dirty="0"/>
              <a:t>Gebet im Einzelfall, wenn vom Patienten gewünscht</a:t>
            </a:r>
          </a:p>
          <a:p>
            <a:endParaRPr lang="en-US" dirty="0"/>
          </a:p>
        </p:txBody>
      </p:sp>
    </p:spTree>
    <p:extLst>
      <p:ext uri="{BB962C8B-B14F-4D97-AF65-F5344CB8AC3E}">
        <p14:creationId xmlns:p14="http://schemas.microsoft.com/office/powerpoint/2010/main" val="380262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Richtlinien für die Psychotherapie	</a:t>
            </a:r>
          </a:p>
        </p:txBody>
      </p:sp>
      <p:sp>
        <p:nvSpPr>
          <p:cNvPr id="3" name="Inhaltsplatzhalter 2"/>
          <p:cNvSpPr>
            <a:spLocks noGrp="1"/>
          </p:cNvSpPr>
          <p:nvPr>
            <p:ph idx="1"/>
          </p:nvPr>
        </p:nvSpPr>
        <p:spPr/>
        <p:txBody>
          <a:bodyPr/>
          <a:lstStyle/>
          <a:p>
            <a:r>
              <a:rPr lang="de-CH" dirty="0"/>
              <a:t>Verschiedene Positionspapiere  (englisches RCP, APA, WPA DGPPN)</a:t>
            </a:r>
          </a:p>
          <a:p>
            <a:r>
              <a:rPr lang="de-CH" dirty="0"/>
              <a:t>Darin wird die Haltung von Psychotherapie gegenüber religiösen / spirituellen Themen beschrieben und in einen ethischen Kontext gestellt.</a:t>
            </a:r>
          </a:p>
          <a:p>
            <a:endParaRPr lang="de-CH" dirty="0"/>
          </a:p>
          <a:p>
            <a:r>
              <a:rPr lang="de-CH" dirty="0"/>
              <a:t>DOWNLOAD: </a:t>
            </a:r>
            <a:r>
              <a:rPr lang="de-CH" dirty="0">
                <a:hlinkClick r:id="rId2"/>
              </a:rPr>
              <a:t>www.seminare-ps.net/positionspapiere</a:t>
            </a:r>
            <a:r>
              <a:rPr lang="de-CH" dirty="0"/>
              <a:t> </a:t>
            </a:r>
          </a:p>
          <a:p>
            <a:pPr marL="0" indent="0">
              <a:buNone/>
            </a:pPr>
            <a:endParaRPr lang="de-CH" dirty="0"/>
          </a:p>
        </p:txBody>
      </p:sp>
    </p:spTree>
    <p:extLst>
      <p:ext uri="{BB962C8B-B14F-4D97-AF65-F5344CB8AC3E}">
        <p14:creationId xmlns:p14="http://schemas.microsoft.com/office/powerpoint/2010/main" val="1675318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Interkulturelle Kompetenz in der Therapie</a:t>
            </a:r>
          </a:p>
        </p:txBody>
      </p:sp>
      <p:sp>
        <p:nvSpPr>
          <p:cNvPr id="3" name="Inhaltsplatzhalter 2"/>
          <p:cNvSpPr>
            <a:spLocks noGrp="1"/>
          </p:cNvSpPr>
          <p:nvPr>
            <p:ph idx="1"/>
          </p:nvPr>
        </p:nvSpPr>
        <p:spPr/>
        <p:txBody>
          <a:bodyPr/>
          <a:lstStyle/>
          <a:p>
            <a:r>
              <a:rPr lang="de-CH" dirty="0"/>
              <a:t>Neugier und wertfreies Interesse am religiösen Leben eines Menschen</a:t>
            </a:r>
          </a:p>
          <a:p>
            <a:r>
              <a:rPr lang="de-CH" dirty="0"/>
              <a:t>Respektvolles Abwägen zwischen nützlichen und hinderlichen Aspekten religiöser Überzeugungen (Griffiths 2013)</a:t>
            </a:r>
          </a:p>
          <a:p>
            <a:r>
              <a:rPr lang="de-CH" dirty="0"/>
              <a:t>Offene Diskussion von positiven Emotionen, entweder losgelöst von religiösen Prämissen («Ich darf!») oder in einer anderen Sichtweise des liebenden Gottes, der doch auch das Glück eines Menschen möchte.</a:t>
            </a:r>
          </a:p>
          <a:p>
            <a:r>
              <a:rPr lang="de-CH" dirty="0"/>
              <a:t>Stehenlassen von religiösen Grundregeln, wenn diese als «sine-qua-non» erlebt werden. </a:t>
            </a:r>
          </a:p>
        </p:txBody>
      </p:sp>
    </p:spTree>
    <p:extLst>
      <p:ext uri="{BB962C8B-B14F-4D97-AF65-F5344CB8AC3E}">
        <p14:creationId xmlns:p14="http://schemas.microsoft.com/office/powerpoint/2010/main" val="556070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Religious</a:t>
            </a:r>
            <a:r>
              <a:rPr lang="de-CH" dirty="0"/>
              <a:t> </a:t>
            </a:r>
            <a:r>
              <a:rPr lang="de-CH" dirty="0" err="1"/>
              <a:t>Struggles</a:t>
            </a:r>
            <a:r>
              <a:rPr lang="de-CH" dirty="0"/>
              <a:t> – Religiöse Konflikte</a:t>
            </a:r>
          </a:p>
        </p:txBody>
      </p:sp>
      <p:sp>
        <p:nvSpPr>
          <p:cNvPr id="3" name="Inhaltsplatzhalter 2"/>
          <p:cNvSpPr>
            <a:spLocks noGrp="1"/>
          </p:cNvSpPr>
          <p:nvPr>
            <p:ph idx="1"/>
          </p:nvPr>
        </p:nvSpPr>
        <p:spPr/>
        <p:txBody>
          <a:bodyPr/>
          <a:lstStyle/>
          <a:p>
            <a:pPr marL="0" indent="0">
              <a:buNone/>
            </a:pPr>
            <a:r>
              <a:rPr lang="de-CH" sz="2000" dirty="0"/>
              <a:t>Forschung durch J. </a:t>
            </a:r>
            <a:r>
              <a:rPr lang="de-CH" sz="2000" dirty="0" err="1"/>
              <a:t>Exline</a:t>
            </a:r>
            <a:r>
              <a:rPr lang="de-CH" sz="2000" dirty="0"/>
              <a:t> und K.I </a:t>
            </a:r>
            <a:r>
              <a:rPr lang="de-CH" sz="2000" dirty="0" err="1"/>
              <a:t>Pargament</a:t>
            </a:r>
            <a:r>
              <a:rPr lang="de-CH" sz="2000" dirty="0"/>
              <a:t> </a:t>
            </a:r>
            <a:br>
              <a:rPr lang="de-CH" sz="2000" dirty="0"/>
            </a:br>
            <a:endParaRPr lang="de-CH" dirty="0"/>
          </a:p>
          <a:p>
            <a:r>
              <a:rPr lang="de-CH" sz="3200" dirty="0"/>
              <a:t>Konflikthafte Gottesbeziehung</a:t>
            </a:r>
          </a:p>
          <a:p>
            <a:r>
              <a:rPr lang="de-CH" sz="3200" dirty="0"/>
              <a:t>Interpersonelle Enttäuschungen</a:t>
            </a:r>
          </a:p>
          <a:p>
            <a:r>
              <a:rPr lang="de-CH" sz="3200" dirty="0"/>
              <a:t>Moralische Konflikte</a:t>
            </a:r>
          </a:p>
          <a:p>
            <a:r>
              <a:rPr lang="de-CH" sz="3200" dirty="0"/>
              <a:t>Zweifel an religiösen Lehren und Überzeugungen</a:t>
            </a:r>
          </a:p>
          <a:p>
            <a:r>
              <a:rPr lang="de-CH" sz="3200" dirty="0"/>
              <a:t>Dämonische Kausalattributionen</a:t>
            </a:r>
          </a:p>
          <a:p>
            <a:r>
              <a:rPr lang="de-CH" sz="3200" dirty="0"/>
              <a:t>Sinnfragen</a:t>
            </a:r>
          </a:p>
          <a:p>
            <a:endParaRPr lang="de-CH" dirty="0"/>
          </a:p>
        </p:txBody>
      </p:sp>
      <p:sp>
        <p:nvSpPr>
          <p:cNvPr id="4" name="Textfeld 3"/>
          <p:cNvSpPr txBox="1"/>
          <p:nvPr/>
        </p:nvSpPr>
        <p:spPr>
          <a:xfrm>
            <a:off x="5435724" y="5633141"/>
            <a:ext cx="4032448" cy="276999"/>
          </a:xfrm>
          <a:prstGeom prst="rect">
            <a:avLst/>
          </a:prstGeom>
          <a:noFill/>
        </p:spPr>
        <p:txBody>
          <a:bodyPr wrap="square" rtlCol="0">
            <a:spAutoFit/>
          </a:bodyPr>
          <a:lstStyle/>
          <a:p>
            <a:r>
              <a:rPr lang="en-US" sz="1200" dirty="0" err="1"/>
              <a:t>Exline</a:t>
            </a:r>
            <a:r>
              <a:rPr lang="en-US" sz="1200" dirty="0"/>
              <a:t> JL, </a:t>
            </a:r>
            <a:r>
              <a:rPr lang="en-US" sz="1200" dirty="0" err="1"/>
              <a:t>Pargament</a:t>
            </a:r>
            <a:r>
              <a:rPr lang="en-US" sz="1200" dirty="0"/>
              <a:t> KI, Grubbs JB &amp; </a:t>
            </a:r>
            <a:r>
              <a:rPr lang="en-US" sz="1200" dirty="0" err="1"/>
              <a:t>Yali</a:t>
            </a:r>
            <a:r>
              <a:rPr lang="en-US" sz="1200" dirty="0"/>
              <a:t> AM (2014).</a:t>
            </a:r>
            <a:endParaRPr lang="de-CH" sz="1200" dirty="0"/>
          </a:p>
        </p:txBody>
      </p:sp>
    </p:spTree>
    <p:extLst>
      <p:ext uri="{BB962C8B-B14F-4D97-AF65-F5344CB8AC3E}">
        <p14:creationId xmlns:p14="http://schemas.microsoft.com/office/powerpoint/2010/main" val="264478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Integrität</a:t>
            </a:r>
          </a:p>
        </p:txBody>
      </p:sp>
      <p:sp>
        <p:nvSpPr>
          <p:cNvPr id="3" name="Inhaltsplatzhalter 2"/>
          <p:cNvSpPr>
            <a:spLocks noGrp="1"/>
          </p:cNvSpPr>
          <p:nvPr>
            <p:ph idx="1"/>
          </p:nvPr>
        </p:nvSpPr>
        <p:spPr/>
        <p:txBody>
          <a:bodyPr/>
          <a:lstStyle/>
          <a:p>
            <a:r>
              <a:rPr lang="de-CH" dirty="0"/>
              <a:t>Der Therapeut darf dazu stehen, dass er zwar nicht alle Glaubenssätze teilen kann, aber versucht, sich in die Welt des Patienten einzufühlen. </a:t>
            </a:r>
          </a:p>
          <a:p>
            <a:r>
              <a:rPr lang="de-CH" dirty="0"/>
              <a:t>«Temporäre Suspension des Unglaubens» auf beiden Seiten (</a:t>
            </a:r>
            <a:r>
              <a:rPr lang="de-CH" dirty="0" err="1"/>
              <a:t>Bilu</a:t>
            </a:r>
            <a:r>
              <a:rPr lang="de-CH" dirty="0"/>
              <a:t> &amp; </a:t>
            </a:r>
            <a:r>
              <a:rPr lang="de-CH" dirty="0" err="1"/>
              <a:t>Witztum</a:t>
            </a:r>
            <a:r>
              <a:rPr lang="de-CH" dirty="0"/>
              <a:t> 1993) </a:t>
            </a:r>
          </a:p>
          <a:p>
            <a:r>
              <a:rPr lang="de-CH" dirty="0"/>
              <a:t>Klare therapeutische Haltung verbunden mit einer warmherzigen Anteilnahme am persönlichen Ergehen der Person</a:t>
            </a:r>
          </a:p>
        </p:txBody>
      </p:sp>
    </p:spTree>
    <p:extLst>
      <p:ext uri="{BB962C8B-B14F-4D97-AF65-F5344CB8AC3E}">
        <p14:creationId xmlns:p14="http://schemas.microsoft.com/office/powerpoint/2010/main" val="1617386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 Sankt Mauritius,  Berikon im Pastoralraum am Mutschellen wird Bartek Migacz, der einzige Weihekandidat für das Bistum Basel zum Priester geweiht werden. Grund genug, ihn in die Horizonte-Reihe «Aargauer Seelsorger im Porträt» aufzunehmen. | © Werner Ro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4465" y="1648843"/>
            <a:ext cx="5206180" cy="31661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a:t>Fallbeispiel «Berufung» vs. «erfülltes Leben»</a:t>
            </a:r>
          </a:p>
        </p:txBody>
      </p:sp>
      <p:sp>
        <p:nvSpPr>
          <p:cNvPr id="3" name="Inhaltsplatzhalter 2"/>
          <p:cNvSpPr>
            <a:spLocks noGrp="1"/>
          </p:cNvSpPr>
          <p:nvPr>
            <p:ph idx="1"/>
          </p:nvPr>
        </p:nvSpPr>
        <p:spPr>
          <a:xfrm>
            <a:off x="5073445" y="1648843"/>
            <a:ext cx="5048455" cy="4528120"/>
          </a:xfrm>
        </p:spPr>
        <p:txBody>
          <a:bodyPr>
            <a:normAutofit lnSpcReduction="10000"/>
          </a:bodyPr>
          <a:lstStyle/>
          <a:p>
            <a:r>
              <a:rPr lang="de-CH" dirty="0"/>
              <a:t>37-jähriger katholischer Priester</a:t>
            </a:r>
          </a:p>
          <a:p>
            <a:r>
              <a:rPr lang="de-CH" dirty="0"/>
              <a:t>Konflikte mit der Institution Kirche, Zwänge bei der Messe</a:t>
            </a:r>
          </a:p>
          <a:p>
            <a:r>
              <a:rPr lang="de-CH" dirty="0"/>
              <a:t>Depressionen</a:t>
            </a:r>
          </a:p>
          <a:p>
            <a:r>
              <a:rPr lang="de-CH" dirty="0"/>
              <a:t>Zweifel an der Berufung, Einfluss der dominanten Mutter</a:t>
            </a:r>
          </a:p>
          <a:p>
            <a:r>
              <a:rPr lang="de-CH" dirty="0"/>
              <a:t>Psychotherapie thematisiert spirituelle Aspekte der Berufung, der Beziehung zu Gott, der Freiheit des Willens etc.</a:t>
            </a:r>
          </a:p>
        </p:txBody>
      </p:sp>
      <p:sp>
        <p:nvSpPr>
          <p:cNvPr id="5" name="Textfeld 4"/>
          <p:cNvSpPr txBox="1"/>
          <p:nvPr/>
        </p:nvSpPr>
        <p:spPr>
          <a:xfrm>
            <a:off x="132736" y="4306529"/>
            <a:ext cx="2964426" cy="369332"/>
          </a:xfrm>
          <a:prstGeom prst="rect">
            <a:avLst/>
          </a:prstGeom>
          <a:noFill/>
        </p:spPr>
        <p:txBody>
          <a:bodyPr wrap="square" rtlCol="0">
            <a:spAutoFit/>
          </a:bodyPr>
          <a:lstStyle/>
          <a:p>
            <a:r>
              <a:rPr lang="de-CH" b="1" spc="300" dirty="0">
                <a:solidFill>
                  <a:schemeClr val="bg1"/>
                </a:solidFill>
              </a:rPr>
              <a:t>SYMBOLBILD</a:t>
            </a:r>
          </a:p>
        </p:txBody>
      </p:sp>
    </p:spTree>
    <p:extLst>
      <p:ext uri="{BB962C8B-B14F-4D97-AF65-F5344CB8AC3E}">
        <p14:creationId xmlns:p14="http://schemas.microsoft.com/office/powerpoint/2010/main" val="2185568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Fallbeispiel «Schuld» im islamischen Kontext</a:t>
            </a:r>
          </a:p>
        </p:txBody>
      </p:sp>
      <p:sp>
        <p:nvSpPr>
          <p:cNvPr id="3" name="Inhaltsplatzhalter 2"/>
          <p:cNvSpPr>
            <a:spLocks noGrp="1"/>
          </p:cNvSpPr>
          <p:nvPr>
            <p:ph idx="1"/>
          </p:nvPr>
        </p:nvSpPr>
        <p:spPr>
          <a:xfrm>
            <a:off x="5014453" y="1648843"/>
            <a:ext cx="5107448" cy="4528120"/>
          </a:xfrm>
        </p:spPr>
        <p:txBody>
          <a:bodyPr>
            <a:normAutofit fontScale="92500" lnSpcReduction="10000"/>
          </a:bodyPr>
          <a:lstStyle/>
          <a:p>
            <a:r>
              <a:rPr lang="de-CH" dirty="0"/>
              <a:t>44-jährige muslimische Frau</a:t>
            </a:r>
          </a:p>
          <a:p>
            <a:r>
              <a:rPr lang="de-CH" dirty="0"/>
              <a:t>Depression und Angststörung</a:t>
            </a:r>
          </a:p>
          <a:p>
            <a:r>
              <a:rPr lang="de-CH" dirty="0"/>
              <a:t>Glaubt am Asthmaanfall der Mutter schuld zu sein, wegen schlechter Gedanken über die Mutter</a:t>
            </a:r>
          </a:p>
          <a:p>
            <a:r>
              <a:rPr lang="de-CH" dirty="0"/>
              <a:t>Psychotherapie thematisiert spirituelle Hintergründe, islamische Aspekte der Gnade Allahs, </a:t>
            </a:r>
            <a:r>
              <a:rPr lang="de-CH" u="sng" dirty="0"/>
              <a:t>Psychoedukation</a:t>
            </a:r>
            <a:r>
              <a:rPr lang="de-CH" dirty="0"/>
              <a:t>: logischer Zusammenhang von Gedanken und Ereignissen </a:t>
            </a:r>
          </a:p>
        </p:txBody>
      </p:sp>
      <p:pic>
        <p:nvPicPr>
          <p:cNvPr id="6146" name="Picture 2" descr="Bildergebnis für allah merci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8843"/>
            <a:ext cx="47625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02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95364" y="2276873"/>
            <a:ext cx="7139136" cy="3849291"/>
          </a:xfrm>
        </p:spPr>
        <p:txBody>
          <a:bodyPr>
            <a:normAutofit/>
          </a:bodyPr>
          <a:lstStyle/>
          <a:p>
            <a:pPr marL="720725" indent="-720725"/>
            <a:r>
              <a:rPr lang="de-CH" sz="5400" dirty="0"/>
              <a:t>Wie kann sich die Psychotherapie diesen existenziellen Fragen zuwenden?</a:t>
            </a:r>
          </a:p>
        </p:txBody>
      </p:sp>
    </p:spTree>
    <p:extLst>
      <p:ext uri="{BB962C8B-B14F-4D97-AF65-F5344CB8AC3E}">
        <p14:creationId xmlns:p14="http://schemas.microsoft.com/office/powerpoint/2010/main" val="3136962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pPr algn="ctr"/>
            <a:r>
              <a:rPr lang="de-CH" sz="4400" dirty="0"/>
              <a:t>RESPEKT</a:t>
            </a:r>
            <a:br>
              <a:rPr lang="de-CH" sz="4400" dirty="0"/>
            </a:br>
            <a:r>
              <a:rPr lang="de-CH" sz="4400" dirty="0"/>
              <a:t>MITMENSCHLICHKEIT</a:t>
            </a:r>
            <a:br>
              <a:rPr lang="de-CH" sz="4400" dirty="0"/>
            </a:br>
            <a:r>
              <a:rPr lang="de-CH" sz="4400" dirty="0"/>
              <a:t>EINFÜHLUNG</a:t>
            </a:r>
            <a:br>
              <a:rPr lang="de-CH" sz="4400" dirty="0"/>
            </a:br>
            <a:r>
              <a:rPr lang="de-CH" sz="4400" dirty="0"/>
              <a:t>OFFENHEIT</a:t>
            </a:r>
            <a:br>
              <a:rPr lang="de-CH" sz="4400" dirty="0"/>
            </a:br>
            <a:r>
              <a:rPr lang="de-CH" sz="4400" dirty="0"/>
              <a:t>INTEGRITÄT</a:t>
            </a:r>
          </a:p>
        </p:txBody>
      </p:sp>
    </p:spTree>
    <p:extLst>
      <p:ext uri="{BB962C8B-B14F-4D97-AF65-F5344CB8AC3E}">
        <p14:creationId xmlns:p14="http://schemas.microsoft.com/office/powerpoint/2010/main" val="1931266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sz="3600" dirty="0">
                <a:solidFill>
                  <a:srgbClr val="C00000"/>
                </a:solidFill>
              </a:rPr>
              <a:t>DOWNLOAD: www.seminare-ps.net</a:t>
            </a:r>
          </a:p>
        </p:txBody>
      </p:sp>
      <p:sp>
        <p:nvSpPr>
          <p:cNvPr id="6" name="Textplatzhalter 5"/>
          <p:cNvSpPr>
            <a:spLocks noGrp="1"/>
          </p:cNvSpPr>
          <p:nvPr>
            <p:ph type="body" idx="1"/>
          </p:nvPr>
        </p:nvSpPr>
        <p:spPr/>
        <p:txBody>
          <a:bodyPr/>
          <a:lstStyle/>
          <a:p>
            <a:r>
              <a:rPr lang="de-CH" dirty="0"/>
              <a:t>Hier finden Sie viele Powerpoints zu aktuellen Themen aus Psychotherapie und Seelsorge</a:t>
            </a:r>
          </a:p>
        </p:txBody>
      </p:sp>
      <p:sp>
        <p:nvSpPr>
          <p:cNvPr id="4" name="Foliennummernplatzhalter 3"/>
          <p:cNvSpPr>
            <a:spLocks noGrp="1"/>
          </p:cNvSpPr>
          <p:nvPr>
            <p:ph type="sldNum" sz="quarter" idx="12"/>
          </p:nvPr>
        </p:nvSpPr>
        <p:spPr/>
        <p:txBody>
          <a:bodyPr/>
          <a:lstStyle/>
          <a:p>
            <a:fld id="{4E471FF4-0C00-40C5-A66A-9E33A9528A29}" type="slidenum">
              <a:rPr lang="de-CH" smtClean="0"/>
              <a:t>41</a:t>
            </a:fld>
            <a:endParaRPr lang="de-CH" dirty="0"/>
          </a:p>
        </p:txBody>
      </p:sp>
      <p:sp>
        <p:nvSpPr>
          <p:cNvPr id="2" name="Textfeld 1">
            <a:extLst>
              <a:ext uri="{FF2B5EF4-FFF2-40B4-BE49-F238E27FC236}">
                <a16:creationId xmlns:a16="http://schemas.microsoft.com/office/drawing/2014/main" id="{3E86E53A-4720-4F16-B965-4E25CDF5749C}"/>
              </a:ext>
            </a:extLst>
          </p:cNvPr>
          <p:cNvSpPr txBox="1"/>
          <p:nvPr/>
        </p:nvSpPr>
        <p:spPr>
          <a:xfrm>
            <a:off x="712272" y="1709740"/>
            <a:ext cx="8814555" cy="1754326"/>
          </a:xfrm>
          <a:prstGeom prst="rect">
            <a:avLst/>
          </a:prstGeom>
          <a:noFill/>
        </p:spPr>
        <p:txBody>
          <a:bodyPr wrap="square" rtlCol="0">
            <a:spAutoFit/>
          </a:bodyPr>
          <a:lstStyle/>
          <a:p>
            <a:r>
              <a:rPr lang="de-CH" sz="5400" dirty="0"/>
              <a:t>Besten Dank für Ihre Aufmerksamkeit!</a:t>
            </a:r>
          </a:p>
        </p:txBody>
      </p:sp>
    </p:spTree>
    <p:extLst>
      <p:ext uri="{BB962C8B-B14F-4D97-AF65-F5344CB8AC3E}">
        <p14:creationId xmlns:p14="http://schemas.microsoft.com/office/powerpoint/2010/main" val="1523310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a:extLst>
              <a:ext uri="{FF2B5EF4-FFF2-40B4-BE49-F238E27FC236}">
                <a16:creationId xmlns:a16="http://schemas.microsoft.com/office/drawing/2014/main" id="{1EB53C4B-0D21-4D62-BCF4-282C816E9E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78" y="-261922"/>
            <a:ext cx="10546278" cy="7282064"/>
          </a:xfrm>
          <a:prstGeom prst="rect">
            <a:avLst/>
          </a:prstGeom>
        </p:spPr>
      </p:pic>
      <p:sp>
        <p:nvSpPr>
          <p:cNvPr id="6" name="Textfeld 5">
            <a:extLst>
              <a:ext uri="{FF2B5EF4-FFF2-40B4-BE49-F238E27FC236}">
                <a16:creationId xmlns:a16="http://schemas.microsoft.com/office/drawing/2014/main" id="{6E48C231-85C2-4C1C-ABAB-5FA4723D86C9}"/>
              </a:ext>
            </a:extLst>
          </p:cNvPr>
          <p:cNvSpPr txBox="1"/>
          <p:nvPr/>
        </p:nvSpPr>
        <p:spPr>
          <a:xfrm>
            <a:off x="-106878" y="1603169"/>
            <a:ext cx="5949538" cy="369332"/>
          </a:xfrm>
          <a:prstGeom prst="rect">
            <a:avLst/>
          </a:prstGeom>
          <a:solidFill>
            <a:schemeClr val="accent1">
              <a:lumMod val="60000"/>
              <a:lumOff val="40000"/>
            </a:schemeClr>
          </a:solidFill>
        </p:spPr>
        <p:txBody>
          <a:bodyPr wrap="square" rtlCol="0">
            <a:spAutoFit/>
          </a:bodyPr>
          <a:lstStyle/>
          <a:p>
            <a:r>
              <a:rPr lang="de-CH" dirty="0"/>
              <a:t>   Dieses Symposium könnte Sie auch interessieren!</a:t>
            </a:r>
          </a:p>
        </p:txBody>
      </p:sp>
    </p:spTree>
    <p:extLst>
      <p:ext uri="{BB962C8B-B14F-4D97-AF65-F5344CB8AC3E}">
        <p14:creationId xmlns:p14="http://schemas.microsoft.com/office/powerpoint/2010/main" val="94980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Drei wesentliche «Turns» der letzten Jahre</a:t>
            </a:r>
          </a:p>
        </p:txBody>
      </p:sp>
      <p:sp>
        <p:nvSpPr>
          <p:cNvPr id="3" name="Inhaltsplatzhalter 2"/>
          <p:cNvSpPr>
            <a:spLocks noGrp="1"/>
          </p:cNvSpPr>
          <p:nvPr>
            <p:ph idx="1"/>
          </p:nvPr>
        </p:nvSpPr>
        <p:spPr>
          <a:xfrm>
            <a:off x="2195364" y="2276873"/>
            <a:ext cx="7139136" cy="3849291"/>
          </a:xfrm>
        </p:spPr>
        <p:txBody>
          <a:bodyPr>
            <a:normAutofit/>
          </a:bodyPr>
          <a:lstStyle/>
          <a:p>
            <a:pPr marL="720725" indent="-720725"/>
            <a:r>
              <a:rPr lang="de-CH" sz="5400" dirty="0"/>
              <a:t>Cultural turn</a:t>
            </a:r>
          </a:p>
          <a:p>
            <a:pPr marL="720725" indent="-720725"/>
            <a:r>
              <a:rPr lang="de-CH" sz="5400" dirty="0"/>
              <a:t>Person-</a:t>
            </a:r>
            <a:r>
              <a:rPr lang="de-CH" sz="5400" dirty="0" err="1"/>
              <a:t>centered</a:t>
            </a:r>
            <a:r>
              <a:rPr lang="de-CH" sz="5400" dirty="0"/>
              <a:t> turn</a:t>
            </a:r>
          </a:p>
          <a:p>
            <a:pPr marL="720725" indent="-720725"/>
            <a:r>
              <a:rPr lang="de-CH" sz="5400" dirty="0"/>
              <a:t>Spiritual turn</a:t>
            </a:r>
          </a:p>
        </p:txBody>
      </p:sp>
    </p:spTree>
    <p:extLst>
      <p:ext uri="{BB962C8B-B14F-4D97-AF65-F5344CB8AC3E}">
        <p14:creationId xmlns:p14="http://schemas.microsoft.com/office/powerpoint/2010/main" val="404080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 CULTURAL TURN</a:t>
            </a:r>
          </a:p>
        </p:txBody>
      </p:sp>
      <p:sp>
        <p:nvSpPr>
          <p:cNvPr id="3" name="Inhaltsplatzhalter 2"/>
          <p:cNvSpPr>
            <a:spLocks noGrp="1"/>
          </p:cNvSpPr>
          <p:nvPr>
            <p:ph idx="1"/>
          </p:nvPr>
        </p:nvSpPr>
        <p:spPr>
          <a:xfrm>
            <a:off x="5029200" y="1648843"/>
            <a:ext cx="5270500" cy="4528120"/>
          </a:xfrm>
        </p:spPr>
        <p:txBody>
          <a:bodyPr>
            <a:normAutofit fontScale="85000" lnSpcReduction="20000"/>
          </a:bodyPr>
          <a:lstStyle/>
          <a:p>
            <a:r>
              <a:rPr lang="de-CH" dirty="0"/>
              <a:t>Unsere multikulturelle Gesellschaft erfordert eine breitere Sichtweise des Menschen, von Pathologie und Normalität, Problemdefinition und Wege der Suche nach Hilfe (Zusammenarbeit von Psychotherapie und kulturellen Heilriten)</a:t>
            </a:r>
          </a:p>
          <a:p>
            <a:r>
              <a:rPr lang="de-CH" dirty="0"/>
              <a:t>religiöse Fragestellungen bei seelischem Leiden werden ganz selbstverständlich in die Therapie eingebracht</a:t>
            </a:r>
          </a:p>
          <a:p>
            <a:r>
              <a:rPr lang="de-CH" dirty="0"/>
              <a:t>Positionspapier „Perspektiven der Migrationspsychiatrie in Deutschland“ der DGPPN 2012</a:t>
            </a:r>
          </a:p>
          <a:p>
            <a:r>
              <a:rPr lang="de-CH" dirty="0"/>
              <a:t>Kultursensitivität als neue Perspektive</a:t>
            </a:r>
          </a:p>
          <a:p>
            <a:endParaRPr lang="de-CH" dirty="0"/>
          </a:p>
          <a:p>
            <a:endParaRPr lang="de-CH" dirty="0"/>
          </a:p>
        </p:txBody>
      </p:sp>
      <p:pic>
        <p:nvPicPr>
          <p:cNvPr id="4" name="Grafik 3">
            <a:extLst>
              <a:ext uri="{FF2B5EF4-FFF2-40B4-BE49-F238E27FC236}">
                <a16:creationId xmlns:a16="http://schemas.microsoft.com/office/drawing/2014/main" id="{B6132157-515E-458E-AC00-16BFD21599B1}"/>
              </a:ext>
            </a:extLst>
          </p:cNvPr>
          <p:cNvPicPr>
            <a:picLocks noChangeAspect="1"/>
          </p:cNvPicPr>
          <p:nvPr/>
        </p:nvPicPr>
        <p:blipFill>
          <a:blip r:embed="rId2"/>
          <a:stretch>
            <a:fillRect/>
          </a:stretch>
        </p:blipFill>
        <p:spPr>
          <a:xfrm>
            <a:off x="0" y="1620765"/>
            <a:ext cx="4848731" cy="4556198"/>
          </a:xfrm>
          <a:prstGeom prst="rect">
            <a:avLst/>
          </a:prstGeom>
        </p:spPr>
      </p:pic>
    </p:spTree>
    <p:extLst>
      <p:ext uri="{BB962C8B-B14F-4D97-AF65-F5344CB8AC3E}">
        <p14:creationId xmlns:p14="http://schemas.microsoft.com/office/powerpoint/2010/main" val="125983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371CF-9179-4D27-AB0B-A305B0BB9738}"/>
              </a:ext>
            </a:extLst>
          </p:cNvPr>
          <p:cNvSpPr>
            <a:spLocks noGrp="1"/>
          </p:cNvSpPr>
          <p:nvPr>
            <p:ph type="title"/>
          </p:nvPr>
        </p:nvSpPr>
        <p:spPr/>
        <p:txBody>
          <a:bodyPr/>
          <a:lstStyle/>
          <a:p>
            <a:r>
              <a:rPr lang="de-CH" dirty="0"/>
              <a:t>Kulturelle Sensitivität entwickeln</a:t>
            </a:r>
          </a:p>
        </p:txBody>
      </p:sp>
      <p:sp>
        <p:nvSpPr>
          <p:cNvPr id="3" name="Inhaltsplatzhalter 2">
            <a:extLst>
              <a:ext uri="{FF2B5EF4-FFF2-40B4-BE49-F238E27FC236}">
                <a16:creationId xmlns:a16="http://schemas.microsoft.com/office/drawing/2014/main" id="{790A4094-5ADC-4DD1-877A-A243CD6D2B92}"/>
              </a:ext>
            </a:extLst>
          </p:cNvPr>
          <p:cNvSpPr>
            <a:spLocks noGrp="1"/>
          </p:cNvSpPr>
          <p:nvPr>
            <p:ph sz="half" idx="1"/>
          </p:nvPr>
        </p:nvSpPr>
        <p:spPr/>
        <p:txBody>
          <a:bodyPr>
            <a:normAutofit/>
          </a:bodyPr>
          <a:lstStyle/>
          <a:p>
            <a:r>
              <a:rPr lang="de-CH" dirty="0"/>
              <a:t>Offenheit für Menschen aus einem anderen Kulturhintergrund</a:t>
            </a:r>
          </a:p>
          <a:p>
            <a:r>
              <a:rPr lang="de-CH" dirty="0"/>
              <a:t>Bereitschaft zu hören und zu lernen</a:t>
            </a:r>
          </a:p>
          <a:p>
            <a:r>
              <a:rPr lang="de-CH" dirty="0"/>
              <a:t>Familienkontext: Familienwerte oft wichtiger als individuelle Interessen</a:t>
            </a:r>
          </a:p>
          <a:p>
            <a:r>
              <a:rPr lang="de-CH" dirty="0"/>
              <a:t>Kulturell bedingte Ängste und Tabus</a:t>
            </a:r>
          </a:p>
        </p:txBody>
      </p:sp>
      <p:sp>
        <p:nvSpPr>
          <p:cNvPr id="4" name="Inhaltsplatzhalter 3">
            <a:extLst>
              <a:ext uri="{FF2B5EF4-FFF2-40B4-BE49-F238E27FC236}">
                <a16:creationId xmlns:a16="http://schemas.microsoft.com/office/drawing/2014/main" id="{96E62C75-C7C0-4899-8216-46F8E49D3B12}"/>
              </a:ext>
            </a:extLst>
          </p:cNvPr>
          <p:cNvSpPr>
            <a:spLocks noGrp="1"/>
          </p:cNvSpPr>
          <p:nvPr>
            <p:ph sz="half" idx="2"/>
          </p:nvPr>
        </p:nvSpPr>
        <p:spPr/>
        <p:txBody>
          <a:bodyPr>
            <a:normAutofit fontScale="92500" lnSpcReduction="10000"/>
          </a:bodyPr>
          <a:lstStyle/>
          <a:p>
            <a:r>
              <a:rPr lang="de-CH" dirty="0"/>
              <a:t>Formen des Gefühls-Ausdrucks / Augenkontakt</a:t>
            </a:r>
          </a:p>
          <a:p>
            <a:r>
              <a:rPr lang="de-CH" dirty="0"/>
              <a:t>Beziehungs-/Rollenverhalten</a:t>
            </a:r>
          </a:p>
          <a:p>
            <a:r>
              <a:rPr lang="de-CH" dirty="0"/>
              <a:t>Bedeutung von psychischen Problemen: Ursachen, Ängste, Stigma, traditionelle Heilungswege.</a:t>
            </a:r>
          </a:p>
          <a:p>
            <a:r>
              <a:rPr lang="de-CH" dirty="0"/>
              <a:t>Bereitschaft zur Therapie – evtl. unter Einbezug einer Vertrauensperson der eigenen Kultur / Religion.</a:t>
            </a:r>
          </a:p>
        </p:txBody>
      </p:sp>
    </p:spTree>
    <p:extLst>
      <p:ext uri="{BB962C8B-B14F-4D97-AF65-F5344CB8AC3E}">
        <p14:creationId xmlns:p14="http://schemas.microsoft.com/office/powerpoint/2010/main" val="428137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2. PERSON-CENTERED TURN</a:t>
            </a:r>
          </a:p>
        </p:txBody>
      </p:sp>
      <p:sp>
        <p:nvSpPr>
          <p:cNvPr id="3" name="Inhaltsplatzhalter 2"/>
          <p:cNvSpPr>
            <a:spLocks noGrp="1"/>
          </p:cNvSpPr>
          <p:nvPr>
            <p:ph sz="half" idx="2"/>
          </p:nvPr>
        </p:nvSpPr>
        <p:spPr>
          <a:xfrm>
            <a:off x="5054602" y="1612900"/>
            <a:ext cx="4940298" cy="4564063"/>
          </a:xfrm>
        </p:spPr>
        <p:txBody>
          <a:bodyPr>
            <a:normAutofit/>
          </a:bodyPr>
          <a:lstStyle/>
          <a:p>
            <a:r>
              <a:rPr lang="de-CH" dirty="0"/>
              <a:t>«Personalisierte Psychiatrie» - biologistische Mogelpackung</a:t>
            </a:r>
          </a:p>
          <a:p>
            <a:pPr lvl="1"/>
            <a:r>
              <a:rPr lang="de-CH" dirty="0"/>
              <a:t>«</a:t>
            </a:r>
            <a:r>
              <a:rPr lang="en-US" dirty="0" err="1"/>
              <a:t>Wenn</a:t>
            </a:r>
            <a:r>
              <a:rPr lang="en-US" dirty="0"/>
              <a:t> die </a:t>
            </a:r>
            <a:r>
              <a:rPr lang="en-US" dirty="0" err="1"/>
              <a:t>Daten</a:t>
            </a:r>
            <a:r>
              <a:rPr lang="en-US" dirty="0"/>
              <a:t> von </a:t>
            </a:r>
            <a:r>
              <a:rPr lang="en-US" dirty="0" err="1"/>
              <a:t>Genomik</a:t>
            </a:r>
            <a:r>
              <a:rPr lang="en-US" dirty="0"/>
              <a:t>, </a:t>
            </a:r>
            <a:r>
              <a:rPr lang="en-US" dirty="0" err="1"/>
              <a:t>Proteomik</a:t>
            </a:r>
            <a:r>
              <a:rPr lang="en-US" dirty="0"/>
              <a:t>,  </a:t>
            </a:r>
            <a:r>
              <a:rPr lang="en-US" dirty="0" err="1"/>
              <a:t>Metabolomik</a:t>
            </a:r>
            <a:r>
              <a:rPr lang="en-US" dirty="0"/>
              <a:t>, </a:t>
            </a:r>
            <a:r>
              <a:rPr lang="en-US" dirty="0" err="1"/>
              <a:t>Bildgebung</a:t>
            </a:r>
            <a:r>
              <a:rPr lang="en-US" dirty="0"/>
              <a:t> und </a:t>
            </a:r>
            <a:r>
              <a:rPr lang="en-US" dirty="0" err="1"/>
              <a:t>Neuroendokrinologie</a:t>
            </a:r>
            <a:r>
              <a:rPr lang="en-US" dirty="0"/>
              <a:t> </a:t>
            </a:r>
            <a:r>
              <a:rPr lang="en-US" dirty="0" err="1"/>
              <a:t>miteinander</a:t>
            </a:r>
            <a:r>
              <a:rPr lang="en-US" dirty="0"/>
              <a:t> </a:t>
            </a:r>
            <a:r>
              <a:rPr lang="en-US" dirty="0" err="1"/>
              <a:t>kombiniert</a:t>
            </a:r>
            <a:r>
              <a:rPr lang="en-US" dirty="0"/>
              <a:t> </a:t>
            </a:r>
            <a:r>
              <a:rPr lang="en-US" dirty="0" err="1"/>
              <a:t>werden</a:t>
            </a:r>
            <a:r>
              <a:rPr lang="en-US" dirty="0"/>
              <a:t>, </a:t>
            </a:r>
            <a:r>
              <a:rPr lang="en-US" dirty="0" err="1"/>
              <a:t>könnten</a:t>
            </a:r>
            <a:r>
              <a:rPr lang="en-US" dirty="0"/>
              <a:t> </a:t>
            </a:r>
            <a:r>
              <a:rPr lang="en-US" dirty="0" err="1"/>
              <a:t>sie</a:t>
            </a:r>
            <a:r>
              <a:rPr lang="en-US" dirty="0"/>
              <a:t> </a:t>
            </a:r>
            <a:r>
              <a:rPr lang="en-US" dirty="0" err="1"/>
              <a:t>uns</a:t>
            </a:r>
            <a:r>
              <a:rPr lang="en-US" dirty="0"/>
              <a:t> </a:t>
            </a:r>
            <a:r>
              <a:rPr lang="en-US" dirty="0" err="1"/>
              <a:t>zur</a:t>
            </a:r>
            <a:r>
              <a:rPr lang="en-US" dirty="0"/>
              <a:t> </a:t>
            </a:r>
            <a:r>
              <a:rPr lang="en-US" dirty="0" err="1"/>
              <a:t>Entwicklung</a:t>
            </a:r>
            <a:r>
              <a:rPr lang="en-US" dirty="0"/>
              <a:t> </a:t>
            </a:r>
            <a:r>
              <a:rPr lang="en-US" dirty="0" err="1"/>
              <a:t>einer</a:t>
            </a:r>
            <a:r>
              <a:rPr lang="en-US" dirty="0"/>
              <a:t> </a:t>
            </a:r>
            <a:r>
              <a:rPr lang="en-US" dirty="0" err="1"/>
              <a:t>effektiven</a:t>
            </a:r>
            <a:r>
              <a:rPr lang="en-US" dirty="0"/>
              <a:t> </a:t>
            </a:r>
            <a:r>
              <a:rPr lang="en-US" b="1" dirty="0" err="1">
                <a:solidFill>
                  <a:srgbClr val="FF0000"/>
                </a:solidFill>
              </a:rPr>
              <a:t>personalisierten</a:t>
            </a:r>
            <a:r>
              <a:rPr lang="en-US" b="1" dirty="0">
                <a:solidFill>
                  <a:srgbClr val="FF0000"/>
                </a:solidFill>
              </a:rPr>
              <a:t> </a:t>
            </a:r>
            <a:r>
              <a:rPr lang="en-US" b="1" dirty="0" err="1">
                <a:solidFill>
                  <a:srgbClr val="FF0000"/>
                </a:solidFill>
              </a:rPr>
              <a:t>antidepressiven</a:t>
            </a:r>
            <a:r>
              <a:rPr lang="en-US" b="1" dirty="0">
                <a:solidFill>
                  <a:srgbClr val="FF0000"/>
                </a:solidFill>
              </a:rPr>
              <a:t> </a:t>
            </a:r>
            <a:r>
              <a:rPr lang="en-US" b="1" dirty="0" err="1">
                <a:solidFill>
                  <a:srgbClr val="FF0000"/>
                </a:solidFill>
              </a:rPr>
              <a:t>Behandlung</a:t>
            </a:r>
            <a:r>
              <a:rPr lang="en-US" b="1" dirty="0">
                <a:solidFill>
                  <a:srgbClr val="FF0000"/>
                </a:solidFill>
              </a:rPr>
              <a:t> </a:t>
            </a:r>
            <a:r>
              <a:rPr lang="en-US" b="1" dirty="0" err="1">
                <a:solidFill>
                  <a:srgbClr val="FF0000"/>
                </a:solidFill>
              </a:rPr>
              <a:t>führen</a:t>
            </a:r>
            <a:r>
              <a:rPr lang="en-US" b="1" dirty="0">
                <a:solidFill>
                  <a:srgbClr val="FF0000"/>
                </a:solidFill>
              </a:rPr>
              <a:t>, die auf </a:t>
            </a:r>
            <a:r>
              <a:rPr lang="en-US" b="1" dirty="0" err="1">
                <a:solidFill>
                  <a:srgbClr val="FF0000"/>
                </a:solidFill>
              </a:rPr>
              <a:t>Genotyp</a:t>
            </a:r>
            <a:r>
              <a:rPr lang="en-US" b="1" dirty="0">
                <a:solidFill>
                  <a:srgbClr val="FF0000"/>
                </a:solidFill>
              </a:rPr>
              <a:t> und </a:t>
            </a:r>
            <a:r>
              <a:rPr lang="en-US" b="1" dirty="0" err="1">
                <a:solidFill>
                  <a:srgbClr val="FF0000"/>
                </a:solidFill>
              </a:rPr>
              <a:t>Biomarkern</a:t>
            </a:r>
            <a:r>
              <a:rPr lang="en-US" b="1" dirty="0">
                <a:solidFill>
                  <a:srgbClr val="FF0000"/>
                </a:solidFill>
              </a:rPr>
              <a:t> </a:t>
            </a:r>
            <a:r>
              <a:rPr lang="en-US" b="1" dirty="0" err="1">
                <a:solidFill>
                  <a:srgbClr val="FF0000"/>
                </a:solidFill>
              </a:rPr>
              <a:t>basiert</a:t>
            </a:r>
            <a:r>
              <a:rPr lang="en-US" b="1" dirty="0">
                <a:solidFill>
                  <a:srgbClr val="FF0000"/>
                </a:solidFill>
              </a:rPr>
              <a:t>.</a:t>
            </a:r>
            <a:r>
              <a:rPr lang="de-CH" dirty="0"/>
              <a:t> »</a:t>
            </a:r>
            <a:r>
              <a:rPr lang="en-US" b="1" dirty="0">
                <a:solidFill>
                  <a:srgbClr val="FF0000"/>
                </a:solidFill>
              </a:rPr>
              <a:t> </a:t>
            </a:r>
            <a:br>
              <a:rPr lang="en-US" b="1" dirty="0">
                <a:solidFill>
                  <a:srgbClr val="FF0000"/>
                </a:solidFill>
              </a:rPr>
            </a:br>
            <a:r>
              <a:rPr lang="en-US" i="1" dirty="0"/>
              <a:t>(Holsboer in Nature 2008)</a:t>
            </a:r>
          </a:p>
        </p:txBody>
      </p:sp>
      <p:pic>
        <p:nvPicPr>
          <p:cNvPr id="5" name="Inhaltsplatzhalt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12826" y="2516754"/>
            <a:ext cx="4041775" cy="2692857"/>
          </a:xfrm>
          <a:ln w="28575">
            <a:solidFill>
              <a:schemeClr val="accent3">
                <a:lumMod val="60000"/>
                <a:lumOff val="40000"/>
              </a:schemeClr>
            </a:solidFill>
          </a:ln>
          <a:effectLst>
            <a:outerShdw blurRad="50800" dist="38100" dir="2700000" algn="tl" rotWithShape="0">
              <a:prstClr val="black">
                <a:alpha val="40000"/>
              </a:prstClr>
            </a:outerShdw>
          </a:effectLst>
        </p:spPr>
      </p:pic>
      <p:sp>
        <p:nvSpPr>
          <p:cNvPr id="7" name="Textfeld 6"/>
          <p:cNvSpPr txBox="1"/>
          <p:nvPr/>
        </p:nvSpPr>
        <p:spPr>
          <a:xfrm>
            <a:off x="799044" y="5072280"/>
            <a:ext cx="3960440" cy="461665"/>
          </a:xfrm>
          <a:prstGeom prst="rect">
            <a:avLst/>
          </a:prstGeom>
          <a:noFill/>
        </p:spPr>
        <p:txBody>
          <a:bodyPr wrap="square" rtlCol="0">
            <a:spAutoFit/>
          </a:bodyPr>
          <a:lstStyle/>
          <a:p>
            <a:r>
              <a:rPr lang="de-CH" sz="1200" dirty="0"/>
              <a:t>Prof. Florian </a:t>
            </a:r>
            <a:r>
              <a:rPr lang="de-CH" sz="1200" dirty="0" err="1"/>
              <a:t>Holsboer</a:t>
            </a:r>
            <a:r>
              <a:rPr lang="de-CH" sz="1200" dirty="0"/>
              <a:t>, langjähriger Direktor des Max-Planck-Institutes in München</a:t>
            </a:r>
          </a:p>
        </p:txBody>
      </p:sp>
      <p:pic>
        <p:nvPicPr>
          <p:cNvPr id="6" name="Inhaltsplatzhalter 4">
            <a:extLst>
              <a:ext uri="{FF2B5EF4-FFF2-40B4-BE49-F238E27FC236}">
                <a16:creationId xmlns:a16="http://schemas.microsoft.com/office/drawing/2014/main" id="{DBE6FD85-A9E1-4CA9-856B-B29C33D48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9" y="1705592"/>
            <a:ext cx="4656245" cy="3102251"/>
          </a:xfrm>
          <a:prstGeom prst="rect">
            <a:avLst/>
          </a:prstGeom>
          <a:ln w="28575">
            <a:solidFill>
              <a:schemeClr val="accent3">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755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Kritik der «personalisierten» Psychiatrie</a:t>
            </a:r>
          </a:p>
        </p:txBody>
      </p:sp>
      <p:sp>
        <p:nvSpPr>
          <p:cNvPr id="5" name="Inhaltsplatzhalter 4"/>
          <p:cNvSpPr>
            <a:spLocks noGrp="1"/>
          </p:cNvSpPr>
          <p:nvPr>
            <p:ph idx="1"/>
          </p:nvPr>
        </p:nvSpPr>
        <p:spPr/>
        <p:txBody>
          <a:bodyPr>
            <a:normAutofit/>
          </a:bodyPr>
          <a:lstStyle/>
          <a:p>
            <a:r>
              <a:rPr lang="de-CH" dirty="0"/>
              <a:t>Es ist verblüffend, wie hier eine Begriffseinengung durchgeführt und machtvoll durchgesetzt wird, die einer kritischen Überprüfung in keiner Weise standhalten kann. Die Verkürzung oder Reduktion lässt sich eindeutig festmachen: Denn es wird in der angesprochenen Redeweise nur auf den Körper, die genetische Ausstattung und die biologischen Vorgänge Bezug genommen, alles andere, das Soziale, psychische Prozesse oder was in der Philosophie als die Sprache des Mentalen bezeichnet wird …, wird weggelassen. </a:t>
            </a:r>
            <a:br>
              <a:rPr lang="de-CH" dirty="0"/>
            </a:br>
            <a:endParaRPr lang="de-CH" dirty="0"/>
          </a:p>
          <a:p>
            <a:pPr lvl="1"/>
            <a:r>
              <a:rPr lang="de-CH" dirty="0"/>
              <a:t>B. Küchenhoff 2012</a:t>
            </a:r>
          </a:p>
        </p:txBody>
      </p:sp>
    </p:spTree>
    <p:extLst>
      <p:ext uri="{BB962C8B-B14F-4D97-AF65-F5344CB8AC3E}">
        <p14:creationId xmlns:p14="http://schemas.microsoft.com/office/powerpoint/2010/main" val="1452634198"/>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2494</Words>
  <Application>Microsoft Office PowerPoint</Application>
  <PresentationFormat>Benutzerdefiniert</PresentationFormat>
  <Paragraphs>301</Paragraphs>
  <Slides>42</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42</vt:i4>
      </vt:variant>
    </vt:vector>
  </HeadingPairs>
  <TitlesOfParts>
    <vt:vector size="46" baseType="lpstr">
      <vt:lpstr>Arial</vt:lpstr>
      <vt:lpstr>Calibri</vt:lpstr>
      <vt:lpstr>Cambria</vt:lpstr>
      <vt:lpstr>Office</vt:lpstr>
      <vt:lpstr>PowerPoint-Präsentation</vt:lpstr>
      <vt:lpstr>PowerPoint-Präsentation</vt:lpstr>
      <vt:lpstr>Existenzielle Themen</vt:lpstr>
      <vt:lpstr>PowerPoint-Präsentation</vt:lpstr>
      <vt:lpstr>Drei wesentliche «Turns» der letzten Jahre</vt:lpstr>
      <vt:lpstr>1. CULTURAL TURN</vt:lpstr>
      <vt:lpstr>Kulturelle Sensitivität entwickeln</vt:lpstr>
      <vt:lpstr>2. PERSON-CENTERED TURN</vt:lpstr>
      <vt:lpstr>Kritik der «personalisierten» Psychiatrie</vt:lpstr>
      <vt:lpstr>Genetische Therapievorhersagen illusorisch</vt:lpstr>
      <vt:lpstr>3. SPIRITUAL TURN</vt:lpstr>
      <vt:lpstr>Publikationen</vt:lpstr>
      <vt:lpstr>Spiritualität und «Musikgehör»</vt:lpstr>
      <vt:lpstr>Studie: Bedürfnisse der Patienten in der Klinik</vt:lpstr>
      <vt:lpstr>Wahrnehmung von Religiosität / Spiritualität</vt:lpstr>
      <vt:lpstr>Dreiklang effektiver Therapie</vt:lpstr>
      <vt:lpstr>  Religiöse Patienten und säkulare Therapeuten – ein ethisches Spannungsfeld</vt:lpstr>
      <vt:lpstr>Ist Psychotherapie antireligiös?</vt:lpstr>
      <vt:lpstr>Spektrum der Religiosität</vt:lpstr>
      <vt:lpstr>Themen bei hochreligiösen Patienten</vt:lpstr>
      <vt:lpstr>Besondere Fragestellungen relig. Patienten</vt:lpstr>
      <vt:lpstr>Respektvolle Betrachtung</vt:lpstr>
      <vt:lpstr>Schwellenängste vor einer Psychotherapie</vt:lpstr>
      <vt:lpstr>Muslimische Ängste</vt:lpstr>
      <vt:lpstr>Sondergruppen / Sekten</vt:lpstr>
      <vt:lpstr>Wie kann man sich dem Thema   – kultursensibel  – ethisch verantwortungsvoll – therapeutisch zentriert   annähern?</vt:lpstr>
      <vt:lpstr>Allgemeine Erwartungen an Psychotherapie</vt:lpstr>
      <vt:lpstr>Sensitivität für Religiosität / Spiritualität</vt:lpstr>
      <vt:lpstr>Religiosität als Prägung /  als Thematik in der Therapie</vt:lpstr>
      <vt:lpstr>Der hochreligiöse Patient in der Psychotherapie ist …  </vt:lpstr>
      <vt:lpstr>Wie lassen sich religiöse Aspekte in die therapeutische Arbeit integrieren?</vt:lpstr>
      <vt:lpstr>Ethische Grundhaltung</vt:lpstr>
      <vt:lpstr>Religion als metatherapeutisches Thema</vt:lpstr>
      <vt:lpstr>Richtlinien für die Psychotherapie </vt:lpstr>
      <vt:lpstr>Interkulturelle Kompetenz in der Therapie</vt:lpstr>
      <vt:lpstr>Religious Struggles – Religiöse Konflikte</vt:lpstr>
      <vt:lpstr>Integrität</vt:lpstr>
      <vt:lpstr>Fallbeispiel «Berufung» vs. «erfülltes Leben»</vt:lpstr>
      <vt:lpstr>Fallbeispiel «Schuld» im islamischen Kontext</vt:lpstr>
      <vt:lpstr>RESPEKT MITMENSCHLICHKEIT EINFÜHLUNG OFFENHEIT INTEGRITÄT</vt:lpstr>
      <vt:lpstr>DOWNLOAD: www.seminare-ps.net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Existenzielle / spirituelle Fragen Psychotherapie</dc:title>
  <dc:creator>Samuel Pfeifer</dc:creator>
  <cp:lastModifiedBy>Samuel Pfeifer</cp:lastModifiedBy>
  <cp:revision>74</cp:revision>
  <dcterms:created xsi:type="dcterms:W3CDTF">2016-08-29T15:31:35Z</dcterms:created>
  <dcterms:modified xsi:type="dcterms:W3CDTF">2017-11-05T16:20:48Z</dcterms:modified>
</cp:coreProperties>
</file>