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9" r:id="rId2"/>
    <p:sldId id="257" r:id="rId3"/>
    <p:sldId id="296" r:id="rId4"/>
    <p:sldId id="320" r:id="rId5"/>
    <p:sldId id="319" r:id="rId6"/>
    <p:sldId id="327" r:id="rId7"/>
    <p:sldId id="297" r:id="rId8"/>
    <p:sldId id="298" r:id="rId9"/>
    <p:sldId id="299" r:id="rId10"/>
    <p:sldId id="364" r:id="rId11"/>
    <p:sldId id="329" r:id="rId12"/>
    <p:sldId id="323" r:id="rId13"/>
    <p:sldId id="301" r:id="rId14"/>
    <p:sldId id="369" r:id="rId15"/>
    <p:sldId id="328" r:id="rId16"/>
    <p:sldId id="305" r:id="rId17"/>
    <p:sldId id="306" r:id="rId18"/>
    <p:sldId id="307" r:id="rId19"/>
    <p:sldId id="309" r:id="rId20"/>
    <p:sldId id="308" r:id="rId21"/>
    <p:sldId id="350" r:id="rId22"/>
    <p:sldId id="371" r:id="rId23"/>
    <p:sldId id="310" r:id="rId24"/>
    <p:sldId id="363" r:id="rId25"/>
    <p:sldId id="311" r:id="rId26"/>
    <p:sldId id="343" r:id="rId27"/>
    <p:sldId id="345" r:id="rId28"/>
    <p:sldId id="365" r:id="rId29"/>
    <p:sldId id="267" r:id="rId30"/>
    <p:sldId id="279" r:id="rId31"/>
    <p:sldId id="357" r:id="rId32"/>
    <p:sldId id="361" r:id="rId33"/>
    <p:sldId id="289" r:id="rId34"/>
    <p:sldId id="352" r:id="rId35"/>
    <p:sldId id="368" r:id="rId36"/>
    <p:sldId id="274" r:id="rId37"/>
    <p:sldId id="370" r:id="rId38"/>
    <p:sldId id="359" r:id="rId39"/>
    <p:sldId id="272" r:id="rId40"/>
    <p:sldId id="367" r:id="rId41"/>
    <p:sldId id="342" r:id="rId42"/>
    <p:sldId id="373" r:id="rId43"/>
    <p:sldId id="374" r:id="rId44"/>
  </p:sldIdLst>
  <p:sldSz cx="10439400" cy="6858000"/>
  <p:notesSz cx="6881813" cy="100028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C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93605" autoAdjust="0"/>
  </p:normalViewPr>
  <p:slideViewPr>
    <p:cSldViewPr snapToGrid="0">
      <p:cViewPr varScale="1">
        <p:scale>
          <a:sx n="106" d="100"/>
          <a:sy n="106" d="100"/>
        </p:scale>
        <p:origin x="1122" y="63"/>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85" d="100"/>
          <a:sy n="85" d="100"/>
        </p:scale>
        <p:origin x="1954" y="-20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77633-C1E9-472B-ACFB-2B8DBA6F994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de-CH"/>
        </a:p>
      </dgm:t>
    </dgm:pt>
    <dgm:pt modelId="{C6346BB7-8AE2-4877-808D-72C74605591C}">
      <dgm:prSet phldrT="[Text]" custT="1"/>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CH" sz="1800" dirty="0"/>
            <a:t>Technische Beschleunigung</a:t>
          </a:r>
        </a:p>
      </dgm:t>
    </dgm:pt>
    <dgm:pt modelId="{6B7A1ED1-9B20-4186-80A2-86BA413C507A}" type="parTrans" cxnId="{EC370823-5729-4083-8C1A-AF531E99C9A7}">
      <dgm:prSet/>
      <dgm:spPr/>
      <dgm:t>
        <a:bodyPr/>
        <a:lstStyle/>
        <a:p>
          <a:endParaRPr lang="de-CH" sz="1800"/>
        </a:p>
      </dgm:t>
    </dgm:pt>
    <dgm:pt modelId="{BF59D656-9659-4FD4-BF3D-0FC80560E250}" type="sibTrans" cxnId="{EC370823-5729-4083-8C1A-AF531E99C9A7}">
      <dgm:prSet/>
      <dgm:spPr>
        <a:ln w="57150">
          <a:solidFill>
            <a:srgbClr val="C00000"/>
          </a:solidFill>
          <a:headEnd type="none" w="med" len="med"/>
          <a:tailEnd type="triangle" w="med" len="med"/>
        </a:ln>
      </dgm:spPr>
      <dgm:t>
        <a:bodyPr/>
        <a:lstStyle/>
        <a:p>
          <a:endParaRPr lang="de-CH" sz="1800"/>
        </a:p>
      </dgm:t>
    </dgm:pt>
    <dgm:pt modelId="{F72B94D2-1841-4475-8B7D-96A3B46D0874}">
      <dgm:prSet phldrT="[Text]" custT="1"/>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CH" sz="1800" dirty="0"/>
            <a:t>Beschleunigung des sozialen Wandels</a:t>
          </a:r>
        </a:p>
      </dgm:t>
    </dgm:pt>
    <dgm:pt modelId="{EC107FDF-2A35-47BA-B063-C33F41B94CC3}" type="parTrans" cxnId="{1C05EF8F-D403-43C5-89A5-20DA1B386791}">
      <dgm:prSet/>
      <dgm:spPr/>
      <dgm:t>
        <a:bodyPr/>
        <a:lstStyle/>
        <a:p>
          <a:endParaRPr lang="de-CH" sz="1800"/>
        </a:p>
      </dgm:t>
    </dgm:pt>
    <dgm:pt modelId="{1AF132C9-A8A5-4078-A833-615214AE1232}" type="sibTrans" cxnId="{1C05EF8F-D403-43C5-89A5-20DA1B386791}">
      <dgm:prSet/>
      <dgm:spPr>
        <a:ln w="57150">
          <a:solidFill>
            <a:srgbClr val="C00000"/>
          </a:solidFill>
          <a:headEnd type="none" w="med" len="med"/>
          <a:tailEnd type="triangle" w="med" len="med"/>
        </a:ln>
      </dgm:spPr>
      <dgm:t>
        <a:bodyPr/>
        <a:lstStyle/>
        <a:p>
          <a:endParaRPr lang="de-CH" sz="1800"/>
        </a:p>
      </dgm:t>
    </dgm:pt>
    <dgm:pt modelId="{55B5FF87-6D22-4B5A-A492-F08715B17A53}">
      <dgm:prSet phldrT="[Text]" custT="1"/>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CH" sz="1800" dirty="0"/>
            <a:t>Beschleunigung des Lebenstempos</a:t>
          </a:r>
        </a:p>
      </dgm:t>
    </dgm:pt>
    <dgm:pt modelId="{AF4773A9-800C-4C8D-BA9D-5663A5768B70}" type="parTrans" cxnId="{7FB2C1AA-CAE0-4047-AEC7-A47129765AA6}">
      <dgm:prSet/>
      <dgm:spPr/>
      <dgm:t>
        <a:bodyPr/>
        <a:lstStyle/>
        <a:p>
          <a:endParaRPr lang="de-CH" sz="1800"/>
        </a:p>
      </dgm:t>
    </dgm:pt>
    <dgm:pt modelId="{D5597E3A-7533-4C69-9F6D-204065E61BD4}" type="sibTrans" cxnId="{7FB2C1AA-CAE0-4047-AEC7-A47129765AA6}">
      <dgm:prSet/>
      <dgm:spPr>
        <a:ln w="57150">
          <a:solidFill>
            <a:srgbClr val="C00000"/>
          </a:solidFill>
          <a:headEnd type="none" w="med" len="med"/>
          <a:tailEnd type="triangle" w="med" len="med"/>
        </a:ln>
      </dgm:spPr>
      <dgm:t>
        <a:bodyPr/>
        <a:lstStyle/>
        <a:p>
          <a:endParaRPr lang="de-CH" sz="1800"/>
        </a:p>
      </dgm:t>
    </dgm:pt>
    <dgm:pt modelId="{058D2A67-8193-44E2-8459-4DA85B5BEDF8}" type="pres">
      <dgm:prSet presAssocID="{83777633-C1E9-472B-ACFB-2B8DBA6F9948}" presName="cycle" presStyleCnt="0">
        <dgm:presLayoutVars>
          <dgm:dir/>
          <dgm:resizeHandles val="exact"/>
        </dgm:presLayoutVars>
      </dgm:prSet>
      <dgm:spPr/>
    </dgm:pt>
    <dgm:pt modelId="{A83EB46C-4559-43AB-8CE7-2A8C34FB9F74}" type="pres">
      <dgm:prSet presAssocID="{C6346BB7-8AE2-4877-808D-72C74605591C}" presName="node" presStyleLbl="node1" presStyleIdx="0" presStyleCnt="3" custScaleX="115935">
        <dgm:presLayoutVars>
          <dgm:bulletEnabled val="1"/>
        </dgm:presLayoutVars>
      </dgm:prSet>
      <dgm:spPr/>
    </dgm:pt>
    <dgm:pt modelId="{CDFE1161-0F18-44C1-922E-E74BE7BF7CA2}" type="pres">
      <dgm:prSet presAssocID="{C6346BB7-8AE2-4877-808D-72C74605591C}" presName="spNode" presStyleCnt="0"/>
      <dgm:spPr/>
    </dgm:pt>
    <dgm:pt modelId="{29CF101D-E320-4C14-BF18-C02D9484023E}" type="pres">
      <dgm:prSet presAssocID="{BF59D656-9659-4FD4-BF3D-0FC80560E250}" presName="sibTrans" presStyleLbl="sibTrans1D1" presStyleIdx="0" presStyleCnt="3"/>
      <dgm:spPr/>
    </dgm:pt>
    <dgm:pt modelId="{168D56A8-7033-4264-A2DA-29A6DF12A99C}" type="pres">
      <dgm:prSet presAssocID="{F72B94D2-1841-4475-8B7D-96A3B46D0874}" presName="node" presStyleLbl="node1" presStyleIdx="1" presStyleCnt="3" custScaleX="120296">
        <dgm:presLayoutVars>
          <dgm:bulletEnabled val="1"/>
        </dgm:presLayoutVars>
      </dgm:prSet>
      <dgm:spPr/>
    </dgm:pt>
    <dgm:pt modelId="{AFD87313-6251-434C-94B1-8888B2064417}" type="pres">
      <dgm:prSet presAssocID="{F72B94D2-1841-4475-8B7D-96A3B46D0874}" presName="spNode" presStyleCnt="0"/>
      <dgm:spPr/>
    </dgm:pt>
    <dgm:pt modelId="{A661689D-5571-4DF1-BA2F-E48F1223ECB3}" type="pres">
      <dgm:prSet presAssocID="{1AF132C9-A8A5-4078-A833-615214AE1232}" presName="sibTrans" presStyleLbl="sibTrans1D1" presStyleIdx="1" presStyleCnt="3"/>
      <dgm:spPr/>
    </dgm:pt>
    <dgm:pt modelId="{DE669624-3100-4E9F-812B-5333A8A776E0}" type="pres">
      <dgm:prSet presAssocID="{55B5FF87-6D22-4B5A-A492-F08715B17A53}" presName="node" presStyleLbl="node1" presStyleIdx="2" presStyleCnt="3" custScaleX="117877">
        <dgm:presLayoutVars>
          <dgm:bulletEnabled val="1"/>
        </dgm:presLayoutVars>
      </dgm:prSet>
      <dgm:spPr/>
    </dgm:pt>
    <dgm:pt modelId="{705C83FD-39A1-4029-8014-61EE23B7ACD4}" type="pres">
      <dgm:prSet presAssocID="{55B5FF87-6D22-4B5A-A492-F08715B17A53}" presName="spNode" presStyleCnt="0"/>
      <dgm:spPr/>
    </dgm:pt>
    <dgm:pt modelId="{9BF93B72-CEF2-422A-AD47-E72EB9B38128}" type="pres">
      <dgm:prSet presAssocID="{D5597E3A-7533-4C69-9F6D-204065E61BD4}" presName="sibTrans" presStyleLbl="sibTrans1D1" presStyleIdx="2" presStyleCnt="3"/>
      <dgm:spPr/>
    </dgm:pt>
  </dgm:ptLst>
  <dgm:cxnLst>
    <dgm:cxn modelId="{70E2A901-75C2-483C-BDC5-67529170EA0D}" type="presOf" srcId="{C6346BB7-8AE2-4877-808D-72C74605591C}" destId="{A83EB46C-4559-43AB-8CE7-2A8C34FB9F74}" srcOrd="0" destOrd="0" presId="urn:microsoft.com/office/officeart/2005/8/layout/cycle6"/>
    <dgm:cxn modelId="{EC370823-5729-4083-8C1A-AF531E99C9A7}" srcId="{83777633-C1E9-472B-ACFB-2B8DBA6F9948}" destId="{C6346BB7-8AE2-4877-808D-72C74605591C}" srcOrd="0" destOrd="0" parTransId="{6B7A1ED1-9B20-4186-80A2-86BA413C507A}" sibTransId="{BF59D656-9659-4FD4-BF3D-0FC80560E250}"/>
    <dgm:cxn modelId="{7128CA28-A218-439F-A410-DA2942A9AB10}" type="presOf" srcId="{F72B94D2-1841-4475-8B7D-96A3B46D0874}" destId="{168D56A8-7033-4264-A2DA-29A6DF12A99C}" srcOrd="0" destOrd="0" presId="urn:microsoft.com/office/officeart/2005/8/layout/cycle6"/>
    <dgm:cxn modelId="{1370933B-301D-4966-8665-93715DADCDBA}" type="presOf" srcId="{83777633-C1E9-472B-ACFB-2B8DBA6F9948}" destId="{058D2A67-8193-44E2-8459-4DA85B5BEDF8}" srcOrd="0" destOrd="0" presId="urn:microsoft.com/office/officeart/2005/8/layout/cycle6"/>
    <dgm:cxn modelId="{3CDE9F74-B3F5-42C1-8B69-A139801AF6A4}" type="presOf" srcId="{D5597E3A-7533-4C69-9F6D-204065E61BD4}" destId="{9BF93B72-CEF2-422A-AD47-E72EB9B38128}" srcOrd="0" destOrd="0" presId="urn:microsoft.com/office/officeart/2005/8/layout/cycle6"/>
    <dgm:cxn modelId="{F6B95C83-D170-483E-B286-CE2B543489B5}" type="presOf" srcId="{BF59D656-9659-4FD4-BF3D-0FC80560E250}" destId="{29CF101D-E320-4C14-BF18-C02D9484023E}" srcOrd="0" destOrd="0" presId="urn:microsoft.com/office/officeart/2005/8/layout/cycle6"/>
    <dgm:cxn modelId="{1C05EF8F-D403-43C5-89A5-20DA1B386791}" srcId="{83777633-C1E9-472B-ACFB-2B8DBA6F9948}" destId="{F72B94D2-1841-4475-8B7D-96A3B46D0874}" srcOrd="1" destOrd="0" parTransId="{EC107FDF-2A35-47BA-B063-C33F41B94CC3}" sibTransId="{1AF132C9-A8A5-4078-A833-615214AE1232}"/>
    <dgm:cxn modelId="{7FB2C1AA-CAE0-4047-AEC7-A47129765AA6}" srcId="{83777633-C1E9-472B-ACFB-2B8DBA6F9948}" destId="{55B5FF87-6D22-4B5A-A492-F08715B17A53}" srcOrd="2" destOrd="0" parTransId="{AF4773A9-800C-4C8D-BA9D-5663A5768B70}" sibTransId="{D5597E3A-7533-4C69-9F6D-204065E61BD4}"/>
    <dgm:cxn modelId="{E26E88CE-E005-414E-8C3C-82840E471BFD}" type="presOf" srcId="{55B5FF87-6D22-4B5A-A492-F08715B17A53}" destId="{DE669624-3100-4E9F-812B-5333A8A776E0}" srcOrd="0" destOrd="0" presId="urn:microsoft.com/office/officeart/2005/8/layout/cycle6"/>
    <dgm:cxn modelId="{4DB7FECF-61F6-4A46-ACFA-FCDEE4C45E5F}" type="presOf" srcId="{1AF132C9-A8A5-4078-A833-615214AE1232}" destId="{A661689D-5571-4DF1-BA2F-E48F1223ECB3}" srcOrd="0" destOrd="0" presId="urn:microsoft.com/office/officeart/2005/8/layout/cycle6"/>
    <dgm:cxn modelId="{F9E2471C-9667-4633-BDBF-54B2CC8E48D0}" type="presParOf" srcId="{058D2A67-8193-44E2-8459-4DA85B5BEDF8}" destId="{A83EB46C-4559-43AB-8CE7-2A8C34FB9F74}" srcOrd="0" destOrd="0" presId="urn:microsoft.com/office/officeart/2005/8/layout/cycle6"/>
    <dgm:cxn modelId="{08BDC23A-82D3-4AEC-BE5E-7BADA7302383}" type="presParOf" srcId="{058D2A67-8193-44E2-8459-4DA85B5BEDF8}" destId="{CDFE1161-0F18-44C1-922E-E74BE7BF7CA2}" srcOrd="1" destOrd="0" presId="urn:microsoft.com/office/officeart/2005/8/layout/cycle6"/>
    <dgm:cxn modelId="{D255E4EF-A56A-4300-84AA-1F47F59F4D2F}" type="presParOf" srcId="{058D2A67-8193-44E2-8459-4DA85B5BEDF8}" destId="{29CF101D-E320-4C14-BF18-C02D9484023E}" srcOrd="2" destOrd="0" presId="urn:microsoft.com/office/officeart/2005/8/layout/cycle6"/>
    <dgm:cxn modelId="{3DC64249-8BA0-47B2-AB38-1FB488E0251F}" type="presParOf" srcId="{058D2A67-8193-44E2-8459-4DA85B5BEDF8}" destId="{168D56A8-7033-4264-A2DA-29A6DF12A99C}" srcOrd="3" destOrd="0" presId="urn:microsoft.com/office/officeart/2005/8/layout/cycle6"/>
    <dgm:cxn modelId="{5A1EC64E-7C24-45E0-91DA-51A3E28C7A32}" type="presParOf" srcId="{058D2A67-8193-44E2-8459-4DA85B5BEDF8}" destId="{AFD87313-6251-434C-94B1-8888B2064417}" srcOrd="4" destOrd="0" presId="urn:microsoft.com/office/officeart/2005/8/layout/cycle6"/>
    <dgm:cxn modelId="{84148D16-E7BB-4774-9689-212BE129310C}" type="presParOf" srcId="{058D2A67-8193-44E2-8459-4DA85B5BEDF8}" destId="{A661689D-5571-4DF1-BA2F-E48F1223ECB3}" srcOrd="5" destOrd="0" presId="urn:microsoft.com/office/officeart/2005/8/layout/cycle6"/>
    <dgm:cxn modelId="{1B8F7420-FE32-43F1-A43F-F066F1D6AEFF}" type="presParOf" srcId="{058D2A67-8193-44E2-8459-4DA85B5BEDF8}" destId="{DE669624-3100-4E9F-812B-5333A8A776E0}" srcOrd="6" destOrd="0" presId="urn:microsoft.com/office/officeart/2005/8/layout/cycle6"/>
    <dgm:cxn modelId="{4A7F7BD4-370A-4490-BE26-D37870B290E9}" type="presParOf" srcId="{058D2A67-8193-44E2-8459-4DA85B5BEDF8}" destId="{705C83FD-39A1-4029-8014-61EE23B7ACD4}" srcOrd="7" destOrd="0" presId="urn:microsoft.com/office/officeart/2005/8/layout/cycle6"/>
    <dgm:cxn modelId="{E36030DE-103E-402E-9D76-B9CBAADD3109}" type="presParOf" srcId="{058D2A67-8193-44E2-8459-4DA85B5BEDF8}" destId="{9BF93B72-CEF2-422A-AD47-E72EB9B38128}"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EB46C-4559-43AB-8CE7-2A8C34FB9F74}">
      <dsp:nvSpPr>
        <dsp:cNvPr id="0" name=""/>
        <dsp:cNvSpPr/>
      </dsp:nvSpPr>
      <dsp:spPr>
        <a:xfrm>
          <a:off x="2261495" y="133"/>
          <a:ext cx="2459787" cy="1379102"/>
        </a:xfrm>
        <a:prstGeom prst="roundRect">
          <a:avLst/>
        </a:prstGeom>
        <a:solidFill>
          <a:srgbClr val="0070C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CH" sz="1800" kern="1200" dirty="0"/>
            <a:t>Technische Beschleunigung</a:t>
          </a:r>
        </a:p>
      </dsp:txBody>
      <dsp:txXfrm>
        <a:off x="2328817" y="67455"/>
        <a:ext cx="2325143" cy="1244458"/>
      </dsp:txXfrm>
    </dsp:sp>
    <dsp:sp modelId="{29CF101D-E320-4C14-BF18-C02D9484023E}">
      <dsp:nvSpPr>
        <dsp:cNvPr id="0" name=""/>
        <dsp:cNvSpPr/>
      </dsp:nvSpPr>
      <dsp:spPr>
        <a:xfrm>
          <a:off x="1651455" y="689684"/>
          <a:ext cx="3679867" cy="3679867"/>
        </a:xfrm>
        <a:custGeom>
          <a:avLst/>
          <a:gdLst/>
          <a:ahLst/>
          <a:cxnLst/>
          <a:rect l="0" t="0" r="0" b="0"/>
          <a:pathLst>
            <a:path>
              <a:moveTo>
                <a:pt x="3082464" y="482924"/>
              </a:moveTo>
              <a:arcTo wR="1839933" hR="1839933" stAng="18748707" swAng="3251058"/>
            </a:path>
          </a:pathLst>
        </a:custGeom>
        <a:noFill/>
        <a:ln w="57150" cap="flat" cmpd="sng" algn="ctr">
          <a:solidFill>
            <a:srgbClr val="C00000"/>
          </a:solidFill>
          <a:prstDash val="solid"/>
          <a:miter lim="800000"/>
          <a:headEnd type="none" w="med" len="med"/>
          <a:tailEnd type="triangle" w="med" len="med"/>
        </a:ln>
        <a:effectLst/>
      </dsp:spPr>
      <dsp:style>
        <a:lnRef idx="1">
          <a:scrgbClr r="0" g="0" b="0"/>
        </a:lnRef>
        <a:fillRef idx="0">
          <a:scrgbClr r="0" g="0" b="0"/>
        </a:fillRef>
        <a:effectRef idx="0">
          <a:scrgbClr r="0" g="0" b="0"/>
        </a:effectRef>
        <a:fontRef idx="minor"/>
      </dsp:style>
    </dsp:sp>
    <dsp:sp modelId="{168D56A8-7033-4264-A2DA-29A6DF12A99C}">
      <dsp:nvSpPr>
        <dsp:cNvPr id="0" name=""/>
        <dsp:cNvSpPr/>
      </dsp:nvSpPr>
      <dsp:spPr>
        <a:xfrm>
          <a:off x="3808660" y="2760033"/>
          <a:ext cx="2552315" cy="1379102"/>
        </a:xfrm>
        <a:prstGeom prst="roundRect">
          <a:avLst/>
        </a:prstGeom>
        <a:solidFill>
          <a:srgbClr val="0070C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CH" sz="1800" kern="1200" dirty="0"/>
            <a:t>Beschleunigung des sozialen Wandels</a:t>
          </a:r>
        </a:p>
      </dsp:txBody>
      <dsp:txXfrm>
        <a:off x="3875982" y="2827355"/>
        <a:ext cx="2417671" cy="1244458"/>
      </dsp:txXfrm>
    </dsp:sp>
    <dsp:sp modelId="{A661689D-5571-4DF1-BA2F-E48F1223ECB3}">
      <dsp:nvSpPr>
        <dsp:cNvPr id="0" name=""/>
        <dsp:cNvSpPr/>
      </dsp:nvSpPr>
      <dsp:spPr>
        <a:xfrm>
          <a:off x="1651455" y="689684"/>
          <a:ext cx="3679867" cy="3679867"/>
        </a:xfrm>
        <a:custGeom>
          <a:avLst/>
          <a:gdLst/>
          <a:ahLst/>
          <a:cxnLst/>
          <a:rect l="0" t="0" r="0" b="0"/>
          <a:pathLst>
            <a:path>
              <a:moveTo>
                <a:pt x="2715814" y="3458015"/>
              </a:moveTo>
              <a:arcTo wR="1839933" hR="1839933" stAng="3694377" swAng="3411245"/>
            </a:path>
          </a:pathLst>
        </a:custGeom>
        <a:noFill/>
        <a:ln w="57150" cap="flat" cmpd="sng" algn="ctr">
          <a:solidFill>
            <a:srgbClr val="C00000"/>
          </a:solidFill>
          <a:prstDash val="solid"/>
          <a:miter lim="800000"/>
          <a:headEnd type="none" w="med" len="med"/>
          <a:tailEnd type="triangle" w="med" len="med"/>
        </a:ln>
        <a:effectLst/>
      </dsp:spPr>
      <dsp:style>
        <a:lnRef idx="1">
          <a:scrgbClr r="0" g="0" b="0"/>
        </a:lnRef>
        <a:fillRef idx="0">
          <a:scrgbClr r="0" g="0" b="0"/>
        </a:fillRef>
        <a:effectRef idx="0">
          <a:scrgbClr r="0" g="0" b="0"/>
        </a:effectRef>
        <a:fontRef idx="minor"/>
      </dsp:style>
    </dsp:sp>
    <dsp:sp modelId="{DE669624-3100-4E9F-812B-5333A8A776E0}">
      <dsp:nvSpPr>
        <dsp:cNvPr id="0" name=""/>
        <dsp:cNvSpPr/>
      </dsp:nvSpPr>
      <dsp:spPr>
        <a:xfrm>
          <a:off x="647464" y="2760033"/>
          <a:ext cx="2500991" cy="1379102"/>
        </a:xfrm>
        <a:prstGeom prst="roundRect">
          <a:avLst/>
        </a:prstGeom>
        <a:solidFill>
          <a:srgbClr val="0070C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CH" sz="1800" kern="1200" dirty="0"/>
            <a:t>Beschleunigung des Lebenstempos</a:t>
          </a:r>
        </a:p>
      </dsp:txBody>
      <dsp:txXfrm>
        <a:off x="714786" y="2827355"/>
        <a:ext cx="2366347" cy="1244458"/>
      </dsp:txXfrm>
    </dsp:sp>
    <dsp:sp modelId="{9BF93B72-CEF2-422A-AD47-E72EB9B38128}">
      <dsp:nvSpPr>
        <dsp:cNvPr id="0" name=""/>
        <dsp:cNvSpPr/>
      </dsp:nvSpPr>
      <dsp:spPr>
        <a:xfrm>
          <a:off x="1651455" y="689684"/>
          <a:ext cx="3679867" cy="3679867"/>
        </a:xfrm>
        <a:custGeom>
          <a:avLst/>
          <a:gdLst/>
          <a:ahLst/>
          <a:cxnLst/>
          <a:rect l="0" t="0" r="0" b="0"/>
          <a:pathLst>
            <a:path>
              <a:moveTo>
                <a:pt x="12426" y="2053411"/>
              </a:moveTo>
              <a:arcTo wR="1839933" hR="1839933" stAng="10400235" swAng="3251058"/>
            </a:path>
          </a:pathLst>
        </a:custGeom>
        <a:noFill/>
        <a:ln w="57150" cap="flat" cmpd="sng" algn="ctr">
          <a:solidFill>
            <a:srgbClr val="C00000"/>
          </a:solidFill>
          <a:prstDash val="solid"/>
          <a:miter lim="800000"/>
          <a:headEnd type="none" w="med" len="med"/>
          <a:tailEnd type="triangle" w="med" len="me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sz="quarter" idx="1"/>
          </p:nvPr>
        </p:nvSpPr>
        <p:spPr>
          <a:xfrm>
            <a:off x="3416828" y="156906"/>
            <a:ext cx="2982119" cy="501879"/>
          </a:xfrm>
          <a:prstGeom prst="rect">
            <a:avLst/>
          </a:prstGeom>
        </p:spPr>
        <p:txBody>
          <a:bodyPr vert="horz" lIns="96478" tIns="48239" rIns="96478" bIns="48239" rtlCol="0"/>
          <a:lstStyle>
            <a:lvl1pPr algn="r">
              <a:defRPr sz="1300"/>
            </a:lvl1pPr>
          </a:lstStyle>
          <a:p>
            <a:r>
              <a:rPr lang="de-CH" dirty="0"/>
              <a:t>Samuel Pfeifer</a:t>
            </a:r>
          </a:p>
          <a:p>
            <a:r>
              <a:rPr lang="de-CH" dirty="0"/>
              <a:t>Das Fremde in mir, in dir, in Gott</a:t>
            </a:r>
          </a:p>
          <a:p>
            <a:r>
              <a:rPr lang="de-CH" dirty="0"/>
              <a:t>APS-Kongress Würzburg 31.05.2017</a:t>
            </a:r>
          </a:p>
        </p:txBody>
      </p:sp>
      <p:sp>
        <p:nvSpPr>
          <p:cNvPr id="4" name="Fußzeilenplatzhalter 3"/>
          <p:cNvSpPr>
            <a:spLocks noGrp="1"/>
          </p:cNvSpPr>
          <p:nvPr>
            <p:ph type="ftr" sz="quarter" idx="2"/>
          </p:nvPr>
        </p:nvSpPr>
        <p:spPr>
          <a:xfrm>
            <a:off x="434709" y="8706620"/>
            <a:ext cx="2982119" cy="501878"/>
          </a:xfrm>
          <a:prstGeom prst="rect">
            <a:avLst/>
          </a:prstGeom>
        </p:spPr>
        <p:txBody>
          <a:bodyPr vert="horz" lIns="96478" tIns="48239" rIns="96478" bIns="48239" rtlCol="0" anchor="b"/>
          <a:lstStyle>
            <a:lvl1pPr algn="l">
              <a:defRPr sz="1300"/>
            </a:lvl1pPr>
          </a:lstStyle>
          <a:p>
            <a:r>
              <a:rPr lang="de-CH" dirty="0"/>
              <a:t>www.seminare-ps.net</a:t>
            </a:r>
          </a:p>
        </p:txBody>
      </p:sp>
      <p:sp>
        <p:nvSpPr>
          <p:cNvPr id="5" name="Foliennummernplatzhalter 4"/>
          <p:cNvSpPr>
            <a:spLocks noGrp="1"/>
          </p:cNvSpPr>
          <p:nvPr>
            <p:ph type="sldNum" sz="quarter" idx="3"/>
          </p:nvPr>
        </p:nvSpPr>
        <p:spPr>
          <a:xfrm>
            <a:off x="3416828" y="8726239"/>
            <a:ext cx="2982119" cy="501878"/>
          </a:xfrm>
          <a:prstGeom prst="rect">
            <a:avLst/>
          </a:prstGeom>
        </p:spPr>
        <p:txBody>
          <a:bodyPr vert="horz" lIns="96478" tIns="48239" rIns="96478" bIns="48239" rtlCol="0" anchor="b"/>
          <a:lstStyle>
            <a:lvl1pPr algn="r">
              <a:defRPr sz="1300"/>
            </a:lvl1pPr>
          </a:lstStyle>
          <a:p>
            <a:fld id="{6C598E0E-5D2A-41D7-AB72-C91595E7E683}" type="slidenum">
              <a:rPr lang="de-CH" smtClean="0"/>
              <a:t>‹Nr.›</a:t>
            </a:fld>
            <a:endParaRPr lang="de-CH" dirty="0"/>
          </a:p>
        </p:txBody>
      </p:sp>
    </p:spTree>
    <p:extLst>
      <p:ext uri="{BB962C8B-B14F-4D97-AF65-F5344CB8AC3E}">
        <p14:creationId xmlns:p14="http://schemas.microsoft.com/office/powerpoint/2010/main" val="2399745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de-CH"/>
          </a:p>
        </p:txBody>
      </p:sp>
      <p:sp>
        <p:nvSpPr>
          <p:cNvPr id="3" name="Datumsplatzhalter 2"/>
          <p:cNvSpPr>
            <a:spLocks noGrp="1"/>
          </p:cNvSpPr>
          <p:nvPr>
            <p:ph type="dt" idx="1"/>
          </p:nvPr>
        </p:nvSpPr>
        <p:spPr>
          <a:xfrm>
            <a:off x="3898102" y="0"/>
            <a:ext cx="2982119" cy="501879"/>
          </a:xfrm>
          <a:prstGeom prst="rect">
            <a:avLst/>
          </a:prstGeom>
        </p:spPr>
        <p:txBody>
          <a:bodyPr vert="horz" lIns="96478" tIns="48239" rIns="96478" bIns="48239" rtlCol="0"/>
          <a:lstStyle>
            <a:lvl1pPr algn="r">
              <a:defRPr sz="1300"/>
            </a:lvl1pPr>
          </a:lstStyle>
          <a:p>
            <a:fld id="{E64B8D0E-ECBB-45F2-BB48-9114F71FD3C1}" type="datetimeFigureOut">
              <a:rPr lang="de-CH" smtClean="0"/>
              <a:t>26.01.2021</a:t>
            </a:fld>
            <a:endParaRPr lang="de-CH"/>
          </a:p>
        </p:txBody>
      </p:sp>
      <p:sp>
        <p:nvSpPr>
          <p:cNvPr id="4" name="Folienbildplatzhalter 3"/>
          <p:cNvSpPr>
            <a:spLocks noGrp="1" noRot="1" noChangeAspect="1"/>
          </p:cNvSpPr>
          <p:nvPr>
            <p:ph type="sldImg" idx="2"/>
          </p:nvPr>
        </p:nvSpPr>
        <p:spPr>
          <a:xfrm>
            <a:off x="873125" y="1250950"/>
            <a:ext cx="5135563" cy="3375025"/>
          </a:xfrm>
          <a:prstGeom prst="rect">
            <a:avLst/>
          </a:prstGeom>
          <a:noFill/>
          <a:ln w="12700">
            <a:solidFill>
              <a:prstClr val="black"/>
            </a:solidFill>
          </a:ln>
        </p:spPr>
        <p:txBody>
          <a:bodyPr vert="horz" lIns="96478" tIns="48239" rIns="96478" bIns="48239" rtlCol="0" anchor="ctr"/>
          <a:lstStyle/>
          <a:p>
            <a:endParaRPr lang="de-CH"/>
          </a:p>
        </p:txBody>
      </p:sp>
      <p:sp>
        <p:nvSpPr>
          <p:cNvPr id="5" name="Notizenplatzhalter 4"/>
          <p:cNvSpPr>
            <a:spLocks noGrp="1"/>
          </p:cNvSpPr>
          <p:nvPr>
            <p:ph type="body" sz="quarter" idx="3"/>
          </p:nvPr>
        </p:nvSpPr>
        <p:spPr>
          <a:xfrm>
            <a:off x="688182" y="4813866"/>
            <a:ext cx="5505450" cy="3938617"/>
          </a:xfrm>
          <a:prstGeom prst="rect">
            <a:avLst/>
          </a:prstGeom>
        </p:spPr>
        <p:txBody>
          <a:bodyPr vert="horz" lIns="96478" tIns="48239" rIns="96478" bIns="48239"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500961"/>
            <a:ext cx="2982119" cy="501878"/>
          </a:xfrm>
          <a:prstGeom prst="rect">
            <a:avLst/>
          </a:prstGeom>
        </p:spPr>
        <p:txBody>
          <a:bodyPr vert="horz" lIns="96478" tIns="48239" rIns="96478" bIns="48239" rtlCol="0" anchor="b"/>
          <a:lstStyle>
            <a:lvl1pPr algn="l">
              <a:defRPr sz="1300"/>
            </a:lvl1pPr>
          </a:lstStyle>
          <a:p>
            <a:endParaRPr lang="de-CH"/>
          </a:p>
        </p:txBody>
      </p:sp>
      <p:sp>
        <p:nvSpPr>
          <p:cNvPr id="7" name="Foliennummernplatzhalter 6"/>
          <p:cNvSpPr>
            <a:spLocks noGrp="1"/>
          </p:cNvSpPr>
          <p:nvPr>
            <p:ph type="sldNum" sz="quarter" idx="5"/>
          </p:nvPr>
        </p:nvSpPr>
        <p:spPr>
          <a:xfrm>
            <a:off x="3898102" y="9500961"/>
            <a:ext cx="2982119" cy="501878"/>
          </a:xfrm>
          <a:prstGeom prst="rect">
            <a:avLst/>
          </a:prstGeom>
        </p:spPr>
        <p:txBody>
          <a:bodyPr vert="horz" lIns="96478" tIns="48239" rIns="96478" bIns="48239" rtlCol="0" anchor="b"/>
          <a:lstStyle>
            <a:lvl1pPr algn="r">
              <a:defRPr sz="1300"/>
            </a:lvl1pPr>
          </a:lstStyle>
          <a:p>
            <a:fld id="{4EBED3F6-1735-4B6A-A20F-5F324BBEABD2}" type="slidenum">
              <a:rPr lang="de-CH" smtClean="0"/>
              <a:t>‹Nr.›</a:t>
            </a:fld>
            <a:endParaRPr lang="de-CH"/>
          </a:p>
        </p:txBody>
      </p:sp>
    </p:spTree>
    <p:extLst>
      <p:ext uri="{BB962C8B-B14F-4D97-AF65-F5344CB8AC3E}">
        <p14:creationId xmlns:p14="http://schemas.microsoft.com/office/powerpoint/2010/main" val="28111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arbeitsblaetter.stangl-taller.at/WISSENSCHAFTPSYCHOLOGIE/PSYCHOLOGEN/Jung.s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fontis-verlag.com/buch/william-h-willimon-stanley-hauerwas-christen-sind-fremdbuerger/"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4EBED3F6-1735-4B6A-A20F-5F324BBEABD2}" type="slidenum">
              <a:rPr lang="de-CH" smtClean="0"/>
              <a:t>1</a:t>
            </a:fld>
            <a:endParaRPr lang="de-CH"/>
          </a:p>
        </p:txBody>
      </p:sp>
    </p:spTree>
    <p:extLst>
      <p:ext uri="{BB962C8B-B14F-4D97-AF65-F5344CB8AC3E}">
        <p14:creationId xmlns:p14="http://schemas.microsoft.com/office/powerpoint/2010/main" val="4205870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http://www.latrobe.edu.au/news/images/articles/shadow_704180.jpg</a:t>
            </a:r>
          </a:p>
        </p:txBody>
      </p:sp>
      <p:sp>
        <p:nvSpPr>
          <p:cNvPr id="4" name="Foliennummernplatzhalter 3"/>
          <p:cNvSpPr>
            <a:spLocks noGrp="1"/>
          </p:cNvSpPr>
          <p:nvPr>
            <p:ph type="sldNum" sz="quarter" idx="10"/>
          </p:nvPr>
        </p:nvSpPr>
        <p:spPr/>
        <p:txBody>
          <a:bodyPr/>
          <a:lstStyle/>
          <a:p>
            <a:fld id="{4EBED3F6-1735-4B6A-A20F-5F324BBEABD2}" type="slidenum">
              <a:rPr lang="de-CH" smtClean="0"/>
              <a:t>16</a:t>
            </a:fld>
            <a:endParaRPr lang="de-CH"/>
          </a:p>
        </p:txBody>
      </p:sp>
    </p:spTree>
    <p:extLst>
      <p:ext uri="{BB962C8B-B14F-4D97-AF65-F5344CB8AC3E}">
        <p14:creationId xmlns:p14="http://schemas.microsoft.com/office/powerpoint/2010/main" val="1232441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64783">
              <a:defRPr/>
            </a:pPr>
            <a:r>
              <a:rPr lang="de-CH" sz="1300" b="1" dirty="0"/>
              <a:t>Hartmut Rosa</a:t>
            </a:r>
            <a:r>
              <a:rPr lang="de-CH" sz="1300" dirty="0"/>
              <a:t>, Professor für Allgemeine und Theoretische Soziologie Universität Jena; Leitung Max Weber Kolleg für kultur- und sozialwissenschaftliche Studien Univ. Erfurt </a:t>
            </a: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18</a:t>
            </a:fld>
            <a:endParaRPr lang="de-CH"/>
          </a:p>
        </p:txBody>
      </p:sp>
    </p:spTree>
    <p:extLst>
      <p:ext uri="{BB962C8B-B14F-4D97-AF65-F5344CB8AC3E}">
        <p14:creationId xmlns:p14="http://schemas.microsoft.com/office/powerpoint/2010/main" val="2482509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64783">
              <a:defRPr/>
            </a:pPr>
            <a:r>
              <a:rPr lang="de-CH" sz="1300" b="1" dirty="0"/>
              <a:t>Hartmut Rosa</a:t>
            </a:r>
            <a:r>
              <a:rPr lang="de-CH" sz="1300" dirty="0"/>
              <a:t>, Professor für Allgemeine und Theoretische Soziologie Universität Jena; Leitung Max Weber Kolleg für kultur- und sozialwissenschaftliche Studien Univ. Erfurt </a:t>
            </a: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20</a:t>
            </a:fld>
            <a:endParaRPr lang="de-CH"/>
          </a:p>
        </p:txBody>
      </p:sp>
    </p:spTree>
    <p:extLst>
      <p:ext uri="{BB962C8B-B14F-4D97-AF65-F5344CB8AC3E}">
        <p14:creationId xmlns:p14="http://schemas.microsoft.com/office/powerpoint/2010/main" val="3372889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4EBED3F6-1735-4B6A-A20F-5F324BBEABD2}" type="slidenum">
              <a:rPr lang="de-CH" smtClean="0"/>
              <a:t>21</a:t>
            </a:fld>
            <a:endParaRPr lang="de-CH"/>
          </a:p>
        </p:txBody>
      </p:sp>
    </p:spTree>
    <p:extLst>
      <p:ext uri="{BB962C8B-B14F-4D97-AF65-F5344CB8AC3E}">
        <p14:creationId xmlns:p14="http://schemas.microsoft.com/office/powerpoint/2010/main" val="4127102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300" dirty="0"/>
              <a:t>Der Schatten </a:t>
            </a:r>
          </a:p>
          <a:p>
            <a:r>
              <a:rPr lang="de-CH" sz="1300" dirty="0"/>
              <a:t>Das Unterdrücken bestimmter Persönlichkeitsteile führt zur Entwicklung von Teilpersönlichkeiten, die die unterdrückten Persönlichkeitsteile aufnehmen müssen. Die erste Teilpersönlichkeit ist der sogenannte Schatten. Er umfasst häufig Geiz, Egoismus, Aggressivität, Triebhaftigkeit, Neid, Habgier, usw.. </a:t>
            </a:r>
          </a:p>
          <a:p>
            <a:r>
              <a:rPr lang="de-CH" sz="1300" dirty="0"/>
              <a:t>Die zweite Teilpersönlichkeit umfasst ausschließlich die gegengeschlechtlichen Schattenaspekte. Bei dem Mann wird diese Teilpersönlichkeit Anima genannt, bei der Frau ist es der Animus. Die Anima symbolisiert folgende unterdrückte, weibliche Handlungsweisen: Kommunikationsfähigkeit hinsichtlich persönlicher Belange, Einfühlungsvermögen, Beziehungsfähigkeit, der Zugang zu seinem Körper und seinen Gefühlen, Anpassungsfähigkeit. Der Animus symbolisiert unterdrückte, männliche Eigenschaften, wie Aggression, Triebhaftigkeit, Mut, Risikobereitschaft, Eigeninitiative, geistige Selbständigkeit, Innovation. Da diese Inhalte aber nicht vollkommen zu unterdrücken sind, kehren sie nach außen über Projektionen auf andere Personen und Gegenstände zurück. In dem Maße, in dem man sich mit sich selbst versöhnt, versöhnt man sich also auch mit seiner Umwelt.</a:t>
            </a:r>
          </a:p>
          <a:p>
            <a:r>
              <a:rPr lang="de-CH" sz="1300" dirty="0"/>
              <a:t> </a:t>
            </a:r>
          </a:p>
          <a:p>
            <a:r>
              <a:rPr lang="fr-CH" sz="1300" dirty="0"/>
              <a:t>Quelle: </a:t>
            </a:r>
            <a:r>
              <a:rPr lang="fr-CH" sz="1300" dirty="0">
                <a:hlinkClick r:id="rId3"/>
              </a:rPr>
              <a:t>http://arbeitsblaetter.stangl-taller.at/WISSENSCHAFTPSYCHOLOGIE/PSYCHOLOGEN/Jung.shtml</a:t>
            </a:r>
            <a:endParaRPr lang="de-CH" sz="1300" dirty="0"/>
          </a:p>
          <a:p>
            <a:r>
              <a:rPr lang="fr-CH" sz="1300" dirty="0"/>
              <a:t> </a:t>
            </a:r>
            <a:endParaRPr lang="de-CH" sz="1300"/>
          </a:p>
          <a:p>
            <a:endParaRPr lang="de-CH"/>
          </a:p>
        </p:txBody>
      </p:sp>
      <p:sp>
        <p:nvSpPr>
          <p:cNvPr id="4" name="Foliennummernplatzhalter 3"/>
          <p:cNvSpPr>
            <a:spLocks noGrp="1"/>
          </p:cNvSpPr>
          <p:nvPr>
            <p:ph type="sldNum" sz="quarter" idx="10"/>
          </p:nvPr>
        </p:nvSpPr>
        <p:spPr/>
        <p:txBody>
          <a:bodyPr/>
          <a:lstStyle/>
          <a:p>
            <a:fld id="{4EBED3F6-1735-4B6A-A20F-5F324BBEABD2}" type="slidenum">
              <a:rPr lang="de-CH" smtClean="0"/>
              <a:t>23</a:t>
            </a:fld>
            <a:endParaRPr lang="de-CH"/>
          </a:p>
        </p:txBody>
      </p:sp>
    </p:spTree>
    <p:extLst>
      <p:ext uri="{BB962C8B-B14F-4D97-AF65-F5344CB8AC3E}">
        <p14:creationId xmlns:p14="http://schemas.microsoft.com/office/powerpoint/2010/main" val="691838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300" b="1" dirty="0"/>
              <a:t>Roman "Löwen wecken" von </a:t>
            </a:r>
            <a:r>
              <a:rPr lang="de-CH" sz="1300" b="1" dirty="0" err="1"/>
              <a:t>Ayelet</a:t>
            </a:r>
            <a:r>
              <a:rPr lang="de-CH" sz="1300" b="1" dirty="0"/>
              <a:t> </a:t>
            </a:r>
            <a:r>
              <a:rPr lang="de-CH" sz="1300" b="1" dirty="0" err="1"/>
              <a:t>Gundar-Goshen</a:t>
            </a:r>
            <a:r>
              <a:rPr lang="de-CH" sz="1300" b="1" dirty="0"/>
              <a:t>, </a:t>
            </a:r>
          </a:p>
          <a:p>
            <a:pPr defTabSz="964783">
              <a:defRPr/>
            </a:pPr>
            <a:r>
              <a:rPr lang="de-CH" sz="1300" dirty="0"/>
              <a:t>Die Konfrontation mit dem Fremden in uns kann ganz unvermutet kommen. Eindrücklich wird dies geschildert in einem israelischen Roman von </a:t>
            </a:r>
            <a:r>
              <a:rPr lang="de-CH" sz="1300" dirty="0" err="1"/>
              <a:t>Ayelet</a:t>
            </a:r>
            <a:r>
              <a:rPr lang="de-CH" sz="1300" dirty="0"/>
              <a:t> </a:t>
            </a:r>
            <a:r>
              <a:rPr lang="de-CH" sz="1300" dirty="0" err="1"/>
              <a:t>Gundar-Goshen</a:t>
            </a:r>
            <a:r>
              <a:rPr lang="de-CH" sz="1300" dirty="0"/>
              <a:t> mit dem Titel „Löwen wecken“. Eine packende Geschichte um Schuld und Sühne im Kontext der modernen israelischen Gesellschaft. </a:t>
            </a:r>
            <a:r>
              <a:rPr lang="de-CH" sz="1300" dirty="0" err="1"/>
              <a:t>Etan</a:t>
            </a:r>
            <a:r>
              <a:rPr lang="de-CH" sz="1300" dirty="0"/>
              <a:t> Grien, der erfolgreiche, liberale und weltoffene Neurochirurg, der treue Familienmensch, fährt nach der Arbeit aus Frust mit seinem neuen Jeep hinaus in die Negev-Wüste. Aus dem Lautsprecher kreischt Janice Joplin in höchster Lautstärke, eine Staubfahne weht hinter seiner rasanten Fahrt. Und dann plötzlich dieses „Wumm“ – er hat mit 100 Sachen einen Mann umgefahren, ein Schwarzer, wie sich zeigt, ein Fremder, ein Eritreer, ein Flüchtling in der Wüste. Ein Blick genügt, dem ist nicht mehr zu helfen. Wenn ich das melde, dann bin ich meinen Job los! Und </a:t>
            </a:r>
            <a:r>
              <a:rPr lang="de-CH" sz="1300" dirty="0" err="1"/>
              <a:t>Etan</a:t>
            </a:r>
            <a:r>
              <a:rPr lang="de-CH" sz="1300" dirty="0"/>
              <a:t> entscheidet sich weiterzufahren. Doch am nächsten Tag steht eine hochgewachsene schwarze Frau vor seiner Haustür: „Sie haben Ihre Brieftasche verloren, dort draussen im Negev!“ Und nun zwingt sie ihn, Nacht für Nacht in einer alten Garage kranke Flüchtlinge zu behandeln, die sonst nirgends hin können. Es entspannt sich ein packendes Drama, in dem sich </a:t>
            </a:r>
            <a:r>
              <a:rPr lang="de-CH" sz="1300" dirty="0" err="1"/>
              <a:t>Etan</a:t>
            </a:r>
            <a:r>
              <a:rPr lang="de-CH" sz="1300" dirty="0"/>
              <a:t> nicht mehr kennt. </a:t>
            </a:r>
            <a:r>
              <a:rPr lang="de-CH" sz="1300" i="1" dirty="0"/>
              <a:t>„Einundvierzig Jahre läuft er in diesem Körper herum, meint ihn zu kennen. Und plötzlich begreift er, all sein Wissen reicht nicht aus, ist vielleicht sogar falsch. Denn siehe da, er hat etwas getan, was er sich nie im Leben hätte träumen lassen. Man kann zurückgehen, nach Vorzeichen suchen. Aber das Studium hat er mit Auszeichnung abgeschlossen, und beim Militär war er in einer Eliteeinheit. Er hat Sünden begangen, doch die sind sorgfältig verpackt … Und plötzlich fliegt ihn diese Sache aus dem Nirgendwo an. Und sämtliche Kenntnisse bleiben gültig bis auf die Selbsterkenntnis. Eines Nachts hat er jemand am Strassenrand überfahren, und seither flüchtet er. Auf der Flucht begegnet er dem, vor dem er geflüchtet ist, sich selbst. Er wird sich bewusst, wie elend er sich fühlt. Seine Feigheit, seine Jämmerlichkeit, sein Versagen. Er trifft </a:t>
            </a:r>
            <a:r>
              <a:rPr lang="de-CH" sz="1300" i="1" dirty="0" err="1"/>
              <a:t>Etan</a:t>
            </a:r>
            <a:r>
              <a:rPr lang="de-CH" sz="1300" i="1" dirty="0"/>
              <a:t> Grien in seiner </a:t>
            </a:r>
            <a:r>
              <a:rPr lang="de-CH" sz="1300" i="1" dirty="0" err="1"/>
              <a:t>Verwaistheit</a:t>
            </a:r>
            <a:r>
              <a:rPr lang="de-CH" sz="1300" i="1" dirty="0"/>
              <a:t>, seiner Wut, seinem Herrentum, verliert an Selbsterkenntnis und gewinnt Kenntnis um sein Defizit....»</a:t>
            </a:r>
            <a:endParaRPr lang="de-CH" dirty="0"/>
          </a:p>
        </p:txBody>
      </p:sp>
      <p:sp>
        <p:nvSpPr>
          <p:cNvPr id="4" name="Foliennummernplatzhalter 3"/>
          <p:cNvSpPr>
            <a:spLocks noGrp="1"/>
          </p:cNvSpPr>
          <p:nvPr>
            <p:ph type="sldNum" sz="quarter" idx="10"/>
          </p:nvPr>
        </p:nvSpPr>
        <p:spPr/>
        <p:txBody>
          <a:bodyPr/>
          <a:lstStyle/>
          <a:p>
            <a:fld id="{4EBED3F6-1735-4B6A-A20F-5F324BBEABD2}" type="slidenum">
              <a:rPr lang="de-CH" smtClean="0"/>
              <a:t>24</a:t>
            </a:fld>
            <a:endParaRPr lang="de-CH"/>
          </a:p>
        </p:txBody>
      </p:sp>
    </p:spTree>
    <p:extLst>
      <p:ext uri="{BB962C8B-B14F-4D97-AF65-F5344CB8AC3E}">
        <p14:creationId xmlns:p14="http://schemas.microsoft.com/office/powerpoint/2010/main" val="378596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in meinem ganzen Verhalten, sehe ich ein anderes Gesetz am Werk. Dieses Gesetz liegt im Streit mit dem Gesetz, das ich innerlich bejahe, und macht mich zu seinem Gefangenen. Es ist das Gesetz der Sünde, das in meinen Gliedern regiert und mir mein Verhalten diktiert. </a:t>
            </a:r>
          </a:p>
          <a:p>
            <a:r>
              <a:rPr lang="de-CH" dirty="0"/>
              <a:t>24 Ich unglückseliger Mensch! Wer rettet mich aus dieser tödlichen Verstrickung?</a:t>
            </a:r>
          </a:p>
          <a:p>
            <a:endParaRPr lang="de-CH" dirty="0"/>
          </a:p>
        </p:txBody>
      </p:sp>
      <p:sp>
        <p:nvSpPr>
          <p:cNvPr id="4" name="Foliennummernplatzhalter 3"/>
          <p:cNvSpPr>
            <a:spLocks noGrp="1"/>
          </p:cNvSpPr>
          <p:nvPr>
            <p:ph type="sldNum" sz="quarter" idx="10"/>
          </p:nvPr>
        </p:nvSpPr>
        <p:spPr/>
        <p:txBody>
          <a:bodyPr/>
          <a:lstStyle/>
          <a:p>
            <a:fld id="{4EBED3F6-1735-4B6A-A20F-5F324BBEABD2}" type="slidenum">
              <a:rPr lang="de-CH" smtClean="0"/>
              <a:t>27</a:t>
            </a:fld>
            <a:endParaRPr lang="de-CH"/>
          </a:p>
        </p:txBody>
      </p:sp>
    </p:spTree>
    <p:extLst>
      <p:ext uri="{BB962C8B-B14F-4D97-AF65-F5344CB8AC3E}">
        <p14:creationId xmlns:p14="http://schemas.microsoft.com/office/powerpoint/2010/main" val="3427094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300" dirty="0"/>
              <a:t>Wer bin ich (Dietrich Bonhoeffer)</a:t>
            </a:r>
          </a:p>
          <a:p>
            <a:r>
              <a:rPr lang="de-CH" sz="1300" dirty="0"/>
              <a:t>Wer bin ich? Sie sagen mir oft,</a:t>
            </a:r>
          </a:p>
          <a:p>
            <a:r>
              <a:rPr lang="de-CH" sz="1300" dirty="0"/>
              <a:t>ich träte aus meiner Zelle</a:t>
            </a:r>
          </a:p>
          <a:p>
            <a:r>
              <a:rPr lang="de-CH" sz="1300" dirty="0"/>
              <a:t>gelassen und heiter und fest</a:t>
            </a:r>
          </a:p>
          <a:p>
            <a:r>
              <a:rPr lang="de-CH" sz="1300" dirty="0"/>
              <a:t>wie ein Gutsherr </a:t>
            </a:r>
          </a:p>
          <a:p>
            <a:r>
              <a:rPr lang="de-CH" sz="1300" dirty="0"/>
              <a:t>aus seinem Schloss.</a:t>
            </a:r>
          </a:p>
          <a:p>
            <a:r>
              <a:rPr lang="de-CH" sz="1300" dirty="0"/>
              <a:t>Wer bin ich? Sie sagen mir oft,</a:t>
            </a:r>
          </a:p>
          <a:p>
            <a:r>
              <a:rPr lang="de-CH" sz="1300" dirty="0"/>
              <a:t>ich spräche mit meinen Bewachern</a:t>
            </a:r>
          </a:p>
          <a:p>
            <a:r>
              <a:rPr lang="de-CH" sz="1300" dirty="0"/>
              <a:t>frei und freundlich und klar,</a:t>
            </a:r>
          </a:p>
          <a:p>
            <a:r>
              <a:rPr lang="de-CH" sz="1300" dirty="0"/>
              <a:t>als hätte ich zu gebieten.</a:t>
            </a:r>
          </a:p>
          <a:p>
            <a:r>
              <a:rPr lang="de-CH" sz="1300" dirty="0"/>
              <a:t>Wer bin ich? Sie sagen mir auch,</a:t>
            </a:r>
          </a:p>
          <a:p>
            <a:r>
              <a:rPr lang="de-CH" sz="1300" dirty="0"/>
              <a:t>ich trüge die Tage des Unglücks</a:t>
            </a:r>
          </a:p>
          <a:p>
            <a:r>
              <a:rPr lang="de-CH" sz="1300" dirty="0"/>
              <a:t>gleichmütig, lächelnd und stolz,</a:t>
            </a:r>
          </a:p>
          <a:p>
            <a:r>
              <a:rPr lang="de-CH" sz="1300" dirty="0"/>
              <a:t>wie einer, der Siegen gewohnt ist. </a:t>
            </a:r>
          </a:p>
          <a:p>
            <a:r>
              <a:rPr lang="de-CH" sz="1300" dirty="0"/>
              <a:t>Bin ich das wirklich, was andere von mir sagen?</a:t>
            </a:r>
          </a:p>
          <a:p>
            <a:r>
              <a:rPr lang="de-CH" sz="1300" dirty="0"/>
              <a:t>Oder bin ich nur das, was ich selbst von mir weiß?</a:t>
            </a:r>
          </a:p>
          <a:p>
            <a:r>
              <a:rPr lang="de-CH" sz="1300" dirty="0"/>
              <a:t>Unruhig, sehnsüchtig, krank, wie ein Vogel im Käfig,</a:t>
            </a:r>
          </a:p>
          <a:p>
            <a:r>
              <a:rPr lang="de-CH" sz="1300" dirty="0"/>
              <a:t>ringend nach Lebensatem, als würgte mir einer die Kehle,</a:t>
            </a:r>
          </a:p>
          <a:p>
            <a:r>
              <a:rPr lang="de-CH" sz="1300" dirty="0"/>
              <a:t>hungernd nach Farben, nach Blumen, nach Vogelstimmen,</a:t>
            </a:r>
          </a:p>
          <a:p>
            <a:r>
              <a:rPr lang="de-CH" sz="1300" dirty="0"/>
              <a:t>dürstend nach guten Worten, nach menschlicher Nähe,</a:t>
            </a:r>
          </a:p>
          <a:p>
            <a:r>
              <a:rPr lang="de-CH" sz="1300" dirty="0"/>
              <a:t>zitternd vor Zorn über Willkür und kleinlichste Kränkung,</a:t>
            </a:r>
          </a:p>
          <a:p>
            <a:r>
              <a:rPr lang="de-CH" sz="1300" dirty="0"/>
              <a:t>umgetrieben vom Warten auf große Dinge,</a:t>
            </a:r>
          </a:p>
          <a:p>
            <a:r>
              <a:rPr lang="de-CH" sz="1300" dirty="0"/>
              <a:t>ohnmächtig bangend um Freunde in endloser Ferne,</a:t>
            </a:r>
          </a:p>
          <a:p>
            <a:r>
              <a:rPr lang="de-CH" sz="1300" dirty="0"/>
              <a:t>müde und leer zum Beten, zum Denken, zum Schaffen,</a:t>
            </a:r>
          </a:p>
          <a:p>
            <a:r>
              <a:rPr lang="de-CH" sz="1300" dirty="0"/>
              <a:t>matt und bereit, von allem Abschied zu nehmen?</a:t>
            </a:r>
          </a:p>
          <a:p>
            <a:r>
              <a:rPr lang="de-CH" sz="1300" dirty="0"/>
              <a:t>Wer bin ich? Der oder jener?</a:t>
            </a:r>
          </a:p>
          <a:p>
            <a:r>
              <a:rPr lang="de-CH" sz="1300" dirty="0"/>
              <a:t>Bin ich denn heute dieser und morgen ein andrer?</a:t>
            </a:r>
          </a:p>
          <a:p>
            <a:r>
              <a:rPr lang="de-CH" sz="1300" dirty="0"/>
              <a:t>Bin ich beides zugleich? </a:t>
            </a:r>
          </a:p>
          <a:p>
            <a:r>
              <a:rPr lang="de-CH" sz="1300" dirty="0"/>
              <a:t>Vor Menschen ein Heuchler und vor mir selbst ein verächtlich wehleidiger Schwächling?</a:t>
            </a:r>
          </a:p>
          <a:p>
            <a:r>
              <a:rPr lang="de-CH" sz="1300" dirty="0"/>
              <a:t>Oder gleicht, was in mir noch ist, dem geschlagenen Heer,</a:t>
            </a:r>
          </a:p>
          <a:p>
            <a:r>
              <a:rPr lang="de-CH" sz="1300" dirty="0"/>
              <a:t>das in Unordnung weicht vor schon gewonnenem Sieg?</a:t>
            </a:r>
          </a:p>
          <a:p>
            <a:r>
              <a:rPr lang="de-CH" sz="1300" dirty="0"/>
              <a:t>Wer bin ich? Einsames Fragen treibt mit mir Spott.</a:t>
            </a:r>
          </a:p>
          <a:p>
            <a:r>
              <a:rPr lang="de-CH" sz="1300" dirty="0"/>
              <a:t>Wer ich auch bin, Du kennst mich, Dein bin ich, o Gott!</a:t>
            </a:r>
          </a:p>
          <a:p>
            <a:endParaRPr lang="de-CH" sz="1300" dirty="0"/>
          </a:p>
          <a:p>
            <a:r>
              <a:rPr lang="de-CH" dirty="0"/>
              <a:t>Dietrich Bonhoeffer. Widerstand und Ergebung. Briefe und Aufzeichnungen aus der Haft. DBW BD. 8 Taschenbuchausgabe, Gütersloher Verlagshaus,  Gütersloh 2011 (S.468-471, 513-514 und 607-608)</a:t>
            </a:r>
            <a:endParaRPr lang="de-CH" sz="1300" dirty="0"/>
          </a:p>
          <a:p>
            <a:endParaRPr lang="de-CH" dirty="0"/>
          </a:p>
          <a:p>
            <a:r>
              <a:rPr lang="de-CH" dirty="0"/>
              <a:t>Augustinus:</a:t>
            </a:r>
            <a:r>
              <a:rPr lang="de-CH" baseline="0" dirty="0"/>
              <a:t> </a:t>
            </a:r>
            <a:r>
              <a:rPr lang="de-CH" dirty="0"/>
              <a:t>„Ich bin mir selbst zur Frage geworden.“</a:t>
            </a:r>
          </a:p>
          <a:p>
            <a:pPr marL="482392" lvl="1"/>
            <a:r>
              <a:rPr lang="pt-BR" dirty="0"/>
              <a:t>(„quaestio mihi factus sum“ - Confessiones IV, 4.9).</a:t>
            </a:r>
          </a:p>
          <a:p>
            <a:endParaRPr lang="de-CH" dirty="0"/>
          </a:p>
        </p:txBody>
      </p:sp>
      <p:sp>
        <p:nvSpPr>
          <p:cNvPr id="4" name="Foliennummernplatzhalter 3"/>
          <p:cNvSpPr>
            <a:spLocks noGrp="1"/>
          </p:cNvSpPr>
          <p:nvPr>
            <p:ph type="sldNum" sz="quarter" idx="10"/>
          </p:nvPr>
        </p:nvSpPr>
        <p:spPr/>
        <p:txBody>
          <a:bodyPr/>
          <a:lstStyle/>
          <a:p>
            <a:fld id="{4EBED3F6-1735-4B6A-A20F-5F324BBEABD2}" type="slidenum">
              <a:rPr lang="de-CH" smtClean="0"/>
              <a:t>28</a:t>
            </a:fld>
            <a:endParaRPr lang="de-CH"/>
          </a:p>
        </p:txBody>
      </p:sp>
    </p:spTree>
    <p:extLst>
      <p:ext uri="{BB962C8B-B14F-4D97-AF65-F5344CB8AC3E}">
        <p14:creationId xmlns:p14="http://schemas.microsoft.com/office/powerpoint/2010/main" val="939503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64783">
              <a:defRPr/>
            </a:pPr>
            <a:r>
              <a:rPr lang="de-CH" dirty="0"/>
              <a:t>Bild: www.mixhdwallpapers.com </a:t>
            </a:r>
          </a:p>
          <a:p>
            <a:r>
              <a:rPr lang="de-CH" dirty="0"/>
              <a:t>Dark Sky</a:t>
            </a:r>
          </a:p>
          <a:p>
            <a:endParaRPr lang="de-CH" dirty="0"/>
          </a:p>
        </p:txBody>
      </p:sp>
      <p:sp>
        <p:nvSpPr>
          <p:cNvPr id="4" name="Foliennummernplatzhalter 3"/>
          <p:cNvSpPr>
            <a:spLocks noGrp="1"/>
          </p:cNvSpPr>
          <p:nvPr>
            <p:ph type="sldNum" sz="quarter" idx="10"/>
          </p:nvPr>
        </p:nvSpPr>
        <p:spPr/>
        <p:txBody>
          <a:bodyPr/>
          <a:lstStyle/>
          <a:p>
            <a:fld id="{4EBED3F6-1735-4B6A-A20F-5F324BBEABD2}" type="slidenum">
              <a:rPr lang="de-CH" smtClean="0"/>
              <a:t>29</a:t>
            </a:fld>
            <a:endParaRPr lang="de-CH"/>
          </a:p>
        </p:txBody>
      </p:sp>
    </p:spTree>
    <p:extLst>
      <p:ext uri="{BB962C8B-B14F-4D97-AF65-F5344CB8AC3E}">
        <p14:creationId xmlns:p14="http://schemas.microsoft.com/office/powerpoint/2010/main" val="1384816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Bild: www.mixhdwallpapers.com </a:t>
            </a:r>
          </a:p>
        </p:txBody>
      </p:sp>
      <p:sp>
        <p:nvSpPr>
          <p:cNvPr id="4" name="Foliennummernplatzhalter 3"/>
          <p:cNvSpPr>
            <a:spLocks noGrp="1"/>
          </p:cNvSpPr>
          <p:nvPr>
            <p:ph type="sldNum" sz="quarter" idx="10"/>
          </p:nvPr>
        </p:nvSpPr>
        <p:spPr/>
        <p:txBody>
          <a:bodyPr/>
          <a:lstStyle/>
          <a:p>
            <a:fld id="{4EBED3F6-1735-4B6A-A20F-5F324BBEABD2}" type="slidenum">
              <a:rPr lang="de-CH" smtClean="0"/>
              <a:t>30</a:t>
            </a:fld>
            <a:endParaRPr lang="de-CH"/>
          </a:p>
        </p:txBody>
      </p:sp>
    </p:spTree>
    <p:extLst>
      <p:ext uri="{BB962C8B-B14F-4D97-AF65-F5344CB8AC3E}">
        <p14:creationId xmlns:p14="http://schemas.microsoft.com/office/powerpoint/2010/main" val="526962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Vgl. WIKIPEDIA - Heimweh</a:t>
            </a:r>
          </a:p>
        </p:txBody>
      </p:sp>
      <p:sp>
        <p:nvSpPr>
          <p:cNvPr id="4" name="Foliennummernplatzhalter 3"/>
          <p:cNvSpPr>
            <a:spLocks noGrp="1"/>
          </p:cNvSpPr>
          <p:nvPr>
            <p:ph type="sldNum" sz="quarter" idx="10"/>
          </p:nvPr>
        </p:nvSpPr>
        <p:spPr/>
        <p:txBody>
          <a:bodyPr/>
          <a:lstStyle/>
          <a:p>
            <a:fld id="{4EBED3F6-1735-4B6A-A20F-5F324BBEABD2}" type="slidenum">
              <a:rPr lang="de-CH" smtClean="0"/>
              <a:t>2</a:t>
            </a:fld>
            <a:endParaRPr lang="de-CH"/>
          </a:p>
        </p:txBody>
      </p:sp>
    </p:spTree>
    <p:extLst>
      <p:ext uri="{BB962C8B-B14F-4D97-AF65-F5344CB8AC3E}">
        <p14:creationId xmlns:p14="http://schemas.microsoft.com/office/powerpoint/2010/main" val="2020286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​Warum nimmt mein Leiden kein Ende? Warum will meine Wunde nicht heilen? Ich setze meine ganze Hoffnung auf dich; aber du lässt mich im Stich wie ein Bach, der im Sommer versiegt!</a:t>
            </a:r>
          </a:p>
          <a:p>
            <a:pPr lvl="1"/>
            <a:r>
              <a:rPr lang="de-CH" dirty="0"/>
              <a:t>Jeremia 15,18/GNB</a:t>
            </a:r>
          </a:p>
          <a:p>
            <a:r>
              <a:rPr lang="de-CH" dirty="0"/>
              <a:t>Gott hat sich zurückgezogen, Gott hat sich endgültig verborgen, er versagt sich, wir können nichts dafür, wir müssen warten, bis er sich wieder zeigt.»</a:t>
            </a:r>
          </a:p>
          <a:p>
            <a:pPr lvl="1"/>
            <a:r>
              <a:rPr lang="de-CH" dirty="0"/>
              <a:t>Strindberg (zitiert</a:t>
            </a:r>
            <a:r>
              <a:rPr lang="de-CH" baseline="0" dirty="0"/>
              <a:t> bei K. Jaspers, Chiffren der Transzendenz, S. 41)</a:t>
            </a:r>
            <a:endParaRPr lang="de-CH" dirty="0"/>
          </a:p>
          <a:p>
            <a:endParaRPr lang="de-CH" dirty="0"/>
          </a:p>
        </p:txBody>
      </p:sp>
      <p:sp>
        <p:nvSpPr>
          <p:cNvPr id="4" name="Foliennummernplatzhalter 3"/>
          <p:cNvSpPr>
            <a:spLocks noGrp="1"/>
          </p:cNvSpPr>
          <p:nvPr>
            <p:ph type="sldNum" sz="quarter" idx="10"/>
          </p:nvPr>
        </p:nvSpPr>
        <p:spPr/>
        <p:txBody>
          <a:bodyPr/>
          <a:lstStyle/>
          <a:p>
            <a:fld id="{4EBED3F6-1735-4B6A-A20F-5F324BBEABD2}" type="slidenum">
              <a:rPr lang="de-CH" smtClean="0"/>
              <a:t>33</a:t>
            </a:fld>
            <a:endParaRPr lang="de-CH"/>
          </a:p>
        </p:txBody>
      </p:sp>
    </p:spTree>
    <p:extLst>
      <p:ext uri="{BB962C8B-B14F-4D97-AF65-F5344CB8AC3E}">
        <p14:creationId xmlns:p14="http://schemas.microsoft.com/office/powerpoint/2010/main" val="976772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64783">
              <a:defRPr/>
            </a:pPr>
            <a:r>
              <a:rPr lang="de-CH" dirty="0"/>
              <a:t>Holzschnitt: Henri </a:t>
            </a:r>
            <a:r>
              <a:rPr lang="de-CH" dirty="0" err="1"/>
              <a:t>Lindegaard</a:t>
            </a:r>
            <a:r>
              <a:rPr lang="de-CH" dirty="0"/>
              <a:t>, Biblische Kontraste</a:t>
            </a:r>
          </a:p>
          <a:p>
            <a:pPr defTabSz="964783">
              <a:defRPr/>
            </a:pPr>
            <a:r>
              <a:rPr lang="de-CH" dirty="0"/>
              <a:t>Hans Jonas: Der Gottesbegriff nach Auschwitz. Eine jüdische Stimme. Suhrkamp 2016 (16. Auflage)</a:t>
            </a:r>
          </a:p>
          <a:p>
            <a:r>
              <a:rPr lang="de-CH" dirty="0"/>
              <a:t>«Nicht Treue oder Untreue, Glaube oder </a:t>
            </a:r>
            <a:r>
              <a:rPr lang="de-CH" dirty="0" err="1"/>
              <a:t>Unglaub</a:t>
            </a:r>
            <a:r>
              <a:rPr lang="de-CH" dirty="0"/>
              <a:t>, nicht Schuld und Strafe, nicht Prüfung,</a:t>
            </a:r>
            <a:r>
              <a:rPr lang="de-CH" baseline="0" dirty="0"/>
              <a:t> Zeugnis und Erlösungshoffnung, nicht einmal Stärke oder Schwäche, Heldentum oder Feigheit, Trotz oder Ergebung hatten da einen Platz. Von alldem wusste Auschwitz nichts….</a:t>
            </a:r>
          </a:p>
          <a:p>
            <a:endParaRPr lang="de-CH" baseline="0" dirty="0"/>
          </a:p>
          <a:p>
            <a:r>
              <a:rPr lang="de-CH" baseline="0" dirty="0"/>
              <a:t>Elie Wiesel</a:t>
            </a:r>
            <a:endParaRPr lang="de-CH" dirty="0"/>
          </a:p>
        </p:txBody>
      </p:sp>
      <p:sp>
        <p:nvSpPr>
          <p:cNvPr id="4" name="Foliennummernplatzhalter 3"/>
          <p:cNvSpPr>
            <a:spLocks noGrp="1"/>
          </p:cNvSpPr>
          <p:nvPr>
            <p:ph type="sldNum" sz="quarter" idx="10"/>
          </p:nvPr>
        </p:nvSpPr>
        <p:spPr/>
        <p:txBody>
          <a:bodyPr/>
          <a:lstStyle/>
          <a:p>
            <a:fld id="{4EBED3F6-1735-4B6A-A20F-5F324BBEABD2}" type="slidenum">
              <a:rPr lang="de-CH" smtClean="0"/>
              <a:t>34</a:t>
            </a:fld>
            <a:endParaRPr lang="de-CH"/>
          </a:p>
        </p:txBody>
      </p:sp>
    </p:spTree>
    <p:extLst>
      <p:ext uri="{BB962C8B-B14F-4D97-AF65-F5344CB8AC3E}">
        <p14:creationId xmlns:p14="http://schemas.microsoft.com/office/powerpoint/2010/main" val="3595933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64783">
              <a:defRPr/>
            </a:pPr>
            <a:r>
              <a:rPr lang="de-CH" sz="1300" dirty="0"/>
              <a:t>Diese Frage: Wo warst du Jesus? Erlebt jeder Mensch einmal in seinem Leiden ganz individuell; erschütternd nach einem Terrorangriff, tagtäglich seufzend in einer chronischen Schmerzkrankheit</a:t>
            </a:r>
          </a:p>
          <a:p>
            <a:pPr defTabSz="964783">
              <a:defRPr/>
            </a:pPr>
            <a:r>
              <a:rPr lang="de-CH" sz="1300" dirty="0"/>
              <a:t>Der lateinische Satz - "</a:t>
            </a:r>
            <a:r>
              <a:rPr lang="de-CH" sz="1300" dirty="0" err="1"/>
              <a:t>Ubi</a:t>
            </a:r>
            <a:r>
              <a:rPr lang="de-CH" sz="1300" dirty="0"/>
              <a:t> </a:t>
            </a:r>
            <a:r>
              <a:rPr lang="de-CH" sz="1300" dirty="0" err="1"/>
              <a:t>eras</a:t>
            </a:r>
            <a:r>
              <a:rPr lang="de-CH" sz="1300" dirty="0"/>
              <a:t> </a:t>
            </a:r>
            <a:r>
              <a:rPr lang="de-CH" sz="1300" dirty="0" err="1"/>
              <a:t>Ihesu</a:t>
            </a:r>
            <a:r>
              <a:rPr lang="de-CH" sz="1300" dirty="0"/>
              <a:t> </a:t>
            </a:r>
            <a:r>
              <a:rPr lang="de-CH" sz="1300" dirty="0" err="1"/>
              <a:t>bone</a:t>
            </a:r>
            <a:r>
              <a:rPr lang="de-CH" sz="1300" dirty="0"/>
              <a:t> </a:t>
            </a:r>
            <a:r>
              <a:rPr lang="de-CH" sz="1300" dirty="0" err="1"/>
              <a:t>ubi</a:t>
            </a:r>
            <a:r>
              <a:rPr lang="de-CH" sz="1300" dirty="0"/>
              <a:t> </a:t>
            </a:r>
            <a:r>
              <a:rPr lang="de-CH" sz="1300" dirty="0" err="1"/>
              <a:t>eras</a:t>
            </a:r>
            <a:r>
              <a:rPr lang="de-CH" sz="1300" dirty="0"/>
              <a:t> </a:t>
            </a:r>
            <a:r>
              <a:rPr lang="de-CH" sz="1300" dirty="0" err="1"/>
              <a:t>quare</a:t>
            </a:r>
            <a:r>
              <a:rPr lang="de-CH" sz="1300" dirty="0"/>
              <a:t> non </a:t>
            </a:r>
            <a:r>
              <a:rPr lang="de-CH" sz="1300" dirty="0" err="1"/>
              <a:t>affuisti</a:t>
            </a:r>
            <a:r>
              <a:rPr lang="de-CH" sz="1300" dirty="0"/>
              <a:t> </a:t>
            </a:r>
            <a:r>
              <a:rPr lang="de-CH" sz="1300" dirty="0" err="1"/>
              <a:t>ut</a:t>
            </a:r>
            <a:r>
              <a:rPr lang="de-CH" sz="1300" dirty="0"/>
              <a:t> </a:t>
            </a:r>
            <a:r>
              <a:rPr lang="de-CH" sz="1300" dirty="0" err="1"/>
              <a:t>sanares</a:t>
            </a:r>
            <a:r>
              <a:rPr lang="de-CH" sz="1300" dirty="0"/>
              <a:t> </a:t>
            </a:r>
            <a:r>
              <a:rPr lang="de-CH" sz="1300" dirty="0" err="1"/>
              <a:t>vulnera</a:t>
            </a:r>
            <a:r>
              <a:rPr lang="de-CH" sz="1300" dirty="0"/>
              <a:t> mea" - "Wo warst du, guter Jesus, wo warst du? Warum bist du nicht dagewesen, um meine Wunden zu heilen?" - ist nicht in lateinischen Buchstaben geschrieben. Es ist eine gotisches Schreibschrift, die auf dem Blatt Papier zu entziffern ist.</a:t>
            </a:r>
          </a:p>
          <a:p>
            <a:endParaRPr lang="de-CH" dirty="0"/>
          </a:p>
        </p:txBody>
      </p:sp>
      <p:sp>
        <p:nvSpPr>
          <p:cNvPr id="4" name="Foliennummernplatzhalter 3"/>
          <p:cNvSpPr>
            <a:spLocks noGrp="1"/>
          </p:cNvSpPr>
          <p:nvPr>
            <p:ph type="sldNum" sz="quarter" idx="10"/>
          </p:nvPr>
        </p:nvSpPr>
        <p:spPr/>
        <p:txBody>
          <a:bodyPr/>
          <a:lstStyle/>
          <a:p>
            <a:fld id="{4EBED3F6-1735-4B6A-A20F-5F324BBEABD2}" type="slidenum">
              <a:rPr lang="de-CH" smtClean="0"/>
              <a:t>35</a:t>
            </a:fld>
            <a:endParaRPr lang="de-CH"/>
          </a:p>
        </p:txBody>
      </p:sp>
    </p:spTree>
    <p:extLst>
      <p:ext uri="{BB962C8B-B14F-4D97-AF65-F5344CB8AC3E}">
        <p14:creationId xmlns:p14="http://schemas.microsoft.com/office/powerpoint/2010/main" val="342476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«Wir leben in unserem Dasein in einer Welt, in der alle diese Dinge vorkommen, uns ansprechen, vieldeutig bleiben, und uns, so lange wir leben, in der Unruhe halten, was es bedeutet, was es für </a:t>
            </a:r>
            <a:r>
              <a:rPr lang="de-CH" u="sng" dirty="0"/>
              <a:t>uns</a:t>
            </a:r>
            <a:r>
              <a:rPr lang="de-CH" dirty="0"/>
              <a:t> bedeutet. In dieser Unruhe ist dann die Frage nach Gott, nach der Transzendenz, nach dem Etwas, durch das wir sind, das wir befragen und von dem wir hören möchten, </a:t>
            </a:r>
            <a:r>
              <a:rPr lang="de-CH" u="sng" dirty="0"/>
              <a:t>dass</a:t>
            </a:r>
            <a:r>
              <a:rPr lang="de-CH" dirty="0"/>
              <a:t> es ist, </a:t>
            </a:r>
            <a:r>
              <a:rPr lang="de-CH" u="sng" dirty="0"/>
              <a:t>was</a:t>
            </a:r>
            <a:r>
              <a:rPr lang="de-CH" dirty="0"/>
              <a:t> es ist, </a:t>
            </a:r>
            <a:r>
              <a:rPr lang="de-CH" u="sng" dirty="0"/>
              <a:t>wie</a:t>
            </a:r>
            <a:r>
              <a:rPr lang="de-CH" dirty="0"/>
              <a:t> es in </a:t>
            </a:r>
            <a:r>
              <a:rPr lang="de-CH" dirty="0" err="1"/>
              <a:t>Chiffern</a:t>
            </a:r>
            <a:r>
              <a:rPr lang="de-CH" dirty="0"/>
              <a:t> zu uns spricht.»</a:t>
            </a:r>
          </a:p>
          <a:p>
            <a:pPr marL="482392" lvl="1"/>
            <a:r>
              <a:rPr lang="de-CH" dirty="0"/>
              <a:t>(Jaspers, </a:t>
            </a:r>
            <a:r>
              <a:rPr lang="de-CH" dirty="0" err="1"/>
              <a:t>Chiffern</a:t>
            </a:r>
            <a:r>
              <a:rPr lang="de-CH" dirty="0"/>
              <a:t> der Transzendenz, S. 36)</a:t>
            </a:r>
          </a:p>
          <a:p>
            <a:endParaRPr lang="de-CH" dirty="0"/>
          </a:p>
          <a:p>
            <a:endParaRPr lang="de-CH" dirty="0"/>
          </a:p>
        </p:txBody>
      </p:sp>
      <p:sp>
        <p:nvSpPr>
          <p:cNvPr id="4" name="Foliennummernplatzhalter 3"/>
          <p:cNvSpPr>
            <a:spLocks noGrp="1"/>
          </p:cNvSpPr>
          <p:nvPr>
            <p:ph type="sldNum" sz="quarter" idx="10"/>
          </p:nvPr>
        </p:nvSpPr>
        <p:spPr/>
        <p:txBody>
          <a:bodyPr/>
          <a:lstStyle/>
          <a:p>
            <a:fld id="{4EBED3F6-1735-4B6A-A20F-5F324BBEABD2}" type="slidenum">
              <a:rPr lang="de-CH" smtClean="0"/>
              <a:t>36</a:t>
            </a:fld>
            <a:endParaRPr lang="de-CH"/>
          </a:p>
        </p:txBody>
      </p:sp>
    </p:spTree>
    <p:extLst>
      <p:ext uri="{BB962C8B-B14F-4D97-AF65-F5344CB8AC3E}">
        <p14:creationId xmlns:p14="http://schemas.microsoft.com/office/powerpoint/2010/main" val="3668534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4EBED3F6-1735-4B6A-A20F-5F324BBEABD2}" type="slidenum">
              <a:rPr lang="de-CH" smtClean="0"/>
              <a:t>38</a:t>
            </a:fld>
            <a:endParaRPr lang="de-CH"/>
          </a:p>
        </p:txBody>
      </p:sp>
    </p:spTree>
    <p:extLst>
      <p:ext uri="{BB962C8B-B14F-4D97-AF65-F5344CB8AC3E}">
        <p14:creationId xmlns:p14="http://schemas.microsoft.com/office/powerpoint/2010/main" val="3964441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Bildquelle: www.spiritualbasedwebinars.com </a:t>
            </a:r>
          </a:p>
          <a:p>
            <a:endParaRPr lang="de-CH" dirty="0"/>
          </a:p>
        </p:txBody>
      </p:sp>
      <p:sp>
        <p:nvSpPr>
          <p:cNvPr id="4" name="Foliennummernplatzhalter 3"/>
          <p:cNvSpPr>
            <a:spLocks noGrp="1"/>
          </p:cNvSpPr>
          <p:nvPr>
            <p:ph type="sldNum" sz="quarter" idx="10"/>
          </p:nvPr>
        </p:nvSpPr>
        <p:spPr/>
        <p:txBody>
          <a:bodyPr/>
          <a:lstStyle/>
          <a:p>
            <a:fld id="{4EBED3F6-1735-4B6A-A20F-5F324BBEABD2}" type="slidenum">
              <a:rPr lang="de-CH" smtClean="0"/>
              <a:t>39</a:t>
            </a:fld>
            <a:endParaRPr lang="de-CH"/>
          </a:p>
        </p:txBody>
      </p:sp>
    </p:spTree>
    <p:extLst>
      <p:ext uri="{BB962C8B-B14F-4D97-AF65-F5344CB8AC3E}">
        <p14:creationId xmlns:p14="http://schemas.microsoft.com/office/powerpoint/2010/main" val="1996019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64783">
              <a:defRPr/>
            </a:pPr>
            <a:r>
              <a:rPr lang="de-CH" b="1" dirty="0">
                <a:hlinkClick r:id="rId3"/>
              </a:rPr>
              <a:t>Stanley </a:t>
            </a:r>
            <a:r>
              <a:rPr lang="de-CH" b="1" dirty="0" err="1">
                <a:hlinkClick r:id="rId3"/>
              </a:rPr>
              <a:t>Hauerwas</a:t>
            </a:r>
            <a:r>
              <a:rPr lang="de-CH" b="1" dirty="0">
                <a:hlinkClick r:id="rId3"/>
              </a:rPr>
              <a:t> &amp; William H. </a:t>
            </a:r>
            <a:r>
              <a:rPr lang="de-CH" b="1" dirty="0" err="1">
                <a:hlinkClick r:id="rId3"/>
              </a:rPr>
              <a:t>Willimon</a:t>
            </a:r>
            <a:r>
              <a:rPr lang="de-CH" b="1" dirty="0">
                <a:hlinkClick r:id="rId3"/>
              </a:rPr>
              <a:t> – Christen sind Fremdbürger</a:t>
            </a:r>
            <a:r>
              <a:rPr lang="de-CH" b="1" dirty="0"/>
              <a:t>; </a:t>
            </a:r>
            <a:r>
              <a:rPr lang="de-CH" b="1" dirty="0" err="1"/>
              <a:t>Fontis</a:t>
            </a:r>
            <a:r>
              <a:rPr lang="de-CH" b="1" dirty="0"/>
              <a:t>, Basel</a:t>
            </a:r>
          </a:p>
          <a:p>
            <a:endParaRPr lang="de-CH" dirty="0"/>
          </a:p>
        </p:txBody>
      </p:sp>
      <p:sp>
        <p:nvSpPr>
          <p:cNvPr id="4" name="Foliennummernplatzhalter 3"/>
          <p:cNvSpPr>
            <a:spLocks noGrp="1"/>
          </p:cNvSpPr>
          <p:nvPr>
            <p:ph type="sldNum" sz="quarter" idx="10"/>
          </p:nvPr>
        </p:nvSpPr>
        <p:spPr/>
        <p:txBody>
          <a:bodyPr/>
          <a:lstStyle/>
          <a:p>
            <a:fld id="{4EBED3F6-1735-4B6A-A20F-5F324BBEABD2}" type="slidenum">
              <a:rPr lang="de-CH" smtClean="0"/>
              <a:t>40</a:t>
            </a:fld>
            <a:endParaRPr lang="de-CH"/>
          </a:p>
        </p:txBody>
      </p:sp>
    </p:spTree>
    <p:extLst>
      <p:ext uri="{BB962C8B-B14F-4D97-AF65-F5344CB8AC3E}">
        <p14:creationId xmlns:p14="http://schemas.microsoft.com/office/powerpoint/2010/main" val="369934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64783">
              <a:defRPr/>
            </a:pPr>
            <a:r>
              <a:rPr lang="de-CH" dirty="0"/>
              <a:t>Bild: www.mixhdwallpapers.com </a:t>
            </a:r>
          </a:p>
          <a:p>
            <a:r>
              <a:rPr lang="de-CH" dirty="0"/>
              <a:t>Dark Sky</a:t>
            </a:r>
          </a:p>
          <a:p>
            <a:endParaRPr lang="de-CH" dirty="0"/>
          </a:p>
        </p:txBody>
      </p:sp>
      <p:sp>
        <p:nvSpPr>
          <p:cNvPr id="4" name="Foliennummernplatzhalter 3"/>
          <p:cNvSpPr>
            <a:spLocks noGrp="1"/>
          </p:cNvSpPr>
          <p:nvPr>
            <p:ph type="sldNum" sz="quarter" idx="10"/>
          </p:nvPr>
        </p:nvSpPr>
        <p:spPr/>
        <p:txBody>
          <a:bodyPr/>
          <a:lstStyle/>
          <a:p>
            <a:fld id="{4EBED3F6-1735-4B6A-A20F-5F324BBEABD2}" type="slidenum">
              <a:rPr lang="de-CH" smtClean="0"/>
              <a:t>3</a:t>
            </a:fld>
            <a:endParaRPr lang="de-CH"/>
          </a:p>
        </p:txBody>
      </p:sp>
    </p:spTree>
    <p:extLst>
      <p:ext uri="{BB962C8B-B14F-4D97-AF65-F5344CB8AC3E}">
        <p14:creationId xmlns:p14="http://schemas.microsoft.com/office/powerpoint/2010/main" val="3341292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AVILA, </a:t>
            </a:r>
            <a:r>
              <a:rPr lang="de-CH"/>
              <a:t>Spanien; Chiva</a:t>
            </a:r>
            <a:r>
              <a:rPr lang="de-CH" dirty="0"/>
              <a:t>, Usbekistan; </a:t>
            </a:r>
          </a:p>
        </p:txBody>
      </p:sp>
      <p:sp>
        <p:nvSpPr>
          <p:cNvPr id="4" name="Foliennummernplatzhalter 3"/>
          <p:cNvSpPr>
            <a:spLocks noGrp="1"/>
          </p:cNvSpPr>
          <p:nvPr>
            <p:ph type="sldNum" sz="quarter" idx="10"/>
          </p:nvPr>
        </p:nvSpPr>
        <p:spPr/>
        <p:txBody>
          <a:bodyPr/>
          <a:lstStyle/>
          <a:p>
            <a:fld id="{4EBED3F6-1735-4B6A-A20F-5F324BBEABD2}" type="slidenum">
              <a:rPr lang="de-CH" smtClean="0"/>
              <a:t>5</a:t>
            </a:fld>
            <a:endParaRPr lang="de-CH"/>
          </a:p>
        </p:txBody>
      </p:sp>
    </p:spTree>
    <p:extLst>
      <p:ext uri="{BB962C8B-B14F-4D97-AF65-F5344CB8AC3E}">
        <p14:creationId xmlns:p14="http://schemas.microsoft.com/office/powerpoint/2010/main" val="156339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300" dirty="0"/>
              <a:t>Nur wer eine gesunde Selbstsicherheit hat, kann sich auch den andern annähern, ohne sich selbst zu verlieren. Sich selbst bleiben, das ist die Herausforderung für jeden Menschen, sich selbst – inmitten von anderen Menschen, inmitten einer neuen Umgebung, einer neuen Sprache, von anderen Sitten und Gebräuchen. Mehr noch – lernen von andern, sich einfühlen in das Fremde, den andern wertschätzen. So wächst eine Offenheit, die dennoch um ihre eigenen Wurzeln weiss.</a:t>
            </a:r>
            <a:endParaRPr lang="de-CH" dirty="0"/>
          </a:p>
        </p:txBody>
      </p:sp>
      <p:sp>
        <p:nvSpPr>
          <p:cNvPr id="4" name="Foliennummernplatzhalter 3"/>
          <p:cNvSpPr>
            <a:spLocks noGrp="1"/>
          </p:cNvSpPr>
          <p:nvPr>
            <p:ph type="sldNum" sz="quarter" idx="10"/>
          </p:nvPr>
        </p:nvSpPr>
        <p:spPr/>
        <p:txBody>
          <a:bodyPr/>
          <a:lstStyle/>
          <a:p>
            <a:fld id="{4EBED3F6-1735-4B6A-A20F-5F324BBEABD2}" type="slidenum">
              <a:rPr lang="de-CH" smtClean="0"/>
              <a:t>6</a:t>
            </a:fld>
            <a:endParaRPr lang="de-CH"/>
          </a:p>
        </p:txBody>
      </p:sp>
    </p:spTree>
    <p:extLst>
      <p:ext uri="{BB962C8B-B14F-4D97-AF65-F5344CB8AC3E}">
        <p14:creationId xmlns:p14="http://schemas.microsoft.com/office/powerpoint/2010/main" val="2043085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Ultra-Orthodox Jewish men yell and protest the Reform and Conservative Jewish men and women as they hold a prayer service in front of the Western Wall, in Jerusalem's Old City, on June 16, 2016. (</a:t>
            </a:r>
            <a:r>
              <a:rPr lang="en-US" dirty="0" err="1"/>
              <a:t>Hadas</a:t>
            </a:r>
            <a:r>
              <a:rPr lang="en-US" dirty="0"/>
              <a:t> </a:t>
            </a:r>
            <a:r>
              <a:rPr lang="en-US" dirty="0" err="1"/>
              <a:t>Parush</a:t>
            </a:r>
            <a:r>
              <a:rPr lang="en-US" dirty="0"/>
              <a:t>/Flash90)</a:t>
            </a:r>
          </a:p>
        </p:txBody>
      </p:sp>
      <p:sp>
        <p:nvSpPr>
          <p:cNvPr id="4" name="Foliennummernplatzhalter 3"/>
          <p:cNvSpPr>
            <a:spLocks noGrp="1"/>
          </p:cNvSpPr>
          <p:nvPr>
            <p:ph type="sldNum" sz="quarter" idx="10"/>
          </p:nvPr>
        </p:nvSpPr>
        <p:spPr/>
        <p:txBody>
          <a:bodyPr/>
          <a:lstStyle/>
          <a:p>
            <a:fld id="{4EBED3F6-1735-4B6A-A20F-5F324BBEABD2}" type="slidenum">
              <a:rPr lang="de-CH" smtClean="0"/>
              <a:t>8</a:t>
            </a:fld>
            <a:endParaRPr lang="de-CH"/>
          </a:p>
        </p:txBody>
      </p:sp>
    </p:spTree>
    <p:extLst>
      <p:ext uri="{BB962C8B-B14F-4D97-AF65-F5344CB8AC3E}">
        <p14:creationId xmlns:p14="http://schemas.microsoft.com/office/powerpoint/2010/main" val="467369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64783">
              <a:defRPr/>
            </a:pPr>
            <a:r>
              <a:rPr lang="en-US" dirty="0"/>
              <a:t>Buch von Haim Omer / </a:t>
            </a:r>
            <a:r>
              <a:rPr lang="en-US" dirty="0" err="1"/>
              <a:t>Arist</a:t>
            </a:r>
            <a:r>
              <a:rPr lang="en-US" dirty="0"/>
              <a:t> von </a:t>
            </a:r>
            <a:r>
              <a:rPr lang="en-US" dirty="0" err="1"/>
              <a:t>Schlippe</a:t>
            </a:r>
            <a:r>
              <a:rPr lang="en-US" dirty="0"/>
              <a:t> </a:t>
            </a:r>
          </a:p>
          <a:p>
            <a:endParaRPr lang="de-CH" dirty="0"/>
          </a:p>
        </p:txBody>
      </p:sp>
      <p:sp>
        <p:nvSpPr>
          <p:cNvPr id="4" name="Foliennummernplatzhalter 3"/>
          <p:cNvSpPr>
            <a:spLocks noGrp="1"/>
          </p:cNvSpPr>
          <p:nvPr>
            <p:ph type="sldNum" sz="quarter" idx="10"/>
          </p:nvPr>
        </p:nvSpPr>
        <p:spPr/>
        <p:txBody>
          <a:bodyPr/>
          <a:lstStyle/>
          <a:p>
            <a:fld id="{4EBED3F6-1735-4B6A-A20F-5F324BBEABD2}" type="slidenum">
              <a:rPr lang="de-CH" smtClean="0"/>
              <a:t>9</a:t>
            </a:fld>
            <a:endParaRPr lang="de-CH"/>
          </a:p>
        </p:txBody>
      </p:sp>
    </p:spTree>
    <p:extLst>
      <p:ext uri="{BB962C8B-B14F-4D97-AF65-F5344CB8AC3E}">
        <p14:creationId xmlns:p14="http://schemas.microsoft.com/office/powerpoint/2010/main" val="2715478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64783">
              <a:defRPr/>
            </a:pPr>
            <a:r>
              <a:rPr lang="de-CH" sz="1300" dirty="0"/>
              <a:t>Im Gegensatz zu religiösen Menschen, wie fromm oder liberal sie auch leben mögen, fehlen den </a:t>
            </a:r>
            <a:r>
              <a:rPr lang="de-CH" sz="1300" dirty="0" err="1"/>
              <a:t>großteils</a:t>
            </a:r>
            <a:r>
              <a:rPr lang="de-CH" sz="1300" dirty="0"/>
              <a:t> säkularen westlichen Gesellschaften seit Langem Traditionen, Bezugssysteme, Bräuche, Rituale: alles das, was wir flexiblen, kosmopolitischen und regenbogenbunten Eliten möglicherweise hinter uns gelassen haben, den weniger flexiblen und weniger privilegierten Menschen aber niemals hätten miesmachen dürfen. Die Spurenelemente des Versagens, des falschen Nachgebens und vermeintlichen Entgegenkommens finden sich in vielen Details, die banal klingen, es aber nicht sind: etwa Sankt-Martins-Feste in Laternenfeste, Weihnachten in Winterfest umzubenennen. Oder Schweinefleisch aus Schulküchen grundsätzlich zu verbannen. Bilder in Galerien abzuhängen, Inszenierungen abzusetzen, weil jemand, unter dem Vorwand religiöser Kränkung, Gewalt androht. Was unseres, was der spezifische Charakter unserer europäischen Länder ist, was </a:t>
            </a:r>
            <a:r>
              <a:rPr lang="de-CH" sz="1300" dirty="0" err="1"/>
              <a:t>unverhandelbar</a:t>
            </a:r>
            <a:r>
              <a:rPr lang="de-CH" sz="1300" dirty="0"/>
              <a:t> bleibt, wo auch der Liberalismus seine exekutive Grenze zieht, haben wir zu wenig klargemacht in unserem Streben nach Verständnis und vorauseilendem Respekt, der uns im Übrigen von gar niemandem gedankt, sondern im Gegenteil von allen als Schwäche ausgelegt worden ist: von den Rechten genauso wie von den Islamisten. </a:t>
            </a:r>
          </a:p>
          <a:p>
            <a:endParaRPr lang="de-CH" dirty="0"/>
          </a:p>
        </p:txBody>
      </p:sp>
      <p:sp>
        <p:nvSpPr>
          <p:cNvPr id="4" name="Foliennummernplatzhalter 3"/>
          <p:cNvSpPr>
            <a:spLocks noGrp="1"/>
          </p:cNvSpPr>
          <p:nvPr>
            <p:ph type="sldNum" sz="quarter" idx="10"/>
          </p:nvPr>
        </p:nvSpPr>
        <p:spPr/>
        <p:txBody>
          <a:bodyPr/>
          <a:lstStyle/>
          <a:p>
            <a:fld id="{4EBED3F6-1735-4B6A-A20F-5F324BBEABD2}" type="slidenum">
              <a:rPr lang="de-CH" smtClean="0"/>
              <a:t>11</a:t>
            </a:fld>
            <a:endParaRPr lang="de-CH"/>
          </a:p>
        </p:txBody>
      </p:sp>
    </p:spTree>
    <p:extLst>
      <p:ext uri="{BB962C8B-B14F-4D97-AF65-F5344CB8AC3E}">
        <p14:creationId xmlns:p14="http://schemas.microsoft.com/office/powerpoint/2010/main" val="2832713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4EBED3F6-1735-4B6A-A20F-5F324BBEABD2}" type="slidenum">
              <a:rPr lang="de-CH" smtClean="0"/>
              <a:t>15</a:t>
            </a:fld>
            <a:endParaRPr lang="de-CH"/>
          </a:p>
        </p:txBody>
      </p:sp>
    </p:spTree>
    <p:extLst>
      <p:ext uri="{BB962C8B-B14F-4D97-AF65-F5344CB8AC3E}">
        <p14:creationId xmlns:p14="http://schemas.microsoft.com/office/powerpoint/2010/main" val="308399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82955" y="3263899"/>
            <a:ext cx="8873490" cy="1909763"/>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304925" y="5308600"/>
            <a:ext cx="7829550" cy="7239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Tree>
    <p:extLst>
      <p:ext uri="{BB962C8B-B14F-4D97-AF65-F5344CB8AC3E}">
        <p14:creationId xmlns:p14="http://schemas.microsoft.com/office/powerpoint/2010/main" val="176765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26.01.2021</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63887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6" y="365125"/>
            <a:ext cx="2250996"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17710" y="365125"/>
            <a:ext cx="6622494"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26.01.2021</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1165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717709" y="631827"/>
            <a:ext cx="9404191" cy="752473"/>
          </a:xfrm>
        </p:spPr>
        <p:txBody>
          <a:bodyPr/>
          <a:lstStyle/>
          <a:p>
            <a:r>
              <a:rPr lang="de-DE"/>
              <a:t>Titelmasterformat durch Klicken bearbeiten</a:t>
            </a:r>
            <a:endParaRPr lang="en-US" dirty="0"/>
          </a:p>
        </p:txBody>
      </p:sp>
      <p:sp>
        <p:nvSpPr>
          <p:cNvPr id="3" name="Content Placeholder 2"/>
          <p:cNvSpPr>
            <a:spLocks noGrp="1"/>
          </p:cNvSpPr>
          <p:nvPr>
            <p:ph idx="1"/>
          </p:nvPr>
        </p:nvSpPr>
        <p:spPr>
          <a:xfrm>
            <a:off x="717709" y="1648843"/>
            <a:ext cx="9404191" cy="4528120"/>
          </a:xfrm>
        </p:spPr>
        <p:txBody>
          <a:bodyPr/>
          <a:lstStyle>
            <a:lvl1pPr marL="228600" indent="-228600">
              <a:buClr>
                <a:schemeClr val="accent1">
                  <a:lumMod val="75000"/>
                </a:schemeClr>
              </a:buClr>
              <a:buFont typeface="Calibri" panose="020F0502020204030204" pitchFamily="34" charset="0"/>
              <a:buChar char="»"/>
              <a:defRPr/>
            </a:lvl1pPr>
            <a:lvl2pPr>
              <a:defRPr i="1">
                <a:solidFill>
                  <a:schemeClr val="accent1">
                    <a:lumMod val="75000"/>
                  </a:schemeClr>
                </a:solidFill>
              </a:defRPr>
            </a:lvl2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85535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2272" y="1709740"/>
            <a:ext cx="9003983"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712272" y="4589465"/>
            <a:ext cx="9003983"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26.01.2021</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147904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17709" y="1825625"/>
            <a:ext cx="4436745"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284946" y="1825625"/>
            <a:ext cx="4436745"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26.01.2021</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55501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19068" y="365127"/>
            <a:ext cx="9003983"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19070" y="1681163"/>
            <a:ext cx="441635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719070" y="2505075"/>
            <a:ext cx="4416355"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284947" y="1681163"/>
            <a:ext cx="44381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5284947" y="2505075"/>
            <a:ext cx="4438105"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26.01.2021</a:t>
            </a:fld>
            <a:endParaRPr lang="de-CH"/>
          </a:p>
        </p:txBody>
      </p:sp>
      <p:sp>
        <p:nvSpPr>
          <p:cNvPr id="8" name="Footer Placeholder 7"/>
          <p:cNvSpPr>
            <a:spLocks noGrp="1"/>
          </p:cNvSpPr>
          <p:nvPr>
            <p:ph type="ftr" sz="quarter" idx="11"/>
          </p:nvPr>
        </p:nvSpPr>
        <p:spPr>
          <a:xfrm>
            <a:off x="3458051" y="6356352"/>
            <a:ext cx="3523298" cy="365125"/>
          </a:xfrm>
          <a:prstGeom prst="rect">
            <a:avLst/>
          </a:prstGeom>
        </p:spPr>
        <p:txBody>
          <a:bodyPr/>
          <a:lstStyle/>
          <a:p>
            <a:endParaRPr lang="de-CH"/>
          </a:p>
        </p:txBody>
      </p:sp>
      <p:sp>
        <p:nvSpPr>
          <p:cNvPr id="9" name="Slide Number Placeholder 8"/>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70056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26.01.2021</a:t>
            </a:fld>
            <a:endParaRPr lang="de-CH"/>
          </a:p>
        </p:txBody>
      </p:sp>
      <p:sp>
        <p:nvSpPr>
          <p:cNvPr id="4" name="Footer Placeholder 3"/>
          <p:cNvSpPr>
            <a:spLocks noGrp="1"/>
          </p:cNvSpPr>
          <p:nvPr>
            <p:ph type="ftr" sz="quarter" idx="11"/>
          </p:nvPr>
        </p:nvSpPr>
        <p:spPr>
          <a:xfrm>
            <a:off x="3458051" y="6356352"/>
            <a:ext cx="3523298" cy="365125"/>
          </a:xfrm>
          <a:prstGeom prst="rect">
            <a:avLst/>
          </a:prstGeom>
        </p:spPr>
        <p:txBody>
          <a:bodyPr/>
          <a:lstStyle/>
          <a:p>
            <a:endParaRPr lang="de-CH"/>
          </a:p>
        </p:txBody>
      </p:sp>
      <p:sp>
        <p:nvSpPr>
          <p:cNvPr id="5" name="Slide Number Placeholder 4"/>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65992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26.01.2021</a:t>
            </a:fld>
            <a:endParaRPr lang="de-CH"/>
          </a:p>
        </p:txBody>
      </p:sp>
      <p:sp>
        <p:nvSpPr>
          <p:cNvPr id="3" name="Footer Placeholder 2"/>
          <p:cNvSpPr>
            <a:spLocks noGrp="1"/>
          </p:cNvSpPr>
          <p:nvPr>
            <p:ph type="ftr" sz="quarter" idx="11"/>
          </p:nvPr>
        </p:nvSpPr>
        <p:spPr>
          <a:xfrm>
            <a:off x="3458051" y="6356352"/>
            <a:ext cx="3523298" cy="365125"/>
          </a:xfrm>
          <a:prstGeom prst="rect">
            <a:avLst/>
          </a:prstGeom>
        </p:spPr>
        <p:txBody>
          <a:bodyPr/>
          <a:lstStyle/>
          <a:p>
            <a:endParaRPr lang="de-CH"/>
          </a:p>
        </p:txBody>
      </p:sp>
      <p:sp>
        <p:nvSpPr>
          <p:cNvPr id="4" name="Slide Number Placeholder 3"/>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8063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4438105" y="987427"/>
            <a:ext cx="528494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26.01.2021</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790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438105" y="987427"/>
            <a:ext cx="528494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26.01.2021</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31597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709" y="649731"/>
            <a:ext cx="9003983" cy="752473"/>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717709" y="1648843"/>
            <a:ext cx="9003983" cy="4528120"/>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pic>
        <p:nvPicPr>
          <p:cNvPr id="9" name="Grafik 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9305636" y="5959190"/>
            <a:ext cx="804941" cy="603706"/>
          </a:xfrm>
          <a:prstGeom prst="rect">
            <a:avLst/>
          </a:prstGeom>
        </p:spPr>
      </p:pic>
      <p:pic>
        <p:nvPicPr>
          <p:cNvPr id="10" name="Grafik 9"/>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17709" y="6308977"/>
            <a:ext cx="3153103" cy="233797"/>
          </a:xfrm>
          <a:prstGeom prst="rect">
            <a:avLst/>
          </a:prstGeom>
        </p:spPr>
      </p:pic>
      <p:pic>
        <p:nvPicPr>
          <p:cNvPr id="11" name="Grafik 10"/>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rot="5400000">
            <a:off x="4837437" y="-5300017"/>
            <a:ext cx="523767" cy="108656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5415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seminare-ps.net/"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seminare-ps.net/symposium2018"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studium-religion-psychotherapie.de/"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782955" y="2707243"/>
            <a:ext cx="8873490" cy="2454444"/>
          </a:xfrm>
        </p:spPr>
        <p:txBody>
          <a:bodyPr>
            <a:normAutofit/>
          </a:bodyPr>
          <a:lstStyle/>
          <a:p>
            <a:r>
              <a:rPr lang="de-CH" dirty="0"/>
              <a:t>Das Fremde in mir, in dir,</a:t>
            </a:r>
            <a:br>
              <a:rPr lang="de-CH" dirty="0"/>
            </a:br>
            <a:r>
              <a:rPr lang="de-CH" dirty="0"/>
              <a:t>in Gott</a:t>
            </a:r>
          </a:p>
        </p:txBody>
      </p:sp>
      <p:sp>
        <p:nvSpPr>
          <p:cNvPr id="8" name="Untertitel 2"/>
          <p:cNvSpPr>
            <a:spLocks noGrp="1"/>
          </p:cNvSpPr>
          <p:nvPr>
            <p:ph type="subTitle" idx="1"/>
          </p:nvPr>
        </p:nvSpPr>
        <p:spPr>
          <a:xfrm>
            <a:off x="1304925" y="5332420"/>
            <a:ext cx="7829550" cy="1012371"/>
          </a:xfrm>
        </p:spPr>
        <p:txBody>
          <a:bodyPr/>
          <a:lstStyle/>
          <a:p>
            <a:r>
              <a:rPr lang="de-CH" dirty="0"/>
              <a:t>Prof. Dr. med. Samuel Pfeifer</a:t>
            </a:r>
          </a:p>
        </p:txBody>
      </p:sp>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275" y="-2075637"/>
            <a:ext cx="10439025" cy="6054878"/>
          </a:xfrm>
          <a:prstGeom prst="rect">
            <a:avLst/>
          </a:prstGeom>
        </p:spPr>
      </p:pic>
    </p:spTree>
    <p:extLst>
      <p:ext uri="{BB962C8B-B14F-4D97-AF65-F5344CB8AC3E}">
        <p14:creationId xmlns:p14="http://schemas.microsoft.com/office/powerpoint/2010/main" val="1084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Die postfaktische Gesellschaft</a:t>
            </a:r>
          </a:p>
        </p:txBody>
      </p:sp>
      <p:sp>
        <p:nvSpPr>
          <p:cNvPr id="3" name="Inhaltsplatzhalter 2"/>
          <p:cNvSpPr>
            <a:spLocks noGrp="1"/>
          </p:cNvSpPr>
          <p:nvPr>
            <p:ph idx="1"/>
          </p:nvPr>
        </p:nvSpPr>
        <p:spPr>
          <a:xfrm>
            <a:off x="5047989" y="1648843"/>
            <a:ext cx="5073911" cy="4528120"/>
          </a:xfrm>
        </p:spPr>
        <p:txBody>
          <a:bodyPr/>
          <a:lstStyle/>
          <a:p>
            <a:r>
              <a:rPr lang="de-CH" dirty="0"/>
              <a:t>Unwort des Jahres 2016</a:t>
            </a:r>
          </a:p>
          <a:p>
            <a:r>
              <a:rPr lang="de-CH" dirty="0"/>
              <a:t>Lüge wird zum akzeptierten Mittel der Beeinflussung </a:t>
            </a:r>
          </a:p>
          <a:p>
            <a:r>
              <a:rPr lang="de-CH" dirty="0" err="1"/>
              <a:t>Fake</a:t>
            </a:r>
            <a:r>
              <a:rPr lang="de-CH" dirty="0"/>
              <a:t>-News als Mittel zur Diskreditierung einer Person bis hin zu nationalen Wahlen.</a:t>
            </a:r>
          </a:p>
          <a:p>
            <a:r>
              <a:rPr lang="de-CH" dirty="0"/>
              <a:t>Leben in der «Bubble» selektiver Information</a:t>
            </a:r>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48843"/>
            <a:ext cx="4809995" cy="2839711"/>
          </a:xfrm>
          <a:prstGeom prst="rect">
            <a:avLst/>
          </a:prstGeom>
        </p:spPr>
      </p:pic>
    </p:spTree>
    <p:extLst>
      <p:ext uri="{BB962C8B-B14F-4D97-AF65-F5344CB8AC3E}">
        <p14:creationId xmlns:p14="http://schemas.microsoft.com/office/powerpoint/2010/main" val="805524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Haben wir zu viel aufgegeben?</a:t>
            </a:r>
          </a:p>
        </p:txBody>
      </p:sp>
      <p:sp>
        <p:nvSpPr>
          <p:cNvPr id="3" name="Inhaltsplatzhalter 2"/>
          <p:cNvSpPr>
            <a:spLocks noGrp="1"/>
          </p:cNvSpPr>
          <p:nvPr>
            <p:ph idx="1"/>
          </p:nvPr>
        </p:nvSpPr>
        <p:spPr/>
        <p:txBody>
          <a:bodyPr/>
          <a:lstStyle/>
          <a:p>
            <a:r>
              <a:rPr lang="de-CH" dirty="0"/>
              <a:t>Hat die säkulare Gesellschaft zu viel von dem aufgegeben, was früher Geborgenheit gab?</a:t>
            </a:r>
          </a:p>
          <a:p>
            <a:r>
              <a:rPr lang="de-CH" dirty="0"/>
              <a:t>Den Menschen fehlen Traditionen, Bezugssysteme, Glaubensinhalte, Lieder und Rituale, die ihnen einen Blick auf den Bezug geben, der über allem steht.</a:t>
            </a:r>
          </a:p>
          <a:p>
            <a:r>
              <a:rPr lang="de-CH" dirty="0"/>
              <a:t>Wer nur die eigenen Interessen vor Augen hat, entwickelt Angst vor allem Fremden</a:t>
            </a:r>
          </a:p>
          <a:p>
            <a:endParaRPr lang="de-CH" dirty="0"/>
          </a:p>
        </p:txBody>
      </p:sp>
    </p:spTree>
    <p:extLst>
      <p:ext uri="{BB962C8B-B14F-4D97-AF65-F5344CB8AC3E}">
        <p14:creationId xmlns:p14="http://schemas.microsoft.com/office/powerpoint/2010/main" val="1425162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Angst: Fremd im eigenen Land</a:t>
            </a:r>
          </a:p>
        </p:txBody>
      </p:sp>
      <p:sp>
        <p:nvSpPr>
          <p:cNvPr id="2" name="Inhaltsplatzhalter 1"/>
          <p:cNvSpPr>
            <a:spLocks noGrp="1"/>
          </p:cNvSpPr>
          <p:nvPr>
            <p:ph idx="1"/>
          </p:nvPr>
        </p:nvSpPr>
        <p:spPr>
          <a:xfrm>
            <a:off x="5010411" y="1648843"/>
            <a:ext cx="5111489" cy="4528120"/>
          </a:xfrm>
        </p:spPr>
        <p:txBody>
          <a:bodyPr/>
          <a:lstStyle/>
          <a:p>
            <a:r>
              <a:rPr lang="de-CH" dirty="0"/>
              <a:t>Verlust der mühsam erlernten Offenheit, wenn eigene Interessen bedroht erscheinen</a:t>
            </a:r>
          </a:p>
          <a:p>
            <a:r>
              <a:rPr lang="de-CH" dirty="0"/>
              <a:t>Angst, Hass, Gleichgültigkeit</a:t>
            </a:r>
            <a:br>
              <a:rPr lang="de-CH" dirty="0"/>
            </a:br>
            <a:endParaRPr lang="de-CH" dirty="0"/>
          </a:p>
          <a:p>
            <a:r>
              <a:rPr lang="de-CH" u="sng" dirty="0"/>
              <a:t>Aufgabe einer Regierung</a:t>
            </a:r>
            <a:r>
              <a:rPr lang="de-CH" dirty="0"/>
              <a:t>, Ängste ernst zu nehmen</a:t>
            </a:r>
          </a:p>
          <a:p>
            <a:r>
              <a:rPr lang="de-CH" dirty="0"/>
              <a:t>Mitmenschlichkeit und Machbarkeit zu verbinden</a:t>
            </a:r>
          </a:p>
          <a:p>
            <a:r>
              <a:rPr lang="de-CH" dirty="0"/>
              <a:t>Sicherheit zu vermitteln </a:t>
            </a:r>
          </a:p>
          <a:p>
            <a:endParaRPr lang="de-CH" dirty="0"/>
          </a:p>
          <a:p>
            <a:endParaRPr lang="de-CH" dirty="0"/>
          </a:p>
        </p:txBody>
      </p:sp>
      <p:pic>
        <p:nvPicPr>
          <p:cNvPr id="7" name="Grafik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5948" y="1669938"/>
            <a:ext cx="5144771" cy="3119150"/>
          </a:xfrm>
          <a:prstGeom prst="rect">
            <a:avLst/>
          </a:prstGeom>
        </p:spPr>
      </p:pic>
    </p:spTree>
    <p:extLst>
      <p:ext uri="{BB962C8B-B14F-4D97-AF65-F5344CB8AC3E}">
        <p14:creationId xmlns:p14="http://schemas.microsoft.com/office/powerpoint/2010/main" val="1837156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a:t>Das Fremde im andern kennenlernen – Psychotherapie </a:t>
            </a:r>
          </a:p>
        </p:txBody>
      </p:sp>
      <p:sp>
        <p:nvSpPr>
          <p:cNvPr id="3" name="Inhaltsplatzhalter 2"/>
          <p:cNvSpPr>
            <a:spLocks noGrp="1"/>
          </p:cNvSpPr>
          <p:nvPr>
            <p:ph idx="1"/>
          </p:nvPr>
        </p:nvSpPr>
        <p:spPr>
          <a:xfrm>
            <a:off x="5022937" y="1648843"/>
            <a:ext cx="5098963" cy="4528120"/>
          </a:xfrm>
        </p:spPr>
        <p:txBody>
          <a:bodyPr/>
          <a:lstStyle/>
          <a:p>
            <a:r>
              <a:rPr lang="de-CH" dirty="0"/>
              <a:t>Höchst spannende Aufgabe</a:t>
            </a:r>
          </a:p>
          <a:p>
            <a:r>
              <a:rPr lang="de-CH" dirty="0"/>
              <a:t>Empathie als Einfühlung in die andere Person</a:t>
            </a:r>
          </a:p>
          <a:p>
            <a:r>
              <a:rPr lang="de-CH" dirty="0"/>
              <a:t>«Nachtmeerfahrten» (C.G. Jung) in der Seele eines Menschen</a:t>
            </a:r>
          </a:p>
          <a:p>
            <a:r>
              <a:rPr lang="de-CH" dirty="0"/>
              <a:t>Ängste ausloten, Selbstbewusstsein fördern</a:t>
            </a:r>
          </a:p>
          <a:p>
            <a:r>
              <a:rPr lang="de-CH" dirty="0"/>
              <a:t>Sicherheit und Trost vermitteln</a:t>
            </a:r>
          </a:p>
        </p:txBody>
      </p:sp>
      <p:pic>
        <p:nvPicPr>
          <p:cNvPr id="4" name="Grafik 3"/>
          <p:cNvPicPr>
            <a:picLocks noChangeAspect="1"/>
          </p:cNvPicPr>
          <p:nvPr/>
        </p:nvPicPr>
        <p:blipFill>
          <a:blip r:embed="rId2"/>
          <a:stretch>
            <a:fillRect/>
          </a:stretch>
        </p:blipFill>
        <p:spPr>
          <a:xfrm>
            <a:off x="-1468917" y="1648843"/>
            <a:ext cx="6261949" cy="3211256"/>
          </a:xfrm>
          <a:prstGeom prst="rect">
            <a:avLst/>
          </a:prstGeom>
        </p:spPr>
      </p:pic>
    </p:spTree>
    <p:extLst>
      <p:ext uri="{BB962C8B-B14F-4D97-AF65-F5344CB8AC3E}">
        <p14:creationId xmlns:p14="http://schemas.microsoft.com/office/powerpoint/2010/main" val="2558300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CH" sz="3600" i="1" dirty="0">
                <a:latin typeface="Cambria" panose="02040503050406030204" pitchFamily="18" charset="0"/>
              </a:rPr>
              <a:t>Wir selbst sind das Instrument, das die Tiefen der Seele des Patienten sondiert, das mit seinen Gefühlen mitschwingt, seine verborgenen Konflikte entdeckt und die Gestalt seiner wiederkehrenden Verhaltensmuster erkennt,</a:t>
            </a:r>
          </a:p>
        </p:txBody>
      </p:sp>
      <p:sp>
        <p:nvSpPr>
          <p:cNvPr id="3" name="Inhaltsplatzhalter 2"/>
          <p:cNvSpPr>
            <a:spLocks noGrp="1"/>
          </p:cNvSpPr>
          <p:nvPr>
            <p:ph type="body" idx="1"/>
          </p:nvPr>
        </p:nvSpPr>
        <p:spPr>
          <a:xfrm>
            <a:off x="712272" y="5096768"/>
            <a:ext cx="9003983" cy="1500187"/>
          </a:xfrm>
        </p:spPr>
        <p:txBody>
          <a:bodyPr/>
          <a:lstStyle/>
          <a:p>
            <a:pPr marL="0" indent="0">
              <a:buNone/>
            </a:pPr>
            <a:r>
              <a:rPr lang="de-CH" dirty="0"/>
              <a:t>Zitat aus einem Artikel von Thomas Fuchs (2017). Zwischen Psyche und Gehirn. </a:t>
            </a:r>
            <a:r>
              <a:rPr lang="de-CH"/>
              <a:t>Nervenarzt </a:t>
            </a:r>
            <a:r>
              <a:rPr lang="de-CH" dirty="0"/>
              <a:t>88:520-528.</a:t>
            </a:r>
          </a:p>
        </p:txBody>
      </p:sp>
    </p:spTree>
    <p:extLst>
      <p:ext uri="{BB962C8B-B14F-4D97-AF65-F5344CB8AC3E}">
        <p14:creationId xmlns:p14="http://schemas.microsoft.com/office/powerpoint/2010/main" val="807988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Begegnung mit dem Verdrängten</a:t>
            </a:r>
          </a:p>
        </p:txBody>
      </p:sp>
      <p:sp>
        <p:nvSpPr>
          <p:cNvPr id="3" name="Inhaltsplatzhalter 2"/>
          <p:cNvSpPr>
            <a:spLocks noGrp="1"/>
          </p:cNvSpPr>
          <p:nvPr>
            <p:ph idx="1"/>
          </p:nvPr>
        </p:nvSpPr>
        <p:spPr>
          <a:xfrm>
            <a:off x="4960307" y="1648843"/>
            <a:ext cx="5161593" cy="4528120"/>
          </a:xfrm>
        </p:spPr>
        <p:txBody>
          <a:bodyPr>
            <a:normAutofit/>
          </a:bodyPr>
          <a:lstStyle/>
          <a:p>
            <a:r>
              <a:rPr lang="de-CH" dirty="0"/>
              <a:t>«Denn das ist das Schockierende an meiner neuen inneren Lage, der Punkt, an dem sich „die“ und „wir“ begegnen.» (Menasse)</a:t>
            </a:r>
          </a:p>
          <a:p>
            <a:r>
              <a:rPr lang="de-CH" dirty="0"/>
              <a:t>Das Bedrohliche im andern</a:t>
            </a:r>
          </a:p>
          <a:p>
            <a:r>
              <a:rPr lang="de-CH" dirty="0"/>
              <a:t>Das Bedrohliche in mir ….</a:t>
            </a:r>
          </a:p>
        </p:txBody>
      </p:sp>
      <p:pic>
        <p:nvPicPr>
          <p:cNvPr id="4" name="Grafi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626" y="1648843"/>
            <a:ext cx="5041492" cy="3173678"/>
          </a:xfrm>
          <a:prstGeom prst="rect">
            <a:avLst/>
          </a:prstGeom>
        </p:spPr>
      </p:pic>
    </p:spTree>
    <p:extLst>
      <p:ext uri="{BB962C8B-B14F-4D97-AF65-F5344CB8AC3E}">
        <p14:creationId xmlns:p14="http://schemas.microsoft.com/office/powerpoint/2010/main" val="3667042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869" y="-324021"/>
            <a:ext cx="10773032" cy="7182021"/>
          </a:xfrm>
          <a:prstGeom prst="rect">
            <a:avLst/>
          </a:prstGeom>
        </p:spPr>
      </p:pic>
      <p:sp>
        <p:nvSpPr>
          <p:cNvPr id="4" name="Titel 3"/>
          <p:cNvSpPr>
            <a:spLocks noGrp="1"/>
          </p:cNvSpPr>
          <p:nvPr>
            <p:ph type="title"/>
          </p:nvPr>
        </p:nvSpPr>
        <p:spPr/>
        <p:txBody>
          <a:bodyPr/>
          <a:lstStyle/>
          <a:p>
            <a:r>
              <a:rPr lang="de-CH" dirty="0">
                <a:solidFill>
                  <a:schemeClr val="bg1"/>
                </a:solidFill>
              </a:rPr>
              <a:t>B</a:t>
            </a:r>
            <a:br>
              <a:rPr lang="de-CH" dirty="0">
                <a:solidFill>
                  <a:schemeClr val="bg1"/>
                </a:solidFill>
              </a:rPr>
            </a:br>
            <a:r>
              <a:rPr lang="de-CH" dirty="0">
                <a:solidFill>
                  <a:schemeClr val="bg1"/>
                </a:solidFill>
              </a:rPr>
              <a:t>Das Fremde in mir</a:t>
            </a:r>
          </a:p>
        </p:txBody>
      </p:sp>
      <p:sp>
        <p:nvSpPr>
          <p:cNvPr id="5" name="Textplatzhalter 4"/>
          <p:cNvSpPr>
            <a:spLocks noGrp="1"/>
          </p:cNvSpPr>
          <p:nvPr>
            <p:ph type="body" idx="1"/>
          </p:nvPr>
        </p:nvSpPr>
        <p:spPr>
          <a:xfrm>
            <a:off x="1312985" y="4589465"/>
            <a:ext cx="8403270" cy="1500187"/>
          </a:xfrm>
        </p:spPr>
        <p:txBody>
          <a:bodyPr/>
          <a:lstStyle/>
          <a:p>
            <a:pPr marL="457200" indent="-457200">
              <a:buFont typeface="+mj-lt"/>
              <a:buAutoNum type="arabicPeriod"/>
            </a:pPr>
            <a:r>
              <a:rPr lang="de-CH" dirty="0">
                <a:solidFill>
                  <a:schemeClr val="bg1"/>
                </a:solidFill>
              </a:rPr>
              <a:t>Beschleunigung und Entfremdung</a:t>
            </a:r>
          </a:p>
          <a:p>
            <a:pPr marL="457200" indent="-457200">
              <a:buFont typeface="+mj-lt"/>
              <a:buAutoNum type="arabicPeriod"/>
            </a:pPr>
            <a:r>
              <a:rPr lang="de-CH" dirty="0">
                <a:solidFill>
                  <a:schemeClr val="bg1"/>
                </a:solidFill>
              </a:rPr>
              <a:t>Leiberfahrung und Entfremdung</a:t>
            </a:r>
          </a:p>
          <a:p>
            <a:pPr marL="457200" indent="-457200">
              <a:buFont typeface="+mj-lt"/>
              <a:buAutoNum type="arabicPeriod"/>
            </a:pPr>
            <a:r>
              <a:rPr lang="de-CH" dirty="0">
                <a:solidFill>
                  <a:schemeClr val="bg1"/>
                </a:solidFill>
              </a:rPr>
              <a:t>Unser Schatten als Fremdheitserfahrung</a:t>
            </a:r>
          </a:p>
          <a:p>
            <a:endParaRPr lang="de-CH" dirty="0">
              <a:solidFill>
                <a:schemeClr val="bg1"/>
              </a:solidFill>
            </a:endParaRPr>
          </a:p>
        </p:txBody>
      </p:sp>
    </p:spTree>
    <p:extLst>
      <p:ext uri="{BB962C8B-B14F-4D97-AF65-F5344CB8AC3E}">
        <p14:creationId xmlns:p14="http://schemas.microsoft.com/office/powerpoint/2010/main" val="1722518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CH" dirty="0"/>
              <a:t>Existenzielle Entfremdung (ein philosophischer Exkurs)</a:t>
            </a:r>
          </a:p>
        </p:txBody>
      </p:sp>
      <p:sp>
        <p:nvSpPr>
          <p:cNvPr id="5" name="Inhaltsplatzhalter 4"/>
          <p:cNvSpPr>
            <a:spLocks noGrp="1"/>
          </p:cNvSpPr>
          <p:nvPr>
            <p:ph idx="1"/>
          </p:nvPr>
        </p:nvSpPr>
        <p:spPr/>
        <p:txBody>
          <a:bodyPr>
            <a:normAutofit fontScale="92500"/>
          </a:bodyPr>
          <a:lstStyle/>
          <a:p>
            <a:r>
              <a:rPr lang="de-CH" dirty="0"/>
              <a:t>Mitte des 20. Jahrhunderts: Umbruch im Denken des Westens</a:t>
            </a:r>
          </a:p>
          <a:p>
            <a:r>
              <a:rPr lang="de-CH" dirty="0"/>
              <a:t>Existenzialismus – Vordenker Heidegger, Jean-Paul Sartre u.a.</a:t>
            </a:r>
          </a:p>
          <a:p>
            <a:r>
              <a:rPr lang="de-CH" dirty="0"/>
              <a:t>Der Mensch ist in diese Welt geworfen, </a:t>
            </a:r>
            <a:r>
              <a:rPr lang="de-CH" u="sng" dirty="0"/>
              <a:t>sich selbst entfremdet</a:t>
            </a:r>
          </a:p>
          <a:p>
            <a:r>
              <a:rPr lang="de-CH" u="sng" dirty="0"/>
              <a:t>Basisempfindung</a:t>
            </a:r>
            <a:r>
              <a:rPr lang="de-CH" dirty="0"/>
              <a:t>: Verlassenheit, Hoffnungslosigkeit, Angst und Verzweiflung (Kierkegaard)</a:t>
            </a:r>
          </a:p>
          <a:p>
            <a:r>
              <a:rPr lang="de-CH" dirty="0"/>
              <a:t>Weil es keinen Gott gibt, ist der Mensch auf sich selbst zurückgeworfen und muss versuchen, sich selbst neu zu definieren.</a:t>
            </a:r>
          </a:p>
          <a:p>
            <a:endParaRPr lang="de-CH" dirty="0"/>
          </a:p>
          <a:p>
            <a:r>
              <a:rPr lang="de-CH" dirty="0">
                <a:solidFill>
                  <a:schemeClr val="accent1">
                    <a:lumMod val="75000"/>
                  </a:schemeClr>
                </a:solidFill>
              </a:rPr>
              <a:t>ABER: viele Menschen denken nicht so weit, ihr Alltag wird durch ganz andere Mechanismen entfremdet …</a:t>
            </a:r>
          </a:p>
        </p:txBody>
      </p:sp>
    </p:spTree>
    <p:extLst>
      <p:ext uri="{BB962C8B-B14F-4D97-AF65-F5344CB8AC3E}">
        <p14:creationId xmlns:p14="http://schemas.microsoft.com/office/powerpoint/2010/main" val="196012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 calcmode="lin" valueType="num">
                                      <p:cBhvr additive="base">
                                        <p:cTn id="7"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Beschleunigung und Entfremdung</a:t>
            </a:r>
          </a:p>
        </p:txBody>
      </p:sp>
      <p:sp>
        <p:nvSpPr>
          <p:cNvPr id="3" name="Inhaltsplatzhalter 2"/>
          <p:cNvSpPr>
            <a:spLocks noGrp="1"/>
          </p:cNvSpPr>
          <p:nvPr>
            <p:ph sz="half" idx="2"/>
          </p:nvPr>
        </p:nvSpPr>
        <p:spPr>
          <a:xfrm>
            <a:off x="5284946" y="1825625"/>
            <a:ext cx="4650791" cy="4351338"/>
          </a:xfrm>
        </p:spPr>
        <p:txBody>
          <a:bodyPr>
            <a:normAutofit fontScale="92500" lnSpcReduction="10000"/>
          </a:bodyPr>
          <a:lstStyle/>
          <a:p>
            <a:pPr marL="457200" lvl="1" indent="0">
              <a:buNone/>
            </a:pPr>
            <a:r>
              <a:rPr lang="de-CH" b="1" dirty="0"/>
              <a:t>Hartmut Rosa</a:t>
            </a:r>
            <a:r>
              <a:rPr lang="de-CH" dirty="0"/>
              <a:t>, Professor für Allgemeine und Theoretische Soziologie Universität Jena; Leitung Max Weber Kolleg für kultur- und sozialwissenschaftliche Studien Univ. Erfurt </a:t>
            </a:r>
          </a:p>
          <a:p>
            <a:r>
              <a:rPr lang="de-CH" sz="1800" dirty="0"/>
              <a:t>Die enorme Beschleunigung des Lebens und der Produktionsabläufe</a:t>
            </a:r>
          </a:p>
          <a:p>
            <a:r>
              <a:rPr lang="de-CH" sz="1800" dirty="0"/>
              <a:t>Ein Buch zu kopieren brauchte vor 1000 Jahren Monate, heute ist ein Buch im Nu im Internet</a:t>
            </a:r>
          </a:p>
          <a:p>
            <a:r>
              <a:rPr lang="de-CH" sz="1800" dirty="0"/>
              <a:t>Die Geschwindigkeit einer Reise von A nach B hat sich vervielfacht</a:t>
            </a:r>
          </a:p>
          <a:p>
            <a:r>
              <a:rPr lang="de-CH" sz="1800" dirty="0"/>
              <a:t>In der digitalen Welt wächst die Zahl der Speicher und die Geschwindigkeit der Prozessoren exponentiell</a:t>
            </a:r>
            <a:br>
              <a:rPr lang="de-CH" sz="1800" dirty="0"/>
            </a:br>
            <a:endParaRPr lang="de-CH" sz="1800" dirty="0"/>
          </a:p>
        </p:txBody>
      </p:sp>
      <p:cxnSp>
        <p:nvCxnSpPr>
          <p:cNvPr id="6" name="Gerade Verbindung mit Pfeil 5"/>
          <p:cNvCxnSpPr/>
          <p:nvPr/>
        </p:nvCxnSpPr>
        <p:spPr>
          <a:xfrm>
            <a:off x="1187252" y="5517232"/>
            <a:ext cx="41044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1187252" y="1700808"/>
            <a:ext cx="0" cy="38164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flipV="1">
            <a:off x="1187252" y="1700808"/>
            <a:ext cx="3744416" cy="2808312"/>
          </a:xfrm>
          <a:prstGeom prst="line">
            <a:avLst/>
          </a:prstGeom>
          <a:ln>
            <a:headEnd type="none"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12" name="Gerade Verbindung 11"/>
          <p:cNvCxnSpPr/>
          <p:nvPr/>
        </p:nvCxnSpPr>
        <p:spPr>
          <a:xfrm>
            <a:off x="1835324" y="4005064"/>
            <a:ext cx="0" cy="144016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563516" y="2780928"/>
            <a:ext cx="0" cy="266429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1907332" y="5157192"/>
            <a:ext cx="432048" cy="369332"/>
          </a:xfrm>
          <a:prstGeom prst="rect">
            <a:avLst/>
          </a:prstGeom>
          <a:noFill/>
        </p:spPr>
        <p:txBody>
          <a:bodyPr wrap="square" rtlCol="0">
            <a:spAutoFit/>
          </a:bodyPr>
          <a:lstStyle/>
          <a:p>
            <a:r>
              <a:rPr lang="de-CH" i="1" dirty="0"/>
              <a:t>t₁</a:t>
            </a:r>
          </a:p>
        </p:txBody>
      </p:sp>
      <p:sp>
        <p:nvSpPr>
          <p:cNvPr id="17" name="Textfeld 16"/>
          <p:cNvSpPr txBox="1"/>
          <p:nvPr/>
        </p:nvSpPr>
        <p:spPr>
          <a:xfrm>
            <a:off x="3563516" y="5157192"/>
            <a:ext cx="432048" cy="369332"/>
          </a:xfrm>
          <a:prstGeom prst="rect">
            <a:avLst/>
          </a:prstGeom>
          <a:noFill/>
        </p:spPr>
        <p:txBody>
          <a:bodyPr wrap="square" rtlCol="0">
            <a:spAutoFit/>
          </a:bodyPr>
          <a:lstStyle/>
          <a:p>
            <a:r>
              <a:rPr lang="de-CH" i="1" dirty="0"/>
              <a:t>t₂</a:t>
            </a:r>
          </a:p>
        </p:txBody>
      </p:sp>
      <p:sp>
        <p:nvSpPr>
          <p:cNvPr id="18" name="Bogen 17"/>
          <p:cNvSpPr/>
          <p:nvPr/>
        </p:nvSpPr>
        <p:spPr>
          <a:xfrm flipV="1">
            <a:off x="-1153008" y="-1899592"/>
            <a:ext cx="5940660" cy="7056784"/>
          </a:xfrm>
          <a:prstGeom prst="arc">
            <a:avLst/>
          </a:prstGeom>
          <a:ln w="76200">
            <a:solidFill>
              <a:srgbClr val="FF0000"/>
            </a:solidFill>
            <a:headEnd type="none" w="med" len="med"/>
            <a:tailEnd type="arrow"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de-CH"/>
          </a:p>
        </p:txBody>
      </p:sp>
      <p:sp>
        <p:nvSpPr>
          <p:cNvPr id="4" name="Textfeld 3"/>
          <p:cNvSpPr txBox="1"/>
          <p:nvPr/>
        </p:nvSpPr>
        <p:spPr>
          <a:xfrm>
            <a:off x="2915444" y="1628801"/>
            <a:ext cx="1872208" cy="646331"/>
          </a:xfrm>
          <a:prstGeom prst="rect">
            <a:avLst/>
          </a:prstGeom>
          <a:noFill/>
        </p:spPr>
        <p:txBody>
          <a:bodyPr wrap="square" rtlCol="0">
            <a:spAutoFit/>
          </a:bodyPr>
          <a:lstStyle/>
          <a:p>
            <a:r>
              <a:rPr lang="de-CH" dirty="0"/>
              <a:t>«Output» pro Zeiteinheit</a:t>
            </a:r>
          </a:p>
        </p:txBody>
      </p:sp>
      <p:sp>
        <p:nvSpPr>
          <p:cNvPr id="5" name="Textfeld 4"/>
          <p:cNvSpPr txBox="1"/>
          <p:nvPr/>
        </p:nvSpPr>
        <p:spPr>
          <a:xfrm>
            <a:off x="4571628" y="5157192"/>
            <a:ext cx="720080" cy="369332"/>
          </a:xfrm>
          <a:prstGeom prst="rect">
            <a:avLst/>
          </a:prstGeom>
          <a:noFill/>
        </p:spPr>
        <p:txBody>
          <a:bodyPr wrap="square" rtlCol="0">
            <a:spAutoFit/>
          </a:bodyPr>
          <a:lstStyle/>
          <a:p>
            <a:r>
              <a:rPr lang="de-CH" dirty="0"/>
              <a:t>Zeit</a:t>
            </a:r>
          </a:p>
        </p:txBody>
      </p:sp>
    </p:spTree>
    <p:extLst>
      <p:ext uri="{BB962C8B-B14F-4D97-AF65-F5344CB8AC3E}">
        <p14:creationId xmlns:p14="http://schemas.microsoft.com/office/powerpoint/2010/main" val="2180520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Fieberkurven der Gesellschaft </a:t>
            </a:r>
          </a:p>
        </p:txBody>
      </p:sp>
      <p:sp>
        <p:nvSpPr>
          <p:cNvPr id="4" name="Foliennummernplatzhalter 3"/>
          <p:cNvSpPr>
            <a:spLocks noGrp="1"/>
          </p:cNvSpPr>
          <p:nvPr>
            <p:ph type="sldNum" sz="quarter" idx="4294967295"/>
          </p:nvPr>
        </p:nvSpPr>
        <p:spPr>
          <a:xfrm>
            <a:off x="0" y="4929145"/>
            <a:ext cx="561975" cy="365125"/>
          </a:xfrm>
          <a:prstGeom prst="rect">
            <a:avLst/>
          </a:prstGeom>
        </p:spPr>
        <p:txBody>
          <a:bodyPr/>
          <a:lstStyle/>
          <a:p>
            <a:fld id="{BA9B540C-44DA-4F69-89C9-7C84606640D3}" type="slidenum">
              <a:rPr lang="en-US" smtClean="0"/>
              <a:pPr/>
              <a:t>19</a:t>
            </a:fld>
            <a:endParaRPr lang="en-US" dirty="0"/>
          </a:p>
        </p:txBody>
      </p:sp>
      <p:pic>
        <p:nvPicPr>
          <p:cNvPr id="6" name="Inhaltsplatzhalter 7"/>
          <p:cNvPicPr>
            <a:picLocks noGrp="1" noChangeAspect="1"/>
          </p:cNvPicPr>
          <p:nvPr>
            <p:ph sz="quarter" idx="4294967295"/>
          </p:nvPr>
        </p:nvPicPr>
        <p:blipFill>
          <a:blip r:embed="rId2" cstate="email">
            <a:extLst>
              <a:ext uri="{28A0092B-C50C-407E-A947-70E740481C1C}">
                <a14:useLocalDpi xmlns:a14="http://schemas.microsoft.com/office/drawing/2010/main"/>
              </a:ext>
            </a:extLst>
          </a:blip>
          <a:stretch>
            <a:fillRect/>
          </a:stretch>
        </p:blipFill>
        <p:spPr>
          <a:xfrm>
            <a:off x="5345294" y="1660675"/>
            <a:ext cx="4779720" cy="3633595"/>
          </a:xfrm>
          <a:prstGeom prst="rect">
            <a:avLst/>
          </a:prstGeom>
        </p:spPr>
      </p:pic>
      <p:pic>
        <p:nvPicPr>
          <p:cNvPr id="7" name="Grafik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310" y="1605062"/>
            <a:ext cx="4342914" cy="3744820"/>
          </a:xfrm>
          <a:prstGeom prst="rect">
            <a:avLst/>
          </a:prstGeom>
        </p:spPr>
      </p:pic>
    </p:spTree>
    <p:extLst>
      <p:ext uri="{BB962C8B-B14F-4D97-AF65-F5344CB8AC3E}">
        <p14:creationId xmlns:p14="http://schemas.microsoft.com/office/powerpoint/2010/main" val="2493133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Heimweh</a:t>
            </a:r>
          </a:p>
        </p:txBody>
      </p:sp>
      <p:sp>
        <p:nvSpPr>
          <p:cNvPr id="3" name="Inhaltsplatzhalter 2"/>
          <p:cNvSpPr>
            <a:spLocks noGrp="1"/>
          </p:cNvSpPr>
          <p:nvPr>
            <p:ph idx="1"/>
          </p:nvPr>
        </p:nvSpPr>
        <p:spPr>
          <a:xfrm>
            <a:off x="5150901" y="1648843"/>
            <a:ext cx="4970999" cy="4528120"/>
          </a:xfrm>
        </p:spPr>
        <p:txBody>
          <a:bodyPr>
            <a:normAutofit lnSpcReduction="10000"/>
          </a:bodyPr>
          <a:lstStyle/>
          <a:p>
            <a:r>
              <a:rPr lang="de-CH" dirty="0"/>
              <a:t>Heimweh ist die Sehnsucht in der Fremde, wieder in der Heimat zu sein</a:t>
            </a:r>
          </a:p>
          <a:p>
            <a:r>
              <a:rPr lang="de-CH" dirty="0"/>
              <a:t>Erstmals dokumentiert in der Schweiz 1651 (Schweizer Söldner) – </a:t>
            </a:r>
            <a:r>
              <a:rPr lang="de-CH"/>
              <a:t>medizinischer Fachbegriff</a:t>
            </a:r>
            <a:endParaRPr lang="de-CH" dirty="0"/>
          </a:p>
          <a:p>
            <a:r>
              <a:rPr lang="de-CH" dirty="0"/>
              <a:t>Verlust der vertrauten Umgebung (der Berge, des Grossvaters); «in der Fremde, in der grossen Stadt, unter lauter Unbekannten»</a:t>
            </a:r>
          </a:p>
        </p:txBody>
      </p:sp>
      <p:pic>
        <p:nvPicPr>
          <p:cNvPr id="4" name="Picture 2" descr="http://i1.weltbild.ch/asset/vgw/heidi-07207097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107120">
            <a:off x="1028434" y="1359290"/>
            <a:ext cx="2999724" cy="45647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908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Beschleunigung und Entfremdung</a:t>
            </a:r>
          </a:p>
        </p:txBody>
      </p:sp>
      <p:graphicFrame>
        <p:nvGraphicFramePr>
          <p:cNvPr id="9" name="Diagramm 8"/>
          <p:cNvGraphicFramePr/>
          <p:nvPr/>
        </p:nvGraphicFramePr>
        <p:xfrm>
          <a:off x="1907332" y="1340768"/>
          <a:ext cx="7008440" cy="46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feld 18"/>
          <p:cNvSpPr txBox="1"/>
          <p:nvPr/>
        </p:nvSpPr>
        <p:spPr>
          <a:xfrm>
            <a:off x="5764698" y="5965056"/>
            <a:ext cx="3151073" cy="430887"/>
          </a:xfrm>
          <a:prstGeom prst="rect">
            <a:avLst/>
          </a:prstGeom>
          <a:noFill/>
        </p:spPr>
        <p:txBody>
          <a:bodyPr wrap="square" rtlCol="0">
            <a:spAutoFit/>
          </a:bodyPr>
          <a:lstStyle/>
          <a:p>
            <a:r>
              <a:rPr lang="de-CH" sz="1100" dirty="0">
                <a:latin typeface="Calibri" pitchFamily="34" charset="0"/>
              </a:rPr>
              <a:t>Nach Hartmut Rosa: Beschleunigung und Entfremdung. Suhrkamp</a:t>
            </a:r>
          </a:p>
        </p:txBody>
      </p:sp>
      <p:sp>
        <p:nvSpPr>
          <p:cNvPr id="11" name="Textfeld 10"/>
          <p:cNvSpPr txBox="1"/>
          <p:nvPr/>
        </p:nvSpPr>
        <p:spPr>
          <a:xfrm>
            <a:off x="4355604" y="3212977"/>
            <a:ext cx="2232248" cy="646331"/>
          </a:xfrm>
          <a:prstGeom prst="rect">
            <a:avLst/>
          </a:prstGeom>
          <a:noFill/>
        </p:spPr>
        <p:txBody>
          <a:bodyPr wrap="square" rtlCol="0">
            <a:spAutoFit/>
          </a:bodyPr>
          <a:lstStyle/>
          <a:p>
            <a:pPr algn="ctr"/>
            <a:r>
              <a:rPr lang="de-CH" dirty="0"/>
              <a:t>Dimensionen der Beschleunigung</a:t>
            </a:r>
          </a:p>
        </p:txBody>
      </p:sp>
      <p:sp>
        <p:nvSpPr>
          <p:cNvPr id="3" name="Explosion 1 2"/>
          <p:cNvSpPr/>
          <p:nvPr/>
        </p:nvSpPr>
        <p:spPr>
          <a:xfrm>
            <a:off x="2558294" y="2415703"/>
            <a:ext cx="1528175" cy="1058449"/>
          </a:xfrm>
          <a:prstGeom prst="irregularSeal1">
            <a:avLst/>
          </a:prstGeom>
          <a:solidFill>
            <a:schemeClr val="accent4">
              <a:lumMod val="60000"/>
              <a:lumOff val="4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32151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CH" dirty="0"/>
              <a:t>Wenn der Körper nicht mehr mitmacht</a:t>
            </a:r>
          </a:p>
        </p:txBody>
      </p:sp>
      <p:sp>
        <p:nvSpPr>
          <p:cNvPr id="5" name="Inhaltsplatzhalter 4"/>
          <p:cNvSpPr>
            <a:spLocks noGrp="1"/>
          </p:cNvSpPr>
          <p:nvPr>
            <p:ph idx="1"/>
          </p:nvPr>
        </p:nvSpPr>
        <p:spPr>
          <a:xfrm>
            <a:off x="5072185" y="1648843"/>
            <a:ext cx="5049715" cy="4528120"/>
          </a:xfrm>
        </p:spPr>
        <p:txBody>
          <a:bodyPr>
            <a:normAutofit fontScale="85000" lnSpcReduction="20000"/>
          </a:bodyPr>
          <a:lstStyle/>
          <a:p>
            <a:pPr>
              <a:lnSpc>
                <a:spcPct val="120000"/>
              </a:lnSpc>
            </a:pPr>
            <a:r>
              <a:rPr lang="de-CH" dirty="0"/>
              <a:t>Viele Menschen definieren sich über Gesundheit und körperliche Aktivität</a:t>
            </a:r>
          </a:p>
          <a:p>
            <a:pPr>
              <a:lnSpc>
                <a:spcPct val="120000"/>
              </a:lnSpc>
            </a:pPr>
            <a:r>
              <a:rPr lang="de-CH" dirty="0"/>
              <a:t>Stress und Somatoforme Störungen: Körper wird fremd: «Es kommt über mich» - Müdigkeit, Erschöpfung, Schwächegefühle, Schmerzen; beängstigende Beschwerden in der Herzgegend, im Magen-Darmtrakt.</a:t>
            </a:r>
          </a:p>
          <a:p>
            <a:pPr>
              <a:lnSpc>
                <a:spcPct val="120000"/>
              </a:lnSpc>
            </a:pPr>
            <a:r>
              <a:rPr lang="de-CH" b="1" i="1" dirty="0"/>
              <a:t>Psychosomatik: «Sag du es ihm vielleicht hört er auf dich, sagt die Seele zum Körper!»</a:t>
            </a:r>
          </a:p>
        </p:txBody>
      </p:sp>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067" y="1648843"/>
            <a:ext cx="4935520" cy="3186393"/>
          </a:xfrm>
          <a:prstGeom prst="rect">
            <a:avLst/>
          </a:prstGeom>
        </p:spPr>
      </p:pic>
    </p:spTree>
    <p:extLst>
      <p:ext uri="{BB962C8B-B14F-4D97-AF65-F5344CB8AC3E}">
        <p14:creationId xmlns:p14="http://schemas.microsoft.com/office/powerpoint/2010/main" val="2180404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Orthorexie: Diäten, Allergien, richtiges Essen</a:t>
            </a:r>
          </a:p>
        </p:txBody>
      </p:sp>
      <p:sp>
        <p:nvSpPr>
          <p:cNvPr id="3" name="Inhaltsplatzhalter 2"/>
          <p:cNvSpPr>
            <a:spLocks noGrp="1"/>
          </p:cNvSpPr>
          <p:nvPr>
            <p:ph idx="1"/>
          </p:nvPr>
        </p:nvSpPr>
        <p:spPr>
          <a:xfrm>
            <a:off x="4983783" y="1648843"/>
            <a:ext cx="5138117" cy="4528120"/>
          </a:xfrm>
        </p:spPr>
        <p:txBody>
          <a:bodyPr>
            <a:normAutofit fontScale="92500" lnSpcReduction="20000"/>
          </a:bodyPr>
          <a:lstStyle/>
          <a:p>
            <a:r>
              <a:rPr lang="de-CH"/>
              <a:t>Immer mehr Menschen erleben die Umwelt als feindselig</a:t>
            </a:r>
          </a:p>
          <a:p>
            <a:r>
              <a:rPr lang="de-CH"/>
              <a:t>Nahrungsunverträglichkeiten / Allergien jenseits aller medizinischen Befunde</a:t>
            </a:r>
          </a:p>
          <a:p>
            <a:r>
              <a:rPr lang="de-CH"/>
              <a:t>Diäten als Weg zum inneren Wohlbefinden (lactosefrei, glutenfrei, low-carb, zuckerfrei, vegan, ovo-fructo-vegetarisch etc.)</a:t>
            </a:r>
          </a:p>
          <a:p>
            <a:r>
              <a:rPr lang="de-CH"/>
              <a:t>«Multiple chemical sensitivity»: Überempfindlichkeit gegen Strahlen, Wasseradern, Holzschutzmittel &gt;&gt;&gt; zum Teil bizarre Schutzvorrichtungen.</a:t>
            </a:r>
            <a:endParaRPr lang="de-CH" dirty="0"/>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078" y="1648843"/>
            <a:ext cx="5787588" cy="3183549"/>
          </a:xfrm>
          <a:prstGeom prst="rect">
            <a:avLst/>
          </a:prstGeom>
        </p:spPr>
      </p:pic>
    </p:spTree>
    <p:extLst>
      <p:ext uri="{BB962C8B-B14F-4D97-AF65-F5344CB8AC3E}">
        <p14:creationId xmlns:p14="http://schemas.microsoft.com/office/powerpoint/2010/main" val="1279077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Die dunklen Anteile der Person</a:t>
            </a:r>
          </a:p>
        </p:txBody>
      </p:sp>
      <p:sp>
        <p:nvSpPr>
          <p:cNvPr id="5" name="Inhaltsplatzhalter 4"/>
          <p:cNvSpPr>
            <a:spLocks noGrp="1"/>
          </p:cNvSpPr>
          <p:nvPr>
            <p:ph idx="1"/>
          </p:nvPr>
        </p:nvSpPr>
        <p:spPr>
          <a:xfrm>
            <a:off x="5072185" y="1648843"/>
            <a:ext cx="5049715" cy="4528120"/>
          </a:xfrm>
        </p:spPr>
        <p:txBody>
          <a:bodyPr>
            <a:normAutofit lnSpcReduction="10000"/>
          </a:bodyPr>
          <a:lstStyle/>
          <a:p>
            <a:r>
              <a:rPr lang="de-CH" dirty="0"/>
              <a:t>Unser Schatten umfasst häufig die dunklen Anteile der Persönlichkeit: Impulsivität, Geiz, Egoismus, Aggressivität, Triebhaftigkeit, Neid, Habgier, usw.</a:t>
            </a:r>
          </a:p>
          <a:p>
            <a:r>
              <a:rPr lang="de-CH" dirty="0"/>
              <a:t>Abspaltung als Gefahr: wie die Abkapselung eines Eiterherdes</a:t>
            </a:r>
          </a:p>
          <a:p>
            <a:r>
              <a:rPr lang="de-CH" dirty="0"/>
              <a:t>Krimis zeigen oft die Katastrophe des Durchbrechens eines verdrängten Schattens</a:t>
            </a:r>
          </a:p>
        </p:txBody>
      </p:sp>
      <p:pic>
        <p:nvPicPr>
          <p:cNvPr id="6" name="Grafik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6550" y="1648842"/>
            <a:ext cx="5130801" cy="3151757"/>
          </a:xfrm>
          <a:prstGeom prst="rect">
            <a:avLst/>
          </a:prstGeom>
        </p:spPr>
      </p:pic>
    </p:spTree>
    <p:extLst>
      <p:ext uri="{BB962C8B-B14F-4D97-AF65-F5344CB8AC3E}">
        <p14:creationId xmlns:p14="http://schemas.microsoft.com/office/powerpoint/2010/main" val="1707407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Löwen wecken – ein Beispiel</a:t>
            </a:r>
          </a:p>
        </p:txBody>
      </p:sp>
      <p:sp>
        <p:nvSpPr>
          <p:cNvPr id="5" name="Inhaltsplatzhalter 4"/>
          <p:cNvSpPr>
            <a:spLocks noGrp="1"/>
          </p:cNvSpPr>
          <p:nvPr>
            <p:ph idx="1"/>
          </p:nvPr>
        </p:nvSpPr>
        <p:spPr>
          <a:xfrm>
            <a:off x="4440432" y="1648843"/>
            <a:ext cx="5681468" cy="4528120"/>
          </a:xfrm>
        </p:spPr>
        <p:txBody>
          <a:bodyPr>
            <a:normAutofit fontScale="92500"/>
          </a:bodyPr>
          <a:lstStyle/>
          <a:p>
            <a:r>
              <a:rPr lang="de-CH" sz="2000" dirty="0" err="1"/>
              <a:t>Etan</a:t>
            </a:r>
            <a:r>
              <a:rPr lang="de-CH" sz="2000" dirty="0"/>
              <a:t> Grien ist ein erfolgreicher, liberaler, weltoffener Neurochirurg, ein treue Familienmensch. Doch dann lernt er plötzlich eine ganz andere Seite an sich kennen. Ein packender Roman um Schuld und Sühne in der modernen israelischen Gesellschaft.</a:t>
            </a:r>
          </a:p>
          <a:p>
            <a:pPr marL="0" indent="0">
              <a:buNone/>
            </a:pPr>
            <a:r>
              <a:rPr lang="de-CH" i="1" dirty="0"/>
              <a:t>«Auf der Flucht begegnet er dem, vor dem er geflüchtet ist, sich selbst. Er wird sich bewusst, wie elend er sich fühlt. Seine Feigheit, seine Jämmerlichkeit, sein Versagen. Er trifft sich selbst in seiner </a:t>
            </a:r>
            <a:r>
              <a:rPr lang="de-CH" i="1" dirty="0" err="1"/>
              <a:t>Verwaistheit</a:t>
            </a:r>
            <a:r>
              <a:rPr lang="de-CH" i="1" dirty="0"/>
              <a:t>, seiner Wut, seinem Herrentum, verliert an Selbsterkenntnis und gewinnt Kenntnis um sein Defizit....»</a:t>
            </a:r>
          </a:p>
        </p:txBody>
      </p:sp>
      <p:pic>
        <p:nvPicPr>
          <p:cNvPr id="6" name="Grafik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881024">
            <a:off x="1023869" y="1723891"/>
            <a:ext cx="2428004" cy="37743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349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Das «</a:t>
            </a:r>
            <a:r>
              <a:rPr lang="de-CH" dirty="0" err="1"/>
              <a:t>Johari</a:t>
            </a:r>
            <a:r>
              <a:rPr lang="de-CH" dirty="0"/>
              <a:t>»-Fenster</a:t>
            </a:r>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2365" y="1580899"/>
            <a:ext cx="3981701" cy="3953437"/>
          </a:xfrm>
          <a:prstGeom prst="rect">
            <a:avLst/>
          </a:prstGeom>
        </p:spPr>
      </p:pic>
      <p:sp>
        <p:nvSpPr>
          <p:cNvPr id="5" name="Textfeld 4"/>
          <p:cNvSpPr txBox="1"/>
          <p:nvPr/>
        </p:nvSpPr>
        <p:spPr>
          <a:xfrm>
            <a:off x="5073650" y="1564018"/>
            <a:ext cx="4768850" cy="3416320"/>
          </a:xfrm>
          <a:prstGeom prst="rect">
            <a:avLst/>
          </a:prstGeom>
          <a:noFill/>
        </p:spPr>
        <p:txBody>
          <a:bodyPr wrap="square" rtlCol="0">
            <a:spAutoFit/>
          </a:bodyPr>
          <a:lstStyle/>
          <a:p>
            <a:r>
              <a:rPr lang="de-CH" sz="2400" dirty="0"/>
              <a:t>Das </a:t>
            </a:r>
            <a:r>
              <a:rPr lang="de-CH" sz="2400" b="1" dirty="0" err="1"/>
              <a:t>Johari</a:t>
            </a:r>
            <a:r>
              <a:rPr lang="de-CH" sz="2400" b="1" dirty="0"/>
              <a:t>-Fenster </a:t>
            </a:r>
            <a:r>
              <a:rPr lang="de-CH" sz="2400" dirty="0"/>
              <a:t>ist ein Raster bewusster und unbewusster Persönlichkeits- und Verhaltens-merkmale zwischen einem Selbst und anderen.</a:t>
            </a:r>
          </a:p>
          <a:p>
            <a:r>
              <a:rPr lang="de-CH" sz="2400" dirty="0"/>
              <a:t>Mit Hilfe des </a:t>
            </a:r>
            <a:r>
              <a:rPr lang="de-CH" sz="2400" dirty="0" err="1"/>
              <a:t>Johari</a:t>
            </a:r>
            <a:r>
              <a:rPr lang="de-CH" sz="2400" dirty="0"/>
              <a:t>-Fensters wird vor allem der so genannte „blinde Fleck“ im Selbstbild eines Menschen illustriert.</a:t>
            </a:r>
          </a:p>
        </p:txBody>
      </p:sp>
      <p:sp>
        <p:nvSpPr>
          <p:cNvPr id="6" name="Textfeld 5"/>
          <p:cNvSpPr txBox="1"/>
          <p:nvPr/>
        </p:nvSpPr>
        <p:spPr>
          <a:xfrm>
            <a:off x="5187950" y="5600700"/>
            <a:ext cx="4425950" cy="374650"/>
          </a:xfrm>
          <a:prstGeom prst="rect">
            <a:avLst/>
          </a:prstGeom>
          <a:noFill/>
        </p:spPr>
        <p:txBody>
          <a:bodyPr wrap="square" rtlCol="0">
            <a:spAutoFit/>
          </a:bodyPr>
          <a:lstStyle/>
          <a:p>
            <a:r>
              <a:rPr lang="de-CH" dirty="0"/>
              <a:t>Nach Joe Luft und Harry Ingham 1955</a:t>
            </a:r>
          </a:p>
        </p:txBody>
      </p:sp>
      <p:sp>
        <p:nvSpPr>
          <p:cNvPr id="3" name="Textfeld 2"/>
          <p:cNvSpPr txBox="1"/>
          <p:nvPr/>
        </p:nvSpPr>
        <p:spPr>
          <a:xfrm>
            <a:off x="2906039" y="4935255"/>
            <a:ext cx="1866378" cy="523220"/>
          </a:xfrm>
          <a:prstGeom prst="rect">
            <a:avLst/>
          </a:prstGeom>
          <a:noFill/>
        </p:spPr>
        <p:txBody>
          <a:bodyPr wrap="square" rtlCol="0">
            <a:spAutoFit/>
          </a:bodyPr>
          <a:lstStyle/>
          <a:p>
            <a:r>
              <a:rPr lang="de-CH" sz="2800" dirty="0">
                <a:solidFill>
                  <a:srgbClr val="FF0000"/>
                </a:solidFill>
              </a:rPr>
              <a:t>SCHATTEN</a:t>
            </a:r>
            <a:endParaRPr lang="de-CH" dirty="0">
              <a:solidFill>
                <a:srgbClr val="FF0000"/>
              </a:solidFill>
            </a:endParaRPr>
          </a:p>
        </p:txBody>
      </p:sp>
    </p:spTree>
    <p:extLst>
      <p:ext uri="{BB962C8B-B14F-4D97-AF65-F5344CB8AC3E}">
        <p14:creationId xmlns:p14="http://schemas.microsoft.com/office/powerpoint/2010/main" val="825309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Dämonisierung der seelischen Verletzlichkeit</a:t>
            </a:r>
          </a:p>
        </p:txBody>
      </p:sp>
      <p:sp>
        <p:nvSpPr>
          <p:cNvPr id="3" name="Inhaltsplatzhalter 2"/>
          <p:cNvSpPr>
            <a:spLocks noGrp="1"/>
          </p:cNvSpPr>
          <p:nvPr>
            <p:ph idx="1"/>
          </p:nvPr>
        </p:nvSpPr>
        <p:spPr>
          <a:xfrm>
            <a:off x="4954137" y="1648843"/>
            <a:ext cx="5167763" cy="4528120"/>
          </a:xfrm>
        </p:spPr>
        <p:txBody>
          <a:bodyPr>
            <a:normAutofit lnSpcReduction="10000"/>
          </a:bodyPr>
          <a:lstStyle/>
          <a:p>
            <a:r>
              <a:rPr lang="de-CH" dirty="0"/>
              <a:t>Beispiel 20-jährige Frau mit Panikattacken - Diffuses Gefühl: „Das kommt nicht von mir; das ist etwas Fremdes, Bösartiges.“ – Dämonen? Wie kann ich mich schützen? </a:t>
            </a:r>
          </a:p>
          <a:p>
            <a:r>
              <a:rPr lang="de-CH" dirty="0"/>
              <a:t>ICH – ES – ÜBER-ICH</a:t>
            </a:r>
          </a:p>
          <a:p>
            <a:r>
              <a:rPr lang="de-CH" dirty="0"/>
              <a:t>Akzeptieren, dass in mir Anteile sind, psychische und somatische, die zwar fremd erscheinen, </a:t>
            </a:r>
            <a:r>
              <a:rPr lang="de-CH" i="1" dirty="0">
                <a:solidFill>
                  <a:srgbClr val="FF0000"/>
                </a:solidFill>
              </a:rPr>
              <a:t>und doch zu mir gehören</a:t>
            </a:r>
          </a:p>
          <a:p>
            <a:endParaRPr lang="de-CH" dirty="0"/>
          </a:p>
        </p:txBody>
      </p:sp>
      <p:pic>
        <p:nvPicPr>
          <p:cNvPr id="5" name="Grafik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4819" y="1647706"/>
            <a:ext cx="5239265" cy="3164359"/>
          </a:xfrm>
          <a:prstGeom prst="rect">
            <a:avLst/>
          </a:prstGeom>
        </p:spPr>
      </p:pic>
    </p:spTree>
    <p:extLst>
      <p:ext uri="{BB962C8B-B14F-4D97-AF65-F5344CB8AC3E}">
        <p14:creationId xmlns:p14="http://schemas.microsoft.com/office/powerpoint/2010/main" val="527190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t>Der Schatten – ich elender Mensch!</a:t>
            </a:r>
          </a:p>
        </p:txBody>
      </p:sp>
      <p:sp>
        <p:nvSpPr>
          <p:cNvPr id="3" name="Inhaltsplatzhalter 2"/>
          <p:cNvSpPr>
            <a:spLocks noGrp="1"/>
          </p:cNvSpPr>
          <p:nvPr>
            <p:ph idx="1"/>
          </p:nvPr>
        </p:nvSpPr>
        <p:spPr/>
        <p:txBody>
          <a:bodyPr>
            <a:normAutofit/>
          </a:bodyPr>
          <a:lstStyle/>
          <a:p>
            <a:r>
              <a:rPr lang="de-CH" dirty="0"/>
              <a:t>Paulus: «In meinem Verhalten sehe ich ein anderes Gesetz am Werk. Dieses Gesetz liegt im Streit mit dem Gesetz, das ich innerlich bejahe, und macht mich zu seinem Gefangenen. Es ist das Gesetz der Sünde, das in meinen Gliedern regiert und mir mein Verhalten diktiert. Ich unglückseliger Mensch! Wer rettet mich aus dieser tödlichen Verstrickung» (Römer 7:23-24 GN)</a:t>
            </a:r>
          </a:p>
          <a:p>
            <a:r>
              <a:rPr lang="de-CH" dirty="0"/>
              <a:t>Spannung zwischen unserem Wunsch nach einem heiligen integren Leben vs. „dem anderen Gesetz“ in mir</a:t>
            </a:r>
          </a:p>
        </p:txBody>
      </p:sp>
    </p:spTree>
    <p:extLst>
      <p:ext uri="{BB962C8B-B14F-4D97-AF65-F5344CB8AC3E}">
        <p14:creationId xmlns:p14="http://schemas.microsoft.com/office/powerpoint/2010/main" val="1223382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Akzeptanz meiner anderen Seite</a:t>
            </a:r>
          </a:p>
        </p:txBody>
      </p:sp>
      <p:sp>
        <p:nvSpPr>
          <p:cNvPr id="5" name="Inhaltsplatzhalter 4"/>
          <p:cNvSpPr>
            <a:spLocks noGrp="1"/>
          </p:cNvSpPr>
          <p:nvPr>
            <p:ph sz="half" idx="1"/>
          </p:nvPr>
        </p:nvSpPr>
        <p:spPr>
          <a:solidFill>
            <a:schemeClr val="accent1">
              <a:lumMod val="40000"/>
              <a:lumOff val="60000"/>
            </a:schemeClr>
          </a:solidFill>
        </p:spPr>
        <p:txBody>
          <a:bodyPr/>
          <a:lstStyle/>
          <a:p>
            <a:pPr marL="0" indent="0">
              <a:buNone/>
            </a:pPr>
            <a:endParaRPr lang="de-CH" dirty="0"/>
          </a:p>
          <a:p>
            <a:pPr marL="0" indent="0">
              <a:buNone/>
            </a:pPr>
            <a:r>
              <a:rPr lang="de-CH" dirty="0"/>
              <a:t>Bonhoeffer: "Bin ich das wirklich, was andere von mir sagen? Oder bin ich nur, was ich selbst von mir weiss? </a:t>
            </a:r>
          </a:p>
          <a:p>
            <a:pPr marL="457200" lvl="1" indent="0">
              <a:buNone/>
            </a:pPr>
            <a:r>
              <a:rPr lang="de-CH" sz="1800" i="1" dirty="0"/>
              <a:t>(Widerstand und Ergebung)</a:t>
            </a:r>
          </a:p>
          <a:p>
            <a:endParaRPr lang="de-CH" dirty="0"/>
          </a:p>
        </p:txBody>
      </p:sp>
      <p:sp>
        <p:nvSpPr>
          <p:cNvPr id="6" name="Inhaltsplatzhalter 5"/>
          <p:cNvSpPr>
            <a:spLocks noGrp="1"/>
          </p:cNvSpPr>
          <p:nvPr>
            <p:ph sz="half" idx="2"/>
          </p:nvPr>
        </p:nvSpPr>
        <p:spPr/>
        <p:txBody>
          <a:bodyPr/>
          <a:lstStyle/>
          <a:p>
            <a:r>
              <a:rPr lang="de-CH" dirty="0"/>
              <a:t>Annehmen dieser Spannung / Dichotomie / Dualität in mir</a:t>
            </a:r>
          </a:p>
          <a:p>
            <a:r>
              <a:rPr lang="de-CH" dirty="0"/>
              <a:t>Eingestehen, dass trotz meiner Sehnsucht nach einem integren Leben, diese andere Seite in mir existiert</a:t>
            </a:r>
          </a:p>
          <a:p>
            <a:r>
              <a:rPr lang="de-CH" dirty="0"/>
              <a:t>Teilen mit einer Vertrauensperson</a:t>
            </a:r>
          </a:p>
          <a:p>
            <a:endParaRPr lang="de-CH" dirty="0"/>
          </a:p>
        </p:txBody>
      </p:sp>
    </p:spTree>
    <p:extLst>
      <p:ext uri="{BB962C8B-B14F-4D97-AF65-F5344CB8AC3E}">
        <p14:creationId xmlns:p14="http://schemas.microsoft.com/office/powerpoint/2010/main" val="43325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4500" y="-160703"/>
            <a:ext cx="12477693" cy="7018703"/>
          </a:xfrm>
          <a:prstGeom prst="rect">
            <a:avLst/>
          </a:prstGeom>
        </p:spPr>
      </p:pic>
      <p:sp>
        <p:nvSpPr>
          <p:cNvPr id="4" name="Titel 3"/>
          <p:cNvSpPr>
            <a:spLocks noGrp="1"/>
          </p:cNvSpPr>
          <p:nvPr>
            <p:ph type="title"/>
          </p:nvPr>
        </p:nvSpPr>
        <p:spPr/>
        <p:txBody>
          <a:bodyPr/>
          <a:lstStyle/>
          <a:p>
            <a:r>
              <a:rPr lang="de-CH" dirty="0">
                <a:solidFill>
                  <a:schemeClr val="bg1"/>
                </a:solidFill>
              </a:rPr>
              <a:t>C</a:t>
            </a:r>
            <a:br>
              <a:rPr lang="de-CH" dirty="0">
                <a:solidFill>
                  <a:schemeClr val="bg1"/>
                </a:solidFill>
              </a:rPr>
            </a:br>
            <a:r>
              <a:rPr lang="de-CH" dirty="0">
                <a:solidFill>
                  <a:schemeClr val="bg1"/>
                </a:solidFill>
              </a:rPr>
              <a:t>Das Fremde in Gott</a:t>
            </a:r>
          </a:p>
        </p:txBody>
      </p:sp>
      <p:sp>
        <p:nvSpPr>
          <p:cNvPr id="5" name="Textplatzhalter 4"/>
          <p:cNvSpPr>
            <a:spLocks noGrp="1"/>
          </p:cNvSpPr>
          <p:nvPr>
            <p:ph type="body" idx="1"/>
          </p:nvPr>
        </p:nvSpPr>
        <p:spPr>
          <a:xfrm>
            <a:off x="1260705" y="4589465"/>
            <a:ext cx="8455550" cy="1500187"/>
          </a:xfrm>
        </p:spPr>
        <p:txBody>
          <a:bodyPr>
            <a:normAutofit/>
          </a:bodyPr>
          <a:lstStyle/>
          <a:p>
            <a:pPr marL="457200" indent="-457200">
              <a:buFont typeface="+mj-lt"/>
              <a:buAutoNum type="arabicPeriod"/>
            </a:pPr>
            <a:r>
              <a:rPr lang="de-CH" dirty="0">
                <a:solidFill>
                  <a:schemeClr val="bg1"/>
                </a:solidFill>
              </a:rPr>
              <a:t>Der sinn-entleerte Gott</a:t>
            </a:r>
          </a:p>
          <a:p>
            <a:pPr marL="457200" indent="-457200">
              <a:buFont typeface="+mj-lt"/>
              <a:buAutoNum type="arabicPeriod"/>
            </a:pPr>
            <a:r>
              <a:rPr lang="de-CH" dirty="0">
                <a:solidFill>
                  <a:schemeClr val="bg1"/>
                </a:solidFill>
              </a:rPr>
              <a:t>Der verborgene unverständliche Gott (Deus </a:t>
            </a:r>
            <a:r>
              <a:rPr lang="de-CH" dirty="0" err="1">
                <a:solidFill>
                  <a:schemeClr val="bg1"/>
                </a:solidFill>
              </a:rPr>
              <a:t>Absconditus</a:t>
            </a:r>
            <a:r>
              <a:rPr lang="de-CH" dirty="0">
                <a:solidFill>
                  <a:schemeClr val="bg1"/>
                </a:solidFill>
              </a:rPr>
              <a:t>)</a:t>
            </a:r>
          </a:p>
          <a:p>
            <a:pPr marL="457200" indent="-457200">
              <a:buFont typeface="+mj-lt"/>
              <a:buAutoNum type="arabicPeriod"/>
            </a:pPr>
            <a:r>
              <a:rPr lang="de-CH" dirty="0">
                <a:solidFill>
                  <a:schemeClr val="bg1"/>
                </a:solidFill>
              </a:rPr>
              <a:t>Chiffren der Transzendenz</a:t>
            </a:r>
          </a:p>
          <a:p>
            <a:endParaRPr lang="de-CH" dirty="0">
              <a:solidFill>
                <a:schemeClr val="bg1"/>
              </a:solidFill>
            </a:endParaRPr>
          </a:p>
        </p:txBody>
      </p:sp>
    </p:spTree>
    <p:extLst>
      <p:ext uri="{BB962C8B-B14F-4D97-AF65-F5344CB8AC3E}">
        <p14:creationId xmlns:p14="http://schemas.microsoft.com/office/powerpoint/2010/main" val="2818035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503583" y="-1311965"/>
            <a:ext cx="12218301" cy="81699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28" name="Picture 4" descr="http://d.ibtimes.co.uk/en/full/1456570/migrants-hungary-austria-german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2985" y="-549310"/>
            <a:ext cx="7751502" cy="5002040"/>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p:cNvSpPr>
            <a:spLocks noGrp="1"/>
          </p:cNvSpPr>
          <p:nvPr>
            <p:ph type="title"/>
          </p:nvPr>
        </p:nvSpPr>
        <p:spPr>
          <a:xfrm>
            <a:off x="1235337" y="3255337"/>
            <a:ext cx="9003983" cy="1340975"/>
          </a:xfrm>
        </p:spPr>
        <p:txBody>
          <a:bodyPr>
            <a:normAutofit fontScale="90000"/>
          </a:bodyPr>
          <a:lstStyle/>
          <a:p>
            <a:r>
              <a:rPr lang="de-CH" dirty="0">
                <a:solidFill>
                  <a:schemeClr val="bg1"/>
                </a:solidFill>
              </a:rPr>
              <a:t>A</a:t>
            </a:r>
            <a:br>
              <a:rPr lang="de-CH" dirty="0">
                <a:solidFill>
                  <a:schemeClr val="bg1"/>
                </a:solidFill>
              </a:rPr>
            </a:br>
            <a:r>
              <a:rPr lang="de-CH" dirty="0">
                <a:solidFill>
                  <a:schemeClr val="bg1"/>
                </a:solidFill>
              </a:rPr>
              <a:t>Das Fremde in dir</a:t>
            </a:r>
          </a:p>
        </p:txBody>
      </p:sp>
      <p:sp>
        <p:nvSpPr>
          <p:cNvPr id="5" name="Textplatzhalter 4"/>
          <p:cNvSpPr>
            <a:spLocks noGrp="1"/>
          </p:cNvSpPr>
          <p:nvPr>
            <p:ph type="body" idx="1"/>
          </p:nvPr>
        </p:nvSpPr>
        <p:spPr>
          <a:xfrm>
            <a:off x="1312985" y="4589465"/>
            <a:ext cx="7751502" cy="1500187"/>
          </a:xfrm>
          <a:solidFill>
            <a:schemeClr val="bg2">
              <a:lumMod val="50000"/>
              <a:alpha val="60000"/>
            </a:schemeClr>
          </a:solidFill>
        </p:spPr>
        <p:txBody>
          <a:bodyPr/>
          <a:lstStyle/>
          <a:p>
            <a:pPr marL="457200" indent="-457200">
              <a:buFont typeface="+mj-lt"/>
              <a:buAutoNum type="arabicPeriod"/>
            </a:pPr>
            <a:r>
              <a:rPr lang="de-CH" dirty="0">
                <a:solidFill>
                  <a:schemeClr val="bg1"/>
                </a:solidFill>
              </a:rPr>
              <a:t>Das bio-psycho-soziale Grundgesetz der Abgrenzung</a:t>
            </a:r>
          </a:p>
          <a:p>
            <a:pPr marL="457200" indent="-457200">
              <a:buFont typeface="+mj-lt"/>
              <a:buAutoNum type="arabicPeriod"/>
            </a:pPr>
            <a:r>
              <a:rPr lang="de-CH" dirty="0">
                <a:solidFill>
                  <a:schemeClr val="bg1"/>
                </a:solidFill>
              </a:rPr>
              <a:t>Die Gefahr der Entfremdung und Dämonisierung</a:t>
            </a:r>
          </a:p>
          <a:p>
            <a:pPr marL="457200" indent="-457200">
              <a:buFont typeface="+mj-lt"/>
              <a:buAutoNum type="arabicPeriod"/>
            </a:pPr>
            <a:r>
              <a:rPr lang="de-CH" dirty="0">
                <a:solidFill>
                  <a:schemeClr val="bg1"/>
                </a:solidFill>
              </a:rPr>
              <a:t>Die Exploration des Fremden</a:t>
            </a:r>
          </a:p>
        </p:txBody>
      </p:sp>
    </p:spTree>
    <p:extLst>
      <p:ext uri="{BB962C8B-B14F-4D97-AF65-F5344CB8AC3E}">
        <p14:creationId xmlns:p14="http://schemas.microsoft.com/office/powerpoint/2010/main" val="2854796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096" y="1622380"/>
            <a:ext cx="4359168" cy="3199115"/>
          </a:xfrm>
          <a:prstGeom prst="rect">
            <a:avLst/>
          </a:prstGeom>
          <a:ln>
            <a:noFill/>
          </a:ln>
          <a:effectLst>
            <a:outerShdw blurRad="292100" dist="139700" dir="2700000" algn="tl" rotWithShape="0">
              <a:srgbClr val="333333">
                <a:alpha val="65000"/>
              </a:srgbClr>
            </a:outerShdw>
          </a:effectLst>
        </p:spPr>
      </p:pic>
      <p:sp>
        <p:nvSpPr>
          <p:cNvPr id="2" name="Titel 1"/>
          <p:cNvSpPr>
            <a:spLocks noGrp="1"/>
          </p:cNvSpPr>
          <p:nvPr>
            <p:ph type="title"/>
          </p:nvPr>
        </p:nvSpPr>
        <p:spPr/>
        <p:txBody>
          <a:bodyPr/>
          <a:lstStyle/>
          <a:p>
            <a:r>
              <a:rPr lang="de-CH" dirty="0"/>
              <a:t>Der sinn-entleerte Gott - Säkularisierung</a:t>
            </a:r>
          </a:p>
        </p:txBody>
      </p:sp>
      <p:sp>
        <p:nvSpPr>
          <p:cNvPr id="3" name="Inhaltsplatzhalter 2"/>
          <p:cNvSpPr>
            <a:spLocks noGrp="1"/>
          </p:cNvSpPr>
          <p:nvPr>
            <p:ph idx="1"/>
          </p:nvPr>
        </p:nvSpPr>
        <p:spPr>
          <a:xfrm>
            <a:off x="5087155" y="1648843"/>
            <a:ext cx="5034745" cy="4528120"/>
          </a:xfrm>
        </p:spPr>
        <p:txBody>
          <a:bodyPr>
            <a:normAutofit/>
          </a:bodyPr>
          <a:lstStyle/>
          <a:p>
            <a:r>
              <a:rPr lang="de-CH" dirty="0"/>
              <a:t>Atheismus als wachsende Kraft in unserer Gesellschaft</a:t>
            </a:r>
          </a:p>
          <a:p>
            <a:r>
              <a:rPr lang="de-CH" dirty="0"/>
              <a:t>Glaubenskritik von Baruch de Spinoza bis Salman </a:t>
            </a:r>
            <a:r>
              <a:rPr lang="de-CH" dirty="0" err="1"/>
              <a:t>Rushie</a:t>
            </a:r>
            <a:endParaRPr lang="de-CH" dirty="0"/>
          </a:p>
          <a:p>
            <a:r>
              <a:rPr lang="de-CH" dirty="0"/>
              <a:t>Nietzsche: Gott ist tot!</a:t>
            </a:r>
          </a:p>
          <a:p>
            <a:r>
              <a:rPr lang="de-CH" dirty="0"/>
              <a:t>J.P. Sartre: Es gibt keinen Gott, keine höheren Regelungen und  Wertungen &gt;&gt; der Mensch ist somit in diese Welt geworfen, auf sich allein gestellt</a:t>
            </a:r>
          </a:p>
          <a:p>
            <a:endParaRPr lang="de-CH" dirty="0"/>
          </a:p>
        </p:txBody>
      </p:sp>
      <p:pic>
        <p:nvPicPr>
          <p:cNvPr id="5" name="Grafik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271207">
            <a:off x="2832772" y="4422137"/>
            <a:ext cx="1714189" cy="17735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4891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Die fremden Götter</a:t>
            </a:r>
          </a:p>
        </p:txBody>
      </p:sp>
      <p:sp>
        <p:nvSpPr>
          <p:cNvPr id="3" name="Inhaltsplatzhalter 2"/>
          <p:cNvSpPr>
            <a:spLocks noGrp="1"/>
          </p:cNvSpPr>
          <p:nvPr>
            <p:ph idx="1"/>
          </p:nvPr>
        </p:nvSpPr>
        <p:spPr>
          <a:xfrm>
            <a:off x="4897677" y="1648843"/>
            <a:ext cx="5224223" cy="4528120"/>
          </a:xfrm>
        </p:spPr>
        <p:txBody>
          <a:bodyPr>
            <a:normAutofit fontScale="92500" lnSpcReduction="20000"/>
          </a:bodyPr>
          <a:lstStyle/>
          <a:p>
            <a:r>
              <a:rPr lang="de-CH" dirty="0"/>
              <a:t>Faszinosum der östlichen Religionen &gt;&gt;&gt; Entdeckung von Weisheit und Mystik in den Weltreligionen (Hermann Hesse – </a:t>
            </a:r>
            <a:r>
              <a:rPr lang="de-CH" dirty="0" err="1"/>
              <a:t>Siddharta</a:t>
            </a:r>
            <a:r>
              <a:rPr lang="de-CH" dirty="0"/>
              <a:t>  u.v.a.m.)</a:t>
            </a:r>
          </a:p>
          <a:p>
            <a:r>
              <a:rPr lang="de-CH" dirty="0"/>
              <a:t>Spiritualität in einer synkretistischen Form</a:t>
            </a:r>
          </a:p>
          <a:p>
            <a:r>
              <a:rPr lang="de-CH" dirty="0"/>
              <a:t>Sinnsuche in spirituellen Sondergruppen und esoterischen Heilungsbewegungen</a:t>
            </a:r>
          </a:p>
          <a:p>
            <a:r>
              <a:rPr lang="de-CH" dirty="0"/>
              <a:t>Ersatzgötter der modernen Gesellschaft: Musik, Sport, Konsum.</a:t>
            </a:r>
          </a:p>
          <a:p>
            <a:r>
              <a:rPr lang="de-CH" dirty="0"/>
              <a:t>Hoffnung auf «das ewige Leben» durch medizinischen Fortschritt.</a:t>
            </a:r>
          </a:p>
          <a:p>
            <a:endParaRPr lang="de-CH" dirty="0"/>
          </a:p>
        </p:txBody>
      </p:sp>
      <p:pic>
        <p:nvPicPr>
          <p:cNvPr id="7" name="Grafik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355" y="1648843"/>
            <a:ext cx="5011810" cy="3151757"/>
          </a:xfrm>
          <a:prstGeom prst="rect">
            <a:avLst/>
          </a:prstGeom>
        </p:spPr>
      </p:pic>
      <p:pic>
        <p:nvPicPr>
          <p:cNvPr id="9" name="Grafik 8"/>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104838" y="3267478"/>
            <a:ext cx="2971828" cy="2474867"/>
          </a:xfrm>
          <a:prstGeom prst="rect">
            <a:avLst/>
          </a:prstGeom>
        </p:spPr>
      </p:pic>
    </p:spTree>
    <p:extLst>
      <p:ext uri="{BB962C8B-B14F-4D97-AF65-F5344CB8AC3E}">
        <p14:creationId xmlns:p14="http://schemas.microsoft.com/office/powerpoint/2010/main" val="2562334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Entfremdung von Traditionen</a:t>
            </a:r>
          </a:p>
        </p:txBody>
      </p:sp>
      <p:sp>
        <p:nvSpPr>
          <p:cNvPr id="3" name="Inhaltsplatzhalter 2"/>
          <p:cNvSpPr>
            <a:spLocks noGrp="1"/>
          </p:cNvSpPr>
          <p:nvPr>
            <p:ph idx="1"/>
          </p:nvPr>
        </p:nvSpPr>
        <p:spPr>
          <a:xfrm>
            <a:off x="5082639" y="1648843"/>
            <a:ext cx="5039261" cy="4528120"/>
          </a:xfrm>
        </p:spPr>
        <p:txBody>
          <a:bodyPr>
            <a:normAutofit lnSpcReduction="10000"/>
          </a:bodyPr>
          <a:lstStyle/>
          <a:p>
            <a:r>
              <a:rPr lang="de-CH" dirty="0"/>
              <a:t>Die Kirche ist oftmals nicht mehr attraktiv, in alten Formen erstarrt</a:t>
            </a:r>
          </a:p>
          <a:p>
            <a:r>
              <a:rPr lang="de-CH" dirty="0"/>
              <a:t>Sprache nicht mehr verständlich</a:t>
            </a:r>
            <a:r>
              <a:rPr lang="de-CH"/>
              <a:t>, verstaubte Texte</a:t>
            </a:r>
            <a:endParaRPr lang="de-CH" dirty="0"/>
          </a:p>
          <a:p>
            <a:r>
              <a:rPr lang="de-CH" dirty="0"/>
              <a:t>Kirchengebäude umgewandelt in Museen, Konzertsäle oder Bars</a:t>
            </a:r>
          </a:p>
          <a:p>
            <a:r>
              <a:rPr lang="de-CH" dirty="0"/>
              <a:t>Wissenschaft, Medizin und Sozialstaat als Konkurrenten der Kirche</a:t>
            </a:r>
          </a:p>
          <a:p>
            <a:endParaRPr lang="de-CH" dirty="0"/>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9456" y="1648842"/>
            <a:ext cx="5515787" cy="3160663"/>
          </a:xfrm>
          <a:prstGeom prst="rect">
            <a:avLst/>
          </a:prstGeom>
        </p:spPr>
      </p:pic>
    </p:spTree>
    <p:extLst>
      <p:ext uri="{BB962C8B-B14F-4D97-AF65-F5344CB8AC3E}">
        <p14:creationId xmlns:p14="http://schemas.microsoft.com/office/powerpoint/2010/main" val="3207168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Du lässt mich im Stich!</a:t>
            </a:r>
          </a:p>
        </p:txBody>
      </p:sp>
      <p:sp>
        <p:nvSpPr>
          <p:cNvPr id="3" name="Inhaltsplatzhalter 2"/>
          <p:cNvSpPr>
            <a:spLocks noGrp="1"/>
          </p:cNvSpPr>
          <p:nvPr>
            <p:ph idx="1"/>
          </p:nvPr>
        </p:nvSpPr>
        <p:spPr>
          <a:xfrm>
            <a:off x="5073041" y="1648843"/>
            <a:ext cx="5048859" cy="4528120"/>
          </a:xfrm>
        </p:spPr>
        <p:txBody>
          <a:bodyPr>
            <a:normAutofit fontScale="92500" lnSpcReduction="10000"/>
          </a:bodyPr>
          <a:lstStyle/>
          <a:p>
            <a:r>
              <a:rPr lang="de-CH" dirty="0"/>
              <a:t>​Warum nimmt mein Leiden kein Ende? Warum will meine Wunde nicht heilen? Ich setze meine ganze Hoffnung auf dich; aber du lässt mich im Stich wie ein Bach, der im Sommer versiegt!</a:t>
            </a:r>
          </a:p>
          <a:p>
            <a:pPr lvl="1"/>
            <a:r>
              <a:rPr lang="de-CH" dirty="0"/>
              <a:t>Jeremia 15,18/GNB</a:t>
            </a:r>
          </a:p>
          <a:p>
            <a:r>
              <a:rPr lang="de-CH" dirty="0"/>
              <a:t>Gott hat sich zurückgezogen, Gott hat sich endgültig verborgen, er versagt sich, wir können nichts dafür, wir müssen warten, bis er sich wieder zeigt.»</a:t>
            </a:r>
          </a:p>
          <a:p>
            <a:pPr lvl="1"/>
            <a:r>
              <a:rPr lang="de-CH" dirty="0"/>
              <a:t>August Strindberg</a:t>
            </a:r>
          </a:p>
          <a:p>
            <a:endParaRPr lang="de-CH" dirty="0"/>
          </a:p>
        </p:txBody>
      </p:sp>
      <p:pic>
        <p:nvPicPr>
          <p:cNvPr id="4" name="Grafi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627" y="1648843"/>
            <a:ext cx="5632860" cy="3168484"/>
          </a:xfrm>
          <a:prstGeom prst="rect">
            <a:avLst/>
          </a:prstGeom>
        </p:spPr>
      </p:pic>
    </p:spTree>
    <p:extLst>
      <p:ext uri="{BB962C8B-B14F-4D97-AF65-F5344CB8AC3E}">
        <p14:creationId xmlns:p14="http://schemas.microsoft.com/office/powerpoint/2010/main" val="1396418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Die Gottesfrage nach Auschwitz (Hans Jonas)</a:t>
            </a:r>
          </a:p>
        </p:txBody>
      </p:sp>
      <p:sp>
        <p:nvSpPr>
          <p:cNvPr id="3" name="Inhaltsplatzhalter 2"/>
          <p:cNvSpPr>
            <a:spLocks noGrp="1"/>
          </p:cNvSpPr>
          <p:nvPr>
            <p:ph idx="1"/>
          </p:nvPr>
        </p:nvSpPr>
        <p:spPr>
          <a:xfrm>
            <a:off x="5035463" y="1648843"/>
            <a:ext cx="5086437" cy="4528120"/>
          </a:xfrm>
        </p:spPr>
        <p:txBody>
          <a:bodyPr>
            <a:normAutofit lnSpcReduction="10000"/>
          </a:bodyPr>
          <a:lstStyle/>
          <a:p>
            <a:r>
              <a:rPr lang="de-CH" dirty="0"/>
              <a:t>Auschwitz: absolute Sinnlosigkeit</a:t>
            </a:r>
          </a:p>
          <a:p>
            <a:r>
              <a:rPr lang="de-CH" dirty="0"/>
              <a:t>«Die grässliche Umkehrung der Erwählung in den Fluch, der jeder Sinngebung spottete. … Und Gott liess es geschehen. Was für ein Gott konnte es geschehen lassen?»</a:t>
            </a:r>
          </a:p>
          <a:p>
            <a:r>
              <a:rPr lang="de-CH" dirty="0"/>
              <a:t>Das Spannungsfeld des </a:t>
            </a:r>
            <a:r>
              <a:rPr lang="de-CH" u="sng" dirty="0"/>
              <a:t>majestätischen</a:t>
            </a:r>
            <a:r>
              <a:rPr lang="de-CH" dirty="0"/>
              <a:t> Gottes und des </a:t>
            </a:r>
            <a:r>
              <a:rPr lang="de-CH" u="sng" dirty="0"/>
              <a:t>leidenden</a:t>
            </a:r>
            <a:r>
              <a:rPr lang="de-CH" dirty="0"/>
              <a:t> Gottes</a:t>
            </a:r>
          </a:p>
        </p:txBody>
      </p:sp>
      <p:pic>
        <p:nvPicPr>
          <p:cNvPr id="7" name="Grafik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709" y="1648843"/>
            <a:ext cx="4063191" cy="4028463"/>
          </a:xfrm>
          <a:prstGeom prst="rect">
            <a:avLst/>
          </a:prstGeom>
        </p:spPr>
      </p:pic>
    </p:spTree>
    <p:extLst>
      <p:ext uri="{BB962C8B-B14F-4D97-AF65-F5344CB8AC3E}">
        <p14:creationId xmlns:p14="http://schemas.microsoft.com/office/powerpoint/2010/main" val="246277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Wo warst du, guter Jesus?</a:t>
            </a:r>
          </a:p>
        </p:txBody>
      </p:sp>
      <p:sp>
        <p:nvSpPr>
          <p:cNvPr id="3" name="Inhaltsplatzhalter 2"/>
          <p:cNvSpPr>
            <a:spLocks noGrp="1"/>
          </p:cNvSpPr>
          <p:nvPr>
            <p:ph idx="1"/>
          </p:nvPr>
        </p:nvSpPr>
        <p:spPr>
          <a:xfrm>
            <a:off x="5004148" y="1648843"/>
            <a:ext cx="5117752" cy="4528120"/>
          </a:xfrm>
        </p:spPr>
        <p:txBody>
          <a:bodyPr>
            <a:normAutofit/>
          </a:bodyPr>
          <a:lstStyle/>
          <a:p>
            <a:r>
              <a:rPr lang="de-CH" dirty="0"/>
              <a:t>Die Hiobsfrage als Hauptfrage der Theodizee</a:t>
            </a:r>
          </a:p>
          <a:p>
            <a:r>
              <a:rPr lang="de-CH" dirty="0"/>
              <a:t>In allen Religionen</a:t>
            </a:r>
          </a:p>
          <a:p>
            <a:r>
              <a:rPr lang="de-CH" dirty="0"/>
              <a:t>Vom Altertum bis heute</a:t>
            </a:r>
          </a:p>
          <a:p>
            <a:r>
              <a:rPr lang="de-CH" dirty="0"/>
              <a:t>In der Not scheint Gott verborgen</a:t>
            </a:r>
          </a:p>
          <a:p>
            <a:r>
              <a:rPr lang="de-CH" dirty="0"/>
              <a:t>Jeder stellt sich diese Frage in seinem ganz </a:t>
            </a:r>
            <a:r>
              <a:rPr lang="de-CH"/>
              <a:t>eigenen Kontext</a:t>
            </a:r>
            <a:endParaRPr lang="de-CH" dirty="0"/>
          </a:p>
        </p:txBody>
      </p:sp>
      <p:pic>
        <p:nvPicPr>
          <p:cNvPr id="4" name="Inhaltsplatzhalter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4008" y="1640911"/>
            <a:ext cx="5464003" cy="3157150"/>
          </a:xfrm>
          <a:prstGeom prst="rect">
            <a:avLst/>
          </a:prstGeom>
        </p:spPr>
      </p:pic>
      <p:pic>
        <p:nvPicPr>
          <p:cNvPr id="5" name="Inhaltsplatzhalt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19545" y="4211220"/>
            <a:ext cx="1045621" cy="769721"/>
          </a:xfrm>
          <a:prstGeom prst="rect">
            <a:avLst/>
          </a:prstGeom>
        </p:spPr>
      </p:pic>
      <p:sp>
        <p:nvSpPr>
          <p:cNvPr id="6" name="Textfeld 5"/>
          <p:cNvSpPr txBox="1"/>
          <p:nvPr/>
        </p:nvSpPr>
        <p:spPr>
          <a:xfrm>
            <a:off x="836707" y="4957360"/>
            <a:ext cx="3973288" cy="954107"/>
          </a:xfrm>
          <a:prstGeom prst="rect">
            <a:avLst/>
          </a:prstGeom>
          <a:noFill/>
        </p:spPr>
        <p:txBody>
          <a:bodyPr wrap="square" rtlCol="0">
            <a:spAutoFit/>
          </a:bodyPr>
          <a:lstStyle/>
          <a:p>
            <a:r>
              <a:rPr lang="de-CH" sz="1400" i="1" dirty="0"/>
              <a:t>Isenheimer Altar – Die Qualen des heiligen Antonius</a:t>
            </a:r>
          </a:p>
          <a:p>
            <a:r>
              <a:rPr lang="de-CH" sz="1400" i="1" dirty="0"/>
              <a:t>«Wo warst du, guter Jesus, wo warst du? Warum bist du nicht dagewesen, um meine Wunden zu heilen?"</a:t>
            </a:r>
          </a:p>
        </p:txBody>
      </p:sp>
    </p:spTree>
    <p:extLst>
      <p:ext uri="{BB962C8B-B14F-4D97-AF65-F5344CB8AC3E}">
        <p14:creationId xmlns:p14="http://schemas.microsoft.com/office/powerpoint/2010/main" val="955914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Chiffern</a:t>
            </a:r>
            <a:r>
              <a:rPr lang="de-CH" dirty="0"/>
              <a:t> der Transzendenz (Jaspers)</a:t>
            </a:r>
          </a:p>
        </p:txBody>
      </p:sp>
      <p:sp>
        <p:nvSpPr>
          <p:cNvPr id="3" name="Inhaltsplatzhalter 2"/>
          <p:cNvSpPr>
            <a:spLocks noGrp="1"/>
          </p:cNvSpPr>
          <p:nvPr>
            <p:ph idx="1"/>
          </p:nvPr>
        </p:nvSpPr>
        <p:spPr>
          <a:xfrm>
            <a:off x="5150901" y="1648843"/>
            <a:ext cx="4970999" cy="4528120"/>
          </a:xfrm>
        </p:spPr>
        <p:txBody>
          <a:bodyPr>
            <a:normAutofit fontScale="92500" lnSpcReduction="20000"/>
          </a:bodyPr>
          <a:lstStyle/>
          <a:p>
            <a:pPr marL="0" indent="0">
              <a:buNone/>
            </a:pPr>
            <a:r>
              <a:rPr lang="de-CH" dirty="0"/>
              <a:t>Was bedeuten die Dinge in unserer Welt?</a:t>
            </a:r>
          </a:p>
          <a:p>
            <a:pPr marL="0" indent="0">
              <a:buNone/>
            </a:pPr>
            <a:r>
              <a:rPr lang="de-CH" dirty="0"/>
              <a:t>Wie gehen wir um mit der Unruhe in  unserem Dasein?</a:t>
            </a:r>
          </a:p>
          <a:p>
            <a:pPr marL="0" indent="0">
              <a:buNone/>
            </a:pPr>
            <a:endParaRPr lang="de-CH" dirty="0"/>
          </a:p>
          <a:p>
            <a:pPr marL="0" indent="0">
              <a:buNone/>
            </a:pPr>
            <a:r>
              <a:rPr lang="de-CH" dirty="0"/>
              <a:t>«In dieser Unruhe ist dann die Frage nach Gott, nach der Transzendenz, nach dem Etwas, durch das wir sind, das wir befragen und von dem wir hören möchten, </a:t>
            </a:r>
            <a:r>
              <a:rPr lang="de-CH" u="sng" dirty="0"/>
              <a:t>dass</a:t>
            </a:r>
            <a:r>
              <a:rPr lang="de-CH" dirty="0"/>
              <a:t> es ist, </a:t>
            </a:r>
            <a:r>
              <a:rPr lang="de-CH" u="sng" dirty="0"/>
              <a:t>was</a:t>
            </a:r>
            <a:r>
              <a:rPr lang="de-CH" dirty="0"/>
              <a:t> es ist, </a:t>
            </a:r>
            <a:r>
              <a:rPr lang="de-CH" u="sng" dirty="0"/>
              <a:t>wie</a:t>
            </a:r>
            <a:r>
              <a:rPr lang="de-CH" dirty="0"/>
              <a:t> es in </a:t>
            </a:r>
            <a:r>
              <a:rPr lang="de-CH" dirty="0" err="1"/>
              <a:t>Chiffern</a:t>
            </a:r>
            <a:r>
              <a:rPr lang="de-CH" dirty="0"/>
              <a:t> zu uns spricht.»</a:t>
            </a:r>
          </a:p>
          <a:p>
            <a:pPr marL="457200" lvl="1" indent="0">
              <a:buNone/>
            </a:pPr>
            <a:r>
              <a:rPr lang="de-CH" sz="2200" dirty="0"/>
              <a:t>(Jaspers, </a:t>
            </a:r>
            <a:r>
              <a:rPr lang="de-CH" sz="2200" dirty="0" err="1"/>
              <a:t>Chiffern</a:t>
            </a:r>
            <a:r>
              <a:rPr lang="de-CH" sz="2200" dirty="0"/>
              <a:t> der Transzendenz, S. 36)</a:t>
            </a:r>
          </a:p>
          <a:p>
            <a:endParaRPr lang="de-CH" dirty="0"/>
          </a:p>
        </p:txBody>
      </p:sp>
      <p:pic>
        <p:nvPicPr>
          <p:cNvPr id="4" name="Grafi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351" y="1648843"/>
            <a:ext cx="4982227" cy="3141637"/>
          </a:xfrm>
          <a:prstGeom prst="rect">
            <a:avLst/>
          </a:prstGeom>
        </p:spPr>
      </p:pic>
    </p:spTree>
    <p:extLst>
      <p:ext uri="{BB962C8B-B14F-4D97-AF65-F5344CB8AC3E}">
        <p14:creationId xmlns:p14="http://schemas.microsoft.com/office/powerpoint/2010/main" val="1071598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0C2CDA-ED4C-48AF-9252-B94087CD86BB}"/>
              </a:ext>
            </a:extLst>
          </p:cNvPr>
          <p:cNvSpPr>
            <a:spLocks noGrp="1"/>
          </p:cNvSpPr>
          <p:nvPr>
            <p:ph type="title"/>
          </p:nvPr>
        </p:nvSpPr>
        <p:spPr/>
        <p:txBody>
          <a:bodyPr/>
          <a:lstStyle/>
          <a:p>
            <a:r>
              <a:rPr lang="de-CH" dirty="0" err="1"/>
              <a:t>Chiffern</a:t>
            </a:r>
            <a:r>
              <a:rPr lang="de-CH" dirty="0"/>
              <a:t> – Was ist das?</a:t>
            </a:r>
          </a:p>
        </p:txBody>
      </p:sp>
      <p:sp>
        <p:nvSpPr>
          <p:cNvPr id="3" name="Inhaltsplatzhalter 2">
            <a:extLst>
              <a:ext uri="{FF2B5EF4-FFF2-40B4-BE49-F238E27FC236}">
                <a16:creationId xmlns:a16="http://schemas.microsoft.com/office/drawing/2014/main" id="{C12116E4-3FD5-4D2D-9C30-80A868CF1C89}"/>
              </a:ext>
            </a:extLst>
          </p:cNvPr>
          <p:cNvSpPr>
            <a:spLocks noGrp="1"/>
          </p:cNvSpPr>
          <p:nvPr>
            <p:ph idx="1"/>
          </p:nvPr>
        </p:nvSpPr>
        <p:spPr/>
        <p:txBody>
          <a:bodyPr/>
          <a:lstStyle/>
          <a:p>
            <a:r>
              <a:rPr lang="de-CH" dirty="0"/>
              <a:t>DEFINITION: Geheimzeichen, Kennwort, </a:t>
            </a:r>
            <a:r>
              <a:rPr lang="de-CH" dirty="0" err="1"/>
              <a:t>verrätseltes</a:t>
            </a:r>
            <a:r>
              <a:rPr lang="de-CH" dirty="0"/>
              <a:t> Symbol</a:t>
            </a:r>
          </a:p>
          <a:p>
            <a:r>
              <a:rPr lang="de-CH" dirty="0"/>
              <a:t>Wenn wir die Welt um uns herum aufmerksam betrachten, entdecken wir ständig wunderbare Phänomene, die uns zeigen, dass da mehr ist als nur Zufall, dass durch die äussere Erscheinung hindurch etwas Transzendentes leuchtet – ein Hinweis auf den Schöpfer.</a:t>
            </a:r>
          </a:p>
          <a:p>
            <a:r>
              <a:rPr lang="de-CH" dirty="0"/>
              <a:t>Beispiel: Hiob 38: die Sterne, das Meer, die Geheimnisse des Tierlebens. – «Wo warst du, als ich die Erde gründete? Sage </a:t>
            </a:r>
            <a:r>
              <a:rPr lang="de-CH" dirty="0" err="1"/>
              <a:t>mir’s</a:t>
            </a:r>
            <a:r>
              <a:rPr lang="de-CH" dirty="0"/>
              <a:t>, wenn du so klug bist!»</a:t>
            </a:r>
          </a:p>
        </p:txBody>
      </p:sp>
    </p:spTree>
    <p:extLst>
      <p:ext uri="{BB962C8B-B14F-4D97-AF65-F5344CB8AC3E}">
        <p14:creationId xmlns:p14="http://schemas.microsoft.com/office/powerpoint/2010/main" val="3880441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087" y="1648842"/>
            <a:ext cx="4953903" cy="3165853"/>
          </a:xfrm>
          <a:prstGeom prst="rect">
            <a:avLst/>
          </a:prstGeom>
        </p:spPr>
      </p:pic>
      <p:sp>
        <p:nvSpPr>
          <p:cNvPr id="2" name="Titel 1"/>
          <p:cNvSpPr>
            <a:spLocks noGrp="1"/>
          </p:cNvSpPr>
          <p:nvPr>
            <p:ph type="title"/>
          </p:nvPr>
        </p:nvSpPr>
        <p:spPr/>
        <p:txBody>
          <a:bodyPr/>
          <a:lstStyle/>
          <a:p>
            <a:r>
              <a:rPr lang="de-CH" dirty="0"/>
              <a:t>«Wie in einem dunklen Spiegel»</a:t>
            </a:r>
          </a:p>
        </p:txBody>
      </p:sp>
      <p:sp>
        <p:nvSpPr>
          <p:cNvPr id="3" name="Inhaltsplatzhalter 2"/>
          <p:cNvSpPr>
            <a:spLocks noGrp="1"/>
          </p:cNvSpPr>
          <p:nvPr>
            <p:ph idx="1"/>
          </p:nvPr>
        </p:nvSpPr>
        <p:spPr>
          <a:xfrm>
            <a:off x="5071353" y="1648843"/>
            <a:ext cx="5050547" cy="4528120"/>
          </a:xfrm>
        </p:spPr>
        <p:txBody>
          <a:bodyPr>
            <a:normAutofit fontScale="92500"/>
          </a:bodyPr>
          <a:lstStyle/>
          <a:p>
            <a:r>
              <a:rPr lang="de-CH" dirty="0"/>
              <a:t>Wir können Gott nie klar erkennen</a:t>
            </a:r>
          </a:p>
          <a:p>
            <a:r>
              <a:rPr lang="de-CH" dirty="0"/>
              <a:t>«Ein Stammeln vor dem ewigen Geheimnis.» (Hans Jonas)</a:t>
            </a:r>
          </a:p>
          <a:p>
            <a:r>
              <a:rPr lang="de-CH" dirty="0"/>
              <a:t>Paulus: «Denn unser Wissen ist Stückwerk ... Wir sehen jetzt durch einen Spiegel in einem dunklen Bild ... Jetzt erkenne ich stückweise; dann aber werde ich erkennen, gleichwie ich erkannt bin.»</a:t>
            </a:r>
          </a:p>
          <a:p>
            <a:r>
              <a:rPr lang="de-CH" dirty="0"/>
              <a:t>MEIN GOTTES-EXPERIMENT</a:t>
            </a:r>
          </a:p>
          <a:p>
            <a:pPr marL="0" indent="0">
              <a:buNone/>
            </a:pPr>
            <a:endParaRPr lang="de-CH" dirty="0"/>
          </a:p>
        </p:txBody>
      </p:sp>
      <p:sp>
        <p:nvSpPr>
          <p:cNvPr id="5" name="Textfeld 4"/>
          <p:cNvSpPr txBox="1"/>
          <p:nvPr/>
        </p:nvSpPr>
        <p:spPr>
          <a:xfrm>
            <a:off x="605563" y="2173971"/>
            <a:ext cx="4069383" cy="1754326"/>
          </a:xfrm>
          <a:prstGeom prst="rect">
            <a:avLst/>
          </a:prstGeom>
          <a:noFill/>
        </p:spPr>
        <p:txBody>
          <a:bodyPr wrap="square" rtlCol="0">
            <a:spAutoFit/>
          </a:bodyPr>
          <a:lstStyle/>
          <a:p>
            <a:pPr algn="r"/>
            <a:r>
              <a:rPr lang="de-CH" sz="3600" b="1" dirty="0">
                <a:solidFill>
                  <a:schemeClr val="bg1">
                    <a:lumMod val="95000"/>
                  </a:schemeClr>
                </a:solidFill>
              </a:rPr>
              <a:t>DIESE SPANNUNG GILT ES AUSZUHALTEN!</a:t>
            </a:r>
          </a:p>
        </p:txBody>
      </p:sp>
    </p:spTree>
    <p:extLst>
      <p:ext uri="{BB962C8B-B14F-4D97-AF65-F5344CB8AC3E}">
        <p14:creationId xmlns:p14="http://schemas.microsoft.com/office/powerpoint/2010/main" val="235228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701040" y="-1005840"/>
            <a:ext cx="12252960" cy="87782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92652" y="842596"/>
            <a:ext cx="7818591" cy="4928991"/>
          </a:xfrm>
          <a:prstGeom prst="rect">
            <a:avLst/>
          </a:prstGeom>
        </p:spPr>
      </p:pic>
      <p:sp>
        <p:nvSpPr>
          <p:cNvPr id="5" name="Textplatzhalter 4"/>
          <p:cNvSpPr>
            <a:spLocks noGrp="1"/>
          </p:cNvSpPr>
          <p:nvPr>
            <p:ph type="body" idx="1"/>
          </p:nvPr>
        </p:nvSpPr>
        <p:spPr>
          <a:xfrm>
            <a:off x="5273457" y="5910962"/>
            <a:ext cx="2549046" cy="508628"/>
          </a:xfrm>
        </p:spPr>
        <p:txBody>
          <a:bodyPr/>
          <a:lstStyle/>
          <a:p>
            <a:r>
              <a:rPr lang="de-CH" dirty="0"/>
              <a:t>Jochen Klepper</a:t>
            </a:r>
            <a:endParaRPr lang="en-US" dirty="0"/>
          </a:p>
        </p:txBody>
      </p:sp>
      <p:sp>
        <p:nvSpPr>
          <p:cNvPr id="7" name="Textfeld 6"/>
          <p:cNvSpPr txBox="1"/>
          <p:nvPr/>
        </p:nvSpPr>
        <p:spPr>
          <a:xfrm>
            <a:off x="4718050" y="2171700"/>
            <a:ext cx="6013450" cy="2862322"/>
          </a:xfrm>
          <a:prstGeom prst="rect">
            <a:avLst/>
          </a:prstGeom>
          <a:noFill/>
        </p:spPr>
        <p:txBody>
          <a:bodyPr wrap="square" rtlCol="0">
            <a:spAutoFit/>
          </a:bodyPr>
          <a:lstStyle/>
          <a:p>
            <a:r>
              <a:rPr lang="de-CH" sz="2400" dirty="0">
                <a:solidFill>
                  <a:schemeClr val="bg1"/>
                </a:solidFill>
              </a:rPr>
              <a:t>Ohne Gott bin ich ein Fisch am Strand</a:t>
            </a:r>
            <a:br>
              <a:rPr lang="de-CH" sz="2400" dirty="0">
                <a:solidFill>
                  <a:schemeClr val="bg1"/>
                </a:solidFill>
              </a:rPr>
            </a:br>
            <a:r>
              <a:rPr lang="de-CH" sz="2400" dirty="0">
                <a:solidFill>
                  <a:schemeClr val="bg1"/>
                </a:solidFill>
              </a:rPr>
              <a:t>Ohne Gott ein Tropfen in der Glut</a:t>
            </a:r>
            <a:br>
              <a:rPr lang="de-CH" sz="2400" dirty="0">
                <a:solidFill>
                  <a:schemeClr val="bg1"/>
                </a:solidFill>
              </a:rPr>
            </a:br>
            <a:r>
              <a:rPr lang="de-CH" sz="2400" dirty="0">
                <a:solidFill>
                  <a:schemeClr val="bg1"/>
                </a:solidFill>
              </a:rPr>
              <a:t>Ohne Gott bin ich ein Gras im Sand</a:t>
            </a:r>
            <a:br>
              <a:rPr lang="de-CH" sz="2400" dirty="0">
                <a:solidFill>
                  <a:schemeClr val="bg1"/>
                </a:solidFill>
              </a:rPr>
            </a:br>
            <a:r>
              <a:rPr lang="de-CH" sz="2400" dirty="0">
                <a:solidFill>
                  <a:schemeClr val="bg1"/>
                </a:solidFill>
              </a:rPr>
              <a:t>Und ein Vogel, dessen Schwinge ruht.</a:t>
            </a:r>
            <a:br>
              <a:rPr lang="de-CH" sz="2400" dirty="0">
                <a:solidFill>
                  <a:schemeClr val="bg1"/>
                </a:solidFill>
              </a:rPr>
            </a:br>
            <a:r>
              <a:rPr lang="de-CH" sz="2400" dirty="0">
                <a:solidFill>
                  <a:schemeClr val="bg1"/>
                </a:solidFill>
              </a:rPr>
              <a:t>Wenn mich Gott bei meinem Namen ruft,</a:t>
            </a:r>
            <a:br>
              <a:rPr lang="de-CH" sz="2400" dirty="0">
                <a:solidFill>
                  <a:schemeClr val="bg1"/>
                </a:solidFill>
              </a:rPr>
            </a:br>
            <a:r>
              <a:rPr lang="de-CH" sz="2400" dirty="0">
                <a:solidFill>
                  <a:schemeClr val="bg1"/>
                </a:solidFill>
              </a:rPr>
              <a:t>Bin ich Wasser, Feuer, Erde, Luft.</a:t>
            </a:r>
          </a:p>
          <a:p>
            <a:endParaRPr lang="de-CH" dirty="0">
              <a:solidFill>
                <a:schemeClr val="bg1"/>
              </a:solidFill>
            </a:endParaRPr>
          </a:p>
          <a:p>
            <a:r>
              <a:rPr lang="de-CH" i="1" dirty="0">
                <a:solidFill>
                  <a:schemeClr val="bg1"/>
                </a:solidFill>
              </a:rPr>
              <a:t>Jochen Klepper</a:t>
            </a:r>
            <a:endParaRPr lang="de-CH" i="1" dirty="0"/>
          </a:p>
        </p:txBody>
      </p:sp>
    </p:spTree>
    <p:extLst>
      <p:ext uri="{BB962C8B-B14F-4D97-AF65-F5344CB8AC3E}">
        <p14:creationId xmlns:p14="http://schemas.microsoft.com/office/powerpoint/2010/main" val="2100257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Das biologische Grundprinzip der Abgrenzung</a:t>
            </a:r>
          </a:p>
        </p:txBody>
      </p:sp>
      <p:sp>
        <p:nvSpPr>
          <p:cNvPr id="5" name="Inhaltsplatzhalter 4"/>
          <p:cNvSpPr>
            <a:spLocks noGrp="1"/>
          </p:cNvSpPr>
          <p:nvPr>
            <p:ph idx="1"/>
          </p:nvPr>
        </p:nvSpPr>
        <p:spPr>
          <a:xfrm>
            <a:off x="4940391" y="1648843"/>
            <a:ext cx="5181509" cy="4528120"/>
          </a:xfrm>
        </p:spPr>
        <p:txBody>
          <a:bodyPr>
            <a:normAutofit fontScale="85000" lnSpcReduction="20000"/>
          </a:bodyPr>
          <a:lstStyle/>
          <a:p>
            <a:r>
              <a:rPr lang="de-CH" dirty="0"/>
              <a:t>Der Mensch ist darauf angelegt, sich abzugrenzen. Das Ziel: Schutz der Existenz und Bewahrung des Lebens vor destruktiven äusseren Kräften.</a:t>
            </a:r>
          </a:p>
          <a:p>
            <a:r>
              <a:rPr lang="de-CH" u="sng" dirty="0"/>
              <a:t>Unsere Haut </a:t>
            </a:r>
            <a:r>
              <a:rPr lang="de-CH" dirty="0"/>
              <a:t>ist ein komplexes Organ der Abgrenzung von innen und aussen. </a:t>
            </a:r>
          </a:p>
          <a:p>
            <a:r>
              <a:rPr lang="de-CH" dirty="0"/>
              <a:t>Unser </a:t>
            </a:r>
            <a:r>
              <a:rPr lang="de-CH" u="sng" dirty="0"/>
              <a:t>Immunsystem</a:t>
            </a:r>
            <a:r>
              <a:rPr lang="de-CH" dirty="0"/>
              <a:t> hat spezialisierte Zellen, die Eindringlinge identifizieren und unschädlich machen.</a:t>
            </a:r>
          </a:p>
          <a:p>
            <a:r>
              <a:rPr lang="de-CH" dirty="0"/>
              <a:t>Die </a:t>
            </a:r>
            <a:r>
              <a:rPr lang="de-CH" u="sng" dirty="0"/>
              <a:t>Blut-Hirn-Schranke</a:t>
            </a:r>
            <a:r>
              <a:rPr lang="de-CH" dirty="0"/>
              <a:t> zum Schutz des zentralen Denkorgans.</a:t>
            </a:r>
          </a:p>
          <a:p>
            <a:r>
              <a:rPr lang="de-CH" dirty="0"/>
              <a:t>Die </a:t>
            </a:r>
            <a:r>
              <a:rPr lang="de-CH" u="sng" dirty="0"/>
              <a:t>Plazentarschranke</a:t>
            </a:r>
            <a:r>
              <a:rPr lang="de-CH" dirty="0"/>
              <a:t> zum Schutz des Embryos.</a:t>
            </a:r>
          </a:p>
        </p:txBody>
      </p:sp>
      <p:pic>
        <p:nvPicPr>
          <p:cNvPr id="2" name="Grafik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2859" y="1648843"/>
            <a:ext cx="5167474" cy="3192397"/>
          </a:xfrm>
          <a:prstGeom prst="rect">
            <a:avLst/>
          </a:prstGeom>
          <a:ln w="19050">
            <a:solidFill>
              <a:schemeClr val="accent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369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7709" y="631827"/>
            <a:ext cx="9538044" cy="752473"/>
          </a:xfrm>
        </p:spPr>
        <p:txBody>
          <a:bodyPr>
            <a:normAutofit fontScale="90000"/>
          </a:bodyPr>
          <a:lstStyle/>
          <a:p>
            <a:r>
              <a:rPr lang="de-CH" dirty="0"/>
              <a:t>Sehnsucht zulassen – aktiv wirken in der Gegenwart</a:t>
            </a:r>
          </a:p>
        </p:txBody>
      </p:sp>
      <p:sp>
        <p:nvSpPr>
          <p:cNvPr id="3" name="Inhaltsplatzhalter 2"/>
          <p:cNvSpPr>
            <a:spLocks noGrp="1"/>
          </p:cNvSpPr>
          <p:nvPr>
            <p:ph idx="1"/>
          </p:nvPr>
        </p:nvSpPr>
        <p:spPr>
          <a:xfrm>
            <a:off x="4973782" y="1648843"/>
            <a:ext cx="5148118" cy="4528120"/>
          </a:xfrm>
        </p:spPr>
        <p:txBody>
          <a:bodyPr>
            <a:normAutofit fontScale="92500" lnSpcReduction="20000"/>
          </a:bodyPr>
          <a:lstStyle/>
          <a:p>
            <a:r>
              <a:rPr lang="de-CH" dirty="0"/>
              <a:t>Achten auf die Chiffren der Transzendenz wie auf ein fernes Lied aus der Heimat</a:t>
            </a:r>
          </a:p>
          <a:p>
            <a:r>
              <a:rPr lang="de-CH" dirty="0"/>
              <a:t>Annehmen meiner eigenen Schattenwelt im konstanten Ringen um Integrität</a:t>
            </a:r>
          </a:p>
          <a:p>
            <a:r>
              <a:rPr lang="de-CH" b="1" i="1" dirty="0">
                <a:solidFill>
                  <a:srgbClr val="C00000"/>
                </a:solidFill>
              </a:rPr>
              <a:t>In der Welt – nicht von der Welt (Christen sind Fremdbürger)</a:t>
            </a:r>
          </a:p>
          <a:p>
            <a:r>
              <a:rPr lang="de-CH" dirty="0"/>
              <a:t>Dem Fremden mit Respekt und Offenheit begegnen</a:t>
            </a:r>
          </a:p>
          <a:p>
            <a:r>
              <a:rPr lang="de-CH" dirty="0"/>
              <a:t>Verankert sein im Glauben der trägt, auch in der Fremde und im Umgang mit dem Fremden</a:t>
            </a:r>
          </a:p>
          <a:p>
            <a:endParaRPr lang="de-CH" dirty="0"/>
          </a:p>
        </p:txBody>
      </p:sp>
      <p:pic>
        <p:nvPicPr>
          <p:cNvPr id="4" name="Grafi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3978" y="1648843"/>
            <a:ext cx="6164855" cy="3163106"/>
          </a:xfrm>
          <a:prstGeom prst="rect">
            <a:avLst/>
          </a:prstGeom>
        </p:spPr>
      </p:pic>
    </p:spTree>
    <p:extLst>
      <p:ext uri="{BB962C8B-B14F-4D97-AF65-F5344CB8AC3E}">
        <p14:creationId xmlns:p14="http://schemas.microsoft.com/office/powerpoint/2010/main" val="176340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CH" dirty="0"/>
              <a:t>Danke für Ihre Aufmerksamkeit!</a:t>
            </a:r>
          </a:p>
        </p:txBody>
      </p:sp>
      <p:sp>
        <p:nvSpPr>
          <p:cNvPr id="5" name="Untertitel 4"/>
          <p:cNvSpPr>
            <a:spLocks noGrp="1"/>
          </p:cNvSpPr>
          <p:nvPr>
            <p:ph type="subTitle" idx="1"/>
          </p:nvPr>
        </p:nvSpPr>
        <p:spPr/>
        <p:txBody>
          <a:bodyPr/>
          <a:lstStyle/>
          <a:p>
            <a:r>
              <a:rPr lang="de-CH" dirty="0"/>
              <a:t>DOWNLOAD: </a:t>
            </a:r>
            <a:r>
              <a:rPr lang="de-CH" dirty="0">
                <a:hlinkClick r:id="rId2"/>
              </a:rPr>
              <a:t>www.seminare-ps.net</a:t>
            </a:r>
            <a:r>
              <a:rPr lang="de-CH" dirty="0"/>
              <a:t> </a:t>
            </a:r>
          </a:p>
        </p:txBody>
      </p:sp>
    </p:spTree>
    <p:extLst>
      <p:ext uri="{BB962C8B-B14F-4D97-AF65-F5344CB8AC3E}">
        <p14:creationId xmlns:p14="http://schemas.microsoft.com/office/powerpoint/2010/main" val="3183879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a:extLst>
              <a:ext uri="{FF2B5EF4-FFF2-40B4-BE49-F238E27FC236}">
                <a16:creationId xmlns:a16="http://schemas.microsoft.com/office/drawing/2014/main" id="{1EB53C4B-0D21-4D62-BCF4-282C816E9E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878" y="-261922"/>
            <a:ext cx="10546278" cy="7282064"/>
          </a:xfrm>
          <a:prstGeom prst="rect">
            <a:avLst/>
          </a:prstGeom>
        </p:spPr>
      </p:pic>
    </p:spTree>
    <p:extLst>
      <p:ext uri="{BB962C8B-B14F-4D97-AF65-F5344CB8AC3E}">
        <p14:creationId xmlns:p14="http://schemas.microsoft.com/office/powerpoint/2010/main" val="2944966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E92CD67-DA0D-4DAA-91FE-6EB8BDFBC64E}"/>
              </a:ext>
            </a:extLst>
          </p:cNvPr>
          <p:cNvSpPr/>
          <p:nvPr/>
        </p:nvSpPr>
        <p:spPr>
          <a:xfrm>
            <a:off x="-156411" y="-192505"/>
            <a:ext cx="10828422" cy="7050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 name="Inhaltsplatzhalter 3">
            <a:hlinkClick r:id="rId2"/>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269876" y="207474"/>
            <a:ext cx="9917491" cy="6650526"/>
          </a:xfrm>
        </p:spPr>
      </p:pic>
    </p:spTree>
    <p:extLst>
      <p:ext uri="{BB962C8B-B14F-4D97-AF65-F5344CB8AC3E}">
        <p14:creationId xmlns:p14="http://schemas.microsoft.com/office/powerpoint/2010/main" val="1176063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Mauern, Wälle, Abwehranlagen</a:t>
            </a:r>
          </a:p>
        </p:txBody>
      </p:sp>
      <p:sp>
        <p:nvSpPr>
          <p:cNvPr id="5" name="Inhaltsplatzhalter 4"/>
          <p:cNvSpPr>
            <a:spLocks noGrp="1"/>
          </p:cNvSpPr>
          <p:nvPr>
            <p:ph idx="1"/>
          </p:nvPr>
        </p:nvSpPr>
        <p:spPr>
          <a:xfrm>
            <a:off x="5052224" y="1648843"/>
            <a:ext cx="5069676" cy="4528120"/>
          </a:xfrm>
        </p:spPr>
        <p:txBody>
          <a:bodyPr>
            <a:normAutofit/>
          </a:bodyPr>
          <a:lstStyle/>
          <a:p>
            <a:r>
              <a:rPr lang="de-CH" dirty="0"/>
              <a:t>Der Mensch baut seit jeher Wälle und Mauern, um seine Dörfer, Burgen, Städte und Länder abzugrenzen.</a:t>
            </a:r>
          </a:p>
          <a:p>
            <a:r>
              <a:rPr lang="de-CH" dirty="0"/>
              <a:t>Von hölzernen Palisaden bis zu mächtigen Steinmauern</a:t>
            </a:r>
          </a:p>
          <a:p>
            <a:r>
              <a:rPr lang="de-CH" dirty="0"/>
              <a:t>Schutz vor Feinden, vor der Pest, Bewahrung des inneren Friedens</a:t>
            </a: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901" y="1648843"/>
            <a:ext cx="5072120" cy="3166558"/>
          </a:xfrm>
          <a:prstGeom prst="rect">
            <a:avLst/>
          </a:prstGeom>
        </p:spPr>
      </p:pic>
    </p:spTree>
    <p:extLst>
      <p:ext uri="{BB962C8B-B14F-4D97-AF65-F5344CB8AC3E}">
        <p14:creationId xmlns:p14="http://schemas.microsoft.com/office/powerpoint/2010/main" val="2320253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Ich-Bewusstsein als Abgrenzung</a:t>
            </a:r>
          </a:p>
        </p:txBody>
      </p:sp>
      <p:sp>
        <p:nvSpPr>
          <p:cNvPr id="3" name="Inhaltsplatzhalter 2"/>
          <p:cNvSpPr>
            <a:spLocks noGrp="1"/>
          </p:cNvSpPr>
          <p:nvPr>
            <p:ph idx="1"/>
          </p:nvPr>
        </p:nvSpPr>
        <p:spPr>
          <a:xfrm>
            <a:off x="4985359" y="1648843"/>
            <a:ext cx="5136541" cy="4528120"/>
          </a:xfrm>
        </p:spPr>
        <p:txBody>
          <a:bodyPr>
            <a:normAutofit fontScale="92500" lnSpcReduction="10000"/>
          </a:bodyPr>
          <a:lstStyle/>
          <a:p>
            <a:r>
              <a:rPr lang="de-CH" dirty="0"/>
              <a:t>Fremdeln bereits im Säuglingsalter (ca. 8./9. Monat) – Angst vor allem, was nicht Mama ist.</a:t>
            </a:r>
          </a:p>
          <a:p>
            <a:r>
              <a:rPr lang="de-CH" dirty="0"/>
              <a:t>Selbstwahrnehmung ab ca. 15 Monaten</a:t>
            </a:r>
          </a:p>
          <a:p>
            <a:r>
              <a:rPr lang="de-CH" dirty="0"/>
              <a:t>Selbsterkenntnis / Nachdenken über sich selbst etwa ab drei Jahren.</a:t>
            </a:r>
          </a:p>
          <a:p>
            <a:r>
              <a:rPr lang="de-CH" dirty="0"/>
              <a:t>Entwicklung von Selbstbewusstsein und Selbstsicherheit</a:t>
            </a:r>
          </a:p>
          <a:p>
            <a:r>
              <a:rPr lang="de-CH" dirty="0"/>
              <a:t>HERAUSFORDERUNG: sich selbst bleiben und offen sein für andere.</a:t>
            </a:r>
          </a:p>
        </p:txBody>
      </p:sp>
      <p:pic>
        <p:nvPicPr>
          <p:cNvPr id="4" name="Grafik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88516" y="1648843"/>
            <a:ext cx="5298507" cy="3172955"/>
          </a:xfrm>
          <a:prstGeom prst="rect">
            <a:avLst/>
          </a:prstGeom>
        </p:spPr>
      </p:pic>
    </p:spTree>
    <p:extLst>
      <p:ext uri="{BB962C8B-B14F-4D97-AF65-F5344CB8AC3E}">
        <p14:creationId xmlns:p14="http://schemas.microsoft.com/office/powerpoint/2010/main" val="2898903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Isoliert hinter Mauern</a:t>
            </a:r>
          </a:p>
        </p:txBody>
      </p:sp>
      <p:sp>
        <p:nvSpPr>
          <p:cNvPr id="3" name="Inhaltsplatzhalter 2"/>
          <p:cNvSpPr>
            <a:spLocks noGrp="1"/>
          </p:cNvSpPr>
          <p:nvPr>
            <p:ph idx="1"/>
          </p:nvPr>
        </p:nvSpPr>
        <p:spPr>
          <a:xfrm>
            <a:off x="4999599" y="1648843"/>
            <a:ext cx="5122302" cy="4528120"/>
          </a:xfrm>
        </p:spPr>
        <p:txBody>
          <a:bodyPr/>
          <a:lstStyle/>
          <a:p>
            <a:r>
              <a:rPr lang="de-CH" dirty="0"/>
              <a:t>Trügerisches Gefühl der Sicherheit hinter Wällen der Abschottung.</a:t>
            </a:r>
          </a:p>
          <a:p>
            <a:r>
              <a:rPr lang="de-CH" dirty="0"/>
              <a:t>«Wir» und «die andern»</a:t>
            </a:r>
          </a:p>
          <a:p>
            <a:r>
              <a:rPr lang="de-CH" dirty="0"/>
              <a:t>Dämonisierung des Fremden: politisch, kulturell, religiös</a:t>
            </a:r>
          </a:p>
          <a:p>
            <a:endParaRPr lang="de-CH" dirty="0"/>
          </a:p>
        </p:txBody>
      </p:sp>
      <p:sp>
        <p:nvSpPr>
          <p:cNvPr id="7" name="Textfeld 6"/>
          <p:cNvSpPr txBox="1"/>
          <p:nvPr/>
        </p:nvSpPr>
        <p:spPr>
          <a:xfrm>
            <a:off x="717709" y="4865226"/>
            <a:ext cx="3866817" cy="369332"/>
          </a:xfrm>
          <a:prstGeom prst="rect">
            <a:avLst/>
          </a:prstGeom>
          <a:noFill/>
        </p:spPr>
        <p:txBody>
          <a:bodyPr wrap="square" rtlCol="0">
            <a:spAutoFit/>
          </a:bodyPr>
          <a:lstStyle/>
          <a:p>
            <a:r>
              <a:rPr lang="de-CH" i="1" dirty="0"/>
              <a:t>Die Berliner Mauer</a:t>
            </a:r>
          </a:p>
        </p:txBody>
      </p:sp>
      <p:pic>
        <p:nvPicPr>
          <p:cNvPr id="2" name="Grafik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9570" y="1661268"/>
            <a:ext cx="5313617" cy="3136644"/>
          </a:xfrm>
          <a:prstGeom prst="rect">
            <a:avLst/>
          </a:prstGeom>
        </p:spPr>
      </p:pic>
    </p:spTree>
    <p:extLst>
      <p:ext uri="{BB962C8B-B14F-4D97-AF65-F5344CB8AC3E}">
        <p14:creationId xmlns:p14="http://schemas.microsoft.com/office/powerpoint/2010/main" val="1549659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Ideologische Abgrenzung gegen das Verderbliche</a:t>
            </a:r>
          </a:p>
        </p:txBody>
      </p:sp>
      <p:sp>
        <p:nvSpPr>
          <p:cNvPr id="2" name="Inhaltsplatzhalter 1"/>
          <p:cNvSpPr>
            <a:spLocks noGrp="1"/>
          </p:cNvSpPr>
          <p:nvPr>
            <p:ph idx="1"/>
          </p:nvPr>
        </p:nvSpPr>
        <p:spPr>
          <a:xfrm>
            <a:off x="4947781" y="1648843"/>
            <a:ext cx="5174119" cy="4528120"/>
          </a:xfrm>
        </p:spPr>
        <p:txBody>
          <a:bodyPr>
            <a:normAutofit fontScale="92500" lnSpcReduction="10000"/>
          </a:bodyPr>
          <a:lstStyle/>
          <a:p>
            <a:r>
              <a:rPr lang="de-CH" dirty="0"/>
              <a:t>Kennzeichen von Ideologien und intensiven Glaubens-überzeugungen – in jeder Religion. </a:t>
            </a:r>
          </a:p>
          <a:p>
            <a:r>
              <a:rPr lang="de-CH" dirty="0"/>
              <a:t>Was nicht der eigenen Überzeugung / Erkenntnis entspricht, ist nicht nur fremd, sondern böse.</a:t>
            </a:r>
            <a:br>
              <a:rPr lang="de-CH" dirty="0"/>
            </a:br>
            <a:endParaRPr lang="de-CH" dirty="0"/>
          </a:p>
          <a:p>
            <a:pPr marL="0" indent="0">
              <a:buNone/>
            </a:pPr>
            <a:r>
              <a:rPr lang="de-CH" b="1" i="1" dirty="0"/>
              <a:t>«Die Stärke des Glaubens drückt sich darin aus, wie wir mit Andersdenkenden umgehen.» </a:t>
            </a:r>
          </a:p>
          <a:p>
            <a:pPr lvl="1"/>
            <a:r>
              <a:rPr lang="de-CH" dirty="0"/>
              <a:t>(Barack Obama am Kirchtag in Berlin 2017)</a:t>
            </a:r>
          </a:p>
          <a:p>
            <a:endParaRPr lang="de-CH" dirty="0"/>
          </a:p>
        </p:txBody>
      </p:sp>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668" y="1623337"/>
            <a:ext cx="4979975" cy="3230840"/>
          </a:xfrm>
          <a:prstGeom prst="rect">
            <a:avLst/>
          </a:prstGeom>
        </p:spPr>
      </p:pic>
      <p:sp>
        <p:nvSpPr>
          <p:cNvPr id="5" name="Textfeld 4"/>
          <p:cNvSpPr txBox="1"/>
          <p:nvPr/>
        </p:nvSpPr>
        <p:spPr>
          <a:xfrm>
            <a:off x="717709" y="4865226"/>
            <a:ext cx="3866817" cy="646331"/>
          </a:xfrm>
          <a:prstGeom prst="rect">
            <a:avLst/>
          </a:prstGeom>
          <a:noFill/>
        </p:spPr>
        <p:txBody>
          <a:bodyPr wrap="square" rtlCol="0">
            <a:spAutoFit/>
          </a:bodyPr>
          <a:lstStyle/>
          <a:p>
            <a:r>
              <a:rPr lang="de-CH" i="1" dirty="0"/>
              <a:t>Reformjuden und Orthodoxe streiten über den Zugang zur Klagemauer</a:t>
            </a:r>
          </a:p>
        </p:txBody>
      </p:sp>
    </p:spTree>
    <p:extLst>
      <p:ext uri="{BB962C8B-B14F-4D97-AF65-F5344CB8AC3E}">
        <p14:creationId xmlns:p14="http://schemas.microsoft.com/office/powerpoint/2010/main" val="1394249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9361" y="1648843"/>
            <a:ext cx="5088033" cy="3149531"/>
          </a:xfrm>
          <a:prstGeom prst="rect">
            <a:avLst/>
          </a:prstGeom>
        </p:spPr>
      </p:pic>
      <p:sp>
        <p:nvSpPr>
          <p:cNvPr id="4" name="Titel 3"/>
          <p:cNvSpPr>
            <a:spLocks noGrp="1"/>
          </p:cNvSpPr>
          <p:nvPr>
            <p:ph type="title"/>
          </p:nvPr>
        </p:nvSpPr>
        <p:spPr/>
        <p:txBody>
          <a:bodyPr/>
          <a:lstStyle/>
          <a:p>
            <a:r>
              <a:rPr lang="de-CH" dirty="0"/>
              <a:t>Feindbilder - Dämonisierung</a:t>
            </a:r>
          </a:p>
        </p:txBody>
      </p:sp>
      <p:sp>
        <p:nvSpPr>
          <p:cNvPr id="5" name="Inhaltsplatzhalter 4"/>
          <p:cNvSpPr>
            <a:spLocks noGrp="1"/>
          </p:cNvSpPr>
          <p:nvPr>
            <p:ph idx="1"/>
          </p:nvPr>
        </p:nvSpPr>
        <p:spPr>
          <a:xfrm>
            <a:off x="5047989" y="1648843"/>
            <a:ext cx="5073911" cy="4528120"/>
          </a:xfrm>
        </p:spPr>
        <p:txBody>
          <a:bodyPr>
            <a:normAutofit fontScale="92500" lnSpcReduction="10000"/>
          </a:bodyPr>
          <a:lstStyle/>
          <a:p>
            <a:r>
              <a:rPr lang="de-CH" dirty="0"/>
              <a:t>Die Dämonisierung des Fremden ist ein brandgefährliches Mittel, um das Gefühl der Fremdheit anzuheizen. </a:t>
            </a:r>
          </a:p>
          <a:p>
            <a:r>
              <a:rPr lang="de-CH" dirty="0"/>
              <a:t>Verfestigung innerer Mauern</a:t>
            </a:r>
          </a:p>
          <a:p>
            <a:r>
              <a:rPr lang="de-CH" dirty="0"/>
              <a:t>Entwicklung tiefgreifender Angst</a:t>
            </a:r>
          </a:p>
          <a:p>
            <a:r>
              <a:rPr lang="de-CH" dirty="0"/>
              <a:t>Dämonisierung als psychologisches Phänomen</a:t>
            </a:r>
          </a:p>
          <a:p>
            <a:r>
              <a:rPr lang="de-CH" dirty="0"/>
              <a:t>Konkrete Dämonisierung im religiösen Kontext (oftmals gegenüber psychisch kranken Menschen)</a:t>
            </a:r>
          </a:p>
        </p:txBody>
      </p:sp>
      <p:pic>
        <p:nvPicPr>
          <p:cNvPr id="3" name="Grafik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986475">
            <a:off x="1721344" y="2785431"/>
            <a:ext cx="1815621" cy="2914549"/>
          </a:xfrm>
          <a:prstGeom prst="rect">
            <a:avLst/>
          </a:prstGeom>
        </p:spPr>
      </p:pic>
    </p:spTree>
    <p:extLst>
      <p:ext uri="{BB962C8B-B14F-4D97-AF65-F5344CB8AC3E}">
        <p14:creationId xmlns:p14="http://schemas.microsoft.com/office/powerpoint/2010/main" val="2213567048"/>
      </p:ext>
    </p:extLst>
  </p:cSld>
  <p:clrMapOvr>
    <a:masterClrMapping/>
  </p:clrMapOvr>
</p:sld>
</file>

<file path=ppt/theme/theme1.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7BC5D58D-D9F5-4DFB-922A-70E53CF37A62}" vid="{B3864E53-3A91-49CF-870F-4A48B498EF0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PPT_Vorlage_Modul1</Template>
  <TotalTime>0</TotalTime>
  <Words>4085</Words>
  <Application>Microsoft Office PowerPoint</Application>
  <PresentationFormat>Benutzerdefiniert</PresentationFormat>
  <Paragraphs>303</Paragraphs>
  <Slides>43</Slides>
  <Notes>26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43</vt:i4>
      </vt:variant>
    </vt:vector>
  </HeadingPairs>
  <TitlesOfParts>
    <vt:vector size="47" baseType="lpstr">
      <vt:lpstr>Arial</vt:lpstr>
      <vt:lpstr>Calibri</vt:lpstr>
      <vt:lpstr>Cambria</vt:lpstr>
      <vt:lpstr>Office</vt:lpstr>
      <vt:lpstr>Das Fremde in mir, in dir, in Gott</vt:lpstr>
      <vt:lpstr>Heimweh</vt:lpstr>
      <vt:lpstr>A Das Fremde in dir</vt:lpstr>
      <vt:lpstr>Das biologische Grundprinzip der Abgrenzung</vt:lpstr>
      <vt:lpstr>Mauern, Wälle, Abwehranlagen</vt:lpstr>
      <vt:lpstr>Ich-Bewusstsein als Abgrenzung</vt:lpstr>
      <vt:lpstr>Isoliert hinter Mauern</vt:lpstr>
      <vt:lpstr>Ideologische Abgrenzung gegen das Verderbliche</vt:lpstr>
      <vt:lpstr>Feindbilder - Dämonisierung</vt:lpstr>
      <vt:lpstr>Die postfaktische Gesellschaft</vt:lpstr>
      <vt:lpstr>Haben wir zu viel aufgegeben?</vt:lpstr>
      <vt:lpstr>Angst: Fremd im eigenen Land</vt:lpstr>
      <vt:lpstr>Das Fremde im andern kennenlernen – Psychotherapie </vt:lpstr>
      <vt:lpstr>Wir selbst sind das Instrument, das die Tiefen der Seele des Patienten sondiert, das mit seinen Gefühlen mitschwingt, seine verborgenen Konflikte entdeckt und die Gestalt seiner wiederkehrenden Verhaltensmuster erkennt,</vt:lpstr>
      <vt:lpstr>Begegnung mit dem Verdrängten</vt:lpstr>
      <vt:lpstr>B Das Fremde in mir</vt:lpstr>
      <vt:lpstr>Existenzielle Entfremdung (ein philosophischer Exkurs)</vt:lpstr>
      <vt:lpstr>Beschleunigung und Entfremdung</vt:lpstr>
      <vt:lpstr>Fieberkurven der Gesellschaft </vt:lpstr>
      <vt:lpstr>Beschleunigung und Entfremdung</vt:lpstr>
      <vt:lpstr>Wenn der Körper nicht mehr mitmacht</vt:lpstr>
      <vt:lpstr>Orthorexie: Diäten, Allergien, richtiges Essen</vt:lpstr>
      <vt:lpstr>Die dunklen Anteile der Person</vt:lpstr>
      <vt:lpstr>Löwen wecken – ein Beispiel</vt:lpstr>
      <vt:lpstr>Das «Johari»-Fenster</vt:lpstr>
      <vt:lpstr>Dämonisierung der seelischen Verletzlichkeit</vt:lpstr>
      <vt:lpstr>Der Schatten – ich elender Mensch!</vt:lpstr>
      <vt:lpstr>Akzeptanz meiner anderen Seite</vt:lpstr>
      <vt:lpstr>C Das Fremde in Gott</vt:lpstr>
      <vt:lpstr>Der sinn-entleerte Gott - Säkularisierung</vt:lpstr>
      <vt:lpstr>Die fremden Götter</vt:lpstr>
      <vt:lpstr>Entfremdung von Traditionen</vt:lpstr>
      <vt:lpstr>Du lässt mich im Stich!</vt:lpstr>
      <vt:lpstr>Die Gottesfrage nach Auschwitz (Hans Jonas)</vt:lpstr>
      <vt:lpstr>Wo warst du, guter Jesus?</vt:lpstr>
      <vt:lpstr>Chiffern der Transzendenz (Jaspers)</vt:lpstr>
      <vt:lpstr>Chiffern – Was ist das?</vt:lpstr>
      <vt:lpstr>«Wie in einem dunklen Spiegel»</vt:lpstr>
      <vt:lpstr>PowerPoint-Präsentation</vt:lpstr>
      <vt:lpstr>Sehnsucht zulassen – aktiv wirken in der Gegenwart</vt:lpstr>
      <vt:lpstr>Danke für Ihre Aufmerksamkeit!</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Samuel Pfeifer</dc:creator>
  <cp:lastModifiedBy>Samuel Pfeifer</cp:lastModifiedBy>
  <cp:revision>285</cp:revision>
  <cp:lastPrinted>2017-05-31T05:33:11Z</cp:lastPrinted>
  <dcterms:created xsi:type="dcterms:W3CDTF">2016-09-11T13:04:06Z</dcterms:created>
  <dcterms:modified xsi:type="dcterms:W3CDTF">2021-01-26T15:00:44Z</dcterms:modified>
</cp:coreProperties>
</file>