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1"/>
  </p:notesMasterIdLst>
  <p:handoutMasterIdLst>
    <p:handoutMasterId r:id="rId32"/>
  </p:handoutMasterIdLst>
  <p:sldIdLst>
    <p:sldId id="256" r:id="rId2"/>
    <p:sldId id="439" r:id="rId3"/>
    <p:sldId id="440" r:id="rId4"/>
    <p:sldId id="441" r:id="rId5"/>
    <p:sldId id="452" r:id="rId6"/>
    <p:sldId id="442" r:id="rId7"/>
    <p:sldId id="429" r:id="rId8"/>
    <p:sldId id="430" r:id="rId9"/>
    <p:sldId id="453" r:id="rId10"/>
    <p:sldId id="431" r:id="rId11"/>
    <p:sldId id="432" r:id="rId12"/>
    <p:sldId id="433" r:id="rId13"/>
    <p:sldId id="434" r:id="rId14"/>
    <p:sldId id="435" r:id="rId15"/>
    <p:sldId id="448" r:id="rId16"/>
    <p:sldId id="443" r:id="rId17"/>
    <p:sldId id="449" r:id="rId18"/>
    <p:sldId id="450" r:id="rId19"/>
    <p:sldId id="436" r:id="rId20"/>
    <p:sldId id="437" r:id="rId21"/>
    <p:sldId id="438" r:id="rId22"/>
    <p:sldId id="455" r:id="rId23"/>
    <p:sldId id="444" r:id="rId24"/>
    <p:sldId id="445" r:id="rId25"/>
    <p:sldId id="451" r:id="rId26"/>
    <p:sldId id="446" r:id="rId27"/>
    <p:sldId id="447" r:id="rId28"/>
    <p:sldId id="454" r:id="rId29"/>
    <p:sldId id="427" r:id="rId30"/>
  </p:sldIdLst>
  <p:sldSz cx="9144000" cy="6858000" type="screen4x3"/>
  <p:notesSz cx="7077075" cy="9363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49" userDrawn="1">
          <p15:clr>
            <a:srgbClr val="A4A3A4"/>
          </p15:clr>
        </p15:guide>
        <p15:guide id="2" pos="2229"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8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88" autoAdjust="0"/>
    <p:restoredTop sz="84035" autoAdjust="0"/>
  </p:normalViewPr>
  <p:slideViewPr>
    <p:cSldViewPr>
      <p:cViewPr varScale="1">
        <p:scale>
          <a:sx n="74" d="100"/>
          <a:sy n="74" d="100"/>
        </p:scale>
        <p:origin x="1776" y="246"/>
      </p:cViewPr>
      <p:guideLst>
        <p:guide orient="horz" pos="2160"/>
        <p:guide pos="2880"/>
      </p:guideLst>
    </p:cSldViewPr>
  </p:slideViewPr>
  <p:outlineViewPr>
    <p:cViewPr>
      <p:scale>
        <a:sx n="33" d="100"/>
        <a:sy n="33" d="100"/>
      </p:scale>
      <p:origin x="0" y="19110"/>
    </p:cViewPr>
  </p:outlineViewPr>
  <p:notesTextViewPr>
    <p:cViewPr>
      <p:scale>
        <a:sx n="1" d="1"/>
        <a:sy n="1" d="1"/>
      </p:scale>
      <p:origin x="0" y="0"/>
    </p:cViewPr>
  </p:notesTextViewPr>
  <p:sorterViewPr>
    <p:cViewPr>
      <p:scale>
        <a:sx n="78" d="100"/>
        <a:sy n="78" d="100"/>
      </p:scale>
      <p:origin x="0" y="-588"/>
    </p:cViewPr>
  </p:sorterViewPr>
  <p:notesViewPr>
    <p:cSldViewPr>
      <p:cViewPr>
        <p:scale>
          <a:sx n="238" d="100"/>
          <a:sy n="238" d="100"/>
        </p:scale>
        <p:origin x="-624" y="-1266"/>
      </p:cViewPr>
      <p:guideLst>
        <p:guide orient="horz" pos="2949"/>
        <p:guide pos="2229"/>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112090" y="183813"/>
            <a:ext cx="3066733" cy="468154"/>
          </a:xfrm>
          <a:prstGeom prst="rect">
            <a:avLst/>
          </a:prstGeom>
        </p:spPr>
        <p:txBody>
          <a:bodyPr vert="horz" lIns="93936" tIns="46968" rIns="93936" bIns="46968" rtlCol="0"/>
          <a:lstStyle>
            <a:lvl1pPr algn="l">
              <a:defRPr sz="1200"/>
            </a:lvl1pPr>
          </a:lstStyle>
          <a:p>
            <a:r>
              <a:rPr lang="de-CH" dirty="0" smtClean="0"/>
              <a:t>DGPPN_2015</a:t>
            </a:r>
            <a:endParaRPr lang="de-CH" dirty="0"/>
          </a:p>
        </p:txBody>
      </p:sp>
      <p:sp>
        <p:nvSpPr>
          <p:cNvPr id="3" name="Datumsplatzhalter 2"/>
          <p:cNvSpPr>
            <a:spLocks noGrp="1"/>
          </p:cNvSpPr>
          <p:nvPr>
            <p:ph type="dt" sz="quarter" idx="1"/>
          </p:nvPr>
        </p:nvSpPr>
        <p:spPr>
          <a:xfrm>
            <a:off x="2944071" y="183813"/>
            <a:ext cx="3661199" cy="468154"/>
          </a:xfrm>
          <a:prstGeom prst="rect">
            <a:avLst/>
          </a:prstGeom>
        </p:spPr>
        <p:txBody>
          <a:bodyPr vert="horz" lIns="93936" tIns="46968" rIns="93936" bIns="46968" rtlCol="0"/>
          <a:lstStyle>
            <a:lvl1pPr algn="r">
              <a:defRPr sz="1200"/>
            </a:lvl1pPr>
          </a:lstStyle>
          <a:p>
            <a:r>
              <a:rPr lang="de-CH" dirty="0" smtClean="0"/>
              <a:t>Prof. Dr. Samuel Pfeifer</a:t>
            </a:r>
            <a:br>
              <a:rPr lang="de-CH" dirty="0" smtClean="0"/>
            </a:br>
            <a:r>
              <a:rPr lang="de-CH" dirty="0"/>
              <a:t>Religiöse Patienten und säkulare Therapeuten – ein ethisches Spannungsfeld</a:t>
            </a:r>
            <a:endParaRPr lang="de-CH" dirty="0"/>
          </a:p>
        </p:txBody>
      </p:sp>
      <p:sp>
        <p:nvSpPr>
          <p:cNvPr id="4" name="Fußzeilenplatzhalter 3"/>
          <p:cNvSpPr>
            <a:spLocks noGrp="1"/>
          </p:cNvSpPr>
          <p:nvPr>
            <p:ph type="ftr" sz="quarter" idx="2"/>
          </p:nvPr>
        </p:nvSpPr>
        <p:spPr>
          <a:xfrm>
            <a:off x="566207" y="8736863"/>
            <a:ext cx="3066733" cy="468154"/>
          </a:xfrm>
          <a:prstGeom prst="rect">
            <a:avLst/>
          </a:prstGeom>
        </p:spPr>
        <p:txBody>
          <a:bodyPr vert="horz" lIns="93936" tIns="46968" rIns="93936" bIns="46968" rtlCol="0" anchor="b"/>
          <a:lstStyle>
            <a:lvl1pPr algn="l">
              <a:defRPr sz="1200"/>
            </a:lvl1pPr>
          </a:lstStyle>
          <a:p>
            <a:r>
              <a:rPr lang="de-CH" dirty="0" smtClean="0"/>
              <a:t>www.seminare-ps.net</a:t>
            </a:r>
            <a:endParaRPr lang="de-CH" dirty="0"/>
          </a:p>
        </p:txBody>
      </p:sp>
      <p:sp>
        <p:nvSpPr>
          <p:cNvPr id="5" name="Foliennummernplatzhalter 4"/>
          <p:cNvSpPr>
            <a:spLocks noGrp="1"/>
          </p:cNvSpPr>
          <p:nvPr>
            <p:ph type="sldNum" sz="quarter" idx="3"/>
          </p:nvPr>
        </p:nvSpPr>
        <p:spPr>
          <a:xfrm>
            <a:off x="3389921" y="8736863"/>
            <a:ext cx="3066733" cy="468154"/>
          </a:xfrm>
          <a:prstGeom prst="rect">
            <a:avLst/>
          </a:prstGeom>
        </p:spPr>
        <p:txBody>
          <a:bodyPr vert="horz" lIns="93936" tIns="46968" rIns="93936" bIns="46968" rtlCol="0" anchor="b"/>
          <a:lstStyle>
            <a:lvl1pPr algn="r">
              <a:defRPr sz="1200"/>
            </a:lvl1pPr>
          </a:lstStyle>
          <a:p>
            <a:fld id="{FE4720BD-7955-4B34-9FB9-31D860029BDB}" type="slidenum">
              <a:rPr lang="de-CH" smtClean="0"/>
              <a:t>‹Nr.›</a:t>
            </a:fld>
            <a:endParaRPr lang="de-CH" dirty="0"/>
          </a:p>
        </p:txBody>
      </p:sp>
    </p:spTree>
    <p:extLst>
      <p:ext uri="{BB962C8B-B14F-4D97-AF65-F5344CB8AC3E}">
        <p14:creationId xmlns:p14="http://schemas.microsoft.com/office/powerpoint/2010/main" val="267117999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3066733" cy="468154"/>
          </a:xfrm>
          <a:prstGeom prst="rect">
            <a:avLst/>
          </a:prstGeom>
        </p:spPr>
        <p:txBody>
          <a:bodyPr vert="horz" lIns="93936" tIns="46968" rIns="93936" bIns="46968" rtlCol="0"/>
          <a:lstStyle>
            <a:lvl1pPr algn="l">
              <a:defRPr sz="1200"/>
            </a:lvl1pPr>
          </a:lstStyle>
          <a:p>
            <a:endParaRPr lang="de-CH"/>
          </a:p>
        </p:txBody>
      </p:sp>
      <p:sp>
        <p:nvSpPr>
          <p:cNvPr id="3" name="Datumsplatzhalter 2"/>
          <p:cNvSpPr>
            <a:spLocks noGrp="1"/>
          </p:cNvSpPr>
          <p:nvPr>
            <p:ph type="dt" idx="1"/>
          </p:nvPr>
        </p:nvSpPr>
        <p:spPr>
          <a:xfrm>
            <a:off x="4008705" y="0"/>
            <a:ext cx="3066733" cy="468154"/>
          </a:xfrm>
          <a:prstGeom prst="rect">
            <a:avLst/>
          </a:prstGeom>
        </p:spPr>
        <p:txBody>
          <a:bodyPr vert="horz" lIns="93936" tIns="46968" rIns="93936" bIns="46968" rtlCol="0"/>
          <a:lstStyle>
            <a:lvl1pPr algn="r">
              <a:defRPr sz="1200"/>
            </a:lvl1pPr>
          </a:lstStyle>
          <a:p>
            <a:fld id="{DE6FD1FD-B62D-4692-B8E6-7640BBA53223}" type="datetimeFigureOut">
              <a:rPr lang="de-CH" smtClean="0"/>
              <a:t>22.11.2015</a:t>
            </a:fld>
            <a:endParaRPr lang="de-CH"/>
          </a:p>
        </p:txBody>
      </p:sp>
      <p:sp>
        <p:nvSpPr>
          <p:cNvPr id="4" name="Folienbildplatzhalter 3"/>
          <p:cNvSpPr>
            <a:spLocks noGrp="1" noRot="1" noChangeAspect="1"/>
          </p:cNvSpPr>
          <p:nvPr>
            <p:ph type="sldImg" idx="2"/>
          </p:nvPr>
        </p:nvSpPr>
        <p:spPr>
          <a:xfrm>
            <a:off x="1196975" y="701675"/>
            <a:ext cx="4683125" cy="3511550"/>
          </a:xfrm>
          <a:prstGeom prst="rect">
            <a:avLst/>
          </a:prstGeom>
          <a:noFill/>
          <a:ln w="12700">
            <a:solidFill>
              <a:prstClr val="black"/>
            </a:solidFill>
          </a:ln>
        </p:spPr>
        <p:txBody>
          <a:bodyPr vert="horz" lIns="93936" tIns="46968" rIns="93936" bIns="46968" rtlCol="0" anchor="ctr"/>
          <a:lstStyle/>
          <a:p>
            <a:endParaRPr lang="de-CH"/>
          </a:p>
        </p:txBody>
      </p:sp>
      <p:sp>
        <p:nvSpPr>
          <p:cNvPr id="5" name="Notizenplatzhalter 4"/>
          <p:cNvSpPr>
            <a:spLocks noGrp="1"/>
          </p:cNvSpPr>
          <p:nvPr>
            <p:ph type="body" sz="quarter" idx="3"/>
          </p:nvPr>
        </p:nvSpPr>
        <p:spPr>
          <a:xfrm>
            <a:off x="707708" y="4447461"/>
            <a:ext cx="5661660" cy="4213384"/>
          </a:xfrm>
          <a:prstGeom prst="rect">
            <a:avLst/>
          </a:prstGeom>
        </p:spPr>
        <p:txBody>
          <a:bodyPr vert="horz" lIns="93936" tIns="46968" rIns="93936" bIns="46968" rtlCol="0"/>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CH"/>
          </a:p>
        </p:txBody>
      </p:sp>
      <p:sp>
        <p:nvSpPr>
          <p:cNvPr id="6" name="Fußzeilenplatzhalter 5"/>
          <p:cNvSpPr>
            <a:spLocks noGrp="1"/>
          </p:cNvSpPr>
          <p:nvPr>
            <p:ph type="ftr" sz="quarter" idx="4"/>
          </p:nvPr>
        </p:nvSpPr>
        <p:spPr>
          <a:xfrm>
            <a:off x="0" y="8893296"/>
            <a:ext cx="3066733" cy="468154"/>
          </a:xfrm>
          <a:prstGeom prst="rect">
            <a:avLst/>
          </a:prstGeom>
        </p:spPr>
        <p:txBody>
          <a:bodyPr vert="horz" lIns="93936" tIns="46968" rIns="93936" bIns="46968" rtlCol="0" anchor="b"/>
          <a:lstStyle>
            <a:lvl1pPr algn="l">
              <a:defRPr sz="1200"/>
            </a:lvl1pPr>
          </a:lstStyle>
          <a:p>
            <a:endParaRPr lang="de-CH"/>
          </a:p>
        </p:txBody>
      </p:sp>
      <p:sp>
        <p:nvSpPr>
          <p:cNvPr id="7" name="Foliennummernplatzhalter 6"/>
          <p:cNvSpPr>
            <a:spLocks noGrp="1"/>
          </p:cNvSpPr>
          <p:nvPr>
            <p:ph type="sldNum" sz="quarter" idx="5"/>
          </p:nvPr>
        </p:nvSpPr>
        <p:spPr>
          <a:xfrm>
            <a:off x="4008705" y="8893296"/>
            <a:ext cx="3066733" cy="468154"/>
          </a:xfrm>
          <a:prstGeom prst="rect">
            <a:avLst/>
          </a:prstGeom>
        </p:spPr>
        <p:txBody>
          <a:bodyPr vert="horz" lIns="93936" tIns="46968" rIns="93936" bIns="46968" rtlCol="0" anchor="b"/>
          <a:lstStyle>
            <a:lvl1pPr algn="r">
              <a:defRPr sz="1200"/>
            </a:lvl1pPr>
          </a:lstStyle>
          <a:p>
            <a:fld id="{233C9692-F9B6-4752-82D8-A692B8862853}" type="slidenum">
              <a:rPr lang="de-CH" smtClean="0"/>
              <a:t>‹Nr.›</a:t>
            </a:fld>
            <a:endParaRPr lang="de-CH"/>
          </a:p>
        </p:txBody>
      </p:sp>
    </p:spTree>
    <p:extLst>
      <p:ext uri="{BB962C8B-B14F-4D97-AF65-F5344CB8AC3E}">
        <p14:creationId xmlns:p14="http://schemas.microsoft.com/office/powerpoint/2010/main" val="105576947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3" Type="http://schemas.openxmlformats.org/officeDocument/2006/relationships/hyperlink" Target="http://www.psychotherapie-paterok.de/therapieziele.html" TargetMode="External"/><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3" Type="http://schemas.openxmlformats.org/officeDocument/2006/relationships/hyperlink" Target="http://www.psychotherapie-paterok.de/therapieziele.html" TargetMode="External"/><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3" Type="http://schemas.openxmlformats.org/officeDocument/2006/relationships/hyperlink" Target="http://www.psychotherapie-paterok.de/therapieziele.html" TargetMode="External"/><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CH"/>
          </a:p>
        </p:txBody>
      </p:sp>
      <p:sp>
        <p:nvSpPr>
          <p:cNvPr id="4" name="Foliennummernplatzhalter 3"/>
          <p:cNvSpPr>
            <a:spLocks noGrp="1"/>
          </p:cNvSpPr>
          <p:nvPr>
            <p:ph type="sldNum" sz="quarter" idx="10"/>
          </p:nvPr>
        </p:nvSpPr>
        <p:spPr/>
        <p:txBody>
          <a:bodyPr/>
          <a:lstStyle/>
          <a:p>
            <a:fld id="{233C9692-F9B6-4752-82D8-A692B8862853}" type="slidenum">
              <a:rPr lang="de-CH" smtClean="0"/>
              <a:t>1</a:t>
            </a:fld>
            <a:endParaRPr lang="de-CH"/>
          </a:p>
        </p:txBody>
      </p:sp>
    </p:spTree>
    <p:extLst>
      <p:ext uri="{BB962C8B-B14F-4D97-AF65-F5344CB8AC3E}">
        <p14:creationId xmlns:p14="http://schemas.microsoft.com/office/powerpoint/2010/main" val="213098427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CH" sz="1200" b="1" i="1" kern="1200" dirty="0" smtClean="0">
                <a:solidFill>
                  <a:schemeClr val="tx1"/>
                </a:solidFill>
                <a:effectLst/>
                <a:latin typeface="Arial" charset="0"/>
                <a:ea typeface="+mn-ea"/>
                <a:cs typeface="+mn-cs"/>
              </a:rPr>
              <a:t>Erwartungen an eine Psychotherapie</a:t>
            </a:r>
          </a:p>
          <a:p>
            <a:r>
              <a:rPr lang="de-CH" sz="1200" kern="1200" dirty="0" smtClean="0">
                <a:solidFill>
                  <a:schemeClr val="tx1"/>
                </a:solidFill>
                <a:effectLst/>
                <a:latin typeface="Arial" charset="0"/>
                <a:ea typeface="+mn-ea"/>
                <a:cs typeface="+mn-cs"/>
              </a:rPr>
              <a:t> </a:t>
            </a:r>
          </a:p>
          <a:p>
            <a:r>
              <a:rPr lang="de-CH" sz="1200" b="1" kern="1200" dirty="0" smtClean="0">
                <a:solidFill>
                  <a:schemeClr val="tx1"/>
                </a:solidFill>
                <a:effectLst/>
                <a:latin typeface="Arial" charset="0"/>
                <a:ea typeface="+mn-ea"/>
                <a:cs typeface="+mn-cs"/>
              </a:rPr>
              <a:t>"Mit Hilfe der psychotherapeutischen Behandlung möchte ich.....</a:t>
            </a:r>
          </a:p>
          <a:p>
            <a:r>
              <a:rPr lang="de-CH" sz="1200" kern="1200" dirty="0" smtClean="0">
                <a:solidFill>
                  <a:schemeClr val="tx1"/>
                </a:solidFill>
                <a:effectLst/>
                <a:latin typeface="Arial" charset="0"/>
                <a:ea typeface="+mn-ea"/>
                <a:cs typeface="+mn-cs"/>
              </a:rPr>
              <a:t> </a:t>
            </a:r>
          </a:p>
          <a:p>
            <a:pPr lvl="0"/>
            <a:r>
              <a:rPr lang="de-CH" sz="1200" kern="1200" dirty="0" smtClean="0">
                <a:solidFill>
                  <a:schemeClr val="tx1"/>
                </a:solidFill>
                <a:effectLst/>
                <a:latin typeface="Arial" charset="0"/>
                <a:ea typeface="+mn-ea"/>
                <a:cs typeface="+mn-cs"/>
              </a:rPr>
              <a:t>Meine Probleme ("persönliche Baustellen") in der Familie oder am Arbeitsplatz besser bewältigen lernen</a:t>
            </a:r>
          </a:p>
          <a:p>
            <a:pPr lvl="0"/>
            <a:r>
              <a:rPr lang="de-CH" sz="1200" kern="1200" dirty="0" smtClean="0">
                <a:solidFill>
                  <a:schemeClr val="tx1"/>
                </a:solidFill>
                <a:effectLst/>
                <a:latin typeface="Arial" charset="0"/>
                <a:ea typeface="+mn-ea"/>
                <a:cs typeface="+mn-cs"/>
              </a:rPr>
              <a:t>Meine Stimmungsschwankungen reduzieren</a:t>
            </a:r>
          </a:p>
          <a:p>
            <a:pPr lvl="0"/>
            <a:r>
              <a:rPr lang="de-CH" sz="1200" kern="1200" dirty="0" smtClean="0">
                <a:solidFill>
                  <a:schemeClr val="tx1"/>
                </a:solidFill>
                <a:effectLst/>
                <a:latin typeface="Arial" charset="0"/>
                <a:ea typeface="+mn-ea"/>
                <a:cs typeface="+mn-cs"/>
              </a:rPr>
              <a:t>Meine kreisenden Gedanken, ständiges Grübeln, Sich-Sorgen reduzieren</a:t>
            </a:r>
          </a:p>
          <a:p>
            <a:pPr lvl="0"/>
            <a:r>
              <a:rPr lang="de-CH" sz="1200" kern="1200" dirty="0" smtClean="0">
                <a:solidFill>
                  <a:schemeClr val="tx1"/>
                </a:solidFill>
                <a:effectLst/>
                <a:latin typeface="Arial" charset="0"/>
                <a:ea typeface="+mn-ea"/>
                <a:cs typeface="+mn-cs"/>
              </a:rPr>
              <a:t>Methoden kennen lernen, die mir helfen, weniger Angst zu haben</a:t>
            </a:r>
          </a:p>
          <a:p>
            <a:pPr lvl="0"/>
            <a:r>
              <a:rPr lang="de-CH" sz="1200" kern="1200" dirty="0" smtClean="0">
                <a:solidFill>
                  <a:schemeClr val="tx1"/>
                </a:solidFill>
                <a:effectLst/>
                <a:latin typeface="Arial" charset="0"/>
                <a:ea typeface="+mn-ea"/>
                <a:cs typeface="+mn-cs"/>
              </a:rPr>
              <a:t>Nicht mehr so traurig und antriebsarm sein</a:t>
            </a:r>
          </a:p>
          <a:p>
            <a:pPr lvl="0"/>
            <a:r>
              <a:rPr lang="de-CH" sz="1200" kern="1200" dirty="0" smtClean="0">
                <a:solidFill>
                  <a:schemeClr val="tx1"/>
                </a:solidFill>
                <a:effectLst/>
                <a:latin typeface="Arial" charset="0"/>
                <a:ea typeface="+mn-ea"/>
                <a:cs typeface="+mn-cs"/>
              </a:rPr>
              <a:t>Die Scheidung besser verarbeiten</a:t>
            </a:r>
          </a:p>
          <a:p>
            <a:pPr lvl="0"/>
            <a:r>
              <a:rPr lang="de-CH" sz="1200" kern="1200" dirty="0" smtClean="0">
                <a:solidFill>
                  <a:schemeClr val="tx1"/>
                </a:solidFill>
                <a:effectLst/>
                <a:latin typeface="Arial" charset="0"/>
                <a:ea typeface="+mn-ea"/>
                <a:cs typeface="+mn-cs"/>
              </a:rPr>
              <a:t>Mit Stresssituationen besser umgehen lernen</a:t>
            </a:r>
          </a:p>
          <a:p>
            <a:pPr lvl="0"/>
            <a:r>
              <a:rPr lang="de-CH" sz="1200" kern="1200" dirty="0" smtClean="0">
                <a:solidFill>
                  <a:schemeClr val="tx1"/>
                </a:solidFill>
                <a:effectLst/>
                <a:latin typeface="Arial" charset="0"/>
                <a:ea typeface="+mn-ea"/>
                <a:cs typeface="+mn-cs"/>
              </a:rPr>
              <a:t>Meine lähmende Prüfungsangst überwinden</a:t>
            </a:r>
          </a:p>
          <a:p>
            <a:pPr lvl="0"/>
            <a:r>
              <a:rPr lang="de-CH" sz="1200" kern="1200" dirty="0" smtClean="0">
                <a:solidFill>
                  <a:schemeClr val="tx1"/>
                </a:solidFill>
                <a:effectLst/>
                <a:latin typeface="Arial" charset="0"/>
                <a:ea typeface="+mn-ea"/>
                <a:cs typeface="+mn-cs"/>
              </a:rPr>
              <a:t>Lernen, Dinge zu tun, die ich seit Jahren aus Angst vermeide (z.B. Autofahren)</a:t>
            </a:r>
          </a:p>
          <a:p>
            <a:pPr lvl="0"/>
            <a:r>
              <a:rPr lang="de-CH" sz="1200" kern="1200" dirty="0" smtClean="0">
                <a:solidFill>
                  <a:schemeClr val="tx1"/>
                </a:solidFill>
                <a:effectLst/>
                <a:latin typeface="Arial" charset="0"/>
                <a:ea typeface="+mn-ea"/>
                <a:cs typeface="+mn-cs"/>
              </a:rPr>
              <a:t>Meine Kräfte besser einteilen und meine Grenzen erkennen und akzeptieren</a:t>
            </a:r>
          </a:p>
          <a:p>
            <a:pPr lvl="0"/>
            <a:r>
              <a:rPr lang="de-CH" sz="1200" kern="1200" dirty="0" smtClean="0">
                <a:solidFill>
                  <a:schemeClr val="tx1"/>
                </a:solidFill>
                <a:effectLst/>
                <a:latin typeface="Arial" charset="0"/>
                <a:ea typeface="+mn-ea"/>
                <a:cs typeface="+mn-cs"/>
              </a:rPr>
              <a:t>Nein-Sagen lernen und besser eigene Bedürfnisse / Wünsche äußern</a:t>
            </a:r>
          </a:p>
          <a:p>
            <a:pPr lvl="0"/>
            <a:r>
              <a:rPr lang="de-CH" sz="1200" kern="1200" dirty="0" smtClean="0">
                <a:solidFill>
                  <a:schemeClr val="tx1"/>
                </a:solidFill>
                <a:effectLst/>
                <a:latin typeface="Arial" charset="0"/>
                <a:ea typeface="+mn-ea"/>
                <a:cs typeface="+mn-cs"/>
              </a:rPr>
              <a:t>Perfektionistische Ansprüche an mich reduzieren</a:t>
            </a:r>
          </a:p>
          <a:p>
            <a:pPr lvl="0"/>
            <a:r>
              <a:rPr lang="de-CH" sz="1200" kern="1200" dirty="0" smtClean="0">
                <a:solidFill>
                  <a:schemeClr val="tx1"/>
                </a:solidFill>
                <a:effectLst/>
                <a:latin typeface="Arial" charset="0"/>
                <a:ea typeface="+mn-ea"/>
                <a:cs typeface="+mn-cs"/>
              </a:rPr>
              <a:t>Angst- und Panikattacken überwinden</a:t>
            </a:r>
          </a:p>
          <a:p>
            <a:pPr lvl="0"/>
            <a:r>
              <a:rPr lang="de-CH" sz="1200" kern="1200" dirty="0" smtClean="0">
                <a:solidFill>
                  <a:schemeClr val="tx1"/>
                </a:solidFill>
                <a:effectLst/>
                <a:latin typeface="Arial" charset="0"/>
                <a:ea typeface="+mn-ea"/>
                <a:cs typeface="+mn-cs"/>
              </a:rPr>
              <a:t>Selbstsicherer werden, Schüchternheit überwinden</a:t>
            </a:r>
          </a:p>
          <a:p>
            <a:pPr lvl="0"/>
            <a:r>
              <a:rPr lang="de-CH" sz="1200" kern="1200" dirty="0" smtClean="0">
                <a:solidFill>
                  <a:schemeClr val="tx1"/>
                </a:solidFill>
                <a:effectLst/>
                <a:latin typeface="Arial" charset="0"/>
                <a:ea typeface="+mn-ea"/>
                <a:cs typeface="+mn-cs"/>
              </a:rPr>
              <a:t>Nicht mehr so stark von der Meinung anderer abhängig sein</a:t>
            </a:r>
          </a:p>
          <a:p>
            <a:pPr lvl="0"/>
            <a:r>
              <a:rPr lang="de-CH" sz="1200" kern="1200" dirty="0" smtClean="0">
                <a:solidFill>
                  <a:schemeClr val="tx1"/>
                </a:solidFill>
                <a:effectLst/>
                <a:latin typeface="Arial" charset="0"/>
                <a:ea typeface="+mn-ea"/>
                <a:cs typeface="+mn-cs"/>
              </a:rPr>
              <a:t>Mich trauen, meine Meinung zu sagen und mich besser durchzusetzen</a:t>
            </a:r>
          </a:p>
          <a:p>
            <a:pPr lvl="0"/>
            <a:r>
              <a:rPr lang="de-CH" sz="1200" kern="1200" dirty="0" smtClean="0">
                <a:solidFill>
                  <a:schemeClr val="tx1"/>
                </a:solidFill>
                <a:effectLst/>
                <a:latin typeface="Arial" charset="0"/>
                <a:ea typeface="+mn-ea"/>
                <a:cs typeface="+mn-cs"/>
              </a:rPr>
              <a:t>Mich mit meinem Partner wieder besser verstehen</a:t>
            </a:r>
          </a:p>
          <a:p>
            <a:pPr lvl="0"/>
            <a:r>
              <a:rPr lang="de-CH" sz="1200" kern="1200" dirty="0" smtClean="0">
                <a:solidFill>
                  <a:schemeClr val="tx1"/>
                </a:solidFill>
                <a:effectLst/>
                <a:latin typeface="Arial" charset="0"/>
                <a:ea typeface="+mn-ea"/>
                <a:cs typeface="+mn-cs"/>
              </a:rPr>
              <a:t>Die Ursachen meiner emotionalen Probleme herausfinden und mich dadurch besser verstehen</a:t>
            </a:r>
          </a:p>
          <a:p>
            <a:pPr lvl="0"/>
            <a:r>
              <a:rPr lang="de-CH" sz="1200" kern="1200" dirty="0" smtClean="0">
                <a:solidFill>
                  <a:schemeClr val="tx1"/>
                </a:solidFill>
                <a:effectLst/>
                <a:latin typeface="Arial" charset="0"/>
                <a:ea typeface="+mn-ea"/>
                <a:cs typeface="+mn-cs"/>
              </a:rPr>
              <a:t>Mit heftigen Gefühlsausbrüchen umgehen lernen</a:t>
            </a:r>
          </a:p>
          <a:p>
            <a:pPr lvl="0"/>
            <a:r>
              <a:rPr lang="de-CH" sz="1200" kern="1200" dirty="0" smtClean="0">
                <a:solidFill>
                  <a:schemeClr val="tx1"/>
                </a:solidFill>
                <a:effectLst/>
                <a:latin typeface="Arial" charset="0"/>
                <a:ea typeface="+mn-ea"/>
                <a:cs typeface="+mn-cs"/>
              </a:rPr>
              <a:t>Mit körperlichen Schmerzen umgehen lernen</a:t>
            </a:r>
          </a:p>
          <a:p>
            <a:pPr lvl="0"/>
            <a:r>
              <a:rPr lang="de-CH" sz="1200" kern="1200" dirty="0" smtClean="0">
                <a:solidFill>
                  <a:schemeClr val="tx1"/>
                </a:solidFill>
                <a:effectLst/>
                <a:latin typeface="Arial" charset="0"/>
                <a:ea typeface="+mn-ea"/>
                <a:cs typeface="+mn-cs"/>
              </a:rPr>
              <a:t>Die tiefe Trauer nach dem Tod meines Partners  verarbeiten/überwinden</a:t>
            </a:r>
          </a:p>
          <a:p>
            <a:pPr lvl="0"/>
            <a:r>
              <a:rPr lang="de-CH" sz="1200" kern="1200" dirty="0" smtClean="0">
                <a:solidFill>
                  <a:schemeClr val="tx1"/>
                </a:solidFill>
                <a:effectLst/>
                <a:latin typeface="Arial" charset="0"/>
                <a:ea typeface="+mn-ea"/>
                <a:cs typeface="+mn-cs"/>
              </a:rPr>
              <a:t>Meine psychosomatischen Beschwerden besser bewältigen</a:t>
            </a:r>
          </a:p>
          <a:p>
            <a:pPr lvl="0"/>
            <a:r>
              <a:rPr lang="de-CH" sz="1200" kern="1200" dirty="0" smtClean="0">
                <a:solidFill>
                  <a:schemeClr val="tx1"/>
                </a:solidFill>
                <a:effectLst/>
                <a:latin typeface="Arial" charset="0"/>
                <a:ea typeface="+mn-ea"/>
                <a:cs typeface="+mn-cs"/>
              </a:rPr>
              <a:t>Mich um soziale Kontakte, meine Interessen und positive Freizeitaktivitäten kümmern</a:t>
            </a:r>
          </a:p>
          <a:p>
            <a:pPr lvl="0"/>
            <a:r>
              <a:rPr lang="de-CH" sz="1200" kern="1200" dirty="0" smtClean="0">
                <a:solidFill>
                  <a:schemeClr val="tx1"/>
                </a:solidFill>
                <a:effectLst/>
                <a:latin typeface="Arial" charset="0"/>
                <a:ea typeface="+mn-ea"/>
                <a:cs typeface="+mn-cs"/>
              </a:rPr>
              <a:t>Mich um mehr Lebensqualität kümmern</a:t>
            </a:r>
          </a:p>
          <a:p>
            <a:pPr lvl="0"/>
            <a:r>
              <a:rPr lang="de-CH" sz="1200" kern="1200" dirty="0" smtClean="0">
                <a:solidFill>
                  <a:schemeClr val="tx1"/>
                </a:solidFill>
                <a:effectLst/>
                <a:latin typeface="Arial" charset="0"/>
                <a:ea typeface="+mn-ea"/>
                <a:cs typeface="+mn-cs"/>
              </a:rPr>
              <a:t>Eine bessere Tagesstruktur aufbauen</a:t>
            </a:r>
          </a:p>
          <a:p>
            <a:pPr lvl="0"/>
            <a:r>
              <a:rPr lang="de-CH" sz="1200" kern="1200" dirty="0" smtClean="0">
                <a:solidFill>
                  <a:schemeClr val="tx1"/>
                </a:solidFill>
                <a:effectLst/>
                <a:latin typeface="Arial" charset="0"/>
                <a:ea typeface="+mn-ea"/>
                <a:cs typeface="+mn-cs"/>
              </a:rPr>
              <a:t>Mich nicht mehr über jede Kleinigkeit ärgern und so viel Streit mit meiner Tochter haben</a:t>
            </a:r>
          </a:p>
          <a:p>
            <a:pPr lvl="0"/>
            <a:r>
              <a:rPr lang="de-CH" sz="1200" kern="1200" dirty="0" smtClean="0">
                <a:solidFill>
                  <a:schemeClr val="tx1"/>
                </a:solidFill>
                <a:effectLst/>
                <a:latin typeface="Arial" charset="0"/>
                <a:ea typeface="+mn-ea"/>
                <a:cs typeface="+mn-cs"/>
              </a:rPr>
              <a:t>Mehr Durchhaltevermögen und Selbstdisziplin entwickeln</a:t>
            </a:r>
          </a:p>
          <a:p>
            <a:pPr lvl="0"/>
            <a:r>
              <a:rPr lang="de-CH" sz="1200" kern="1200" dirty="0" smtClean="0">
                <a:solidFill>
                  <a:schemeClr val="tx1"/>
                </a:solidFill>
                <a:effectLst/>
                <a:latin typeface="Arial" charset="0"/>
                <a:ea typeface="+mn-ea"/>
                <a:cs typeface="+mn-cs"/>
              </a:rPr>
              <a:t>Von meinen wiederholten, sinnlosen und zeitraubenden Gedanken und Handlungen loskommen (z.B. Händewaschen, Ordnen etc.)</a:t>
            </a:r>
          </a:p>
          <a:p>
            <a:pPr lvl="0"/>
            <a:r>
              <a:rPr lang="de-CH" sz="1200" kern="1200" dirty="0" smtClean="0">
                <a:solidFill>
                  <a:schemeClr val="tx1"/>
                </a:solidFill>
                <a:effectLst/>
                <a:latin typeface="Arial" charset="0"/>
                <a:ea typeface="+mn-ea"/>
                <a:cs typeface="+mn-cs"/>
              </a:rPr>
              <a:t>Wieder besser schlafen können (Ein- und Durchschlafen)</a:t>
            </a:r>
          </a:p>
          <a:p>
            <a:pPr lvl="0"/>
            <a:r>
              <a:rPr lang="de-CH" sz="1200" kern="1200" dirty="0" smtClean="0">
                <a:solidFill>
                  <a:schemeClr val="tx1"/>
                </a:solidFill>
                <a:effectLst/>
                <a:latin typeface="Arial" charset="0"/>
                <a:ea typeface="+mn-ea"/>
                <a:cs typeface="+mn-cs"/>
              </a:rPr>
              <a:t>Mich tagsüber ausgeruht und leistungsstark fühlen</a:t>
            </a:r>
          </a:p>
          <a:p>
            <a:pPr lvl="0"/>
            <a:r>
              <a:rPr lang="de-CH" sz="1200" kern="1200" dirty="0" smtClean="0">
                <a:solidFill>
                  <a:schemeClr val="tx1"/>
                </a:solidFill>
                <a:effectLst/>
                <a:latin typeface="Arial" charset="0"/>
                <a:ea typeface="+mn-ea"/>
                <a:cs typeface="+mn-cs"/>
              </a:rPr>
              <a:t>Mein Suchtmittelkonsum (Alkohol) unter Kontrolle bringen</a:t>
            </a:r>
          </a:p>
          <a:p>
            <a:pPr lvl="0"/>
            <a:r>
              <a:rPr lang="de-CH" sz="1200" kern="1200" dirty="0" smtClean="0">
                <a:solidFill>
                  <a:schemeClr val="tx1"/>
                </a:solidFill>
                <a:effectLst/>
                <a:latin typeface="Arial" charset="0"/>
                <a:ea typeface="+mn-ea"/>
                <a:cs typeface="+mn-cs"/>
              </a:rPr>
              <a:t>Besser mit anderen Leuten reden lernen und Kontakte knüpfen</a:t>
            </a:r>
          </a:p>
          <a:p>
            <a:pPr lvl="0"/>
            <a:r>
              <a:rPr lang="de-CH" sz="1200" kern="1200" dirty="0" smtClean="0">
                <a:solidFill>
                  <a:schemeClr val="tx1"/>
                </a:solidFill>
                <a:effectLst/>
                <a:latin typeface="Arial" charset="0"/>
                <a:ea typeface="+mn-ea"/>
                <a:cs typeface="+mn-cs"/>
              </a:rPr>
              <a:t>Ein schlimmes, traumatischer Erlebnis überwinden</a:t>
            </a:r>
          </a:p>
          <a:p>
            <a:pPr lvl="0"/>
            <a:r>
              <a:rPr lang="de-CH" sz="1200" kern="1200" dirty="0" smtClean="0">
                <a:solidFill>
                  <a:schemeClr val="tx1"/>
                </a:solidFill>
                <a:effectLst/>
                <a:latin typeface="Arial" charset="0"/>
                <a:ea typeface="+mn-ea"/>
                <a:cs typeface="+mn-cs"/>
              </a:rPr>
              <a:t>Nach meiner Trennung vor 4 Monaten neue Ziele und Wege im Leben  finden</a:t>
            </a:r>
          </a:p>
          <a:p>
            <a:pPr lvl="0"/>
            <a:endParaRPr lang="de-CH" sz="1200" kern="1200" dirty="0" smtClean="0">
              <a:solidFill>
                <a:schemeClr val="tx1"/>
              </a:solidFill>
              <a:effectLst/>
              <a:latin typeface="Arial" charset="0"/>
              <a:ea typeface="+mn-ea"/>
              <a:cs typeface="+mn-cs"/>
            </a:endParaRPr>
          </a:p>
          <a:p>
            <a:pPr lvl="0"/>
            <a:endParaRPr lang="de-CH" sz="1200" kern="1200" dirty="0" smtClean="0">
              <a:solidFill>
                <a:schemeClr val="tx1"/>
              </a:solidFill>
              <a:effectLst/>
              <a:latin typeface="Arial" charset="0"/>
              <a:ea typeface="+mn-ea"/>
              <a:cs typeface="+mn-cs"/>
            </a:endParaRPr>
          </a:p>
          <a:p>
            <a:pPr lvl="0"/>
            <a:r>
              <a:rPr lang="de-CH" sz="1200" kern="1200" dirty="0" smtClean="0">
                <a:solidFill>
                  <a:schemeClr val="tx1"/>
                </a:solidFill>
                <a:effectLst/>
                <a:latin typeface="Arial" charset="0"/>
                <a:ea typeface="+mn-ea"/>
                <a:cs typeface="+mn-cs"/>
              </a:rPr>
              <a:t>Gefunden bei  </a:t>
            </a:r>
            <a:r>
              <a:rPr lang="de-CH" dirty="0" smtClean="0">
                <a:hlinkClick r:id="rId3"/>
              </a:rPr>
              <a:t>http://www.psychotherapie-paterok.de/therapieziele.html</a:t>
            </a:r>
            <a:endParaRPr lang="de-CH" sz="1200" kern="1200" dirty="0" smtClean="0">
              <a:solidFill>
                <a:schemeClr val="tx1"/>
              </a:solidFill>
              <a:effectLst/>
              <a:latin typeface="Arial" charset="0"/>
              <a:ea typeface="+mn-ea"/>
              <a:cs typeface="+mn-cs"/>
            </a:endParaRPr>
          </a:p>
          <a:p>
            <a:endParaRPr lang="de-CH" dirty="0"/>
          </a:p>
        </p:txBody>
      </p:sp>
      <p:sp>
        <p:nvSpPr>
          <p:cNvPr id="4" name="Foliennummernplatzhalter 3"/>
          <p:cNvSpPr>
            <a:spLocks noGrp="1"/>
          </p:cNvSpPr>
          <p:nvPr>
            <p:ph type="sldNum" sz="quarter" idx="10"/>
          </p:nvPr>
        </p:nvSpPr>
        <p:spPr/>
        <p:txBody>
          <a:bodyPr/>
          <a:lstStyle/>
          <a:p>
            <a:pPr>
              <a:defRPr/>
            </a:pPr>
            <a:fld id="{AE6C67FE-1DB5-4651-B9C6-02630C7B75BA}" type="slidenum">
              <a:rPr lang="en-US" smtClean="0"/>
              <a:pPr>
                <a:defRPr/>
              </a:pPr>
              <a:t>12</a:t>
            </a:fld>
            <a:endParaRPr lang="en-US"/>
          </a:p>
        </p:txBody>
      </p:sp>
    </p:spTree>
    <p:extLst>
      <p:ext uri="{BB962C8B-B14F-4D97-AF65-F5344CB8AC3E}">
        <p14:creationId xmlns:p14="http://schemas.microsoft.com/office/powerpoint/2010/main" val="106690278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CH" sz="1200" b="1" i="1" kern="1200" dirty="0" smtClean="0">
                <a:solidFill>
                  <a:schemeClr val="tx1"/>
                </a:solidFill>
                <a:effectLst/>
                <a:latin typeface="Arial" charset="0"/>
                <a:ea typeface="+mn-ea"/>
                <a:cs typeface="+mn-cs"/>
              </a:rPr>
              <a:t>Erwartungen an eine Psychotherapie</a:t>
            </a:r>
          </a:p>
          <a:p>
            <a:r>
              <a:rPr lang="de-CH" sz="1200" kern="1200" dirty="0" smtClean="0">
                <a:solidFill>
                  <a:schemeClr val="tx1"/>
                </a:solidFill>
                <a:effectLst/>
                <a:latin typeface="Arial" charset="0"/>
                <a:ea typeface="+mn-ea"/>
                <a:cs typeface="+mn-cs"/>
              </a:rPr>
              <a:t> </a:t>
            </a:r>
          </a:p>
          <a:p>
            <a:r>
              <a:rPr lang="de-CH" sz="1200" b="1" kern="1200" dirty="0" smtClean="0">
                <a:solidFill>
                  <a:schemeClr val="tx1"/>
                </a:solidFill>
                <a:effectLst/>
                <a:latin typeface="Arial" charset="0"/>
                <a:ea typeface="+mn-ea"/>
                <a:cs typeface="+mn-cs"/>
              </a:rPr>
              <a:t>"Mit Hilfe der psychotherapeutischen Behandlung möchte ich.....</a:t>
            </a:r>
          </a:p>
          <a:p>
            <a:r>
              <a:rPr lang="de-CH" sz="1200" kern="1200" dirty="0" smtClean="0">
                <a:solidFill>
                  <a:schemeClr val="tx1"/>
                </a:solidFill>
                <a:effectLst/>
                <a:latin typeface="Arial" charset="0"/>
                <a:ea typeface="+mn-ea"/>
                <a:cs typeface="+mn-cs"/>
              </a:rPr>
              <a:t> </a:t>
            </a:r>
          </a:p>
          <a:p>
            <a:pPr lvl="0"/>
            <a:r>
              <a:rPr lang="de-CH" sz="1200" kern="1200" dirty="0" smtClean="0">
                <a:solidFill>
                  <a:schemeClr val="tx1"/>
                </a:solidFill>
                <a:effectLst/>
                <a:latin typeface="Arial" charset="0"/>
                <a:ea typeface="+mn-ea"/>
                <a:cs typeface="+mn-cs"/>
              </a:rPr>
              <a:t>Meine Probleme ("persönliche Baustellen") in der Familie oder am Arbeitsplatz besser bewältigen lernen</a:t>
            </a:r>
          </a:p>
          <a:p>
            <a:pPr lvl="0"/>
            <a:r>
              <a:rPr lang="de-CH" sz="1200" kern="1200" dirty="0" smtClean="0">
                <a:solidFill>
                  <a:schemeClr val="tx1"/>
                </a:solidFill>
                <a:effectLst/>
                <a:latin typeface="Arial" charset="0"/>
                <a:ea typeface="+mn-ea"/>
                <a:cs typeface="+mn-cs"/>
              </a:rPr>
              <a:t>Meine Stimmungsschwankungen reduzieren</a:t>
            </a:r>
          </a:p>
          <a:p>
            <a:pPr lvl="0"/>
            <a:r>
              <a:rPr lang="de-CH" sz="1200" kern="1200" dirty="0" smtClean="0">
                <a:solidFill>
                  <a:schemeClr val="tx1"/>
                </a:solidFill>
                <a:effectLst/>
                <a:latin typeface="Arial" charset="0"/>
                <a:ea typeface="+mn-ea"/>
                <a:cs typeface="+mn-cs"/>
              </a:rPr>
              <a:t>Meine kreisenden Gedanken, ständiges Grübeln, Sich-Sorgen reduzieren</a:t>
            </a:r>
          </a:p>
          <a:p>
            <a:pPr lvl="0"/>
            <a:r>
              <a:rPr lang="de-CH" sz="1200" kern="1200" dirty="0" smtClean="0">
                <a:solidFill>
                  <a:schemeClr val="tx1"/>
                </a:solidFill>
                <a:effectLst/>
                <a:latin typeface="Arial" charset="0"/>
                <a:ea typeface="+mn-ea"/>
                <a:cs typeface="+mn-cs"/>
              </a:rPr>
              <a:t>Methoden kennen lernen, die mir helfen, weniger Angst zu haben</a:t>
            </a:r>
          </a:p>
          <a:p>
            <a:pPr lvl="0"/>
            <a:r>
              <a:rPr lang="de-CH" sz="1200" kern="1200" dirty="0" smtClean="0">
                <a:solidFill>
                  <a:schemeClr val="tx1"/>
                </a:solidFill>
                <a:effectLst/>
                <a:latin typeface="Arial" charset="0"/>
                <a:ea typeface="+mn-ea"/>
                <a:cs typeface="+mn-cs"/>
              </a:rPr>
              <a:t>Nicht mehr so traurig und antriebsarm sein</a:t>
            </a:r>
          </a:p>
          <a:p>
            <a:pPr lvl="0"/>
            <a:r>
              <a:rPr lang="de-CH" sz="1200" kern="1200" dirty="0" smtClean="0">
                <a:solidFill>
                  <a:schemeClr val="tx1"/>
                </a:solidFill>
                <a:effectLst/>
                <a:latin typeface="Arial" charset="0"/>
                <a:ea typeface="+mn-ea"/>
                <a:cs typeface="+mn-cs"/>
              </a:rPr>
              <a:t>Die Scheidung besser verarbeiten</a:t>
            </a:r>
          </a:p>
          <a:p>
            <a:pPr lvl="0"/>
            <a:r>
              <a:rPr lang="de-CH" sz="1200" kern="1200" dirty="0" smtClean="0">
                <a:solidFill>
                  <a:schemeClr val="tx1"/>
                </a:solidFill>
                <a:effectLst/>
                <a:latin typeface="Arial" charset="0"/>
                <a:ea typeface="+mn-ea"/>
                <a:cs typeface="+mn-cs"/>
              </a:rPr>
              <a:t>Mit Stresssituationen besser umgehen lernen</a:t>
            </a:r>
          </a:p>
          <a:p>
            <a:pPr lvl="0"/>
            <a:r>
              <a:rPr lang="de-CH" sz="1200" kern="1200" dirty="0" smtClean="0">
                <a:solidFill>
                  <a:schemeClr val="tx1"/>
                </a:solidFill>
                <a:effectLst/>
                <a:latin typeface="Arial" charset="0"/>
                <a:ea typeface="+mn-ea"/>
                <a:cs typeface="+mn-cs"/>
              </a:rPr>
              <a:t>Meine lähmende Prüfungsangst überwinden</a:t>
            </a:r>
          </a:p>
          <a:p>
            <a:pPr lvl="0"/>
            <a:r>
              <a:rPr lang="de-CH" sz="1200" kern="1200" dirty="0" smtClean="0">
                <a:solidFill>
                  <a:schemeClr val="tx1"/>
                </a:solidFill>
                <a:effectLst/>
                <a:latin typeface="Arial" charset="0"/>
                <a:ea typeface="+mn-ea"/>
                <a:cs typeface="+mn-cs"/>
              </a:rPr>
              <a:t>Lernen, Dinge zu tun, die ich seit Jahren aus Angst vermeide (z.B. Autofahren)</a:t>
            </a:r>
          </a:p>
          <a:p>
            <a:pPr lvl="0"/>
            <a:r>
              <a:rPr lang="de-CH" sz="1200" kern="1200" dirty="0" smtClean="0">
                <a:solidFill>
                  <a:schemeClr val="tx1"/>
                </a:solidFill>
                <a:effectLst/>
                <a:latin typeface="Arial" charset="0"/>
                <a:ea typeface="+mn-ea"/>
                <a:cs typeface="+mn-cs"/>
              </a:rPr>
              <a:t>Meine Kräfte besser einteilen und meine Grenzen erkennen und akzeptieren</a:t>
            </a:r>
          </a:p>
          <a:p>
            <a:pPr lvl="0"/>
            <a:r>
              <a:rPr lang="de-CH" sz="1200" kern="1200" dirty="0" smtClean="0">
                <a:solidFill>
                  <a:schemeClr val="tx1"/>
                </a:solidFill>
                <a:effectLst/>
                <a:latin typeface="Arial" charset="0"/>
                <a:ea typeface="+mn-ea"/>
                <a:cs typeface="+mn-cs"/>
              </a:rPr>
              <a:t>Nein-Sagen lernen und besser eigene Bedürfnisse / Wünsche äußern</a:t>
            </a:r>
          </a:p>
          <a:p>
            <a:pPr lvl="0"/>
            <a:r>
              <a:rPr lang="de-CH" sz="1200" kern="1200" dirty="0" smtClean="0">
                <a:solidFill>
                  <a:schemeClr val="tx1"/>
                </a:solidFill>
                <a:effectLst/>
                <a:latin typeface="Arial" charset="0"/>
                <a:ea typeface="+mn-ea"/>
                <a:cs typeface="+mn-cs"/>
              </a:rPr>
              <a:t>Perfektionistische Ansprüche an mich reduzieren</a:t>
            </a:r>
          </a:p>
          <a:p>
            <a:pPr lvl="0"/>
            <a:r>
              <a:rPr lang="de-CH" sz="1200" kern="1200" dirty="0" smtClean="0">
                <a:solidFill>
                  <a:schemeClr val="tx1"/>
                </a:solidFill>
                <a:effectLst/>
                <a:latin typeface="Arial" charset="0"/>
                <a:ea typeface="+mn-ea"/>
                <a:cs typeface="+mn-cs"/>
              </a:rPr>
              <a:t>Angst- und Panikattacken überwinden</a:t>
            </a:r>
          </a:p>
          <a:p>
            <a:pPr lvl="0"/>
            <a:r>
              <a:rPr lang="de-CH" sz="1200" kern="1200" dirty="0" smtClean="0">
                <a:solidFill>
                  <a:schemeClr val="tx1"/>
                </a:solidFill>
                <a:effectLst/>
                <a:latin typeface="Arial" charset="0"/>
                <a:ea typeface="+mn-ea"/>
                <a:cs typeface="+mn-cs"/>
              </a:rPr>
              <a:t>Selbstsicherer werden, Schüchternheit überwinden</a:t>
            </a:r>
          </a:p>
          <a:p>
            <a:pPr lvl="0"/>
            <a:r>
              <a:rPr lang="de-CH" sz="1200" kern="1200" dirty="0" smtClean="0">
                <a:solidFill>
                  <a:schemeClr val="tx1"/>
                </a:solidFill>
                <a:effectLst/>
                <a:latin typeface="Arial" charset="0"/>
                <a:ea typeface="+mn-ea"/>
                <a:cs typeface="+mn-cs"/>
              </a:rPr>
              <a:t>Nicht mehr so stark von der Meinung anderer abhängig sein</a:t>
            </a:r>
          </a:p>
          <a:p>
            <a:pPr lvl="0"/>
            <a:r>
              <a:rPr lang="de-CH" sz="1200" kern="1200" dirty="0" smtClean="0">
                <a:solidFill>
                  <a:schemeClr val="tx1"/>
                </a:solidFill>
                <a:effectLst/>
                <a:latin typeface="Arial" charset="0"/>
                <a:ea typeface="+mn-ea"/>
                <a:cs typeface="+mn-cs"/>
              </a:rPr>
              <a:t>Mich trauen, meine Meinung zu sagen und mich besser durchzusetzen</a:t>
            </a:r>
          </a:p>
          <a:p>
            <a:pPr lvl="0"/>
            <a:r>
              <a:rPr lang="de-CH" sz="1200" kern="1200" dirty="0" smtClean="0">
                <a:solidFill>
                  <a:schemeClr val="tx1"/>
                </a:solidFill>
                <a:effectLst/>
                <a:latin typeface="Arial" charset="0"/>
                <a:ea typeface="+mn-ea"/>
                <a:cs typeface="+mn-cs"/>
              </a:rPr>
              <a:t>Mich mit meinem Partner wieder besser verstehen</a:t>
            </a:r>
          </a:p>
          <a:p>
            <a:pPr lvl="0"/>
            <a:r>
              <a:rPr lang="de-CH" sz="1200" kern="1200" dirty="0" smtClean="0">
                <a:solidFill>
                  <a:schemeClr val="tx1"/>
                </a:solidFill>
                <a:effectLst/>
                <a:latin typeface="Arial" charset="0"/>
                <a:ea typeface="+mn-ea"/>
                <a:cs typeface="+mn-cs"/>
              </a:rPr>
              <a:t>Die Ursachen meiner emotionalen Probleme herausfinden und mich dadurch besser verstehen</a:t>
            </a:r>
          </a:p>
          <a:p>
            <a:pPr lvl="0"/>
            <a:r>
              <a:rPr lang="de-CH" sz="1200" kern="1200" dirty="0" smtClean="0">
                <a:solidFill>
                  <a:schemeClr val="tx1"/>
                </a:solidFill>
                <a:effectLst/>
                <a:latin typeface="Arial" charset="0"/>
                <a:ea typeface="+mn-ea"/>
                <a:cs typeface="+mn-cs"/>
              </a:rPr>
              <a:t>Mit heftigen Gefühlsausbrüchen umgehen lernen</a:t>
            </a:r>
          </a:p>
          <a:p>
            <a:pPr lvl="0"/>
            <a:r>
              <a:rPr lang="de-CH" sz="1200" kern="1200" dirty="0" smtClean="0">
                <a:solidFill>
                  <a:schemeClr val="tx1"/>
                </a:solidFill>
                <a:effectLst/>
                <a:latin typeface="Arial" charset="0"/>
                <a:ea typeface="+mn-ea"/>
                <a:cs typeface="+mn-cs"/>
              </a:rPr>
              <a:t>Mit körperlichen Schmerzen umgehen lernen</a:t>
            </a:r>
          </a:p>
          <a:p>
            <a:pPr lvl="0"/>
            <a:r>
              <a:rPr lang="de-CH" sz="1200" kern="1200" dirty="0" smtClean="0">
                <a:solidFill>
                  <a:schemeClr val="tx1"/>
                </a:solidFill>
                <a:effectLst/>
                <a:latin typeface="Arial" charset="0"/>
                <a:ea typeface="+mn-ea"/>
                <a:cs typeface="+mn-cs"/>
              </a:rPr>
              <a:t>Die tiefe Trauer nach dem Tod meines Partners  verarbeiten/überwinden</a:t>
            </a:r>
          </a:p>
          <a:p>
            <a:pPr lvl="0"/>
            <a:r>
              <a:rPr lang="de-CH" sz="1200" kern="1200" dirty="0" smtClean="0">
                <a:solidFill>
                  <a:schemeClr val="tx1"/>
                </a:solidFill>
                <a:effectLst/>
                <a:latin typeface="Arial" charset="0"/>
                <a:ea typeface="+mn-ea"/>
                <a:cs typeface="+mn-cs"/>
              </a:rPr>
              <a:t>Meine psychosomatischen Beschwerden besser bewältigen</a:t>
            </a:r>
          </a:p>
          <a:p>
            <a:pPr lvl="0"/>
            <a:r>
              <a:rPr lang="de-CH" sz="1200" kern="1200" dirty="0" smtClean="0">
                <a:solidFill>
                  <a:schemeClr val="tx1"/>
                </a:solidFill>
                <a:effectLst/>
                <a:latin typeface="Arial" charset="0"/>
                <a:ea typeface="+mn-ea"/>
                <a:cs typeface="+mn-cs"/>
              </a:rPr>
              <a:t>Mich um soziale Kontakte, meine Interessen und positive Freizeitaktivitäten kümmern</a:t>
            </a:r>
          </a:p>
          <a:p>
            <a:pPr lvl="0"/>
            <a:r>
              <a:rPr lang="de-CH" sz="1200" kern="1200" dirty="0" smtClean="0">
                <a:solidFill>
                  <a:schemeClr val="tx1"/>
                </a:solidFill>
                <a:effectLst/>
                <a:latin typeface="Arial" charset="0"/>
                <a:ea typeface="+mn-ea"/>
                <a:cs typeface="+mn-cs"/>
              </a:rPr>
              <a:t>Mich um mehr Lebensqualität kümmern</a:t>
            </a:r>
          </a:p>
          <a:p>
            <a:pPr lvl="0"/>
            <a:r>
              <a:rPr lang="de-CH" sz="1200" kern="1200" dirty="0" smtClean="0">
                <a:solidFill>
                  <a:schemeClr val="tx1"/>
                </a:solidFill>
                <a:effectLst/>
                <a:latin typeface="Arial" charset="0"/>
                <a:ea typeface="+mn-ea"/>
                <a:cs typeface="+mn-cs"/>
              </a:rPr>
              <a:t>Eine bessere Tagesstruktur aufbauen</a:t>
            </a:r>
          </a:p>
          <a:p>
            <a:pPr lvl="0"/>
            <a:r>
              <a:rPr lang="de-CH" sz="1200" kern="1200" dirty="0" smtClean="0">
                <a:solidFill>
                  <a:schemeClr val="tx1"/>
                </a:solidFill>
                <a:effectLst/>
                <a:latin typeface="Arial" charset="0"/>
                <a:ea typeface="+mn-ea"/>
                <a:cs typeface="+mn-cs"/>
              </a:rPr>
              <a:t>Mich nicht mehr über jede Kleinigkeit ärgern und so viel Streit mit meiner Tochter haben</a:t>
            </a:r>
          </a:p>
          <a:p>
            <a:pPr lvl="0"/>
            <a:r>
              <a:rPr lang="de-CH" sz="1200" kern="1200" dirty="0" smtClean="0">
                <a:solidFill>
                  <a:schemeClr val="tx1"/>
                </a:solidFill>
                <a:effectLst/>
                <a:latin typeface="Arial" charset="0"/>
                <a:ea typeface="+mn-ea"/>
                <a:cs typeface="+mn-cs"/>
              </a:rPr>
              <a:t>Mehr Durchhaltevermögen und Selbstdisziplin entwickeln</a:t>
            </a:r>
          </a:p>
          <a:p>
            <a:pPr lvl="0"/>
            <a:r>
              <a:rPr lang="de-CH" sz="1200" kern="1200" dirty="0" smtClean="0">
                <a:solidFill>
                  <a:schemeClr val="tx1"/>
                </a:solidFill>
                <a:effectLst/>
                <a:latin typeface="Arial" charset="0"/>
                <a:ea typeface="+mn-ea"/>
                <a:cs typeface="+mn-cs"/>
              </a:rPr>
              <a:t>Von meinen wiederholten, sinnlosen und zeitraubenden Gedanken und Handlungen loskommen (z.B. Händewaschen, Ordnen etc.)</a:t>
            </a:r>
          </a:p>
          <a:p>
            <a:pPr lvl="0"/>
            <a:r>
              <a:rPr lang="de-CH" sz="1200" kern="1200" dirty="0" smtClean="0">
                <a:solidFill>
                  <a:schemeClr val="tx1"/>
                </a:solidFill>
                <a:effectLst/>
                <a:latin typeface="Arial" charset="0"/>
                <a:ea typeface="+mn-ea"/>
                <a:cs typeface="+mn-cs"/>
              </a:rPr>
              <a:t>Wieder besser schlafen können (Ein- und Durchschlafen)</a:t>
            </a:r>
          </a:p>
          <a:p>
            <a:pPr lvl="0"/>
            <a:r>
              <a:rPr lang="de-CH" sz="1200" kern="1200" dirty="0" smtClean="0">
                <a:solidFill>
                  <a:schemeClr val="tx1"/>
                </a:solidFill>
                <a:effectLst/>
                <a:latin typeface="Arial" charset="0"/>
                <a:ea typeface="+mn-ea"/>
                <a:cs typeface="+mn-cs"/>
              </a:rPr>
              <a:t>Mich tagsüber ausgeruht und leistungsstark fühlen</a:t>
            </a:r>
          </a:p>
          <a:p>
            <a:pPr lvl="0"/>
            <a:r>
              <a:rPr lang="de-CH" sz="1200" kern="1200" dirty="0" smtClean="0">
                <a:solidFill>
                  <a:schemeClr val="tx1"/>
                </a:solidFill>
                <a:effectLst/>
                <a:latin typeface="Arial" charset="0"/>
                <a:ea typeface="+mn-ea"/>
                <a:cs typeface="+mn-cs"/>
              </a:rPr>
              <a:t>Mein Suchtmittelkonsum (Alkohol) unter Kontrolle bringen</a:t>
            </a:r>
          </a:p>
          <a:p>
            <a:pPr lvl="0"/>
            <a:r>
              <a:rPr lang="de-CH" sz="1200" kern="1200" dirty="0" smtClean="0">
                <a:solidFill>
                  <a:schemeClr val="tx1"/>
                </a:solidFill>
                <a:effectLst/>
                <a:latin typeface="Arial" charset="0"/>
                <a:ea typeface="+mn-ea"/>
                <a:cs typeface="+mn-cs"/>
              </a:rPr>
              <a:t>Besser mit anderen Leuten reden lernen und Kontakte knüpfen</a:t>
            </a:r>
          </a:p>
          <a:p>
            <a:pPr lvl="0"/>
            <a:r>
              <a:rPr lang="de-CH" sz="1200" kern="1200" dirty="0" smtClean="0">
                <a:solidFill>
                  <a:schemeClr val="tx1"/>
                </a:solidFill>
                <a:effectLst/>
                <a:latin typeface="Arial" charset="0"/>
                <a:ea typeface="+mn-ea"/>
                <a:cs typeface="+mn-cs"/>
              </a:rPr>
              <a:t>Ein schlimmes, traumatischer Erlebnis überwinden</a:t>
            </a:r>
          </a:p>
          <a:p>
            <a:pPr lvl="0"/>
            <a:r>
              <a:rPr lang="de-CH" sz="1200" kern="1200" dirty="0" smtClean="0">
                <a:solidFill>
                  <a:schemeClr val="tx1"/>
                </a:solidFill>
                <a:effectLst/>
                <a:latin typeface="Arial" charset="0"/>
                <a:ea typeface="+mn-ea"/>
                <a:cs typeface="+mn-cs"/>
              </a:rPr>
              <a:t>Nach meiner Trennung vor 4 Monaten neue Ziele und Wege im Leben  finden</a:t>
            </a:r>
          </a:p>
          <a:p>
            <a:pPr lvl="0"/>
            <a:endParaRPr lang="de-CH" sz="1200" kern="1200" dirty="0" smtClean="0">
              <a:solidFill>
                <a:schemeClr val="tx1"/>
              </a:solidFill>
              <a:effectLst/>
              <a:latin typeface="Arial" charset="0"/>
              <a:ea typeface="+mn-ea"/>
              <a:cs typeface="+mn-cs"/>
            </a:endParaRPr>
          </a:p>
          <a:p>
            <a:pPr lvl="0"/>
            <a:endParaRPr lang="de-CH" sz="1200" kern="1200" dirty="0" smtClean="0">
              <a:solidFill>
                <a:schemeClr val="tx1"/>
              </a:solidFill>
              <a:effectLst/>
              <a:latin typeface="Arial" charset="0"/>
              <a:ea typeface="+mn-ea"/>
              <a:cs typeface="+mn-cs"/>
            </a:endParaRPr>
          </a:p>
          <a:p>
            <a:pPr lvl="0"/>
            <a:r>
              <a:rPr lang="de-CH" sz="1200" kern="1200" dirty="0" smtClean="0">
                <a:solidFill>
                  <a:schemeClr val="tx1"/>
                </a:solidFill>
                <a:effectLst/>
                <a:latin typeface="Arial" charset="0"/>
                <a:ea typeface="+mn-ea"/>
                <a:cs typeface="+mn-cs"/>
              </a:rPr>
              <a:t>Gefunden bei  </a:t>
            </a:r>
            <a:r>
              <a:rPr lang="de-CH" dirty="0" smtClean="0">
                <a:hlinkClick r:id="rId3"/>
              </a:rPr>
              <a:t>http://www.psychotherapie-paterok.de/therapieziele.html</a:t>
            </a:r>
            <a:endParaRPr lang="de-CH" sz="1200" kern="1200" dirty="0" smtClean="0">
              <a:solidFill>
                <a:schemeClr val="tx1"/>
              </a:solidFill>
              <a:effectLst/>
              <a:latin typeface="Arial" charset="0"/>
              <a:ea typeface="+mn-ea"/>
              <a:cs typeface="+mn-cs"/>
            </a:endParaRPr>
          </a:p>
          <a:p>
            <a:endParaRPr lang="de-CH" dirty="0"/>
          </a:p>
        </p:txBody>
      </p:sp>
      <p:sp>
        <p:nvSpPr>
          <p:cNvPr id="4" name="Foliennummernplatzhalter 3"/>
          <p:cNvSpPr>
            <a:spLocks noGrp="1"/>
          </p:cNvSpPr>
          <p:nvPr>
            <p:ph type="sldNum" sz="quarter" idx="10"/>
          </p:nvPr>
        </p:nvSpPr>
        <p:spPr/>
        <p:txBody>
          <a:bodyPr/>
          <a:lstStyle/>
          <a:p>
            <a:pPr>
              <a:defRPr/>
            </a:pPr>
            <a:fld id="{AE6C67FE-1DB5-4651-B9C6-02630C7B75BA}" type="slidenum">
              <a:rPr lang="en-US" smtClean="0"/>
              <a:pPr>
                <a:defRPr/>
              </a:pPr>
              <a:t>13</a:t>
            </a:fld>
            <a:endParaRPr lang="en-US"/>
          </a:p>
        </p:txBody>
      </p:sp>
    </p:spTree>
    <p:extLst>
      <p:ext uri="{BB962C8B-B14F-4D97-AF65-F5344CB8AC3E}">
        <p14:creationId xmlns:p14="http://schemas.microsoft.com/office/powerpoint/2010/main" val="3042883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CH" sz="1200" b="1" i="1" kern="1200" dirty="0" smtClean="0">
                <a:solidFill>
                  <a:schemeClr val="tx1"/>
                </a:solidFill>
                <a:effectLst/>
                <a:latin typeface="Arial" charset="0"/>
                <a:ea typeface="+mn-ea"/>
                <a:cs typeface="+mn-cs"/>
              </a:rPr>
              <a:t>Erwartungen an eine Psychotherapie</a:t>
            </a:r>
          </a:p>
          <a:p>
            <a:r>
              <a:rPr lang="de-CH" sz="1200" kern="1200" dirty="0" smtClean="0">
                <a:solidFill>
                  <a:schemeClr val="tx1"/>
                </a:solidFill>
                <a:effectLst/>
                <a:latin typeface="Arial" charset="0"/>
                <a:ea typeface="+mn-ea"/>
                <a:cs typeface="+mn-cs"/>
              </a:rPr>
              <a:t> </a:t>
            </a:r>
          </a:p>
          <a:p>
            <a:r>
              <a:rPr lang="de-CH" sz="1200" b="1" kern="1200" dirty="0" smtClean="0">
                <a:solidFill>
                  <a:schemeClr val="tx1"/>
                </a:solidFill>
                <a:effectLst/>
                <a:latin typeface="Arial" charset="0"/>
                <a:ea typeface="+mn-ea"/>
                <a:cs typeface="+mn-cs"/>
              </a:rPr>
              <a:t>"Mit Hilfe der psychotherapeutischen Behandlung möchte ich.....</a:t>
            </a:r>
          </a:p>
          <a:p>
            <a:r>
              <a:rPr lang="de-CH" sz="1200" kern="1200" dirty="0" smtClean="0">
                <a:solidFill>
                  <a:schemeClr val="tx1"/>
                </a:solidFill>
                <a:effectLst/>
                <a:latin typeface="Arial" charset="0"/>
                <a:ea typeface="+mn-ea"/>
                <a:cs typeface="+mn-cs"/>
              </a:rPr>
              <a:t> </a:t>
            </a:r>
          </a:p>
          <a:p>
            <a:pPr lvl="0"/>
            <a:r>
              <a:rPr lang="de-CH" sz="1200" kern="1200" dirty="0" smtClean="0">
                <a:solidFill>
                  <a:schemeClr val="tx1"/>
                </a:solidFill>
                <a:effectLst/>
                <a:latin typeface="Arial" charset="0"/>
                <a:ea typeface="+mn-ea"/>
                <a:cs typeface="+mn-cs"/>
              </a:rPr>
              <a:t>Meine Probleme ("persönliche Baustellen") in der Familie oder am Arbeitsplatz besser bewältigen lernen</a:t>
            </a:r>
          </a:p>
          <a:p>
            <a:pPr lvl="0"/>
            <a:r>
              <a:rPr lang="de-CH" sz="1200" kern="1200" dirty="0" smtClean="0">
                <a:solidFill>
                  <a:schemeClr val="tx1"/>
                </a:solidFill>
                <a:effectLst/>
                <a:latin typeface="Arial" charset="0"/>
                <a:ea typeface="+mn-ea"/>
                <a:cs typeface="+mn-cs"/>
              </a:rPr>
              <a:t>Meine Stimmungsschwankungen reduzieren</a:t>
            </a:r>
          </a:p>
          <a:p>
            <a:pPr lvl="0"/>
            <a:r>
              <a:rPr lang="de-CH" sz="1200" kern="1200" dirty="0" smtClean="0">
                <a:solidFill>
                  <a:schemeClr val="tx1"/>
                </a:solidFill>
                <a:effectLst/>
                <a:latin typeface="Arial" charset="0"/>
                <a:ea typeface="+mn-ea"/>
                <a:cs typeface="+mn-cs"/>
              </a:rPr>
              <a:t>Meine kreisenden Gedanken, ständiges Grübeln, Sich-Sorgen reduzieren</a:t>
            </a:r>
          </a:p>
          <a:p>
            <a:pPr lvl="0"/>
            <a:r>
              <a:rPr lang="de-CH" sz="1200" kern="1200" dirty="0" smtClean="0">
                <a:solidFill>
                  <a:schemeClr val="tx1"/>
                </a:solidFill>
                <a:effectLst/>
                <a:latin typeface="Arial" charset="0"/>
                <a:ea typeface="+mn-ea"/>
                <a:cs typeface="+mn-cs"/>
              </a:rPr>
              <a:t>Methoden kennen lernen, die mir helfen, weniger Angst zu haben</a:t>
            </a:r>
          </a:p>
          <a:p>
            <a:pPr lvl="0"/>
            <a:r>
              <a:rPr lang="de-CH" sz="1200" kern="1200" dirty="0" smtClean="0">
                <a:solidFill>
                  <a:schemeClr val="tx1"/>
                </a:solidFill>
                <a:effectLst/>
                <a:latin typeface="Arial" charset="0"/>
                <a:ea typeface="+mn-ea"/>
                <a:cs typeface="+mn-cs"/>
              </a:rPr>
              <a:t>Nicht mehr so traurig und antriebsarm sein</a:t>
            </a:r>
          </a:p>
          <a:p>
            <a:pPr lvl="0"/>
            <a:r>
              <a:rPr lang="de-CH" sz="1200" kern="1200" dirty="0" smtClean="0">
                <a:solidFill>
                  <a:schemeClr val="tx1"/>
                </a:solidFill>
                <a:effectLst/>
                <a:latin typeface="Arial" charset="0"/>
                <a:ea typeface="+mn-ea"/>
                <a:cs typeface="+mn-cs"/>
              </a:rPr>
              <a:t>Die Scheidung besser verarbeiten</a:t>
            </a:r>
          </a:p>
          <a:p>
            <a:pPr lvl="0"/>
            <a:r>
              <a:rPr lang="de-CH" sz="1200" kern="1200" dirty="0" smtClean="0">
                <a:solidFill>
                  <a:schemeClr val="tx1"/>
                </a:solidFill>
                <a:effectLst/>
                <a:latin typeface="Arial" charset="0"/>
                <a:ea typeface="+mn-ea"/>
                <a:cs typeface="+mn-cs"/>
              </a:rPr>
              <a:t>Mit Stresssituationen besser umgehen lernen</a:t>
            </a:r>
          </a:p>
          <a:p>
            <a:pPr lvl="0"/>
            <a:r>
              <a:rPr lang="de-CH" sz="1200" kern="1200" dirty="0" smtClean="0">
                <a:solidFill>
                  <a:schemeClr val="tx1"/>
                </a:solidFill>
                <a:effectLst/>
                <a:latin typeface="Arial" charset="0"/>
                <a:ea typeface="+mn-ea"/>
                <a:cs typeface="+mn-cs"/>
              </a:rPr>
              <a:t>Meine lähmende Prüfungsangst überwinden</a:t>
            </a:r>
          </a:p>
          <a:p>
            <a:pPr lvl="0"/>
            <a:r>
              <a:rPr lang="de-CH" sz="1200" kern="1200" dirty="0" smtClean="0">
                <a:solidFill>
                  <a:schemeClr val="tx1"/>
                </a:solidFill>
                <a:effectLst/>
                <a:latin typeface="Arial" charset="0"/>
                <a:ea typeface="+mn-ea"/>
                <a:cs typeface="+mn-cs"/>
              </a:rPr>
              <a:t>Lernen, Dinge zu tun, die ich seit Jahren aus Angst vermeide (z.B. Autofahren)</a:t>
            </a:r>
          </a:p>
          <a:p>
            <a:pPr lvl="0"/>
            <a:r>
              <a:rPr lang="de-CH" sz="1200" kern="1200" dirty="0" smtClean="0">
                <a:solidFill>
                  <a:schemeClr val="tx1"/>
                </a:solidFill>
                <a:effectLst/>
                <a:latin typeface="Arial" charset="0"/>
                <a:ea typeface="+mn-ea"/>
                <a:cs typeface="+mn-cs"/>
              </a:rPr>
              <a:t>Meine Kräfte besser einteilen und meine Grenzen erkennen und akzeptieren</a:t>
            </a:r>
          </a:p>
          <a:p>
            <a:pPr lvl="0"/>
            <a:r>
              <a:rPr lang="de-CH" sz="1200" kern="1200" dirty="0" smtClean="0">
                <a:solidFill>
                  <a:schemeClr val="tx1"/>
                </a:solidFill>
                <a:effectLst/>
                <a:latin typeface="Arial" charset="0"/>
                <a:ea typeface="+mn-ea"/>
                <a:cs typeface="+mn-cs"/>
              </a:rPr>
              <a:t>Nein-Sagen lernen und besser eigene Bedürfnisse / Wünsche äußern</a:t>
            </a:r>
          </a:p>
          <a:p>
            <a:pPr lvl="0"/>
            <a:r>
              <a:rPr lang="de-CH" sz="1200" kern="1200" dirty="0" smtClean="0">
                <a:solidFill>
                  <a:schemeClr val="tx1"/>
                </a:solidFill>
                <a:effectLst/>
                <a:latin typeface="Arial" charset="0"/>
                <a:ea typeface="+mn-ea"/>
                <a:cs typeface="+mn-cs"/>
              </a:rPr>
              <a:t>Perfektionistische Ansprüche an mich reduzieren</a:t>
            </a:r>
          </a:p>
          <a:p>
            <a:pPr lvl="0"/>
            <a:r>
              <a:rPr lang="de-CH" sz="1200" kern="1200" dirty="0" smtClean="0">
                <a:solidFill>
                  <a:schemeClr val="tx1"/>
                </a:solidFill>
                <a:effectLst/>
                <a:latin typeface="Arial" charset="0"/>
                <a:ea typeface="+mn-ea"/>
                <a:cs typeface="+mn-cs"/>
              </a:rPr>
              <a:t>Angst- und Panikattacken überwinden</a:t>
            </a:r>
          </a:p>
          <a:p>
            <a:pPr lvl="0"/>
            <a:r>
              <a:rPr lang="de-CH" sz="1200" kern="1200" dirty="0" smtClean="0">
                <a:solidFill>
                  <a:schemeClr val="tx1"/>
                </a:solidFill>
                <a:effectLst/>
                <a:latin typeface="Arial" charset="0"/>
                <a:ea typeface="+mn-ea"/>
                <a:cs typeface="+mn-cs"/>
              </a:rPr>
              <a:t>Selbstsicherer werden, Schüchternheit überwinden</a:t>
            </a:r>
          </a:p>
          <a:p>
            <a:pPr lvl="0"/>
            <a:r>
              <a:rPr lang="de-CH" sz="1200" kern="1200" dirty="0" smtClean="0">
                <a:solidFill>
                  <a:schemeClr val="tx1"/>
                </a:solidFill>
                <a:effectLst/>
                <a:latin typeface="Arial" charset="0"/>
                <a:ea typeface="+mn-ea"/>
                <a:cs typeface="+mn-cs"/>
              </a:rPr>
              <a:t>Nicht mehr so stark von der Meinung anderer abhängig sein</a:t>
            </a:r>
          </a:p>
          <a:p>
            <a:pPr lvl="0"/>
            <a:r>
              <a:rPr lang="de-CH" sz="1200" kern="1200" dirty="0" smtClean="0">
                <a:solidFill>
                  <a:schemeClr val="tx1"/>
                </a:solidFill>
                <a:effectLst/>
                <a:latin typeface="Arial" charset="0"/>
                <a:ea typeface="+mn-ea"/>
                <a:cs typeface="+mn-cs"/>
              </a:rPr>
              <a:t>Mich trauen, meine Meinung zu sagen und mich besser durchzusetzen</a:t>
            </a:r>
          </a:p>
          <a:p>
            <a:pPr lvl="0"/>
            <a:r>
              <a:rPr lang="de-CH" sz="1200" kern="1200" dirty="0" smtClean="0">
                <a:solidFill>
                  <a:schemeClr val="tx1"/>
                </a:solidFill>
                <a:effectLst/>
                <a:latin typeface="Arial" charset="0"/>
                <a:ea typeface="+mn-ea"/>
                <a:cs typeface="+mn-cs"/>
              </a:rPr>
              <a:t>Mich mit meinem Partner wieder besser verstehen</a:t>
            </a:r>
          </a:p>
          <a:p>
            <a:pPr lvl="0"/>
            <a:r>
              <a:rPr lang="de-CH" sz="1200" kern="1200" dirty="0" smtClean="0">
                <a:solidFill>
                  <a:schemeClr val="tx1"/>
                </a:solidFill>
                <a:effectLst/>
                <a:latin typeface="Arial" charset="0"/>
                <a:ea typeface="+mn-ea"/>
                <a:cs typeface="+mn-cs"/>
              </a:rPr>
              <a:t>Die Ursachen meiner emotionalen Probleme herausfinden und mich dadurch besser verstehen</a:t>
            </a:r>
          </a:p>
          <a:p>
            <a:pPr lvl="0"/>
            <a:r>
              <a:rPr lang="de-CH" sz="1200" kern="1200" dirty="0" smtClean="0">
                <a:solidFill>
                  <a:schemeClr val="tx1"/>
                </a:solidFill>
                <a:effectLst/>
                <a:latin typeface="Arial" charset="0"/>
                <a:ea typeface="+mn-ea"/>
                <a:cs typeface="+mn-cs"/>
              </a:rPr>
              <a:t>Mit heftigen Gefühlsausbrüchen umgehen lernen</a:t>
            </a:r>
          </a:p>
          <a:p>
            <a:pPr lvl="0"/>
            <a:r>
              <a:rPr lang="de-CH" sz="1200" kern="1200" dirty="0" smtClean="0">
                <a:solidFill>
                  <a:schemeClr val="tx1"/>
                </a:solidFill>
                <a:effectLst/>
                <a:latin typeface="Arial" charset="0"/>
                <a:ea typeface="+mn-ea"/>
                <a:cs typeface="+mn-cs"/>
              </a:rPr>
              <a:t>Mit körperlichen Schmerzen umgehen lernen</a:t>
            </a:r>
          </a:p>
          <a:p>
            <a:pPr lvl="0"/>
            <a:r>
              <a:rPr lang="de-CH" sz="1200" kern="1200" dirty="0" smtClean="0">
                <a:solidFill>
                  <a:schemeClr val="tx1"/>
                </a:solidFill>
                <a:effectLst/>
                <a:latin typeface="Arial" charset="0"/>
                <a:ea typeface="+mn-ea"/>
                <a:cs typeface="+mn-cs"/>
              </a:rPr>
              <a:t>Die tiefe Trauer nach dem Tod meines Partners  verarbeiten/überwinden</a:t>
            </a:r>
          </a:p>
          <a:p>
            <a:pPr lvl="0"/>
            <a:r>
              <a:rPr lang="de-CH" sz="1200" kern="1200" dirty="0" smtClean="0">
                <a:solidFill>
                  <a:schemeClr val="tx1"/>
                </a:solidFill>
                <a:effectLst/>
                <a:latin typeface="Arial" charset="0"/>
                <a:ea typeface="+mn-ea"/>
                <a:cs typeface="+mn-cs"/>
              </a:rPr>
              <a:t>Meine psychosomatischen Beschwerden besser bewältigen</a:t>
            </a:r>
          </a:p>
          <a:p>
            <a:pPr lvl="0"/>
            <a:r>
              <a:rPr lang="de-CH" sz="1200" kern="1200" dirty="0" smtClean="0">
                <a:solidFill>
                  <a:schemeClr val="tx1"/>
                </a:solidFill>
                <a:effectLst/>
                <a:latin typeface="Arial" charset="0"/>
                <a:ea typeface="+mn-ea"/>
                <a:cs typeface="+mn-cs"/>
              </a:rPr>
              <a:t>Mich um soziale Kontakte, meine Interessen und positive Freizeitaktivitäten kümmern</a:t>
            </a:r>
          </a:p>
          <a:p>
            <a:pPr lvl="0"/>
            <a:r>
              <a:rPr lang="de-CH" sz="1200" kern="1200" dirty="0" smtClean="0">
                <a:solidFill>
                  <a:schemeClr val="tx1"/>
                </a:solidFill>
                <a:effectLst/>
                <a:latin typeface="Arial" charset="0"/>
                <a:ea typeface="+mn-ea"/>
                <a:cs typeface="+mn-cs"/>
              </a:rPr>
              <a:t>Mich um mehr Lebensqualität kümmern</a:t>
            </a:r>
          </a:p>
          <a:p>
            <a:pPr lvl="0"/>
            <a:r>
              <a:rPr lang="de-CH" sz="1200" kern="1200" dirty="0" smtClean="0">
                <a:solidFill>
                  <a:schemeClr val="tx1"/>
                </a:solidFill>
                <a:effectLst/>
                <a:latin typeface="Arial" charset="0"/>
                <a:ea typeface="+mn-ea"/>
                <a:cs typeface="+mn-cs"/>
              </a:rPr>
              <a:t>Eine bessere Tagesstruktur aufbauen</a:t>
            </a:r>
          </a:p>
          <a:p>
            <a:pPr lvl="0"/>
            <a:r>
              <a:rPr lang="de-CH" sz="1200" kern="1200" dirty="0" smtClean="0">
                <a:solidFill>
                  <a:schemeClr val="tx1"/>
                </a:solidFill>
                <a:effectLst/>
                <a:latin typeface="Arial" charset="0"/>
                <a:ea typeface="+mn-ea"/>
                <a:cs typeface="+mn-cs"/>
              </a:rPr>
              <a:t>Mich nicht mehr über jede Kleinigkeit ärgern und so viel Streit mit meiner Tochter haben</a:t>
            </a:r>
          </a:p>
          <a:p>
            <a:pPr lvl="0"/>
            <a:r>
              <a:rPr lang="de-CH" sz="1200" kern="1200" dirty="0" smtClean="0">
                <a:solidFill>
                  <a:schemeClr val="tx1"/>
                </a:solidFill>
                <a:effectLst/>
                <a:latin typeface="Arial" charset="0"/>
                <a:ea typeface="+mn-ea"/>
                <a:cs typeface="+mn-cs"/>
              </a:rPr>
              <a:t>Mehr Durchhaltevermögen und Selbstdisziplin entwickeln</a:t>
            </a:r>
          </a:p>
          <a:p>
            <a:pPr lvl="0"/>
            <a:r>
              <a:rPr lang="de-CH" sz="1200" kern="1200" dirty="0" smtClean="0">
                <a:solidFill>
                  <a:schemeClr val="tx1"/>
                </a:solidFill>
                <a:effectLst/>
                <a:latin typeface="Arial" charset="0"/>
                <a:ea typeface="+mn-ea"/>
                <a:cs typeface="+mn-cs"/>
              </a:rPr>
              <a:t>Von meinen wiederholten, sinnlosen und zeitraubenden Gedanken und Handlungen loskommen (z.B. Händewaschen, Ordnen etc.)</a:t>
            </a:r>
          </a:p>
          <a:p>
            <a:pPr lvl="0"/>
            <a:r>
              <a:rPr lang="de-CH" sz="1200" kern="1200" dirty="0" smtClean="0">
                <a:solidFill>
                  <a:schemeClr val="tx1"/>
                </a:solidFill>
                <a:effectLst/>
                <a:latin typeface="Arial" charset="0"/>
                <a:ea typeface="+mn-ea"/>
                <a:cs typeface="+mn-cs"/>
              </a:rPr>
              <a:t>Wieder besser schlafen können (Ein- und Durchschlafen)</a:t>
            </a:r>
          </a:p>
          <a:p>
            <a:pPr lvl="0"/>
            <a:r>
              <a:rPr lang="de-CH" sz="1200" kern="1200" dirty="0" smtClean="0">
                <a:solidFill>
                  <a:schemeClr val="tx1"/>
                </a:solidFill>
                <a:effectLst/>
                <a:latin typeface="Arial" charset="0"/>
                <a:ea typeface="+mn-ea"/>
                <a:cs typeface="+mn-cs"/>
              </a:rPr>
              <a:t>Mich tagsüber ausgeruht und leistungsstark fühlen</a:t>
            </a:r>
          </a:p>
          <a:p>
            <a:pPr lvl="0"/>
            <a:r>
              <a:rPr lang="de-CH" sz="1200" kern="1200" dirty="0" smtClean="0">
                <a:solidFill>
                  <a:schemeClr val="tx1"/>
                </a:solidFill>
                <a:effectLst/>
                <a:latin typeface="Arial" charset="0"/>
                <a:ea typeface="+mn-ea"/>
                <a:cs typeface="+mn-cs"/>
              </a:rPr>
              <a:t>Mein Suchtmittelkonsum (Alkohol) unter Kontrolle bringen</a:t>
            </a:r>
          </a:p>
          <a:p>
            <a:pPr lvl="0"/>
            <a:r>
              <a:rPr lang="de-CH" sz="1200" kern="1200" dirty="0" smtClean="0">
                <a:solidFill>
                  <a:schemeClr val="tx1"/>
                </a:solidFill>
                <a:effectLst/>
                <a:latin typeface="Arial" charset="0"/>
                <a:ea typeface="+mn-ea"/>
                <a:cs typeface="+mn-cs"/>
              </a:rPr>
              <a:t>Besser mit anderen Leuten reden lernen und Kontakte knüpfen</a:t>
            </a:r>
          </a:p>
          <a:p>
            <a:pPr lvl="0"/>
            <a:r>
              <a:rPr lang="de-CH" sz="1200" kern="1200" dirty="0" smtClean="0">
                <a:solidFill>
                  <a:schemeClr val="tx1"/>
                </a:solidFill>
                <a:effectLst/>
                <a:latin typeface="Arial" charset="0"/>
                <a:ea typeface="+mn-ea"/>
                <a:cs typeface="+mn-cs"/>
              </a:rPr>
              <a:t>Ein schlimmes, traumatischer Erlebnis überwinden</a:t>
            </a:r>
          </a:p>
          <a:p>
            <a:pPr lvl="0"/>
            <a:r>
              <a:rPr lang="de-CH" sz="1200" kern="1200" dirty="0" smtClean="0">
                <a:solidFill>
                  <a:schemeClr val="tx1"/>
                </a:solidFill>
                <a:effectLst/>
                <a:latin typeface="Arial" charset="0"/>
                <a:ea typeface="+mn-ea"/>
                <a:cs typeface="+mn-cs"/>
              </a:rPr>
              <a:t>Nach meiner Trennung vor 4 Monaten neue Ziele und Wege im Leben  finden</a:t>
            </a:r>
          </a:p>
          <a:p>
            <a:pPr lvl="0"/>
            <a:endParaRPr lang="de-CH" sz="1200" kern="1200" dirty="0" smtClean="0">
              <a:solidFill>
                <a:schemeClr val="tx1"/>
              </a:solidFill>
              <a:effectLst/>
              <a:latin typeface="Arial" charset="0"/>
              <a:ea typeface="+mn-ea"/>
              <a:cs typeface="+mn-cs"/>
            </a:endParaRPr>
          </a:p>
          <a:p>
            <a:pPr lvl="0"/>
            <a:endParaRPr lang="de-CH" sz="1200" kern="1200" dirty="0" smtClean="0">
              <a:solidFill>
                <a:schemeClr val="tx1"/>
              </a:solidFill>
              <a:effectLst/>
              <a:latin typeface="Arial" charset="0"/>
              <a:ea typeface="+mn-ea"/>
              <a:cs typeface="+mn-cs"/>
            </a:endParaRPr>
          </a:p>
          <a:p>
            <a:pPr lvl="0"/>
            <a:r>
              <a:rPr lang="de-CH" sz="1200" kern="1200" dirty="0" smtClean="0">
                <a:solidFill>
                  <a:schemeClr val="tx1"/>
                </a:solidFill>
                <a:effectLst/>
                <a:latin typeface="Arial" charset="0"/>
                <a:ea typeface="+mn-ea"/>
                <a:cs typeface="+mn-cs"/>
              </a:rPr>
              <a:t>Gefunden bei  </a:t>
            </a:r>
            <a:r>
              <a:rPr lang="de-CH" dirty="0" smtClean="0">
                <a:hlinkClick r:id="rId3"/>
              </a:rPr>
              <a:t>http://www.psychotherapie-paterok.de/therapieziele.html</a:t>
            </a:r>
            <a:endParaRPr lang="de-CH" sz="1200" kern="1200" dirty="0" smtClean="0">
              <a:solidFill>
                <a:schemeClr val="tx1"/>
              </a:solidFill>
              <a:effectLst/>
              <a:latin typeface="Arial" charset="0"/>
              <a:ea typeface="+mn-ea"/>
              <a:cs typeface="+mn-cs"/>
            </a:endParaRPr>
          </a:p>
          <a:p>
            <a:endParaRPr lang="de-CH" dirty="0"/>
          </a:p>
        </p:txBody>
      </p:sp>
      <p:sp>
        <p:nvSpPr>
          <p:cNvPr id="4" name="Foliennummernplatzhalter 3"/>
          <p:cNvSpPr>
            <a:spLocks noGrp="1"/>
          </p:cNvSpPr>
          <p:nvPr>
            <p:ph type="sldNum" sz="quarter" idx="10"/>
          </p:nvPr>
        </p:nvSpPr>
        <p:spPr/>
        <p:txBody>
          <a:bodyPr/>
          <a:lstStyle/>
          <a:p>
            <a:pPr>
              <a:defRPr/>
            </a:pPr>
            <a:fld id="{AE6C67FE-1DB5-4651-B9C6-02630C7B75BA}" type="slidenum">
              <a:rPr lang="en-US" smtClean="0"/>
              <a:pPr>
                <a:defRPr/>
              </a:pPr>
              <a:t>14</a:t>
            </a:fld>
            <a:endParaRPr lang="en-US"/>
          </a:p>
        </p:txBody>
      </p:sp>
    </p:spTree>
    <p:extLst>
      <p:ext uri="{BB962C8B-B14F-4D97-AF65-F5344CB8AC3E}">
        <p14:creationId xmlns:p14="http://schemas.microsoft.com/office/powerpoint/2010/main" val="34443825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err="1" smtClean="0">
                <a:solidFill>
                  <a:schemeClr val="tx1"/>
                </a:solidFill>
                <a:effectLst/>
                <a:latin typeface="+mn-lt"/>
                <a:ea typeface="+mn-ea"/>
                <a:cs typeface="+mn-cs"/>
              </a:rPr>
              <a:t>Exline</a:t>
            </a:r>
            <a:r>
              <a:rPr lang="en-US" sz="1200" kern="1200" dirty="0" smtClean="0">
                <a:solidFill>
                  <a:schemeClr val="tx1"/>
                </a:solidFill>
                <a:effectLst/>
                <a:latin typeface="+mn-lt"/>
                <a:ea typeface="+mn-ea"/>
                <a:cs typeface="+mn-cs"/>
              </a:rPr>
              <a:t> JL, </a:t>
            </a:r>
            <a:r>
              <a:rPr lang="en-US" sz="1200" kern="1200" dirty="0" err="1" smtClean="0">
                <a:solidFill>
                  <a:schemeClr val="tx1"/>
                </a:solidFill>
                <a:effectLst/>
                <a:latin typeface="+mn-lt"/>
                <a:ea typeface="+mn-ea"/>
                <a:cs typeface="+mn-cs"/>
              </a:rPr>
              <a:t>Pargament</a:t>
            </a:r>
            <a:r>
              <a:rPr lang="en-US" sz="1200" kern="1200" dirty="0" smtClean="0">
                <a:solidFill>
                  <a:schemeClr val="tx1"/>
                </a:solidFill>
                <a:effectLst/>
                <a:latin typeface="+mn-lt"/>
                <a:ea typeface="+mn-ea"/>
                <a:cs typeface="+mn-cs"/>
              </a:rPr>
              <a:t> KI, Grubbs JB &amp; </a:t>
            </a:r>
            <a:r>
              <a:rPr lang="en-US" sz="1200" kern="1200" dirty="0" err="1" smtClean="0">
                <a:solidFill>
                  <a:schemeClr val="tx1"/>
                </a:solidFill>
                <a:effectLst/>
                <a:latin typeface="+mn-lt"/>
                <a:ea typeface="+mn-ea"/>
                <a:cs typeface="+mn-cs"/>
              </a:rPr>
              <a:t>Yali</a:t>
            </a:r>
            <a:r>
              <a:rPr lang="en-US" sz="1200" kern="1200" dirty="0" smtClean="0">
                <a:solidFill>
                  <a:schemeClr val="tx1"/>
                </a:solidFill>
                <a:effectLst/>
                <a:latin typeface="+mn-lt"/>
                <a:ea typeface="+mn-ea"/>
                <a:cs typeface="+mn-cs"/>
              </a:rPr>
              <a:t> AM (2014). The religious and spiritual struggles scale. Development and initial validation. Psychology of Religion and Spirituality 6:208-222.</a:t>
            </a:r>
            <a:endParaRPr lang="de-CH" sz="1200" kern="1200" dirty="0" smtClean="0">
              <a:solidFill>
                <a:schemeClr val="tx1"/>
              </a:solidFill>
              <a:effectLst/>
              <a:latin typeface="+mn-lt"/>
              <a:ea typeface="+mn-ea"/>
              <a:cs typeface="+mn-cs"/>
            </a:endParaRPr>
          </a:p>
          <a:p>
            <a:endParaRPr lang="de-CH" dirty="0"/>
          </a:p>
        </p:txBody>
      </p:sp>
      <p:sp>
        <p:nvSpPr>
          <p:cNvPr id="4" name="Foliennummernplatzhalter 3"/>
          <p:cNvSpPr>
            <a:spLocks noGrp="1"/>
          </p:cNvSpPr>
          <p:nvPr>
            <p:ph type="sldNum" sz="quarter" idx="10"/>
          </p:nvPr>
        </p:nvSpPr>
        <p:spPr/>
        <p:txBody>
          <a:bodyPr/>
          <a:lstStyle/>
          <a:p>
            <a:fld id="{233C9692-F9B6-4752-82D8-A692B8862853}" type="slidenum">
              <a:rPr lang="de-CH" smtClean="0"/>
              <a:t>15</a:t>
            </a:fld>
            <a:endParaRPr lang="de-CH"/>
          </a:p>
        </p:txBody>
      </p:sp>
    </p:spTree>
    <p:extLst>
      <p:ext uri="{BB962C8B-B14F-4D97-AF65-F5344CB8AC3E}">
        <p14:creationId xmlns:p14="http://schemas.microsoft.com/office/powerpoint/2010/main" val="375245626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de-CH" dirty="0" smtClean="0"/>
              <a:t>Menninger</a:t>
            </a:r>
            <a:r>
              <a:rPr lang="de-CH" baseline="0" dirty="0" smtClean="0"/>
              <a:t> (1961, zitiert bei </a:t>
            </a:r>
            <a:r>
              <a:rPr lang="en-US" sz="1200" kern="1200" dirty="0" err="1" smtClean="0">
                <a:solidFill>
                  <a:schemeClr val="tx1"/>
                </a:solidFill>
                <a:effectLst/>
                <a:latin typeface="+mn-lt"/>
                <a:ea typeface="+mn-ea"/>
                <a:cs typeface="+mn-cs"/>
              </a:rPr>
              <a:t>Narramore</a:t>
            </a:r>
            <a:r>
              <a:rPr lang="en-US" sz="1200" kern="1200" dirty="0" smtClean="0">
                <a:solidFill>
                  <a:schemeClr val="tx1"/>
                </a:solidFill>
                <a:effectLst/>
                <a:latin typeface="+mn-lt"/>
                <a:ea typeface="+mn-ea"/>
                <a:cs typeface="+mn-cs"/>
              </a:rPr>
              <a:t> B (1994) Dealing with religious resistance in psychotherapy. Journal of Psychology and Theology 22(4):249-258</a:t>
            </a:r>
            <a:endParaRPr lang="de-CH" sz="1200" kern="1200" dirty="0" smtClean="0">
              <a:solidFill>
                <a:schemeClr val="tx1"/>
              </a:solidFill>
              <a:effectLst/>
              <a:latin typeface="+mn-lt"/>
              <a:ea typeface="+mn-ea"/>
              <a:cs typeface="+mn-cs"/>
            </a:endParaRPr>
          </a:p>
          <a:p>
            <a:endParaRPr lang="de-CH" dirty="0"/>
          </a:p>
        </p:txBody>
      </p:sp>
      <p:sp>
        <p:nvSpPr>
          <p:cNvPr id="4" name="Foliennummernplatzhalter 3"/>
          <p:cNvSpPr>
            <a:spLocks noGrp="1"/>
          </p:cNvSpPr>
          <p:nvPr>
            <p:ph type="sldNum" sz="quarter" idx="10"/>
          </p:nvPr>
        </p:nvSpPr>
        <p:spPr/>
        <p:txBody>
          <a:bodyPr/>
          <a:lstStyle/>
          <a:p>
            <a:fld id="{233C9692-F9B6-4752-82D8-A692B8862853}" type="slidenum">
              <a:rPr lang="de-CH" smtClean="0"/>
              <a:t>16</a:t>
            </a:fld>
            <a:endParaRPr lang="de-CH"/>
          </a:p>
        </p:txBody>
      </p:sp>
    </p:spTree>
    <p:extLst>
      <p:ext uri="{BB962C8B-B14F-4D97-AF65-F5344CB8AC3E}">
        <p14:creationId xmlns:p14="http://schemas.microsoft.com/office/powerpoint/2010/main" val="380428705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de-CH" sz="1200" kern="1200" dirty="0" smtClean="0">
                <a:solidFill>
                  <a:schemeClr val="tx1"/>
                </a:solidFill>
                <a:effectLst/>
                <a:latin typeface="+mn-lt"/>
                <a:ea typeface="+mn-ea"/>
                <a:cs typeface="+mn-cs"/>
              </a:rPr>
              <a:t>Griffith J (2013). Religion hilft, Religion schadet: Wie der Glaube unsere Gesundheit beeinflusst. Wissenschaftliche Buchgesellschaft, Darmstadt.</a:t>
            </a:r>
          </a:p>
          <a:p>
            <a:endParaRPr lang="de-CH" dirty="0"/>
          </a:p>
        </p:txBody>
      </p:sp>
      <p:sp>
        <p:nvSpPr>
          <p:cNvPr id="4" name="Foliennummernplatzhalter 3"/>
          <p:cNvSpPr>
            <a:spLocks noGrp="1"/>
          </p:cNvSpPr>
          <p:nvPr>
            <p:ph type="sldNum" sz="quarter" idx="10"/>
          </p:nvPr>
        </p:nvSpPr>
        <p:spPr/>
        <p:txBody>
          <a:bodyPr/>
          <a:lstStyle/>
          <a:p>
            <a:fld id="{233C9692-F9B6-4752-82D8-A692B8862853}" type="slidenum">
              <a:rPr lang="de-CH" smtClean="0"/>
              <a:t>18</a:t>
            </a:fld>
            <a:endParaRPr lang="de-CH"/>
          </a:p>
        </p:txBody>
      </p:sp>
    </p:spTree>
    <p:extLst>
      <p:ext uri="{BB962C8B-B14F-4D97-AF65-F5344CB8AC3E}">
        <p14:creationId xmlns:p14="http://schemas.microsoft.com/office/powerpoint/2010/main" val="20566394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CH" sz="1200" kern="1200" dirty="0" smtClean="0">
                <a:solidFill>
                  <a:schemeClr val="tx1"/>
                </a:solidFill>
                <a:effectLst/>
                <a:latin typeface="+mn-lt"/>
                <a:ea typeface="+mn-ea"/>
                <a:cs typeface="+mn-cs"/>
              </a:rPr>
              <a:t>Die ethischen Spannungsfelder wurden von Plante (2007) unter dem Akronym „RRICC“ beschrieben: </a:t>
            </a:r>
            <a:r>
              <a:rPr lang="de-CH" sz="1200" kern="1200" dirty="0" err="1" smtClean="0">
                <a:solidFill>
                  <a:schemeClr val="tx1"/>
                </a:solidFill>
                <a:effectLst/>
                <a:latin typeface="+mn-lt"/>
                <a:ea typeface="+mn-ea"/>
                <a:cs typeface="+mn-cs"/>
              </a:rPr>
              <a:t>Respect</a:t>
            </a:r>
            <a:r>
              <a:rPr lang="de-CH" sz="1200" kern="1200" dirty="0" smtClean="0">
                <a:solidFill>
                  <a:schemeClr val="tx1"/>
                </a:solidFill>
                <a:effectLst/>
                <a:latin typeface="+mn-lt"/>
                <a:ea typeface="+mn-ea"/>
                <a:cs typeface="+mn-cs"/>
              </a:rPr>
              <a:t>, </a:t>
            </a:r>
            <a:r>
              <a:rPr lang="de-CH" sz="1200" kern="1200" dirty="0" err="1" smtClean="0">
                <a:solidFill>
                  <a:schemeClr val="tx1"/>
                </a:solidFill>
                <a:effectLst/>
                <a:latin typeface="+mn-lt"/>
                <a:ea typeface="+mn-ea"/>
                <a:cs typeface="+mn-cs"/>
              </a:rPr>
              <a:t>Responsibility</a:t>
            </a:r>
            <a:r>
              <a:rPr lang="de-CH" sz="1200" kern="1200" dirty="0" smtClean="0">
                <a:solidFill>
                  <a:schemeClr val="tx1"/>
                </a:solidFill>
                <a:effectLst/>
                <a:latin typeface="+mn-lt"/>
                <a:ea typeface="+mn-ea"/>
                <a:cs typeface="+mn-cs"/>
              </a:rPr>
              <a:t> (Verantwortung), </a:t>
            </a:r>
            <a:r>
              <a:rPr lang="de-CH" sz="1200" kern="1200" dirty="0" err="1" smtClean="0">
                <a:solidFill>
                  <a:schemeClr val="tx1"/>
                </a:solidFill>
                <a:effectLst/>
                <a:latin typeface="+mn-lt"/>
                <a:ea typeface="+mn-ea"/>
                <a:cs typeface="+mn-cs"/>
              </a:rPr>
              <a:t>Integrity</a:t>
            </a:r>
            <a:r>
              <a:rPr lang="de-CH" sz="1200" kern="1200" dirty="0" smtClean="0">
                <a:solidFill>
                  <a:schemeClr val="tx1"/>
                </a:solidFill>
                <a:effectLst/>
                <a:latin typeface="+mn-lt"/>
                <a:ea typeface="+mn-ea"/>
                <a:cs typeface="+mn-cs"/>
              </a:rPr>
              <a:t>, Competence und </a:t>
            </a:r>
            <a:r>
              <a:rPr lang="de-CH" sz="1200" kern="1200" dirty="0" err="1" smtClean="0">
                <a:solidFill>
                  <a:schemeClr val="tx1"/>
                </a:solidFill>
                <a:effectLst/>
                <a:latin typeface="+mn-lt"/>
                <a:ea typeface="+mn-ea"/>
                <a:cs typeface="+mn-cs"/>
              </a:rPr>
              <a:t>Concern</a:t>
            </a:r>
            <a:r>
              <a:rPr lang="de-CH" sz="1200" kern="1200" dirty="0" smtClean="0">
                <a:solidFill>
                  <a:schemeClr val="tx1"/>
                </a:solidFill>
                <a:effectLst/>
                <a:latin typeface="+mn-lt"/>
                <a:ea typeface="+mn-ea"/>
                <a:cs typeface="+mn-cs"/>
              </a:rPr>
              <a:t>. Der Therapeut ist in erster Linie dem Wohlbefinden des Patienten verpflichtet. Es gilt sorgfältig abzuwägen zwischen Einhaltung von religiösen Pflichten und Schaden für Gesundheit und Seele. Integrität bedeutet aber auch, sich nicht in Rollenkonflikte verwickeln zu lassen. So kann es sein, dass eine Patientin von einem Priester überwiesen wird, jedoch mit dem Auftrag, sie so weit wiederherzustellen, dass sie die Anforderungen der religiösen Gemeinschaft wieder erfüllen kann. Eine sorgfältige Klärung des Auftrages, der Rollenverteilung und der Eigenständigkeit der Patientin ist ethisch unabdingbar. </a:t>
            </a:r>
          </a:p>
          <a:p>
            <a:r>
              <a:rPr lang="de-CH" sz="1200" kern="1200" dirty="0" smtClean="0">
                <a:solidFill>
                  <a:schemeClr val="tx1"/>
                </a:solidFill>
                <a:effectLst/>
                <a:latin typeface="+mn-lt"/>
                <a:ea typeface="+mn-ea"/>
                <a:cs typeface="+mn-cs"/>
              </a:rPr>
              <a:t>Die interkulturelle Kompetenz kann durch eine Vertrautheit mit Religion (sei dies durch Begegnungen oder durch eine intensive Selbsterfahrung) stark gefördert werden. Für das orthodoxe Judentum haben </a:t>
            </a:r>
            <a:r>
              <a:rPr lang="de-CH" sz="1200" kern="1200" dirty="0" err="1" smtClean="0">
                <a:solidFill>
                  <a:schemeClr val="tx1"/>
                </a:solidFill>
                <a:effectLst/>
                <a:latin typeface="+mn-lt"/>
                <a:ea typeface="+mn-ea"/>
                <a:cs typeface="+mn-cs"/>
              </a:rPr>
              <a:t>Bilu</a:t>
            </a:r>
            <a:r>
              <a:rPr lang="de-CH" sz="1200" kern="1200" dirty="0" smtClean="0">
                <a:solidFill>
                  <a:schemeClr val="tx1"/>
                </a:solidFill>
                <a:effectLst/>
                <a:latin typeface="+mn-lt"/>
                <a:ea typeface="+mn-ea"/>
                <a:cs typeface="+mn-cs"/>
              </a:rPr>
              <a:t> &amp; </a:t>
            </a:r>
            <a:r>
              <a:rPr lang="de-CH" sz="1200" kern="1200" dirty="0" err="1" smtClean="0">
                <a:solidFill>
                  <a:schemeClr val="tx1"/>
                </a:solidFill>
                <a:effectLst/>
                <a:latin typeface="+mn-lt"/>
                <a:ea typeface="+mn-ea"/>
                <a:cs typeface="+mn-cs"/>
              </a:rPr>
              <a:t>Witztum</a:t>
            </a:r>
            <a:r>
              <a:rPr lang="de-CH" sz="1200" kern="1200" dirty="0" smtClean="0">
                <a:solidFill>
                  <a:schemeClr val="tx1"/>
                </a:solidFill>
                <a:effectLst/>
                <a:latin typeface="+mn-lt"/>
                <a:ea typeface="+mn-ea"/>
                <a:cs typeface="+mn-cs"/>
              </a:rPr>
              <a:t> (1993) einen sehr anschaulichen Leitfaden zum Verständnis von Patienten aus diesem Hintergrund geschrieben. Die unterschiedlichen Werte von Patient und Psychotherapeut erfordern dabei ein sorgfältiges Abwägen von Begrifflichkeiten und therapeutischen Zielsetzungen (</a:t>
            </a:r>
            <a:r>
              <a:rPr lang="de-CH" sz="1200" kern="1200" dirty="0" err="1" smtClean="0">
                <a:solidFill>
                  <a:schemeClr val="tx1"/>
                </a:solidFill>
                <a:effectLst/>
                <a:latin typeface="+mn-lt"/>
                <a:ea typeface="+mn-ea"/>
                <a:cs typeface="+mn-cs"/>
              </a:rPr>
              <a:t>Worthington</a:t>
            </a:r>
            <a:r>
              <a:rPr lang="de-CH" sz="1200" kern="1200" dirty="0" smtClean="0">
                <a:solidFill>
                  <a:schemeClr val="tx1"/>
                </a:solidFill>
                <a:effectLst/>
                <a:latin typeface="+mn-lt"/>
                <a:ea typeface="+mn-ea"/>
                <a:cs typeface="+mn-cs"/>
              </a:rPr>
              <a:t> 1988). Integrität bedeutet dabei auch, dass der Therapeut dazu stehen darf, dass er zwar nicht alle Glaubenssätze teilen kann, aber versucht, sich in die Welt des Patienten einzufühlen. </a:t>
            </a:r>
            <a:r>
              <a:rPr lang="de-CH" sz="1200" kern="1200" dirty="0" err="1" smtClean="0">
                <a:solidFill>
                  <a:schemeClr val="tx1"/>
                </a:solidFill>
                <a:effectLst/>
                <a:latin typeface="+mn-lt"/>
                <a:ea typeface="+mn-ea"/>
                <a:cs typeface="+mn-cs"/>
              </a:rPr>
              <a:t>Bilu</a:t>
            </a:r>
            <a:r>
              <a:rPr lang="de-CH" sz="1200" kern="1200" dirty="0" smtClean="0">
                <a:solidFill>
                  <a:schemeClr val="tx1"/>
                </a:solidFill>
                <a:effectLst/>
                <a:latin typeface="+mn-lt"/>
                <a:ea typeface="+mn-ea"/>
                <a:cs typeface="+mn-cs"/>
              </a:rPr>
              <a:t> &amp; </a:t>
            </a:r>
            <a:r>
              <a:rPr lang="de-CH" sz="1200" kern="1200" dirty="0" err="1" smtClean="0">
                <a:solidFill>
                  <a:schemeClr val="tx1"/>
                </a:solidFill>
                <a:effectLst/>
                <a:latin typeface="+mn-lt"/>
                <a:ea typeface="+mn-ea"/>
                <a:cs typeface="+mn-cs"/>
              </a:rPr>
              <a:t>Witztum</a:t>
            </a:r>
            <a:r>
              <a:rPr lang="de-CH" sz="1200" kern="1200" dirty="0" smtClean="0">
                <a:solidFill>
                  <a:schemeClr val="tx1"/>
                </a:solidFill>
                <a:effectLst/>
                <a:latin typeface="+mn-lt"/>
                <a:ea typeface="+mn-ea"/>
                <a:cs typeface="+mn-cs"/>
              </a:rPr>
              <a:t> (1993) nennen dies eine „temporäre Suspension des Unglaubens“ auf beiden Seiten. Wenn eine klare therapeutische Haltung verbunden wird mit einer warmherzigen Anteilnahme am persönlichen Ergehen der Person, dann kann die Therapie mit hochreligiösen Menschen nicht nur erfolgreich sein, sondern auch für den Therapeuten im besten Sinne „inspirierend“ sein.</a:t>
            </a:r>
            <a:endParaRPr lang="de-CH" sz="1200" kern="1200" dirty="0">
              <a:solidFill>
                <a:schemeClr val="tx1"/>
              </a:solidFill>
              <a:effectLst/>
              <a:latin typeface="+mn-lt"/>
              <a:ea typeface="+mn-ea"/>
              <a:cs typeface="+mn-cs"/>
            </a:endParaRPr>
          </a:p>
        </p:txBody>
      </p:sp>
      <p:sp>
        <p:nvSpPr>
          <p:cNvPr id="4" name="Foliennummernplatzhalter 3"/>
          <p:cNvSpPr>
            <a:spLocks noGrp="1"/>
          </p:cNvSpPr>
          <p:nvPr>
            <p:ph type="sldNum" sz="quarter" idx="10"/>
          </p:nvPr>
        </p:nvSpPr>
        <p:spPr/>
        <p:txBody>
          <a:bodyPr/>
          <a:lstStyle/>
          <a:p>
            <a:fld id="{233C9692-F9B6-4752-82D8-A692B8862853}" type="slidenum">
              <a:rPr lang="de-CH" smtClean="0"/>
              <a:t>24</a:t>
            </a:fld>
            <a:endParaRPr lang="de-CH"/>
          </a:p>
        </p:txBody>
      </p:sp>
    </p:spTree>
    <p:extLst>
      <p:ext uri="{BB962C8B-B14F-4D97-AF65-F5344CB8AC3E}">
        <p14:creationId xmlns:p14="http://schemas.microsoft.com/office/powerpoint/2010/main" val="395670373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7"/>
          <p:cNvSpPr>
            <a:spLocks noGrp="1" noChangeArrowheads="1"/>
          </p:cNvSpPr>
          <p:nvPr>
            <p:ph type="sldNum" sz="quarter" idx="5"/>
          </p:nvPr>
        </p:nvSpPr>
        <p:spPr>
          <a:noFill/>
        </p:spPr>
        <p:txBody>
          <a:bodyPr/>
          <a:lstStyle>
            <a:lvl1pPr defTabSz="955675" eaLnBrk="0" hangingPunct="0">
              <a:defRPr sz="1400" b="1">
                <a:solidFill>
                  <a:schemeClr val="tx1"/>
                </a:solidFill>
                <a:latin typeface="Arial" panose="020B0604020202020204" pitchFamily="34" charset="0"/>
              </a:defRPr>
            </a:lvl1pPr>
            <a:lvl2pPr marL="742950" indent="-285750" defTabSz="955675" eaLnBrk="0" hangingPunct="0">
              <a:defRPr sz="1400" b="1">
                <a:solidFill>
                  <a:schemeClr val="tx1"/>
                </a:solidFill>
                <a:latin typeface="Arial" panose="020B0604020202020204" pitchFamily="34" charset="0"/>
              </a:defRPr>
            </a:lvl2pPr>
            <a:lvl3pPr marL="1143000" indent="-228600" defTabSz="955675" eaLnBrk="0" hangingPunct="0">
              <a:defRPr sz="1400" b="1">
                <a:solidFill>
                  <a:schemeClr val="tx1"/>
                </a:solidFill>
                <a:latin typeface="Arial" panose="020B0604020202020204" pitchFamily="34" charset="0"/>
              </a:defRPr>
            </a:lvl3pPr>
            <a:lvl4pPr marL="1600200" indent="-228600" defTabSz="955675" eaLnBrk="0" hangingPunct="0">
              <a:defRPr sz="1400" b="1">
                <a:solidFill>
                  <a:schemeClr val="tx1"/>
                </a:solidFill>
                <a:latin typeface="Arial" panose="020B0604020202020204" pitchFamily="34" charset="0"/>
              </a:defRPr>
            </a:lvl4pPr>
            <a:lvl5pPr marL="2057400" indent="-228600" defTabSz="955675" eaLnBrk="0" hangingPunct="0">
              <a:defRPr sz="1400" b="1">
                <a:solidFill>
                  <a:schemeClr val="tx1"/>
                </a:solidFill>
                <a:latin typeface="Arial" panose="020B0604020202020204" pitchFamily="34" charset="0"/>
              </a:defRPr>
            </a:lvl5pPr>
            <a:lvl6pPr marL="2514600" indent="-228600" defTabSz="955675" eaLnBrk="0" fontAlgn="base" hangingPunct="0">
              <a:lnSpc>
                <a:spcPct val="80000"/>
              </a:lnSpc>
              <a:spcBef>
                <a:spcPct val="50000"/>
              </a:spcBef>
              <a:spcAft>
                <a:spcPct val="0"/>
              </a:spcAft>
              <a:buClr>
                <a:schemeClr val="accent2"/>
              </a:buClr>
              <a:buFont typeface="Wingdings" panose="05000000000000000000" pitchFamily="2" charset="2"/>
              <a:defRPr sz="1400" b="1">
                <a:solidFill>
                  <a:schemeClr val="tx1"/>
                </a:solidFill>
                <a:latin typeface="Arial" panose="020B0604020202020204" pitchFamily="34" charset="0"/>
              </a:defRPr>
            </a:lvl6pPr>
            <a:lvl7pPr marL="2971800" indent="-228600" defTabSz="955675" eaLnBrk="0" fontAlgn="base" hangingPunct="0">
              <a:lnSpc>
                <a:spcPct val="80000"/>
              </a:lnSpc>
              <a:spcBef>
                <a:spcPct val="50000"/>
              </a:spcBef>
              <a:spcAft>
                <a:spcPct val="0"/>
              </a:spcAft>
              <a:buClr>
                <a:schemeClr val="accent2"/>
              </a:buClr>
              <a:buFont typeface="Wingdings" panose="05000000000000000000" pitchFamily="2" charset="2"/>
              <a:defRPr sz="1400" b="1">
                <a:solidFill>
                  <a:schemeClr val="tx1"/>
                </a:solidFill>
                <a:latin typeface="Arial" panose="020B0604020202020204" pitchFamily="34" charset="0"/>
              </a:defRPr>
            </a:lvl7pPr>
            <a:lvl8pPr marL="3429000" indent="-228600" defTabSz="955675" eaLnBrk="0" fontAlgn="base" hangingPunct="0">
              <a:lnSpc>
                <a:spcPct val="80000"/>
              </a:lnSpc>
              <a:spcBef>
                <a:spcPct val="50000"/>
              </a:spcBef>
              <a:spcAft>
                <a:spcPct val="0"/>
              </a:spcAft>
              <a:buClr>
                <a:schemeClr val="accent2"/>
              </a:buClr>
              <a:buFont typeface="Wingdings" panose="05000000000000000000" pitchFamily="2" charset="2"/>
              <a:defRPr sz="1400" b="1">
                <a:solidFill>
                  <a:schemeClr val="tx1"/>
                </a:solidFill>
                <a:latin typeface="Arial" panose="020B0604020202020204" pitchFamily="34" charset="0"/>
              </a:defRPr>
            </a:lvl8pPr>
            <a:lvl9pPr marL="3886200" indent="-228600" defTabSz="955675" eaLnBrk="0" fontAlgn="base" hangingPunct="0">
              <a:lnSpc>
                <a:spcPct val="80000"/>
              </a:lnSpc>
              <a:spcBef>
                <a:spcPct val="50000"/>
              </a:spcBef>
              <a:spcAft>
                <a:spcPct val="0"/>
              </a:spcAft>
              <a:buClr>
                <a:schemeClr val="accent2"/>
              </a:buClr>
              <a:buFont typeface="Wingdings" panose="05000000000000000000" pitchFamily="2" charset="2"/>
              <a:defRPr sz="1400" b="1">
                <a:solidFill>
                  <a:schemeClr val="tx1"/>
                </a:solidFill>
                <a:latin typeface="Arial" panose="020B0604020202020204" pitchFamily="34" charset="0"/>
              </a:defRPr>
            </a:lvl9pPr>
          </a:lstStyle>
          <a:p>
            <a:pPr eaLnBrk="1" hangingPunct="1"/>
            <a:fld id="{5C514ECD-30F3-4ACC-BD20-83A6ABDC9CAF}" type="slidenum">
              <a:rPr lang="de-CH" altLang="de-DE" sz="1300" b="0"/>
              <a:pPr eaLnBrk="1" hangingPunct="1"/>
              <a:t>25</a:t>
            </a:fld>
            <a:endParaRPr lang="de-CH" altLang="de-DE" sz="1300" b="0"/>
          </a:p>
        </p:txBody>
      </p:sp>
      <p:sp>
        <p:nvSpPr>
          <p:cNvPr id="62467" name="Rectangle 2"/>
          <p:cNvSpPr>
            <a:spLocks noGrp="1" noRot="1" noChangeAspect="1" noChangeArrowheads="1" noTextEdit="1"/>
          </p:cNvSpPr>
          <p:nvPr>
            <p:ph type="sldImg"/>
          </p:nvPr>
        </p:nvSpPr>
        <p:spPr>
          <a:ln/>
        </p:spPr>
      </p:sp>
      <p:sp>
        <p:nvSpPr>
          <p:cNvPr id="62468" name="Rectangle 3"/>
          <p:cNvSpPr>
            <a:spLocks noGrp="1" noChangeArrowheads="1"/>
          </p:cNvSpPr>
          <p:nvPr>
            <p:ph type="body" idx="1"/>
          </p:nvPr>
        </p:nvSpPr>
        <p:spPr>
          <a:noFill/>
        </p:spPr>
        <p:txBody>
          <a:bodyPr/>
          <a:lstStyle/>
          <a:p>
            <a:pPr eaLnBrk="1" hangingPunct="1"/>
            <a:endParaRPr lang="en-US" altLang="de-DE" smtClean="0">
              <a:latin typeface="Arial" panose="020B0604020202020204" pitchFamily="34" charset="0"/>
            </a:endParaRPr>
          </a:p>
        </p:txBody>
      </p:sp>
    </p:spTree>
    <p:extLst>
      <p:ext uri="{BB962C8B-B14F-4D97-AF65-F5344CB8AC3E}">
        <p14:creationId xmlns:p14="http://schemas.microsoft.com/office/powerpoint/2010/main" val="383294531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685800" y="609601"/>
            <a:ext cx="7772400" cy="3467471"/>
          </a:xfrm>
        </p:spPr>
        <p:txBody>
          <a:bodyPr anchor="b">
            <a:noAutofit/>
          </a:bodyPr>
          <a:lstStyle>
            <a:lvl1pPr>
              <a:lnSpc>
                <a:spcPct val="100000"/>
              </a:lnSpc>
              <a:defRPr sz="4800" baseline="0"/>
            </a:lvl1pPr>
          </a:lstStyle>
          <a:p>
            <a:r>
              <a:rPr lang="de-DE" dirty="0" smtClean="0"/>
              <a:t>Text</a:t>
            </a:r>
            <a:endParaRPr lang="en-US" dirty="0"/>
          </a:p>
        </p:txBody>
      </p:sp>
      <p:sp>
        <p:nvSpPr>
          <p:cNvPr id="3" name="Subtitle 2"/>
          <p:cNvSpPr>
            <a:spLocks noGrp="1"/>
          </p:cNvSpPr>
          <p:nvPr>
            <p:ph type="subTitle" idx="1"/>
          </p:nvPr>
        </p:nvSpPr>
        <p:spPr>
          <a:xfrm>
            <a:off x="1371600" y="4953000"/>
            <a:ext cx="6400800" cy="1219200"/>
          </a:xfrm>
        </p:spPr>
        <p:txBody>
          <a:bodyPr>
            <a:normAutofit/>
          </a:bodyPr>
          <a:lstStyle>
            <a:lvl1pPr marL="0" indent="0" algn="ctr">
              <a:buNone/>
              <a:defRPr sz="2400">
                <a:solidFill>
                  <a:srgbClr val="800000"/>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dirty="0" smtClean="0"/>
              <a:t>Formatvorlage des Untertitelmasters durch Klicken bearbeiten</a:t>
            </a:r>
            <a:endParaRPr lang="en-US"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de-DE" smtClean="0"/>
              <a:t>Titelmasterformat durch Klicken bearbeiten</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le 1"/>
          <p:cNvSpPr>
            <a:spLocks noGrp="1"/>
          </p:cNvSpPr>
          <p:nvPr>
            <p:ph type="title"/>
          </p:nvPr>
        </p:nvSpPr>
        <p:spPr>
          <a:xfrm>
            <a:off x="457200" y="404664"/>
            <a:ext cx="8229600" cy="936104"/>
          </a:xfrm>
        </p:spPr>
        <p:txBody>
          <a:bodyPr/>
          <a:lstStyle/>
          <a:p>
            <a:r>
              <a:rPr lang="de-DE" dirty="0" smtClean="0"/>
              <a:t>Titelmasterformat durch Klicken bearbeiten</a:t>
            </a:r>
            <a:endParaRPr lang="en-US" dirty="0"/>
          </a:p>
        </p:txBody>
      </p:sp>
      <p:sp>
        <p:nvSpPr>
          <p:cNvPr id="3" name="Content Placeholder 2"/>
          <p:cNvSpPr>
            <a:spLocks noGrp="1"/>
          </p:cNvSpPr>
          <p:nvPr>
            <p:ph idx="1"/>
          </p:nvPr>
        </p:nvSpPr>
        <p:spPr>
          <a:xfrm>
            <a:off x="457200" y="1484784"/>
            <a:ext cx="8229600" cy="4425355"/>
          </a:xfrm>
        </p:spPr>
        <p:txBody>
          <a:bodyPr/>
          <a:lstStyle>
            <a:lvl1pPr marL="268288" indent="-268288">
              <a:buClr>
                <a:schemeClr val="accent4">
                  <a:lumMod val="50000"/>
                </a:schemeClr>
              </a:buClr>
              <a:buFont typeface="Wingdings" panose="05000000000000000000" pitchFamily="2" charset="2"/>
              <a:buChar char="§"/>
              <a:defRPr b="0"/>
            </a:lvl1pPr>
            <a:lvl5pPr>
              <a:defRPr/>
            </a:lvl5pPr>
            <a:lvl6pPr>
              <a:defRPr/>
            </a:lvl6pPr>
            <a:lvl7pPr>
              <a:defRPr/>
            </a:lvl7pPr>
            <a:lvl8pPr>
              <a:defRPr/>
            </a:lvl8pPr>
            <a:lvl9pPr>
              <a:buFont typeface="Arial" pitchFamily="34" charset="0"/>
              <a:buChar char="•"/>
              <a:defRPr/>
            </a:lvl9pPr>
          </a:lstStyle>
          <a:p>
            <a:pPr lvl="0"/>
            <a:r>
              <a:rPr lang="de-DE" dirty="0" smtClean="0"/>
              <a:t>Textmasterformat bearbeiten</a:t>
            </a:r>
          </a:p>
          <a:p>
            <a:pPr lvl="1"/>
            <a:r>
              <a:rPr lang="de-DE" dirty="0" smtClean="0"/>
              <a:t>Zweite Ebene</a:t>
            </a:r>
          </a:p>
          <a:p>
            <a:pPr lvl="2"/>
            <a:r>
              <a:rPr lang="de-DE" dirty="0" smtClean="0"/>
              <a:t>Dritte Ebene</a:t>
            </a:r>
          </a:p>
          <a:p>
            <a:pPr lvl="3"/>
            <a:r>
              <a:rPr lang="de-DE" dirty="0" smtClean="0"/>
              <a:t>Vierte Ebene</a:t>
            </a:r>
          </a:p>
          <a:p>
            <a:pPr lvl="4"/>
            <a:r>
              <a:rPr lang="de-DE" dirty="0" smtClean="0"/>
              <a:t>Fünfte Ebene</a:t>
            </a:r>
            <a:endParaRPr lang="en-US" dirty="0" smtClean="0"/>
          </a:p>
        </p:txBody>
      </p:sp>
      <p:sp>
        <p:nvSpPr>
          <p:cNvPr id="8" name="Foliennummernplatzhalter 3"/>
          <p:cNvSpPr txBox="1">
            <a:spLocks/>
          </p:cNvSpPr>
          <p:nvPr userDrawn="1"/>
        </p:nvSpPr>
        <p:spPr>
          <a:xfrm>
            <a:off x="3491880" y="6309320"/>
            <a:ext cx="21336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Calibri" pitchFamily="34" charset="0"/>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2070C0CA-37E3-453F-9FE0-729D0D5BABF1}" type="slidenum">
              <a:rPr lang="de-CH" smtClean="0"/>
              <a:pPr/>
              <a:t>‹Nr.›</a:t>
            </a:fld>
            <a:endParaRPr lang="de-CH"/>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722313" y="1371600"/>
            <a:ext cx="7772400" cy="2505075"/>
          </a:xfrm>
        </p:spPr>
        <p:txBody>
          <a:bodyPr anchor="b"/>
          <a:lstStyle>
            <a:lvl1pPr algn="ctr" defTabSz="914400" rtl="0" eaLnBrk="1" latinLnBrk="0" hangingPunct="1">
              <a:lnSpc>
                <a:spcPct val="100000"/>
              </a:lnSpc>
              <a:spcBef>
                <a:spcPct val="0"/>
              </a:spcBef>
              <a:buNone/>
              <a:defRPr lang="en-US" sz="4800" kern="1200" dirty="0" smtClean="0">
                <a:solidFill>
                  <a:schemeClr val="tx2"/>
                </a:solidFill>
                <a:effectLst/>
                <a:latin typeface="+mn-lt"/>
                <a:ea typeface="+mj-ea"/>
                <a:cs typeface="+mj-cs"/>
              </a:defRPr>
            </a:lvl1pPr>
          </a:lstStyle>
          <a:p>
            <a:r>
              <a:rPr lang="de-DE" dirty="0" smtClean="0"/>
              <a:t>Titelmasterformat durch Klicken bearbeiten</a:t>
            </a:r>
            <a:endParaRPr lang="en-US" dirty="0"/>
          </a:p>
        </p:txBody>
      </p:sp>
      <p:sp>
        <p:nvSpPr>
          <p:cNvPr id="3" name="Text Placeholder 2"/>
          <p:cNvSpPr>
            <a:spLocks noGrp="1"/>
          </p:cNvSpPr>
          <p:nvPr>
            <p:ph type="body" idx="1"/>
          </p:nvPr>
        </p:nvSpPr>
        <p:spPr>
          <a:xfrm>
            <a:off x="722313" y="4653136"/>
            <a:ext cx="7772400" cy="547514"/>
          </a:xfrm>
        </p:spPr>
        <p:txBody>
          <a:bodyPr anchor="t"/>
          <a:lstStyle>
            <a:lvl1pPr marL="0" indent="0" algn="ctr">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smtClean="0"/>
              <a:t>Textmasterformat bearbeiten</a:t>
            </a:r>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smtClean="0"/>
              <a:t>Titelmasterformat durch Klicken bearbeiten</a:t>
            </a:r>
            <a:endParaRPr lang="en-US"/>
          </a:p>
        </p:txBody>
      </p:sp>
      <p:sp>
        <p:nvSpPr>
          <p:cNvPr id="4" name="Content Placeholder 3"/>
          <p:cNvSpPr>
            <a:spLocks noGrp="1"/>
          </p:cNvSpPr>
          <p:nvPr>
            <p:ph sz="half" idx="2"/>
          </p:nvPr>
        </p:nvSpPr>
        <p:spPr>
          <a:xfrm>
            <a:off x="4648200" y="1600200"/>
            <a:ext cx="4038600" cy="4525963"/>
          </a:xfrm>
        </p:spPr>
        <p:txBody>
          <a:bodyPr/>
          <a:lstStyle>
            <a:lvl1pPr>
              <a:defRPr sz="2400" b="0"/>
            </a:lvl1pPr>
            <a:lvl2pPr>
              <a:defRPr sz="1600"/>
            </a:lvl2pPr>
            <a:lvl3pPr>
              <a:defRPr sz="1600"/>
            </a:lvl3pPr>
            <a:lvl4pPr>
              <a:defRPr sz="1600"/>
            </a:lvl4pPr>
            <a:lvl5pPr>
              <a:defRPr sz="1600"/>
            </a:lvl5pPr>
            <a:lvl6pPr>
              <a:defRPr sz="1600"/>
            </a:lvl6pPr>
            <a:lvl7pPr>
              <a:defRPr sz="1600"/>
            </a:lvl7pPr>
            <a:lvl8pPr>
              <a:defRPr sz="1600"/>
            </a:lvl8pPr>
            <a:lvl9pPr>
              <a:defRPr sz="1600"/>
            </a:lvl9pPr>
          </a:lstStyle>
          <a:p>
            <a:pPr lvl="0"/>
            <a:r>
              <a:rPr lang="de-DE" dirty="0" smtClean="0"/>
              <a:t>Textmasterformat bearbeiten</a:t>
            </a:r>
          </a:p>
          <a:p>
            <a:pPr lvl="1"/>
            <a:r>
              <a:rPr lang="de-DE" dirty="0" smtClean="0"/>
              <a:t>Zweite Ebene</a:t>
            </a:r>
          </a:p>
          <a:p>
            <a:pPr lvl="2"/>
            <a:r>
              <a:rPr lang="de-DE" dirty="0" smtClean="0"/>
              <a:t>Dritte Ebene</a:t>
            </a:r>
          </a:p>
          <a:p>
            <a:pPr lvl="3"/>
            <a:r>
              <a:rPr lang="de-DE" dirty="0" smtClean="0"/>
              <a:t>Vierte Ebene</a:t>
            </a:r>
          </a:p>
          <a:p>
            <a:pPr lvl="4"/>
            <a:r>
              <a:rPr lang="de-DE" dirty="0" smtClean="0"/>
              <a:t>Fünfte Ebene</a:t>
            </a:r>
            <a:endParaRPr lang="en-US" dirty="0" smtClean="0"/>
          </a:p>
        </p:txBody>
      </p:sp>
      <p:sp>
        <p:nvSpPr>
          <p:cNvPr id="9" name="Content Placeholder 8"/>
          <p:cNvSpPr>
            <a:spLocks noGrp="1"/>
          </p:cNvSpPr>
          <p:nvPr>
            <p:ph sz="quarter" idx="13"/>
          </p:nvPr>
        </p:nvSpPr>
        <p:spPr>
          <a:xfrm>
            <a:off x="365760" y="1600200"/>
            <a:ext cx="4041648" cy="4526280"/>
          </a:xfrm>
        </p:spPr>
        <p:txBody>
          <a:bodyPr/>
          <a:lstStyle>
            <a:lvl1pPr>
              <a:defRPr sz="2400" b="0"/>
            </a:lvl1pPr>
          </a:lstStyle>
          <a:p>
            <a:pPr lvl="0"/>
            <a:r>
              <a:rPr lang="de-DE" dirty="0" smtClean="0"/>
              <a:t>Textmasterformat bearbeiten</a:t>
            </a:r>
          </a:p>
          <a:p>
            <a:pPr lvl="1"/>
            <a:r>
              <a:rPr lang="de-DE" dirty="0" smtClean="0"/>
              <a:t>Zweite Ebene</a:t>
            </a:r>
          </a:p>
          <a:p>
            <a:pPr lvl="2"/>
            <a:r>
              <a:rPr lang="de-DE" dirty="0" smtClean="0"/>
              <a:t>Dritte Ebene</a:t>
            </a:r>
          </a:p>
          <a:p>
            <a:pPr lvl="3"/>
            <a:r>
              <a:rPr lang="de-DE" dirty="0" smtClean="0"/>
              <a:t>Vierte Ebene</a:t>
            </a:r>
          </a:p>
          <a:p>
            <a:pPr lvl="4"/>
            <a:r>
              <a:rPr lang="de-DE" dirty="0" smtClean="0"/>
              <a:t>Fünfte Ebene</a:t>
            </a:r>
            <a:endParaRPr lang="en-US" dirty="0"/>
          </a:p>
        </p:txBody>
      </p:sp>
      <p:sp>
        <p:nvSpPr>
          <p:cNvPr id="8" name="Foliennummernplatzhalter 3"/>
          <p:cNvSpPr txBox="1">
            <a:spLocks/>
          </p:cNvSpPr>
          <p:nvPr userDrawn="1"/>
        </p:nvSpPr>
        <p:spPr>
          <a:xfrm>
            <a:off x="3491880" y="6309320"/>
            <a:ext cx="21336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Calibri" pitchFamily="34" charset="0"/>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2070C0CA-37E3-453F-9FE0-729D0D5BABF1}" type="slidenum">
              <a:rPr lang="de-CH" smtClean="0"/>
              <a:pPr/>
              <a:t>‹Nr.›</a:t>
            </a:fld>
            <a:endParaRPr lang="de-CH"/>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de-DE" smtClean="0"/>
              <a:t>Titelmasterformat durch Klicken bearbeiten</a:t>
            </a:r>
            <a:endParaRPr lang="en-US"/>
          </a:p>
        </p:txBody>
      </p:sp>
      <p:sp>
        <p:nvSpPr>
          <p:cNvPr id="3" name="Text Placeholder 2"/>
          <p:cNvSpPr>
            <a:spLocks noGrp="1"/>
          </p:cNvSpPr>
          <p:nvPr>
            <p:ph type="body" idx="1"/>
          </p:nvPr>
        </p:nvSpPr>
        <p:spPr>
          <a:xfrm>
            <a:off x="457200" y="1600200"/>
            <a:ext cx="4040188" cy="609600"/>
          </a:xfrm>
        </p:spPr>
        <p:txBody>
          <a:bodyPr anchor="b">
            <a:noAutofit/>
          </a:bodyPr>
          <a:lstStyle>
            <a:lvl1pPr marL="0" indent="0" algn="ctr">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dirty="0" smtClean="0"/>
              <a:t>Textmasterformat bearbeiten</a:t>
            </a:r>
          </a:p>
        </p:txBody>
      </p:sp>
      <p:sp>
        <p:nvSpPr>
          <p:cNvPr id="5" name="Text Placeholder 4"/>
          <p:cNvSpPr>
            <a:spLocks noGrp="1"/>
          </p:cNvSpPr>
          <p:nvPr>
            <p:ph type="body" sz="quarter" idx="3"/>
          </p:nvPr>
        </p:nvSpPr>
        <p:spPr>
          <a:xfrm>
            <a:off x="4648200" y="1600200"/>
            <a:ext cx="4041775" cy="609600"/>
          </a:xfrm>
        </p:spPr>
        <p:txBody>
          <a:bodyPr anchor="b">
            <a:noAutofit/>
          </a:bodyPr>
          <a:lstStyle>
            <a:lvl1pPr marL="0" indent="0" algn="ctr">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dirty="0" smtClean="0"/>
              <a:t>Textmasterformat bearbeiten</a:t>
            </a:r>
          </a:p>
        </p:txBody>
      </p:sp>
      <p:sp>
        <p:nvSpPr>
          <p:cNvPr id="11" name="Content Placeholder 10"/>
          <p:cNvSpPr>
            <a:spLocks noGrp="1"/>
          </p:cNvSpPr>
          <p:nvPr>
            <p:ph sz="quarter" idx="13"/>
          </p:nvPr>
        </p:nvSpPr>
        <p:spPr>
          <a:xfrm>
            <a:off x="457200" y="2212848"/>
            <a:ext cx="4041648" cy="3913632"/>
          </a:xfrm>
        </p:spPr>
        <p:txBody>
          <a:bodyPr/>
          <a:lstStyle>
            <a:lvl1pPr>
              <a:defRPr sz="2400" b="0"/>
            </a:lvl1pPr>
          </a:lstStyle>
          <a:p>
            <a:pPr lvl="0"/>
            <a:r>
              <a:rPr lang="de-DE" dirty="0" smtClean="0"/>
              <a:t>Textmasterformat bearbeiten</a:t>
            </a:r>
          </a:p>
          <a:p>
            <a:pPr lvl="1"/>
            <a:r>
              <a:rPr lang="de-DE" dirty="0" smtClean="0"/>
              <a:t>Zweite Ebene</a:t>
            </a:r>
          </a:p>
          <a:p>
            <a:pPr lvl="2"/>
            <a:r>
              <a:rPr lang="de-DE" dirty="0" smtClean="0"/>
              <a:t>Dritte Ebene</a:t>
            </a:r>
          </a:p>
          <a:p>
            <a:pPr lvl="3"/>
            <a:r>
              <a:rPr lang="de-DE" dirty="0" smtClean="0"/>
              <a:t>Vierte Ebene</a:t>
            </a:r>
          </a:p>
          <a:p>
            <a:pPr lvl="4"/>
            <a:r>
              <a:rPr lang="de-DE" dirty="0" smtClean="0"/>
              <a:t>Fünfte Ebene</a:t>
            </a:r>
            <a:endParaRPr lang="en-US" dirty="0"/>
          </a:p>
        </p:txBody>
      </p:sp>
      <p:sp>
        <p:nvSpPr>
          <p:cNvPr id="13" name="Content Placeholder 12"/>
          <p:cNvSpPr>
            <a:spLocks noGrp="1"/>
          </p:cNvSpPr>
          <p:nvPr>
            <p:ph sz="quarter" idx="14"/>
          </p:nvPr>
        </p:nvSpPr>
        <p:spPr>
          <a:xfrm>
            <a:off x="4672584" y="2212848"/>
            <a:ext cx="4041648" cy="3913187"/>
          </a:xfrm>
        </p:spPr>
        <p:txBody>
          <a:bodyPr/>
          <a:lstStyle>
            <a:lvl1pPr>
              <a:defRPr sz="2400" b="0"/>
            </a:lvl1pPr>
          </a:lstStyle>
          <a:p>
            <a:pPr lvl="0"/>
            <a:r>
              <a:rPr lang="de-DE" dirty="0" smtClean="0"/>
              <a:t>Textmasterformat bearbeiten</a:t>
            </a:r>
          </a:p>
          <a:p>
            <a:pPr lvl="1"/>
            <a:r>
              <a:rPr lang="de-DE" dirty="0" smtClean="0"/>
              <a:t>Zweite Ebene</a:t>
            </a:r>
          </a:p>
          <a:p>
            <a:pPr lvl="2"/>
            <a:r>
              <a:rPr lang="de-DE" dirty="0" smtClean="0"/>
              <a:t>Dritte Ebene</a:t>
            </a:r>
          </a:p>
          <a:p>
            <a:pPr lvl="3"/>
            <a:r>
              <a:rPr lang="de-DE" dirty="0" smtClean="0"/>
              <a:t>Vierte Ebene</a:t>
            </a:r>
          </a:p>
          <a:p>
            <a:pPr lvl="4"/>
            <a:r>
              <a:rPr lang="de-DE" dirty="0" smtClean="0"/>
              <a:t>Fünfte Ebene</a:t>
            </a:r>
            <a:endParaRPr lang="en-US" dirty="0"/>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Nur Titel">
    <p:spTree>
      <p:nvGrpSpPr>
        <p:cNvPr id="1" name=""/>
        <p:cNvGrpSpPr/>
        <p:nvPr/>
      </p:nvGrpSpPr>
      <p:grpSpPr>
        <a:xfrm>
          <a:off x="0" y="0"/>
          <a:ext cx="0" cy="0"/>
          <a:chOff x="0" y="0"/>
          <a:chExt cx="0" cy="0"/>
        </a:xfrm>
      </p:grpSpPr>
      <p:sp>
        <p:nvSpPr>
          <p:cNvPr id="6" name="Titel 5"/>
          <p:cNvSpPr>
            <a:spLocks noGrp="1"/>
          </p:cNvSpPr>
          <p:nvPr>
            <p:ph type="title"/>
          </p:nvPr>
        </p:nvSpPr>
        <p:spPr/>
        <p:txBody>
          <a:bodyPr/>
          <a:lstStyle/>
          <a:p>
            <a:r>
              <a:rPr lang="de-DE" smtClean="0"/>
              <a:t>Titelmasterformat durch Klicken bearbeiten</a:t>
            </a:r>
            <a:endParaRPr lang="de-CH"/>
          </a:p>
        </p:txBody>
      </p:sp>
      <p:sp>
        <p:nvSpPr>
          <p:cNvPr id="4" name="Slide Number Placeholder 5"/>
          <p:cNvSpPr>
            <a:spLocks noGrp="1"/>
          </p:cNvSpPr>
          <p:nvPr>
            <p:ph type="sldNum" sz="quarter" idx="4"/>
          </p:nvPr>
        </p:nvSpPr>
        <p:spPr>
          <a:xfrm>
            <a:off x="8645159" y="39539"/>
            <a:ext cx="561975" cy="365125"/>
          </a:xfrm>
          <a:prstGeom prst="rect">
            <a:avLst/>
          </a:prstGeom>
        </p:spPr>
        <p:txBody>
          <a:bodyPr vert="horz" lIns="27432" tIns="45720" rIns="45720" bIns="45720" rtlCol="0" anchor="ctr"/>
          <a:lstStyle>
            <a:lvl1pPr algn="l">
              <a:defRPr sz="1200" b="1">
                <a:solidFill>
                  <a:schemeClr val="bg1"/>
                </a:solidFill>
                <a:latin typeface="Calibri" pitchFamily="34" charset="0"/>
              </a:defRPr>
            </a:lvl1pPr>
          </a:lstStyle>
          <a:p>
            <a:fld id="{BA9B540C-44DA-4F69-89C9-7C84606640D3}" type="slidenum">
              <a:rPr lang="en-US" smtClean="0"/>
              <a:pPr/>
              <a:t>‹Nr.›</a:t>
            </a:fld>
            <a:endParaRPr lang="en-US" dirty="0"/>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5907087" y="266700"/>
            <a:ext cx="3008313" cy="2095500"/>
          </a:xfrm>
        </p:spPr>
        <p:txBody>
          <a:bodyPr anchor="b"/>
          <a:lstStyle>
            <a:lvl1pPr algn="ctr">
              <a:lnSpc>
                <a:spcPct val="100000"/>
              </a:lnSpc>
              <a:defRPr sz="2800" b="0">
                <a:effectLst>
                  <a:outerShdw blurRad="50800" dist="25400" dir="5400000" algn="t" rotWithShape="0">
                    <a:prstClr val="black">
                      <a:alpha val="25000"/>
                    </a:prstClr>
                  </a:outerShdw>
                </a:effectLst>
              </a:defRPr>
            </a:lvl1pPr>
          </a:lstStyle>
          <a:p>
            <a:r>
              <a:rPr lang="de-DE" smtClean="0"/>
              <a:t>Titelmasterformat durch Klicken bearbeiten</a:t>
            </a:r>
            <a:endParaRPr lang="en-US" dirty="0"/>
          </a:p>
        </p:txBody>
      </p:sp>
      <p:sp>
        <p:nvSpPr>
          <p:cNvPr id="3" name="Content Placeholder 2"/>
          <p:cNvSpPr>
            <a:spLocks noGrp="1"/>
          </p:cNvSpPr>
          <p:nvPr>
            <p:ph idx="1"/>
          </p:nvPr>
        </p:nvSpPr>
        <p:spPr>
          <a:xfrm>
            <a:off x="719137" y="273050"/>
            <a:ext cx="4995863"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a:p>
        </p:txBody>
      </p:sp>
      <p:sp>
        <p:nvSpPr>
          <p:cNvPr id="4" name="Text Placeholder 3"/>
          <p:cNvSpPr>
            <a:spLocks noGrp="1"/>
          </p:cNvSpPr>
          <p:nvPr>
            <p:ph type="body" sz="half" idx="2"/>
          </p:nvPr>
        </p:nvSpPr>
        <p:spPr>
          <a:xfrm>
            <a:off x="5907087" y="2438400"/>
            <a:ext cx="3008313" cy="3687763"/>
          </a:xfrm>
        </p:spPr>
        <p:txBody>
          <a:bodyPr>
            <a:normAutofit/>
          </a:bodyPr>
          <a:lstStyle>
            <a:lvl1pPr marL="0" indent="0" algn="ctr">
              <a:lnSpc>
                <a:spcPct val="125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smtClean="0"/>
              <a:t>Titelmasterformat durch Klicken bearbeiten</a:t>
            </a:r>
            <a:endParaRPr lang="en-US" dirty="0"/>
          </a:p>
        </p:txBody>
      </p:sp>
      <p:sp>
        <p:nvSpPr>
          <p:cNvPr id="3" name="Vertical Text Placeholder 2"/>
          <p:cNvSpPr>
            <a:spLocks noGrp="1"/>
          </p:cNvSpPr>
          <p:nvPr>
            <p:ph type="body" orient="vert" idx="1"/>
          </p:nvPr>
        </p:nvSpPr>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3.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2.jpe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4.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515813"/>
            <a:ext cx="8229600" cy="824955"/>
          </a:xfrm>
          <a:prstGeom prst="rect">
            <a:avLst/>
          </a:prstGeom>
        </p:spPr>
        <p:txBody>
          <a:bodyPr vert="horz" lIns="91440" tIns="45720" rIns="91440" bIns="45720" rtlCol="0" anchor="ctr" anchorCtr="0">
            <a:normAutofit/>
          </a:bodyPr>
          <a:lstStyle/>
          <a:p>
            <a:r>
              <a:rPr lang="de-DE" dirty="0" smtClean="0"/>
              <a:t>Titelmasterformat durch Klicken bearbeiten</a:t>
            </a:r>
            <a:endParaRPr lang="en-US" dirty="0"/>
          </a:p>
        </p:txBody>
      </p:sp>
      <p:sp>
        <p:nvSpPr>
          <p:cNvPr id="3" name="Text Placeholder 2"/>
          <p:cNvSpPr>
            <a:spLocks noGrp="1"/>
          </p:cNvSpPr>
          <p:nvPr>
            <p:ph type="body" idx="1"/>
          </p:nvPr>
        </p:nvSpPr>
        <p:spPr>
          <a:xfrm>
            <a:off x="457200" y="1556792"/>
            <a:ext cx="8229600" cy="4425355"/>
          </a:xfrm>
          <a:prstGeom prst="rect">
            <a:avLst/>
          </a:prstGeom>
        </p:spPr>
        <p:txBody>
          <a:bodyPr vert="horz" lIns="91440" tIns="45720" rIns="91440" bIns="45720" rtlCol="0">
            <a:normAutofit/>
          </a:bodyPr>
          <a:lstStyle/>
          <a:p>
            <a:pPr lvl="0"/>
            <a:r>
              <a:rPr lang="de-DE" dirty="0" smtClean="0"/>
              <a:t>Textmasterformat bearbeiten</a:t>
            </a:r>
          </a:p>
          <a:p>
            <a:pPr lvl="1"/>
            <a:r>
              <a:rPr lang="de-DE" dirty="0" smtClean="0"/>
              <a:t>Zweite Ebene</a:t>
            </a:r>
          </a:p>
          <a:p>
            <a:pPr lvl="2"/>
            <a:r>
              <a:rPr lang="de-DE" dirty="0" smtClean="0"/>
              <a:t>Dritte Ebene</a:t>
            </a:r>
          </a:p>
          <a:p>
            <a:pPr lvl="3"/>
            <a:r>
              <a:rPr lang="de-DE" dirty="0" smtClean="0"/>
              <a:t>Vierte Ebene</a:t>
            </a:r>
          </a:p>
          <a:p>
            <a:pPr lvl="4"/>
            <a:r>
              <a:rPr lang="de-DE" dirty="0" smtClean="0"/>
              <a:t>Fünfte Ebene</a:t>
            </a:r>
            <a:endParaRPr lang="en-US" dirty="0" smtClean="0"/>
          </a:p>
        </p:txBody>
      </p:sp>
      <p:sp>
        <p:nvSpPr>
          <p:cNvPr id="13" name="Foliennummernplatzhalter 3"/>
          <p:cNvSpPr txBox="1">
            <a:spLocks/>
          </p:cNvSpPr>
          <p:nvPr userDrawn="1"/>
        </p:nvSpPr>
        <p:spPr>
          <a:xfrm>
            <a:off x="3491880" y="6309320"/>
            <a:ext cx="21336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Calibri" pitchFamily="34" charset="0"/>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2070C0CA-37E3-453F-9FE0-729D0D5BABF1}" type="slidenum">
              <a:rPr lang="de-CH" smtClean="0"/>
              <a:pPr/>
              <a:t>‹Nr.›</a:t>
            </a:fld>
            <a:endParaRPr lang="de-CH"/>
          </a:p>
        </p:txBody>
      </p:sp>
      <p:pic>
        <p:nvPicPr>
          <p:cNvPr id="5" name="Grafik 4"/>
          <p:cNvPicPr>
            <a:picLocks noChangeAspect="1"/>
          </p:cNvPicPr>
          <p:nvPr userDrawn="1"/>
        </p:nvPicPr>
        <p:blipFill>
          <a:blip r:embed="rId12" cstate="print">
            <a:extLst>
              <a:ext uri="{28A0092B-C50C-407E-A947-70E740481C1C}">
                <a14:useLocalDpi xmlns:a14="http://schemas.microsoft.com/office/drawing/2010/main" val="0"/>
              </a:ext>
            </a:extLst>
          </a:blip>
          <a:stretch>
            <a:fillRect/>
          </a:stretch>
        </p:blipFill>
        <p:spPr>
          <a:xfrm>
            <a:off x="7936632" y="6099809"/>
            <a:ext cx="750168" cy="562626"/>
          </a:xfrm>
          <a:prstGeom prst="rect">
            <a:avLst/>
          </a:prstGeom>
        </p:spPr>
      </p:pic>
      <p:pic>
        <p:nvPicPr>
          <p:cNvPr id="8" name="Grafik 7"/>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13320" y="-408334"/>
            <a:ext cx="9144000" cy="816668"/>
          </a:xfrm>
          <a:prstGeom prst="rect">
            <a:avLst/>
          </a:prstGeom>
        </p:spPr>
      </p:pic>
      <p:pic>
        <p:nvPicPr>
          <p:cNvPr id="4" name="Grafik 3"/>
          <p:cNvPicPr>
            <a:picLocks noChangeAspect="1"/>
          </p:cNvPicPr>
          <p:nvPr userDrawn="1"/>
        </p:nvPicPr>
        <p:blipFill>
          <a:blip r:embed="rId14" cstate="print">
            <a:extLst>
              <a:ext uri="{28A0092B-C50C-407E-A947-70E740481C1C}">
                <a14:useLocalDpi xmlns:a14="http://schemas.microsoft.com/office/drawing/2010/main" val="0"/>
              </a:ext>
            </a:extLst>
          </a:blip>
          <a:stretch>
            <a:fillRect/>
          </a:stretch>
        </p:blipFill>
        <p:spPr>
          <a:xfrm>
            <a:off x="457200" y="6250814"/>
            <a:ext cx="2267744" cy="346538"/>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8" r:id="rId9"/>
    <p:sldLayoutId id="2147483659" r:id="rId10"/>
  </p:sldLayoutIdLst>
  <p:timing>
    <p:tnLst>
      <p:par>
        <p:cTn id="1" dur="indefinite" restart="never" nodeType="tmRoot"/>
      </p:par>
    </p:tnLst>
  </p:timing>
  <p:hf hdr="0"/>
  <p:txStyles>
    <p:titleStyle>
      <a:lvl1pPr algn="ctr" defTabSz="914400" rtl="0" eaLnBrk="1" latinLnBrk="0" hangingPunct="1">
        <a:lnSpc>
          <a:spcPct val="100000"/>
        </a:lnSpc>
        <a:spcBef>
          <a:spcPct val="0"/>
        </a:spcBef>
        <a:buNone/>
        <a:defRPr sz="3200" b="0" kern="1200">
          <a:solidFill>
            <a:schemeClr val="accent1">
              <a:lumMod val="50000"/>
            </a:schemeClr>
          </a:solidFill>
          <a:effectLst/>
          <a:latin typeface="Cambria" pitchFamily="18" charset="0"/>
          <a:ea typeface="+mj-ea"/>
          <a:cs typeface="+mj-cs"/>
        </a:defRPr>
      </a:lvl1pPr>
    </p:titleStyle>
    <p:bodyStyle>
      <a:lvl1pPr marL="342900" indent="-342900" algn="l" defTabSz="914400" rtl="0" eaLnBrk="1" latinLnBrk="0" hangingPunct="1">
        <a:spcBef>
          <a:spcPct val="20000"/>
        </a:spcBef>
        <a:buClr>
          <a:srgbClr val="FFC000"/>
        </a:buClr>
        <a:buFont typeface="Calibri" pitchFamily="34" charset="0"/>
        <a:buChar char="»"/>
        <a:defRPr sz="2400" b="0" kern="1200">
          <a:solidFill>
            <a:schemeClr val="tx1"/>
          </a:solidFill>
          <a:latin typeface="Calibri" pitchFamily="34" charset="0"/>
          <a:ea typeface="+mn-ea"/>
          <a:cs typeface="+mn-cs"/>
        </a:defRPr>
      </a:lvl1pPr>
      <a:lvl2pPr marL="742950" indent="-285750" algn="l" defTabSz="914400" rtl="0" eaLnBrk="1" latinLnBrk="0" hangingPunct="1">
        <a:spcBef>
          <a:spcPct val="20000"/>
        </a:spcBef>
        <a:buFont typeface="Calibri" pitchFamily="34" charset="0"/>
        <a:buChar char="»"/>
        <a:defRPr sz="2000" i="1" kern="1200">
          <a:solidFill>
            <a:schemeClr val="accent6">
              <a:lumMod val="50000"/>
            </a:schemeClr>
          </a:solidFill>
          <a:latin typeface="Calibri" pitchFamily="34" charset="0"/>
          <a:ea typeface="+mn-ea"/>
          <a:cs typeface="+mn-cs"/>
        </a:defRPr>
      </a:lvl2pPr>
      <a:lvl3pPr marL="11430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Calibri" pitchFamily="34" charset="0"/>
          <a:ea typeface="+mn-ea"/>
          <a:cs typeface="+mn-cs"/>
        </a:defRPr>
      </a:lvl3pPr>
      <a:lvl4pPr marL="16002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Calibri" pitchFamily="34" charset="0"/>
          <a:ea typeface="+mn-ea"/>
          <a:cs typeface="+mn-cs"/>
        </a:defRPr>
      </a:lvl4pPr>
      <a:lvl5pPr marL="20574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Calibri" pitchFamily="34" charset="0"/>
          <a:ea typeface="+mn-ea"/>
          <a:cs typeface="+mn-cs"/>
        </a:defRPr>
      </a:lvl5pPr>
      <a:lvl6pPr marL="25146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6pPr>
      <a:lvl7pPr marL="29718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7pPr>
      <a:lvl8pPr marL="34290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8pPr>
      <a:lvl9pPr marL="38862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hyperlink" Target="http://www.seminare-ps.net/" TargetMode="External"/><Relationship Id="rId2" Type="http://schemas.openxmlformats.org/officeDocument/2006/relationships/hyperlink" Target="http://www.samuelpfeifer.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de-CH" dirty="0" smtClean="0"/>
              <a:t/>
            </a:r>
            <a:br>
              <a:rPr lang="de-CH" dirty="0" smtClean="0"/>
            </a:br>
            <a:r>
              <a:rPr lang="de-CH" dirty="0"/>
              <a:t/>
            </a:r>
            <a:br>
              <a:rPr lang="de-CH" dirty="0"/>
            </a:br>
            <a:r>
              <a:rPr lang="de-CH" dirty="0" smtClean="0"/>
              <a:t>Religiöse Patienten und säkulare Therapeuten – ein ethisches Spannungsfeld</a:t>
            </a:r>
            <a:endParaRPr lang="de-CH" dirty="0"/>
          </a:p>
        </p:txBody>
      </p:sp>
      <p:sp>
        <p:nvSpPr>
          <p:cNvPr id="3" name="Untertitel 2"/>
          <p:cNvSpPr>
            <a:spLocks noGrp="1"/>
          </p:cNvSpPr>
          <p:nvPr>
            <p:ph type="subTitle" idx="1"/>
          </p:nvPr>
        </p:nvSpPr>
        <p:spPr>
          <a:xfrm>
            <a:off x="1259632" y="4509120"/>
            <a:ext cx="6872808" cy="1219200"/>
          </a:xfrm>
        </p:spPr>
        <p:txBody>
          <a:bodyPr>
            <a:normAutofit/>
          </a:bodyPr>
          <a:lstStyle/>
          <a:p>
            <a:r>
              <a:rPr lang="de-CH" dirty="0" smtClean="0"/>
              <a:t>Prof. Dr. med. Samuel Pfeifer, Riehen</a:t>
            </a:r>
          </a:p>
          <a:p>
            <a:r>
              <a:rPr lang="de-CH" dirty="0" err="1" smtClean="0"/>
              <a:t>Evang</a:t>
            </a:r>
            <a:r>
              <a:rPr lang="de-CH" dirty="0" smtClean="0"/>
              <a:t>. Hochschule Tabor, Marburg </a:t>
            </a:r>
          </a:p>
        </p:txBody>
      </p:sp>
    </p:spTree>
    <p:extLst>
      <p:ext uri="{BB962C8B-B14F-4D97-AF65-F5344CB8AC3E}">
        <p14:creationId xmlns:p14="http://schemas.microsoft.com/office/powerpoint/2010/main" val="39690702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p:cNvSpPr/>
          <p:nvPr/>
        </p:nvSpPr>
        <p:spPr>
          <a:xfrm>
            <a:off x="1475656" y="6086475"/>
            <a:ext cx="2736304" cy="51087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a:p>
        </p:txBody>
      </p:sp>
      <p:sp>
        <p:nvSpPr>
          <p:cNvPr id="6151" name="Rectangle 7"/>
          <p:cNvSpPr>
            <a:spLocks noGrp="1" noChangeArrowheads="1"/>
          </p:cNvSpPr>
          <p:nvPr>
            <p:ph type="title"/>
          </p:nvPr>
        </p:nvSpPr>
        <p:spPr/>
        <p:txBody>
          <a:bodyPr/>
          <a:lstStyle/>
          <a:p>
            <a:r>
              <a:rPr lang="de-CH"/>
              <a:t>Ziele in der Psychotherapie</a:t>
            </a:r>
            <a:endParaRPr lang="en-GB"/>
          </a:p>
        </p:txBody>
      </p:sp>
      <p:pic>
        <p:nvPicPr>
          <p:cNvPr id="6154" name="Picture 10" descr="Ziele Psychotherapie"/>
          <p:cNvPicPr>
            <a:picLocks noGrp="1" noChangeAspect="1" noChangeArrowheads="1"/>
          </p:cNvPicPr>
          <p:nvPr>
            <p:ph idx="1"/>
          </p:nvPr>
        </p:nvPicPr>
        <p:blipFill>
          <a:blip r:embed="rId2"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a:xfrm>
            <a:off x="1187450" y="1412875"/>
            <a:ext cx="6769100" cy="5532438"/>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6155" name="Text Box 11"/>
          <p:cNvSpPr txBox="1">
            <a:spLocks noChangeArrowheads="1"/>
          </p:cNvSpPr>
          <p:nvPr/>
        </p:nvSpPr>
        <p:spPr bwMode="auto">
          <a:xfrm>
            <a:off x="5076056" y="6086474"/>
            <a:ext cx="3672657" cy="2616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de-CH" sz="1100" dirty="0"/>
              <a:t>M. </a:t>
            </a:r>
            <a:r>
              <a:rPr lang="de-CH" sz="1100" dirty="0" smtClean="0"/>
              <a:t>Grosse </a:t>
            </a:r>
            <a:r>
              <a:rPr lang="de-CH" sz="1100" dirty="0" err="1" smtClean="0"/>
              <a:t>Holtforth</a:t>
            </a:r>
            <a:r>
              <a:rPr lang="de-CH" sz="1100" dirty="0" smtClean="0"/>
              <a:t>  &amp; Grawe 2001</a:t>
            </a:r>
            <a:endParaRPr lang="en-GB" sz="1100" dirty="0"/>
          </a:p>
        </p:txBody>
      </p:sp>
      <p:sp>
        <p:nvSpPr>
          <p:cNvPr id="6157" name="Text Box 13"/>
          <p:cNvSpPr txBox="1">
            <a:spLocks noChangeArrowheads="1"/>
          </p:cNvSpPr>
          <p:nvPr/>
        </p:nvSpPr>
        <p:spPr bwMode="auto">
          <a:xfrm>
            <a:off x="6948488" y="1196975"/>
            <a:ext cx="1944687" cy="1190625"/>
          </a:xfrm>
          <a:prstGeom prst="rect">
            <a:avLst/>
          </a:prstGeom>
          <a:solidFill>
            <a:srgbClr val="F4EDB8"/>
          </a:solidFill>
          <a:ln>
            <a:noFill/>
          </a:ln>
          <a:effectLst>
            <a:prstShdw prst="shdw17" dist="17961" dir="2700000">
              <a:srgbClr val="F4EDB8">
                <a:gamma/>
                <a:shade val="60000"/>
                <a:invGamma/>
              </a:srgbClr>
            </a:prstShdw>
          </a:effectLst>
          <a:extLst>
            <a:ext uri="{91240B29-F687-4F45-9708-019B960494DF}">
              <a14:hiddenLine xmlns:a14="http://schemas.microsoft.com/office/drawing/2010/main" w="9525">
                <a:solidFill>
                  <a:schemeClr val="tx1"/>
                </a:solidFill>
                <a:miter lim="800000"/>
                <a:headEnd/>
                <a:tailEnd/>
              </a14:hiddenLine>
            </a:ext>
          </a:extLst>
        </p:spPr>
        <p:txBody>
          <a:bodyPr>
            <a:spAutoFit/>
          </a:bodyPr>
          <a:lstStyle/>
          <a:p>
            <a:pPr>
              <a:spcBef>
                <a:spcPct val="50000"/>
              </a:spcBef>
            </a:pPr>
            <a:r>
              <a:rPr lang="de-CH"/>
              <a:t>nur 3 % suchen Antwort auf die Frage nach dem Sinn.</a:t>
            </a:r>
            <a:endParaRPr lang="en-GB"/>
          </a:p>
        </p:txBody>
      </p:sp>
      <p:sp>
        <p:nvSpPr>
          <p:cNvPr id="6156" name="AutoShape 12"/>
          <p:cNvSpPr>
            <a:spLocks noChangeArrowheads="1"/>
          </p:cNvSpPr>
          <p:nvPr/>
        </p:nvSpPr>
        <p:spPr bwMode="auto">
          <a:xfrm rot="-2912128">
            <a:off x="5652294" y="2564607"/>
            <a:ext cx="2808287" cy="1511300"/>
          </a:xfrm>
          <a:prstGeom prst="leftArrow">
            <a:avLst>
              <a:gd name="adj1" fmla="val 50000"/>
              <a:gd name="adj2" fmla="val 46455"/>
            </a:avLst>
          </a:prstGeom>
          <a:gradFill flip="none" rotWithShape="1">
            <a:gsLst>
              <a:gs pos="0">
                <a:srgbClr val="EB7E1B">
                  <a:shade val="30000"/>
                  <a:satMod val="115000"/>
                </a:srgbClr>
              </a:gs>
              <a:gs pos="50000">
                <a:srgbClr val="EB7E1B">
                  <a:shade val="67500"/>
                  <a:satMod val="115000"/>
                </a:srgbClr>
              </a:gs>
              <a:gs pos="100000">
                <a:srgbClr val="EB7E1B">
                  <a:shade val="100000"/>
                  <a:satMod val="115000"/>
                </a:srgbClr>
              </a:gs>
            </a:gsLst>
            <a:lin ang="0" scaled="1"/>
            <a:tileRect/>
          </a:gradFill>
          <a:ln w="38100">
            <a:solidFill>
              <a:srgbClr val="FFC000"/>
            </a:solidFill>
          </a:ln>
          <a:effectLst>
            <a:outerShdw blurRad="50800" dist="38100" dir="2700000" algn="tl" rotWithShape="0">
              <a:prstClr val="black">
                <a:alpha val="40000"/>
              </a:prstClr>
            </a:outerShdw>
          </a:effectLst>
          <a:extLst/>
        </p:spPr>
        <p:txBody>
          <a:bodyPr wrap="none" anchor="ctr"/>
          <a:lstStyle/>
          <a:p>
            <a:endParaRPr lang="de-CH"/>
          </a:p>
        </p:txBody>
      </p:sp>
    </p:spTree>
    <p:extLst>
      <p:ext uri="{BB962C8B-B14F-4D97-AF65-F5344CB8AC3E}">
        <p14:creationId xmlns:p14="http://schemas.microsoft.com/office/powerpoint/2010/main" val="191645573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3" fill="hold" grpId="0" nodeType="clickEffect">
                                  <p:stCondLst>
                                    <p:cond delay="0"/>
                                  </p:stCondLst>
                                  <p:childTnLst>
                                    <p:set>
                                      <p:cBhvr>
                                        <p:cTn id="6" dur="1" fill="hold">
                                          <p:stCondLst>
                                            <p:cond delay="0"/>
                                          </p:stCondLst>
                                        </p:cTn>
                                        <p:tgtEl>
                                          <p:spTgt spid="6157"/>
                                        </p:tgtEl>
                                        <p:attrNameLst>
                                          <p:attrName>style.visibility</p:attrName>
                                        </p:attrNameLst>
                                      </p:cBhvr>
                                      <p:to>
                                        <p:strVal val="visible"/>
                                      </p:to>
                                    </p:set>
                                    <p:anim calcmode="lin" valueType="num">
                                      <p:cBhvr additive="base">
                                        <p:cTn id="7" dur="500" fill="hold"/>
                                        <p:tgtEl>
                                          <p:spTgt spid="6157"/>
                                        </p:tgtEl>
                                        <p:attrNameLst>
                                          <p:attrName>ppt_x</p:attrName>
                                        </p:attrNameLst>
                                      </p:cBhvr>
                                      <p:tavLst>
                                        <p:tav tm="0">
                                          <p:val>
                                            <p:strVal val="1+#ppt_w/2"/>
                                          </p:val>
                                        </p:tav>
                                        <p:tav tm="100000">
                                          <p:val>
                                            <p:strVal val="#ppt_x"/>
                                          </p:val>
                                        </p:tav>
                                      </p:tavLst>
                                    </p:anim>
                                    <p:anim calcmode="lin" valueType="num">
                                      <p:cBhvr additive="base">
                                        <p:cTn id="8" dur="500" fill="hold"/>
                                        <p:tgtEl>
                                          <p:spTgt spid="6157"/>
                                        </p:tgtEl>
                                        <p:attrNameLst>
                                          <p:attrName>ppt_y</p:attrName>
                                        </p:attrNameLst>
                                      </p:cBhvr>
                                      <p:tavLst>
                                        <p:tav tm="0">
                                          <p:val>
                                            <p:strVal val="0-#ppt_h/2"/>
                                          </p:val>
                                        </p:tav>
                                        <p:tav tm="100000">
                                          <p:val>
                                            <p:strVal val="#ppt_y"/>
                                          </p:val>
                                        </p:tav>
                                      </p:tavLst>
                                    </p:anim>
                                  </p:childTnLst>
                                </p:cTn>
                              </p:par>
                              <p:par>
                                <p:cTn id="9" presetID="2" presetClass="entr" presetSubtype="3" fill="hold" grpId="0" nodeType="withEffect">
                                  <p:stCondLst>
                                    <p:cond delay="0"/>
                                  </p:stCondLst>
                                  <p:childTnLst>
                                    <p:set>
                                      <p:cBhvr>
                                        <p:cTn id="10" dur="1" fill="hold">
                                          <p:stCondLst>
                                            <p:cond delay="0"/>
                                          </p:stCondLst>
                                        </p:cTn>
                                        <p:tgtEl>
                                          <p:spTgt spid="6156"/>
                                        </p:tgtEl>
                                        <p:attrNameLst>
                                          <p:attrName>style.visibility</p:attrName>
                                        </p:attrNameLst>
                                      </p:cBhvr>
                                      <p:to>
                                        <p:strVal val="visible"/>
                                      </p:to>
                                    </p:set>
                                    <p:anim calcmode="lin" valueType="num">
                                      <p:cBhvr additive="base">
                                        <p:cTn id="11" dur="500" fill="hold"/>
                                        <p:tgtEl>
                                          <p:spTgt spid="6156"/>
                                        </p:tgtEl>
                                        <p:attrNameLst>
                                          <p:attrName>ppt_x</p:attrName>
                                        </p:attrNameLst>
                                      </p:cBhvr>
                                      <p:tavLst>
                                        <p:tav tm="0">
                                          <p:val>
                                            <p:strVal val="1+#ppt_w/2"/>
                                          </p:val>
                                        </p:tav>
                                        <p:tav tm="100000">
                                          <p:val>
                                            <p:strVal val="#ppt_x"/>
                                          </p:val>
                                        </p:tav>
                                      </p:tavLst>
                                    </p:anim>
                                    <p:anim calcmode="lin" valueType="num">
                                      <p:cBhvr additive="base">
                                        <p:cTn id="12" dur="500" fill="hold"/>
                                        <p:tgtEl>
                                          <p:spTgt spid="6156"/>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57" grpId="0" animBg="1"/>
      <p:bldP spid="6156"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el 5"/>
          <p:cNvSpPr txBox="1">
            <a:spLocks noGrp="1"/>
          </p:cNvSpPr>
          <p:nvPr>
            <p:ph type="title"/>
          </p:nvPr>
        </p:nvSpPr>
        <p:spPr>
          <a:xfrm>
            <a:off x="1369858" y="1772816"/>
            <a:ext cx="7772400" cy="2862322"/>
          </a:xfrm>
          <a:prstGeom prst="rect">
            <a:avLst/>
          </a:prstGeom>
          <a:noFill/>
        </p:spPr>
        <p:txBody>
          <a:bodyPr wrap="square" rtlCol="0">
            <a:spAutoFit/>
          </a:bodyPr>
          <a:lstStyle/>
          <a:p>
            <a:pPr algn="l"/>
            <a:r>
              <a:rPr lang="de-CH" sz="3600" dirty="0" smtClean="0">
                <a:solidFill>
                  <a:schemeClr val="tx1"/>
                </a:solidFill>
              </a:rPr>
              <a:t>Wie kann man sich dem Thema </a:t>
            </a:r>
            <a:r>
              <a:rPr lang="de-CH" sz="3600" dirty="0" smtClean="0">
                <a:solidFill>
                  <a:srgbClr val="FF9900"/>
                </a:solidFill>
              </a:rPr>
              <a:t/>
            </a:r>
            <a:br>
              <a:rPr lang="de-CH" sz="3600" dirty="0" smtClean="0">
                <a:solidFill>
                  <a:srgbClr val="FF9900"/>
                </a:solidFill>
              </a:rPr>
            </a:br>
            <a:r>
              <a:rPr lang="de-CH" sz="3600" dirty="0" smtClean="0">
                <a:solidFill>
                  <a:srgbClr val="FF9900"/>
                </a:solidFill>
              </a:rPr>
              <a:t>– kultursensibel </a:t>
            </a:r>
            <a:br>
              <a:rPr lang="de-CH" sz="3600" dirty="0" smtClean="0">
                <a:solidFill>
                  <a:srgbClr val="FF9900"/>
                </a:solidFill>
              </a:rPr>
            </a:br>
            <a:r>
              <a:rPr lang="de-CH" sz="3600" dirty="0" smtClean="0">
                <a:solidFill>
                  <a:srgbClr val="FF9900"/>
                </a:solidFill>
              </a:rPr>
              <a:t>– ethisch verantwortungsvoll</a:t>
            </a:r>
            <a:br>
              <a:rPr lang="de-CH" sz="3600" dirty="0" smtClean="0">
                <a:solidFill>
                  <a:srgbClr val="FF9900"/>
                </a:solidFill>
              </a:rPr>
            </a:br>
            <a:r>
              <a:rPr lang="de-CH" sz="3600" dirty="0" smtClean="0">
                <a:solidFill>
                  <a:srgbClr val="FF9900"/>
                </a:solidFill>
              </a:rPr>
              <a:t>– therapeutisch zentriert </a:t>
            </a:r>
            <a:br>
              <a:rPr lang="de-CH" sz="3600" dirty="0" smtClean="0">
                <a:solidFill>
                  <a:srgbClr val="FF9900"/>
                </a:solidFill>
              </a:rPr>
            </a:br>
            <a:r>
              <a:rPr lang="de-CH" sz="3600" dirty="0" smtClean="0">
                <a:solidFill>
                  <a:schemeClr val="tx1"/>
                </a:solidFill>
              </a:rPr>
              <a:t>annähern?</a:t>
            </a:r>
            <a:endParaRPr lang="de-CH" sz="3600" dirty="0">
              <a:solidFill>
                <a:schemeClr val="tx1"/>
              </a:solidFill>
            </a:endParaRPr>
          </a:p>
        </p:txBody>
      </p:sp>
    </p:spTree>
    <p:extLst>
      <p:ext uri="{BB962C8B-B14F-4D97-AF65-F5344CB8AC3E}">
        <p14:creationId xmlns:p14="http://schemas.microsoft.com/office/powerpoint/2010/main" val="152005305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CH" dirty="0" smtClean="0"/>
              <a:t>Erwartungen an Psychotherapie</a:t>
            </a:r>
            <a:endParaRPr lang="de-CH" dirty="0"/>
          </a:p>
        </p:txBody>
      </p:sp>
      <p:sp>
        <p:nvSpPr>
          <p:cNvPr id="3" name="Inhaltsplatzhalter 2"/>
          <p:cNvSpPr>
            <a:spLocks noGrp="1"/>
          </p:cNvSpPr>
          <p:nvPr>
            <p:ph idx="1"/>
          </p:nvPr>
        </p:nvSpPr>
        <p:spPr/>
        <p:txBody>
          <a:bodyPr/>
          <a:lstStyle/>
          <a:p>
            <a:pPr marL="0" indent="0">
              <a:buNone/>
            </a:pPr>
            <a:r>
              <a:rPr lang="de-CH" sz="1800" b="1" dirty="0" smtClean="0"/>
              <a:t>Mit </a:t>
            </a:r>
            <a:r>
              <a:rPr lang="de-CH" sz="1800" b="1" dirty="0"/>
              <a:t>Hilfe der psychotherapeutischen Behandlung möchte ich</a:t>
            </a:r>
            <a:r>
              <a:rPr lang="de-CH" sz="1800" b="1" dirty="0" smtClean="0"/>
              <a:t>... </a:t>
            </a:r>
          </a:p>
          <a:p>
            <a:pPr marL="0" indent="0">
              <a:buNone/>
            </a:pPr>
            <a:endParaRPr lang="de-CH" sz="1800" dirty="0"/>
          </a:p>
          <a:p>
            <a:pPr lvl="0"/>
            <a:r>
              <a:rPr lang="de-CH" sz="1800" dirty="0"/>
              <a:t>Meine Probleme ("persönliche Baustellen") in </a:t>
            </a:r>
            <a:r>
              <a:rPr lang="de-CH" sz="1800" dirty="0" smtClean="0"/>
              <a:t/>
            </a:r>
            <a:br>
              <a:rPr lang="de-CH" sz="1800" dirty="0" smtClean="0"/>
            </a:br>
            <a:r>
              <a:rPr lang="de-CH" sz="1800" dirty="0" smtClean="0"/>
              <a:t>der Familie / am </a:t>
            </a:r>
            <a:r>
              <a:rPr lang="de-CH" sz="1800" dirty="0"/>
              <a:t>Arbeitsplatz besser bewältigen lernen</a:t>
            </a:r>
          </a:p>
          <a:p>
            <a:pPr lvl="0"/>
            <a:r>
              <a:rPr lang="de-CH" sz="1800" dirty="0"/>
              <a:t>Meine Stimmungsschwankungen reduzieren</a:t>
            </a:r>
          </a:p>
          <a:p>
            <a:pPr lvl="0"/>
            <a:r>
              <a:rPr lang="de-CH" sz="1800" dirty="0"/>
              <a:t>Meine kreisenden Gedanken, ständiges Grübeln, </a:t>
            </a:r>
            <a:r>
              <a:rPr lang="de-CH" sz="1800" dirty="0" smtClean="0"/>
              <a:t/>
            </a:r>
            <a:br>
              <a:rPr lang="de-CH" sz="1800" dirty="0" smtClean="0"/>
            </a:br>
            <a:r>
              <a:rPr lang="de-CH" sz="1800" dirty="0" smtClean="0"/>
              <a:t>Sich-Sorgen </a:t>
            </a:r>
            <a:r>
              <a:rPr lang="de-CH" sz="1800" dirty="0"/>
              <a:t>reduzieren</a:t>
            </a:r>
          </a:p>
          <a:p>
            <a:pPr lvl="0"/>
            <a:r>
              <a:rPr lang="de-CH" sz="1800" dirty="0"/>
              <a:t>Methoden kennen lernen, die mir helfen, </a:t>
            </a:r>
            <a:r>
              <a:rPr lang="de-CH" sz="1800" dirty="0" smtClean="0"/>
              <a:t/>
            </a:r>
            <a:br>
              <a:rPr lang="de-CH" sz="1800" dirty="0" smtClean="0"/>
            </a:br>
            <a:r>
              <a:rPr lang="de-CH" sz="1800" dirty="0" smtClean="0"/>
              <a:t>weniger </a:t>
            </a:r>
            <a:r>
              <a:rPr lang="de-CH" sz="1800" dirty="0"/>
              <a:t>Angst zu haben</a:t>
            </a:r>
          </a:p>
          <a:p>
            <a:pPr lvl="0"/>
            <a:r>
              <a:rPr lang="de-CH" sz="1800" dirty="0"/>
              <a:t>Nicht mehr so traurig und antriebsarm sein</a:t>
            </a:r>
          </a:p>
          <a:p>
            <a:pPr lvl="0"/>
            <a:r>
              <a:rPr lang="de-CH" sz="1800" dirty="0"/>
              <a:t>Die Scheidung besser verarbeiten</a:t>
            </a:r>
          </a:p>
          <a:p>
            <a:pPr lvl="0"/>
            <a:r>
              <a:rPr lang="de-CH" sz="1800" dirty="0"/>
              <a:t>Mit Stresssituationen besser umgehen lernen</a:t>
            </a:r>
          </a:p>
          <a:p>
            <a:pPr lvl="0"/>
            <a:r>
              <a:rPr lang="de-CH" sz="1800" dirty="0"/>
              <a:t>Meine lähmende Prüfungsangst </a:t>
            </a:r>
            <a:r>
              <a:rPr lang="de-CH" sz="1800" dirty="0" smtClean="0"/>
              <a:t>überwinden</a:t>
            </a:r>
            <a:endParaRPr lang="de-CH" sz="1800" dirty="0"/>
          </a:p>
        </p:txBody>
      </p:sp>
      <p:sp>
        <p:nvSpPr>
          <p:cNvPr id="4" name="Textfeld 3"/>
          <p:cNvSpPr txBox="1"/>
          <p:nvPr/>
        </p:nvSpPr>
        <p:spPr>
          <a:xfrm>
            <a:off x="6300192" y="2420888"/>
            <a:ext cx="3528392" cy="1815882"/>
          </a:xfrm>
          <a:prstGeom prst="rect">
            <a:avLst/>
          </a:prstGeom>
          <a:solidFill>
            <a:srgbClr val="FFFF00"/>
          </a:solidFill>
        </p:spPr>
        <p:txBody>
          <a:bodyPr wrap="square" rtlCol="0">
            <a:spAutoFit/>
          </a:bodyPr>
          <a:lstStyle/>
          <a:p>
            <a:r>
              <a:rPr lang="de-CH" sz="2800" dirty="0" smtClean="0"/>
              <a:t>Verbesserung </a:t>
            </a:r>
            <a:br>
              <a:rPr lang="de-CH" sz="2800" dirty="0" smtClean="0"/>
            </a:br>
            <a:r>
              <a:rPr lang="de-CH" sz="2800" dirty="0" smtClean="0"/>
              <a:t>des </a:t>
            </a:r>
            <a:br>
              <a:rPr lang="de-CH" sz="2800" dirty="0" smtClean="0"/>
            </a:br>
            <a:r>
              <a:rPr lang="de-CH" sz="2800" dirty="0" smtClean="0"/>
              <a:t>Funktionierens </a:t>
            </a:r>
            <a:br>
              <a:rPr lang="de-CH" sz="2800" dirty="0" smtClean="0"/>
            </a:br>
            <a:r>
              <a:rPr lang="de-CH" sz="2800" dirty="0" smtClean="0"/>
              <a:t>einer Person</a:t>
            </a:r>
            <a:endParaRPr lang="de-CH" sz="2800" dirty="0"/>
          </a:p>
        </p:txBody>
      </p:sp>
    </p:spTree>
    <p:extLst>
      <p:ext uri="{BB962C8B-B14F-4D97-AF65-F5344CB8AC3E}">
        <p14:creationId xmlns:p14="http://schemas.microsoft.com/office/powerpoint/2010/main" val="296226429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CH" dirty="0" smtClean="0"/>
              <a:t>Erwartungen an Psychotherapie II</a:t>
            </a:r>
            <a:endParaRPr lang="de-CH" dirty="0"/>
          </a:p>
        </p:txBody>
      </p:sp>
      <p:sp>
        <p:nvSpPr>
          <p:cNvPr id="3" name="Inhaltsplatzhalter 2"/>
          <p:cNvSpPr>
            <a:spLocks noGrp="1"/>
          </p:cNvSpPr>
          <p:nvPr>
            <p:ph idx="1"/>
          </p:nvPr>
        </p:nvSpPr>
        <p:spPr>
          <a:xfrm>
            <a:off x="1116013" y="1484313"/>
            <a:ext cx="6408315" cy="4670425"/>
          </a:xfrm>
        </p:spPr>
        <p:txBody>
          <a:bodyPr/>
          <a:lstStyle/>
          <a:p>
            <a:pPr marL="0" indent="0">
              <a:buNone/>
            </a:pPr>
            <a:r>
              <a:rPr lang="de-CH" sz="1800" b="1" dirty="0" smtClean="0"/>
              <a:t>Mit </a:t>
            </a:r>
            <a:r>
              <a:rPr lang="de-CH" sz="1800" b="1" dirty="0"/>
              <a:t>Hilfe der psychotherapeutischen Behandlung möchte ich</a:t>
            </a:r>
            <a:r>
              <a:rPr lang="de-CH" sz="1800" b="1" dirty="0" smtClean="0"/>
              <a:t>... </a:t>
            </a:r>
            <a:endParaRPr lang="de-CH" sz="1800" dirty="0"/>
          </a:p>
          <a:p>
            <a:r>
              <a:rPr lang="de-CH" sz="1800" dirty="0"/>
              <a:t>Meine Kräfte besser einteilen und meine Grenzen erkennen und akzeptieren</a:t>
            </a:r>
          </a:p>
          <a:p>
            <a:pPr lvl="0"/>
            <a:r>
              <a:rPr lang="de-CH" sz="1800" dirty="0" smtClean="0"/>
              <a:t>Nein-Sagen </a:t>
            </a:r>
            <a:r>
              <a:rPr lang="de-CH" sz="1800" dirty="0"/>
              <a:t>lernen und besser eigene Bedürfnisse / Wünsche äußern</a:t>
            </a:r>
          </a:p>
          <a:p>
            <a:pPr lvl="0"/>
            <a:r>
              <a:rPr lang="de-CH" sz="1800" dirty="0"/>
              <a:t>Perfektionistische Ansprüche an mich reduzieren</a:t>
            </a:r>
          </a:p>
          <a:p>
            <a:pPr lvl="0"/>
            <a:r>
              <a:rPr lang="de-CH" sz="1800" dirty="0"/>
              <a:t>Angst- und Panikattacken überwinden</a:t>
            </a:r>
          </a:p>
          <a:p>
            <a:pPr lvl="0"/>
            <a:r>
              <a:rPr lang="de-CH" sz="1800" dirty="0"/>
              <a:t>Selbstsicherer werden, Schüchternheit überwinden</a:t>
            </a:r>
          </a:p>
          <a:p>
            <a:pPr lvl="0"/>
            <a:r>
              <a:rPr lang="de-CH" sz="1800" dirty="0"/>
              <a:t>Nicht mehr so stark von der Meinung anderer abhängig sein</a:t>
            </a:r>
          </a:p>
          <a:p>
            <a:pPr lvl="0"/>
            <a:r>
              <a:rPr lang="de-CH" sz="1800" dirty="0"/>
              <a:t>Mich trauen, meine Meinung zu sagen und mich besser durchzusetzen</a:t>
            </a:r>
          </a:p>
          <a:p>
            <a:pPr lvl="0"/>
            <a:r>
              <a:rPr lang="de-CH" sz="1800" dirty="0"/>
              <a:t>Mich mit meinem Partner wieder besser verstehen</a:t>
            </a:r>
          </a:p>
          <a:p>
            <a:pPr lvl="0"/>
            <a:r>
              <a:rPr lang="de-CH" sz="1800" dirty="0"/>
              <a:t>Die Ursachen meiner emotionalen Probleme herausfinden und mich dadurch besser verstehen</a:t>
            </a:r>
          </a:p>
        </p:txBody>
      </p:sp>
    </p:spTree>
    <p:extLst>
      <p:ext uri="{BB962C8B-B14F-4D97-AF65-F5344CB8AC3E}">
        <p14:creationId xmlns:p14="http://schemas.microsoft.com/office/powerpoint/2010/main" val="72199633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CH" dirty="0" smtClean="0"/>
              <a:t>Erwartungen an Psychotherapie III</a:t>
            </a:r>
            <a:endParaRPr lang="de-CH" dirty="0"/>
          </a:p>
        </p:txBody>
      </p:sp>
      <p:sp>
        <p:nvSpPr>
          <p:cNvPr id="3" name="Inhaltsplatzhalter 2"/>
          <p:cNvSpPr>
            <a:spLocks noGrp="1"/>
          </p:cNvSpPr>
          <p:nvPr>
            <p:ph idx="1"/>
          </p:nvPr>
        </p:nvSpPr>
        <p:spPr/>
        <p:txBody>
          <a:bodyPr/>
          <a:lstStyle/>
          <a:p>
            <a:pPr marL="0" indent="0">
              <a:buNone/>
            </a:pPr>
            <a:r>
              <a:rPr lang="de-CH" sz="1400" b="1" dirty="0" smtClean="0"/>
              <a:t>Mit </a:t>
            </a:r>
            <a:r>
              <a:rPr lang="de-CH" sz="1400" b="1" dirty="0"/>
              <a:t>Hilfe der psychotherapeutischen Behandlung möchte ich</a:t>
            </a:r>
            <a:r>
              <a:rPr lang="de-CH" sz="1400" b="1" dirty="0" smtClean="0"/>
              <a:t>... </a:t>
            </a:r>
            <a:endParaRPr lang="de-CH" sz="1400" dirty="0"/>
          </a:p>
          <a:p>
            <a:pPr lvl="0"/>
            <a:r>
              <a:rPr lang="de-CH" sz="1400" dirty="0"/>
              <a:t>Mit heftigen Gefühlsausbrüchen umgehen lernen</a:t>
            </a:r>
          </a:p>
          <a:p>
            <a:pPr lvl="0"/>
            <a:r>
              <a:rPr lang="de-CH" sz="1400" dirty="0"/>
              <a:t>Mit körperlichen Schmerzen umgehen lernen</a:t>
            </a:r>
          </a:p>
          <a:p>
            <a:pPr lvl="0"/>
            <a:r>
              <a:rPr lang="de-CH" sz="1400" dirty="0"/>
              <a:t>Die tiefe Trauer nach dem Tod meines Partners  verarbeiten/überwinden</a:t>
            </a:r>
          </a:p>
          <a:p>
            <a:pPr lvl="0"/>
            <a:r>
              <a:rPr lang="de-CH" sz="1400" dirty="0"/>
              <a:t>Meine psychosomatischen Beschwerden besser bewältigen</a:t>
            </a:r>
          </a:p>
          <a:p>
            <a:pPr lvl="0"/>
            <a:r>
              <a:rPr lang="de-CH" sz="1400" dirty="0" smtClean="0"/>
              <a:t>Mich </a:t>
            </a:r>
            <a:r>
              <a:rPr lang="de-CH" sz="1400" dirty="0"/>
              <a:t>um soziale Kontakte, meine Interessen und positive Freizeitaktivitäten kümmern</a:t>
            </a:r>
          </a:p>
          <a:p>
            <a:pPr lvl="0"/>
            <a:r>
              <a:rPr lang="de-CH" sz="1400" dirty="0"/>
              <a:t>Mich um mehr Lebensqualität kümmern</a:t>
            </a:r>
          </a:p>
          <a:p>
            <a:pPr lvl="0"/>
            <a:r>
              <a:rPr lang="de-CH" sz="1400" dirty="0"/>
              <a:t>Eine bessere Tagesstruktur aufbauen</a:t>
            </a:r>
          </a:p>
          <a:p>
            <a:pPr lvl="0"/>
            <a:r>
              <a:rPr lang="de-CH" sz="1400" dirty="0"/>
              <a:t>Mich nicht mehr über jede Kleinigkeit ärgern und so viel Streit mit meiner Tochter haben</a:t>
            </a:r>
          </a:p>
          <a:p>
            <a:pPr lvl="0"/>
            <a:r>
              <a:rPr lang="de-CH" sz="1400" dirty="0"/>
              <a:t>Mehr Durchhaltevermögen und Selbstdisziplin entwickeln</a:t>
            </a:r>
          </a:p>
          <a:p>
            <a:pPr lvl="0"/>
            <a:r>
              <a:rPr lang="de-CH" sz="1400" dirty="0"/>
              <a:t>Von meinen wiederholten, sinnlosen und zeitraubenden Gedanken und Handlungen loskommen (z.B. Händewaschen, Ordnen etc.)</a:t>
            </a:r>
          </a:p>
          <a:p>
            <a:pPr lvl="0"/>
            <a:r>
              <a:rPr lang="de-CH" sz="1400" dirty="0"/>
              <a:t>Wieder besser schlafen können (Ein- und Durchschlafen)</a:t>
            </a:r>
          </a:p>
          <a:p>
            <a:pPr lvl="0"/>
            <a:r>
              <a:rPr lang="de-CH" sz="1400" dirty="0"/>
              <a:t>Mich tagsüber ausgeruht und leistungsstark fühlen</a:t>
            </a:r>
          </a:p>
          <a:p>
            <a:pPr lvl="0"/>
            <a:r>
              <a:rPr lang="de-CH" sz="1400" dirty="0"/>
              <a:t>Mein Suchtmittelkonsum (Alkohol) unter Kontrolle bringen</a:t>
            </a:r>
          </a:p>
          <a:p>
            <a:pPr lvl="0"/>
            <a:r>
              <a:rPr lang="de-CH" sz="1400" dirty="0"/>
              <a:t>Besser mit anderen Leuten reden lernen und Kontakte knüpfen</a:t>
            </a:r>
          </a:p>
          <a:p>
            <a:pPr lvl="0"/>
            <a:r>
              <a:rPr lang="de-CH" sz="1400" dirty="0"/>
              <a:t>Ein schlimmes, traumatischer Erlebnis </a:t>
            </a:r>
            <a:r>
              <a:rPr lang="de-CH" sz="1400" dirty="0" smtClean="0"/>
              <a:t>überwinden</a:t>
            </a:r>
            <a:endParaRPr lang="de-CH" sz="1400" dirty="0"/>
          </a:p>
        </p:txBody>
      </p:sp>
    </p:spTree>
    <p:extLst>
      <p:ext uri="{BB962C8B-B14F-4D97-AF65-F5344CB8AC3E}">
        <p14:creationId xmlns:p14="http://schemas.microsoft.com/office/powerpoint/2010/main" val="110543228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CH" dirty="0" err="1" smtClean="0"/>
              <a:t>Religious</a:t>
            </a:r>
            <a:r>
              <a:rPr lang="de-CH" dirty="0" smtClean="0"/>
              <a:t> </a:t>
            </a:r>
            <a:r>
              <a:rPr lang="de-CH" dirty="0" err="1" smtClean="0"/>
              <a:t>Struggles</a:t>
            </a:r>
            <a:r>
              <a:rPr lang="de-CH" dirty="0" smtClean="0"/>
              <a:t> – Religiöse Konflikte</a:t>
            </a:r>
            <a:endParaRPr lang="de-CH" dirty="0"/>
          </a:p>
        </p:txBody>
      </p:sp>
      <p:sp>
        <p:nvSpPr>
          <p:cNvPr id="3" name="Inhaltsplatzhalter 2"/>
          <p:cNvSpPr>
            <a:spLocks noGrp="1"/>
          </p:cNvSpPr>
          <p:nvPr>
            <p:ph idx="1"/>
          </p:nvPr>
        </p:nvSpPr>
        <p:spPr/>
        <p:txBody>
          <a:bodyPr/>
          <a:lstStyle/>
          <a:p>
            <a:pPr marL="0" indent="0">
              <a:buNone/>
            </a:pPr>
            <a:r>
              <a:rPr lang="de-CH" dirty="0" smtClean="0"/>
              <a:t>Forschung durch J. </a:t>
            </a:r>
            <a:r>
              <a:rPr lang="de-CH" dirty="0" err="1" smtClean="0"/>
              <a:t>Exline</a:t>
            </a:r>
            <a:r>
              <a:rPr lang="de-CH" dirty="0" smtClean="0"/>
              <a:t> und K.I </a:t>
            </a:r>
            <a:r>
              <a:rPr lang="de-CH" dirty="0" err="1" smtClean="0"/>
              <a:t>Pargament</a:t>
            </a:r>
            <a:endParaRPr lang="de-CH" dirty="0" smtClean="0"/>
          </a:p>
          <a:p>
            <a:endParaRPr lang="de-CH" dirty="0"/>
          </a:p>
          <a:p>
            <a:r>
              <a:rPr lang="de-CH" dirty="0" smtClean="0"/>
              <a:t>Konflikthafte Gottesbeziehung</a:t>
            </a:r>
          </a:p>
          <a:p>
            <a:r>
              <a:rPr lang="de-CH" dirty="0" smtClean="0"/>
              <a:t>Dämonische </a:t>
            </a:r>
            <a:r>
              <a:rPr lang="de-CH" dirty="0" err="1" smtClean="0"/>
              <a:t>Kausalattributionen</a:t>
            </a:r>
            <a:endParaRPr lang="de-CH" dirty="0" smtClean="0"/>
          </a:p>
          <a:p>
            <a:r>
              <a:rPr lang="de-CH" dirty="0" smtClean="0"/>
              <a:t>Interpersonelle Enttäuschungen</a:t>
            </a:r>
          </a:p>
          <a:p>
            <a:r>
              <a:rPr lang="de-CH" dirty="0" smtClean="0"/>
              <a:t>Moralische Konflikte</a:t>
            </a:r>
          </a:p>
          <a:p>
            <a:r>
              <a:rPr lang="de-CH" dirty="0" smtClean="0"/>
              <a:t>Zweifel an religiösen Lehren und Überzeugungen</a:t>
            </a:r>
          </a:p>
          <a:p>
            <a:r>
              <a:rPr lang="de-CH" dirty="0" smtClean="0"/>
              <a:t>Sinnfragen</a:t>
            </a:r>
          </a:p>
          <a:p>
            <a:endParaRPr lang="de-CH" dirty="0"/>
          </a:p>
        </p:txBody>
      </p:sp>
      <p:sp>
        <p:nvSpPr>
          <p:cNvPr id="4" name="Textfeld 3"/>
          <p:cNvSpPr txBox="1"/>
          <p:nvPr/>
        </p:nvSpPr>
        <p:spPr>
          <a:xfrm>
            <a:off x="4788024" y="5633140"/>
            <a:ext cx="4032448" cy="276999"/>
          </a:xfrm>
          <a:prstGeom prst="rect">
            <a:avLst/>
          </a:prstGeom>
          <a:noFill/>
        </p:spPr>
        <p:txBody>
          <a:bodyPr wrap="square" rtlCol="0">
            <a:spAutoFit/>
          </a:bodyPr>
          <a:lstStyle/>
          <a:p>
            <a:r>
              <a:rPr lang="en-US" sz="1200" dirty="0" err="1"/>
              <a:t>Exline</a:t>
            </a:r>
            <a:r>
              <a:rPr lang="en-US" sz="1200" dirty="0"/>
              <a:t> JL, </a:t>
            </a:r>
            <a:r>
              <a:rPr lang="en-US" sz="1200" dirty="0" err="1"/>
              <a:t>Pargament</a:t>
            </a:r>
            <a:r>
              <a:rPr lang="en-US" sz="1200" dirty="0"/>
              <a:t> KI, Grubbs JB &amp; </a:t>
            </a:r>
            <a:r>
              <a:rPr lang="en-US" sz="1200" dirty="0" err="1"/>
              <a:t>Yali</a:t>
            </a:r>
            <a:r>
              <a:rPr lang="en-US" sz="1200" dirty="0"/>
              <a:t> AM (2014).</a:t>
            </a:r>
            <a:endParaRPr lang="de-CH" sz="1200" dirty="0"/>
          </a:p>
        </p:txBody>
      </p:sp>
    </p:spTree>
    <p:extLst>
      <p:ext uri="{BB962C8B-B14F-4D97-AF65-F5344CB8AC3E}">
        <p14:creationId xmlns:p14="http://schemas.microsoft.com/office/powerpoint/2010/main" val="152517466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CH" dirty="0" smtClean="0"/>
              <a:t>Paradox in der Psychotherapie</a:t>
            </a:r>
            <a:endParaRPr lang="de-CH" dirty="0"/>
          </a:p>
        </p:txBody>
      </p:sp>
      <p:sp>
        <p:nvSpPr>
          <p:cNvPr id="3" name="Inhaltsplatzhalter 2"/>
          <p:cNvSpPr>
            <a:spLocks noGrp="1"/>
          </p:cNvSpPr>
          <p:nvPr>
            <p:ph idx="1"/>
          </p:nvPr>
        </p:nvSpPr>
        <p:spPr/>
        <p:txBody>
          <a:bodyPr/>
          <a:lstStyle/>
          <a:p>
            <a:r>
              <a:rPr lang="de-CH" dirty="0" smtClean="0"/>
              <a:t>Einerseits Wunsch nach Problemlösung</a:t>
            </a:r>
          </a:p>
          <a:p>
            <a:r>
              <a:rPr lang="de-CH" dirty="0" smtClean="0"/>
              <a:t>Andererseits Festhalten an maladaptiven Mustern (ob psychodynamisch, beziehungsorientiert oder spirituell)</a:t>
            </a:r>
          </a:p>
          <a:p>
            <a:endParaRPr lang="de-CH" dirty="0"/>
          </a:p>
          <a:p>
            <a:pPr marL="0" indent="0">
              <a:buNone/>
            </a:pPr>
            <a:r>
              <a:rPr lang="de-CH" sz="3200" i="1" dirty="0" smtClean="0">
                <a:latin typeface="Cambria" panose="02040503050406030204" pitchFamily="18" charset="0"/>
              </a:rPr>
              <a:t>«Ein ständiges Duell zwischen dem Analytiker und den Widerständen des Patienten» </a:t>
            </a:r>
            <a:r>
              <a:rPr lang="de-CH" dirty="0" smtClean="0"/>
              <a:t>(Menninger) </a:t>
            </a:r>
          </a:p>
          <a:p>
            <a:pPr marL="0" indent="0">
              <a:buNone/>
            </a:pPr>
            <a:endParaRPr lang="de-CH" dirty="0"/>
          </a:p>
          <a:p>
            <a:r>
              <a:rPr lang="de-CH" dirty="0" smtClean="0"/>
              <a:t>Gefahr: Fokus auf Widerstände statt auf Ressourcen</a:t>
            </a:r>
            <a:endParaRPr lang="de-CH" dirty="0"/>
          </a:p>
        </p:txBody>
      </p:sp>
    </p:spTree>
    <p:extLst>
      <p:ext uri="{BB962C8B-B14F-4D97-AF65-F5344CB8AC3E}">
        <p14:creationId xmlns:p14="http://schemas.microsoft.com/office/powerpoint/2010/main" val="389381447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CH" dirty="0" smtClean="0"/>
              <a:t>Verletzlichkeit / Widerstandskraft</a:t>
            </a:r>
            <a:endParaRPr lang="de-CH" dirty="0"/>
          </a:p>
        </p:txBody>
      </p:sp>
      <p:graphicFrame>
        <p:nvGraphicFramePr>
          <p:cNvPr id="4" name="Inhaltsplatzhalter 3"/>
          <p:cNvGraphicFramePr>
            <a:graphicFrameLocks noGrp="1"/>
          </p:cNvGraphicFramePr>
          <p:nvPr>
            <p:ph idx="1"/>
            <p:extLst/>
          </p:nvPr>
        </p:nvGraphicFramePr>
        <p:xfrm>
          <a:off x="1116013" y="1484313"/>
          <a:ext cx="7704138" cy="3337560"/>
        </p:xfrm>
        <a:graphic>
          <a:graphicData uri="http://schemas.openxmlformats.org/drawingml/2006/table">
            <a:tbl>
              <a:tblPr firstRow="1" bandRow="1">
                <a:tableStyleId>{5C22544A-7EE6-4342-B048-85BDC9FD1C3A}</a:tableStyleId>
              </a:tblPr>
              <a:tblGrid>
                <a:gridCol w="3852069"/>
                <a:gridCol w="3852069"/>
              </a:tblGrid>
              <a:tr h="370840">
                <a:tc>
                  <a:txBody>
                    <a:bodyPr/>
                    <a:lstStyle/>
                    <a:p>
                      <a:r>
                        <a:rPr lang="de-CH" dirty="0" smtClean="0">
                          <a:latin typeface="Cambria" pitchFamily="18" charset="0"/>
                        </a:rPr>
                        <a:t>Verletzlichkeit</a:t>
                      </a:r>
                      <a:endParaRPr lang="de-CH" dirty="0">
                        <a:latin typeface="Cambria" pitchFamily="18" charset="0"/>
                      </a:endParaRPr>
                    </a:p>
                  </a:txBody>
                  <a:tcPr/>
                </a:tc>
                <a:tc>
                  <a:txBody>
                    <a:bodyPr/>
                    <a:lstStyle/>
                    <a:p>
                      <a:r>
                        <a:rPr lang="de-CH" dirty="0" smtClean="0">
                          <a:latin typeface="Cambria" pitchFamily="18" charset="0"/>
                        </a:rPr>
                        <a:t>Widerstandskraft</a:t>
                      </a:r>
                      <a:endParaRPr lang="de-CH" dirty="0">
                        <a:latin typeface="Cambria" pitchFamily="18" charset="0"/>
                      </a:endParaRPr>
                    </a:p>
                  </a:txBody>
                  <a:tcPr/>
                </a:tc>
              </a:tr>
              <a:tr h="370840">
                <a:tc>
                  <a:txBody>
                    <a:bodyPr/>
                    <a:lstStyle/>
                    <a:p>
                      <a:r>
                        <a:rPr lang="de-CH" dirty="0" smtClean="0">
                          <a:latin typeface="Cambria" pitchFamily="18" charset="0"/>
                        </a:rPr>
                        <a:t>Verwirrung</a:t>
                      </a:r>
                      <a:endParaRPr lang="de-CH" dirty="0">
                        <a:latin typeface="Cambria" pitchFamily="18" charset="0"/>
                      </a:endParaRPr>
                    </a:p>
                  </a:txBody>
                  <a:tcPr/>
                </a:tc>
                <a:tc>
                  <a:txBody>
                    <a:bodyPr/>
                    <a:lstStyle/>
                    <a:p>
                      <a:r>
                        <a:rPr lang="de-CH" dirty="0" smtClean="0">
                          <a:latin typeface="Cambria" pitchFamily="18" charset="0"/>
                        </a:rPr>
                        <a:t>Integrität</a:t>
                      </a:r>
                      <a:endParaRPr lang="de-CH" dirty="0">
                        <a:latin typeface="Cambria" pitchFamily="18" charset="0"/>
                      </a:endParaRPr>
                    </a:p>
                  </a:txBody>
                  <a:tcPr/>
                </a:tc>
              </a:tr>
              <a:tr h="370840">
                <a:tc>
                  <a:txBody>
                    <a:bodyPr/>
                    <a:lstStyle/>
                    <a:p>
                      <a:r>
                        <a:rPr lang="de-CH" dirty="0" smtClean="0">
                          <a:latin typeface="Cambria" pitchFamily="18" charset="0"/>
                        </a:rPr>
                        <a:t>Isolation</a:t>
                      </a:r>
                      <a:endParaRPr lang="de-CH" dirty="0">
                        <a:latin typeface="Cambria" pitchFamily="18" charset="0"/>
                      </a:endParaRPr>
                    </a:p>
                  </a:txBody>
                  <a:tcPr/>
                </a:tc>
                <a:tc>
                  <a:txBody>
                    <a:bodyPr/>
                    <a:lstStyle/>
                    <a:p>
                      <a:r>
                        <a:rPr lang="de-CH" dirty="0" smtClean="0">
                          <a:latin typeface="Cambria" pitchFamily="18" charset="0"/>
                        </a:rPr>
                        <a:t>Gemeinschaft</a:t>
                      </a:r>
                      <a:endParaRPr lang="de-CH" dirty="0"/>
                    </a:p>
                  </a:txBody>
                  <a:tcPr/>
                </a:tc>
              </a:tr>
              <a:tr h="370840">
                <a:tc>
                  <a:txBody>
                    <a:bodyPr/>
                    <a:lstStyle/>
                    <a:p>
                      <a:r>
                        <a:rPr lang="de-CH" dirty="0" smtClean="0">
                          <a:latin typeface="Cambria" pitchFamily="18" charset="0"/>
                        </a:rPr>
                        <a:t>Verzweiflung</a:t>
                      </a:r>
                      <a:endParaRPr lang="de-CH" dirty="0">
                        <a:latin typeface="Cambria" pitchFamily="18" charset="0"/>
                      </a:endParaRPr>
                    </a:p>
                  </a:txBody>
                  <a:tcPr/>
                </a:tc>
                <a:tc>
                  <a:txBody>
                    <a:bodyPr/>
                    <a:lstStyle/>
                    <a:p>
                      <a:r>
                        <a:rPr lang="de-CH" dirty="0" smtClean="0">
                          <a:latin typeface="Cambria" pitchFamily="18" charset="0"/>
                        </a:rPr>
                        <a:t>Hoffnung</a:t>
                      </a:r>
                      <a:endParaRPr lang="de-CH" dirty="0">
                        <a:latin typeface="Cambria" pitchFamily="18" charset="0"/>
                      </a:endParaRPr>
                    </a:p>
                  </a:txBody>
                  <a:tcPr/>
                </a:tc>
              </a:tr>
              <a:tr h="370840">
                <a:tc>
                  <a:txBody>
                    <a:bodyPr/>
                    <a:lstStyle/>
                    <a:p>
                      <a:r>
                        <a:rPr lang="de-CH" dirty="0" smtClean="0">
                          <a:latin typeface="Cambria" pitchFamily="18" charset="0"/>
                        </a:rPr>
                        <a:t>Hilflosigkeit</a:t>
                      </a:r>
                      <a:endParaRPr lang="de-CH" dirty="0">
                        <a:latin typeface="Cambria" pitchFamily="18" charset="0"/>
                      </a:endParaRPr>
                    </a:p>
                  </a:txBody>
                  <a:tcPr/>
                </a:tc>
                <a:tc>
                  <a:txBody>
                    <a:bodyPr/>
                    <a:lstStyle/>
                    <a:p>
                      <a:r>
                        <a:rPr lang="de-CH" dirty="0" smtClean="0">
                          <a:latin typeface="Cambria" pitchFamily="18" charset="0"/>
                        </a:rPr>
                        <a:t>Bewusstes Handeln</a:t>
                      </a:r>
                      <a:endParaRPr lang="de-CH" dirty="0">
                        <a:latin typeface="Cambria" pitchFamily="18" charset="0"/>
                      </a:endParaRPr>
                    </a:p>
                  </a:txBody>
                  <a:tcPr/>
                </a:tc>
              </a:tr>
              <a:tr h="370840">
                <a:tc>
                  <a:txBody>
                    <a:bodyPr/>
                    <a:lstStyle/>
                    <a:p>
                      <a:r>
                        <a:rPr lang="de-CH" dirty="0" smtClean="0">
                          <a:latin typeface="Cambria" pitchFamily="18" charset="0"/>
                        </a:rPr>
                        <a:t>Sinnlosigkeit</a:t>
                      </a:r>
                      <a:endParaRPr lang="de-CH" dirty="0">
                        <a:latin typeface="Cambria" pitchFamily="18" charset="0"/>
                      </a:endParaRPr>
                    </a:p>
                  </a:txBody>
                  <a:tcPr/>
                </a:tc>
                <a:tc>
                  <a:txBody>
                    <a:bodyPr/>
                    <a:lstStyle/>
                    <a:p>
                      <a:r>
                        <a:rPr lang="de-CH" dirty="0" smtClean="0">
                          <a:latin typeface="Cambria" pitchFamily="18" charset="0"/>
                        </a:rPr>
                        <a:t>Sinn</a:t>
                      </a:r>
                      <a:endParaRPr lang="de-CH" dirty="0">
                        <a:latin typeface="Cambria" pitchFamily="18" charset="0"/>
                      </a:endParaRPr>
                    </a:p>
                  </a:txBody>
                  <a:tcPr/>
                </a:tc>
              </a:tr>
              <a:tr h="370840">
                <a:tc>
                  <a:txBody>
                    <a:bodyPr/>
                    <a:lstStyle/>
                    <a:p>
                      <a:r>
                        <a:rPr lang="de-CH" dirty="0" smtClean="0">
                          <a:latin typeface="Cambria" pitchFamily="18" charset="0"/>
                        </a:rPr>
                        <a:t>Gleichgültigkeit</a:t>
                      </a:r>
                      <a:endParaRPr lang="de-CH" dirty="0">
                        <a:latin typeface="Cambria" pitchFamily="18" charset="0"/>
                      </a:endParaRPr>
                    </a:p>
                  </a:txBody>
                  <a:tcPr/>
                </a:tc>
                <a:tc>
                  <a:txBody>
                    <a:bodyPr/>
                    <a:lstStyle/>
                    <a:p>
                      <a:r>
                        <a:rPr lang="de-CH" dirty="0" smtClean="0">
                          <a:latin typeface="Cambria" pitchFamily="18" charset="0"/>
                        </a:rPr>
                        <a:t>Engagement</a:t>
                      </a:r>
                      <a:endParaRPr lang="de-CH" dirty="0">
                        <a:latin typeface="Cambria" pitchFamily="18" charset="0"/>
                      </a:endParaRPr>
                    </a:p>
                  </a:txBody>
                  <a:tcPr/>
                </a:tc>
              </a:tr>
              <a:tr h="370840">
                <a:tc>
                  <a:txBody>
                    <a:bodyPr/>
                    <a:lstStyle/>
                    <a:p>
                      <a:r>
                        <a:rPr lang="de-CH" dirty="0" smtClean="0">
                          <a:latin typeface="Cambria" pitchFamily="18" charset="0"/>
                        </a:rPr>
                        <a:t>Feigheit</a:t>
                      </a:r>
                      <a:endParaRPr lang="de-CH" dirty="0">
                        <a:latin typeface="Cambria" pitchFamily="18" charset="0"/>
                      </a:endParaRPr>
                    </a:p>
                  </a:txBody>
                  <a:tcPr/>
                </a:tc>
                <a:tc>
                  <a:txBody>
                    <a:bodyPr/>
                    <a:lstStyle/>
                    <a:p>
                      <a:r>
                        <a:rPr lang="de-CH" dirty="0" smtClean="0">
                          <a:latin typeface="Cambria" pitchFamily="18" charset="0"/>
                        </a:rPr>
                        <a:t>Mut</a:t>
                      </a:r>
                      <a:endParaRPr lang="de-CH" dirty="0">
                        <a:latin typeface="Cambria" pitchFamily="18" charset="0"/>
                      </a:endParaRPr>
                    </a:p>
                  </a:txBody>
                  <a:tcPr/>
                </a:tc>
              </a:tr>
              <a:tr h="370840">
                <a:tc>
                  <a:txBody>
                    <a:bodyPr/>
                    <a:lstStyle/>
                    <a:p>
                      <a:r>
                        <a:rPr lang="de-CH" dirty="0" smtClean="0">
                          <a:latin typeface="Cambria" pitchFamily="18" charset="0"/>
                        </a:rPr>
                        <a:t>Verbitterung</a:t>
                      </a:r>
                      <a:endParaRPr lang="de-CH" dirty="0">
                        <a:latin typeface="Cambria" pitchFamily="18" charset="0"/>
                      </a:endParaRPr>
                    </a:p>
                  </a:txBody>
                  <a:tcPr/>
                </a:tc>
                <a:tc>
                  <a:txBody>
                    <a:bodyPr/>
                    <a:lstStyle/>
                    <a:p>
                      <a:r>
                        <a:rPr lang="de-CH" dirty="0" smtClean="0">
                          <a:latin typeface="Cambria" pitchFamily="18" charset="0"/>
                        </a:rPr>
                        <a:t>Dankbarkeit</a:t>
                      </a:r>
                      <a:endParaRPr lang="de-CH" dirty="0">
                        <a:latin typeface="Cambria" pitchFamily="18" charset="0"/>
                      </a:endParaRPr>
                    </a:p>
                  </a:txBody>
                  <a:tcPr/>
                </a:tc>
              </a:tr>
            </a:tbl>
          </a:graphicData>
        </a:graphic>
      </p:graphicFrame>
      <p:sp>
        <p:nvSpPr>
          <p:cNvPr id="5" name="Textfeld 4"/>
          <p:cNvSpPr txBox="1"/>
          <p:nvPr/>
        </p:nvSpPr>
        <p:spPr>
          <a:xfrm>
            <a:off x="5004048" y="5229200"/>
            <a:ext cx="3672408" cy="246221"/>
          </a:xfrm>
          <a:prstGeom prst="rect">
            <a:avLst/>
          </a:prstGeom>
          <a:noFill/>
        </p:spPr>
        <p:txBody>
          <a:bodyPr wrap="square" rtlCol="0">
            <a:spAutoFit/>
          </a:bodyPr>
          <a:lstStyle/>
          <a:p>
            <a:r>
              <a:rPr lang="de-CH" sz="1000" dirty="0" smtClean="0">
                <a:latin typeface="Calibri" pitchFamily="34" charset="0"/>
              </a:rPr>
              <a:t>Nach Griffiths 2013</a:t>
            </a:r>
            <a:endParaRPr lang="de-CH" sz="1000" dirty="0">
              <a:latin typeface="Calibri" pitchFamily="34" charset="0"/>
            </a:endParaRPr>
          </a:p>
        </p:txBody>
      </p:sp>
    </p:spTree>
    <p:extLst>
      <p:ext uri="{BB962C8B-B14F-4D97-AF65-F5344CB8AC3E}">
        <p14:creationId xmlns:p14="http://schemas.microsoft.com/office/powerpoint/2010/main" val="295046779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CH" dirty="0" smtClean="0"/>
              <a:t>Mitfühlen vor Explorieren</a:t>
            </a:r>
            <a:endParaRPr lang="de-CH" dirty="0"/>
          </a:p>
        </p:txBody>
      </p:sp>
      <p:sp>
        <p:nvSpPr>
          <p:cNvPr id="3" name="Inhaltsplatzhalter 2"/>
          <p:cNvSpPr>
            <a:spLocks noGrp="1"/>
          </p:cNvSpPr>
          <p:nvPr>
            <p:ph idx="1"/>
          </p:nvPr>
        </p:nvSpPr>
        <p:spPr/>
        <p:txBody>
          <a:bodyPr/>
          <a:lstStyle/>
          <a:p>
            <a:pPr marL="0" indent="0">
              <a:buNone/>
            </a:pPr>
            <a:r>
              <a:rPr lang="de-CH" dirty="0" smtClean="0"/>
              <a:t>Der </a:t>
            </a:r>
            <a:r>
              <a:rPr lang="de-CH" dirty="0"/>
              <a:t>Urgrund des Mitgefühls – das „Mit-Leiden“ – ist insofern der </a:t>
            </a:r>
            <a:r>
              <a:rPr lang="de-CH" dirty="0" smtClean="0"/>
              <a:t>Schlüssel, </a:t>
            </a:r>
            <a:r>
              <a:rPr lang="de-CH" dirty="0"/>
              <a:t>als ein Patient zuallererst wissen muss, dass ein Therapeut bereit und in der Lage ist, sein Leiden mitzuempfinden, bevor man in die </a:t>
            </a:r>
            <a:r>
              <a:rPr lang="de-CH" dirty="0" smtClean="0"/>
              <a:t>Intimität existenzieller </a:t>
            </a:r>
            <a:r>
              <a:rPr lang="de-CH" dirty="0"/>
              <a:t>oder spiritueller Fragen eintritt</a:t>
            </a:r>
            <a:r>
              <a:rPr lang="de-CH" dirty="0" smtClean="0"/>
              <a:t>.</a:t>
            </a:r>
          </a:p>
          <a:p>
            <a:endParaRPr lang="de-CH" dirty="0"/>
          </a:p>
          <a:p>
            <a:pPr marL="457200" lvl="1" indent="0">
              <a:buNone/>
            </a:pPr>
            <a:r>
              <a:rPr lang="de-CH" dirty="0" smtClean="0"/>
              <a:t>(nach Griffiths 2013)</a:t>
            </a:r>
            <a:endParaRPr lang="de-CH" dirty="0"/>
          </a:p>
          <a:p>
            <a:endParaRPr lang="de-CH" dirty="0"/>
          </a:p>
        </p:txBody>
      </p:sp>
    </p:spTree>
    <p:extLst>
      <p:ext uri="{BB962C8B-B14F-4D97-AF65-F5344CB8AC3E}">
        <p14:creationId xmlns:p14="http://schemas.microsoft.com/office/powerpoint/2010/main" val="302279479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CH" dirty="0" smtClean="0"/>
              <a:t>Spiritualität im Kontext ansprechen</a:t>
            </a:r>
            <a:endParaRPr lang="de-CH" dirty="0"/>
          </a:p>
        </p:txBody>
      </p:sp>
      <p:sp>
        <p:nvSpPr>
          <p:cNvPr id="3" name="Inhaltsplatzhalter 2"/>
          <p:cNvSpPr>
            <a:spLocks noGrp="1"/>
          </p:cNvSpPr>
          <p:nvPr>
            <p:ph idx="1"/>
          </p:nvPr>
        </p:nvSpPr>
        <p:spPr/>
        <p:txBody>
          <a:bodyPr/>
          <a:lstStyle/>
          <a:p>
            <a:r>
              <a:rPr lang="de-CH" dirty="0" smtClean="0"/>
              <a:t>Psychotherapie ist nicht primär spirituelle Begleitung, sondern ein Weg, Leiden zu lindern, eine Person zu stärken und ihr einen Sinn für das Leben zu vermitteln. Damit sollen die personale Existenz gestärkt, Beziehungen gefördert und die Bewältigung von Leiden verbessert werden.</a:t>
            </a:r>
          </a:p>
          <a:p>
            <a:r>
              <a:rPr lang="de-CH" dirty="0" smtClean="0"/>
              <a:t>Spiritualität wird exploriert, um letztlich eine ganzheitliche Lebensbewältigung zu fördern. </a:t>
            </a:r>
            <a:endParaRPr lang="de-CH" dirty="0"/>
          </a:p>
        </p:txBody>
      </p:sp>
    </p:spTree>
    <p:extLst>
      <p:ext uri="{BB962C8B-B14F-4D97-AF65-F5344CB8AC3E}">
        <p14:creationId xmlns:p14="http://schemas.microsoft.com/office/powerpoint/2010/main" val="80907913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CH" dirty="0" smtClean="0"/>
              <a:t>Religiöse Menschen – Kennzeichen </a:t>
            </a:r>
            <a:endParaRPr lang="de-CH" dirty="0"/>
          </a:p>
        </p:txBody>
      </p:sp>
      <p:sp>
        <p:nvSpPr>
          <p:cNvPr id="3" name="Inhaltsplatzhalter 2"/>
          <p:cNvSpPr>
            <a:spLocks noGrp="1"/>
          </p:cNvSpPr>
          <p:nvPr>
            <p:ph idx="1"/>
          </p:nvPr>
        </p:nvSpPr>
        <p:spPr/>
        <p:txBody>
          <a:bodyPr>
            <a:noAutofit/>
          </a:bodyPr>
          <a:lstStyle/>
          <a:p>
            <a:pPr marL="0" indent="0">
              <a:buNone/>
            </a:pPr>
            <a:r>
              <a:rPr lang="de-CH" sz="1600" b="1" i="1" dirty="0" smtClean="0"/>
              <a:t>ZENTRALITÄTSKONSTRUKT nach </a:t>
            </a:r>
            <a:r>
              <a:rPr lang="de-CH" sz="1600" b="1" i="1" dirty="0"/>
              <a:t>Huber (2003</a:t>
            </a:r>
            <a:r>
              <a:rPr lang="de-CH" sz="1600" b="1" i="1" dirty="0" smtClean="0"/>
              <a:t>) - Auszüge.</a:t>
            </a:r>
            <a:endParaRPr lang="de-CH" sz="1600" b="1" i="1" dirty="0"/>
          </a:p>
          <a:p>
            <a:r>
              <a:rPr lang="de-CH" sz="1600" b="1" i="1" dirty="0" smtClean="0"/>
              <a:t>Der </a:t>
            </a:r>
            <a:r>
              <a:rPr lang="de-CH" sz="1600" b="1" i="1" dirty="0"/>
              <a:t>Glaube </a:t>
            </a:r>
            <a:r>
              <a:rPr lang="de-CH" sz="1600" b="1" i="1" dirty="0" smtClean="0"/>
              <a:t>gibt mir </a:t>
            </a:r>
            <a:r>
              <a:rPr lang="de-CH" sz="1600" b="1" i="1" dirty="0"/>
              <a:t>Antworten auf viele Fragen nach dem Sinn des </a:t>
            </a:r>
            <a:r>
              <a:rPr lang="de-CH" sz="1600" b="1" i="1" dirty="0" smtClean="0"/>
              <a:t>Lebens.</a:t>
            </a:r>
            <a:endParaRPr lang="de-CH" sz="1600" b="1" i="1" dirty="0"/>
          </a:p>
          <a:p>
            <a:r>
              <a:rPr lang="de-CH" sz="1600" b="1" i="1" dirty="0" smtClean="0"/>
              <a:t>Meine </a:t>
            </a:r>
            <a:r>
              <a:rPr lang="de-CH" sz="1600" b="1" i="1" dirty="0"/>
              <a:t>religiöse Überzeugung ist das, was wirklich hinter meiner ganzen </a:t>
            </a:r>
            <a:r>
              <a:rPr lang="de-CH" sz="1600" b="1" i="1" dirty="0" smtClean="0"/>
              <a:t>Lebensauffassung </a:t>
            </a:r>
            <a:r>
              <a:rPr lang="de-CH" sz="1600" b="1" i="1" dirty="0"/>
              <a:t>steht.</a:t>
            </a:r>
          </a:p>
          <a:p>
            <a:r>
              <a:rPr lang="de-CH" sz="1600" b="1" i="1" dirty="0" smtClean="0"/>
              <a:t>Ich </a:t>
            </a:r>
            <a:r>
              <a:rPr lang="de-CH" sz="1600" b="1" i="1" dirty="0"/>
              <a:t>lese Bücher über meinen Glauben (oder die Kirche).</a:t>
            </a:r>
          </a:p>
          <a:p>
            <a:r>
              <a:rPr lang="de-CH" sz="1600" b="1" i="1" dirty="0" smtClean="0"/>
              <a:t>Es </a:t>
            </a:r>
            <a:r>
              <a:rPr lang="de-CH" sz="1600" b="1" i="1" dirty="0"/>
              <a:t>ist wichtig für mich, dass ich mir die Zeit für ganz private religiöse Gedanken und </a:t>
            </a:r>
            <a:r>
              <a:rPr lang="de-CH" sz="1600" b="1" i="1" dirty="0" smtClean="0"/>
              <a:t>Besinnung </a:t>
            </a:r>
            <a:r>
              <a:rPr lang="de-CH" sz="1600" b="1" i="1" dirty="0"/>
              <a:t>nehmen kann.</a:t>
            </a:r>
          </a:p>
          <a:p>
            <a:r>
              <a:rPr lang="de-CH" sz="1600" b="1" i="1" dirty="0" smtClean="0"/>
              <a:t>Ich </a:t>
            </a:r>
            <a:r>
              <a:rPr lang="de-CH" sz="1600" b="1" i="1" dirty="0"/>
              <a:t>versuche ständig, meinen Glauben auf alle anderen Bereiche meines Lebens zu </a:t>
            </a:r>
            <a:r>
              <a:rPr lang="de-CH" sz="1600" b="1" i="1" dirty="0" smtClean="0"/>
              <a:t>übertragen</a:t>
            </a:r>
            <a:r>
              <a:rPr lang="de-CH" sz="1600" b="1" i="1" dirty="0"/>
              <a:t>.</a:t>
            </a:r>
          </a:p>
          <a:p>
            <a:r>
              <a:rPr lang="de-CH" sz="1600" b="1" i="1" dirty="0" smtClean="0"/>
              <a:t>Die </a:t>
            </a:r>
            <a:r>
              <a:rPr lang="de-CH" sz="1600" b="1" i="1" dirty="0"/>
              <a:t>Gegenwart Gottes oder eines göttlichen Wesens habe ich schon sehr deutlich </a:t>
            </a:r>
            <a:r>
              <a:rPr lang="de-CH" sz="1600" b="1" i="1" dirty="0" smtClean="0"/>
              <a:t>verspürt</a:t>
            </a:r>
            <a:r>
              <a:rPr lang="de-CH" sz="1600" b="1" i="1" dirty="0"/>
              <a:t>.</a:t>
            </a:r>
          </a:p>
          <a:p>
            <a:pPr marL="0" indent="0">
              <a:buNone/>
            </a:pPr>
            <a:r>
              <a:rPr lang="de-CH" sz="1600" b="1" i="1" dirty="0" smtClean="0"/>
              <a:t>WEITERE KENNZEICHEN</a:t>
            </a:r>
            <a:endParaRPr lang="de-CH" sz="1600" b="1" i="1" dirty="0"/>
          </a:p>
          <a:p>
            <a:r>
              <a:rPr lang="de-CH" sz="1600" b="1" i="1" dirty="0" smtClean="0"/>
              <a:t>Einhalten </a:t>
            </a:r>
            <a:r>
              <a:rPr lang="de-CH" sz="1600" b="1" i="1" dirty="0"/>
              <a:t>von Regeln für Kleidung, Essen und </a:t>
            </a:r>
            <a:r>
              <a:rPr lang="de-CH" sz="1600" b="1" i="1" dirty="0" smtClean="0"/>
              <a:t>Feiertage</a:t>
            </a:r>
          </a:p>
          <a:p>
            <a:r>
              <a:rPr lang="de-CH" sz="1600" b="1" i="1" dirty="0" smtClean="0"/>
              <a:t>regelmässige </a:t>
            </a:r>
            <a:r>
              <a:rPr lang="de-CH" sz="1600" b="1" i="1" dirty="0"/>
              <a:t>Ausübung von vorgeschriebenen </a:t>
            </a:r>
            <a:r>
              <a:rPr lang="de-CH" sz="1600" b="1" i="1" dirty="0" smtClean="0"/>
              <a:t>Gebeten </a:t>
            </a:r>
          </a:p>
          <a:p>
            <a:r>
              <a:rPr lang="de-CH" sz="1600" b="1" i="1" dirty="0" smtClean="0"/>
              <a:t>Teilnahme </a:t>
            </a:r>
            <a:r>
              <a:rPr lang="de-CH" sz="1600" b="1" i="1" dirty="0"/>
              <a:t>an religiösen </a:t>
            </a:r>
            <a:r>
              <a:rPr lang="de-CH" sz="1600" b="1" i="1" dirty="0" smtClean="0"/>
              <a:t>Festen</a:t>
            </a:r>
          </a:p>
          <a:p>
            <a:r>
              <a:rPr lang="de-CH" sz="1600" b="1" i="1" dirty="0" smtClean="0"/>
              <a:t>Abgrenzung </a:t>
            </a:r>
            <a:r>
              <a:rPr lang="de-CH" sz="1600" b="1" i="1" dirty="0"/>
              <a:t>von Aktivitäten, die als hinderlich für die Religiosität betrachtet </a:t>
            </a:r>
            <a:r>
              <a:rPr lang="de-CH" sz="1600" b="1" i="1" dirty="0" smtClean="0"/>
              <a:t>werden</a:t>
            </a:r>
          </a:p>
          <a:p>
            <a:r>
              <a:rPr lang="de-CH" sz="1600" b="1" i="1" dirty="0" smtClean="0"/>
              <a:t>Fragen </a:t>
            </a:r>
            <a:r>
              <a:rPr lang="de-CH" sz="1600" b="1" i="1" dirty="0"/>
              <a:t>von Sexualität, Kontaktaufnahme mit dem anderen Geschlecht und Partnerwahl.</a:t>
            </a:r>
          </a:p>
          <a:p>
            <a:endParaRPr lang="de-CH" sz="1600" b="1" i="1" dirty="0"/>
          </a:p>
        </p:txBody>
      </p:sp>
    </p:spTree>
    <p:extLst>
      <p:ext uri="{BB962C8B-B14F-4D97-AF65-F5344CB8AC3E}">
        <p14:creationId xmlns:p14="http://schemas.microsoft.com/office/powerpoint/2010/main" val="310785171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Abgerundetes Rechteck 6"/>
          <p:cNvSpPr/>
          <p:nvPr/>
        </p:nvSpPr>
        <p:spPr>
          <a:xfrm>
            <a:off x="1259632" y="3167971"/>
            <a:ext cx="7488832" cy="2277253"/>
          </a:xfrm>
          <a:prstGeom prst="round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p:cNvSpPr>
            <a:spLocks noGrp="1"/>
          </p:cNvSpPr>
          <p:nvPr>
            <p:ph type="title"/>
          </p:nvPr>
        </p:nvSpPr>
        <p:spPr/>
        <p:txBody>
          <a:bodyPr/>
          <a:lstStyle/>
          <a:p>
            <a:r>
              <a:rPr lang="de-CH" dirty="0" smtClean="0"/>
              <a:t>Spiritualität nicht zwingend Teil des Erlebens</a:t>
            </a:r>
            <a:endParaRPr lang="de-CH" dirty="0"/>
          </a:p>
        </p:txBody>
      </p:sp>
      <p:sp>
        <p:nvSpPr>
          <p:cNvPr id="4" name="Ellipse 3"/>
          <p:cNvSpPr/>
          <p:nvPr/>
        </p:nvSpPr>
        <p:spPr bwMode="auto">
          <a:xfrm>
            <a:off x="1475656" y="4365104"/>
            <a:ext cx="3312368" cy="936104"/>
          </a:xfrm>
          <a:prstGeom prst="ellipse">
            <a:avLst/>
          </a:prstGeom>
          <a:gradFill flip="none" rotWithShape="1">
            <a:gsLst>
              <a:gs pos="0">
                <a:srgbClr val="BC7F26">
                  <a:shade val="30000"/>
                  <a:satMod val="115000"/>
                </a:srgbClr>
              </a:gs>
              <a:gs pos="50000">
                <a:srgbClr val="BC7F26">
                  <a:shade val="67500"/>
                  <a:satMod val="115000"/>
                </a:srgbClr>
              </a:gs>
              <a:gs pos="100000">
                <a:srgbClr val="BC7F26">
                  <a:shade val="100000"/>
                  <a:satMod val="115000"/>
                </a:srgbClr>
              </a:gs>
            </a:gsLst>
            <a:lin ang="18900000" scaled="1"/>
            <a:tileRect/>
          </a:gradFill>
          <a:ln w="19050">
            <a:solidFill>
              <a:schemeClr val="tx1"/>
            </a:solidFill>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50000"/>
              </a:spcBef>
              <a:spcAft>
                <a:spcPct val="0"/>
              </a:spcAft>
              <a:buClrTx/>
              <a:buSzTx/>
              <a:buFontTx/>
              <a:buNone/>
              <a:tabLst/>
            </a:pPr>
            <a:r>
              <a:rPr kumimoji="0" lang="de-CH" sz="2400" b="0" i="0" u="none" strike="noStrike" cap="none" normalizeH="0" baseline="0" dirty="0" smtClean="0">
                <a:ln>
                  <a:noFill/>
                </a:ln>
                <a:solidFill>
                  <a:schemeClr val="bg1"/>
                </a:solidFill>
                <a:effectLst/>
                <a:latin typeface="Tahoma" pitchFamily="34" charset="0"/>
              </a:rPr>
              <a:t>BIO</a:t>
            </a:r>
          </a:p>
        </p:txBody>
      </p:sp>
      <p:sp>
        <p:nvSpPr>
          <p:cNvPr id="5" name="Ellipse 4"/>
          <p:cNvSpPr/>
          <p:nvPr/>
        </p:nvSpPr>
        <p:spPr bwMode="auto">
          <a:xfrm>
            <a:off x="5148064" y="4365104"/>
            <a:ext cx="3312368" cy="936104"/>
          </a:xfrm>
          <a:prstGeom prst="ellipse">
            <a:avLst/>
          </a:prstGeom>
          <a:gradFill flip="none" rotWithShape="1">
            <a:gsLst>
              <a:gs pos="0">
                <a:srgbClr val="D6A314">
                  <a:shade val="30000"/>
                  <a:satMod val="115000"/>
                </a:srgbClr>
              </a:gs>
              <a:gs pos="50000">
                <a:srgbClr val="D6A314">
                  <a:shade val="67500"/>
                  <a:satMod val="115000"/>
                </a:srgbClr>
              </a:gs>
              <a:gs pos="100000">
                <a:srgbClr val="D6A314">
                  <a:shade val="100000"/>
                  <a:satMod val="115000"/>
                </a:srgbClr>
              </a:gs>
            </a:gsLst>
            <a:lin ang="13500000" scaled="1"/>
            <a:tileRect/>
          </a:gradFill>
          <a:ln w="19050">
            <a:solidFill>
              <a:schemeClr val="tx1"/>
            </a:solidFill>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50000"/>
              </a:spcBef>
              <a:spcAft>
                <a:spcPct val="0"/>
              </a:spcAft>
              <a:buClrTx/>
              <a:buSzTx/>
              <a:buFontTx/>
              <a:buNone/>
              <a:tabLst/>
            </a:pPr>
            <a:r>
              <a:rPr lang="de-CH" sz="2400" dirty="0" smtClean="0">
                <a:solidFill>
                  <a:schemeClr val="bg1"/>
                </a:solidFill>
                <a:latin typeface="Tahoma" panose="020B0604030504040204" pitchFamily="34" charset="0"/>
                <a:ea typeface="Tahoma" panose="020B0604030504040204" pitchFamily="34" charset="0"/>
                <a:cs typeface="Tahoma" panose="020B0604030504040204" pitchFamily="34" charset="0"/>
              </a:rPr>
              <a:t>SOZIAL</a:t>
            </a:r>
            <a:endParaRPr kumimoji="0" lang="de-CH" sz="2400" b="0" i="0" u="none" strike="noStrike" cap="none" normalizeH="0" baseline="0" dirty="0" smtClean="0">
              <a:ln>
                <a:noFill/>
              </a:ln>
              <a:solidFill>
                <a:schemeClr val="bg1"/>
              </a:solidFill>
              <a:effectLst/>
              <a:latin typeface="Tahoma" panose="020B0604030504040204" pitchFamily="34" charset="0"/>
              <a:ea typeface="Tahoma" panose="020B0604030504040204" pitchFamily="34" charset="0"/>
              <a:cs typeface="Tahoma" panose="020B0604030504040204" pitchFamily="34" charset="0"/>
            </a:endParaRPr>
          </a:p>
        </p:txBody>
      </p:sp>
      <p:sp>
        <p:nvSpPr>
          <p:cNvPr id="6" name="Ellipse 5"/>
          <p:cNvSpPr/>
          <p:nvPr/>
        </p:nvSpPr>
        <p:spPr bwMode="auto">
          <a:xfrm>
            <a:off x="3347864" y="3429000"/>
            <a:ext cx="3312368" cy="936104"/>
          </a:xfrm>
          <a:prstGeom prst="ellipse">
            <a:avLst/>
          </a:prstGeom>
          <a:gradFill flip="none" rotWithShape="1">
            <a:gsLst>
              <a:gs pos="0">
                <a:srgbClr val="EC9118">
                  <a:shade val="30000"/>
                  <a:satMod val="115000"/>
                </a:srgbClr>
              </a:gs>
              <a:gs pos="50000">
                <a:srgbClr val="EC9118">
                  <a:shade val="67500"/>
                  <a:satMod val="115000"/>
                </a:srgbClr>
              </a:gs>
              <a:gs pos="100000">
                <a:srgbClr val="EC9118">
                  <a:shade val="100000"/>
                  <a:satMod val="115000"/>
                </a:srgbClr>
              </a:gs>
            </a:gsLst>
            <a:lin ang="13500000" scaled="1"/>
            <a:tileRect/>
          </a:gradFill>
          <a:ln w="19050">
            <a:solidFill>
              <a:schemeClr val="tx1"/>
            </a:solidFill>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50000"/>
              </a:spcBef>
              <a:spcAft>
                <a:spcPct val="0"/>
              </a:spcAft>
              <a:buClrTx/>
              <a:buSzTx/>
              <a:buFontTx/>
              <a:buNone/>
              <a:tabLst/>
            </a:pPr>
            <a:r>
              <a:rPr kumimoji="0" lang="de-CH" sz="2400" b="0" i="0" u="none" strike="noStrike" cap="none" normalizeH="0" baseline="0" dirty="0" smtClean="0">
                <a:ln>
                  <a:noFill/>
                </a:ln>
                <a:solidFill>
                  <a:schemeClr val="bg1"/>
                </a:solidFill>
                <a:effectLst/>
                <a:latin typeface="Tahoma" pitchFamily="34" charset="0"/>
              </a:rPr>
              <a:t>PSYCHO</a:t>
            </a:r>
          </a:p>
        </p:txBody>
      </p:sp>
      <p:grpSp>
        <p:nvGrpSpPr>
          <p:cNvPr id="3" name="Gruppieren 2"/>
          <p:cNvGrpSpPr/>
          <p:nvPr/>
        </p:nvGrpSpPr>
        <p:grpSpPr>
          <a:xfrm>
            <a:off x="2555776" y="1700808"/>
            <a:ext cx="4536504" cy="2844316"/>
            <a:chOff x="2555776" y="1700808"/>
            <a:chExt cx="4536504" cy="2844316"/>
          </a:xfrm>
        </p:grpSpPr>
        <p:cxnSp>
          <p:nvCxnSpPr>
            <p:cNvPr id="10" name="Gerade Verbindung mit Pfeil 9"/>
            <p:cNvCxnSpPr/>
            <p:nvPr/>
          </p:nvCxnSpPr>
          <p:spPr bwMode="auto">
            <a:xfrm>
              <a:off x="5508104" y="2636912"/>
              <a:ext cx="1584176" cy="1836204"/>
            </a:xfrm>
            <a:prstGeom prst="straightConnector1">
              <a:avLst/>
            </a:prstGeom>
            <a:noFill/>
            <a:ln w="76200" cap="flat" cmpd="sng" algn="ctr">
              <a:solidFill>
                <a:schemeClr val="tx1"/>
              </a:solidFill>
              <a:prstDash val="solid"/>
              <a:round/>
              <a:headEnd type="none" w="med" len="med"/>
              <a:tailEnd type="triangle" w="med" len="med"/>
            </a:ln>
            <a:effectLst>
              <a:glow rad="139700">
                <a:schemeClr val="accent5">
                  <a:satMod val="175000"/>
                  <a:alpha val="40000"/>
                </a:schemeClr>
              </a:glow>
              <a:outerShdw dist="35921" dir="2700000" algn="ctr" rotWithShape="0">
                <a:schemeClr val="bg2"/>
              </a:outerShdw>
            </a:effectLst>
            <a:extLst>
              <a:ext uri="{909E8E84-426E-40DD-AFC4-6F175D3DCCD1}">
                <a14:hiddenFill xmlns:a14="http://schemas.microsoft.com/office/drawing/2010/main">
                  <a:solidFill>
                    <a:schemeClr val="bg1"/>
                  </a:solidFill>
                </a14:hiddenFill>
              </a:ext>
            </a:extLst>
          </p:spPr>
        </p:cxnSp>
        <p:cxnSp>
          <p:nvCxnSpPr>
            <p:cNvPr id="11" name="Gerade Verbindung mit Pfeil 10"/>
            <p:cNvCxnSpPr/>
            <p:nvPr/>
          </p:nvCxnSpPr>
          <p:spPr bwMode="auto">
            <a:xfrm flipH="1">
              <a:off x="2987824" y="2492896"/>
              <a:ext cx="1512168" cy="2052228"/>
            </a:xfrm>
            <a:prstGeom prst="straightConnector1">
              <a:avLst/>
            </a:prstGeom>
            <a:noFill/>
            <a:ln w="76200" cap="flat" cmpd="sng" algn="ctr">
              <a:solidFill>
                <a:schemeClr val="tx1"/>
              </a:solidFill>
              <a:prstDash val="solid"/>
              <a:round/>
              <a:headEnd type="none" w="med" len="med"/>
              <a:tailEnd type="triangle" w="med" len="med"/>
            </a:ln>
            <a:effectLst>
              <a:glow rad="139700">
                <a:schemeClr val="accent5">
                  <a:satMod val="175000"/>
                  <a:alpha val="40000"/>
                </a:schemeClr>
              </a:glow>
              <a:outerShdw dist="35921" dir="2700000" algn="ctr" rotWithShape="0">
                <a:schemeClr val="bg2"/>
              </a:outerShdw>
            </a:effectLst>
            <a:extLst>
              <a:ext uri="{909E8E84-426E-40DD-AFC4-6F175D3DCCD1}">
                <a14:hiddenFill xmlns:a14="http://schemas.microsoft.com/office/drawing/2010/main">
                  <a:solidFill>
                    <a:schemeClr val="bg1"/>
                  </a:solidFill>
                </a14:hiddenFill>
              </a:ext>
            </a:extLst>
          </p:spPr>
        </p:cxnSp>
        <p:cxnSp>
          <p:nvCxnSpPr>
            <p:cNvPr id="15" name="Gerade Verbindung mit Pfeil 14"/>
            <p:cNvCxnSpPr/>
            <p:nvPr/>
          </p:nvCxnSpPr>
          <p:spPr bwMode="auto">
            <a:xfrm>
              <a:off x="5004048" y="2636912"/>
              <a:ext cx="36004" cy="1062118"/>
            </a:xfrm>
            <a:prstGeom prst="straightConnector1">
              <a:avLst/>
            </a:prstGeom>
            <a:noFill/>
            <a:ln w="76200" cap="flat" cmpd="sng" algn="ctr">
              <a:solidFill>
                <a:schemeClr val="tx1"/>
              </a:solidFill>
              <a:prstDash val="solid"/>
              <a:round/>
              <a:headEnd type="none" w="med" len="med"/>
              <a:tailEnd type="triangle" w="med" len="med"/>
            </a:ln>
            <a:effectLst>
              <a:glow rad="139700">
                <a:schemeClr val="accent5">
                  <a:satMod val="175000"/>
                  <a:alpha val="40000"/>
                </a:schemeClr>
              </a:glow>
              <a:outerShdw dist="35921" dir="2700000" algn="ctr" rotWithShape="0">
                <a:schemeClr val="bg2"/>
              </a:outerShdw>
            </a:effectLst>
            <a:extLst>
              <a:ext uri="{909E8E84-426E-40DD-AFC4-6F175D3DCCD1}">
                <a14:hiddenFill xmlns:a14="http://schemas.microsoft.com/office/drawing/2010/main">
                  <a:solidFill>
                    <a:schemeClr val="bg1"/>
                  </a:solidFill>
                </a14:hiddenFill>
              </a:ext>
            </a:extLst>
          </p:spPr>
        </p:cxnSp>
        <p:sp>
          <p:nvSpPr>
            <p:cNvPr id="8" name="Stern mit 16 Zacken 7"/>
            <p:cNvSpPr/>
            <p:nvPr/>
          </p:nvSpPr>
          <p:spPr bwMode="auto">
            <a:xfrm>
              <a:off x="2555776" y="1700808"/>
              <a:ext cx="4536504" cy="1080120"/>
            </a:xfrm>
            <a:prstGeom prst="star16">
              <a:avLst/>
            </a:prstGeom>
            <a:solidFill>
              <a:srgbClr val="002060"/>
            </a:solidFill>
            <a:ln w="57150">
              <a:solidFill>
                <a:schemeClr val="bg1">
                  <a:lumMod val="95000"/>
                </a:schemeClr>
              </a:solidFill>
            </a:ln>
            <a:effectLst>
              <a:glow rad="228600">
                <a:schemeClr val="accent2">
                  <a:satMod val="175000"/>
                  <a:alpha val="40000"/>
                </a:schemeClr>
              </a:glow>
            </a:effectLs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50000"/>
                </a:spcBef>
                <a:spcAft>
                  <a:spcPct val="0"/>
                </a:spcAft>
                <a:buClrTx/>
                <a:buSzTx/>
                <a:buFontTx/>
                <a:buNone/>
                <a:tabLst/>
              </a:pPr>
              <a:r>
                <a:rPr kumimoji="0" lang="de-CH" sz="2800" b="1" i="0" u="none" strike="noStrike" cap="none" normalizeH="0" baseline="0" dirty="0" smtClean="0">
                  <a:ln>
                    <a:noFill/>
                  </a:ln>
                  <a:solidFill>
                    <a:schemeClr val="bg1"/>
                  </a:solidFill>
                  <a:effectLst/>
                  <a:latin typeface="Calibri" pitchFamily="34" charset="0"/>
                </a:rPr>
                <a:t>SPIRITUALITÄT</a:t>
              </a:r>
              <a:endParaRPr kumimoji="0" lang="de-CH" sz="2400" b="1" i="0" u="none" strike="noStrike" cap="none" normalizeH="0" baseline="0" dirty="0" smtClean="0">
                <a:ln>
                  <a:noFill/>
                </a:ln>
                <a:solidFill>
                  <a:schemeClr val="bg1"/>
                </a:solidFill>
                <a:effectLst/>
                <a:latin typeface="Calibri" pitchFamily="34" charset="0"/>
              </a:endParaRPr>
            </a:p>
          </p:txBody>
        </p:sp>
      </p:grpSp>
      <p:sp>
        <p:nvSpPr>
          <p:cNvPr id="23" name="Textfeld 22"/>
          <p:cNvSpPr txBox="1"/>
          <p:nvPr/>
        </p:nvSpPr>
        <p:spPr>
          <a:xfrm>
            <a:off x="2411760" y="5445224"/>
            <a:ext cx="5416101" cy="338554"/>
          </a:xfrm>
          <a:prstGeom prst="rect">
            <a:avLst/>
          </a:prstGeom>
          <a:noFill/>
        </p:spPr>
        <p:txBody>
          <a:bodyPr wrap="square" rtlCol="0">
            <a:spAutoFit/>
          </a:bodyPr>
          <a:lstStyle/>
          <a:p>
            <a:pPr algn="ctr"/>
            <a:r>
              <a:rPr lang="de-CH" sz="1600" dirty="0" smtClean="0"/>
              <a:t>BIO-PSYCHO-SOZIALE GRUNDMATRIX</a:t>
            </a:r>
            <a:endParaRPr lang="de-CH" sz="1600" dirty="0"/>
          </a:p>
        </p:txBody>
      </p:sp>
    </p:spTree>
    <p:extLst>
      <p:ext uri="{BB962C8B-B14F-4D97-AF65-F5344CB8AC3E}">
        <p14:creationId xmlns:p14="http://schemas.microsoft.com/office/powerpoint/2010/main" val="14574152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125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CH" dirty="0" smtClean="0"/>
              <a:t>Annäherung an die Thematik</a:t>
            </a:r>
            <a:endParaRPr lang="de-CH" dirty="0"/>
          </a:p>
        </p:txBody>
      </p:sp>
      <p:sp>
        <p:nvSpPr>
          <p:cNvPr id="3" name="Inhaltsplatzhalter 2"/>
          <p:cNvSpPr>
            <a:spLocks noGrp="1"/>
          </p:cNvSpPr>
          <p:nvPr>
            <p:ph idx="1"/>
          </p:nvPr>
        </p:nvSpPr>
        <p:spPr/>
        <p:txBody>
          <a:bodyPr/>
          <a:lstStyle/>
          <a:p>
            <a:r>
              <a:rPr lang="de-CH" dirty="0" smtClean="0"/>
              <a:t>Auf «spirituelle Signale» hören</a:t>
            </a:r>
          </a:p>
          <a:p>
            <a:r>
              <a:rPr lang="de-CH" dirty="0" smtClean="0"/>
              <a:t>Existenzialistisches Nachfragen (Griffiths)</a:t>
            </a:r>
          </a:p>
          <a:p>
            <a:endParaRPr lang="de-CH" dirty="0"/>
          </a:p>
          <a:p>
            <a:pPr marL="0" indent="0">
              <a:buNone/>
            </a:pPr>
            <a:r>
              <a:rPr lang="de-CH" u="sng" dirty="0" smtClean="0"/>
              <a:t>Gefahr der «spirituellen» Gegenübertragung: </a:t>
            </a:r>
          </a:p>
          <a:p>
            <a:r>
              <a:rPr lang="de-CH" dirty="0" smtClean="0"/>
              <a:t>wegen des eigenen Interesses ein übermässiges Gewicht auf Spiritualität legen.</a:t>
            </a:r>
          </a:p>
          <a:p>
            <a:r>
              <a:rPr lang="de-CH" dirty="0" smtClean="0"/>
              <a:t>Zentrale therapeutische Ziele aus den Augen verlieren.</a:t>
            </a:r>
            <a:endParaRPr lang="de-CH" dirty="0"/>
          </a:p>
        </p:txBody>
      </p:sp>
    </p:spTree>
    <p:extLst>
      <p:ext uri="{BB962C8B-B14F-4D97-AF65-F5344CB8AC3E}">
        <p14:creationId xmlns:p14="http://schemas.microsoft.com/office/powerpoint/2010/main" val="161725574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p:cNvSpPr>
            <a:spLocks noGrp="1"/>
          </p:cNvSpPr>
          <p:nvPr>
            <p:ph type="title"/>
          </p:nvPr>
        </p:nvSpPr>
        <p:spPr>
          <a:xfrm>
            <a:off x="421406" y="645059"/>
            <a:ext cx="8229600" cy="824955"/>
          </a:xfrm>
        </p:spPr>
        <p:txBody>
          <a:bodyPr>
            <a:normAutofit fontScale="90000"/>
          </a:bodyPr>
          <a:lstStyle/>
          <a:p>
            <a:r>
              <a:rPr lang="de-CH" dirty="0" smtClean="0"/>
              <a:t>Religiosität als Prägung / </a:t>
            </a:r>
            <a:br>
              <a:rPr lang="de-CH" dirty="0" smtClean="0"/>
            </a:br>
            <a:r>
              <a:rPr lang="de-CH" dirty="0" smtClean="0"/>
              <a:t>als Thematik in der Therapie</a:t>
            </a:r>
            <a:endParaRPr lang="de-CH" dirty="0"/>
          </a:p>
        </p:txBody>
      </p:sp>
      <p:sp>
        <p:nvSpPr>
          <p:cNvPr id="5" name="Oval 5"/>
          <p:cNvSpPr>
            <a:spLocks noChangeArrowheads="1"/>
          </p:cNvSpPr>
          <p:nvPr/>
        </p:nvSpPr>
        <p:spPr bwMode="auto">
          <a:xfrm>
            <a:off x="3924300" y="3177254"/>
            <a:ext cx="1295400" cy="1152525"/>
          </a:xfrm>
          <a:prstGeom prst="ellipse">
            <a:avLst/>
          </a:prstGeom>
          <a:solidFill>
            <a:schemeClr val="bg2">
              <a:lumMod val="75000"/>
            </a:schemeClr>
          </a:solidFill>
          <a:ln w="9525" algn="ctr">
            <a:noFill/>
            <a:round/>
            <a:headEnd/>
            <a:tailEnd/>
          </a:ln>
          <a:effectLst/>
          <a:scene3d>
            <a:camera prst="orthographicFront">
              <a:rot lat="0" lon="0" rev="0"/>
            </a:camera>
            <a:lightRig rig="contrasting" dir="t">
              <a:rot lat="0" lon="0" rev="7800000"/>
            </a:lightRig>
          </a:scene3d>
          <a:sp3d>
            <a:bevelT w="139700" h="139700"/>
          </a:sp3d>
          <a:extLst/>
        </p:spPr>
        <p:txBody>
          <a:bodyPr wrap="none" anchor="ctr"/>
          <a:lstStyle/>
          <a:p>
            <a:pPr marL="342900" indent="-342900" algn="ctr">
              <a:lnSpc>
                <a:spcPct val="100000"/>
              </a:lnSpc>
              <a:spcBef>
                <a:spcPct val="20000"/>
              </a:spcBef>
              <a:defRPr/>
            </a:pPr>
            <a:r>
              <a:rPr lang="en-US" sz="2800" dirty="0" smtClean="0">
                <a:latin typeface="Calibri" panose="020F0502020204030204" pitchFamily="34" charset="0"/>
              </a:rPr>
              <a:t>PERSON</a:t>
            </a:r>
            <a:endParaRPr lang="en-US" sz="2800" dirty="0">
              <a:latin typeface="Calibri" panose="020F0502020204030204" pitchFamily="34" charset="0"/>
            </a:endParaRPr>
          </a:p>
        </p:txBody>
      </p:sp>
      <p:sp>
        <p:nvSpPr>
          <p:cNvPr id="6" name="Textfeld 5"/>
          <p:cNvSpPr txBox="1"/>
          <p:nvPr/>
        </p:nvSpPr>
        <p:spPr>
          <a:xfrm>
            <a:off x="831563" y="1888341"/>
            <a:ext cx="3168352" cy="461665"/>
          </a:xfrm>
          <a:prstGeom prst="rect">
            <a:avLst/>
          </a:prstGeom>
          <a:noFill/>
        </p:spPr>
        <p:txBody>
          <a:bodyPr wrap="square" rtlCol="0">
            <a:spAutoFit/>
          </a:bodyPr>
          <a:lstStyle/>
          <a:p>
            <a:r>
              <a:rPr lang="de-CH" sz="2400" b="1" spc="300" dirty="0" smtClean="0">
                <a:latin typeface="Calibri" panose="020F0502020204030204" pitchFamily="34" charset="0"/>
              </a:rPr>
              <a:t>PRÄGUNG</a:t>
            </a:r>
            <a:endParaRPr lang="de-CH" b="1" spc="300" dirty="0">
              <a:latin typeface="Calibri" panose="020F0502020204030204" pitchFamily="34" charset="0"/>
            </a:endParaRPr>
          </a:p>
        </p:txBody>
      </p:sp>
      <p:sp>
        <p:nvSpPr>
          <p:cNvPr id="7" name="Textfeld 6"/>
          <p:cNvSpPr txBox="1"/>
          <p:nvPr/>
        </p:nvSpPr>
        <p:spPr>
          <a:xfrm>
            <a:off x="5698678" y="1888341"/>
            <a:ext cx="3491880" cy="461665"/>
          </a:xfrm>
          <a:prstGeom prst="rect">
            <a:avLst/>
          </a:prstGeom>
          <a:noFill/>
        </p:spPr>
        <p:txBody>
          <a:bodyPr wrap="square" rtlCol="0">
            <a:spAutoFit/>
          </a:bodyPr>
          <a:lstStyle/>
          <a:p>
            <a:r>
              <a:rPr lang="de-CH" sz="2400" b="1" spc="300" dirty="0" smtClean="0">
                <a:latin typeface="Calibri" panose="020F0502020204030204" pitchFamily="34" charset="0"/>
              </a:rPr>
              <a:t>THEMEN</a:t>
            </a:r>
            <a:endParaRPr lang="de-CH" b="1" spc="300" dirty="0">
              <a:latin typeface="Calibri" panose="020F0502020204030204" pitchFamily="34" charset="0"/>
            </a:endParaRPr>
          </a:p>
        </p:txBody>
      </p:sp>
      <p:sp>
        <p:nvSpPr>
          <p:cNvPr id="8" name="Textfeld 7"/>
          <p:cNvSpPr txBox="1"/>
          <p:nvPr/>
        </p:nvSpPr>
        <p:spPr>
          <a:xfrm>
            <a:off x="827584" y="2564904"/>
            <a:ext cx="2952328" cy="369332"/>
          </a:xfrm>
          <a:prstGeom prst="rect">
            <a:avLst/>
          </a:prstGeom>
          <a:noFill/>
        </p:spPr>
        <p:txBody>
          <a:bodyPr wrap="square" rtlCol="0">
            <a:spAutoFit/>
          </a:bodyPr>
          <a:lstStyle/>
          <a:p>
            <a:r>
              <a:rPr lang="de-CH" dirty="0" smtClean="0">
                <a:latin typeface="Calibri" panose="020F0502020204030204" pitchFamily="34" charset="0"/>
              </a:rPr>
              <a:t>Subkulturelle </a:t>
            </a:r>
            <a:r>
              <a:rPr lang="de-CH" dirty="0" smtClean="0">
                <a:latin typeface="Calibri" panose="020F0502020204030204" pitchFamily="34" charset="0"/>
              </a:rPr>
              <a:t>Sozialisation*</a:t>
            </a:r>
            <a:endParaRPr lang="de-CH" dirty="0">
              <a:latin typeface="Calibri" panose="020F0502020204030204" pitchFamily="34" charset="0"/>
            </a:endParaRPr>
          </a:p>
        </p:txBody>
      </p:sp>
      <p:sp>
        <p:nvSpPr>
          <p:cNvPr id="9" name="Textfeld 8"/>
          <p:cNvSpPr txBox="1"/>
          <p:nvPr/>
        </p:nvSpPr>
        <p:spPr>
          <a:xfrm>
            <a:off x="791790" y="3430939"/>
            <a:ext cx="2952328" cy="646331"/>
          </a:xfrm>
          <a:prstGeom prst="rect">
            <a:avLst/>
          </a:prstGeom>
          <a:noFill/>
        </p:spPr>
        <p:txBody>
          <a:bodyPr wrap="square" rtlCol="0">
            <a:spAutoFit/>
          </a:bodyPr>
          <a:lstStyle/>
          <a:p>
            <a:r>
              <a:rPr lang="de-CH" dirty="0" smtClean="0">
                <a:latin typeface="Calibri" panose="020F0502020204030204" pitchFamily="34" charset="0"/>
              </a:rPr>
              <a:t>Pathogenese / </a:t>
            </a:r>
            <a:br>
              <a:rPr lang="de-CH" dirty="0" smtClean="0">
                <a:latin typeface="Calibri" panose="020F0502020204030204" pitchFamily="34" charset="0"/>
              </a:rPr>
            </a:br>
            <a:r>
              <a:rPr lang="de-CH" dirty="0" smtClean="0">
                <a:latin typeface="Calibri" panose="020F0502020204030204" pitchFamily="34" charset="0"/>
              </a:rPr>
              <a:t>Spiritual </a:t>
            </a:r>
            <a:r>
              <a:rPr lang="de-CH" dirty="0" err="1" smtClean="0">
                <a:latin typeface="Calibri" panose="020F0502020204030204" pitchFamily="34" charset="0"/>
              </a:rPr>
              <a:t>Struggle</a:t>
            </a:r>
            <a:endParaRPr lang="de-CH" dirty="0">
              <a:latin typeface="Calibri" panose="020F0502020204030204" pitchFamily="34" charset="0"/>
            </a:endParaRPr>
          </a:p>
        </p:txBody>
      </p:sp>
      <p:sp>
        <p:nvSpPr>
          <p:cNvPr id="10" name="Textfeld 9"/>
          <p:cNvSpPr txBox="1"/>
          <p:nvPr/>
        </p:nvSpPr>
        <p:spPr>
          <a:xfrm>
            <a:off x="827584" y="4573973"/>
            <a:ext cx="2952328" cy="646331"/>
          </a:xfrm>
          <a:prstGeom prst="rect">
            <a:avLst/>
          </a:prstGeom>
          <a:noFill/>
        </p:spPr>
        <p:txBody>
          <a:bodyPr wrap="square" rtlCol="0">
            <a:spAutoFit/>
          </a:bodyPr>
          <a:lstStyle/>
          <a:p>
            <a:r>
              <a:rPr lang="de-CH" dirty="0" smtClean="0">
                <a:latin typeface="Calibri" panose="020F0502020204030204" pitchFamily="34" charset="0"/>
              </a:rPr>
              <a:t>Traumatisierung</a:t>
            </a:r>
          </a:p>
          <a:p>
            <a:r>
              <a:rPr lang="de-CH" dirty="0" smtClean="0">
                <a:latin typeface="Calibri" panose="020F0502020204030204" pitchFamily="34" charset="0"/>
              </a:rPr>
              <a:t>(Geistlicher Missbrauch)</a:t>
            </a:r>
            <a:endParaRPr lang="de-CH" dirty="0">
              <a:latin typeface="Calibri" panose="020F0502020204030204" pitchFamily="34" charset="0"/>
            </a:endParaRPr>
          </a:p>
        </p:txBody>
      </p:sp>
      <p:sp>
        <p:nvSpPr>
          <p:cNvPr id="11" name="Textfeld 10"/>
          <p:cNvSpPr txBox="1"/>
          <p:nvPr/>
        </p:nvSpPr>
        <p:spPr>
          <a:xfrm>
            <a:off x="5734472" y="2564904"/>
            <a:ext cx="2952328" cy="646331"/>
          </a:xfrm>
          <a:prstGeom prst="rect">
            <a:avLst/>
          </a:prstGeom>
          <a:noFill/>
        </p:spPr>
        <p:txBody>
          <a:bodyPr wrap="square" rtlCol="0">
            <a:spAutoFit/>
          </a:bodyPr>
          <a:lstStyle/>
          <a:p>
            <a:r>
              <a:rPr lang="de-CH" dirty="0" smtClean="0">
                <a:latin typeface="Calibri" panose="020F0502020204030204" pitchFamily="34" charset="0"/>
              </a:rPr>
              <a:t>Psychodynamik / Rollenverhalten</a:t>
            </a:r>
            <a:endParaRPr lang="de-CH" dirty="0">
              <a:latin typeface="Calibri" panose="020F0502020204030204" pitchFamily="34" charset="0"/>
            </a:endParaRPr>
          </a:p>
        </p:txBody>
      </p:sp>
      <p:sp>
        <p:nvSpPr>
          <p:cNvPr id="12" name="Textfeld 11"/>
          <p:cNvSpPr txBox="1"/>
          <p:nvPr/>
        </p:nvSpPr>
        <p:spPr>
          <a:xfrm>
            <a:off x="5698678" y="3430939"/>
            <a:ext cx="2952328" cy="369332"/>
          </a:xfrm>
          <a:prstGeom prst="rect">
            <a:avLst/>
          </a:prstGeom>
          <a:noFill/>
        </p:spPr>
        <p:txBody>
          <a:bodyPr wrap="square" rtlCol="0">
            <a:spAutoFit/>
          </a:bodyPr>
          <a:lstStyle/>
          <a:p>
            <a:r>
              <a:rPr lang="de-CH" dirty="0" smtClean="0">
                <a:latin typeface="Calibri" panose="020F0502020204030204" pitchFamily="34" charset="0"/>
              </a:rPr>
              <a:t>Glaube als Coping</a:t>
            </a:r>
            <a:endParaRPr lang="de-CH" dirty="0">
              <a:latin typeface="Calibri" panose="020F0502020204030204" pitchFamily="34" charset="0"/>
            </a:endParaRPr>
          </a:p>
        </p:txBody>
      </p:sp>
      <p:sp>
        <p:nvSpPr>
          <p:cNvPr id="13" name="Textfeld 12"/>
          <p:cNvSpPr txBox="1"/>
          <p:nvPr/>
        </p:nvSpPr>
        <p:spPr>
          <a:xfrm>
            <a:off x="5698678" y="4019975"/>
            <a:ext cx="2952328" cy="646331"/>
          </a:xfrm>
          <a:prstGeom prst="rect">
            <a:avLst/>
          </a:prstGeom>
          <a:noFill/>
        </p:spPr>
        <p:txBody>
          <a:bodyPr wrap="square" rtlCol="0">
            <a:spAutoFit/>
          </a:bodyPr>
          <a:lstStyle/>
          <a:p>
            <a:r>
              <a:rPr lang="de-CH" dirty="0" smtClean="0">
                <a:latin typeface="Calibri" panose="020F0502020204030204" pitchFamily="34" charset="0"/>
              </a:rPr>
              <a:t>Konfliktverarbeitung / Psychopathologie</a:t>
            </a:r>
            <a:endParaRPr lang="de-CH" dirty="0">
              <a:latin typeface="Calibri" panose="020F0502020204030204" pitchFamily="34" charset="0"/>
            </a:endParaRPr>
          </a:p>
        </p:txBody>
      </p:sp>
      <p:sp>
        <p:nvSpPr>
          <p:cNvPr id="14" name="Textfeld 13"/>
          <p:cNvSpPr txBox="1"/>
          <p:nvPr/>
        </p:nvSpPr>
        <p:spPr>
          <a:xfrm>
            <a:off x="5729356" y="4943305"/>
            <a:ext cx="2952328" cy="369332"/>
          </a:xfrm>
          <a:prstGeom prst="rect">
            <a:avLst/>
          </a:prstGeom>
          <a:noFill/>
        </p:spPr>
        <p:txBody>
          <a:bodyPr wrap="square" rtlCol="0">
            <a:spAutoFit/>
          </a:bodyPr>
          <a:lstStyle/>
          <a:p>
            <a:r>
              <a:rPr lang="de-CH" dirty="0" smtClean="0">
                <a:latin typeface="Calibri" panose="020F0502020204030204" pitchFamily="34" charset="0"/>
              </a:rPr>
              <a:t>Was hilft – was schadet?</a:t>
            </a:r>
            <a:endParaRPr lang="de-CH" dirty="0">
              <a:latin typeface="Calibri" panose="020F0502020204030204" pitchFamily="34" charset="0"/>
            </a:endParaRPr>
          </a:p>
        </p:txBody>
      </p:sp>
      <p:cxnSp>
        <p:nvCxnSpPr>
          <p:cNvPr id="16" name="Gerade Verbindung mit Pfeil 15"/>
          <p:cNvCxnSpPr/>
          <p:nvPr/>
        </p:nvCxnSpPr>
        <p:spPr>
          <a:xfrm>
            <a:off x="2843808" y="2934236"/>
            <a:ext cx="936104" cy="496703"/>
          </a:xfrm>
          <a:prstGeom prst="straightConnector1">
            <a:avLst/>
          </a:prstGeom>
          <a:ln w="76200">
            <a:tailEnd type="triangle"/>
          </a:ln>
        </p:spPr>
        <p:style>
          <a:lnRef idx="1">
            <a:schemeClr val="accent1"/>
          </a:lnRef>
          <a:fillRef idx="0">
            <a:schemeClr val="accent1"/>
          </a:fillRef>
          <a:effectRef idx="0">
            <a:schemeClr val="accent1"/>
          </a:effectRef>
          <a:fontRef idx="minor">
            <a:schemeClr val="tx1"/>
          </a:fontRef>
        </p:style>
      </p:cxnSp>
      <p:cxnSp>
        <p:nvCxnSpPr>
          <p:cNvPr id="17" name="Gerade Verbindung mit Pfeil 16"/>
          <p:cNvCxnSpPr/>
          <p:nvPr/>
        </p:nvCxnSpPr>
        <p:spPr>
          <a:xfrm>
            <a:off x="2843808" y="3800271"/>
            <a:ext cx="936104" cy="14324"/>
          </a:xfrm>
          <a:prstGeom prst="straightConnector1">
            <a:avLst/>
          </a:prstGeom>
          <a:ln w="76200">
            <a:tailEnd type="triangle"/>
          </a:ln>
        </p:spPr>
        <p:style>
          <a:lnRef idx="1">
            <a:schemeClr val="accent1"/>
          </a:lnRef>
          <a:fillRef idx="0">
            <a:schemeClr val="accent1"/>
          </a:fillRef>
          <a:effectRef idx="0">
            <a:schemeClr val="accent1"/>
          </a:effectRef>
          <a:fontRef idx="minor">
            <a:schemeClr val="tx1"/>
          </a:fontRef>
        </p:style>
      </p:cxnSp>
      <p:cxnSp>
        <p:nvCxnSpPr>
          <p:cNvPr id="20" name="Gerade Verbindung mit Pfeil 19"/>
          <p:cNvCxnSpPr/>
          <p:nvPr/>
        </p:nvCxnSpPr>
        <p:spPr>
          <a:xfrm flipV="1">
            <a:off x="2843808" y="4183927"/>
            <a:ext cx="936104" cy="574712"/>
          </a:xfrm>
          <a:prstGeom prst="straightConnector1">
            <a:avLst/>
          </a:prstGeom>
          <a:ln w="76200">
            <a:tailEnd type="triangle"/>
          </a:ln>
        </p:spPr>
        <p:style>
          <a:lnRef idx="1">
            <a:schemeClr val="accent1"/>
          </a:lnRef>
          <a:fillRef idx="0">
            <a:schemeClr val="accent1"/>
          </a:fillRef>
          <a:effectRef idx="0">
            <a:schemeClr val="accent1"/>
          </a:effectRef>
          <a:fontRef idx="minor">
            <a:schemeClr val="tx1"/>
          </a:fontRef>
        </p:style>
      </p:cxnSp>
      <p:cxnSp>
        <p:nvCxnSpPr>
          <p:cNvPr id="29" name="Gerader Verbinder 28"/>
          <p:cNvCxnSpPr/>
          <p:nvPr/>
        </p:nvCxnSpPr>
        <p:spPr>
          <a:xfrm>
            <a:off x="755576" y="2350006"/>
            <a:ext cx="7488832" cy="0"/>
          </a:xfrm>
          <a:prstGeom prst="line">
            <a:avLst/>
          </a:prstGeom>
        </p:spPr>
        <p:style>
          <a:lnRef idx="1">
            <a:schemeClr val="accent1"/>
          </a:lnRef>
          <a:fillRef idx="0">
            <a:schemeClr val="accent1"/>
          </a:fillRef>
          <a:effectRef idx="0">
            <a:schemeClr val="accent1"/>
          </a:effectRef>
          <a:fontRef idx="minor">
            <a:schemeClr val="tx1"/>
          </a:fontRef>
        </p:style>
      </p:cxnSp>
      <p:sp>
        <p:nvSpPr>
          <p:cNvPr id="30" name="Textfeld 29"/>
          <p:cNvSpPr txBox="1"/>
          <p:nvPr/>
        </p:nvSpPr>
        <p:spPr>
          <a:xfrm>
            <a:off x="901222" y="5365797"/>
            <a:ext cx="3886801" cy="646331"/>
          </a:xfrm>
          <a:prstGeom prst="rect">
            <a:avLst/>
          </a:prstGeom>
          <a:noFill/>
        </p:spPr>
        <p:txBody>
          <a:bodyPr wrap="square" rtlCol="0">
            <a:spAutoFit/>
          </a:bodyPr>
          <a:lstStyle/>
          <a:p>
            <a:r>
              <a:rPr lang="de-CH" dirty="0" smtClean="0">
                <a:latin typeface="Calibri" panose="020F0502020204030204" pitchFamily="34" charset="0"/>
              </a:rPr>
              <a:t>* im Kontext der übergeordneten Leitkultur der Gesellschaft</a:t>
            </a:r>
            <a:endParaRPr lang="de-CH" dirty="0">
              <a:latin typeface="Calibri" panose="020F0502020204030204" pitchFamily="34" charset="0"/>
            </a:endParaRPr>
          </a:p>
        </p:txBody>
      </p:sp>
      <p:cxnSp>
        <p:nvCxnSpPr>
          <p:cNvPr id="31" name="Gerader Verbinder 30"/>
          <p:cNvCxnSpPr/>
          <p:nvPr/>
        </p:nvCxnSpPr>
        <p:spPr>
          <a:xfrm>
            <a:off x="755576" y="5316542"/>
            <a:ext cx="7488832" cy="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6163161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332656"/>
            <a:ext cx="8686800" cy="936104"/>
          </a:xfrm>
        </p:spPr>
        <p:txBody>
          <a:bodyPr>
            <a:normAutofit fontScale="90000"/>
          </a:bodyPr>
          <a:lstStyle/>
          <a:p>
            <a:r>
              <a:rPr lang="de-CH" dirty="0"/>
              <a:t>Der hochreligiöse Patient in der Psychotherapie </a:t>
            </a:r>
            <a:r>
              <a:rPr lang="de-CH" dirty="0" smtClean="0"/>
              <a:t>ist …  </a:t>
            </a:r>
            <a:endParaRPr lang="de-CH" dirty="0"/>
          </a:p>
        </p:txBody>
      </p:sp>
      <p:sp>
        <p:nvSpPr>
          <p:cNvPr id="3" name="Inhaltsplatzhalter 2"/>
          <p:cNvSpPr>
            <a:spLocks noGrp="1"/>
          </p:cNvSpPr>
          <p:nvPr>
            <p:ph idx="1"/>
          </p:nvPr>
        </p:nvSpPr>
        <p:spPr/>
        <p:txBody>
          <a:bodyPr>
            <a:normAutofit fontScale="92500" lnSpcReduction="10000"/>
          </a:bodyPr>
          <a:lstStyle/>
          <a:p>
            <a:r>
              <a:rPr lang="de-CH" dirty="0" smtClean="0"/>
              <a:t>ein </a:t>
            </a:r>
            <a:r>
              <a:rPr lang="de-CH" dirty="0"/>
              <a:t>leidender Mensch (oftmals mit religiös geprägten „</a:t>
            </a:r>
            <a:r>
              <a:rPr lang="de-CH" dirty="0" err="1"/>
              <a:t>idioms</a:t>
            </a:r>
            <a:r>
              <a:rPr lang="de-CH" dirty="0"/>
              <a:t> </a:t>
            </a:r>
            <a:r>
              <a:rPr lang="de-CH" dirty="0" err="1"/>
              <a:t>of</a:t>
            </a:r>
            <a:r>
              <a:rPr lang="de-CH" dirty="0"/>
              <a:t> </a:t>
            </a:r>
            <a:r>
              <a:rPr lang="de-CH" dirty="0" err="1"/>
              <a:t>distress</a:t>
            </a:r>
            <a:r>
              <a:rPr lang="de-CH" dirty="0" smtClean="0"/>
              <a:t>“).</a:t>
            </a:r>
            <a:endParaRPr lang="de-CH" dirty="0"/>
          </a:p>
          <a:p>
            <a:r>
              <a:rPr lang="de-CH" dirty="0" smtClean="0"/>
              <a:t>ein subkulturell </a:t>
            </a:r>
            <a:r>
              <a:rPr lang="de-CH" dirty="0"/>
              <a:t>geprägter Mensch </a:t>
            </a:r>
          </a:p>
          <a:p>
            <a:r>
              <a:rPr lang="de-CH" dirty="0" smtClean="0"/>
              <a:t>ein </a:t>
            </a:r>
            <a:r>
              <a:rPr lang="de-CH" dirty="0"/>
              <a:t>Mensch im Konflikt (mit sich selbst, seinen religiösen Werten und mit seinem Umfeld).</a:t>
            </a:r>
          </a:p>
          <a:p>
            <a:r>
              <a:rPr lang="de-CH" dirty="0" smtClean="0"/>
              <a:t>ein </a:t>
            </a:r>
            <a:r>
              <a:rPr lang="de-CH" dirty="0"/>
              <a:t>Mensch, der seine Schwachheit erlebt, in denen sich die Versprechungen und die Bewältigungsstrategien der Religion als uneinlösbar erweisen.</a:t>
            </a:r>
          </a:p>
          <a:p>
            <a:r>
              <a:rPr lang="de-CH" dirty="0" smtClean="0"/>
              <a:t>Ein </a:t>
            </a:r>
            <a:r>
              <a:rPr lang="de-CH" dirty="0"/>
              <a:t>Mensch mit seinen Strebungen nach Liebe und Glück (evtl. im Widerspruch zu religiösen Regeln).</a:t>
            </a:r>
          </a:p>
          <a:p>
            <a:r>
              <a:rPr lang="de-CH" dirty="0" smtClean="0"/>
              <a:t>Ein </a:t>
            </a:r>
            <a:r>
              <a:rPr lang="de-CH" dirty="0"/>
              <a:t>Mensch mit seinem „Schatten“, destruktiven Anteilen, Regungen und Strebungen, die sich nicht mit seiner religiösen Ethik in Einklang bringen lassen.</a:t>
            </a:r>
          </a:p>
          <a:p>
            <a:endParaRPr lang="de-CH" dirty="0"/>
          </a:p>
        </p:txBody>
      </p:sp>
    </p:spTree>
    <p:extLst>
      <p:ext uri="{BB962C8B-B14F-4D97-AF65-F5344CB8AC3E}">
        <p14:creationId xmlns:p14="http://schemas.microsoft.com/office/powerpoint/2010/main" val="346453590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CH" dirty="0" smtClean="0"/>
              <a:t>Ethische Grundhaltung</a:t>
            </a:r>
            <a:endParaRPr lang="de-CH" dirty="0"/>
          </a:p>
        </p:txBody>
      </p:sp>
      <p:sp>
        <p:nvSpPr>
          <p:cNvPr id="3" name="Inhaltsplatzhalter 2"/>
          <p:cNvSpPr>
            <a:spLocks noGrp="1"/>
          </p:cNvSpPr>
          <p:nvPr>
            <p:ph idx="1"/>
          </p:nvPr>
        </p:nvSpPr>
        <p:spPr/>
        <p:txBody>
          <a:bodyPr/>
          <a:lstStyle/>
          <a:p>
            <a:r>
              <a:rPr lang="de-CH" dirty="0" err="1" smtClean="0"/>
              <a:t>Respect</a:t>
            </a:r>
            <a:endParaRPr lang="de-CH" dirty="0" smtClean="0"/>
          </a:p>
          <a:p>
            <a:r>
              <a:rPr lang="de-CH" dirty="0" err="1" smtClean="0"/>
              <a:t>Responsibility</a:t>
            </a:r>
            <a:r>
              <a:rPr lang="de-CH" dirty="0" smtClean="0"/>
              <a:t> </a:t>
            </a:r>
            <a:r>
              <a:rPr lang="de-CH" dirty="0"/>
              <a:t>(Verantwortung</a:t>
            </a:r>
            <a:r>
              <a:rPr lang="de-CH" dirty="0" smtClean="0"/>
              <a:t>)</a:t>
            </a:r>
          </a:p>
          <a:p>
            <a:r>
              <a:rPr lang="de-CH" dirty="0" err="1" smtClean="0"/>
              <a:t>Integrity</a:t>
            </a:r>
            <a:endParaRPr lang="de-CH" dirty="0" smtClean="0"/>
          </a:p>
          <a:p>
            <a:r>
              <a:rPr lang="de-CH" dirty="0" smtClean="0"/>
              <a:t>Competence </a:t>
            </a:r>
          </a:p>
          <a:p>
            <a:r>
              <a:rPr lang="de-CH" dirty="0" err="1" smtClean="0"/>
              <a:t>Concern</a:t>
            </a:r>
            <a:endParaRPr lang="de-CH" dirty="0"/>
          </a:p>
          <a:p>
            <a:endParaRPr lang="de-CH" dirty="0" smtClean="0"/>
          </a:p>
          <a:p>
            <a:pPr marL="0" indent="0">
              <a:buNone/>
            </a:pPr>
            <a:r>
              <a:rPr lang="de-CH" dirty="0" smtClean="0"/>
              <a:t>BEACHTE:</a:t>
            </a:r>
          </a:p>
          <a:p>
            <a:r>
              <a:rPr lang="de-CH" dirty="0" smtClean="0"/>
              <a:t>Spannung zwischen religiösen Pflichten und Schaden für Gesundheit und Existenz</a:t>
            </a:r>
          </a:p>
          <a:p>
            <a:r>
              <a:rPr lang="de-CH" dirty="0" smtClean="0"/>
              <a:t>Rollenkonflikte</a:t>
            </a:r>
            <a:endParaRPr lang="de-CH" dirty="0"/>
          </a:p>
        </p:txBody>
      </p:sp>
    </p:spTree>
    <p:extLst>
      <p:ext uri="{BB962C8B-B14F-4D97-AF65-F5344CB8AC3E}">
        <p14:creationId xmlns:p14="http://schemas.microsoft.com/office/powerpoint/2010/main" val="109632673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0722" name="Group 23"/>
          <p:cNvGrpSpPr>
            <a:grpSpLocks/>
          </p:cNvGrpSpPr>
          <p:nvPr/>
        </p:nvGrpSpPr>
        <p:grpSpPr bwMode="auto">
          <a:xfrm>
            <a:off x="1692275" y="1916113"/>
            <a:ext cx="7056438" cy="3887787"/>
            <a:chOff x="1066" y="1207"/>
            <a:chExt cx="4445" cy="2449"/>
          </a:xfrm>
        </p:grpSpPr>
        <p:sp>
          <p:nvSpPr>
            <p:cNvPr id="30738" name="Oval 7"/>
            <p:cNvSpPr>
              <a:spLocks noChangeArrowheads="1"/>
            </p:cNvSpPr>
            <p:nvPr/>
          </p:nvSpPr>
          <p:spPr bwMode="auto">
            <a:xfrm>
              <a:off x="1066" y="1207"/>
              <a:ext cx="4309" cy="2313"/>
            </a:xfrm>
            <a:prstGeom prst="ellipse">
              <a:avLst/>
            </a:prstGeom>
            <a:solidFill>
              <a:srgbClr val="F9E89F"/>
            </a:soli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1400" b="1">
                  <a:solidFill>
                    <a:schemeClr val="tx1"/>
                  </a:solidFill>
                  <a:latin typeface="Arial" panose="020B0604020202020204" pitchFamily="34" charset="0"/>
                </a:defRPr>
              </a:lvl1pPr>
              <a:lvl2pPr marL="742950" indent="-285750" eaLnBrk="0" hangingPunct="0">
                <a:defRPr sz="1400" b="1">
                  <a:solidFill>
                    <a:schemeClr val="tx1"/>
                  </a:solidFill>
                  <a:latin typeface="Arial" panose="020B0604020202020204" pitchFamily="34" charset="0"/>
                </a:defRPr>
              </a:lvl2pPr>
              <a:lvl3pPr marL="1143000" indent="-228600" eaLnBrk="0" hangingPunct="0">
                <a:defRPr sz="1400" b="1">
                  <a:solidFill>
                    <a:schemeClr val="tx1"/>
                  </a:solidFill>
                  <a:latin typeface="Arial" panose="020B0604020202020204" pitchFamily="34" charset="0"/>
                </a:defRPr>
              </a:lvl3pPr>
              <a:lvl4pPr marL="1600200" indent="-228600" eaLnBrk="0" hangingPunct="0">
                <a:defRPr sz="1400" b="1">
                  <a:solidFill>
                    <a:schemeClr val="tx1"/>
                  </a:solidFill>
                  <a:latin typeface="Arial" panose="020B0604020202020204" pitchFamily="34" charset="0"/>
                </a:defRPr>
              </a:lvl4pPr>
              <a:lvl5pPr marL="2057400" indent="-228600" eaLnBrk="0" hangingPunct="0">
                <a:defRPr sz="1400" b="1">
                  <a:solidFill>
                    <a:schemeClr val="tx1"/>
                  </a:solidFill>
                  <a:latin typeface="Arial" panose="020B0604020202020204" pitchFamily="34" charset="0"/>
                </a:defRPr>
              </a:lvl5pPr>
              <a:lvl6pPr marL="2514600" indent="-228600" eaLnBrk="0" fontAlgn="base" hangingPunct="0">
                <a:lnSpc>
                  <a:spcPct val="80000"/>
                </a:lnSpc>
                <a:spcBef>
                  <a:spcPct val="50000"/>
                </a:spcBef>
                <a:spcAft>
                  <a:spcPct val="0"/>
                </a:spcAft>
                <a:buClr>
                  <a:schemeClr val="accent2"/>
                </a:buClr>
                <a:buFont typeface="Wingdings" panose="05000000000000000000" pitchFamily="2" charset="2"/>
                <a:defRPr sz="1400" b="1">
                  <a:solidFill>
                    <a:schemeClr val="tx1"/>
                  </a:solidFill>
                  <a:latin typeface="Arial" panose="020B0604020202020204" pitchFamily="34" charset="0"/>
                </a:defRPr>
              </a:lvl6pPr>
              <a:lvl7pPr marL="2971800" indent="-228600" eaLnBrk="0" fontAlgn="base" hangingPunct="0">
                <a:lnSpc>
                  <a:spcPct val="80000"/>
                </a:lnSpc>
                <a:spcBef>
                  <a:spcPct val="50000"/>
                </a:spcBef>
                <a:spcAft>
                  <a:spcPct val="0"/>
                </a:spcAft>
                <a:buClr>
                  <a:schemeClr val="accent2"/>
                </a:buClr>
                <a:buFont typeface="Wingdings" panose="05000000000000000000" pitchFamily="2" charset="2"/>
                <a:defRPr sz="1400" b="1">
                  <a:solidFill>
                    <a:schemeClr val="tx1"/>
                  </a:solidFill>
                  <a:latin typeface="Arial" panose="020B0604020202020204" pitchFamily="34" charset="0"/>
                </a:defRPr>
              </a:lvl7pPr>
              <a:lvl8pPr marL="3429000" indent="-228600" eaLnBrk="0" fontAlgn="base" hangingPunct="0">
                <a:lnSpc>
                  <a:spcPct val="80000"/>
                </a:lnSpc>
                <a:spcBef>
                  <a:spcPct val="50000"/>
                </a:spcBef>
                <a:spcAft>
                  <a:spcPct val="0"/>
                </a:spcAft>
                <a:buClr>
                  <a:schemeClr val="accent2"/>
                </a:buClr>
                <a:buFont typeface="Wingdings" panose="05000000000000000000" pitchFamily="2" charset="2"/>
                <a:defRPr sz="1400" b="1">
                  <a:solidFill>
                    <a:schemeClr val="tx1"/>
                  </a:solidFill>
                  <a:latin typeface="Arial" panose="020B0604020202020204" pitchFamily="34" charset="0"/>
                </a:defRPr>
              </a:lvl8pPr>
              <a:lvl9pPr marL="3886200" indent="-228600" eaLnBrk="0" fontAlgn="base" hangingPunct="0">
                <a:lnSpc>
                  <a:spcPct val="80000"/>
                </a:lnSpc>
                <a:spcBef>
                  <a:spcPct val="50000"/>
                </a:spcBef>
                <a:spcAft>
                  <a:spcPct val="0"/>
                </a:spcAft>
                <a:buClr>
                  <a:schemeClr val="accent2"/>
                </a:buClr>
                <a:buFont typeface="Wingdings" panose="05000000000000000000" pitchFamily="2" charset="2"/>
                <a:defRPr sz="1400" b="1">
                  <a:solidFill>
                    <a:schemeClr val="tx1"/>
                  </a:solidFill>
                  <a:latin typeface="Arial" panose="020B0604020202020204" pitchFamily="34" charset="0"/>
                </a:defRPr>
              </a:lvl9pPr>
            </a:lstStyle>
            <a:p>
              <a:pPr eaLnBrk="1" hangingPunct="1"/>
              <a:endParaRPr lang="de-DE" altLang="de-DE">
                <a:latin typeface="Calibri" panose="020F0502020204030204" pitchFamily="34" charset="0"/>
              </a:endParaRPr>
            </a:p>
          </p:txBody>
        </p:sp>
        <p:sp>
          <p:nvSpPr>
            <p:cNvPr id="30739" name="Oval 10"/>
            <p:cNvSpPr>
              <a:spLocks noChangeArrowheads="1"/>
            </p:cNvSpPr>
            <p:nvPr/>
          </p:nvSpPr>
          <p:spPr bwMode="auto">
            <a:xfrm>
              <a:off x="1474" y="1343"/>
              <a:ext cx="4037" cy="2313"/>
            </a:xfrm>
            <a:prstGeom prst="ellipse">
              <a:avLst/>
            </a:prstGeom>
            <a:solidFill>
              <a:schemeClr val="bg1"/>
            </a:soli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1400" b="1">
                  <a:solidFill>
                    <a:schemeClr val="tx1"/>
                  </a:solidFill>
                  <a:latin typeface="Arial" panose="020B0604020202020204" pitchFamily="34" charset="0"/>
                </a:defRPr>
              </a:lvl1pPr>
              <a:lvl2pPr marL="742950" indent="-285750" eaLnBrk="0" hangingPunct="0">
                <a:defRPr sz="1400" b="1">
                  <a:solidFill>
                    <a:schemeClr val="tx1"/>
                  </a:solidFill>
                  <a:latin typeface="Arial" panose="020B0604020202020204" pitchFamily="34" charset="0"/>
                </a:defRPr>
              </a:lvl2pPr>
              <a:lvl3pPr marL="1143000" indent="-228600" eaLnBrk="0" hangingPunct="0">
                <a:defRPr sz="1400" b="1">
                  <a:solidFill>
                    <a:schemeClr val="tx1"/>
                  </a:solidFill>
                  <a:latin typeface="Arial" panose="020B0604020202020204" pitchFamily="34" charset="0"/>
                </a:defRPr>
              </a:lvl3pPr>
              <a:lvl4pPr marL="1600200" indent="-228600" eaLnBrk="0" hangingPunct="0">
                <a:defRPr sz="1400" b="1">
                  <a:solidFill>
                    <a:schemeClr val="tx1"/>
                  </a:solidFill>
                  <a:latin typeface="Arial" panose="020B0604020202020204" pitchFamily="34" charset="0"/>
                </a:defRPr>
              </a:lvl4pPr>
              <a:lvl5pPr marL="2057400" indent="-228600" eaLnBrk="0" hangingPunct="0">
                <a:defRPr sz="1400" b="1">
                  <a:solidFill>
                    <a:schemeClr val="tx1"/>
                  </a:solidFill>
                  <a:latin typeface="Arial" panose="020B0604020202020204" pitchFamily="34" charset="0"/>
                </a:defRPr>
              </a:lvl5pPr>
              <a:lvl6pPr marL="2514600" indent="-228600" eaLnBrk="0" fontAlgn="base" hangingPunct="0">
                <a:lnSpc>
                  <a:spcPct val="80000"/>
                </a:lnSpc>
                <a:spcBef>
                  <a:spcPct val="50000"/>
                </a:spcBef>
                <a:spcAft>
                  <a:spcPct val="0"/>
                </a:spcAft>
                <a:buClr>
                  <a:schemeClr val="accent2"/>
                </a:buClr>
                <a:buFont typeface="Wingdings" panose="05000000000000000000" pitchFamily="2" charset="2"/>
                <a:defRPr sz="1400" b="1">
                  <a:solidFill>
                    <a:schemeClr val="tx1"/>
                  </a:solidFill>
                  <a:latin typeface="Arial" panose="020B0604020202020204" pitchFamily="34" charset="0"/>
                </a:defRPr>
              </a:lvl6pPr>
              <a:lvl7pPr marL="2971800" indent="-228600" eaLnBrk="0" fontAlgn="base" hangingPunct="0">
                <a:lnSpc>
                  <a:spcPct val="80000"/>
                </a:lnSpc>
                <a:spcBef>
                  <a:spcPct val="50000"/>
                </a:spcBef>
                <a:spcAft>
                  <a:spcPct val="0"/>
                </a:spcAft>
                <a:buClr>
                  <a:schemeClr val="accent2"/>
                </a:buClr>
                <a:buFont typeface="Wingdings" panose="05000000000000000000" pitchFamily="2" charset="2"/>
                <a:defRPr sz="1400" b="1">
                  <a:solidFill>
                    <a:schemeClr val="tx1"/>
                  </a:solidFill>
                  <a:latin typeface="Arial" panose="020B0604020202020204" pitchFamily="34" charset="0"/>
                </a:defRPr>
              </a:lvl7pPr>
              <a:lvl8pPr marL="3429000" indent="-228600" eaLnBrk="0" fontAlgn="base" hangingPunct="0">
                <a:lnSpc>
                  <a:spcPct val="80000"/>
                </a:lnSpc>
                <a:spcBef>
                  <a:spcPct val="50000"/>
                </a:spcBef>
                <a:spcAft>
                  <a:spcPct val="0"/>
                </a:spcAft>
                <a:buClr>
                  <a:schemeClr val="accent2"/>
                </a:buClr>
                <a:buFont typeface="Wingdings" panose="05000000000000000000" pitchFamily="2" charset="2"/>
                <a:defRPr sz="1400" b="1">
                  <a:solidFill>
                    <a:schemeClr val="tx1"/>
                  </a:solidFill>
                  <a:latin typeface="Arial" panose="020B0604020202020204" pitchFamily="34" charset="0"/>
                </a:defRPr>
              </a:lvl8pPr>
              <a:lvl9pPr marL="3886200" indent="-228600" eaLnBrk="0" fontAlgn="base" hangingPunct="0">
                <a:lnSpc>
                  <a:spcPct val="80000"/>
                </a:lnSpc>
                <a:spcBef>
                  <a:spcPct val="50000"/>
                </a:spcBef>
                <a:spcAft>
                  <a:spcPct val="0"/>
                </a:spcAft>
                <a:buClr>
                  <a:schemeClr val="accent2"/>
                </a:buClr>
                <a:buFont typeface="Wingdings" panose="05000000000000000000" pitchFamily="2" charset="2"/>
                <a:defRPr sz="1400" b="1">
                  <a:solidFill>
                    <a:schemeClr val="tx1"/>
                  </a:solidFill>
                  <a:latin typeface="Arial" panose="020B0604020202020204" pitchFamily="34" charset="0"/>
                </a:defRPr>
              </a:lvl9pPr>
            </a:lstStyle>
            <a:p>
              <a:pPr eaLnBrk="1" hangingPunct="1"/>
              <a:endParaRPr lang="de-DE" altLang="de-DE">
                <a:latin typeface="Calibri" panose="020F0502020204030204" pitchFamily="34" charset="0"/>
              </a:endParaRPr>
            </a:p>
          </p:txBody>
        </p:sp>
      </p:grpSp>
      <p:sp>
        <p:nvSpPr>
          <p:cNvPr id="30723" name="Oval 6"/>
          <p:cNvSpPr>
            <a:spLocks noChangeArrowheads="1"/>
          </p:cNvSpPr>
          <p:nvPr/>
        </p:nvSpPr>
        <p:spPr bwMode="auto">
          <a:xfrm rot="3104887">
            <a:off x="2983706" y="2926557"/>
            <a:ext cx="1512887" cy="2374900"/>
          </a:xfrm>
          <a:prstGeom prst="ellipse">
            <a:avLst/>
          </a:prstGeom>
          <a:solidFill>
            <a:srgbClr val="DACA68"/>
          </a:soli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1400" b="1">
                <a:solidFill>
                  <a:schemeClr val="tx1"/>
                </a:solidFill>
                <a:latin typeface="Arial" panose="020B0604020202020204" pitchFamily="34" charset="0"/>
              </a:defRPr>
            </a:lvl1pPr>
            <a:lvl2pPr marL="742950" indent="-285750" eaLnBrk="0" hangingPunct="0">
              <a:defRPr sz="1400" b="1">
                <a:solidFill>
                  <a:schemeClr val="tx1"/>
                </a:solidFill>
                <a:latin typeface="Arial" panose="020B0604020202020204" pitchFamily="34" charset="0"/>
              </a:defRPr>
            </a:lvl2pPr>
            <a:lvl3pPr marL="1143000" indent="-228600" eaLnBrk="0" hangingPunct="0">
              <a:defRPr sz="1400" b="1">
                <a:solidFill>
                  <a:schemeClr val="tx1"/>
                </a:solidFill>
                <a:latin typeface="Arial" panose="020B0604020202020204" pitchFamily="34" charset="0"/>
              </a:defRPr>
            </a:lvl3pPr>
            <a:lvl4pPr marL="1600200" indent="-228600" eaLnBrk="0" hangingPunct="0">
              <a:defRPr sz="1400" b="1">
                <a:solidFill>
                  <a:schemeClr val="tx1"/>
                </a:solidFill>
                <a:latin typeface="Arial" panose="020B0604020202020204" pitchFamily="34" charset="0"/>
              </a:defRPr>
            </a:lvl4pPr>
            <a:lvl5pPr marL="2057400" indent="-228600" eaLnBrk="0" hangingPunct="0">
              <a:defRPr sz="1400" b="1">
                <a:solidFill>
                  <a:schemeClr val="tx1"/>
                </a:solidFill>
                <a:latin typeface="Arial" panose="020B0604020202020204" pitchFamily="34" charset="0"/>
              </a:defRPr>
            </a:lvl5pPr>
            <a:lvl6pPr marL="2514600" indent="-228600" eaLnBrk="0" fontAlgn="base" hangingPunct="0">
              <a:lnSpc>
                <a:spcPct val="80000"/>
              </a:lnSpc>
              <a:spcBef>
                <a:spcPct val="50000"/>
              </a:spcBef>
              <a:spcAft>
                <a:spcPct val="0"/>
              </a:spcAft>
              <a:buClr>
                <a:schemeClr val="accent2"/>
              </a:buClr>
              <a:buFont typeface="Wingdings" panose="05000000000000000000" pitchFamily="2" charset="2"/>
              <a:defRPr sz="1400" b="1">
                <a:solidFill>
                  <a:schemeClr val="tx1"/>
                </a:solidFill>
                <a:latin typeface="Arial" panose="020B0604020202020204" pitchFamily="34" charset="0"/>
              </a:defRPr>
            </a:lvl6pPr>
            <a:lvl7pPr marL="2971800" indent="-228600" eaLnBrk="0" fontAlgn="base" hangingPunct="0">
              <a:lnSpc>
                <a:spcPct val="80000"/>
              </a:lnSpc>
              <a:spcBef>
                <a:spcPct val="50000"/>
              </a:spcBef>
              <a:spcAft>
                <a:spcPct val="0"/>
              </a:spcAft>
              <a:buClr>
                <a:schemeClr val="accent2"/>
              </a:buClr>
              <a:buFont typeface="Wingdings" panose="05000000000000000000" pitchFamily="2" charset="2"/>
              <a:defRPr sz="1400" b="1">
                <a:solidFill>
                  <a:schemeClr val="tx1"/>
                </a:solidFill>
                <a:latin typeface="Arial" panose="020B0604020202020204" pitchFamily="34" charset="0"/>
              </a:defRPr>
            </a:lvl7pPr>
            <a:lvl8pPr marL="3429000" indent="-228600" eaLnBrk="0" fontAlgn="base" hangingPunct="0">
              <a:lnSpc>
                <a:spcPct val="80000"/>
              </a:lnSpc>
              <a:spcBef>
                <a:spcPct val="50000"/>
              </a:spcBef>
              <a:spcAft>
                <a:spcPct val="0"/>
              </a:spcAft>
              <a:buClr>
                <a:schemeClr val="accent2"/>
              </a:buClr>
              <a:buFont typeface="Wingdings" panose="05000000000000000000" pitchFamily="2" charset="2"/>
              <a:defRPr sz="1400" b="1">
                <a:solidFill>
                  <a:schemeClr val="tx1"/>
                </a:solidFill>
                <a:latin typeface="Arial" panose="020B0604020202020204" pitchFamily="34" charset="0"/>
              </a:defRPr>
            </a:lvl8pPr>
            <a:lvl9pPr marL="3886200" indent="-228600" eaLnBrk="0" fontAlgn="base" hangingPunct="0">
              <a:lnSpc>
                <a:spcPct val="80000"/>
              </a:lnSpc>
              <a:spcBef>
                <a:spcPct val="50000"/>
              </a:spcBef>
              <a:spcAft>
                <a:spcPct val="0"/>
              </a:spcAft>
              <a:buClr>
                <a:schemeClr val="accent2"/>
              </a:buClr>
              <a:buFont typeface="Wingdings" panose="05000000000000000000" pitchFamily="2" charset="2"/>
              <a:defRPr sz="1400" b="1">
                <a:solidFill>
                  <a:schemeClr val="tx1"/>
                </a:solidFill>
                <a:latin typeface="Arial" panose="020B0604020202020204" pitchFamily="34" charset="0"/>
              </a:defRPr>
            </a:lvl9pPr>
          </a:lstStyle>
          <a:p>
            <a:pPr eaLnBrk="1" hangingPunct="1"/>
            <a:endParaRPr lang="de-DE" altLang="de-DE">
              <a:latin typeface="Calibri" panose="020F0502020204030204" pitchFamily="34" charset="0"/>
            </a:endParaRPr>
          </a:p>
        </p:txBody>
      </p:sp>
      <p:sp>
        <p:nvSpPr>
          <p:cNvPr id="30724" name="Rectangle 4"/>
          <p:cNvSpPr>
            <a:spLocks noGrp="1" noChangeArrowheads="1"/>
          </p:cNvSpPr>
          <p:nvPr>
            <p:ph type="title"/>
          </p:nvPr>
        </p:nvSpPr>
        <p:spPr/>
        <p:txBody>
          <a:bodyPr/>
          <a:lstStyle/>
          <a:p>
            <a:pPr eaLnBrk="1" hangingPunct="1"/>
            <a:r>
              <a:rPr lang="en-US" altLang="de-DE" dirty="0" err="1" smtClean="0"/>
              <a:t>Kultur</a:t>
            </a:r>
            <a:r>
              <a:rPr lang="en-US" altLang="de-DE" dirty="0" smtClean="0"/>
              <a:t> und Interpretation path. </a:t>
            </a:r>
            <a:r>
              <a:rPr lang="en-US" altLang="de-DE" dirty="0" err="1" smtClean="0"/>
              <a:t>Phänomene</a:t>
            </a:r>
            <a:endParaRPr lang="en-US" altLang="de-DE" dirty="0" smtClean="0"/>
          </a:p>
        </p:txBody>
      </p:sp>
      <p:sp>
        <p:nvSpPr>
          <p:cNvPr id="79877" name="Oval 5"/>
          <p:cNvSpPr>
            <a:spLocks noChangeArrowheads="1"/>
          </p:cNvSpPr>
          <p:nvPr/>
        </p:nvSpPr>
        <p:spPr bwMode="auto">
          <a:xfrm>
            <a:off x="3492500" y="3141663"/>
            <a:ext cx="1295400" cy="1152525"/>
          </a:xfrm>
          <a:prstGeom prst="ellipse">
            <a:avLst/>
          </a:prstGeom>
          <a:gradFill rotWithShape="1">
            <a:gsLst>
              <a:gs pos="0">
                <a:schemeClr val="accent1"/>
              </a:gs>
              <a:gs pos="100000">
                <a:schemeClr val="accent1">
                  <a:gamma/>
                  <a:shade val="46275"/>
                  <a:invGamma/>
                </a:schemeClr>
              </a:gs>
            </a:gsLst>
            <a:path path="rect">
              <a:fillToRect t="100000" r="100000"/>
            </a:path>
          </a:gradFill>
          <a:ln w="9525" algn="ctr">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342900" indent="-342900" algn="ctr">
              <a:lnSpc>
                <a:spcPct val="100000"/>
              </a:lnSpc>
              <a:spcBef>
                <a:spcPct val="20000"/>
              </a:spcBef>
              <a:defRPr/>
            </a:pPr>
            <a:r>
              <a:rPr lang="en-US" sz="2800">
                <a:latin typeface="Calibri" panose="020F0502020204030204" pitchFamily="34" charset="0"/>
              </a:rPr>
              <a:t>PAT*</a:t>
            </a:r>
          </a:p>
        </p:txBody>
      </p:sp>
      <p:sp>
        <p:nvSpPr>
          <p:cNvPr id="30726" name="Text Box 9"/>
          <p:cNvSpPr txBox="1">
            <a:spLocks noChangeArrowheads="1"/>
          </p:cNvSpPr>
          <p:nvPr/>
        </p:nvSpPr>
        <p:spPr bwMode="auto">
          <a:xfrm>
            <a:off x="2771775" y="4294188"/>
            <a:ext cx="1512888"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eaLnBrk="0" hangingPunct="0">
              <a:defRPr sz="1400" b="1">
                <a:solidFill>
                  <a:schemeClr val="tx1"/>
                </a:solidFill>
                <a:latin typeface="Arial" panose="020B0604020202020204" pitchFamily="34" charset="0"/>
              </a:defRPr>
            </a:lvl1pPr>
            <a:lvl2pPr marL="742950" indent="-285750" eaLnBrk="0" hangingPunct="0">
              <a:defRPr sz="1400" b="1">
                <a:solidFill>
                  <a:schemeClr val="tx1"/>
                </a:solidFill>
                <a:latin typeface="Arial" panose="020B0604020202020204" pitchFamily="34" charset="0"/>
              </a:defRPr>
            </a:lvl2pPr>
            <a:lvl3pPr marL="1143000" indent="-228600" eaLnBrk="0" hangingPunct="0">
              <a:defRPr sz="1400" b="1">
                <a:solidFill>
                  <a:schemeClr val="tx1"/>
                </a:solidFill>
                <a:latin typeface="Arial" panose="020B0604020202020204" pitchFamily="34" charset="0"/>
              </a:defRPr>
            </a:lvl3pPr>
            <a:lvl4pPr marL="1600200" indent="-228600" eaLnBrk="0" hangingPunct="0">
              <a:defRPr sz="1400" b="1">
                <a:solidFill>
                  <a:schemeClr val="tx1"/>
                </a:solidFill>
                <a:latin typeface="Arial" panose="020B0604020202020204" pitchFamily="34" charset="0"/>
              </a:defRPr>
            </a:lvl4pPr>
            <a:lvl5pPr marL="2057400" indent="-228600" eaLnBrk="0" hangingPunct="0">
              <a:defRPr sz="1400" b="1">
                <a:solidFill>
                  <a:schemeClr val="tx1"/>
                </a:solidFill>
                <a:latin typeface="Arial" panose="020B0604020202020204" pitchFamily="34" charset="0"/>
              </a:defRPr>
            </a:lvl5pPr>
            <a:lvl6pPr marL="2514600" indent="-228600" eaLnBrk="0" fontAlgn="base" hangingPunct="0">
              <a:lnSpc>
                <a:spcPct val="80000"/>
              </a:lnSpc>
              <a:spcBef>
                <a:spcPct val="50000"/>
              </a:spcBef>
              <a:spcAft>
                <a:spcPct val="0"/>
              </a:spcAft>
              <a:buClr>
                <a:schemeClr val="accent2"/>
              </a:buClr>
              <a:buFont typeface="Wingdings" panose="05000000000000000000" pitchFamily="2" charset="2"/>
              <a:defRPr sz="1400" b="1">
                <a:solidFill>
                  <a:schemeClr val="tx1"/>
                </a:solidFill>
                <a:latin typeface="Arial" panose="020B0604020202020204" pitchFamily="34" charset="0"/>
              </a:defRPr>
            </a:lvl6pPr>
            <a:lvl7pPr marL="2971800" indent="-228600" eaLnBrk="0" fontAlgn="base" hangingPunct="0">
              <a:lnSpc>
                <a:spcPct val="80000"/>
              </a:lnSpc>
              <a:spcBef>
                <a:spcPct val="50000"/>
              </a:spcBef>
              <a:spcAft>
                <a:spcPct val="0"/>
              </a:spcAft>
              <a:buClr>
                <a:schemeClr val="accent2"/>
              </a:buClr>
              <a:buFont typeface="Wingdings" panose="05000000000000000000" pitchFamily="2" charset="2"/>
              <a:defRPr sz="1400" b="1">
                <a:solidFill>
                  <a:schemeClr val="tx1"/>
                </a:solidFill>
                <a:latin typeface="Arial" panose="020B0604020202020204" pitchFamily="34" charset="0"/>
              </a:defRPr>
            </a:lvl7pPr>
            <a:lvl8pPr marL="3429000" indent="-228600" eaLnBrk="0" fontAlgn="base" hangingPunct="0">
              <a:lnSpc>
                <a:spcPct val="80000"/>
              </a:lnSpc>
              <a:spcBef>
                <a:spcPct val="50000"/>
              </a:spcBef>
              <a:spcAft>
                <a:spcPct val="0"/>
              </a:spcAft>
              <a:buClr>
                <a:schemeClr val="accent2"/>
              </a:buClr>
              <a:buFont typeface="Wingdings" panose="05000000000000000000" pitchFamily="2" charset="2"/>
              <a:defRPr sz="1400" b="1">
                <a:solidFill>
                  <a:schemeClr val="tx1"/>
                </a:solidFill>
                <a:latin typeface="Arial" panose="020B0604020202020204" pitchFamily="34" charset="0"/>
              </a:defRPr>
            </a:lvl8pPr>
            <a:lvl9pPr marL="3886200" indent="-228600" eaLnBrk="0" fontAlgn="base" hangingPunct="0">
              <a:lnSpc>
                <a:spcPct val="80000"/>
              </a:lnSpc>
              <a:spcBef>
                <a:spcPct val="50000"/>
              </a:spcBef>
              <a:spcAft>
                <a:spcPct val="0"/>
              </a:spcAft>
              <a:buClr>
                <a:schemeClr val="accent2"/>
              </a:buClr>
              <a:buFont typeface="Wingdings" panose="05000000000000000000" pitchFamily="2" charset="2"/>
              <a:defRPr sz="1400" b="1">
                <a:solidFill>
                  <a:schemeClr val="tx1"/>
                </a:solidFill>
                <a:latin typeface="Arial" panose="020B0604020202020204" pitchFamily="34" charset="0"/>
              </a:defRPr>
            </a:lvl9pPr>
          </a:lstStyle>
          <a:p>
            <a:pPr eaLnBrk="1" hangingPunct="1">
              <a:lnSpc>
                <a:spcPct val="100000"/>
              </a:lnSpc>
            </a:pPr>
            <a:r>
              <a:rPr lang="en-US" altLang="de-DE" sz="1600" b="0" dirty="0" err="1" smtClean="0">
                <a:latin typeface="Calibri" panose="020F0502020204030204" pitchFamily="34" charset="0"/>
              </a:rPr>
              <a:t>Subkultur</a:t>
            </a:r>
            <a:endParaRPr lang="en-US" altLang="de-DE" sz="1600" b="0" dirty="0" smtClean="0">
              <a:latin typeface="Calibri" panose="020F0502020204030204" pitchFamily="34" charset="0"/>
            </a:endParaRPr>
          </a:p>
          <a:p>
            <a:pPr eaLnBrk="1" hangingPunct="1">
              <a:lnSpc>
                <a:spcPct val="100000"/>
              </a:lnSpc>
            </a:pPr>
            <a:r>
              <a:rPr lang="en-US" altLang="de-DE" sz="1600" b="0" dirty="0" smtClean="0">
                <a:latin typeface="Calibri" panose="020F0502020204030204" pitchFamily="34" charset="0"/>
              </a:rPr>
              <a:t>Religion</a:t>
            </a:r>
            <a:endParaRPr lang="en-US" altLang="de-DE" sz="1600" b="0" dirty="0">
              <a:latin typeface="Calibri" panose="020F0502020204030204" pitchFamily="34" charset="0"/>
            </a:endParaRPr>
          </a:p>
        </p:txBody>
      </p:sp>
      <p:sp>
        <p:nvSpPr>
          <p:cNvPr id="30727" name="Text Box 12"/>
          <p:cNvSpPr txBox="1">
            <a:spLocks noChangeArrowheads="1"/>
          </p:cNvSpPr>
          <p:nvPr/>
        </p:nvSpPr>
        <p:spPr bwMode="auto">
          <a:xfrm>
            <a:off x="6154738" y="1493808"/>
            <a:ext cx="2924175" cy="9541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sz="1400" b="1">
                <a:solidFill>
                  <a:schemeClr val="tx1"/>
                </a:solidFill>
                <a:latin typeface="Arial" panose="020B0604020202020204" pitchFamily="34" charset="0"/>
              </a:defRPr>
            </a:lvl1pPr>
            <a:lvl2pPr marL="742950" indent="-285750" eaLnBrk="0" hangingPunct="0">
              <a:defRPr sz="1400" b="1">
                <a:solidFill>
                  <a:schemeClr val="tx1"/>
                </a:solidFill>
                <a:latin typeface="Arial" panose="020B0604020202020204" pitchFamily="34" charset="0"/>
              </a:defRPr>
            </a:lvl2pPr>
            <a:lvl3pPr marL="1143000" indent="-228600" eaLnBrk="0" hangingPunct="0">
              <a:defRPr sz="1400" b="1">
                <a:solidFill>
                  <a:schemeClr val="tx1"/>
                </a:solidFill>
                <a:latin typeface="Arial" panose="020B0604020202020204" pitchFamily="34" charset="0"/>
              </a:defRPr>
            </a:lvl3pPr>
            <a:lvl4pPr marL="1600200" indent="-228600" eaLnBrk="0" hangingPunct="0">
              <a:defRPr sz="1400" b="1">
                <a:solidFill>
                  <a:schemeClr val="tx1"/>
                </a:solidFill>
                <a:latin typeface="Arial" panose="020B0604020202020204" pitchFamily="34" charset="0"/>
              </a:defRPr>
            </a:lvl4pPr>
            <a:lvl5pPr marL="2057400" indent="-228600" eaLnBrk="0" hangingPunct="0">
              <a:defRPr sz="1400" b="1">
                <a:solidFill>
                  <a:schemeClr val="tx1"/>
                </a:solidFill>
                <a:latin typeface="Arial" panose="020B0604020202020204" pitchFamily="34" charset="0"/>
              </a:defRPr>
            </a:lvl5pPr>
            <a:lvl6pPr marL="2514600" indent="-228600" eaLnBrk="0" fontAlgn="base" hangingPunct="0">
              <a:lnSpc>
                <a:spcPct val="80000"/>
              </a:lnSpc>
              <a:spcBef>
                <a:spcPct val="50000"/>
              </a:spcBef>
              <a:spcAft>
                <a:spcPct val="0"/>
              </a:spcAft>
              <a:buClr>
                <a:schemeClr val="accent2"/>
              </a:buClr>
              <a:buFont typeface="Wingdings" panose="05000000000000000000" pitchFamily="2" charset="2"/>
              <a:defRPr sz="1400" b="1">
                <a:solidFill>
                  <a:schemeClr val="tx1"/>
                </a:solidFill>
                <a:latin typeface="Arial" panose="020B0604020202020204" pitchFamily="34" charset="0"/>
              </a:defRPr>
            </a:lvl6pPr>
            <a:lvl7pPr marL="2971800" indent="-228600" eaLnBrk="0" fontAlgn="base" hangingPunct="0">
              <a:lnSpc>
                <a:spcPct val="80000"/>
              </a:lnSpc>
              <a:spcBef>
                <a:spcPct val="50000"/>
              </a:spcBef>
              <a:spcAft>
                <a:spcPct val="0"/>
              </a:spcAft>
              <a:buClr>
                <a:schemeClr val="accent2"/>
              </a:buClr>
              <a:buFont typeface="Wingdings" panose="05000000000000000000" pitchFamily="2" charset="2"/>
              <a:defRPr sz="1400" b="1">
                <a:solidFill>
                  <a:schemeClr val="tx1"/>
                </a:solidFill>
                <a:latin typeface="Arial" panose="020B0604020202020204" pitchFamily="34" charset="0"/>
              </a:defRPr>
            </a:lvl7pPr>
            <a:lvl8pPr marL="3429000" indent="-228600" eaLnBrk="0" fontAlgn="base" hangingPunct="0">
              <a:lnSpc>
                <a:spcPct val="80000"/>
              </a:lnSpc>
              <a:spcBef>
                <a:spcPct val="50000"/>
              </a:spcBef>
              <a:spcAft>
                <a:spcPct val="0"/>
              </a:spcAft>
              <a:buClr>
                <a:schemeClr val="accent2"/>
              </a:buClr>
              <a:buFont typeface="Wingdings" panose="05000000000000000000" pitchFamily="2" charset="2"/>
              <a:defRPr sz="1400" b="1">
                <a:solidFill>
                  <a:schemeClr val="tx1"/>
                </a:solidFill>
                <a:latin typeface="Arial" panose="020B0604020202020204" pitchFamily="34" charset="0"/>
              </a:defRPr>
            </a:lvl8pPr>
            <a:lvl9pPr marL="3886200" indent="-228600" eaLnBrk="0" fontAlgn="base" hangingPunct="0">
              <a:lnSpc>
                <a:spcPct val="80000"/>
              </a:lnSpc>
              <a:spcBef>
                <a:spcPct val="50000"/>
              </a:spcBef>
              <a:spcAft>
                <a:spcPct val="0"/>
              </a:spcAft>
              <a:buClr>
                <a:schemeClr val="accent2"/>
              </a:buClr>
              <a:buFont typeface="Wingdings" panose="05000000000000000000" pitchFamily="2" charset="2"/>
              <a:defRPr sz="1400" b="1">
                <a:solidFill>
                  <a:schemeClr val="tx1"/>
                </a:solidFill>
                <a:latin typeface="Arial" panose="020B0604020202020204" pitchFamily="34" charset="0"/>
              </a:defRPr>
            </a:lvl9pPr>
          </a:lstStyle>
          <a:p>
            <a:pPr eaLnBrk="1" hangingPunct="1">
              <a:lnSpc>
                <a:spcPct val="100000"/>
              </a:lnSpc>
            </a:pPr>
            <a:r>
              <a:rPr lang="en-US" altLang="de-DE" sz="2800" b="0" dirty="0" err="1" smtClean="0">
                <a:latin typeface="Calibri" panose="020F0502020204030204" pitchFamily="34" charset="0"/>
              </a:rPr>
              <a:t>Gemeinsame</a:t>
            </a:r>
            <a:r>
              <a:rPr lang="en-US" altLang="de-DE" sz="2800" b="0" dirty="0" smtClean="0">
                <a:latin typeface="Calibri" panose="020F0502020204030204" pitchFamily="34" charset="0"/>
              </a:rPr>
              <a:t> </a:t>
            </a:r>
            <a:r>
              <a:rPr lang="en-US" altLang="de-DE" sz="2800" b="0" dirty="0" err="1" smtClean="0">
                <a:latin typeface="Calibri" panose="020F0502020204030204" pitchFamily="34" charset="0"/>
              </a:rPr>
              <a:t>Kultur</a:t>
            </a:r>
            <a:endParaRPr lang="en-US" altLang="de-DE" sz="2800" b="0" dirty="0">
              <a:latin typeface="Calibri" panose="020F0502020204030204" pitchFamily="34" charset="0"/>
            </a:endParaRPr>
          </a:p>
        </p:txBody>
      </p:sp>
      <p:sp>
        <p:nvSpPr>
          <p:cNvPr id="30728" name="AutoShape 13"/>
          <p:cNvSpPr>
            <a:spLocks noChangeArrowheads="1"/>
          </p:cNvSpPr>
          <p:nvPr/>
        </p:nvSpPr>
        <p:spPr bwMode="auto">
          <a:xfrm>
            <a:off x="3779838" y="4149725"/>
            <a:ext cx="792162" cy="1584325"/>
          </a:xfrm>
          <a:prstGeom prst="upArrow">
            <a:avLst>
              <a:gd name="adj1" fmla="val 50000"/>
              <a:gd name="adj2" fmla="val 50000"/>
            </a:avLst>
          </a:prstGeom>
          <a:solidFill>
            <a:srgbClr val="CC3300"/>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1400" b="1">
                <a:solidFill>
                  <a:schemeClr val="tx1"/>
                </a:solidFill>
                <a:latin typeface="Arial" panose="020B0604020202020204" pitchFamily="34" charset="0"/>
              </a:defRPr>
            </a:lvl1pPr>
            <a:lvl2pPr marL="742950" indent="-285750" eaLnBrk="0" hangingPunct="0">
              <a:defRPr sz="1400" b="1">
                <a:solidFill>
                  <a:schemeClr val="tx1"/>
                </a:solidFill>
                <a:latin typeface="Arial" panose="020B0604020202020204" pitchFamily="34" charset="0"/>
              </a:defRPr>
            </a:lvl2pPr>
            <a:lvl3pPr marL="1143000" indent="-228600" eaLnBrk="0" hangingPunct="0">
              <a:defRPr sz="1400" b="1">
                <a:solidFill>
                  <a:schemeClr val="tx1"/>
                </a:solidFill>
                <a:latin typeface="Arial" panose="020B0604020202020204" pitchFamily="34" charset="0"/>
              </a:defRPr>
            </a:lvl3pPr>
            <a:lvl4pPr marL="1600200" indent="-228600" eaLnBrk="0" hangingPunct="0">
              <a:defRPr sz="1400" b="1">
                <a:solidFill>
                  <a:schemeClr val="tx1"/>
                </a:solidFill>
                <a:latin typeface="Arial" panose="020B0604020202020204" pitchFamily="34" charset="0"/>
              </a:defRPr>
            </a:lvl4pPr>
            <a:lvl5pPr marL="2057400" indent="-228600" eaLnBrk="0" hangingPunct="0">
              <a:defRPr sz="1400" b="1">
                <a:solidFill>
                  <a:schemeClr val="tx1"/>
                </a:solidFill>
                <a:latin typeface="Arial" panose="020B0604020202020204" pitchFamily="34" charset="0"/>
              </a:defRPr>
            </a:lvl5pPr>
            <a:lvl6pPr marL="2514600" indent="-228600" eaLnBrk="0" fontAlgn="base" hangingPunct="0">
              <a:lnSpc>
                <a:spcPct val="80000"/>
              </a:lnSpc>
              <a:spcBef>
                <a:spcPct val="50000"/>
              </a:spcBef>
              <a:spcAft>
                <a:spcPct val="0"/>
              </a:spcAft>
              <a:buClr>
                <a:schemeClr val="accent2"/>
              </a:buClr>
              <a:buFont typeface="Wingdings" panose="05000000000000000000" pitchFamily="2" charset="2"/>
              <a:defRPr sz="1400" b="1">
                <a:solidFill>
                  <a:schemeClr val="tx1"/>
                </a:solidFill>
                <a:latin typeface="Arial" panose="020B0604020202020204" pitchFamily="34" charset="0"/>
              </a:defRPr>
            </a:lvl6pPr>
            <a:lvl7pPr marL="2971800" indent="-228600" eaLnBrk="0" fontAlgn="base" hangingPunct="0">
              <a:lnSpc>
                <a:spcPct val="80000"/>
              </a:lnSpc>
              <a:spcBef>
                <a:spcPct val="50000"/>
              </a:spcBef>
              <a:spcAft>
                <a:spcPct val="0"/>
              </a:spcAft>
              <a:buClr>
                <a:schemeClr val="accent2"/>
              </a:buClr>
              <a:buFont typeface="Wingdings" panose="05000000000000000000" pitchFamily="2" charset="2"/>
              <a:defRPr sz="1400" b="1">
                <a:solidFill>
                  <a:schemeClr val="tx1"/>
                </a:solidFill>
                <a:latin typeface="Arial" panose="020B0604020202020204" pitchFamily="34" charset="0"/>
              </a:defRPr>
            </a:lvl7pPr>
            <a:lvl8pPr marL="3429000" indent="-228600" eaLnBrk="0" fontAlgn="base" hangingPunct="0">
              <a:lnSpc>
                <a:spcPct val="80000"/>
              </a:lnSpc>
              <a:spcBef>
                <a:spcPct val="50000"/>
              </a:spcBef>
              <a:spcAft>
                <a:spcPct val="0"/>
              </a:spcAft>
              <a:buClr>
                <a:schemeClr val="accent2"/>
              </a:buClr>
              <a:buFont typeface="Wingdings" panose="05000000000000000000" pitchFamily="2" charset="2"/>
              <a:defRPr sz="1400" b="1">
                <a:solidFill>
                  <a:schemeClr val="tx1"/>
                </a:solidFill>
                <a:latin typeface="Arial" panose="020B0604020202020204" pitchFamily="34" charset="0"/>
              </a:defRPr>
            </a:lvl8pPr>
            <a:lvl9pPr marL="3886200" indent="-228600" eaLnBrk="0" fontAlgn="base" hangingPunct="0">
              <a:lnSpc>
                <a:spcPct val="80000"/>
              </a:lnSpc>
              <a:spcBef>
                <a:spcPct val="50000"/>
              </a:spcBef>
              <a:spcAft>
                <a:spcPct val="0"/>
              </a:spcAft>
              <a:buClr>
                <a:schemeClr val="accent2"/>
              </a:buClr>
              <a:buFont typeface="Wingdings" panose="05000000000000000000" pitchFamily="2" charset="2"/>
              <a:defRPr sz="1400" b="1">
                <a:solidFill>
                  <a:schemeClr val="tx1"/>
                </a:solidFill>
                <a:latin typeface="Arial" panose="020B0604020202020204" pitchFamily="34" charset="0"/>
              </a:defRPr>
            </a:lvl9pPr>
          </a:lstStyle>
          <a:p>
            <a:pPr eaLnBrk="1" hangingPunct="1"/>
            <a:endParaRPr lang="de-DE" altLang="de-DE">
              <a:latin typeface="Calibri" panose="020F0502020204030204" pitchFamily="34" charset="0"/>
            </a:endParaRPr>
          </a:p>
        </p:txBody>
      </p:sp>
      <p:sp>
        <p:nvSpPr>
          <p:cNvPr id="30729" name="AutoShape 14"/>
          <p:cNvSpPr>
            <a:spLocks noChangeArrowheads="1"/>
          </p:cNvSpPr>
          <p:nvPr/>
        </p:nvSpPr>
        <p:spPr bwMode="auto">
          <a:xfrm>
            <a:off x="3563938" y="1916113"/>
            <a:ext cx="1152525" cy="1441450"/>
          </a:xfrm>
          <a:prstGeom prst="flowChartManualOperation">
            <a:avLst/>
          </a:prstGeom>
          <a:solidFill>
            <a:srgbClr val="CC3300"/>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marL="342900" indent="-342900" eaLnBrk="0" hangingPunct="0">
              <a:defRPr sz="1400" b="1">
                <a:solidFill>
                  <a:schemeClr val="tx1"/>
                </a:solidFill>
                <a:latin typeface="Arial" panose="020B0604020202020204" pitchFamily="34" charset="0"/>
              </a:defRPr>
            </a:lvl1pPr>
            <a:lvl2pPr marL="742950" indent="-285750" eaLnBrk="0" hangingPunct="0">
              <a:defRPr sz="1400" b="1">
                <a:solidFill>
                  <a:schemeClr val="tx1"/>
                </a:solidFill>
                <a:latin typeface="Arial" panose="020B0604020202020204" pitchFamily="34" charset="0"/>
              </a:defRPr>
            </a:lvl2pPr>
            <a:lvl3pPr marL="1143000" indent="-228600" eaLnBrk="0" hangingPunct="0">
              <a:defRPr sz="1400" b="1">
                <a:solidFill>
                  <a:schemeClr val="tx1"/>
                </a:solidFill>
                <a:latin typeface="Arial" panose="020B0604020202020204" pitchFamily="34" charset="0"/>
              </a:defRPr>
            </a:lvl3pPr>
            <a:lvl4pPr marL="1600200" indent="-228600" eaLnBrk="0" hangingPunct="0">
              <a:defRPr sz="1400" b="1">
                <a:solidFill>
                  <a:schemeClr val="tx1"/>
                </a:solidFill>
                <a:latin typeface="Arial" panose="020B0604020202020204" pitchFamily="34" charset="0"/>
              </a:defRPr>
            </a:lvl4pPr>
            <a:lvl5pPr marL="2057400" indent="-228600" eaLnBrk="0" hangingPunct="0">
              <a:defRPr sz="1400" b="1">
                <a:solidFill>
                  <a:schemeClr val="tx1"/>
                </a:solidFill>
                <a:latin typeface="Arial" panose="020B0604020202020204" pitchFamily="34" charset="0"/>
              </a:defRPr>
            </a:lvl5pPr>
            <a:lvl6pPr marL="2514600" indent="-228600" eaLnBrk="0" fontAlgn="base" hangingPunct="0">
              <a:lnSpc>
                <a:spcPct val="80000"/>
              </a:lnSpc>
              <a:spcBef>
                <a:spcPct val="50000"/>
              </a:spcBef>
              <a:spcAft>
                <a:spcPct val="0"/>
              </a:spcAft>
              <a:buClr>
                <a:schemeClr val="accent2"/>
              </a:buClr>
              <a:buFont typeface="Wingdings" panose="05000000000000000000" pitchFamily="2" charset="2"/>
              <a:defRPr sz="1400" b="1">
                <a:solidFill>
                  <a:schemeClr val="tx1"/>
                </a:solidFill>
                <a:latin typeface="Arial" panose="020B0604020202020204" pitchFamily="34" charset="0"/>
              </a:defRPr>
            </a:lvl6pPr>
            <a:lvl7pPr marL="2971800" indent="-228600" eaLnBrk="0" fontAlgn="base" hangingPunct="0">
              <a:lnSpc>
                <a:spcPct val="80000"/>
              </a:lnSpc>
              <a:spcBef>
                <a:spcPct val="50000"/>
              </a:spcBef>
              <a:spcAft>
                <a:spcPct val="0"/>
              </a:spcAft>
              <a:buClr>
                <a:schemeClr val="accent2"/>
              </a:buClr>
              <a:buFont typeface="Wingdings" panose="05000000000000000000" pitchFamily="2" charset="2"/>
              <a:defRPr sz="1400" b="1">
                <a:solidFill>
                  <a:schemeClr val="tx1"/>
                </a:solidFill>
                <a:latin typeface="Arial" panose="020B0604020202020204" pitchFamily="34" charset="0"/>
              </a:defRPr>
            </a:lvl7pPr>
            <a:lvl8pPr marL="3429000" indent="-228600" eaLnBrk="0" fontAlgn="base" hangingPunct="0">
              <a:lnSpc>
                <a:spcPct val="80000"/>
              </a:lnSpc>
              <a:spcBef>
                <a:spcPct val="50000"/>
              </a:spcBef>
              <a:spcAft>
                <a:spcPct val="0"/>
              </a:spcAft>
              <a:buClr>
                <a:schemeClr val="accent2"/>
              </a:buClr>
              <a:buFont typeface="Wingdings" panose="05000000000000000000" pitchFamily="2" charset="2"/>
              <a:defRPr sz="1400" b="1">
                <a:solidFill>
                  <a:schemeClr val="tx1"/>
                </a:solidFill>
                <a:latin typeface="Arial" panose="020B0604020202020204" pitchFamily="34" charset="0"/>
              </a:defRPr>
            </a:lvl8pPr>
            <a:lvl9pPr marL="3886200" indent="-228600" eaLnBrk="0" fontAlgn="base" hangingPunct="0">
              <a:lnSpc>
                <a:spcPct val="80000"/>
              </a:lnSpc>
              <a:spcBef>
                <a:spcPct val="50000"/>
              </a:spcBef>
              <a:spcAft>
                <a:spcPct val="0"/>
              </a:spcAft>
              <a:buClr>
                <a:schemeClr val="accent2"/>
              </a:buClr>
              <a:buFont typeface="Wingdings" panose="05000000000000000000" pitchFamily="2" charset="2"/>
              <a:defRPr sz="1400" b="1">
                <a:solidFill>
                  <a:schemeClr val="tx1"/>
                </a:solidFill>
                <a:latin typeface="Arial" panose="020B0604020202020204" pitchFamily="34" charset="0"/>
              </a:defRPr>
            </a:lvl9pPr>
          </a:lstStyle>
          <a:p>
            <a:pPr algn="ctr" eaLnBrk="1" hangingPunct="1">
              <a:lnSpc>
                <a:spcPct val="100000"/>
              </a:lnSpc>
              <a:spcBef>
                <a:spcPct val="20000"/>
              </a:spcBef>
            </a:pPr>
            <a:endParaRPr lang="en-US" altLang="de-DE" sz="1600" b="0">
              <a:latin typeface="Calibri" panose="020F0502020204030204" pitchFamily="34" charset="0"/>
            </a:endParaRPr>
          </a:p>
        </p:txBody>
      </p:sp>
      <p:sp>
        <p:nvSpPr>
          <p:cNvPr id="30730" name="Text Box 15"/>
          <p:cNvSpPr txBox="1">
            <a:spLocks noChangeArrowheads="1"/>
          </p:cNvSpPr>
          <p:nvPr/>
        </p:nvSpPr>
        <p:spPr bwMode="auto">
          <a:xfrm>
            <a:off x="3203575" y="1283031"/>
            <a:ext cx="1727200" cy="5663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1400" b="1">
                <a:solidFill>
                  <a:schemeClr val="tx1"/>
                </a:solidFill>
                <a:latin typeface="Arial" panose="020B0604020202020204" pitchFamily="34" charset="0"/>
              </a:defRPr>
            </a:lvl1pPr>
            <a:lvl2pPr marL="742950" indent="-285750" eaLnBrk="0" hangingPunct="0">
              <a:defRPr sz="1400" b="1">
                <a:solidFill>
                  <a:schemeClr val="tx1"/>
                </a:solidFill>
                <a:latin typeface="Arial" panose="020B0604020202020204" pitchFamily="34" charset="0"/>
              </a:defRPr>
            </a:lvl2pPr>
            <a:lvl3pPr marL="1143000" indent="-228600" eaLnBrk="0" hangingPunct="0">
              <a:defRPr sz="1400" b="1">
                <a:solidFill>
                  <a:schemeClr val="tx1"/>
                </a:solidFill>
                <a:latin typeface="Arial" panose="020B0604020202020204" pitchFamily="34" charset="0"/>
              </a:defRPr>
            </a:lvl3pPr>
            <a:lvl4pPr marL="1600200" indent="-228600" eaLnBrk="0" hangingPunct="0">
              <a:defRPr sz="1400" b="1">
                <a:solidFill>
                  <a:schemeClr val="tx1"/>
                </a:solidFill>
                <a:latin typeface="Arial" panose="020B0604020202020204" pitchFamily="34" charset="0"/>
              </a:defRPr>
            </a:lvl4pPr>
            <a:lvl5pPr marL="2057400" indent="-228600" eaLnBrk="0" hangingPunct="0">
              <a:defRPr sz="1400" b="1">
                <a:solidFill>
                  <a:schemeClr val="tx1"/>
                </a:solidFill>
                <a:latin typeface="Arial" panose="020B0604020202020204" pitchFamily="34" charset="0"/>
              </a:defRPr>
            </a:lvl5pPr>
            <a:lvl6pPr marL="2514600" indent="-228600" eaLnBrk="0" fontAlgn="base" hangingPunct="0">
              <a:lnSpc>
                <a:spcPct val="80000"/>
              </a:lnSpc>
              <a:spcBef>
                <a:spcPct val="50000"/>
              </a:spcBef>
              <a:spcAft>
                <a:spcPct val="0"/>
              </a:spcAft>
              <a:buClr>
                <a:schemeClr val="accent2"/>
              </a:buClr>
              <a:buFont typeface="Wingdings" panose="05000000000000000000" pitchFamily="2" charset="2"/>
              <a:defRPr sz="1400" b="1">
                <a:solidFill>
                  <a:schemeClr val="tx1"/>
                </a:solidFill>
                <a:latin typeface="Arial" panose="020B0604020202020204" pitchFamily="34" charset="0"/>
              </a:defRPr>
            </a:lvl6pPr>
            <a:lvl7pPr marL="2971800" indent="-228600" eaLnBrk="0" fontAlgn="base" hangingPunct="0">
              <a:lnSpc>
                <a:spcPct val="80000"/>
              </a:lnSpc>
              <a:spcBef>
                <a:spcPct val="50000"/>
              </a:spcBef>
              <a:spcAft>
                <a:spcPct val="0"/>
              </a:spcAft>
              <a:buClr>
                <a:schemeClr val="accent2"/>
              </a:buClr>
              <a:buFont typeface="Wingdings" panose="05000000000000000000" pitchFamily="2" charset="2"/>
              <a:defRPr sz="1400" b="1">
                <a:solidFill>
                  <a:schemeClr val="tx1"/>
                </a:solidFill>
                <a:latin typeface="Arial" panose="020B0604020202020204" pitchFamily="34" charset="0"/>
              </a:defRPr>
            </a:lvl7pPr>
            <a:lvl8pPr marL="3429000" indent="-228600" eaLnBrk="0" fontAlgn="base" hangingPunct="0">
              <a:lnSpc>
                <a:spcPct val="80000"/>
              </a:lnSpc>
              <a:spcBef>
                <a:spcPct val="50000"/>
              </a:spcBef>
              <a:spcAft>
                <a:spcPct val="0"/>
              </a:spcAft>
              <a:buClr>
                <a:schemeClr val="accent2"/>
              </a:buClr>
              <a:buFont typeface="Wingdings" panose="05000000000000000000" pitchFamily="2" charset="2"/>
              <a:defRPr sz="1400" b="1">
                <a:solidFill>
                  <a:schemeClr val="tx1"/>
                </a:solidFill>
                <a:latin typeface="Arial" panose="020B0604020202020204" pitchFamily="34" charset="0"/>
              </a:defRPr>
            </a:lvl8pPr>
            <a:lvl9pPr marL="3886200" indent="-228600" eaLnBrk="0" fontAlgn="base" hangingPunct="0">
              <a:lnSpc>
                <a:spcPct val="80000"/>
              </a:lnSpc>
              <a:spcBef>
                <a:spcPct val="50000"/>
              </a:spcBef>
              <a:spcAft>
                <a:spcPct val="0"/>
              </a:spcAft>
              <a:buClr>
                <a:schemeClr val="accent2"/>
              </a:buClr>
              <a:buFont typeface="Wingdings" panose="05000000000000000000" pitchFamily="2" charset="2"/>
              <a:defRPr sz="1400" b="1">
                <a:solidFill>
                  <a:schemeClr val="tx1"/>
                </a:solidFill>
                <a:latin typeface="Arial" panose="020B0604020202020204" pitchFamily="34" charset="0"/>
              </a:defRPr>
            </a:lvl9pPr>
          </a:lstStyle>
          <a:p>
            <a:pPr algn="ctr" eaLnBrk="1" hangingPunct="1">
              <a:spcBef>
                <a:spcPct val="20000"/>
              </a:spcBef>
            </a:pPr>
            <a:r>
              <a:rPr lang="en-US" altLang="de-DE" dirty="0" err="1" smtClean="0">
                <a:latin typeface="Calibri" panose="020F0502020204030204" pitchFamily="34" charset="0"/>
              </a:rPr>
              <a:t>Pathologische</a:t>
            </a:r>
            <a:endParaRPr lang="en-US" altLang="de-DE" dirty="0" smtClean="0">
              <a:latin typeface="Calibri" panose="020F0502020204030204" pitchFamily="34" charset="0"/>
            </a:endParaRPr>
          </a:p>
          <a:p>
            <a:pPr algn="ctr" eaLnBrk="1" hangingPunct="1">
              <a:spcBef>
                <a:spcPct val="20000"/>
              </a:spcBef>
            </a:pPr>
            <a:r>
              <a:rPr lang="en-US" altLang="de-DE" dirty="0" err="1" smtClean="0">
                <a:latin typeface="Calibri" panose="020F0502020204030204" pitchFamily="34" charset="0"/>
              </a:rPr>
              <a:t>Erlebnisse</a:t>
            </a:r>
            <a:endParaRPr lang="en-US" altLang="de-DE" dirty="0">
              <a:latin typeface="Calibri" panose="020F0502020204030204" pitchFamily="34" charset="0"/>
            </a:endParaRPr>
          </a:p>
        </p:txBody>
      </p:sp>
      <p:sp>
        <p:nvSpPr>
          <p:cNvPr id="30731" name="Text Box 16"/>
          <p:cNvSpPr txBox="1">
            <a:spLocks noChangeArrowheads="1"/>
          </p:cNvSpPr>
          <p:nvPr/>
        </p:nvSpPr>
        <p:spPr bwMode="auto">
          <a:xfrm>
            <a:off x="3203575" y="5786438"/>
            <a:ext cx="1944688"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1400" b="1">
                <a:solidFill>
                  <a:schemeClr val="tx1"/>
                </a:solidFill>
                <a:latin typeface="Arial" panose="020B0604020202020204" pitchFamily="34" charset="0"/>
              </a:defRPr>
            </a:lvl1pPr>
            <a:lvl2pPr marL="742950" indent="-285750" eaLnBrk="0" hangingPunct="0">
              <a:defRPr sz="1400" b="1">
                <a:solidFill>
                  <a:schemeClr val="tx1"/>
                </a:solidFill>
                <a:latin typeface="Arial" panose="020B0604020202020204" pitchFamily="34" charset="0"/>
              </a:defRPr>
            </a:lvl2pPr>
            <a:lvl3pPr marL="1143000" indent="-228600" eaLnBrk="0" hangingPunct="0">
              <a:defRPr sz="1400" b="1">
                <a:solidFill>
                  <a:schemeClr val="tx1"/>
                </a:solidFill>
                <a:latin typeface="Arial" panose="020B0604020202020204" pitchFamily="34" charset="0"/>
              </a:defRPr>
            </a:lvl3pPr>
            <a:lvl4pPr marL="1600200" indent="-228600" eaLnBrk="0" hangingPunct="0">
              <a:defRPr sz="1400" b="1">
                <a:solidFill>
                  <a:schemeClr val="tx1"/>
                </a:solidFill>
                <a:latin typeface="Arial" panose="020B0604020202020204" pitchFamily="34" charset="0"/>
              </a:defRPr>
            </a:lvl4pPr>
            <a:lvl5pPr marL="2057400" indent="-228600" eaLnBrk="0" hangingPunct="0">
              <a:defRPr sz="1400" b="1">
                <a:solidFill>
                  <a:schemeClr val="tx1"/>
                </a:solidFill>
                <a:latin typeface="Arial" panose="020B0604020202020204" pitchFamily="34" charset="0"/>
              </a:defRPr>
            </a:lvl5pPr>
            <a:lvl6pPr marL="2514600" indent="-228600" eaLnBrk="0" fontAlgn="base" hangingPunct="0">
              <a:lnSpc>
                <a:spcPct val="80000"/>
              </a:lnSpc>
              <a:spcBef>
                <a:spcPct val="50000"/>
              </a:spcBef>
              <a:spcAft>
                <a:spcPct val="0"/>
              </a:spcAft>
              <a:buClr>
                <a:schemeClr val="accent2"/>
              </a:buClr>
              <a:buFont typeface="Wingdings" panose="05000000000000000000" pitchFamily="2" charset="2"/>
              <a:defRPr sz="1400" b="1">
                <a:solidFill>
                  <a:schemeClr val="tx1"/>
                </a:solidFill>
                <a:latin typeface="Arial" panose="020B0604020202020204" pitchFamily="34" charset="0"/>
              </a:defRPr>
            </a:lvl6pPr>
            <a:lvl7pPr marL="2971800" indent="-228600" eaLnBrk="0" fontAlgn="base" hangingPunct="0">
              <a:lnSpc>
                <a:spcPct val="80000"/>
              </a:lnSpc>
              <a:spcBef>
                <a:spcPct val="50000"/>
              </a:spcBef>
              <a:spcAft>
                <a:spcPct val="0"/>
              </a:spcAft>
              <a:buClr>
                <a:schemeClr val="accent2"/>
              </a:buClr>
              <a:buFont typeface="Wingdings" panose="05000000000000000000" pitchFamily="2" charset="2"/>
              <a:defRPr sz="1400" b="1">
                <a:solidFill>
                  <a:schemeClr val="tx1"/>
                </a:solidFill>
                <a:latin typeface="Arial" panose="020B0604020202020204" pitchFamily="34" charset="0"/>
              </a:defRPr>
            </a:lvl7pPr>
            <a:lvl8pPr marL="3429000" indent="-228600" eaLnBrk="0" fontAlgn="base" hangingPunct="0">
              <a:lnSpc>
                <a:spcPct val="80000"/>
              </a:lnSpc>
              <a:spcBef>
                <a:spcPct val="50000"/>
              </a:spcBef>
              <a:spcAft>
                <a:spcPct val="0"/>
              </a:spcAft>
              <a:buClr>
                <a:schemeClr val="accent2"/>
              </a:buClr>
              <a:buFont typeface="Wingdings" panose="05000000000000000000" pitchFamily="2" charset="2"/>
              <a:defRPr sz="1400" b="1">
                <a:solidFill>
                  <a:schemeClr val="tx1"/>
                </a:solidFill>
                <a:latin typeface="Arial" panose="020B0604020202020204" pitchFamily="34" charset="0"/>
              </a:defRPr>
            </a:lvl8pPr>
            <a:lvl9pPr marL="3886200" indent="-228600" eaLnBrk="0" fontAlgn="base" hangingPunct="0">
              <a:lnSpc>
                <a:spcPct val="80000"/>
              </a:lnSpc>
              <a:spcBef>
                <a:spcPct val="50000"/>
              </a:spcBef>
              <a:spcAft>
                <a:spcPct val="0"/>
              </a:spcAft>
              <a:buClr>
                <a:schemeClr val="accent2"/>
              </a:buClr>
              <a:buFont typeface="Wingdings" panose="05000000000000000000" pitchFamily="2" charset="2"/>
              <a:defRPr sz="1400" b="1">
                <a:solidFill>
                  <a:schemeClr val="tx1"/>
                </a:solidFill>
                <a:latin typeface="Arial" panose="020B0604020202020204" pitchFamily="34" charset="0"/>
              </a:defRPr>
            </a:lvl9pPr>
          </a:lstStyle>
          <a:p>
            <a:pPr algn="ctr" eaLnBrk="1" hangingPunct="1"/>
            <a:r>
              <a:rPr lang="en-US" altLang="de-DE">
                <a:latin typeface="Calibri" panose="020F0502020204030204" pitchFamily="34" charset="0"/>
              </a:rPr>
              <a:t>Life events</a:t>
            </a:r>
          </a:p>
        </p:txBody>
      </p:sp>
      <p:sp>
        <p:nvSpPr>
          <p:cNvPr id="30732" name="AutoShape 18"/>
          <p:cNvSpPr>
            <a:spLocks noChangeArrowheads="1"/>
          </p:cNvSpPr>
          <p:nvPr/>
        </p:nvSpPr>
        <p:spPr bwMode="auto">
          <a:xfrm>
            <a:off x="4860131" y="3431282"/>
            <a:ext cx="2016125" cy="611386"/>
          </a:xfrm>
          <a:prstGeom prst="leftArrow">
            <a:avLst>
              <a:gd name="adj1" fmla="val 50000"/>
              <a:gd name="adj2" fmla="val 51879"/>
            </a:avLst>
          </a:prstGeom>
          <a:solidFill>
            <a:schemeClr val="accent2"/>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sz="1400" b="1">
                <a:solidFill>
                  <a:schemeClr val="tx1"/>
                </a:solidFill>
                <a:latin typeface="Arial" panose="020B0604020202020204" pitchFamily="34" charset="0"/>
              </a:defRPr>
            </a:lvl1pPr>
            <a:lvl2pPr marL="742950" indent="-285750" eaLnBrk="0" hangingPunct="0">
              <a:defRPr sz="1400" b="1">
                <a:solidFill>
                  <a:schemeClr val="tx1"/>
                </a:solidFill>
                <a:latin typeface="Arial" panose="020B0604020202020204" pitchFamily="34" charset="0"/>
              </a:defRPr>
            </a:lvl2pPr>
            <a:lvl3pPr marL="1143000" indent="-228600" eaLnBrk="0" hangingPunct="0">
              <a:defRPr sz="1400" b="1">
                <a:solidFill>
                  <a:schemeClr val="tx1"/>
                </a:solidFill>
                <a:latin typeface="Arial" panose="020B0604020202020204" pitchFamily="34" charset="0"/>
              </a:defRPr>
            </a:lvl3pPr>
            <a:lvl4pPr marL="1600200" indent="-228600" eaLnBrk="0" hangingPunct="0">
              <a:defRPr sz="1400" b="1">
                <a:solidFill>
                  <a:schemeClr val="tx1"/>
                </a:solidFill>
                <a:latin typeface="Arial" panose="020B0604020202020204" pitchFamily="34" charset="0"/>
              </a:defRPr>
            </a:lvl4pPr>
            <a:lvl5pPr marL="2057400" indent="-228600" eaLnBrk="0" hangingPunct="0">
              <a:defRPr sz="1400" b="1">
                <a:solidFill>
                  <a:schemeClr val="tx1"/>
                </a:solidFill>
                <a:latin typeface="Arial" panose="020B0604020202020204" pitchFamily="34" charset="0"/>
              </a:defRPr>
            </a:lvl5pPr>
            <a:lvl6pPr marL="2514600" indent="-228600" eaLnBrk="0" fontAlgn="base" hangingPunct="0">
              <a:lnSpc>
                <a:spcPct val="80000"/>
              </a:lnSpc>
              <a:spcBef>
                <a:spcPct val="50000"/>
              </a:spcBef>
              <a:spcAft>
                <a:spcPct val="0"/>
              </a:spcAft>
              <a:buClr>
                <a:schemeClr val="accent2"/>
              </a:buClr>
              <a:buFont typeface="Wingdings" panose="05000000000000000000" pitchFamily="2" charset="2"/>
              <a:defRPr sz="1400" b="1">
                <a:solidFill>
                  <a:schemeClr val="tx1"/>
                </a:solidFill>
                <a:latin typeface="Arial" panose="020B0604020202020204" pitchFamily="34" charset="0"/>
              </a:defRPr>
            </a:lvl6pPr>
            <a:lvl7pPr marL="2971800" indent="-228600" eaLnBrk="0" fontAlgn="base" hangingPunct="0">
              <a:lnSpc>
                <a:spcPct val="80000"/>
              </a:lnSpc>
              <a:spcBef>
                <a:spcPct val="50000"/>
              </a:spcBef>
              <a:spcAft>
                <a:spcPct val="0"/>
              </a:spcAft>
              <a:buClr>
                <a:schemeClr val="accent2"/>
              </a:buClr>
              <a:buFont typeface="Wingdings" panose="05000000000000000000" pitchFamily="2" charset="2"/>
              <a:defRPr sz="1400" b="1">
                <a:solidFill>
                  <a:schemeClr val="tx1"/>
                </a:solidFill>
                <a:latin typeface="Arial" panose="020B0604020202020204" pitchFamily="34" charset="0"/>
              </a:defRPr>
            </a:lvl7pPr>
            <a:lvl8pPr marL="3429000" indent="-228600" eaLnBrk="0" fontAlgn="base" hangingPunct="0">
              <a:lnSpc>
                <a:spcPct val="80000"/>
              </a:lnSpc>
              <a:spcBef>
                <a:spcPct val="50000"/>
              </a:spcBef>
              <a:spcAft>
                <a:spcPct val="0"/>
              </a:spcAft>
              <a:buClr>
                <a:schemeClr val="accent2"/>
              </a:buClr>
              <a:buFont typeface="Wingdings" panose="05000000000000000000" pitchFamily="2" charset="2"/>
              <a:defRPr sz="1400" b="1">
                <a:solidFill>
                  <a:schemeClr val="tx1"/>
                </a:solidFill>
                <a:latin typeface="Arial" panose="020B0604020202020204" pitchFamily="34" charset="0"/>
              </a:defRPr>
            </a:lvl8pPr>
            <a:lvl9pPr marL="3886200" indent="-228600" eaLnBrk="0" fontAlgn="base" hangingPunct="0">
              <a:lnSpc>
                <a:spcPct val="80000"/>
              </a:lnSpc>
              <a:spcBef>
                <a:spcPct val="50000"/>
              </a:spcBef>
              <a:spcAft>
                <a:spcPct val="0"/>
              </a:spcAft>
              <a:buClr>
                <a:schemeClr val="accent2"/>
              </a:buClr>
              <a:buFont typeface="Wingdings" panose="05000000000000000000" pitchFamily="2" charset="2"/>
              <a:defRPr sz="1400" b="1">
                <a:solidFill>
                  <a:schemeClr val="tx1"/>
                </a:solidFill>
                <a:latin typeface="Arial" panose="020B0604020202020204" pitchFamily="34" charset="0"/>
              </a:defRPr>
            </a:lvl9pPr>
          </a:lstStyle>
          <a:p>
            <a:pPr eaLnBrk="1" hangingPunct="1"/>
            <a:endParaRPr lang="de-DE" altLang="de-DE">
              <a:latin typeface="Calibri" panose="020F0502020204030204" pitchFamily="34" charset="0"/>
            </a:endParaRPr>
          </a:p>
        </p:txBody>
      </p:sp>
      <p:sp>
        <p:nvSpPr>
          <p:cNvPr id="30733" name="Oval 20"/>
          <p:cNvSpPr>
            <a:spLocks noChangeArrowheads="1"/>
          </p:cNvSpPr>
          <p:nvPr/>
        </p:nvSpPr>
        <p:spPr bwMode="auto">
          <a:xfrm rot="-2600135">
            <a:off x="7234238" y="3070225"/>
            <a:ext cx="1512887" cy="2374900"/>
          </a:xfrm>
          <a:prstGeom prst="ellipse">
            <a:avLst/>
          </a:prstGeom>
          <a:solidFill>
            <a:srgbClr val="DACA68"/>
          </a:soli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1400" b="1">
                <a:solidFill>
                  <a:schemeClr val="tx1"/>
                </a:solidFill>
                <a:latin typeface="Arial" panose="020B0604020202020204" pitchFamily="34" charset="0"/>
              </a:defRPr>
            </a:lvl1pPr>
            <a:lvl2pPr marL="742950" indent="-285750" eaLnBrk="0" hangingPunct="0">
              <a:defRPr sz="1400" b="1">
                <a:solidFill>
                  <a:schemeClr val="tx1"/>
                </a:solidFill>
                <a:latin typeface="Arial" panose="020B0604020202020204" pitchFamily="34" charset="0"/>
              </a:defRPr>
            </a:lvl2pPr>
            <a:lvl3pPr marL="1143000" indent="-228600" eaLnBrk="0" hangingPunct="0">
              <a:defRPr sz="1400" b="1">
                <a:solidFill>
                  <a:schemeClr val="tx1"/>
                </a:solidFill>
                <a:latin typeface="Arial" panose="020B0604020202020204" pitchFamily="34" charset="0"/>
              </a:defRPr>
            </a:lvl3pPr>
            <a:lvl4pPr marL="1600200" indent="-228600" eaLnBrk="0" hangingPunct="0">
              <a:defRPr sz="1400" b="1">
                <a:solidFill>
                  <a:schemeClr val="tx1"/>
                </a:solidFill>
                <a:latin typeface="Arial" panose="020B0604020202020204" pitchFamily="34" charset="0"/>
              </a:defRPr>
            </a:lvl4pPr>
            <a:lvl5pPr marL="2057400" indent="-228600" eaLnBrk="0" hangingPunct="0">
              <a:defRPr sz="1400" b="1">
                <a:solidFill>
                  <a:schemeClr val="tx1"/>
                </a:solidFill>
                <a:latin typeface="Arial" panose="020B0604020202020204" pitchFamily="34" charset="0"/>
              </a:defRPr>
            </a:lvl5pPr>
            <a:lvl6pPr marL="2514600" indent="-228600" eaLnBrk="0" fontAlgn="base" hangingPunct="0">
              <a:lnSpc>
                <a:spcPct val="80000"/>
              </a:lnSpc>
              <a:spcBef>
                <a:spcPct val="50000"/>
              </a:spcBef>
              <a:spcAft>
                <a:spcPct val="0"/>
              </a:spcAft>
              <a:buClr>
                <a:schemeClr val="accent2"/>
              </a:buClr>
              <a:buFont typeface="Wingdings" panose="05000000000000000000" pitchFamily="2" charset="2"/>
              <a:defRPr sz="1400" b="1">
                <a:solidFill>
                  <a:schemeClr val="tx1"/>
                </a:solidFill>
                <a:latin typeface="Arial" panose="020B0604020202020204" pitchFamily="34" charset="0"/>
              </a:defRPr>
            </a:lvl6pPr>
            <a:lvl7pPr marL="2971800" indent="-228600" eaLnBrk="0" fontAlgn="base" hangingPunct="0">
              <a:lnSpc>
                <a:spcPct val="80000"/>
              </a:lnSpc>
              <a:spcBef>
                <a:spcPct val="50000"/>
              </a:spcBef>
              <a:spcAft>
                <a:spcPct val="0"/>
              </a:spcAft>
              <a:buClr>
                <a:schemeClr val="accent2"/>
              </a:buClr>
              <a:buFont typeface="Wingdings" panose="05000000000000000000" pitchFamily="2" charset="2"/>
              <a:defRPr sz="1400" b="1">
                <a:solidFill>
                  <a:schemeClr val="tx1"/>
                </a:solidFill>
                <a:latin typeface="Arial" panose="020B0604020202020204" pitchFamily="34" charset="0"/>
              </a:defRPr>
            </a:lvl7pPr>
            <a:lvl8pPr marL="3429000" indent="-228600" eaLnBrk="0" fontAlgn="base" hangingPunct="0">
              <a:lnSpc>
                <a:spcPct val="80000"/>
              </a:lnSpc>
              <a:spcBef>
                <a:spcPct val="50000"/>
              </a:spcBef>
              <a:spcAft>
                <a:spcPct val="0"/>
              </a:spcAft>
              <a:buClr>
                <a:schemeClr val="accent2"/>
              </a:buClr>
              <a:buFont typeface="Wingdings" panose="05000000000000000000" pitchFamily="2" charset="2"/>
              <a:defRPr sz="1400" b="1">
                <a:solidFill>
                  <a:schemeClr val="tx1"/>
                </a:solidFill>
                <a:latin typeface="Arial" panose="020B0604020202020204" pitchFamily="34" charset="0"/>
              </a:defRPr>
            </a:lvl8pPr>
            <a:lvl9pPr marL="3886200" indent="-228600" eaLnBrk="0" fontAlgn="base" hangingPunct="0">
              <a:lnSpc>
                <a:spcPct val="80000"/>
              </a:lnSpc>
              <a:spcBef>
                <a:spcPct val="50000"/>
              </a:spcBef>
              <a:spcAft>
                <a:spcPct val="0"/>
              </a:spcAft>
              <a:buClr>
                <a:schemeClr val="accent2"/>
              </a:buClr>
              <a:buFont typeface="Wingdings" panose="05000000000000000000" pitchFamily="2" charset="2"/>
              <a:defRPr sz="1400" b="1">
                <a:solidFill>
                  <a:schemeClr val="tx1"/>
                </a:solidFill>
                <a:latin typeface="Arial" panose="020B0604020202020204" pitchFamily="34" charset="0"/>
              </a:defRPr>
            </a:lvl9pPr>
          </a:lstStyle>
          <a:p>
            <a:pPr eaLnBrk="1" hangingPunct="1"/>
            <a:endParaRPr lang="de-DE" altLang="de-DE">
              <a:latin typeface="Calibri" panose="020F0502020204030204" pitchFamily="34" charset="0"/>
            </a:endParaRPr>
          </a:p>
        </p:txBody>
      </p:sp>
      <p:sp>
        <p:nvSpPr>
          <p:cNvPr id="30734" name="Rectangle 17"/>
          <p:cNvSpPr>
            <a:spLocks noChangeArrowheads="1"/>
          </p:cNvSpPr>
          <p:nvPr/>
        </p:nvSpPr>
        <p:spPr bwMode="auto">
          <a:xfrm>
            <a:off x="6965950" y="3178175"/>
            <a:ext cx="1277938" cy="1079500"/>
          </a:xfrm>
          <a:prstGeom prst="rect">
            <a:avLst/>
          </a:prstGeom>
          <a:solidFill>
            <a:schemeClr val="bg1"/>
          </a:solidFill>
          <a:ln w="38100"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sz="1400" b="1">
                <a:solidFill>
                  <a:schemeClr val="tx1"/>
                </a:solidFill>
                <a:latin typeface="Arial" panose="020B0604020202020204" pitchFamily="34" charset="0"/>
              </a:defRPr>
            </a:lvl1pPr>
            <a:lvl2pPr marL="742950" indent="-285750" eaLnBrk="0" hangingPunct="0">
              <a:defRPr sz="1400" b="1">
                <a:solidFill>
                  <a:schemeClr val="tx1"/>
                </a:solidFill>
                <a:latin typeface="Arial" panose="020B0604020202020204" pitchFamily="34" charset="0"/>
              </a:defRPr>
            </a:lvl2pPr>
            <a:lvl3pPr marL="1143000" indent="-228600" eaLnBrk="0" hangingPunct="0">
              <a:defRPr sz="1400" b="1">
                <a:solidFill>
                  <a:schemeClr val="tx1"/>
                </a:solidFill>
                <a:latin typeface="Arial" panose="020B0604020202020204" pitchFamily="34" charset="0"/>
              </a:defRPr>
            </a:lvl3pPr>
            <a:lvl4pPr marL="1600200" indent="-228600" eaLnBrk="0" hangingPunct="0">
              <a:defRPr sz="1400" b="1">
                <a:solidFill>
                  <a:schemeClr val="tx1"/>
                </a:solidFill>
                <a:latin typeface="Arial" panose="020B0604020202020204" pitchFamily="34" charset="0"/>
              </a:defRPr>
            </a:lvl4pPr>
            <a:lvl5pPr marL="2057400" indent="-228600" eaLnBrk="0" hangingPunct="0">
              <a:defRPr sz="1400" b="1">
                <a:solidFill>
                  <a:schemeClr val="tx1"/>
                </a:solidFill>
                <a:latin typeface="Arial" panose="020B0604020202020204" pitchFamily="34" charset="0"/>
              </a:defRPr>
            </a:lvl5pPr>
            <a:lvl6pPr marL="2514600" indent="-228600" eaLnBrk="0" fontAlgn="base" hangingPunct="0">
              <a:lnSpc>
                <a:spcPct val="80000"/>
              </a:lnSpc>
              <a:spcBef>
                <a:spcPct val="50000"/>
              </a:spcBef>
              <a:spcAft>
                <a:spcPct val="0"/>
              </a:spcAft>
              <a:buClr>
                <a:schemeClr val="accent2"/>
              </a:buClr>
              <a:buFont typeface="Wingdings" panose="05000000000000000000" pitchFamily="2" charset="2"/>
              <a:defRPr sz="1400" b="1">
                <a:solidFill>
                  <a:schemeClr val="tx1"/>
                </a:solidFill>
                <a:latin typeface="Arial" panose="020B0604020202020204" pitchFamily="34" charset="0"/>
              </a:defRPr>
            </a:lvl6pPr>
            <a:lvl7pPr marL="2971800" indent="-228600" eaLnBrk="0" fontAlgn="base" hangingPunct="0">
              <a:lnSpc>
                <a:spcPct val="80000"/>
              </a:lnSpc>
              <a:spcBef>
                <a:spcPct val="50000"/>
              </a:spcBef>
              <a:spcAft>
                <a:spcPct val="0"/>
              </a:spcAft>
              <a:buClr>
                <a:schemeClr val="accent2"/>
              </a:buClr>
              <a:buFont typeface="Wingdings" panose="05000000000000000000" pitchFamily="2" charset="2"/>
              <a:defRPr sz="1400" b="1">
                <a:solidFill>
                  <a:schemeClr val="tx1"/>
                </a:solidFill>
                <a:latin typeface="Arial" panose="020B0604020202020204" pitchFamily="34" charset="0"/>
              </a:defRPr>
            </a:lvl7pPr>
            <a:lvl8pPr marL="3429000" indent="-228600" eaLnBrk="0" fontAlgn="base" hangingPunct="0">
              <a:lnSpc>
                <a:spcPct val="80000"/>
              </a:lnSpc>
              <a:spcBef>
                <a:spcPct val="50000"/>
              </a:spcBef>
              <a:spcAft>
                <a:spcPct val="0"/>
              </a:spcAft>
              <a:buClr>
                <a:schemeClr val="accent2"/>
              </a:buClr>
              <a:buFont typeface="Wingdings" panose="05000000000000000000" pitchFamily="2" charset="2"/>
              <a:defRPr sz="1400" b="1">
                <a:solidFill>
                  <a:schemeClr val="tx1"/>
                </a:solidFill>
                <a:latin typeface="Arial" panose="020B0604020202020204" pitchFamily="34" charset="0"/>
              </a:defRPr>
            </a:lvl8pPr>
            <a:lvl9pPr marL="3886200" indent="-228600" eaLnBrk="0" fontAlgn="base" hangingPunct="0">
              <a:lnSpc>
                <a:spcPct val="80000"/>
              </a:lnSpc>
              <a:spcBef>
                <a:spcPct val="50000"/>
              </a:spcBef>
              <a:spcAft>
                <a:spcPct val="0"/>
              </a:spcAft>
              <a:buClr>
                <a:schemeClr val="accent2"/>
              </a:buClr>
              <a:buFont typeface="Wingdings" panose="05000000000000000000" pitchFamily="2" charset="2"/>
              <a:defRPr sz="1400" b="1">
                <a:solidFill>
                  <a:schemeClr val="tx1"/>
                </a:solidFill>
                <a:latin typeface="Arial" panose="020B0604020202020204" pitchFamily="34" charset="0"/>
              </a:defRPr>
            </a:lvl9pPr>
          </a:lstStyle>
          <a:p>
            <a:pPr algn="ctr" eaLnBrk="1" hangingPunct="1">
              <a:lnSpc>
                <a:spcPct val="60000"/>
              </a:lnSpc>
            </a:pPr>
            <a:r>
              <a:rPr lang="en-US" altLang="de-DE" dirty="0" err="1" smtClean="0">
                <a:latin typeface="Calibri" panose="020F0502020204030204" pitchFamily="34" charset="0"/>
              </a:rPr>
              <a:t>Psychiater</a:t>
            </a:r>
            <a:endParaRPr lang="en-US" altLang="de-DE" dirty="0" smtClean="0">
              <a:latin typeface="Calibri" panose="020F0502020204030204" pitchFamily="34" charset="0"/>
            </a:endParaRPr>
          </a:p>
          <a:p>
            <a:pPr algn="ctr" eaLnBrk="1" hangingPunct="1"/>
            <a:r>
              <a:rPr lang="en-US" altLang="de-DE" dirty="0" err="1" smtClean="0">
                <a:latin typeface="Calibri" panose="020F0502020204030204" pitchFamily="34" charset="0"/>
              </a:rPr>
              <a:t>Beobachter</a:t>
            </a:r>
            <a:endParaRPr lang="en-US" altLang="de-DE" dirty="0">
              <a:latin typeface="Calibri" panose="020F0502020204030204" pitchFamily="34" charset="0"/>
            </a:endParaRPr>
          </a:p>
        </p:txBody>
      </p:sp>
      <p:sp>
        <p:nvSpPr>
          <p:cNvPr id="30735" name="Text Box 21"/>
          <p:cNvSpPr txBox="1">
            <a:spLocks noChangeArrowheads="1"/>
          </p:cNvSpPr>
          <p:nvPr/>
        </p:nvSpPr>
        <p:spPr bwMode="auto">
          <a:xfrm>
            <a:off x="7686732" y="4254179"/>
            <a:ext cx="1512888" cy="132343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1400" b="1">
                <a:solidFill>
                  <a:schemeClr val="tx1"/>
                </a:solidFill>
                <a:latin typeface="Arial" panose="020B0604020202020204" pitchFamily="34" charset="0"/>
              </a:defRPr>
            </a:lvl1pPr>
            <a:lvl2pPr marL="742950" indent="-285750" eaLnBrk="0" hangingPunct="0">
              <a:defRPr sz="1400" b="1">
                <a:solidFill>
                  <a:schemeClr val="tx1"/>
                </a:solidFill>
                <a:latin typeface="Arial" panose="020B0604020202020204" pitchFamily="34" charset="0"/>
              </a:defRPr>
            </a:lvl2pPr>
            <a:lvl3pPr marL="1143000" indent="-228600" eaLnBrk="0" hangingPunct="0">
              <a:defRPr sz="1400" b="1">
                <a:solidFill>
                  <a:schemeClr val="tx1"/>
                </a:solidFill>
                <a:latin typeface="Arial" panose="020B0604020202020204" pitchFamily="34" charset="0"/>
              </a:defRPr>
            </a:lvl3pPr>
            <a:lvl4pPr marL="1600200" indent="-228600" eaLnBrk="0" hangingPunct="0">
              <a:defRPr sz="1400" b="1">
                <a:solidFill>
                  <a:schemeClr val="tx1"/>
                </a:solidFill>
                <a:latin typeface="Arial" panose="020B0604020202020204" pitchFamily="34" charset="0"/>
              </a:defRPr>
            </a:lvl4pPr>
            <a:lvl5pPr marL="2057400" indent="-228600" eaLnBrk="0" hangingPunct="0">
              <a:defRPr sz="1400" b="1">
                <a:solidFill>
                  <a:schemeClr val="tx1"/>
                </a:solidFill>
                <a:latin typeface="Arial" panose="020B0604020202020204" pitchFamily="34" charset="0"/>
              </a:defRPr>
            </a:lvl5pPr>
            <a:lvl6pPr marL="2514600" indent="-228600" eaLnBrk="0" fontAlgn="base" hangingPunct="0">
              <a:lnSpc>
                <a:spcPct val="80000"/>
              </a:lnSpc>
              <a:spcBef>
                <a:spcPct val="50000"/>
              </a:spcBef>
              <a:spcAft>
                <a:spcPct val="0"/>
              </a:spcAft>
              <a:buClr>
                <a:schemeClr val="accent2"/>
              </a:buClr>
              <a:buFont typeface="Wingdings" panose="05000000000000000000" pitchFamily="2" charset="2"/>
              <a:defRPr sz="1400" b="1">
                <a:solidFill>
                  <a:schemeClr val="tx1"/>
                </a:solidFill>
                <a:latin typeface="Arial" panose="020B0604020202020204" pitchFamily="34" charset="0"/>
              </a:defRPr>
            </a:lvl6pPr>
            <a:lvl7pPr marL="2971800" indent="-228600" eaLnBrk="0" fontAlgn="base" hangingPunct="0">
              <a:lnSpc>
                <a:spcPct val="80000"/>
              </a:lnSpc>
              <a:spcBef>
                <a:spcPct val="50000"/>
              </a:spcBef>
              <a:spcAft>
                <a:spcPct val="0"/>
              </a:spcAft>
              <a:buClr>
                <a:schemeClr val="accent2"/>
              </a:buClr>
              <a:buFont typeface="Wingdings" panose="05000000000000000000" pitchFamily="2" charset="2"/>
              <a:defRPr sz="1400" b="1">
                <a:solidFill>
                  <a:schemeClr val="tx1"/>
                </a:solidFill>
                <a:latin typeface="Arial" panose="020B0604020202020204" pitchFamily="34" charset="0"/>
              </a:defRPr>
            </a:lvl7pPr>
            <a:lvl8pPr marL="3429000" indent="-228600" eaLnBrk="0" fontAlgn="base" hangingPunct="0">
              <a:lnSpc>
                <a:spcPct val="80000"/>
              </a:lnSpc>
              <a:spcBef>
                <a:spcPct val="50000"/>
              </a:spcBef>
              <a:spcAft>
                <a:spcPct val="0"/>
              </a:spcAft>
              <a:buClr>
                <a:schemeClr val="accent2"/>
              </a:buClr>
              <a:buFont typeface="Wingdings" panose="05000000000000000000" pitchFamily="2" charset="2"/>
              <a:defRPr sz="1400" b="1">
                <a:solidFill>
                  <a:schemeClr val="tx1"/>
                </a:solidFill>
                <a:latin typeface="Arial" panose="020B0604020202020204" pitchFamily="34" charset="0"/>
              </a:defRPr>
            </a:lvl8pPr>
            <a:lvl9pPr marL="3886200" indent="-228600" eaLnBrk="0" fontAlgn="base" hangingPunct="0">
              <a:lnSpc>
                <a:spcPct val="80000"/>
              </a:lnSpc>
              <a:spcBef>
                <a:spcPct val="50000"/>
              </a:spcBef>
              <a:spcAft>
                <a:spcPct val="0"/>
              </a:spcAft>
              <a:buClr>
                <a:schemeClr val="accent2"/>
              </a:buClr>
              <a:buFont typeface="Wingdings" panose="05000000000000000000" pitchFamily="2" charset="2"/>
              <a:defRPr sz="1400" b="1">
                <a:solidFill>
                  <a:schemeClr val="tx1"/>
                </a:solidFill>
                <a:latin typeface="Arial" panose="020B0604020202020204" pitchFamily="34" charset="0"/>
              </a:defRPr>
            </a:lvl9pPr>
          </a:lstStyle>
          <a:p>
            <a:pPr eaLnBrk="1" hangingPunct="1"/>
            <a:r>
              <a:rPr lang="en-US" altLang="de-DE" sz="1600" b="0" dirty="0" err="1" smtClean="0">
                <a:latin typeface="Calibri" panose="020F0502020204030204" pitchFamily="34" charset="0"/>
              </a:rPr>
              <a:t>Subkultur</a:t>
            </a:r>
            <a:endParaRPr lang="en-US" altLang="de-DE" sz="1600" b="0" dirty="0">
              <a:latin typeface="Calibri" panose="020F0502020204030204" pitchFamily="34" charset="0"/>
            </a:endParaRPr>
          </a:p>
          <a:p>
            <a:pPr eaLnBrk="1" hangingPunct="1"/>
            <a:r>
              <a:rPr lang="en-US" altLang="de-DE" sz="1600" b="0" dirty="0" smtClean="0">
                <a:latin typeface="Calibri" panose="020F0502020204030204" pitchFamily="34" charset="0"/>
              </a:rPr>
              <a:t>Pers. </a:t>
            </a:r>
            <a:r>
              <a:rPr lang="en-US" altLang="de-DE" sz="1600" b="0" dirty="0" err="1" smtClean="0">
                <a:latin typeface="Calibri" panose="020F0502020204030204" pitchFamily="34" charset="0"/>
              </a:rPr>
              <a:t>Prägung</a:t>
            </a:r>
            <a:endParaRPr lang="en-US" altLang="de-DE" sz="1600" b="0" dirty="0">
              <a:latin typeface="Calibri" panose="020F0502020204030204" pitchFamily="34" charset="0"/>
            </a:endParaRPr>
          </a:p>
          <a:p>
            <a:pPr eaLnBrk="1" hangingPunct="1"/>
            <a:r>
              <a:rPr lang="en-US" altLang="de-DE" sz="1600" b="0" dirty="0" err="1" smtClean="0">
                <a:latin typeface="Calibri" panose="020F0502020204030204" pitchFamily="34" charset="0"/>
              </a:rPr>
              <a:t>Professionelle</a:t>
            </a:r>
            <a:endParaRPr lang="en-US" altLang="de-DE" sz="1600" b="0" dirty="0" smtClean="0">
              <a:latin typeface="Calibri" panose="020F0502020204030204" pitchFamily="34" charset="0"/>
            </a:endParaRPr>
          </a:p>
          <a:p>
            <a:pPr eaLnBrk="1" hangingPunct="1"/>
            <a:r>
              <a:rPr lang="en-US" altLang="de-DE" sz="1600" b="0" dirty="0" err="1" smtClean="0">
                <a:latin typeface="Calibri" panose="020F0502020204030204" pitchFamily="34" charset="0"/>
              </a:rPr>
              <a:t>Prägung</a:t>
            </a:r>
            <a:endParaRPr lang="en-US" altLang="de-DE" sz="1600" b="0" dirty="0">
              <a:latin typeface="Calibri" panose="020F0502020204030204" pitchFamily="34" charset="0"/>
            </a:endParaRPr>
          </a:p>
          <a:p>
            <a:pPr eaLnBrk="1" hangingPunct="1"/>
            <a:endParaRPr lang="en-US" altLang="de-DE" sz="1600" b="0" dirty="0">
              <a:latin typeface="Calibri" panose="020F0502020204030204" pitchFamily="34" charset="0"/>
            </a:endParaRPr>
          </a:p>
        </p:txBody>
      </p:sp>
      <p:sp>
        <p:nvSpPr>
          <p:cNvPr id="30736" name="Text Box 22"/>
          <p:cNvSpPr txBox="1">
            <a:spLocks noChangeArrowheads="1"/>
          </p:cNvSpPr>
          <p:nvPr/>
        </p:nvSpPr>
        <p:spPr bwMode="auto">
          <a:xfrm>
            <a:off x="4859338" y="4383038"/>
            <a:ext cx="3241675" cy="1015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1400" b="1">
                <a:solidFill>
                  <a:schemeClr val="tx1"/>
                </a:solidFill>
                <a:latin typeface="Arial" panose="020B0604020202020204" pitchFamily="34" charset="0"/>
              </a:defRPr>
            </a:lvl1pPr>
            <a:lvl2pPr marL="742950" indent="-285750" eaLnBrk="0" hangingPunct="0">
              <a:defRPr sz="1400" b="1">
                <a:solidFill>
                  <a:schemeClr val="tx1"/>
                </a:solidFill>
                <a:latin typeface="Arial" panose="020B0604020202020204" pitchFamily="34" charset="0"/>
              </a:defRPr>
            </a:lvl2pPr>
            <a:lvl3pPr marL="1143000" indent="-228600" eaLnBrk="0" hangingPunct="0">
              <a:defRPr sz="1400" b="1">
                <a:solidFill>
                  <a:schemeClr val="tx1"/>
                </a:solidFill>
                <a:latin typeface="Arial" panose="020B0604020202020204" pitchFamily="34" charset="0"/>
              </a:defRPr>
            </a:lvl3pPr>
            <a:lvl4pPr marL="1600200" indent="-228600" eaLnBrk="0" hangingPunct="0">
              <a:defRPr sz="1400" b="1">
                <a:solidFill>
                  <a:schemeClr val="tx1"/>
                </a:solidFill>
                <a:latin typeface="Arial" panose="020B0604020202020204" pitchFamily="34" charset="0"/>
              </a:defRPr>
            </a:lvl4pPr>
            <a:lvl5pPr marL="2057400" indent="-228600" eaLnBrk="0" hangingPunct="0">
              <a:defRPr sz="1400" b="1">
                <a:solidFill>
                  <a:schemeClr val="tx1"/>
                </a:solidFill>
                <a:latin typeface="Arial" panose="020B0604020202020204" pitchFamily="34" charset="0"/>
              </a:defRPr>
            </a:lvl5pPr>
            <a:lvl6pPr marL="2514600" indent="-228600" eaLnBrk="0" fontAlgn="base" hangingPunct="0">
              <a:lnSpc>
                <a:spcPct val="80000"/>
              </a:lnSpc>
              <a:spcBef>
                <a:spcPct val="50000"/>
              </a:spcBef>
              <a:spcAft>
                <a:spcPct val="0"/>
              </a:spcAft>
              <a:buClr>
                <a:schemeClr val="accent2"/>
              </a:buClr>
              <a:buFont typeface="Wingdings" panose="05000000000000000000" pitchFamily="2" charset="2"/>
              <a:defRPr sz="1400" b="1">
                <a:solidFill>
                  <a:schemeClr val="tx1"/>
                </a:solidFill>
                <a:latin typeface="Arial" panose="020B0604020202020204" pitchFamily="34" charset="0"/>
              </a:defRPr>
            </a:lvl6pPr>
            <a:lvl7pPr marL="2971800" indent="-228600" eaLnBrk="0" fontAlgn="base" hangingPunct="0">
              <a:lnSpc>
                <a:spcPct val="80000"/>
              </a:lnSpc>
              <a:spcBef>
                <a:spcPct val="50000"/>
              </a:spcBef>
              <a:spcAft>
                <a:spcPct val="0"/>
              </a:spcAft>
              <a:buClr>
                <a:schemeClr val="accent2"/>
              </a:buClr>
              <a:buFont typeface="Wingdings" panose="05000000000000000000" pitchFamily="2" charset="2"/>
              <a:defRPr sz="1400" b="1">
                <a:solidFill>
                  <a:schemeClr val="tx1"/>
                </a:solidFill>
                <a:latin typeface="Arial" panose="020B0604020202020204" pitchFamily="34" charset="0"/>
              </a:defRPr>
            </a:lvl7pPr>
            <a:lvl8pPr marL="3429000" indent="-228600" eaLnBrk="0" fontAlgn="base" hangingPunct="0">
              <a:lnSpc>
                <a:spcPct val="80000"/>
              </a:lnSpc>
              <a:spcBef>
                <a:spcPct val="50000"/>
              </a:spcBef>
              <a:spcAft>
                <a:spcPct val="0"/>
              </a:spcAft>
              <a:buClr>
                <a:schemeClr val="accent2"/>
              </a:buClr>
              <a:buFont typeface="Wingdings" panose="05000000000000000000" pitchFamily="2" charset="2"/>
              <a:defRPr sz="1400" b="1">
                <a:solidFill>
                  <a:schemeClr val="tx1"/>
                </a:solidFill>
                <a:latin typeface="Arial" panose="020B0604020202020204" pitchFamily="34" charset="0"/>
              </a:defRPr>
            </a:lvl8pPr>
            <a:lvl9pPr marL="3886200" indent="-228600" eaLnBrk="0" fontAlgn="base" hangingPunct="0">
              <a:lnSpc>
                <a:spcPct val="80000"/>
              </a:lnSpc>
              <a:spcBef>
                <a:spcPct val="50000"/>
              </a:spcBef>
              <a:spcAft>
                <a:spcPct val="0"/>
              </a:spcAft>
              <a:buClr>
                <a:schemeClr val="accent2"/>
              </a:buClr>
              <a:buFont typeface="Wingdings" panose="05000000000000000000" pitchFamily="2" charset="2"/>
              <a:defRPr sz="1400" b="1">
                <a:solidFill>
                  <a:schemeClr val="tx1"/>
                </a:solidFill>
                <a:latin typeface="Arial" panose="020B0604020202020204" pitchFamily="34" charset="0"/>
              </a:defRPr>
            </a:lvl9pPr>
          </a:lstStyle>
          <a:p>
            <a:pPr eaLnBrk="1" hangingPunct="1"/>
            <a:r>
              <a:rPr lang="en-US" altLang="de-DE" sz="2000" dirty="0">
                <a:solidFill>
                  <a:schemeClr val="accent2"/>
                </a:solidFill>
                <a:latin typeface="Calibri" panose="020F0502020204030204" pitchFamily="34" charset="0"/>
              </a:rPr>
              <a:t>Interpretation</a:t>
            </a:r>
          </a:p>
          <a:p>
            <a:pPr eaLnBrk="1" hangingPunct="1"/>
            <a:r>
              <a:rPr lang="en-US" altLang="de-DE" sz="2000" dirty="0" smtClean="0">
                <a:solidFill>
                  <a:schemeClr val="accent2"/>
                </a:solidFill>
                <a:latin typeface="Calibri" panose="020F0502020204030204" pitchFamily="34" charset="0"/>
              </a:rPr>
              <a:t>Diagnose</a:t>
            </a:r>
            <a:endParaRPr lang="en-US" altLang="de-DE" sz="2000" dirty="0">
              <a:solidFill>
                <a:schemeClr val="accent2"/>
              </a:solidFill>
              <a:latin typeface="Calibri" panose="020F0502020204030204" pitchFamily="34" charset="0"/>
            </a:endParaRPr>
          </a:p>
          <a:p>
            <a:pPr eaLnBrk="1" hangingPunct="1"/>
            <a:r>
              <a:rPr lang="en-US" altLang="de-DE" sz="2000" dirty="0" err="1" smtClean="0">
                <a:solidFill>
                  <a:schemeClr val="accent2"/>
                </a:solidFill>
                <a:latin typeface="Calibri" panose="020F0502020204030204" pitchFamily="34" charset="0"/>
              </a:rPr>
              <a:t>Kulturelle</a:t>
            </a:r>
            <a:r>
              <a:rPr lang="en-US" altLang="de-DE" sz="2000" dirty="0" smtClean="0">
                <a:solidFill>
                  <a:schemeClr val="accent2"/>
                </a:solidFill>
                <a:latin typeface="Calibri" panose="020F0502020204030204" pitchFamily="34" charset="0"/>
              </a:rPr>
              <a:t> </a:t>
            </a:r>
            <a:r>
              <a:rPr lang="en-US" altLang="de-DE" sz="2000" dirty="0" err="1" smtClean="0">
                <a:solidFill>
                  <a:schemeClr val="accent2"/>
                </a:solidFill>
                <a:latin typeface="Calibri" panose="020F0502020204030204" pitchFamily="34" charset="0"/>
              </a:rPr>
              <a:t>Sensibilität</a:t>
            </a:r>
            <a:endParaRPr lang="en-US" altLang="de-DE" sz="2000" dirty="0">
              <a:solidFill>
                <a:schemeClr val="accent2"/>
              </a:solidFill>
              <a:latin typeface="Calibri" panose="020F0502020204030204" pitchFamily="34" charset="0"/>
            </a:endParaRPr>
          </a:p>
        </p:txBody>
      </p:sp>
      <p:sp>
        <p:nvSpPr>
          <p:cNvPr id="30737" name="Text Box 24"/>
          <p:cNvSpPr txBox="1">
            <a:spLocks noChangeArrowheads="1"/>
          </p:cNvSpPr>
          <p:nvPr/>
        </p:nvSpPr>
        <p:spPr bwMode="auto">
          <a:xfrm>
            <a:off x="305594" y="1673576"/>
            <a:ext cx="2250281" cy="1600438"/>
          </a:xfrm>
          <a:prstGeom prst="rect">
            <a:avLst/>
          </a:prstGeom>
          <a:solidFill>
            <a:schemeClr val="bg1">
              <a:alpha val="49000"/>
            </a:schemeClr>
          </a:solidFill>
          <a:ln>
            <a:noFill/>
          </a:ln>
          <a:effectLst/>
        </p:spPr>
        <p:txBody>
          <a:bodyPr wrap="square">
            <a:spAutoFit/>
          </a:bodyPr>
          <a:lstStyle>
            <a:lvl1pPr eaLnBrk="0" hangingPunct="0">
              <a:defRPr sz="1400" b="1">
                <a:solidFill>
                  <a:schemeClr val="tx1"/>
                </a:solidFill>
                <a:latin typeface="Arial" panose="020B0604020202020204" pitchFamily="34" charset="0"/>
              </a:defRPr>
            </a:lvl1pPr>
            <a:lvl2pPr marL="742950" indent="-285750" eaLnBrk="0" hangingPunct="0">
              <a:defRPr sz="1400" b="1">
                <a:solidFill>
                  <a:schemeClr val="tx1"/>
                </a:solidFill>
                <a:latin typeface="Arial" panose="020B0604020202020204" pitchFamily="34" charset="0"/>
              </a:defRPr>
            </a:lvl2pPr>
            <a:lvl3pPr marL="1143000" indent="-228600" eaLnBrk="0" hangingPunct="0">
              <a:defRPr sz="1400" b="1">
                <a:solidFill>
                  <a:schemeClr val="tx1"/>
                </a:solidFill>
                <a:latin typeface="Arial" panose="020B0604020202020204" pitchFamily="34" charset="0"/>
              </a:defRPr>
            </a:lvl3pPr>
            <a:lvl4pPr marL="1600200" indent="-228600" eaLnBrk="0" hangingPunct="0">
              <a:defRPr sz="1400" b="1">
                <a:solidFill>
                  <a:schemeClr val="tx1"/>
                </a:solidFill>
                <a:latin typeface="Arial" panose="020B0604020202020204" pitchFamily="34" charset="0"/>
              </a:defRPr>
            </a:lvl4pPr>
            <a:lvl5pPr marL="2057400" indent="-228600" eaLnBrk="0" hangingPunct="0">
              <a:defRPr sz="1400" b="1">
                <a:solidFill>
                  <a:schemeClr val="tx1"/>
                </a:solidFill>
                <a:latin typeface="Arial" panose="020B0604020202020204" pitchFamily="34" charset="0"/>
              </a:defRPr>
            </a:lvl5pPr>
            <a:lvl6pPr marL="2514600" indent="-228600" eaLnBrk="0" fontAlgn="base" hangingPunct="0">
              <a:lnSpc>
                <a:spcPct val="80000"/>
              </a:lnSpc>
              <a:spcBef>
                <a:spcPct val="50000"/>
              </a:spcBef>
              <a:spcAft>
                <a:spcPct val="0"/>
              </a:spcAft>
              <a:buClr>
                <a:schemeClr val="accent2"/>
              </a:buClr>
              <a:buFont typeface="Wingdings" panose="05000000000000000000" pitchFamily="2" charset="2"/>
              <a:defRPr sz="1400" b="1">
                <a:solidFill>
                  <a:schemeClr val="tx1"/>
                </a:solidFill>
                <a:latin typeface="Arial" panose="020B0604020202020204" pitchFamily="34" charset="0"/>
              </a:defRPr>
            </a:lvl6pPr>
            <a:lvl7pPr marL="2971800" indent="-228600" eaLnBrk="0" fontAlgn="base" hangingPunct="0">
              <a:lnSpc>
                <a:spcPct val="80000"/>
              </a:lnSpc>
              <a:spcBef>
                <a:spcPct val="50000"/>
              </a:spcBef>
              <a:spcAft>
                <a:spcPct val="0"/>
              </a:spcAft>
              <a:buClr>
                <a:schemeClr val="accent2"/>
              </a:buClr>
              <a:buFont typeface="Wingdings" panose="05000000000000000000" pitchFamily="2" charset="2"/>
              <a:defRPr sz="1400" b="1">
                <a:solidFill>
                  <a:schemeClr val="tx1"/>
                </a:solidFill>
                <a:latin typeface="Arial" panose="020B0604020202020204" pitchFamily="34" charset="0"/>
              </a:defRPr>
            </a:lvl7pPr>
            <a:lvl8pPr marL="3429000" indent="-228600" eaLnBrk="0" fontAlgn="base" hangingPunct="0">
              <a:lnSpc>
                <a:spcPct val="80000"/>
              </a:lnSpc>
              <a:spcBef>
                <a:spcPct val="50000"/>
              </a:spcBef>
              <a:spcAft>
                <a:spcPct val="0"/>
              </a:spcAft>
              <a:buClr>
                <a:schemeClr val="accent2"/>
              </a:buClr>
              <a:buFont typeface="Wingdings" panose="05000000000000000000" pitchFamily="2" charset="2"/>
              <a:defRPr sz="1400" b="1">
                <a:solidFill>
                  <a:schemeClr val="tx1"/>
                </a:solidFill>
                <a:latin typeface="Arial" panose="020B0604020202020204" pitchFamily="34" charset="0"/>
              </a:defRPr>
            </a:lvl8pPr>
            <a:lvl9pPr marL="3886200" indent="-228600" eaLnBrk="0" fontAlgn="base" hangingPunct="0">
              <a:lnSpc>
                <a:spcPct val="80000"/>
              </a:lnSpc>
              <a:spcBef>
                <a:spcPct val="50000"/>
              </a:spcBef>
              <a:spcAft>
                <a:spcPct val="0"/>
              </a:spcAft>
              <a:buClr>
                <a:schemeClr val="accent2"/>
              </a:buClr>
              <a:buFont typeface="Wingdings" panose="05000000000000000000" pitchFamily="2" charset="2"/>
              <a:defRPr sz="1400" b="1">
                <a:solidFill>
                  <a:schemeClr val="tx1"/>
                </a:solidFill>
                <a:latin typeface="Arial" panose="020B0604020202020204" pitchFamily="34" charset="0"/>
              </a:defRPr>
            </a:lvl9pPr>
          </a:lstStyle>
          <a:p>
            <a:pPr eaLnBrk="1" hangingPunct="1"/>
            <a:r>
              <a:rPr lang="de-DE" altLang="de-DE" b="0" dirty="0" smtClean="0">
                <a:latin typeface="Calibri" panose="020F0502020204030204" pitchFamily="34" charset="0"/>
              </a:rPr>
              <a:t>* PAT = Die psychisch leidende Person zeigt sowohl funktionelle als auch dysfunktionale Aspekte des Verhaltens sowie Ideen, von denen einige als religiös imponieren.</a:t>
            </a:r>
            <a:endParaRPr lang="de-DE" altLang="de-DE" b="0" dirty="0">
              <a:latin typeface="Calibri" panose="020F0502020204030204" pitchFamily="34" charset="0"/>
            </a:endParaRPr>
          </a:p>
        </p:txBody>
      </p:sp>
    </p:spTree>
    <p:extLst>
      <p:ext uri="{BB962C8B-B14F-4D97-AF65-F5344CB8AC3E}">
        <p14:creationId xmlns:p14="http://schemas.microsoft.com/office/powerpoint/2010/main" val="351819602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CH" dirty="0" smtClean="0"/>
              <a:t>Interkulturelle Kompetenz in der Therapie</a:t>
            </a:r>
            <a:endParaRPr lang="de-CH" dirty="0"/>
          </a:p>
        </p:txBody>
      </p:sp>
      <p:sp>
        <p:nvSpPr>
          <p:cNvPr id="3" name="Inhaltsplatzhalter 2"/>
          <p:cNvSpPr>
            <a:spLocks noGrp="1"/>
          </p:cNvSpPr>
          <p:nvPr>
            <p:ph idx="1"/>
          </p:nvPr>
        </p:nvSpPr>
        <p:spPr/>
        <p:txBody>
          <a:bodyPr/>
          <a:lstStyle/>
          <a:p>
            <a:r>
              <a:rPr lang="de-CH" dirty="0" smtClean="0"/>
              <a:t>Neugier und wertfreies Interesse am religiösen Leben eines Menschen</a:t>
            </a:r>
            <a:endParaRPr lang="de-CH" dirty="0"/>
          </a:p>
          <a:p>
            <a:r>
              <a:rPr lang="de-CH" dirty="0" smtClean="0"/>
              <a:t>Respektvolles Abwägen zwischen nützlichen und hinderlichen Aspekten religiöser Überzeugungen (Griffiths 2013)</a:t>
            </a:r>
          </a:p>
          <a:p>
            <a:r>
              <a:rPr lang="de-CH" dirty="0" smtClean="0"/>
              <a:t>Offene Diskussion von positiven Emotionen, entweder losgelöst von religiösen Prämissen («Ich darf!») oder in einer anderen Sichtweise des liebenden Gottes, der doch auch das Glück eines Menschen möchte.</a:t>
            </a:r>
          </a:p>
          <a:p>
            <a:r>
              <a:rPr lang="de-CH" dirty="0" smtClean="0"/>
              <a:t>Stehenlassen von religiösen Grundregeln, wenn diese als «sine-qua-non» erlebt werden. </a:t>
            </a:r>
            <a:endParaRPr lang="de-CH" dirty="0"/>
          </a:p>
        </p:txBody>
      </p:sp>
    </p:spTree>
    <p:extLst>
      <p:ext uri="{BB962C8B-B14F-4D97-AF65-F5344CB8AC3E}">
        <p14:creationId xmlns:p14="http://schemas.microsoft.com/office/powerpoint/2010/main" val="556070724"/>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CH" dirty="0" smtClean="0"/>
              <a:t>Integrität</a:t>
            </a:r>
            <a:endParaRPr lang="de-CH" dirty="0"/>
          </a:p>
        </p:txBody>
      </p:sp>
      <p:sp>
        <p:nvSpPr>
          <p:cNvPr id="3" name="Inhaltsplatzhalter 2"/>
          <p:cNvSpPr>
            <a:spLocks noGrp="1"/>
          </p:cNvSpPr>
          <p:nvPr>
            <p:ph idx="1"/>
          </p:nvPr>
        </p:nvSpPr>
        <p:spPr/>
        <p:txBody>
          <a:bodyPr/>
          <a:lstStyle/>
          <a:p>
            <a:r>
              <a:rPr lang="de-CH" dirty="0" smtClean="0"/>
              <a:t>Der Therapeut darf dazu stehen, </a:t>
            </a:r>
            <a:r>
              <a:rPr lang="de-CH" dirty="0"/>
              <a:t>dass er zwar nicht alle Glaubenssätze teilen kann, aber versucht, sich in die Welt des Patienten einzufühlen. </a:t>
            </a:r>
            <a:endParaRPr lang="de-CH" dirty="0" smtClean="0"/>
          </a:p>
          <a:p>
            <a:r>
              <a:rPr lang="de-CH" dirty="0" smtClean="0"/>
              <a:t>«Temporäre </a:t>
            </a:r>
            <a:r>
              <a:rPr lang="de-CH" dirty="0"/>
              <a:t>Suspension des </a:t>
            </a:r>
            <a:r>
              <a:rPr lang="de-CH" dirty="0" smtClean="0"/>
              <a:t>Unglaubens» </a:t>
            </a:r>
            <a:r>
              <a:rPr lang="de-CH" dirty="0"/>
              <a:t>auf beiden </a:t>
            </a:r>
            <a:r>
              <a:rPr lang="de-CH" dirty="0" smtClean="0"/>
              <a:t>Seiten (</a:t>
            </a:r>
            <a:r>
              <a:rPr lang="de-CH" dirty="0" err="1"/>
              <a:t>Bilu</a:t>
            </a:r>
            <a:r>
              <a:rPr lang="de-CH" dirty="0"/>
              <a:t> &amp; </a:t>
            </a:r>
            <a:r>
              <a:rPr lang="de-CH" dirty="0" err="1"/>
              <a:t>Witztum</a:t>
            </a:r>
            <a:r>
              <a:rPr lang="de-CH" dirty="0"/>
              <a:t> </a:t>
            </a:r>
            <a:r>
              <a:rPr lang="de-CH" dirty="0" smtClean="0"/>
              <a:t>1993</a:t>
            </a:r>
            <a:r>
              <a:rPr lang="de-CH" dirty="0"/>
              <a:t>) </a:t>
            </a:r>
            <a:endParaRPr lang="de-CH" dirty="0" smtClean="0"/>
          </a:p>
          <a:p>
            <a:r>
              <a:rPr lang="de-CH" dirty="0" smtClean="0"/>
              <a:t>Klare </a:t>
            </a:r>
            <a:r>
              <a:rPr lang="de-CH" dirty="0"/>
              <a:t>therapeutische Haltung verbunden </a:t>
            </a:r>
            <a:r>
              <a:rPr lang="de-CH" dirty="0" smtClean="0"/>
              <a:t>mit </a:t>
            </a:r>
            <a:r>
              <a:rPr lang="de-CH" dirty="0"/>
              <a:t>einer warmherzigen Anteilnahme am persönlichen Ergehen der </a:t>
            </a:r>
            <a:r>
              <a:rPr lang="de-CH" dirty="0" smtClean="0"/>
              <a:t>Person</a:t>
            </a:r>
            <a:endParaRPr lang="de-CH" dirty="0"/>
          </a:p>
        </p:txBody>
      </p:sp>
    </p:spTree>
    <p:extLst>
      <p:ext uri="{BB962C8B-B14F-4D97-AF65-F5344CB8AC3E}">
        <p14:creationId xmlns:p14="http://schemas.microsoft.com/office/powerpoint/2010/main" val="1617386425"/>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CH" dirty="0" smtClean="0"/>
              <a:t>Abstract</a:t>
            </a:r>
            <a:endParaRPr lang="de-CH" dirty="0"/>
          </a:p>
        </p:txBody>
      </p:sp>
      <p:sp>
        <p:nvSpPr>
          <p:cNvPr id="3" name="Inhaltsplatzhalter 2"/>
          <p:cNvSpPr>
            <a:spLocks noGrp="1"/>
          </p:cNvSpPr>
          <p:nvPr>
            <p:ph idx="1"/>
          </p:nvPr>
        </p:nvSpPr>
        <p:spPr/>
        <p:txBody>
          <a:bodyPr>
            <a:normAutofit fontScale="92500" lnSpcReduction="20000"/>
          </a:bodyPr>
          <a:lstStyle/>
          <a:p>
            <a:r>
              <a:rPr lang="de-CH" dirty="0"/>
              <a:t>Für viele Menschen ist eine Psychotherapie von Ängsten besetzt. Dabei spielen individuelle Befürchtungen und subkulturelle Vorbehalte eine große Rolle. Die Frage der Akzeptanz und der Werte sind gerade für den religiösen Patienten von wesentlicher Bedeutung. Die Forschung hat gezeigt, dass Psychotherapie nie völlig wertfrei sein kann. Obwohl sich Therapeuten in andere Lebensentwürfe einzufühlen versuchen, können sie ihren eigenen Standort nie ganz verlassen. Dies bewirkt in der Beziehung ein anstrengendes Netz von Gegenübertragung und Werte-Abwägungen. Therapie wird zur Kunst, sich im Diskurs auf eine gemeinsame Definition der Veränderung zu einigen und zu überprüfen, wo bisherige Leitlinien sich als dysfunktional erweisen und modifiziert werden müssen. Anhand von Beispielen werden Wege zu einem konstruktiven Umgang mit diesem ethischen Spannungsfeld aufgezeigt.</a:t>
            </a:r>
          </a:p>
        </p:txBody>
      </p:sp>
    </p:spTree>
    <p:extLst>
      <p:ext uri="{BB962C8B-B14F-4D97-AF65-F5344CB8AC3E}">
        <p14:creationId xmlns:p14="http://schemas.microsoft.com/office/powerpoint/2010/main" val="4042813955"/>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el 5"/>
          <p:cNvSpPr>
            <a:spLocks noGrp="1"/>
          </p:cNvSpPr>
          <p:nvPr>
            <p:ph type="ctrTitle"/>
          </p:nvPr>
        </p:nvSpPr>
        <p:spPr/>
        <p:txBody>
          <a:bodyPr/>
          <a:lstStyle/>
          <a:p>
            <a:r>
              <a:rPr lang="de-CH" dirty="0" smtClean="0"/>
              <a:t>Danke für Ihre Aufmerksamkeit</a:t>
            </a:r>
            <a:endParaRPr lang="de-CH" dirty="0"/>
          </a:p>
        </p:txBody>
      </p:sp>
      <p:sp>
        <p:nvSpPr>
          <p:cNvPr id="7" name="Untertitel 6"/>
          <p:cNvSpPr>
            <a:spLocks noGrp="1"/>
          </p:cNvSpPr>
          <p:nvPr>
            <p:ph type="subTitle" idx="1"/>
          </p:nvPr>
        </p:nvSpPr>
        <p:spPr>
          <a:xfrm>
            <a:off x="1371600" y="4437112"/>
            <a:ext cx="6400800" cy="1219200"/>
          </a:xfrm>
        </p:spPr>
        <p:txBody>
          <a:bodyPr>
            <a:normAutofit fontScale="92500" lnSpcReduction="10000"/>
          </a:bodyPr>
          <a:lstStyle/>
          <a:p>
            <a:r>
              <a:rPr lang="de-CH" dirty="0" smtClean="0"/>
              <a:t>DOWNLOAD</a:t>
            </a:r>
          </a:p>
          <a:p>
            <a:r>
              <a:rPr lang="de-CH" dirty="0" smtClean="0">
                <a:hlinkClick r:id="rId2"/>
              </a:rPr>
              <a:t>www.samuelpfeifer.com</a:t>
            </a:r>
            <a:endParaRPr lang="de-CH" dirty="0" smtClean="0"/>
          </a:p>
          <a:p>
            <a:r>
              <a:rPr lang="de-CH" dirty="0" smtClean="0">
                <a:hlinkClick r:id="rId3"/>
              </a:rPr>
              <a:t>www.seminare-ps.net</a:t>
            </a:r>
            <a:r>
              <a:rPr lang="de-CH" dirty="0" smtClean="0"/>
              <a:t> </a:t>
            </a:r>
            <a:endParaRPr lang="de-CH" dirty="0"/>
          </a:p>
        </p:txBody>
      </p:sp>
    </p:spTree>
    <p:extLst>
      <p:ext uri="{BB962C8B-B14F-4D97-AF65-F5344CB8AC3E}">
        <p14:creationId xmlns:p14="http://schemas.microsoft.com/office/powerpoint/2010/main" val="257684734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CH" dirty="0" smtClean="0"/>
              <a:t>Säkulare Psychotherapie?</a:t>
            </a:r>
            <a:endParaRPr lang="de-CH" dirty="0"/>
          </a:p>
        </p:txBody>
      </p:sp>
      <p:sp>
        <p:nvSpPr>
          <p:cNvPr id="3" name="Inhaltsplatzhalter 2"/>
          <p:cNvSpPr>
            <a:spLocks noGrp="1"/>
          </p:cNvSpPr>
          <p:nvPr>
            <p:ph idx="1"/>
          </p:nvPr>
        </p:nvSpPr>
        <p:spPr/>
        <p:txBody>
          <a:bodyPr/>
          <a:lstStyle/>
          <a:p>
            <a:r>
              <a:rPr lang="de-CH" dirty="0" smtClean="0"/>
              <a:t>Unterschiedliche Sozialisation – wissenschaftliche Prägung</a:t>
            </a:r>
          </a:p>
          <a:p>
            <a:r>
              <a:rPr lang="de-CH" dirty="0" smtClean="0"/>
              <a:t>Andere Lebensschwerpunkte – westlicher Individualismus</a:t>
            </a:r>
          </a:p>
          <a:p>
            <a:r>
              <a:rPr lang="de-CH" dirty="0" smtClean="0"/>
              <a:t>Antireligiöse Tendenzen (Sigmund Freud u.a.) als historisches Grundkonzept</a:t>
            </a:r>
          </a:p>
          <a:p>
            <a:r>
              <a:rPr lang="de-CH" dirty="0" smtClean="0"/>
              <a:t>Vorurteile gegen religiöse Menschen durch negative Lebenserfahrungen, Berichte von einengender, schädlicher Religiosität</a:t>
            </a:r>
            <a:endParaRPr lang="de-CH" dirty="0"/>
          </a:p>
        </p:txBody>
      </p:sp>
    </p:spTree>
    <p:extLst>
      <p:ext uri="{BB962C8B-B14F-4D97-AF65-F5344CB8AC3E}">
        <p14:creationId xmlns:p14="http://schemas.microsoft.com/office/powerpoint/2010/main" val="25279952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CH" dirty="0" smtClean="0"/>
              <a:t>Themen bei hochreligiösen Patienten</a:t>
            </a:r>
            <a:endParaRPr lang="de-CH" dirty="0"/>
          </a:p>
        </p:txBody>
      </p:sp>
      <p:sp>
        <p:nvSpPr>
          <p:cNvPr id="3" name="Inhaltsplatzhalter 2"/>
          <p:cNvSpPr>
            <a:spLocks noGrp="1"/>
          </p:cNvSpPr>
          <p:nvPr>
            <p:ph idx="1"/>
          </p:nvPr>
        </p:nvSpPr>
        <p:spPr/>
        <p:txBody>
          <a:bodyPr>
            <a:normAutofit fontScale="92500" lnSpcReduction="10000"/>
          </a:bodyPr>
          <a:lstStyle/>
          <a:p>
            <a:r>
              <a:rPr lang="de-CH" dirty="0" smtClean="0"/>
              <a:t>Durchdringung </a:t>
            </a:r>
            <a:r>
              <a:rPr lang="de-CH" dirty="0"/>
              <a:t>des Alltags von religiösen Riten und Regeln.</a:t>
            </a:r>
          </a:p>
          <a:p>
            <a:r>
              <a:rPr lang="de-CH" dirty="0" smtClean="0"/>
              <a:t>Bedeutung </a:t>
            </a:r>
            <a:r>
              <a:rPr lang="de-CH" dirty="0"/>
              <a:t>religiöser Führungspersonen </a:t>
            </a:r>
            <a:r>
              <a:rPr lang="de-CH" dirty="0" smtClean="0"/>
              <a:t>(Imam, </a:t>
            </a:r>
            <a:r>
              <a:rPr lang="de-CH" dirty="0"/>
              <a:t>Priester, Pastor etc.) sowie theologischer Leitlinien für die persönliche Meinungsbildung und das persönliche Verhalten.</a:t>
            </a:r>
          </a:p>
          <a:p>
            <a:r>
              <a:rPr lang="de-CH" dirty="0" smtClean="0"/>
              <a:t>Abgrenzung </a:t>
            </a:r>
            <a:r>
              <a:rPr lang="de-CH" dirty="0"/>
              <a:t>von anderen Weltanschauungen: Wir und die anderen.</a:t>
            </a:r>
          </a:p>
          <a:p>
            <a:r>
              <a:rPr lang="de-CH" dirty="0" smtClean="0"/>
              <a:t>Sexualität </a:t>
            </a:r>
            <a:r>
              <a:rPr lang="de-CH" dirty="0"/>
              <a:t>und Partnerwahl (z.B. orthodoxes Judentum, indisches Kastenwesen).</a:t>
            </a:r>
          </a:p>
          <a:p>
            <a:r>
              <a:rPr lang="de-CH" dirty="0" smtClean="0"/>
              <a:t>Intensität </a:t>
            </a:r>
            <a:r>
              <a:rPr lang="de-CH" dirty="0"/>
              <a:t>von religiösen Erlebnissen (z.B. </a:t>
            </a:r>
            <a:r>
              <a:rPr lang="de-CH" dirty="0" err="1"/>
              <a:t>Charismatik</a:t>
            </a:r>
            <a:r>
              <a:rPr lang="de-CH" dirty="0"/>
              <a:t>, Mystik) und die Überlappung mit psychiatrischen Krankheitsbildern.</a:t>
            </a:r>
          </a:p>
          <a:p>
            <a:r>
              <a:rPr lang="de-CH" dirty="0" smtClean="0"/>
              <a:t>Ablehnung </a:t>
            </a:r>
            <a:r>
              <a:rPr lang="de-CH" dirty="0"/>
              <a:t>von Psychologie, Psychotherapie und Psychiatrie.</a:t>
            </a:r>
          </a:p>
          <a:p>
            <a:r>
              <a:rPr lang="de-CH" dirty="0" smtClean="0"/>
              <a:t>Heilungserwartung </a:t>
            </a:r>
            <a:r>
              <a:rPr lang="de-CH" dirty="0"/>
              <a:t>und Wunderglaube.</a:t>
            </a:r>
          </a:p>
          <a:p>
            <a:r>
              <a:rPr lang="de-CH" dirty="0" smtClean="0"/>
              <a:t>Systemische </a:t>
            </a:r>
            <a:r>
              <a:rPr lang="de-CH" dirty="0"/>
              <a:t>Aspekte der Familienstruktur / Familienehre.</a:t>
            </a:r>
          </a:p>
        </p:txBody>
      </p:sp>
    </p:spTree>
    <p:extLst>
      <p:ext uri="{BB962C8B-B14F-4D97-AF65-F5344CB8AC3E}">
        <p14:creationId xmlns:p14="http://schemas.microsoft.com/office/powerpoint/2010/main" val="405153109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CH" dirty="0" smtClean="0"/>
              <a:t>Besondere Fragestellungen</a:t>
            </a:r>
            <a:endParaRPr lang="de-CH" dirty="0"/>
          </a:p>
        </p:txBody>
      </p:sp>
      <p:sp>
        <p:nvSpPr>
          <p:cNvPr id="3" name="Inhaltsplatzhalter 2"/>
          <p:cNvSpPr>
            <a:spLocks noGrp="1"/>
          </p:cNvSpPr>
          <p:nvPr>
            <p:ph idx="1"/>
          </p:nvPr>
        </p:nvSpPr>
        <p:spPr/>
        <p:txBody>
          <a:bodyPr>
            <a:normAutofit fontScale="77500" lnSpcReduction="20000"/>
          </a:bodyPr>
          <a:lstStyle/>
          <a:p>
            <a:pPr marL="457200" indent="-457200">
              <a:buFont typeface="+mj-lt"/>
              <a:buAutoNum type="arabicPeriod"/>
            </a:pPr>
            <a:r>
              <a:rPr lang="de-CH" dirty="0" smtClean="0"/>
              <a:t>Theodizee-Frage</a:t>
            </a:r>
          </a:p>
          <a:p>
            <a:pPr marL="474662" lvl="1" indent="0">
              <a:buNone/>
            </a:pPr>
            <a:r>
              <a:rPr lang="de-CH" dirty="0" smtClean="0"/>
              <a:t>Warum </a:t>
            </a:r>
            <a:r>
              <a:rPr lang="de-CH" dirty="0"/>
              <a:t>lässt Gott das zu? (negative Ereignisse, Traumatisierung, allgemeine Verminderung des persönlichen Wohlbefindens)</a:t>
            </a:r>
          </a:p>
          <a:p>
            <a:pPr marL="457200" indent="-457200">
              <a:buFont typeface="+mj-lt"/>
              <a:buAutoNum type="arabicPeriod"/>
            </a:pPr>
            <a:r>
              <a:rPr lang="de-CH" dirty="0" err="1" smtClean="0"/>
              <a:t>Pathways</a:t>
            </a:r>
            <a:r>
              <a:rPr lang="de-CH" dirty="0" smtClean="0"/>
              <a:t> </a:t>
            </a:r>
            <a:r>
              <a:rPr lang="de-CH" dirty="0" err="1" smtClean="0"/>
              <a:t>to</a:t>
            </a:r>
            <a:r>
              <a:rPr lang="de-CH" dirty="0" smtClean="0"/>
              <a:t> care</a:t>
            </a:r>
          </a:p>
          <a:p>
            <a:pPr marL="474662" lvl="1" indent="0">
              <a:buNone/>
            </a:pPr>
            <a:r>
              <a:rPr lang="de-CH" dirty="0" smtClean="0"/>
              <a:t>Die </a:t>
            </a:r>
            <a:r>
              <a:rPr lang="de-CH" dirty="0"/>
              <a:t>Hoffnung auf Wunder: Könnte nicht durch eine spirituelle Intervention, einen besonderen Segen, eine religiöse Wallfahrt ein Wunder in meinem Leben geschehen? ----- </a:t>
            </a:r>
            <a:r>
              <a:rPr lang="de-CH" dirty="0" err="1"/>
              <a:t>pathways</a:t>
            </a:r>
            <a:r>
              <a:rPr lang="de-CH" dirty="0"/>
              <a:t> </a:t>
            </a:r>
            <a:r>
              <a:rPr lang="de-CH" dirty="0" err="1"/>
              <a:t>to</a:t>
            </a:r>
            <a:r>
              <a:rPr lang="de-CH" dirty="0"/>
              <a:t> care (vergleichbar traditionellen medizinischen Konzepten ohne religiösen Überbau)</a:t>
            </a:r>
          </a:p>
          <a:p>
            <a:pPr marL="457200" indent="-457200">
              <a:buFont typeface="+mj-lt"/>
              <a:buAutoNum type="arabicPeriod"/>
            </a:pPr>
            <a:r>
              <a:rPr lang="de-CH" dirty="0" smtClean="0"/>
              <a:t>Spiritual </a:t>
            </a:r>
            <a:r>
              <a:rPr lang="de-CH" dirty="0" err="1" smtClean="0"/>
              <a:t>Struggle</a:t>
            </a:r>
            <a:r>
              <a:rPr lang="de-CH" dirty="0" smtClean="0"/>
              <a:t> / geistlicher Kampf</a:t>
            </a:r>
          </a:p>
          <a:p>
            <a:pPr marL="474662" lvl="1" indent="0">
              <a:buNone/>
            </a:pPr>
            <a:r>
              <a:rPr lang="de-CH" dirty="0" smtClean="0"/>
              <a:t>Die </a:t>
            </a:r>
            <a:r>
              <a:rPr lang="de-CH" dirty="0"/>
              <a:t>Interpretation psychischer Konflikte als „geistlicher Kampf, Angriff / teuflische Versuchung“ -------- vgl. Konzept der „spiritual </a:t>
            </a:r>
            <a:r>
              <a:rPr lang="de-CH" dirty="0" err="1"/>
              <a:t>struggles</a:t>
            </a:r>
            <a:r>
              <a:rPr lang="de-CH" dirty="0"/>
              <a:t>“ (</a:t>
            </a:r>
            <a:r>
              <a:rPr lang="de-CH" dirty="0" err="1"/>
              <a:t>Exline</a:t>
            </a:r>
            <a:r>
              <a:rPr lang="de-CH" dirty="0"/>
              <a:t> &amp; </a:t>
            </a:r>
            <a:r>
              <a:rPr lang="de-CH" dirty="0" err="1"/>
              <a:t>Pargament</a:t>
            </a:r>
            <a:r>
              <a:rPr lang="de-CH" dirty="0"/>
              <a:t>)</a:t>
            </a:r>
          </a:p>
          <a:p>
            <a:pPr marL="457200" indent="-457200">
              <a:buFont typeface="+mj-lt"/>
              <a:buAutoNum type="arabicPeriod"/>
            </a:pPr>
            <a:r>
              <a:rPr lang="de-CH" dirty="0" smtClean="0"/>
              <a:t>Bedeutung </a:t>
            </a:r>
            <a:r>
              <a:rPr lang="de-CH" dirty="0"/>
              <a:t>des </a:t>
            </a:r>
            <a:r>
              <a:rPr lang="de-CH" dirty="0" smtClean="0"/>
              <a:t>Gebetes </a:t>
            </a:r>
          </a:p>
          <a:p>
            <a:pPr marL="474662" lvl="1" indent="0">
              <a:buNone/>
            </a:pPr>
            <a:r>
              <a:rPr lang="de-CH" dirty="0" smtClean="0"/>
              <a:t>im </a:t>
            </a:r>
            <a:r>
              <a:rPr lang="de-CH" dirty="0"/>
              <a:t>christlichen Kontext als Zwiesprache mit Gott, </a:t>
            </a:r>
            <a:r>
              <a:rPr lang="de-CH" dirty="0" smtClean="0"/>
              <a:t/>
            </a:r>
            <a:br>
              <a:rPr lang="de-CH" dirty="0" smtClean="0"/>
            </a:br>
            <a:r>
              <a:rPr lang="de-CH" dirty="0" smtClean="0"/>
              <a:t>im </a:t>
            </a:r>
            <a:r>
              <a:rPr lang="de-CH" dirty="0"/>
              <a:t>muslimischen Kontext als religiöse Pflicht</a:t>
            </a:r>
          </a:p>
          <a:p>
            <a:pPr marL="457200" indent="-457200">
              <a:buFont typeface="+mj-lt"/>
              <a:buAutoNum type="arabicPeriod"/>
            </a:pPr>
            <a:r>
              <a:rPr lang="de-CH" dirty="0" smtClean="0"/>
              <a:t>Ethisch-moralische </a:t>
            </a:r>
            <a:r>
              <a:rPr lang="de-CH" dirty="0"/>
              <a:t>Leitlinien / Tabus: </a:t>
            </a:r>
            <a:endParaRPr lang="de-CH" dirty="0" smtClean="0"/>
          </a:p>
          <a:p>
            <a:pPr marL="474662" lvl="1" indent="0">
              <a:buNone/>
            </a:pPr>
            <a:r>
              <a:rPr lang="de-CH" dirty="0" smtClean="0"/>
              <a:t>von </a:t>
            </a:r>
            <a:r>
              <a:rPr lang="de-CH" dirty="0"/>
              <a:t>den christlichen „Todsünden“ bis zu Fragen der Abgrenzung von anderen Weltanschauungen (z.B. Konversionsverbot im Islam, Partnerwahl in der gleichen Subkultur etc.) – Übertretung verwehrt den Zugang zu Gott und zum ewigen Leben.</a:t>
            </a:r>
          </a:p>
          <a:p>
            <a:pPr marL="0" indent="0">
              <a:buNone/>
            </a:pPr>
            <a:endParaRPr lang="de-CH" dirty="0"/>
          </a:p>
        </p:txBody>
      </p:sp>
    </p:spTree>
    <p:extLst>
      <p:ext uri="{BB962C8B-B14F-4D97-AF65-F5344CB8AC3E}">
        <p14:creationId xmlns:p14="http://schemas.microsoft.com/office/powerpoint/2010/main" val="22641957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CH" dirty="0" smtClean="0"/>
              <a:t>Respektvolle Betrachtung</a:t>
            </a:r>
            <a:endParaRPr lang="de-CH" dirty="0"/>
          </a:p>
        </p:txBody>
      </p:sp>
      <p:sp>
        <p:nvSpPr>
          <p:cNvPr id="3" name="Inhaltsplatzhalter 2"/>
          <p:cNvSpPr>
            <a:spLocks noGrp="1"/>
          </p:cNvSpPr>
          <p:nvPr>
            <p:ph idx="1"/>
          </p:nvPr>
        </p:nvSpPr>
        <p:spPr>
          <a:xfrm>
            <a:off x="457200" y="1484785"/>
            <a:ext cx="8229600" cy="3384376"/>
          </a:xfrm>
        </p:spPr>
        <p:txBody>
          <a:bodyPr>
            <a:normAutofit/>
          </a:bodyPr>
          <a:lstStyle/>
          <a:p>
            <a:r>
              <a:rPr lang="de-CH" dirty="0"/>
              <a:t>Es wäre vermessen, würde man hochreligiöse Menschen, die eine Therapie aufsuchen </a:t>
            </a:r>
            <a:r>
              <a:rPr lang="de-CH" dirty="0" smtClean="0"/>
              <a:t>als </a:t>
            </a:r>
            <a:r>
              <a:rPr lang="de-CH" dirty="0"/>
              <a:t>Massstab für Glück oder Unglück einer intensiven Religiosität nehmen. </a:t>
            </a:r>
            <a:endParaRPr lang="de-CH" dirty="0" smtClean="0"/>
          </a:p>
          <a:p>
            <a:r>
              <a:rPr lang="de-CH" dirty="0" smtClean="0"/>
              <a:t>Selbst </a:t>
            </a:r>
            <a:r>
              <a:rPr lang="de-CH" dirty="0"/>
              <a:t>wenn für den weniger religiösen Betrachter vieles fremd erscheint, einengend oder bevormundend wirkt oder gar bizarre Züge zu tragen scheint, so schliesst dies eine hohe Lebenszufriedenheit über weite Strecken hinweg nicht aus</a:t>
            </a:r>
            <a:r>
              <a:rPr lang="de-CH" dirty="0" smtClean="0"/>
              <a:t>.</a:t>
            </a:r>
            <a:endParaRPr lang="de-CH" dirty="0"/>
          </a:p>
        </p:txBody>
      </p:sp>
      <p:sp>
        <p:nvSpPr>
          <p:cNvPr id="4" name="Textfeld 3"/>
          <p:cNvSpPr txBox="1"/>
          <p:nvPr/>
        </p:nvSpPr>
        <p:spPr>
          <a:xfrm>
            <a:off x="827584" y="4869161"/>
            <a:ext cx="7704856" cy="1754326"/>
          </a:xfrm>
          <a:prstGeom prst="rect">
            <a:avLst/>
          </a:prstGeom>
          <a:noFill/>
        </p:spPr>
        <p:txBody>
          <a:bodyPr wrap="square" rtlCol="0">
            <a:spAutoFit/>
          </a:bodyPr>
          <a:lstStyle/>
          <a:p>
            <a:r>
              <a:rPr lang="de-CH" sz="3600" dirty="0" smtClean="0"/>
              <a:t>«Nur </a:t>
            </a:r>
            <a:r>
              <a:rPr lang="de-CH" sz="3600" dirty="0"/>
              <a:t>was wir würdigend betrachten, öffnet sich </a:t>
            </a:r>
            <a:r>
              <a:rPr lang="de-CH" sz="3600"/>
              <a:t>uns</a:t>
            </a:r>
            <a:r>
              <a:rPr lang="de-CH" sz="3600" smtClean="0"/>
              <a:t>.»</a:t>
            </a:r>
            <a:endParaRPr lang="de-CH" sz="3600" dirty="0"/>
          </a:p>
          <a:p>
            <a:endParaRPr lang="de-CH" sz="3600" dirty="0"/>
          </a:p>
        </p:txBody>
      </p:sp>
    </p:spTree>
    <p:extLst>
      <p:ext uri="{BB962C8B-B14F-4D97-AF65-F5344CB8AC3E}">
        <p14:creationId xmlns:p14="http://schemas.microsoft.com/office/powerpoint/2010/main" val="243966234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CH" dirty="0" smtClean="0"/>
              <a:t>Schwellenängste vor einer Psychotherapie</a:t>
            </a:r>
            <a:endParaRPr lang="de-CH" dirty="0"/>
          </a:p>
        </p:txBody>
      </p:sp>
      <p:sp>
        <p:nvSpPr>
          <p:cNvPr id="3" name="Inhaltsplatzhalter 2"/>
          <p:cNvSpPr>
            <a:spLocks noGrp="1"/>
          </p:cNvSpPr>
          <p:nvPr>
            <p:ph idx="1"/>
          </p:nvPr>
        </p:nvSpPr>
        <p:spPr/>
        <p:txBody>
          <a:bodyPr/>
          <a:lstStyle/>
          <a:p>
            <a:pPr marL="0" indent="0">
              <a:buNone/>
            </a:pPr>
            <a:r>
              <a:rPr lang="de-CH" dirty="0" smtClean="0"/>
              <a:t>Der säkulare Therapeut / die Therapeutin</a:t>
            </a:r>
          </a:p>
          <a:p>
            <a:r>
              <a:rPr lang="de-CH" dirty="0" smtClean="0"/>
              <a:t>Könnte zu tief in mein Seelenleben Einblick nehmen</a:t>
            </a:r>
          </a:p>
          <a:p>
            <a:r>
              <a:rPr lang="de-CH" dirty="0" smtClean="0"/>
              <a:t>Könnte meine Persönlichkeit verändern</a:t>
            </a:r>
          </a:p>
          <a:p>
            <a:r>
              <a:rPr lang="de-CH" dirty="0" smtClean="0"/>
              <a:t>Lehnt mich in meinen Glaubenswerten ab /verachtet mich</a:t>
            </a:r>
          </a:p>
          <a:p>
            <a:r>
              <a:rPr lang="de-CH" dirty="0" smtClean="0"/>
              <a:t>Verändert meine Werte, so dass ich nicht mehr dem Glauben gemäss lebe</a:t>
            </a:r>
          </a:p>
          <a:p>
            <a:r>
              <a:rPr lang="de-CH" dirty="0" smtClean="0"/>
              <a:t>Stellt sich gegen meine Religionsgemeinschaft</a:t>
            </a:r>
          </a:p>
          <a:p>
            <a:r>
              <a:rPr lang="de-CH" dirty="0" smtClean="0"/>
              <a:t>Wendet (esoterische) Therapiemethoden an, die ich nicht mit meinem Glauben vereinbaren kann.</a:t>
            </a:r>
          </a:p>
          <a:p>
            <a:r>
              <a:rPr lang="de-CH" dirty="0" smtClean="0"/>
              <a:t>Weitere ….</a:t>
            </a:r>
          </a:p>
          <a:p>
            <a:endParaRPr lang="de-CH" dirty="0" smtClean="0"/>
          </a:p>
          <a:p>
            <a:endParaRPr lang="de-CH" dirty="0"/>
          </a:p>
        </p:txBody>
      </p:sp>
    </p:spTree>
    <p:extLst>
      <p:ext uri="{BB962C8B-B14F-4D97-AF65-F5344CB8AC3E}">
        <p14:creationId xmlns:p14="http://schemas.microsoft.com/office/powerpoint/2010/main" val="38099898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CH" dirty="0" smtClean="0"/>
              <a:t>Muslimische Ängste</a:t>
            </a:r>
            <a:endParaRPr lang="de-CH" dirty="0"/>
          </a:p>
        </p:txBody>
      </p:sp>
      <p:sp>
        <p:nvSpPr>
          <p:cNvPr id="3" name="Inhaltsplatzhalter 2"/>
          <p:cNvSpPr>
            <a:spLocks noGrp="1"/>
          </p:cNvSpPr>
          <p:nvPr>
            <p:ph idx="1"/>
          </p:nvPr>
        </p:nvSpPr>
        <p:spPr/>
        <p:txBody>
          <a:bodyPr>
            <a:normAutofit/>
          </a:bodyPr>
          <a:lstStyle/>
          <a:p>
            <a:r>
              <a:rPr lang="de-CH" dirty="0" smtClean="0"/>
              <a:t>„</a:t>
            </a:r>
            <a:r>
              <a:rPr lang="de-CH" dirty="0"/>
              <a:t>Die Ärzte kennen meine Religion nicht und werden mich nicht verstehen.“ </a:t>
            </a:r>
          </a:p>
          <a:p>
            <a:r>
              <a:rPr lang="de-CH" dirty="0" smtClean="0"/>
              <a:t>„</a:t>
            </a:r>
            <a:r>
              <a:rPr lang="de-CH" dirty="0"/>
              <a:t>Die Ärzte werden mir Ratschläge geben, denen ich als Muslim nicht folgen kann“ </a:t>
            </a:r>
          </a:p>
          <a:p>
            <a:r>
              <a:rPr lang="de-CH" dirty="0" smtClean="0"/>
              <a:t>„</a:t>
            </a:r>
            <a:r>
              <a:rPr lang="de-CH" dirty="0"/>
              <a:t>Die Therapie wird mich von meiner Religion entfernen.“ </a:t>
            </a:r>
          </a:p>
          <a:p>
            <a:r>
              <a:rPr lang="de-CH" dirty="0" smtClean="0"/>
              <a:t>„</a:t>
            </a:r>
            <a:r>
              <a:rPr lang="de-CH" dirty="0"/>
              <a:t>Ich habe Angst, dass die Ärzte meine Religion nicht respektieren.“ </a:t>
            </a:r>
          </a:p>
          <a:p>
            <a:r>
              <a:rPr lang="de-CH" dirty="0" smtClean="0"/>
              <a:t>„</a:t>
            </a:r>
            <a:r>
              <a:rPr lang="de-CH" dirty="0"/>
              <a:t>Stets wird meine Religion für meine Probleme verantwortlich gemacht!“ </a:t>
            </a:r>
            <a:endParaRPr lang="de-CH" dirty="0" smtClean="0"/>
          </a:p>
          <a:p>
            <a:pPr marL="474662" lvl="1" indent="0">
              <a:buNone/>
            </a:pPr>
            <a:r>
              <a:rPr lang="de-CH" dirty="0" smtClean="0"/>
              <a:t>(nach </a:t>
            </a:r>
            <a:r>
              <a:rPr lang="de-CH" dirty="0"/>
              <a:t>Laabdallaoui und Rüschoff </a:t>
            </a:r>
            <a:r>
              <a:rPr lang="de-CH" dirty="0" smtClean="0"/>
              <a:t>2010</a:t>
            </a:r>
            <a:r>
              <a:rPr lang="de-CH" dirty="0"/>
              <a:t>, S. 31)</a:t>
            </a:r>
          </a:p>
          <a:p>
            <a:endParaRPr lang="de-CH" dirty="0"/>
          </a:p>
        </p:txBody>
      </p:sp>
    </p:spTree>
    <p:extLst>
      <p:ext uri="{BB962C8B-B14F-4D97-AF65-F5344CB8AC3E}">
        <p14:creationId xmlns:p14="http://schemas.microsoft.com/office/powerpoint/2010/main" val="199095210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CH" dirty="0" smtClean="0"/>
              <a:t>Sondergruppen / Sekten</a:t>
            </a:r>
            <a:endParaRPr lang="de-CH" dirty="0"/>
          </a:p>
        </p:txBody>
      </p:sp>
      <p:sp>
        <p:nvSpPr>
          <p:cNvPr id="3" name="Inhaltsplatzhalter 2"/>
          <p:cNvSpPr>
            <a:spLocks noGrp="1"/>
          </p:cNvSpPr>
          <p:nvPr>
            <p:ph idx="1"/>
          </p:nvPr>
        </p:nvSpPr>
        <p:spPr/>
        <p:txBody>
          <a:bodyPr/>
          <a:lstStyle/>
          <a:p>
            <a:r>
              <a:rPr lang="de-CH" dirty="0"/>
              <a:t>„Hilfe ausserhalb unserer Gemeinschaft durften wir nicht holen, weil perfekte Gottesführung nach aussen hin demonstriert werden musste. Wo Gott direkt führt, kann es keinen Widerspruch und keine Disharmonie geben. Wenn doch, dann hat der Teufel seine Hand im Spiel. Wer Probleme hat, glaubt nicht richtig</a:t>
            </a:r>
            <a:r>
              <a:rPr lang="de-CH" dirty="0" smtClean="0"/>
              <a:t>.“</a:t>
            </a:r>
          </a:p>
          <a:p>
            <a:endParaRPr lang="de-CH" dirty="0"/>
          </a:p>
          <a:p>
            <a:endParaRPr lang="de-CH" dirty="0"/>
          </a:p>
        </p:txBody>
      </p:sp>
    </p:spTree>
    <p:extLst>
      <p:ext uri="{BB962C8B-B14F-4D97-AF65-F5344CB8AC3E}">
        <p14:creationId xmlns:p14="http://schemas.microsoft.com/office/powerpoint/2010/main" val="244670383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xecutive">
  <a:themeElements>
    <a:clrScheme name="Benutzerdefiniert 3">
      <a:dk1>
        <a:sysClr val="windowText" lastClr="000000"/>
      </a:dk1>
      <a:lt1>
        <a:sysClr val="window" lastClr="FFFFFF"/>
      </a:lt1>
      <a:dk2>
        <a:srgbClr val="1F497D"/>
      </a:dk2>
      <a:lt2>
        <a:srgbClr val="EEECE1"/>
      </a:lt2>
      <a:accent1>
        <a:srgbClr val="4F81BD"/>
      </a:accent1>
      <a:accent2>
        <a:srgbClr val="3F0040"/>
      </a:accent2>
      <a:accent3>
        <a:srgbClr val="002060"/>
      </a:accent3>
      <a:accent4>
        <a:srgbClr val="8064A2"/>
      </a:accent4>
      <a:accent5>
        <a:srgbClr val="4BACC6"/>
      </a:accent5>
      <a:accent6>
        <a:srgbClr val="BAAE84"/>
      </a:accent6>
      <a:hlink>
        <a:srgbClr val="0000FF"/>
      </a:hlink>
      <a:folHlink>
        <a:srgbClr val="800080"/>
      </a:folHlink>
    </a:clrScheme>
    <a:fontScheme name="Executive">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alatino Linotype"/>
        <a:ea typeface=""/>
        <a:cs typeface=""/>
        <a:font script="Jpan" typeface="HGS明朝E"/>
        <a:font script="Hang" typeface="맑은 고딕"/>
        <a:font script="Hans" typeface="宋体"/>
        <a:font script="Hant" typeface="新細明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Executiv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8575" cap="flat" cmpd="sng" algn="ctr">
          <a:solidFill>
            <a:schemeClr val="phClr"/>
          </a:solidFill>
          <a:prstDash val="solid"/>
        </a:ln>
        <a:ln w="508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50000">
              <a:schemeClr val="phClr">
                <a:tint val="80000"/>
                <a:satMod val="250000"/>
              </a:schemeClr>
            </a:gs>
            <a:gs pos="76000">
              <a:schemeClr val="phClr">
                <a:tint val="90000"/>
                <a:shade val="90000"/>
                <a:satMod val="200000"/>
              </a:schemeClr>
            </a:gs>
            <a:gs pos="92000">
              <a:schemeClr val="phClr">
                <a:tint val="90000"/>
                <a:shade val="70000"/>
                <a:satMod val="250000"/>
              </a:schemeClr>
            </a:gs>
          </a:gsLst>
          <a:path path="circle">
            <a:fillToRect l="50000" t="50000" r="50000" b="50000"/>
          </a:path>
        </a:gradFill>
        <a:blipFill>
          <a:blip xmlns:r="http://schemas.openxmlformats.org/officeDocument/2006/relationships" r:embed="rId1">
            <a:duotone>
              <a:schemeClr val="phClr">
                <a:tint val="95000"/>
              </a:schemeClr>
              <a:schemeClr val="phClr">
                <a:shade val="9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Executive</Template>
  <TotalTime>0</TotalTime>
  <Words>2099</Words>
  <Application>Microsoft Office PowerPoint</Application>
  <PresentationFormat>Bildschirmpräsentation (4:3)</PresentationFormat>
  <Paragraphs>365</Paragraphs>
  <Slides>29</Slides>
  <Notes>9</Notes>
  <HiddenSlides>0</HiddenSlides>
  <MMClips>0</MMClips>
  <ScaleCrop>false</ScaleCrop>
  <HeadingPairs>
    <vt:vector size="6" baseType="variant">
      <vt:variant>
        <vt:lpstr>Verwendete Schriftarten</vt:lpstr>
      </vt:variant>
      <vt:variant>
        <vt:i4>7</vt:i4>
      </vt:variant>
      <vt:variant>
        <vt:lpstr>Design</vt:lpstr>
      </vt:variant>
      <vt:variant>
        <vt:i4>1</vt:i4>
      </vt:variant>
      <vt:variant>
        <vt:lpstr>Folientitel</vt:lpstr>
      </vt:variant>
      <vt:variant>
        <vt:i4>29</vt:i4>
      </vt:variant>
    </vt:vector>
  </HeadingPairs>
  <TitlesOfParts>
    <vt:vector size="37" baseType="lpstr">
      <vt:lpstr>Arial</vt:lpstr>
      <vt:lpstr>Calibri</vt:lpstr>
      <vt:lpstr>Cambria</vt:lpstr>
      <vt:lpstr>Courier New</vt:lpstr>
      <vt:lpstr>Palatino Linotype</vt:lpstr>
      <vt:lpstr>Tahoma</vt:lpstr>
      <vt:lpstr>Wingdings</vt:lpstr>
      <vt:lpstr>Executive</vt:lpstr>
      <vt:lpstr>  Religiöse Patienten und säkulare Therapeuten – ein ethisches Spannungsfeld</vt:lpstr>
      <vt:lpstr>Religiöse Menschen – Kennzeichen </vt:lpstr>
      <vt:lpstr>Säkulare Psychotherapie?</vt:lpstr>
      <vt:lpstr>Themen bei hochreligiösen Patienten</vt:lpstr>
      <vt:lpstr>Besondere Fragestellungen</vt:lpstr>
      <vt:lpstr>Respektvolle Betrachtung</vt:lpstr>
      <vt:lpstr>Schwellenängste vor einer Psychotherapie</vt:lpstr>
      <vt:lpstr>Muslimische Ängste</vt:lpstr>
      <vt:lpstr>Sondergruppen / Sekten</vt:lpstr>
      <vt:lpstr>Ziele in der Psychotherapie</vt:lpstr>
      <vt:lpstr>Wie kann man sich dem Thema  – kultursensibel  – ethisch verantwortungsvoll – therapeutisch zentriert  annähern?</vt:lpstr>
      <vt:lpstr>Erwartungen an Psychotherapie</vt:lpstr>
      <vt:lpstr>Erwartungen an Psychotherapie II</vt:lpstr>
      <vt:lpstr>Erwartungen an Psychotherapie III</vt:lpstr>
      <vt:lpstr>Religious Struggles – Religiöse Konflikte</vt:lpstr>
      <vt:lpstr>Paradox in der Psychotherapie</vt:lpstr>
      <vt:lpstr>Verletzlichkeit / Widerstandskraft</vt:lpstr>
      <vt:lpstr>Mitfühlen vor Explorieren</vt:lpstr>
      <vt:lpstr>Spiritualität im Kontext ansprechen</vt:lpstr>
      <vt:lpstr>Spiritualität nicht zwingend Teil des Erlebens</vt:lpstr>
      <vt:lpstr>Annäherung an die Thematik</vt:lpstr>
      <vt:lpstr>Religiosität als Prägung /  als Thematik in der Therapie</vt:lpstr>
      <vt:lpstr>Der hochreligiöse Patient in der Psychotherapie ist …  </vt:lpstr>
      <vt:lpstr>Ethische Grundhaltung</vt:lpstr>
      <vt:lpstr>Kultur und Interpretation path. Phänomene</vt:lpstr>
      <vt:lpstr>Interkulturelle Kompetenz in der Therapie</vt:lpstr>
      <vt:lpstr>Integrität</vt:lpstr>
      <vt:lpstr>Abstract</vt:lpstr>
      <vt:lpstr>Danke für Ihre Aufmerksamkeit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Religiöse Patienten und säkulare Threapeuten - ein ethisches Spannungsfeld</dc:title>
  <dc:creator>PF</dc:creator>
  <cp:lastModifiedBy>Samuel Pfeifer</cp:lastModifiedBy>
  <cp:revision>326</cp:revision>
  <cp:lastPrinted>2015-08-21T08:49:22Z</cp:lastPrinted>
  <dcterms:created xsi:type="dcterms:W3CDTF">2012-12-12T08:45:31Z</dcterms:created>
  <dcterms:modified xsi:type="dcterms:W3CDTF">2015-11-22T16:33:27Z</dcterms:modified>
</cp:coreProperties>
</file>