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27" r:id="rId2"/>
    <p:sldId id="346" r:id="rId3"/>
    <p:sldId id="328" r:id="rId4"/>
    <p:sldId id="341" r:id="rId5"/>
    <p:sldId id="338" r:id="rId6"/>
    <p:sldId id="342" r:id="rId7"/>
    <p:sldId id="350" r:id="rId8"/>
    <p:sldId id="339" r:id="rId9"/>
    <p:sldId id="340" r:id="rId10"/>
    <p:sldId id="351" r:id="rId11"/>
    <p:sldId id="329" r:id="rId12"/>
    <p:sldId id="330" r:id="rId13"/>
    <p:sldId id="331" r:id="rId14"/>
    <p:sldId id="343" r:id="rId15"/>
    <p:sldId id="356" r:id="rId16"/>
    <p:sldId id="344" r:id="rId17"/>
    <p:sldId id="348" r:id="rId18"/>
    <p:sldId id="349" r:id="rId19"/>
    <p:sldId id="345" r:id="rId20"/>
    <p:sldId id="352" r:id="rId21"/>
    <p:sldId id="353" r:id="rId22"/>
    <p:sldId id="354" r:id="rId23"/>
    <p:sldId id="355" r:id="rId24"/>
    <p:sldId id="334" r:id="rId25"/>
    <p:sldId id="335" r:id="rId26"/>
    <p:sldId id="336" r:id="rId27"/>
    <p:sldId id="347" r:id="rId28"/>
    <p:sldId id="358" r:id="rId29"/>
    <p:sldId id="360" r:id="rId30"/>
    <p:sldId id="295" r:id="rId31"/>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1A12"/>
    <a:srgbClr val="990099"/>
    <a:srgbClr val="CC00FF"/>
    <a:srgbClr val="FF66CC"/>
    <a:srgbClr val="FF3300"/>
    <a:srgbClr val="FFFF6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58" autoAdjust="0"/>
    <p:restoredTop sz="89267" autoAdjust="0"/>
  </p:normalViewPr>
  <p:slideViewPr>
    <p:cSldViewPr>
      <p:cViewPr varScale="1">
        <p:scale>
          <a:sx n="76" d="100"/>
          <a:sy n="76" d="100"/>
        </p:scale>
        <p:origin x="1530"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300" d="100"/>
          <a:sy n="300" d="100"/>
        </p:scale>
        <p:origin x="804" y="141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8" name="Text Box 6"/>
          <p:cNvSpPr txBox="1">
            <a:spLocks noChangeArrowheads="1"/>
          </p:cNvSpPr>
          <p:nvPr/>
        </p:nvSpPr>
        <p:spPr bwMode="auto">
          <a:xfrm>
            <a:off x="3529013" y="163513"/>
            <a:ext cx="3224212"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91" tIns="52195" rIns="104391" bIns="52195">
            <a:spAutoFit/>
          </a:bodyPr>
          <a:lstStyle>
            <a:lvl1pPr defTabSz="1042988">
              <a:defRPr>
                <a:solidFill>
                  <a:schemeClr val="tx1"/>
                </a:solidFill>
                <a:latin typeface="Arial" charset="0"/>
              </a:defRPr>
            </a:lvl1pPr>
            <a:lvl2pPr marL="522288" defTabSz="1042988">
              <a:defRPr>
                <a:solidFill>
                  <a:schemeClr val="tx1"/>
                </a:solidFill>
                <a:latin typeface="Arial" charset="0"/>
              </a:defRPr>
            </a:lvl2pPr>
            <a:lvl3pPr marL="1042988" defTabSz="1042988">
              <a:defRPr>
                <a:solidFill>
                  <a:schemeClr val="tx1"/>
                </a:solidFill>
                <a:latin typeface="Arial" charset="0"/>
              </a:defRPr>
            </a:lvl3pPr>
            <a:lvl4pPr marL="1566863" defTabSz="1042988">
              <a:defRPr>
                <a:solidFill>
                  <a:schemeClr val="tx1"/>
                </a:solidFill>
                <a:latin typeface="Arial" charset="0"/>
              </a:defRPr>
            </a:lvl4pPr>
            <a:lvl5pPr marL="2087563" defTabSz="1042988">
              <a:defRPr>
                <a:solidFill>
                  <a:schemeClr val="tx1"/>
                </a:solidFill>
                <a:latin typeface="Arial" charset="0"/>
              </a:defRPr>
            </a:lvl5pPr>
            <a:lvl6pPr marL="2544763" defTabSz="1042988" fontAlgn="base">
              <a:spcBef>
                <a:spcPct val="0"/>
              </a:spcBef>
              <a:spcAft>
                <a:spcPct val="0"/>
              </a:spcAft>
              <a:defRPr>
                <a:solidFill>
                  <a:schemeClr val="tx1"/>
                </a:solidFill>
                <a:latin typeface="Arial" charset="0"/>
              </a:defRPr>
            </a:lvl6pPr>
            <a:lvl7pPr marL="3001963" defTabSz="1042988" fontAlgn="base">
              <a:spcBef>
                <a:spcPct val="0"/>
              </a:spcBef>
              <a:spcAft>
                <a:spcPct val="0"/>
              </a:spcAft>
              <a:defRPr>
                <a:solidFill>
                  <a:schemeClr val="tx1"/>
                </a:solidFill>
                <a:latin typeface="Arial" charset="0"/>
              </a:defRPr>
            </a:lvl7pPr>
            <a:lvl8pPr marL="3459163" defTabSz="1042988" fontAlgn="base">
              <a:spcBef>
                <a:spcPct val="0"/>
              </a:spcBef>
              <a:spcAft>
                <a:spcPct val="0"/>
              </a:spcAft>
              <a:defRPr>
                <a:solidFill>
                  <a:schemeClr val="tx1"/>
                </a:solidFill>
                <a:latin typeface="Arial" charset="0"/>
              </a:defRPr>
            </a:lvl8pPr>
            <a:lvl9pPr marL="3916363" defTabSz="1042988" fontAlgn="base">
              <a:spcBef>
                <a:spcPct val="0"/>
              </a:spcBef>
              <a:spcAft>
                <a:spcPct val="0"/>
              </a:spcAft>
              <a:defRPr>
                <a:solidFill>
                  <a:schemeClr val="tx1"/>
                </a:solidFill>
                <a:latin typeface="Arial" charset="0"/>
              </a:defRPr>
            </a:lvl9pPr>
          </a:lstStyle>
          <a:p>
            <a:pPr eaLnBrk="0" hangingPunct="0">
              <a:spcBef>
                <a:spcPct val="50000"/>
              </a:spcBef>
              <a:defRPr/>
            </a:pPr>
            <a:r>
              <a:rPr lang="de-CH" sz="1100">
                <a:latin typeface="Arial Unicode MS" pitchFamily="34" charset="-128"/>
              </a:rPr>
              <a:t>Dr. Samuel Pfeifer, Klinik Sonnenhalde Riehen</a:t>
            </a:r>
          </a:p>
          <a:p>
            <a:pPr eaLnBrk="0" hangingPunct="0">
              <a:spcBef>
                <a:spcPct val="50000"/>
              </a:spcBef>
              <a:defRPr/>
            </a:pPr>
            <a:r>
              <a:rPr lang="de-CH" sz="1100" b="1">
                <a:latin typeface="Arial Unicode MS" pitchFamily="34" charset="-128"/>
              </a:rPr>
              <a:t>Therapie und Seelsorge im Spannungsfeld</a:t>
            </a:r>
            <a:br>
              <a:rPr lang="de-CH" sz="1100" b="1">
                <a:latin typeface="Arial Unicode MS" pitchFamily="34" charset="-128"/>
              </a:rPr>
            </a:br>
            <a:r>
              <a:rPr lang="de-CH" sz="1100" b="1">
                <a:latin typeface="Arial Unicode MS" pitchFamily="34" charset="-128"/>
              </a:rPr>
              <a:t>der Heilungstheologie</a:t>
            </a:r>
            <a:endParaRPr lang="de-DE" sz="1100" b="1">
              <a:latin typeface="Arial Unicode MS" pitchFamily="34" charset="-128"/>
            </a:endParaRPr>
          </a:p>
        </p:txBody>
      </p:sp>
      <p:sp>
        <p:nvSpPr>
          <p:cNvPr id="44039" name="Text Box 7"/>
          <p:cNvSpPr txBox="1">
            <a:spLocks noChangeArrowheads="1"/>
          </p:cNvSpPr>
          <p:nvPr/>
        </p:nvSpPr>
        <p:spPr bwMode="auto">
          <a:xfrm>
            <a:off x="473075" y="9183688"/>
            <a:ext cx="351313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91" tIns="52195" rIns="104391" bIns="52195">
            <a:spAutoFit/>
          </a:bodyPr>
          <a:lstStyle>
            <a:lvl1pPr defTabSz="1042988">
              <a:defRPr>
                <a:solidFill>
                  <a:schemeClr val="tx1"/>
                </a:solidFill>
                <a:latin typeface="Arial" charset="0"/>
              </a:defRPr>
            </a:lvl1pPr>
            <a:lvl2pPr marL="522288" defTabSz="1042988">
              <a:defRPr>
                <a:solidFill>
                  <a:schemeClr val="tx1"/>
                </a:solidFill>
                <a:latin typeface="Arial" charset="0"/>
              </a:defRPr>
            </a:lvl2pPr>
            <a:lvl3pPr marL="1042988" defTabSz="1042988">
              <a:defRPr>
                <a:solidFill>
                  <a:schemeClr val="tx1"/>
                </a:solidFill>
                <a:latin typeface="Arial" charset="0"/>
              </a:defRPr>
            </a:lvl3pPr>
            <a:lvl4pPr marL="1566863" defTabSz="1042988">
              <a:defRPr>
                <a:solidFill>
                  <a:schemeClr val="tx1"/>
                </a:solidFill>
                <a:latin typeface="Arial" charset="0"/>
              </a:defRPr>
            </a:lvl4pPr>
            <a:lvl5pPr marL="2087563" defTabSz="1042988">
              <a:defRPr>
                <a:solidFill>
                  <a:schemeClr val="tx1"/>
                </a:solidFill>
                <a:latin typeface="Arial" charset="0"/>
              </a:defRPr>
            </a:lvl5pPr>
            <a:lvl6pPr marL="2544763" defTabSz="1042988" fontAlgn="base">
              <a:spcBef>
                <a:spcPct val="0"/>
              </a:spcBef>
              <a:spcAft>
                <a:spcPct val="0"/>
              </a:spcAft>
              <a:defRPr>
                <a:solidFill>
                  <a:schemeClr val="tx1"/>
                </a:solidFill>
                <a:latin typeface="Arial" charset="0"/>
              </a:defRPr>
            </a:lvl6pPr>
            <a:lvl7pPr marL="3001963" defTabSz="1042988" fontAlgn="base">
              <a:spcBef>
                <a:spcPct val="0"/>
              </a:spcBef>
              <a:spcAft>
                <a:spcPct val="0"/>
              </a:spcAft>
              <a:defRPr>
                <a:solidFill>
                  <a:schemeClr val="tx1"/>
                </a:solidFill>
                <a:latin typeface="Arial" charset="0"/>
              </a:defRPr>
            </a:lvl7pPr>
            <a:lvl8pPr marL="3459163" defTabSz="1042988" fontAlgn="base">
              <a:spcBef>
                <a:spcPct val="0"/>
              </a:spcBef>
              <a:spcAft>
                <a:spcPct val="0"/>
              </a:spcAft>
              <a:defRPr>
                <a:solidFill>
                  <a:schemeClr val="tx1"/>
                </a:solidFill>
                <a:latin typeface="Arial" charset="0"/>
              </a:defRPr>
            </a:lvl8pPr>
            <a:lvl9pPr marL="3916363" defTabSz="1042988" fontAlgn="base">
              <a:spcBef>
                <a:spcPct val="0"/>
              </a:spcBef>
              <a:spcAft>
                <a:spcPct val="0"/>
              </a:spcAft>
              <a:defRPr>
                <a:solidFill>
                  <a:schemeClr val="tx1"/>
                </a:solidFill>
                <a:latin typeface="Arial" charset="0"/>
              </a:defRPr>
            </a:lvl9pPr>
          </a:lstStyle>
          <a:p>
            <a:pPr eaLnBrk="0" hangingPunct="0">
              <a:spcBef>
                <a:spcPct val="50000"/>
              </a:spcBef>
              <a:defRPr/>
            </a:pPr>
            <a:r>
              <a:rPr lang="de-CH" sz="1100">
                <a:latin typeface="Arial Unicode MS" pitchFamily="34" charset="-128"/>
              </a:rPr>
              <a:t>Download als Powerpoint-Präsentation</a:t>
            </a:r>
            <a:br>
              <a:rPr lang="de-CH" sz="1100">
                <a:latin typeface="Arial Unicode MS" pitchFamily="34" charset="-128"/>
              </a:rPr>
            </a:br>
            <a:r>
              <a:rPr lang="de-CH" sz="1100" b="1">
                <a:latin typeface="Arial Unicode MS" pitchFamily="34" charset="-128"/>
              </a:rPr>
              <a:t>www.seminare-ps.net</a:t>
            </a:r>
            <a:endParaRPr lang="de-DE" sz="1100" b="1">
              <a:latin typeface="Arial Unicode MS" pitchFamily="34" charset="-128"/>
            </a:endParaRPr>
          </a:p>
        </p:txBody>
      </p:sp>
      <p:sp>
        <p:nvSpPr>
          <p:cNvPr id="44040" name="Text Box 8"/>
          <p:cNvSpPr txBox="1">
            <a:spLocks noChangeArrowheads="1"/>
          </p:cNvSpPr>
          <p:nvPr/>
        </p:nvSpPr>
        <p:spPr bwMode="auto">
          <a:xfrm>
            <a:off x="544513" y="133350"/>
            <a:ext cx="3224212"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91" tIns="52195" rIns="104391" bIns="52195">
            <a:spAutoFit/>
          </a:bodyPr>
          <a:lstStyle>
            <a:lvl1pPr defTabSz="1042988">
              <a:defRPr>
                <a:solidFill>
                  <a:schemeClr val="tx1"/>
                </a:solidFill>
                <a:latin typeface="Arial" charset="0"/>
              </a:defRPr>
            </a:lvl1pPr>
            <a:lvl2pPr marL="522288" defTabSz="1042988">
              <a:defRPr>
                <a:solidFill>
                  <a:schemeClr val="tx1"/>
                </a:solidFill>
                <a:latin typeface="Arial" charset="0"/>
              </a:defRPr>
            </a:lvl2pPr>
            <a:lvl3pPr marL="1042988" defTabSz="1042988">
              <a:defRPr>
                <a:solidFill>
                  <a:schemeClr val="tx1"/>
                </a:solidFill>
                <a:latin typeface="Arial" charset="0"/>
              </a:defRPr>
            </a:lvl3pPr>
            <a:lvl4pPr marL="1566863" defTabSz="1042988">
              <a:defRPr>
                <a:solidFill>
                  <a:schemeClr val="tx1"/>
                </a:solidFill>
                <a:latin typeface="Arial" charset="0"/>
              </a:defRPr>
            </a:lvl4pPr>
            <a:lvl5pPr marL="2087563" defTabSz="1042988">
              <a:defRPr>
                <a:solidFill>
                  <a:schemeClr val="tx1"/>
                </a:solidFill>
                <a:latin typeface="Arial" charset="0"/>
              </a:defRPr>
            </a:lvl5pPr>
            <a:lvl6pPr marL="2544763" defTabSz="1042988" fontAlgn="base">
              <a:spcBef>
                <a:spcPct val="0"/>
              </a:spcBef>
              <a:spcAft>
                <a:spcPct val="0"/>
              </a:spcAft>
              <a:defRPr>
                <a:solidFill>
                  <a:schemeClr val="tx1"/>
                </a:solidFill>
                <a:latin typeface="Arial" charset="0"/>
              </a:defRPr>
            </a:lvl6pPr>
            <a:lvl7pPr marL="3001963" defTabSz="1042988" fontAlgn="base">
              <a:spcBef>
                <a:spcPct val="0"/>
              </a:spcBef>
              <a:spcAft>
                <a:spcPct val="0"/>
              </a:spcAft>
              <a:defRPr>
                <a:solidFill>
                  <a:schemeClr val="tx1"/>
                </a:solidFill>
                <a:latin typeface="Arial" charset="0"/>
              </a:defRPr>
            </a:lvl7pPr>
            <a:lvl8pPr marL="3459163" defTabSz="1042988" fontAlgn="base">
              <a:spcBef>
                <a:spcPct val="0"/>
              </a:spcBef>
              <a:spcAft>
                <a:spcPct val="0"/>
              </a:spcAft>
              <a:defRPr>
                <a:solidFill>
                  <a:schemeClr val="tx1"/>
                </a:solidFill>
                <a:latin typeface="Arial" charset="0"/>
              </a:defRPr>
            </a:lvl8pPr>
            <a:lvl9pPr marL="3916363" defTabSz="1042988" fontAlgn="base">
              <a:spcBef>
                <a:spcPct val="0"/>
              </a:spcBef>
              <a:spcAft>
                <a:spcPct val="0"/>
              </a:spcAft>
              <a:defRPr>
                <a:solidFill>
                  <a:schemeClr val="tx1"/>
                </a:solidFill>
                <a:latin typeface="Arial" charset="0"/>
              </a:defRPr>
            </a:lvl9pPr>
          </a:lstStyle>
          <a:p>
            <a:pPr eaLnBrk="0" hangingPunct="0">
              <a:spcBef>
                <a:spcPct val="50000"/>
              </a:spcBef>
              <a:defRPr/>
            </a:pPr>
            <a:r>
              <a:rPr lang="de-CH" sz="1100">
                <a:latin typeface="Arial Unicode MS" pitchFamily="34" charset="-128"/>
              </a:rPr>
              <a:t>BCB-Symposium</a:t>
            </a:r>
          </a:p>
          <a:p>
            <a:pPr eaLnBrk="0" hangingPunct="0">
              <a:spcBef>
                <a:spcPct val="50000"/>
              </a:spcBef>
              <a:defRPr/>
            </a:pPr>
            <a:r>
              <a:rPr lang="de-CH" sz="1100">
                <a:latin typeface="Arial Unicode MS" pitchFamily="34" charset="-128"/>
              </a:rPr>
              <a:t>Wenn Gott nicht heilt</a:t>
            </a:r>
            <a:br>
              <a:rPr lang="de-CH" sz="1100">
                <a:latin typeface="Arial Unicode MS" pitchFamily="34" charset="-128"/>
              </a:rPr>
            </a:br>
            <a:r>
              <a:rPr lang="de-CH" sz="1100">
                <a:latin typeface="Arial Unicode MS" pitchFamily="34" charset="-128"/>
              </a:rPr>
              <a:t>3. Juni 2008</a:t>
            </a:r>
            <a:endParaRPr lang="de-DE" sz="1100">
              <a:latin typeface="Arial Unicode MS" pitchFamily="34" charset="-128"/>
            </a:endParaRPr>
          </a:p>
        </p:txBody>
      </p:sp>
    </p:spTree>
    <p:extLst>
      <p:ext uri="{BB962C8B-B14F-4D97-AF65-F5344CB8AC3E}">
        <p14:creationId xmlns:p14="http://schemas.microsoft.com/office/powerpoint/2010/main" val="1623821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0" tIns="47780" rIns="95560" bIns="47780" numCol="1" anchor="t" anchorCtr="0" compatLnSpc="1">
            <a:prstTxWarp prst="textNoShape">
              <a:avLst/>
            </a:prstTxWarp>
          </a:bodyPr>
          <a:lstStyle>
            <a:lvl1pPr defTabSz="955675">
              <a:defRPr sz="1300" smtClean="0"/>
            </a:lvl1pPr>
          </a:lstStyle>
          <a:p>
            <a:pPr>
              <a:defRPr/>
            </a:pPr>
            <a:endParaRPr lang="en-US"/>
          </a:p>
        </p:txBody>
      </p:sp>
      <p:sp>
        <p:nvSpPr>
          <p:cNvPr id="14339" name="Rectangle 3"/>
          <p:cNvSpPr>
            <a:spLocks noGrp="1" noChangeArrowheads="1"/>
          </p:cNvSpPr>
          <p:nvPr>
            <p:ph type="dt" idx="1"/>
          </p:nvPr>
        </p:nvSpPr>
        <p:spPr bwMode="auto">
          <a:xfrm>
            <a:off x="3849688"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0" tIns="47780" rIns="95560" bIns="47780" numCol="1" anchor="t" anchorCtr="0" compatLnSpc="1">
            <a:prstTxWarp prst="textNoShape">
              <a:avLst/>
            </a:prstTxWarp>
          </a:bodyPr>
          <a:lstStyle>
            <a:lvl1pPr algn="r" defTabSz="955675">
              <a:defRPr sz="1300" smtClean="0"/>
            </a:lvl1pPr>
          </a:lstStyle>
          <a:p>
            <a:pPr>
              <a:defRPr/>
            </a:pPr>
            <a:endParaRPr lang="en-US"/>
          </a:p>
        </p:txBody>
      </p:sp>
      <p:sp>
        <p:nvSpPr>
          <p:cNvPr id="40964"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0" tIns="47780" rIns="95560" bIns="47780" numCol="1" anchor="t" anchorCtr="0" compatLnSpc="1">
            <a:prstTxWarp prst="textNoShape">
              <a:avLst/>
            </a:prstTxWarp>
          </a:bodyPr>
          <a:lstStyle/>
          <a:p>
            <a:pPr lvl="0"/>
            <a:r>
              <a:rPr lang="en-US" noProof="0"/>
              <a:t>Textmasterformate durch Klicken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14342" name="Rectangle 6"/>
          <p:cNvSpPr>
            <a:spLocks noGrp="1" noChangeArrowheads="1"/>
          </p:cNvSpPr>
          <p:nvPr>
            <p:ph type="ftr" sz="quarter" idx="4"/>
          </p:nvPr>
        </p:nvSpPr>
        <p:spPr bwMode="auto">
          <a:xfrm>
            <a:off x="0"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0" tIns="47780" rIns="95560" bIns="47780" numCol="1" anchor="b" anchorCtr="0" compatLnSpc="1">
            <a:prstTxWarp prst="textNoShape">
              <a:avLst/>
            </a:prstTxWarp>
          </a:bodyPr>
          <a:lstStyle>
            <a:lvl1pPr defTabSz="955675">
              <a:defRPr sz="1300" smtClean="0"/>
            </a:lvl1pPr>
          </a:lstStyle>
          <a:p>
            <a:pPr>
              <a:defRPr/>
            </a:pPr>
            <a:endParaRPr lang="en-US"/>
          </a:p>
        </p:txBody>
      </p:sp>
      <p:sp>
        <p:nvSpPr>
          <p:cNvPr id="14343" name="Rectangle 7"/>
          <p:cNvSpPr>
            <a:spLocks noGrp="1" noChangeArrowheads="1"/>
          </p:cNvSpPr>
          <p:nvPr>
            <p:ph type="sldNum" sz="quarter" idx="5"/>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0" tIns="47780" rIns="95560" bIns="47780" numCol="1" anchor="b" anchorCtr="0" compatLnSpc="1">
            <a:prstTxWarp prst="textNoShape">
              <a:avLst/>
            </a:prstTxWarp>
          </a:bodyPr>
          <a:lstStyle>
            <a:lvl1pPr algn="r" defTabSz="955675">
              <a:defRPr sz="1300" smtClean="0"/>
            </a:lvl1pPr>
          </a:lstStyle>
          <a:p>
            <a:pPr>
              <a:defRPr/>
            </a:pPr>
            <a:fld id="{AE6C67FE-1DB5-4651-B9C6-02630C7B75BA}" type="slidenum">
              <a:rPr lang="en-US"/>
              <a:pPr>
                <a:defRPr/>
              </a:pPr>
              <a:t>‹Nr.›</a:t>
            </a:fld>
            <a:endParaRPr lang="en-US"/>
          </a:p>
        </p:txBody>
      </p:sp>
    </p:spTree>
    <p:extLst>
      <p:ext uri="{BB962C8B-B14F-4D97-AF65-F5344CB8AC3E}">
        <p14:creationId xmlns:p14="http://schemas.microsoft.com/office/powerpoint/2010/main" val="7706991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ocarm.org/books/sites/default/files/Joh%20v.%20Kreuz-C.G.Jung_.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fld id="{DA5B7D7C-16D5-4B4D-A654-0C3B8B4B4781}" type="slidenum">
              <a:rPr lang="en-US"/>
              <a:pPr eaLnBrk="1" hangingPunct="1"/>
              <a:t>1</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de-DE"/>
          </a:p>
        </p:txBody>
      </p:sp>
    </p:spTree>
    <p:extLst>
      <p:ext uri="{BB962C8B-B14F-4D97-AF65-F5344CB8AC3E}">
        <p14:creationId xmlns:p14="http://schemas.microsoft.com/office/powerpoint/2010/main" val="924885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504">
              <a:defRPr sz="2300">
                <a:solidFill>
                  <a:schemeClr val="tx1"/>
                </a:solidFill>
                <a:latin typeface="Tahoma" pitchFamily="34" charset="0"/>
              </a:defRPr>
            </a:lvl1pPr>
            <a:lvl2pPr marL="716798" indent="-275692" defTabSz="920504">
              <a:defRPr sz="2300">
                <a:solidFill>
                  <a:schemeClr val="tx1"/>
                </a:solidFill>
                <a:latin typeface="Tahoma" pitchFamily="34" charset="0"/>
              </a:defRPr>
            </a:lvl2pPr>
            <a:lvl3pPr marL="1102766" indent="-220553" defTabSz="920504">
              <a:defRPr sz="2300">
                <a:solidFill>
                  <a:schemeClr val="tx1"/>
                </a:solidFill>
                <a:latin typeface="Tahoma" pitchFamily="34" charset="0"/>
              </a:defRPr>
            </a:lvl3pPr>
            <a:lvl4pPr marL="1543873" indent="-220553" defTabSz="920504">
              <a:defRPr sz="2300">
                <a:solidFill>
                  <a:schemeClr val="tx1"/>
                </a:solidFill>
                <a:latin typeface="Tahoma" pitchFamily="34" charset="0"/>
              </a:defRPr>
            </a:lvl4pPr>
            <a:lvl5pPr marL="1984980" indent="-220553" defTabSz="920504">
              <a:defRPr sz="2300">
                <a:solidFill>
                  <a:schemeClr val="tx1"/>
                </a:solidFill>
                <a:latin typeface="Tahoma" pitchFamily="34" charset="0"/>
              </a:defRPr>
            </a:lvl5pPr>
            <a:lvl6pPr marL="2426086" indent="-220553" defTabSz="920504" eaLnBrk="0" fontAlgn="base" hangingPunct="0">
              <a:lnSpc>
                <a:spcPct val="120000"/>
              </a:lnSpc>
              <a:spcBef>
                <a:spcPct val="50000"/>
              </a:spcBef>
              <a:spcAft>
                <a:spcPct val="0"/>
              </a:spcAft>
              <a:defRPr sz="2300">
                <a:solidFill>
                  <a:schemeClr val="tx1"/>
                </a:solidFill>
                <a:latin typeface="Tahoma" pitchFamily="34" charset="0"/>
              </a:defRPr>
            </a:lvl6pPr>
            <a:lvl7pPr marL="2867193" indent="-220553" defTabSz="920504" eaLnBrk="0" fontAlgn="base" hangingPunct="0">
              <a:lnSpc>
                <a:spcPct val="120000"/>
              </a:lnSpc>
              <a:spcBef>
                <a:spcPct val="50000"/>
              </a:spcBef>
              <a:spcAft>
                <a:spcPct val="0"/>
              </a:spcAft>
              <a:defRPr sz="2300">
                <a:solidFill>
                  <a:schemeClr val="tx1"/>
                </a:solidFill>
                <a:latin typeface="Tahoma" pitchFamily="34" charset="0"/>
              </a:defRPr>
            </a:lvl7pPr>
            <a:lvl8pPr marL="3308299" indent="-220553" defTabSz="920504" eaLnBrk="0" fontAlgn="base" hangingPunct="0">
              <a:lnSpc>
                <a:spcPct val="120000"/>
              </a:lnSpc>
              <a:spcBef>
                <a:spcPct val="50000"/>
              </a:spcBef>
              <a:spcAft>
                <a:spcPct val="0"/>
              </a:spcAft>
              <a:defRPr sz="2300">
                <a:solidFill>
                  <a:schemeClr val="tx1"/>
                </a:solidFill>
                <a:latin typeface="Tahoma" pitchFamily="34" charset="0"/>
              </a:defRPr>
            </a:lvl8pPr>
            <a:lvl9pPr marL="3749406" indent="-220553" defTabSz="920504" eaLnBrk="0" fontAlgn="base" hangingPunct="0">
              <a:lnSpc>
                <a:spcPct val="120000"/>
              </a:lnSpc>
              <a:spcBef>
                <a:spcPct val="50000"/>
              </a:spcBef>
              <a:spcAft>
                <a:spcPct val="0"/>
              </a:spcAft>
              <a:defRPr sz="2300">
                <a:solidFill>
                  <a:schemeClr val="tx1"/>
                </a:solidFill>
                <a:latin typeface="Tahoma" pitchFamily="34" charset="0"/>
              </a:defRPr>
            </a:lvl9pPr>
          </a:lstStyle>
          <a:p>
            <a:fld id="{81B0BF42-777E-4ECB-A036-4D8089E6C168}" type="slidenum">
              <a:rPr lang="de-DE" sz="1300"/>
              <a:pPr/>
              <a:t>20</a:t>
            </a:fld>
            <a:endParaRPr lang="de-DE" sz="1300"/>
          </a:p>
        </p:txBody>
      </p:sp>
      <p:sp>
        <p:nvSpPr>
          <p:cNvPr id="76803" name="Rectangle 2"/>
          <p:cNvSpPr>
            <a:spLocks noGrp="1" noRot="1" noChangeAspect="1" noChangeArrowheads="1" noTextEdit="1"/>
          </p:cNvSpPr>
          <p:nvPr>
            <p:ph type="sldImg"/>
          </p:nvPr>
        </p:nvSpPr>
        <p:spPr>
          <a:xfrm>
            <a:off x="917575" y="744538"/>
            <a:ext cx="4962525" cy="3722687"/>
          </a:xfrm>
          <a:ln/>
        </p:spPr>
      </p:sp>
      <p:sp>
        <p:nvSpPr>
          <p:cNvPr id="76804" name="Rectangle 3"/>
          <p:cNvSpPr>
            <a:spLocks noGrp="1" noChangeArrowheads="1"/>
          </p:cNvSpPr>
          <p:nvPr>
            <p:ph type="body" idx="1"/>
          </p:nvPr>
        </p:nvSpPr>
        <p:spPr>
          <a:xfrm>
            <a:off x="680983" y="4716193"/>
            <a:ext cx="2012550" cy="2725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extLst>
      <p:ext uri="{BB962C8B-B14F-4D97-AF65-F5344CB8AC3E}">
        <p14:creationId xmlns:p14="http://schemas.microsoft.com/office/powerpoint/2010/main" val="458447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504">
              <a:defRPr sz="2300">
                <a:solidFill>
                  <a:schemeClr val="tx1"/>
                </a:solidFill>
                <a:latin typeface="Tahoma" pitchFamily="34" charset="0"/>
              </a:defRPr>
            </a:lvl1pPr>
            <a:lvl2pPr marL="716798" indent="-275692" defTabSz="920504">
              <a:defRPr sz="2300">
                <a:solidFill>
                  <a:schemeClr val="tx1"/>
                </a:solidFill>
                <a:latin typeface="Tahoma" pitchFamily="34" charset="0"/>
              </a:defRPr>
            </a:lvl2pPr>
            <a:lvl3pPr marL="1102766" indent="-220553" defTabSz="920504">
              <a:defRPr sz="2300">
                <a:solidFill>
                  <a:schemeClr val="tx1"/>
                </a:solidFill>
                <a:latin typeface="Tahoma" pitchFamily="34" charset="0"/>
              </a:defRPr>
            </a:lvl3pPr>
            <a:lvl4pPr marL="1543873" indent="-220553" defTabSz="920504">
              <a:defRPr sz="2300">
                <a:solidFill>
                  <a:schemeClr val="tx1"/>
                </a:solidFill>
                <a:latin typeface="Tahoma" pitchFamily="34" charset="0"/>
              </a:defRPr>
            </a:lvl4pPr>
            <a:lvl5pPr marL="1984980" indent="-220553" defTabSz="920504">
              <a:defRPr sz="2300">
                <a:solidFill>
                  <a:schemeClr val="tx1"/>
                </a:solidFill>
                <a:latin typeface="Tahoma" pitchFamily="34" charset="0"/>
              </a:defRPr>
            </a:lvl5pPr>
            <a:lvl6pPr marL="2426086" indent="-220553" defTabSz="920504" eaLnBrk="0" fontAlgn="base" hangingPunct="0">
              <a:lnSpc>
                <a:spcPct val="120000"/>
              </a:lnSpc>
              <a:spcBef>
                <a:spcPct val="50000"/>
              </a:spcBef>
              <a:spcAft>
                <a:spcPct val="0"/>
              </a:spcAft>
              <a:defRPr sz="2300">
                <a:solidFill>
                  <a:schemeClr val="tx1"/>
                </a:solidFill>
                <a:latin typeface="Tahoma" pitchFamily="34" charset="0"/>
              </a:defRPr>
            </a:lvl6pPr>
            <a:lvl7pPr marL="2867193" indent="-220553" defTabSz="920504" eaLnBrk="0" fontAlgn="base" hangingPunct="0">
              <a:lnSpc>
                <a:spcPct val="120000"/>
              </a:lnSpc>
              <a:spcBef>
                <a:spcPct val="50000"/>
              </a:spcBef>
              <a:spcAft>
                <a:spcPct val="0"/>
              </a:spcAft>
              <a:defRPr sz="2300">
                <a:solidFill>
                  <a:schemeClr val="tx1"/>
                </a:solidFill>
                <a:latin typeface="Tahoma" pitchFamily="34" charset="0"/>
              </a:defRPr>
            </a:lvl7pPr>
            <a:lvl8pPr marL="3308299" indent="-220553" defTabSz="920504" eaLnBrk="0" fontAlgn="base" hangingPunct="0">
              <a:lnSpc>
                <a:spcPct val="120000"/>
              </a:lnSpc>
              <a:spcBef>
                <a:spcPct val="50000"/>
              </a:spcBef>
              <a:spcAft>
                <a:spcPct val="0"/>
              </a:spcAft>
              <a:defRPr sz="2300">
                <a:solidFill>
                  <a:schemeClr val="tx1"/>
                </a:solidFill>
                <a:latin typeface="Tahoma" pitchFamily="34" charset="0"/>
              </a:defRPr>
            </a:lvl8pPr>
            <a:lvl9pPr marL="3749406" indent="-220553" defTabSz="920504" eaLnBrk="0" fontAlgn="base" hangingPunct="0">
              <a:lnSpc>
                <a:spcPct val="120000"/>
              </a:lnSpc>
              <a:spcBef>
                <a:spcPct val="50000"/>
              </a:spcBef>
              <a:spcAft>
                <a:spcPct val="0"/>
              </a:spcAft>
              <a:defRPr sz="2300">
                <a:solidFill>
                  <a:schemeClr val="tx1"/>
                </a:solidFill>
                <a:latin typeface="Tahoma" pitchFamily="34" charset="0"/>
              </a:defRPr>
            </a:lvl9pPr>
          </a:lstStyle>
          <a:p>
            <a:fld id="{DF974B2A-D3BA-47E9-93B4-EA8F6F6B076F}" type="slidenum">
              <a:rPr lang="de-DE" sz="1300"/>
              <a:pPr/>
              <a:t>21</a:t>
            </a:fld>
            <a:endParaRPr lang="de-DE" sz="1300"/>
          </a:p>
        </p:txBody>
      </p:sp>
      <p:sp>
        <p:nvSpPr>
          <p:cNvPr id="78851" name="Rectangle 2"/>
          <p:cNvSpPr>
            <a:spLocks noGrp="1" noRot="1" noChangeAspect="1" noChangeArrowheads="1" noTextEdit="1"/>
          </p:cNvSpPr>
          <p:nvPr>
            <p:ph type="sldImg"/>
          </p:nvPr>
        </p:nvSpPr>
        <p:spPr>
          <a:xfrm>
            <a:off x="917575" y="744538"/>
            <a:ext cx="4962525" cy="3722687"/>
          </a:xfrm>
          <a:ln/>
        </p:spPr>
      </p:sp>
      <p:sp>
        <p:nvSpPr>
          <p:cNvPr id="78852" name="Rectangle 3"/>
          <p:cNvSpPr>
            <a:spLocks noGrp="1" noChangeArrowheads="1"/>
          </p:cNvSpPr>
          <p:nvPr>
            <p:ph type="body" idx="1"/>
          </p:nvPr>
        </p:nvSpPr>
        <p:spPr>
          <a:xfrm>
            <a:off x="680983" y="4716193"/>
            <a:ext cx="2012550" cy="2725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extLst>
      <p:ext uri="{BB962C8B-B14F-4D97-AF65-F5344CB8AC3E}">
        <p14:creationId xmlns:p14="http://schemas.microsoft.com/office/powerpoint/2010/main" val="1837279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B7F89170-61F4-4AF6-8F88-2C6164F4799E}" type="slidenum">
              <a:rPr lang="de-DE" sz="1200"/>
              <a:pPr/>
              <a:t>24</a:t>
            </a:fld>
            <a:endParaRPr lang="de-DE"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87809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589D7C6E-F0BC-40EF-8DFE-4EE34EDC75FB}" type="slidenum">
              <a:rPr lang="de-DE" sz="1200"/>
              <a:pPr/>
              <a:t>25</a:t>
            </a:fld>
            <a:endParaRPr lang="de-DE"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728890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F33E3AB9-7B13-4453-8BE8-FC6D6DCC7D34}" type="slidenum">
              <a:rPr lang="de-DE" sz="1200"/>
              <a:pPr/>
              <a:t>26</a:t>
            </a:fld>
            <a:endParaRPr lang="de-DE"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67716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fld id="{10DC1309-1CCD-421F-86EF-19F549344070}" type="slidenum">
              <a:rPr lang="en-US"/>
              <a:pPr eaLnBrk="1" hangingPunct="1"/>
              <a:t>30</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de-DE"/>
          </a:p>
        </p:txBody>
      </p:sp>
    </p:spTree>
    <p:extLst>
      <p:ext uri="{BB962C8B-B14F-4D97-AF65-F5344CB8AC3E}">
        <p14:creationId xmlns:p14="http://schemas.microsoft.com/office/powerpoint/2010/main" val="3472290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fld id="{DA5B7D7C-16D5-4B4D-A654-0C3B8B4B4781}" type="slidenum">
              <a:rPr lang="en-US"/>
              <a:pPr eaLnBrk="1" hangingPunct="1"/>
              <a:t>2</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de-DE"/>
          </a:p>
        </p:txBody>
      </p:sp>
    </p:spTree>
    <p:extLst>
      <p:ext uri="{BB962C8B-B14F-4D97-AF65-F5344CB8AC3E}">
        <p14:creationId xmlns:p14="http://schemas.microsoft.com/office/powerpoint/2010/main" val="634399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B3C3600-87F3-439C-9F4D-1034D8546ED6}" type="slidenum">
              <a:rPr lang="de-DE" sz="1200"/>
              <a:pPr/>
              <a:t>3</a:t>
            </a:fld>
            <a:endParaRPr lang="de-DE"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endParaRPr lang="de-DE"/>
          </a:p>
        </p:txBody>
      </p:sp>
    </p:spTree>
    <p:extLst>
      <p:ext uri="{BB962C8B-B14F-4D97-AF65-F5344CB8AC3E}">
        <p14:creationId xmlns:p14="http://schemas.microsoft.com/office/powerpoint/2010/main" val="3028432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err="1">
                <a:solidFill>
                  <a:schemeClr val="tx1"/>
                </a:solidFill>
                <a:effectLst/>
                <a:latin typeface="Arial" charset="0"/>
                <a:ea typeface="+mn-ea"/>
                <a:cs typeface="+mn-cs"/>
              </a:rPr>
              <a:t>Braam</a:t>
            </a:r>
            <a:r>
              <a:rPr lang="de-CH" sz="1200" kern="1200" dirty="0">
                <a:solidFill>
                  <a:schemeClr val="tx1"/>
                </a:solidFill>
                <a:effectLst/>
                <a:latin typeface="Arial" charset="0"/>
                <a:ea typeface="+mn-ea"/>
                <a:cs typeface="+mn-cs"/>
              </a:rPr>
              <a:t> (2011) zu folgenden Schlussfolgerungen in Bezug auf die empirischen Befunde:</a:t>
            </a:r>
          </a:p>
          <a:p>
            <a:pPr lvl="0"/>
            <a:r>
              <a:rPr lang="de-CH" sz="1200" kern="1200" dirty="0">
                <a:solidFill>
                  <a:schemeClr val="tx1"/>
                </a:solidFill>
                <a:effectLst/>
                <a:latin typeface="Arial" charset="0"/>
                <a:ea typeface="+mn-ea"/>
                <a:cs typeface="+mn-cs"/>
              </a:rPr>
              <a:t>Religiosität steht in einem gewissen Umfang im Zusammenhang zu besserer psychischer Gesundheit in der Gesellschaft und repräsentiert eine Ressource für adaptives </a:t>
            </a:r>
            <a:r>
              <a:rPr lang="de-CH" sz="1200" kern="1200" dirty="0" err="1">
                <a:solidFill>
                  <a:schemeClr val="tx1"/>
                </a:solidFill>
                <a:effectLst/>
                <a:latin typeface="Arial" charset="0"/>
                <a:ea typeface="+mn-ea"/>
                <a:cs typeface="+mn-cs"/>
              </a:rPr>
              <a:t>Coping</a:t>
            </a:r>
            <a:r>
              <a:rPr lang="de-CH" sz="1200" kern="1200" dirty="0">
                <a:solidFill>
                  <a:schemeClr val="tx1"/>
                </a:solidFill>
                <a:effectLst/>
                <a:latin typeface="Arial" charset="0"/>
                <a:ea typeface="+mn-ea"/>
                <a:cs typeface="+mn-cs"/>
              </a:rPr>
              <a:t> in Zeiten persönlichen Leidens (umfassende Evidenz).</a:t>
            </a:r>
          </a:p>
          <a:p>
            <a:pPr lvl="0"/>
            <a:r>
              <a:rPr lang="de-CH" sz="1200" kern="1200" dirty="0">
                <a:solidFill>
                  <a:schemeClr val="tx1"/>
                </a:solidFill>
                <a:effectLst/>
                <a:latin typeface="Arial" charset="0"/>
                <a:ea typeface="+mn-ea"/>
                <a:cs typeface="+mn-cs"/>
              </a:rPr>
              <a:t>Die Erholungsrate von Depression ist erkennbar besser für Patienten, die ihrem religiösen Glauben einen intrinsischen Wert beimessen und die gut in eine religiöse Gemeinschaft eingebunden sind (einige Evidenz).</a:t>
            </a:r>
          </a:p>
          <a:p>
            <a:pPr lvl="0"/>
            <a:r>
              <a:rPr lang="de-CH" sz="1200" kern="1200" dirty="0">
                <a:solidFill>
                  <a:schemeClr val="tx1"/>
                </a:solidFill>
                <a:effectLst/>
                <a:latin typeface="Arial" charset="0"/>
                <a:ea typeface="+mn-ea"/>
                <a:cs typeface="+mn-cs"/>
              </a:rPr>
              <a:t>Während depressiver Episoden sind negative Empfindungen wie Enttäuschung und Unzufriedenheit mit Gott oder das Gefühl, von Gott verstossen zu sein, sehr häufig (gute Evidenz).</a:t>
            </a:r>
          </a:p>
          <a:p>
            <a:pPr lvl="0"/>
            <a:r>
              <a:rPr lang="de-CH" sz="1200" kern="1200" dirty="0">
                <a:solidFill>
                  <a:schemeClr val="tx1"/>
                </a:solidFill>
                <a:effectLst/>
                <a:latin typeface="Arial" charset="0"/>
                <a:ea typeface="+mn-ea"/>
                <a:cs typeface="+mn-cs"/>
              </a:rPr>
              <a:t>Religiöse Überzeugungen und Praktiken sind auch unter psychiatrischen Patienten, inklusive der Depressiven, Gängig; die Häufigkeit des Betens ist womöglich sogar, unabhängig davon, ob es zur Erholung  beiträgt, noch verbreiteter (einige Evidenz).</a:t>
            </a:r>
          </a:p>
          <a:p>
            <a:pPr lvl="0"/>
            <a:r>
              <a:rPr lang="de-CH" sz="1200" kern="1200" dirty="0">
                <a:solidFill>
                  <a:schemeClr val="tx1"/>
                </a:solidFill>
                <a:effectLst/>
                <a:latin typeface="Arial" charset="0"/>
                <a:ea typeface="+mn-ea"/>
                <a:cs typeface="+mn-cs"/>
              </a:rPr>
              <a:t>Depressive Patienten mit einem christlichen Hintergrund scheinen mit grösserer Wahrscheinlichkeit Symptome aufzuweisen, die Schuldgefühle ausdrücken (einige Evidenz).</a:t>
            </a:r>
          </a:p>
          <a:p>
            <a:endParaRPr lang="de-CH" dirty="0"/>
          </a:p>
        </p:txBody>
      </p:sp>
      <p:sp>
        <p:nvSpPr>
          <p:cNvPr id="4" name="Foliennummernplatzhalter 3"/>
          <p:cNvSpPr>
            <a:spLocks noGrp="1"/>
          </p:cNvSpPr>
          <p:nvPr>
            <p:ph type="sldNum" sz="quarter" idx="10"/>
          </p:nvPr>
        </p:nvSpPr>
        <p:spPr/>
        <p:txBody>
          <a:bodyPr/>
          <a:lstStyle/>
          <a:p>
            <a:pPr>
              <a:defRPr/>
            </a:pPr>
            <a:fld id="{AE6C67FE-1DB5-4651-B9C6-02630C7B75BA}" type="slidenum">
              <a:rPr lang="en-US" smtClean="0"/>
              <a:pPr>
                <a:defRPr/>
              </a:pPr>
              <a:t>5</a:t>
            </a:fld>
            <a:endParaRPr lang="en-US"/>
          </a:p>
        </p:txBody>
      </p:sp>
    </p:spTree>
    <p:extLst>
      <p:ext uri="{BB962C8B-B14F-4D97-AF65-F5344CB8AC3E}">
        <p14:creationId xmlns:p14="http://schemas.microsoft.com/office/powerpoint/2010/main" val="2402533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205C926-B142-4B38-8989-C6FBB405EDF2}" type="slidenum">
              <a:rPr lang="de-DE" sz="1200"/>
              <a:pPr/>
              <a:t>11</a:t>
            </a:fld>
            <a:endParaRPr lang="de-DE"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212679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C07F4770-FACE-41D4-8CBA-EBD7C926F0DB}" type="slidenum">
              <a:rPr lang="de-DE" sz="1200"/>
              <a:pPr/>
              <a:t>12</a:t>
            </a:fld>
            <a:endParaRPr lang="de-DE"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365169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D6764723-CECA-47A6-91C1-DC8C9A8DD9FE}" type="slidenum">
              <a:rPr lang="de-DE" sz="1200"/>
              <a:pPr/>
              <a:t>13</a:t>
            </a:fld>
            <a:endParaRPr lang="de-DE"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424698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Gottesfinsternis</a:t>
            </a:r>
          </a:p>
          <a:p>
            <a:endParaRPr lang="de-CH" dirty="0"/>
          </a:p>
          <a:p>
            <a:r>
              <a:rPr lang="de-CH" dirty="0"/>
              <a:t>    Die Zeiten der großen Probe sind die der </a:t>
            </a:r>
            <a:r>
              <a:rPr lang="de-CH" dirty="0" err="1"/>
              <a:t>Gottesfinsternis.Wie</a:t>
            </a:r>
            <a:r>
              <a:rPr lang="de-CH" dirty="0"/>
              <a:t> wenn die Sonne sich </a:t>
            </a:r>
            <a:r>
              <a:rPr lang="de-CH" dirty="0" err="1"/>
              <a:t>verfinstert,und</a:t>
            </a:r>
            <a:r>
              <a:rPr lang="de-CH" dirty="0"/>
              <a:t> </a:t>
            </a:r>
            <a:r>
              <a:rPr lang="de-CH" dirty="0" err="1"/>
              <a:t>wüßte</a:t>
            </a:r>
            <a:r>
              <a:rPr lang="de-CH" dirty="0"/>
              <a:t> man nicht, </a:t>
            </a:r>
            <a:r>
              <a:rPr lang="de-CH" dirty="0" err="1"/>
              <a:t>daß</a:t>
            </a:r>
            <a:r>
              <a:rPr lang="de-CH" dirty="0"/>
              <a:t> sie da </a:t>
            </a:r>
            <a:r>
              <a:rPr lang="de-CH" dirty="0" err="1"/>
              <a:t>ist,würde</a:t>
            </a:r>
            <a:r>
              <a:rPr lang="de-CH" dirty="0"/>
              <a:t> man meinen, es gäbe sie nicht </a:t>
            </a:r>
            <a:r>
              <a:rPr lang="de-CH" dirty="0" err="1"/>
              <a:t>mehr,so</a:t>
            </a:r>
            <a:r>
              <a:rPr lang="de-CH" dirty="0"/>
              <a:t> ist es in solchen </a:t>
            </a:r>
            <a:r>
              <a:rPr lang="de-CH" dirty="0" err="1"/>
              <a:t>Zeiten.Das</a:t>
            </a:r>
            <a:r>
              <a:rPr lang="de-CH" dirty="0"/>
              <a:t> Antlitz Gottes ist uns </a:t>
            </a:r>
            <a:r>
              <a:rPr lang="de-CH" dirty="0" err="1"/>
              <a:t>verstellt,und</a:t>
            </a:r>
            <a:r>
              <a:rPr lang="de-CH" dirty="0"/>
              <a:t> es ist, als </a:t>
            </a:r>
            <a:r>
              <a:rPr lang="de-CH" dirty="0" err="1"/>
              <a:t>müßte</a:t>
            </a:r>
            <a:r>
              <a:rPr lang="de-CH" dirty="0"/>
              <a:t> die Welt </a:t>
            </a:r>
            <a:r>
              <a:rPr lang="de-CH" dirty="0" err="1"/>
              <a:t>erkalten,der</a:t>
            </a:r>
            <a:r>
              <a:rPr lang="de-CH" dirty="0"/>
              <a:t> es nicht mehr </a:t>
            </a:r>
            <a:r>
              <a:rPr lang="de-CH" dirty="0" err="1"/>
              <a:t>leuchtet.Aber</a:t>
            </a:r>
            <a:r>
              <a:rPr lang="de-CH" dirty="0"/>
              <a:t> die Wahrheit ist, </a:t>
            </a:r>
            <a:r>
              <a:rPr lang="de-CH" dirty="0" err="1"/>
              <a:t>daß</a:t>
            </a:r>
            <a:r>
              <a:rPr lang="de-CH" dirty="0"/>
              <a:t> gerade erst </a:t>
            </a:r>
            <a:r>
              <a:rPr lang="de-CH" dirty="0" err="1"/>
              <a:t>danndie</a:t>
            </a:r>
            <a:r>
              <a:rPr lang="de-CH" dirty="0"/>
              <a:t> große Umkehr möglich </a:t>
            </a:r>
            <a:r>
              <a:rPr lang="de-CH" dirty="0" err="1"/>
              <a:t>wird,die</a:t>
            </a:r>
            <a:r>
              <a:rPr lang="de-CH" dirty="0"/>
              <a:t> Gott von uns </a:t>
            </a:r>
            <a:r>
              <a:rPr lang="de-CH" dirty="0" err="1"/>
              <a:t>erwartet,damit</a:t>
            </a:r>
            <a:r>
              <a:rPr lang="de-CH" dirty="0"/>
              <a:t> die Erlösung, die er uns </a:t>
            </a:r>
            <a:r>
              <a:rPr lang="de-CH" dirty="0" err="1"/>
              <a:t>zudenkt,unsre</a:t>
            </a:r>
            <a:r>
              <a:rPr lang="de-CH" dirty="0"/>
              <a:t> eigene Erlösung </a:t>
            </a:r>
            <a:r>
              <a:rPr lang="de-CH" dirty="0" err="1"/>
              <a:t>werde.Wir</a:t>
            </a:r>
            <a:r>
              <a:rPr lang="de-CH" dirty="0"/>
              <a:t> nehmen ihn nicht mehr </a:t>
            </a:r>
            <a:r>
              <a:rPr lang="de-CH" dirty="0" err="1"/>
              <a:t>wahr,es</a:t>
            </a:r>
            <a:r>
              <a:rPr lang="de-CH" dirty="0"/>
              <a:t> ist finster und </a:t>
            </a:r>
            <a:r>
              <a:rPr lang="de-CH" dirty="0" err="1"/>
              <a:t>kalt,als</a:t>
            </a:r>
            <a:r>
              <a:rPr lang="de-CH" dirty="0"/>
              <a:t> ob es ihn nicht </a:t>
            </a:r>
            <a:r>
              <a:rPr lang="de-CH" dirty="0" err="1"/>
              <a:t>gäbe,es</a:t>
            </a:r>
            <a:r>
              <a:rPr lang="de-CH" dirty="0"/>
              <a:t> erscheint sinnlos, zu ihm </a:t>
            </a:r>
            <a:r>
              <a:rPr lang="de-CH" dirty="0" err="1"/>
              <a:t>umzukehren,der</a:t>
            </a:r>
            <a:r>
              <a:rPr lang="de-CH" dirty="0"/>
              <a:t> doch, wenn er da </a:t>
            </a:r>
            <a:r>
              <a:rPr lang="de-CH" dirty="0" err="1"/>
              <a:t>ist,sich</a:t>
            </a:r>
            <a:r>
              <a:rPr lang="de-CH" dirty="0"/>
              <a:t> </a:t>
            </a:r>
            <a:r>
              <a:rPr lang="de-CH" dirty="0" err="1"/>
              <a:t>gewiß</a:t>
            </a:r>
            <a:r>
              <a:rPr lang="de-CH" dirty="0"/>
              <a:t> nicht mit uns abgeben </a:t>
            </a:r>
            <a:r>
              <a:rPr lang="de-CH" dirty="0" err="1"/>
              <a:t>wird,es</a:t>
            </a:r>
            <a:r>
              <a:rPr lang="de-CH" dirty="0"/>
              <a:t> erscheint hoffnungslos zu ihm durchdringen zu </a:t>
            </a:r>
            <a:r>
              <a:rPr lang="de-CH" dirty="0" err="1"/>
              <a:t>wollen.Ungeheures</a:t>
            </a:r>
            <a:r>
              <a:rPr lang="de-CH" dirty="0"/>
              <a:t> </a:t>
            </a:r>
            <a:r>
              <a:rPr lang="de-CH" dirty="0" err="1"/>
              <a:t>muß</a:t>
            </a:r>
            <a:r>
              <a:rPr lang="de-CH" dirty="0"/>
              <a:t> in uns </a:t>
            </a:r>
            <a:r>
              <a:rPr lang="de-CH" dirty="0" err="1"/>
              <a:t>geschehen,damit</a:t>
            </a:r>
            <a:r>
              <a:rPr lang="de-CH" dirty="0"/>
              <a:t> wir die Bewegung </a:t>
            </a:r>
            <a:r>
              <a:rPr lang="de-CH" dirty="0" err="1"/>
              <a:t>vollziehen,Aber</a:t>
            </a:r>
            <a:r>
              <a:rPr lang="de-CH" dirty="0"/>
              <a:t> wenn das Ungeheure geschieht, ist es die große Umkehr, die Gott </a:t>
            </a:r>
            <a:r>
              <a:rPr lang="de-CH" dirty="0" err="1"/>
              <a:t>erwartet.Die</a:t>
            </a:r>
            <a:r>
              <a:rPr lang="de-CH" dirty="0"/>
              <a:t> Verzweiflung sprengt das Verlies der heimischen Kräfte. Die Quellen der Urtiefe brechen auf. </a:t>
            </a:r>
          </a:p>
        </p:txBody>
      </p:sp>
      <p:sp>
        <p:nvSpPr>
          <p:cNvPr id="4" name="Foliennummernplatzhalter 3"/>
          <p:cNvSpPr>
            <a:spLocks noGrp="1"/>
          </p:cNvSpPr>
          <p:nvPr>
            <p:ph type="sldNum" sz="quarter" idx="10"/>
          </p:nvPr>
        </p:nvSpPr>
        <p:spPr/>
        <p:txBody>
          <a:bodyPr/>
          <a:lstStyle/>
          <a:p>
            <a:pPr>
              <a:defRPr/>
            </a:pPr>
            <a:fld id="{AE6C67FE-1DB5-4651-B9C6-02630C7B75BA}" type="slidenum">
              <a:rPr lang="en-US" smtClean="0"/>
              <a:pPr>
                <a:defRPr/>
              </a:pPr>
              <a:t>15</a:t>
            </a:fld>
            <a:endParaRPr lang="en-US"/>
          </a:p>
        </p:txBody>
      </p:sp>
    </p:spTree>
    <p:extLst>
      <p:ext uri="{BB962C8B-B14F-4D97-AF65-F5344CB8AC3E}">
        <p14:creationId xmlns:p14="http://schemas.microsoft.com/office/powerpoint/2010/main" val="3166280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267FACB5-7837-43F7-B712-FC8F0C746182}" type="slidenum">
              <a:rPr lang="de-DE" sz="1200"/>
              <a:pPr/>
              <a:t>16</a:t>
            </a:fld>
            <a:endParaRPr lang="de-DE"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r>
              <a:rPr lang="de-CH" sz="1200" kern="1200" dirty="0">
                <a:solidFill>
                  <a:schemeClr val="tx1"/>
                </a:solidFill>
                <a:effectLst/>
                <a:latin typeface="Arial" charset="0"/>
                <a:ea typeface="+mn-ea"/>
                <a:cs typeface="+mn-cs"/>
              </a:rPr>
              <a:t>Der christliche Mystiker Johannes vom Kreuz (gest. 1591) beschreibt den ganzen Transformationsprozess, der schließlich zur „</a:t>
            </a:r>
            <a:r>
              <a:rPr lang="de-CH" sz="1200" kern="1200" dirty="0" err="1">
                <a:solidFill>
                  <a:schemeClr val="tx1"/>
                </a:solidFill>
                <a:effectLst/>
                <a:latin typeface="Arial" charset="0"/>
                <a:ea typeface="+mn-ea"/>
                <a:cs typeface="+mn-cs"/>
              </a:rPr>
              <a:t>unio</a:t>
            </a:r>
            <a:r>
              <a:rPr lang="de-CH" sz="1200" kern="1200" dirty="0">
                <a:solidFill>
                  <a:schemeClr val="tx1"/>
                </a:solidFill>
                <a:effectLst/>
                <a:latin typeface="Arial" charset="0"/>
                <a:ea typeface="+mn-ea"/>
                <a:cs typeface="+mn-cs"/>
              </a:rPr>
              <a:t> </a:t>
            </a:r>
            <a:r>
              <a:rPr lang="de-CH" sz="1200" kern="1200" dirty="0" err="1">
                <a:solidFill>
                  <a:schemeClr val="tx1"/>
                </a:solidFill>
                <a:effectLst/>
                <a:latin typeface="Arial" charset="0"/>
                <a:ea typeface="+mn-ea"/>
                <a:cs typeface="+mn-cs"/>
              </a:rPr>
              <a:t>mystica</a:t>
            </a:r>
            <a:r>
              <a:rPr lang="de-CH" sz="1200" kern="1200" dirty="0">
                <a:solidFill>
                  <a:schemeClr val="tx1"/>
                </a:solidFill>
                <a:effectLst/>
                <a:latin typeface="Arial" charset="0"/>
                <a:ea typeface="+mn-ea"/>
                <a:cs typeface="+mn-cs"/>
              </a:rPr>
              <a:t>“ (Liebesvereinigung mit Gott) führt, als „dunkle Nacht“ (an anderer Stelle benutzt er dafür die Metapher „Aufstieg auf den Berg </a:t>
            </a:r>
            <a:r>
              <a:rPr lang="de-CH" sz="1200" kern="1200" dirty="0" err="1">
                <a:solidFill>
                  <a:schemeClr val="tx1"/>
                </a:solidFill>
                <a:effectLst/>
                <a:latin typeface="Arial" charset="0"/>
                <a:ea typeface="+mn-ea"/>
                <a:cs typeface="+mn-cs"/>
              </a:rPr>
              <a:t>Karmel</a:t>
            </a:r>
            <a:r>
              <a:rPr lang="de-CH" sz="1200" kern="1200" dirty="0">
                <a:solidFill>
                  <a:schemeClr val="tx1"/>
                </a:solidFill>
                <a:effectLst/>
                <a:latin typeface="Arial" charset="0"/>
                <a:ea typeface="+mn-ea"/>
                <a:cs typeface="+mn-cs"/>
              </a:rPr>
              <a:t>“).</a:t>
            </a:r>
          </a:p>
          <a:p>
            <a:r>
              <a:rPr lang="de-CH" sz="1200" kern="1200" dirty="0">
                <a:solidFill>
                  <a:schemeClr val="tx1"/>
                </a:solidFill>
                <a:effectLst/>
                <a:latin typeface="Arial" charset="0"/>
                <a:ea typeface="+mn-ea"/>
                <a:cs typeface="+mn-cs"/>
              </a:rPr>
              <a:t>Sein Begriff der „Nacht“ ist als religiös-spirituelle Verdunkelung, als seelisch-geistliche Erfahrung zu verstehen. Vorausgegangen sind ihr immer schon eine (oder mehrere) erste Erfahrungen des göttlichen Lichts/der göttlichen Liebe. Dann entzieht sich Gott dem Erkennen des Menschen, um ihn auf einen Weg der Läuterung und Reifung zu bringen. Johannes benutzt für diesen Vorgang z.B. auch die Metapher vom Holzscheit, das im göttlichen Feuer brennt und dabei selbst immer mehr dem Feuer ähnlich wird. </a:t>
            </a:r>
          </a:p>
          <a:p>
            <a:r>
              <a:rPr lang="de-CH" sz="1200" kern="1200" dirty="0">
                <a:solidFill>
                  <a:schemeClr val="tx1"/>
                </a:solidFill>
                <a:effectLst/>
                <a:latin typeface="Arial" charset="0"/>
                <a:ea typeface="+mn-ea"/>
                <a:cs typeface="+mn-cs"/>
              </a:rPr>
              <a:t>Die „Nacht“ resultiert bei ihm aus einem Noch-Nicht-Erkennen-Können des Göttlichen und es geht darum, sie auszuhalten und zu durchleben, um sich letztendlich mit Gott in Liebe zu vereinigen. Es ist also eine Finsternis, die paradoxerweise erst durch das schon eingefallene und weiterhin erleuchtende „Licht Gottes“ entsteht. </a:t>
            </a:r>
          </a:p>
          <a:p>
            <a:r>
              <a:rPr lang="de-CH" sz="1200" kern="1200" dirty="0">
                <a:solidFill>
                  <a:schemeClr val="tx1"/>
                </a:solidFill>
                <a:effectLst/>
                <a:latin typeface="Arial" charset="0"/>
                <a:ea typeface="+mn-ea"/>
                <a:cs typeface="+mn-cs"/>
              </a:rPr>
              <a:t>Dabei beschreibt er verschiedene Phasen:</a:t>
            </a:r>
          </a:p>
          <a:p>
            <a:pPr lvl="0"/>
            <a:r>
              <a:rPr lang="de-CH" sz="1200" kern="1200" dirty="0">
                <a:solidFill>
                  <a:schemeClr val="tx1"/>
                </a:solidFill>
                <a:effectLst/>
                <a:latin typeface="Arial" charset="0"/>
                <a:ea typeface="+mn-ea"/>
                <a:cs typeface="+mn-cs"/>
              </a:rPr>
              <a:t> In der „Abenddämmerung“ findet der erste Läuterungs- und Reinigungsprozess statt, die „dunkle Nacht des Sinnes“. Beim Durchschreiten dieser „Nacht“ muss der Mensch nach und nach sein weltliches Begehren loslassen, er erkennt immer mehr, dass seine (schon entbrannte) Sehnsucht nach Gott, nicht durch weltliche Dinge zu befriedigen ist.</a:t>
            </a:r>
          </a:p>
          <a:p>
            <a:pPr lvl="0"/>
            <a:r>
              <a:rPr lang="de-CH" sz="1200" kern="1200" dirty="0">
                <a:solidFill>
                  <a:schemeClr val="tx1"/>
                </a:solidFill>
                <a:effectLst/>
                <a:latin typeface="Arial" charset="0"/>
                <a:ea typeface="+mn-ea"/>
                <a:cs typeface="+mn-cs"/>
              </a:rPr>
              <a:t>Die eigentlich tiefe dunkle Nacht nennt er die „Nacht des Geistes“. In ihr muss der Mensch noch mehr Leid und Läuterung erdulden. Gott entzieht sich hier dem Erkennen vollständig, „erscheint“ als Nichts und Nicht-Wissen, bis er sich</a:t>
            </a:r>
          </a:p>
          <a:p>
            <a:pPr lvl="0"/>
            <a:r>
              <a:rPr lang="de-CH" sz="1200" kern="1200" dirty="0">
                <a:solidFill>
                  <a:schemeClr val="tx1"/>
                </a:solidFill>
                <a:effectLst/>
                <a:latin typeface="Arial" charset="0"/>
                <a:ea typeface="+mn-ea"/>
                <a:cs typeface="+mn-cs"/>
              </a:rPr>
              <a:t>in der „Morgendämmerung“ als „die Fülle“ das „Alles“ zu erkennen gibt und eine Liebesvereinigung – Vereinigung aller Gegensätze – stattfindet. </a:t>
            </a:r>
          </a:p>
          <a:p>
            <a:r>
              <a:rPr lang="de-CH" sz="1200" kern="1200" dirty="0">
                <a:solidFill>
                  <a:schemeClr val="tx1"/>
                </a:solidFill>
                <a:effectLst/>
                <a:latin typeface="Arial" charset="0"/>
                <a:ea typeface="+mn-ea"/>
                <a:cs typeface="+mn-cs"/>
              </a:rPr>
              <a:t>In seinen beiden Hauptwerken beschreibt Johannes v. Kreuz dabei einerseits die passiv erfahrene („Dunkle Nacht“)  und die aktiv gelebte Nacht („Aufstieg auf den Berg </a:t>
            </a:r>
            <a:r>
              <a:rPr lang="de-CH" sz="1200" kern="1200" dirty="0" err="1">
                <a:solidFill>
                  <a:schemeClr val="tx1"/>
                </a:solidFill>
                <a:effectLst/>
                <a:latin typeface="Arial" charset="0"/>
                <a:ea typeface="+mn-ea"/>
                <a:cs typeface="+mn-cs"/>
              </a:rPr>
              <a:t>Karmel</a:t>
            </a:r>
            <a:r>
              <a:rPr lang="de-CH" sz="1200" kern="1200" dirty="0">
                <a:solidFill>
                  <a:schemeClr val="tx1"/>
                </a:solidFill>
                <a:effectLst/>
                <a:latin typeface="Arial" charset="0"/>
                <a:ea typeface="+mn-ea"/>
                <a:cs typeface="+mn-cs"/>
              </a:rPr>
              <a:t>“). Er leitet dazu an, „die von Gott her kommende, vom Menschen her gesehen „</a:t>
            </a:r>
            <a:r>
              <a:rPr lang="de-CH" sz="1200" i="1" kern="1200" dirty="0">
                <a:solidFill>
                  <a:schemeClr val="tx1"/>
                </a:solidFill>
                <a:effectLst/>
                <a:latin typeface="Arial" charset="0"/>
                <a:ea typeface="+mn-ea"/>
                <a:cs typeface="+mn-cs"/>
              </a:rPr>
              <a:t>passive Nacht“ </a:t>
            </a:r>
            <a:r>
              <a:rPr lang="de-CH" sz="1200" kern="1200" dirty="0">
                <a:solidFill>
                  <a:schemeClr val="tx1"/>
                </a:solidFill>
                <a:effectLst/>
                <a:latin typeface="Arial" charset="0"/>
                <a:ea typeface="+mn-ea"/>
                <a:cs typeface="+mn-cs"/>
              </a:rPr>
              <a:t>zu einer </a:t>
            </a:r>
            <a:r>
              <a:rPr lang="de-CH" sz="1200" i="1" kern="1200" dirty="0">
                <a:solidFill>
                  <a:schemeClr val="tx1"/>
                </a:solidFill>
                <a:effectLst/>
                <a:latin typeface="Arial" charset="0"/>
                <a:ea typeface="+mn-ea"/>
                <a:cs typeface="+mn-cs"/>
              </a:rPr>
              <a:t>„aktiven Nacht“ </a:t>
            </a:r>
            <a:r>
              <a:rPr lang="de-CH" sz="1200" kern="1200" dirty="0">
                <a:solidFill>
                  <a:schemeClr val="tx1"/>
                </a:solidFill>
                <a:effectLst/>
                <a:latin typeface="Arial" charset="0"/>
                <a:ea typeface="+mn-ea"/>
                <a:cs typeface="+mn-cs"/>
              </a:rPr>
              <a:t>zu gestalten“ (Körner). </a:t>
            </a:r>
          </a:p>
          <a:p>
            <a:r>
              <a:rPr lang="de-CH" sz="1200" kern="1200" dirty="0">
                <a:solidFill>
                  <a:schemeClr val="tx1"/>
                </a:solidFill>
                <a:effectLst/>
                <a:latin typeface="Arial" charset="0"/>
                <a:ea typeface="+mn-ea"/>
                <a:cs typeface="+mn-cs"/>
              </a:rPr>
              <a:t> </a:t>
            </a:r>
          </a:p>
          <a:p>
            <a:r>
              <a:rPr lang="de-CH" sz="1200" kern="1200" dirty="0">
                <a:solidFill>
                  <a:schemeClr val="tx1"/>
                </a:solidFill>
                <a:effectLst/>
                <a:latin typeface="Arial" charset="0"/>
                <a:ea typeface="+mn-ea"/>
                <a:cs typeface="+mn-cs"/>
              </a:rPr>
              <a:t>Quellen:</a:t>
            </a:r>
            <a:endParaRPr lang="de-CH" dirty="0"/>
          </a:p>
          <a:p>
            <a:r>
              <a:rPr lang="de-CH" sz="1200" kern="1200" dirty="0">
                <a:solidFill>
                  <a:schemeClr val="tx1"/>
                </a:solidFill>
                <a:effectLst/>
                <a:latin typeface="Arial" charset="0"/>
                <a:ea typeface="+mn-ea"/>
                <a:cs typeface="+mn-cs"/>
              </a:rPr>
              <a:t>Benker, G. : </a:t>
            </a:r>
            <a:r>
              <a:rPr lang="de-CH" sz="1200" kern="1200" dirty="0">
                <a:solidFill>
                  <a:schemeClr val="tx1"/>
                </a:solidFill>
                <a:effectLst/>
                <a:latin typeface="Arial" charset="0"/>
                <a:ea typeface="+mn-ea"/>
                <a:cs typeface="+mn-cs"/>
                <a:hlinkClick r:id="rId3"/>
              </a:rPr>
              <a:t>Die „Dunkle Nacht“ der Ganzwerdung</a:t>
            </a:r>
            <a:r>
              <a:rPr lang="de-CH" sz="1200" kern="1200" dirty="0">
                <a:solidFill>
                  <a:schemeClr val="tx1"/>
                </a:solidFill>
                <a:effectLst/>
                <a:latin typeface="Arial" charset="0"/>
                <a:ea typeface="+mn-ea"/>
                <a:cs typeface="+mn-cs"/>
              </a:rPr>
              <a:t>. C. G. Jung und der Mystiker Johannes vom Kreuz. </a:t>
            </a:r>
            <a:endParaRPr lang="de-CH" dirty="0"/>
          </a:p>
          <a:p>
            <a:r>
              <a:rPr lang="de-CH" sz="1200" kern="1200" dirty="0">
                <a:solidFill>
                  <a:schemeClr val="tx1"/>
                </a:solidFill>
                <a:effectLst/>
                <a:latin typeface="Arial" charset="0"/>
                <a:ea typeface="+mn-ea"/>
                <a:cs typeface="+mn-cs"/>
              </a:rPr>
              <a:t>Körner, R.: Diagnose „dunkle Nacht“. Eine Lesehilfe zu den Schriften des hl. Johannes vom Kreuz.</a:t>
            </a:r>
            <a:endParaRPr lang="de-CH" dirty="0"/>
          </a:p>
          <a:p>
            <a:r>
              <a:rPr lang="de-CH" sz="1200" kern="1200" dirty="0">
                <a:solidFill>
                  <a:schemeClr val="tx1"/>
                </a:solidFill>
                <a:effectLst/>
                <a:latin typeface="Arial" charset="0"/>
                <a:ea typeface="+mn-ea"/>
                <a:cs typeface="+mn-cs"/>
              </a:rPr>
              <a:t>Kreuz, v. J.: Die Dunkle Nacht. Herder, Freiburg, 1995</a:t>
            </a:r>
            <a:endParaRPr lang="de-CH" dirty="0"/>
          </a:p>
          <a:p>
            <a:r>
              <a:rPr lang="de-CH" sz="1200" kern="1200" dirty="0">
                <a:solidFill>
                  <a:schemeClr val="tx1"/>
                </a:solidFill>
                <a:effectLst/>
                <a:latin typeface="Arial" charset="0"/>
                <a:ea typeface="+mn-ea"/>
                <a:cs typeface="+mn-cs"/>
              </a:rPr>
              <a:t>Kreuz, v. J.: Aufstieg auf den Berg </a:t>
            </a:r>
            <a:r>
              <a:rPr lang="de-CH" sz="1200" kern="1200" dirty="0" err="1">
                <a:solidFill>
                  <a:schemeClr val="tx1"/>
                </a:solidFill>
                <a:effectLst/>
                <a:latin typeface="Arial" charset="0"/>
                <a:ea typeface="+mn-ea"/>
                <a:cs typeface="+mn-cs"/>
              </a:rPr>
              <a:t>Karmel</a:t>
            </a:r>
            <a:r>
              <a:rPr lang="de-CH" sz="1200" kern="1200" dirty="0">
                <a:solidFill>
                  <a:schemeClr val="tx1"/>
                </a:solidFill>
                <a:effectLst/>
                <a:latin typeface="Arial" charset="0"/>
                <a:ea typeface="+mn-ea"/>
                <a:cs typeface="+mn-cs"/>
              </a:rPr>
              <a:t>. Herder, Freiburg, 1999</a:t>
            </a:r>
            <a:endParaRPr lang="de-CH" dirty="0"/>
          </a:p>
          <a:p>
            <a:endParaRPr lang="en-US" dirty="0"/>
          </a:p>
        </p:txBody>
      </p:sp>
    </p:spTree>
    <p:extLst>
      <p:ext uri="{BB962C8B-B14F-4D97-AF65-F5344CB8AC3E}">
        <p14:creationId xmlns:p14="http://schemas.microsoft.com/office/powerpoint/2010/main" val="2950100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0413" y="2130425"/>
            <a:ext cx="7772400" cy="1470025"/>
          </a:xfrm>
        </p:spPr>
        <p:txBody>
          <a:bodyPr/>
          <a:lstStyle>
            <a:lvl1pPr algn="ctr">
              <a:defRPr>
                <a:solidFill>
                  <a:schemeClr val="bg1"/>
                </a:solidFill>
              </a:defRPr>
            </a:lvl1pPr>
          </a:lstStyle>
          <a:p>
            <a:pPr lvl="0"/>
            <a:r>
              <a:rPr lang="de-DE" noProof="0"/>
              <a:t>Titelmasterformat durch Klicken bearbeiten</a:t>
            </a:r>
          </a:p>
        </p:txBody>
      </p:sp>
      <p:sp>
        <p:nvSpPr>
          <p:cNvPr id="3075" name="Rectangle 3"/>
          <p:cNvSpPr>
            <a:spLocks noGrp="1" noChangeArrowheads="1"/>
          </p:cNvSpPr>
          <p:nvPr>
            <p:ph type="subTitle" idx="1"/>
          </p:nvPr>
        </p:nvSpPr>
        <p:spPr>
          <a:xfrm>
            <a:off x="1446213" y="3886200"/>
            <a:ext cx="6400800" cy="1752600"/>
          </a:xfrm>
        </p:spPr>
        <p:txBody>
          <a:bodyPr/>
          <a:lstStyle>
            <a:lvl1pPr marL="0" indent="0" algn="ctr">
              <a:buFont typeface="Wingdings" pitchFamily="2" charset="2"/>
              <a:buNone/>
              <a:defRPr>
                <a:solidFill>
                  <a:schemeClr val="bg1"/>
                </a:solidFill>
              </a:defRPr>
            </a:lvl1pPr>
          </a:lstStyle>
          <a:p>
            <a:pPr lvl="0"/>
            <a:r>
              <a:rPr lang="de-DE" noProof="0"/>
              <a:t>Formatvorlage des Untertitelmasters durch Klicken bearbeiten</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smtClean="0"/>
            </a:lvl1pPr>
          </a:lstStyle>
          <a:p>
            <a:pPr>
              <a:defRPr/>
            </a:pPr>
            <a:endParaRPr lang="de-DE"/>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smtClean="0"/>
            </a:lvl1pPr>
          </a:lstStyle>
          <a:p>
            <a:pPr>
              <a:defRPr/>
            </a:pPr>
            <a:endParaRPr lang="de-DE"/>
          </a:p>
        </p:txBody>
      </p:sp>
      <p:sp>
        <p:nvSpPr>
          <p:cNvPr id="7" name="Rectangle 6"/>
          <p:cNvSpPr>
            <a:spLocks noGrp="1" noChangeArrowheads="1"/>
          </p:cNvSpPr>
          <p:nvPr>
            <p:ph type="sldNum" sz="quarter" idx="12"/>
          </p:nvPr>
        </p:nvSpPr>
        <p:spPr/>
        <p:txBody>
          <a:bodyPr/>
          <a:lstStyle>
            <a:lvl1pPr>
              <a:defRPr smtClean="0"/>
            </a:lvl1pPr>
          </a:lstStyle>
          <a:p>
            <a:pPr>
              <a:defRPr/>
            </a:pPr>
            <a:fld id="{1D23112B-91BD-487C-83BC-6278BD037335}" type="slidenum">
              <a:rPr lang="de-DE"/>
              <a:pPr>
                <a:defRPr/>
              </a:pPr>
              <a:t>‹Nr.›</a:t>
            </a:fld>
            <a:endParaRPr lang="de-DE"/>
          </a:p>
        </p:txBody>
      </p:sp>
    </p:spTree>
    <p:extLst>
      <p:ext uri="{BB962C8B-B14F-4D97-AF65-F5344CB8AC3E}">
        <p14:creationId xmlns:p14="http://schemas.microsoft.com/office/powerpoint/2010/main" val="2129570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613ACB75-E150-46E7-8A93-FC9D7E318234}" type="slidenum">
              <a:rPr lang="de-DE"/>
              <a:pPr>
                <a:defRPr/>
              </a:pPr>
              <a:t>‹Nr.›</a:t>
            </a:fld>
            <a:endParaRPr lang="de-DE"/>
          </a:p>
        </p:txBody>
      </p:sp>
    </p:spTree>
    <p:extLst>
      <p:ext uri="{BB962C8B-B14F-4D97-AF65-F5344CB8AC3E}">
        <p14:creationId xmlns:p14="http://schemas.microsoft.com/office/powerpoint/2010/main" val="2557120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94513" y="260350"/>
            <a:ext cx="1925637" cy="5894388"/>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1116013" y="260350"/>
            <a:ext cx="5626100" cy="589438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6882991-8DAA-48C4-8A87-F7734F101949}" type="slidenum">
              <a:rPr lang="de-DE"/>
              <a:pPr>
                <a:defRPr/>
              </a:pPr>
              <a:t>‹Nr.›</a:t>
            </a:fld>
            <a:endParaRPr lang="de-DE"/>
          </a:p>
        </p:txBody>
      </p:sp>
    </p:spTree>
    <p:extLst>
      <p:ext uri="{BB962C8B-B14F-4D97-AF65-F5344CB8AC3E}">
        <p14:creationId xmlns:p14="http://schemas.microsoft.com/office/powerpoint/2010/main" val="1937695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1116013" y="260350"/>
            <a:ext cx="7704137" cy="1008063"/>
          </a:xfrm>
        </p:spPr>
        <p:txBody>
          <a:bodyPr/>
          <a:lstStyle/>
          <a:p>
            <a:r>
              <a:rPr lang="de-DE"/>
              <a:t>Titelmasterformat durch Klicken bearbeiten</a:t>
            </a:r>
            <a:endParaRPr lang="de-CH"/>
          </a:p>
        </p:txBody>
      </p:sp>
      <p:sp>
        <p:nvSpPr>
          <p:cNvPr id="3" name="Inhaltsplatzhalter 2"/>
          <p:cNvSpPr>
            <a:spLocks noGrp="1"/>
          </p:cNvSpPr>
          <p:nvPr>
            <p:ph sz="half" idx="1"/>
          </p:nvPr>
        </p:nvSpPr>
        <p:spPr>
          <a:xfrm>
            <a:off x="1116013" y="1484313"/>
            <a:ext cx="3775075" cy="46704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5043488" y="1484313"/>
            <a:ext cx="3776662" cy="46704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FB6B1022-FC20-4F53-85AD-B0E7A9013A41}" type="slidenum">
              <a:rPr lang="de-DE"/>
              <a:pPr>
                <a:defRPr/>
              </a:pPr>
              <a:t>‹Nr.›</a:t>
            </a:fld>
            <a:endParaRPr lang="de-DE"/>
          </a:p>
        </p:txBody>
      </p:sp>
    </p:spTree>
    <p:extLst>
      <p:ext uri="{BB962C8B-B14F-4D97-AF65-F5344CB8AC3E}">
        <p14:creationId xmlns:p14="http://schemas.microsoft.com/office/powerpoint/2010/main" val="674751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116013" y="260350"/>
            <a:ext cx="7704137" cy="1008063"/>
          </a:xfrm>
        </p:spPr>
        <p:txBody>
          <a:bodyPr/>
          <a:lstStyle/>
          <a:p>
            <a:r>
              <a:rPr lang="de-DE"/>
              <a:t>Titelmasterformat durch Klicken bearbeiten</a:t>
            </a:r>
            <a:endParaRPr lang="de-CH"/>
          </a:p>
        </p:txBody>
      </p:sp>
      <p:sp>
        <p:nvSpPr>
          <p:cNvPr id="3" name="Textplatzhalter 2"/>
          <p:cNvSpPr>
            <a:spLocks noGrp="1"/>
          </p:cNvSpPr>
          <p:nvPr>
            <p:ph type="body" sz="half" idx="1"/>
          </p:nvPr>
        </p:nvSpPr>
        <p:spPr>
          <a:xfrm>
            <a:off x="1116013" y="1484313"/>
            <a:ext cx="3775075" cy="46704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5043488" y="1484313"/>
            <a:ext cx="3776662" cy="46704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83FC21EC-DFE7-4069-9B83-A5FE0E37D276}" type="slidenum">
              <a:rPr lang="de-DE"/>
              <a:pPr>
                <a:defRPr/>
              </a:pPr>
              <a:t>‹Nr.›</a:t>
            </a:fld>
            <a:endParaRPr lang="de-DE"/>
          </a:p>
        </p:txBody>
      </p:sp>
    </p:spTree>
    <p:extLst>
      <p:ext uri="{BB962C8B-B14F-4D97-AF65-F5344CB8AC3E}">
        <p14:creationId xmlns:p14="http://schemas.microsoft.com/office/powerpoint/2010/main" val="22846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78DF2540-219E-45DD-AD56-E1C0382C1256}" type="slidenum">
              <a:rPr lang="de-DE"/>
              <a:pPr>
                <a:defRPr/>
              </a:pPr>
              <a:t>‹Nr.›</a:t>
            </a:fld>
            <a:endParaRPr lang="de-DE"/>
          </a:p>
        </p:txBody>
      </p:sp>
    </p:spTree>
    <p:extLst>
      <p:ext uri="{BB962C8B-B14F-4D97-AF65-F5344CB8AC3E}">
        <p14:creationId xmlns:p14="http://schemas.microsoft.com/office/powerpoint/2010/main" val="1190272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9592" y="2780928"/>
            <a:ext cx="7772400" cy="1362075"/>
          </a:xfrm>
        </p:spPr>
        <p:txBody>
          <a:bodyPr anchor="t"/>
          <a:lstStyle>
            <a:lvl1pPr algn="ctr">
              <a:defRPr sz="4000" b="1" cap="none" baseline="0">
                <a:latin typeface="Cambria" panose="02040503050406030204" pitchFamily="18" charset="0"/>
              </a:defRPr>
            </a:lvl1pPr>
          </a:lstStyle>
          <a:p>
            <a:r>
              <a:rPr lang="de-DE" dirty="0"/>
              <a:t>Titelmasterformat durch Klicken bearbeiten</a:t>
            </a:r>
            <a:endParaRPr lang="de-CH" dirty="0"/>
          </a:p>
        </p:txBody>
      </p:sp>
      <p:sp>
        <p:nvSpPr>
          <p:cNvPr id="3" name="Textplatzhalter 2"/>
          <p:cNvSpPr>
            <a:spLocks noGrp="1"/>
          </p:cNvSpPr>
          <p:nvPr>
            <p:ph type="body" idx="1"/>
          </p:nvPr>
        </p:nvSpPr>
        <p:spPr>
          <a:xfrm>
            <a:off x="899592" y="4797152"/>
            <a:ext cx="7772400" cy="708099"/>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16F61F1A-1158-4A0C-BCFB-CC88E4F0BE86}" type="slidenum">
              <a:rPr lang="de-DE"/>
              <a:pPr>
                <a:defRPr/>
              </a:pPr>
              <a:t>‹Nr.›</a:t>
            </a:fld>
            <a:endParaRPr lang="de-DE"/>
          </a:p>
        </p:txBody>
      </p:sp>
    </p:spTree>
    <p:extLst>
      <p:ext uri="{BB962C8B-B14F-4D97-AF65-F5344CB8AC3E}">
        <p14:creationId xmlns:p14="http://schemas.microsoft.com/office/powerpoint/2010/main" val="3834742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1116013" y="1484313"/>
            <a:ext cx="377507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5043488" y="1484313"/>
            <a:ext cx="3776662"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FE1FDD80-553B-4A67-8B94-205FE9CDB352}" type="slidenum">
              <a:rPr lang="de-DE"/>
              <a:pPr>
                <a:defRPr/>
              </a:pPr>
              <a:t>‹Nr.›</a:t>
            </a:fld>
            <a:endParaRPr lang="de-DE"/>
          </a:p>
        </p:txBody>
      </p:sp>
    </p:spTree>
    <p:extLst>
      <p:ext uri="{BB962C8B-B14F-4D97-AF65-F5344CB8AC3E}">
        <p14:creationId xmlns:p14="http://schemas.microsoft.com/office/powerpoint/2010/main" val="2401567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99592" y="260648"/>
            <a:ext cx="7797552"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899592" y="1535113"/>
            <a:ext cx="38884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99592" y="2174875"/>
            <a:ext cx="38884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5004048" y="1535113"/>
            <a:ext cx="368275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5004048" y="2174875"/>
            <a:ext cx="36827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290864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CC25C4AF-D346-4F7E-A43E-4A6B433BB1EF}" type="slidenum">
              <a:rPr lang="de-DE"/>
              <a:pPr>
                <a:defRPr/>
              </a:pPr>
              <a:t>‹Nr.›</a:t>
            </a:fld>
            <a:endParaRPr lang="de-DE"/>
          </a:p>
        </p:txBody>
      </p:sp>
    </p:spTree>
    <p:extLst>
      <p:ext uri="{BB962C8B-B14F-4D97-AF65-F5344CB8AC3E}">
        <p14:creationId xmlns:p14="http://schemas.microsoft.com/office/powerpoint/2010/main" val="265064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C001DB60-ACBC-49D4-A0A3-70755D163FD9}" type="slidenum">
              <a:rPr lang="de-DE"/>
              <a:pPr>
                <a:defRPr/>
              </a:pPr>
              <a:t>‹Nr.›</a:t>
            </a:fld>
            <a:endParaRPr lang="de-DE"/>
          </a:p>
        </p:txBody>
      </p:sp>
    </p:spTree>
    <p:extLst>
      <p:ext uri="{BB962C8B-B14F-4D97-AF65-F5344CB8AC3E}">
        <p14:creationId xmlns:p14="http://schemas.microsoft.com/office/powerpoint/2010/main" val="373143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B35F5C76-2B6A-4DEB-A0F4-522B7833A242}" type="slidenum">
              <a:rPr lang="de-DE"/>
              <a:pPr>
                <a:defRPr/>
              </a:pPr>
              <a:t>‹Nr.›</a:t>
            </a:fld>
            <a:endParaRPr lang="de-DE"/>
          </a:p>
        </p:txBody>
      </p:sp>
    </p:spTree>
    <p:extLst>
      <p:ext uri="{BB962C8B-B14F-4D97-AF65-F5344CB8AC3E}">
        <p14:creationId xmlns:p14="http://schemas.microsoft.com/office/powerpoint/2010/main" val="883516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480F0483-6555-4352-BF5D-E05F0DFDFB9E}" type="slidenum">
              <a:rPr lang="de-DE"/>
              <a:pPr>
                <a:defRPr/>
              </a:pPr>
              <a:t>‹Nr.›</a:t>
            </a:fld>
            <a:endParaRPr lang="de-DE"/>
          </a:p>
        </p:txBody>
      </p:sp>
    </p:spTree>
    <p:extLst>
      <p:ext uri="{BB962C8B-B14F-4D97-AF65-F5344CB8AC3E}">
        <p14:creationId xmlns:p14="http://schemas.microsoft.com/office/powerpoint/2010/main" val="4156929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7585" y="260350"/>
            <a:ext cx="7992566"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dirty="0"/>
              <a:t>Titelmasterformat durch Klicken</a:t>
            </a:r>
          </a:p>
        </p:txBody>
      </p:sp>
      <p:sp>
        <p:nvSpPr>
          <p:cNvPr id="1027" name="Rectangle 3"/>
          <p:cNvSpPr>
            <a:spLocks noGrp="1" noChangeArrowheads="1"/>
          </p:cNvSpPr>
          <p:nvPr>
            <p:ph type="body" idx="1"/>
          </p:nvPr>
        </p:nvSpPr>
        <p:spPr bwMode="auto">
          <a:xfrm>
            <a:off x="827585" y="1340768"/>
            <a:ext cx="7992566" cy="467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3D55A91E-2AD4-4213-B094-5E7452CD3526}" type="slidenum">
              <a:rPr lang="de-DE"/>
              <a:pPr>
                <a:defRPr/>
              </a:pPr>
              <a:t>‹Nr.›</a:t>
            </a:fld>
            <a:endParaRPr lang="de-DE"/>
          </a:p>
        </p:txBody>
      </p:sp>
      <p:sp>
        <p:nvSpPr>
          <p:cNvPr id="2" name="Rechteck 1"/>
          <p:cNvSpPr/>
          <p:nvPr userDrawn="1"/>
        </p:nvSpPr>
        <p:spPr>
          <a:xfrm>
            <a:off x="5796136" y="5517232"/>
            <a:ext cx="3347864" cy="1340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3" name="Grafik 2"/>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7884368" y="6122797"/>
            <a:ext cx="904807" cy="436062"/>
          </a:xfrm>
          <a:prstGeom prst="rect">
            <a:avLst/>
          </a:prstGeom>
        </p:spPr>
      </p:pic>
      <p:pic>
        <p:nvPicPr>
          <p:cNvPr id="4" name="Grafik 3"/>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755576" y="6234823"/>
            <a:ext cx="2592288" cy="324036"/>
          </a:xfrm>
          <a:prstGeom prst="rect">
            <a:avLst/>
          </a:prstGeom>
        </p:spPr>
      </p:pic>
      <p:pic>
        <p:nvPicPr>
          <p:cNvPr id="7" name="Grafik 6"/>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324544" y="0"/>
            <a:ext cx="850165" cy="6858000"/>
          </a:xfrm>
          <a:prstGeom prst="rect">
            <a:avLst/>
          </a:prstGeom>
          <a:ln>
            <a:noFill/>
          </a:ln>
          <a:effectLst>
            <a:outerShdw blurRad="292100" dist="139700" dir="2700000" algn="tl" rotWithShape="0">
              <a:srgbClr val="333333">
                <a:alpha val="65000"/>
              </a:srgbClr>
            </a:outerShdw>
          </a:effectLst>
        </p:spPr>
      </p:pic>
    </p:spTree>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rtl="0" eaLnBrk="0" fontAlgn="base" hangingPunct="0">
        <a:spcBef>
          <a:spcPct val="0"/>
        </a:spcBef>
        <a:spcAft>
          <a:spcPct val="0"/>
        </a:spcAft>
        <a:defRPr sz="3200" b="1">
          <a:solidFill>
            <a:srgbClr val="841A12"/>
          </a:solidFill>
          <a:latin typeface="Calibri" pitchFamily="34" charset="0"/>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lr>
          <a:srgbClr val="C00000"/>
        </a:buClr>
        <a:buFont typeface="Wingdings" pitchFamily="2" charset="2"/>
        <a:buChar char="§"/>
        <a:defRPr sz="28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i="1">
          <a:solidFill>
            <a:srgbClr val="C00000"/>
          </a:solidFill>
          <a:latin typeface="Calibri" pitchFamily="34" charset="0"/>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1600">
          <a:solidFill>
            <a:schemeClr val="tx1"/>
          </a:solidFill>
          <a:latin typeface="Calibri"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seminare-ps.net/"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www.samuelpfeifer.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074" name="Rectangle 2"/>
          <p:cNvSpPr>
            <a:spLocks noGrp="1" noChangeArrowheads="1"/>
          </p:cNvSpPr>
          <p:nvPr>
            <p:ph type="ctrTitle"/>
          </p:nvPr>
        </p:nvSpPr>
        <p:spPr>
          <a:xfrm>
            <a:off x="760413" y="1700758"/>
            <a:ext cx="7772400" cy="3600450"/>
          </a:xfrm>
        </p:spPr>
        <p:txBody>
          <a:bodyPr/>
          <a:lstStyle/>
          <a:p>
            <a:pPr eaLnBrk="1" hangingPunct="1"/>
            <a:r>
              <a:rPr lang="de-DE" sz="4800" dirty="0">
                <a:latin typeface="Cambria" pitchFamily="18" charset="0"/>
              </a:rPr>
              <a:t>Dunkle Nacht der Seele</a:t>
            </a:r>
            <a:br>
              <a:rPr lang="de-DE" sz="4800" dirty="0">
                <a:latin typeface="Cambria" pitchFamily="18" charset="0"/>
              </a:rPr>
            </a:br>
            <a:r>
              <a:rPr lang="de-DE" sz="4800" dirty="0">
                <a:latin typeface="Cambria" pitchFamily="18" charset="0"/>
              </a:rPr>
              <a:t>Depression und Spiritualität</a:t>
            </a:r>
          </a:p>
        </p:txBody>
      </p:sp>
      <p:sp>
        <p:nvSpPr>
          <p:cNvPr id="3075" name="Rectangle 3"/>
          <p:cNvSpPr>
            <a:spLocks noGrp="1" noChangeArrowheads="1"/>
          </p:cNvSpPr>
          <p:nvPr>
            <p:ph type="subTitle" idx="1"/>
          </p:nvPr>
        </p:nvSpPr>
        <p:spPr>
          <a:xfrm>
            <a:off x="1403648" y="1340247"/>
            <a:ext cx="6400800" cy="1273175"/>
          </a:xfrm>
        </p:spPr>
        <p:txBody>
          <a:bodyPr/>
          <a:lstStyle/>
          <a:p>
            <a:pPr eaLnBrk="1" hangingPunct="1">
              <a:lnSpc>
                <a:spcPct val="80000"/>
              </a:lnSpc>
            </a:pPr>
            <a:r>
              <a:rPr lang="de-DE" sz="2000" dirty="0"/>
              <a:t>Dr. med. Samuel Pfeifer</a:t>
            </a:r>
          </a:p>
          <a:p>
            <a:pPr eaLnBrk="1" hangingPunct="1">
              <a:lnSpc>
                <a:spcPct val="80000"/>
              </a:lnSpc>
            </a:pPr>
            <a:r>
              <a:rPr lang="de-DE" sz="2000" dirty="0"/>
              <a:t>Klinik Sonnenhalde, Riehen</a:t>
            </a:r>
          </a:p>
        </p:txBody>
      </p:sp>
    </p:spTree>
    <p:extLst>
      <p:ext uri="{BB962C8B-B14F-4D97-AF65-F5344CB8AC3E}">
        <p14:creationId xmlns:p14="http://schemas.microsoft.com/office/powerpoint/2010/main" val="392493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99592" y="1484784"/>
            <a:ext cx="7772400" cy="720080"/>
          </a:xfrm>
        </p:spPr>
        <p:txBody>
          <a:bodyPr/>
          <a:lstStyle/>
          <a:p>
            <a:r>
              <a:rPr lang="de-CH" b="0" dirty="0"/>
              <a:t>B</a:t>
            </a:r>
            <a:br>
              <a:rPr lang="de-CH" b="0" dirty="0"/>
            </a:br>
            <a:r>
              <a:rPr lang="de-CH" b="0" dirty="0"/>
              <a:t>Spirituell gefärbte Themen </a:t>
            </a:r>
            <a:br>
              <a:rPr lang="de-CH" b="0" dirty="0"/>
            </a:br>
            <a:r>
              <a:rPr lang="de-CH" b="0" dirty="0"/>
              <a:t>in der Psychotherapie</a:t>
            </a:r>
            <a:endParaRPr lang="en-US" dirty="0"/>
          </a:p>
        </p:txBody>
      </p:sp>
      <p:sp>
        <p:nvSpPr>
          <p:cNvPr id="5" name="Textplatzhalter 4"/>
          <p:cNvSpPr>
            <a:spLocks noGrp="1"/>
          </p:cNvSpPr>
          <p:nvPr>
            <p:ph type="body" idx="1"/>
          </p:nvPr>
        </p:nvSpPr>
        <p:spPr>
          <a:xfrm>
            <a:off x="899592" y="5169173"/>
            <a:ext cx="7772400" cy="708099"/>
          </a:xfrm>
        </p:spPr>
        <p:txBody>
          <a:bodyPr/>
          <a:lstStyle/>
          <a:p>
            <a:endParaRPr lang="en-US" dirty="0"/>
          </a:p>
        </p:txBody>
      </p:sp>
    </p:spTree>
    <p:extLst>
      <p:ext uri="{BB962C8B-B14F-4D97-AF65-F5344CB8AC3E}">
        <p14:creationId xmlns:p14="http://schemas.microsoft.com/office/powerpoint/2010/main" val="2281146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de-CH" dirty="0"/>
              <a:t>Sieben häufige spirituelle Klagen</a:t>
            </a:r>
            <a:endParaRPr lang="en-US" dirty="0"/>
          </a:p>
        </p:txBody>
      </p:sp>
      <p:sp>
        <p:nvSpPr>
          <p:cNvPr id="4099" name="Rectangle 3"/>
          <p:cNvSpPr>
            <a:spLocks noGrp="1" noChangeArrowheads="1"/>
          </p:cNvSpPr>
          <p:nvPr>
            <p:ph type="body" idx="1"/>
          </p:nvPr>
        </p:nvSpPr>
        <p:spPr/>
        <p:txBody>
          <a:bodyPr/>
          <a:lstStyle/>
          <a:p>
            <a:pPr>
              <a:lnSpc>
                <a:spcPct val="90000"/>
              </a:lnSpc>
            </a:pPr>
            <a:r>
              <a:rPr lang="de-CH" sz="2400" dirty="0"/>
              <a:t>«Depression ist Sünde!» (ein guter Christ ist nicht depressiv)</a:t>
            </a:r>
          </a:p>
          <a:p>
            <a:pPr>
              <a:lnSpc>
                <a:spcPct val="90000"/>
              </a:lnSpc>
            </a:pPr>
            <a:r>
              <a:rPr lang="de-CH" sz="2400" dirty="0"/>
              <a:t>«Ich werde von Gott gestraft, weil ich mich versündigt habe!»</a:t>
            </a:r>
          </a:p>
          <a:p>
            <a:pPr>
              <a:lnSpc>
                <a:spcPct val="90000"/>
              </a:lnSpc>
            </a:pPr>
            <a:r>
              <a:rPr lang="de-CH" sz="2400" dirty="0"/>
              <a:t>«Ich spüre Gottes Gegenwart nicht mehr! » </a:t>
            </a:r>
          </a:p>
          <a:p>
            <a:pPr>
              <a:lnSpc>
                <a:spcPct val="90000"/>
              </a:lnSpc>
            </a:pPr>
            <a:r>
              <a:rPr lang="de-CH" sz="2400" dirty="0"/>
              <a:t>«Ich habe keine Kraft mehr für Bibellese und Gebet!» </a:t>
            </a:r>
          </a:p>
          <a:p>
            <a:pPr>
              <a:lnSpc>
                <a:spcPct val="90000"/>
              </a:lnSpc>
            </a:pPr>
            <a:r>
              <a:rPr lang="de-CH" sz="2400" dirty="0"/>
              <a:t>«Ich habe so Angst vor anderen Menschen! » </a:t>
            </a:r>
          </a:p>
          <a:p>
            <a:pPr>
              <a:lnSpc>
                <a:spcPct val="90000"/>
              </a:lnSpc>
            </a:pPr>
            <a:r>
              <a:rPr lang="de-CH" sz="2400" dirty="0"/>
              <a:t>«Ich tue ja nichts für Gott, verglichen mit anderen; ich bin ein nutzloses Werkzeug!» </a:t>
            </a:r>
          </a:p>
          <a:p>
            <a:pPr>
              <a:lnSpc>
                <a:spcPct val="90000"/>
              </a:lnSpc>
            </a:pPr>
            <a:r>
              <a:rPr lang="de-CH" sz="2400" dirty="0"/>
              <a:t>«Ich habe keine Hoffnung mehr!» </a:t>
            </a:r>
          </a:p>
          <a:p>
            <a:pPr>
              <a:lnSpc>
                <a:spcPct val="90000"/>
              </a:lnSpc>
            </a:pPr>
            <a:endParaRPr lang="en-US" sz="2400" dirty="0"/>
          </a:p>
        </p:txBody>
      </p:sp>
    </p:spTree>
    <p:extLst>
      <p:ext uri="{BB962C8B-B14F-4D97-AF65-F5344CB8AC3E}">
        <p14:creationId xmlns:p14="http://schemas.microsoft.com/office/powerpoint/2010/main" val="727774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de-CH" sz="2800">
                <a:solidFill>
                  <a:srgbClr val="000066"/>
                </a:solidFill>
              </a:rPr>
              <a:t>Depressive Symptome, </a:t>
            </a:r>
            <a:br>
              <a:rPr lang="de-CH" sz="2800">
                <a:solidFill>
                  <a:srgbClr val="000066"/>
                </a:solidFill>
              </a:rPr>
            </a:br>
            <a:r>
              <a:rPr lang="de-CH" sz="2800">
                <a:solidFill>
                  <a:srgbClr val="000066"/>
                </a:solidFill>
              </a:rPr>
              <a:t>die das Glaubensleben erschweren</a:t>
            </a:r>
            <a:endParaRPr lang="en-US" sz="2800">
              <a:solidFill>
                <a:srgbClr val="000066"/>
              </a:solidFill>
            </a:endParaRPr>
          </a:p>
        </p:txBody>
      </p:sp>
      <p:sp>
        <p:nvSpPr>
          <p:cNvPr id="5123" name="Rectangle 3"/>
          <p:cNvSpPr>
            <a:spLocks noGrp="1" noChangeArrowheads="1"/>
          </p:cNvSpPr>
          <p:nvPr>
            <p:ph type="body" idx="1"/>
          </p:nvPr>
        </p:nvSpPr>
        <p:spPr/>
        <p:txBody>
          <a:bodyPr/>
          <a:lstStyle/>
          <a:p>
            <a:pPr>
              <a:lnSpc>
                <a:spcPct val="80000"/>
              </a:lnSpc>
              <a:buFont typeface="Wingdings" pitchFamily="2" charset="2"/>
              <a:buNone/>
            </a:pPr>
            <a:r>
              <a:rPr lang="de-CH" sz="2800"/>
              <a:t>1. Melancholie, traurige Verstimmung, Verlust von Freude und Interesse</a:t>
            </a:r>
          </a:p>
          <a:p>
            <a:pPr>
              <a:lnSpc>
                <a:spcPct val="80000"/>
              </a:lnSpc>
              <a:buFont typeface="Wingdings" pitchFamily="2" charset="2"/>
              <a:buNone/>
            </a:pPr>
            <a:r>
              <a:rPr lang="de-CH" sz="2800"/>
              <a:t>2. Grübeln und Zweifeln, innere Unruhe, sinnloses Gedankenkreisen, gedankliche Einengung auf depressive Inhalte</a:t>
            </a:r>
          </a:p>
          <a:p>
            <a:pPr>
              <a:lnSpc>
                <a:spcPct val="80000"/>
              </a:lnSpc>
              <a:buFont typeface="Wingdings" pitchFamily="2" charset="2"/>
              <a:buNone/>
            </a:pPr>
            <a:r>
              <a:rPr lang="de-CH" sz="2800"/>
              <a:t>3. Selbstvorwürfe, Schuldideen</a:t>
            </a:r>
          </a:p>
          <a:p>
            <a:pPr>
              <a:lnSpc>
                <a:spcPct val="80000"/>
              </a:lnSpc>
              <a:buFont typeface="Wingdings" pitchFamily="2" charset="2"/>
              <a:buNone/>
            </a:pPr>
            <a:r>
              <a:rPr lang="de-CH" sz="2800"/>
              <a:t>4. Energiemangel, Entschlussunfähigkeit</a:t>
            </a:r>
          </a:p>
          <a:p>
            <a:pPr>
              <a:lnSpc>
                <a:spcPct val="80000"/>
              </a:lnSpc>
              <a:buFont typeface="Wingdings" pitchFamily="2" charset="2"/>
              <a:buNone/>
            </a:pPr>
            <a:r>
              <a:rPr lang="de-CH" sz="2800"/>
              <a:t>5. Angst und Rückzug vor anderen Menschen</a:t>
            </a:r>
          </a:p>
          <a:p>
            <a:pPr>
              <a:lnSpc>
                <a:spcPct val="80000"/>
              </a:lnSpc>
              <a:buFont typeface="Wingdings" pitchFamily="2" charset="2"/>
              <a:buNone/>
            </a:pPr>
            <a:r>
              <a:rPr lang="de-CH" sz="2800"/>
              <a:t>6. Sorgen und Mangel an Perspektive</a:t>
            </a:r>
          </a:p>
          <a:p>
            <a:pPr>
              <a:lnSpc>
                <a:spcPct val="80000"/>
              </a:lnSpc>
              <a:buFont typeface="Wingdings" pitchFamily="2" charset="2"/>
              <a:buNone/>
            </a:pPr>
            <a:r>
              <a:rPr lang="de-CH" sz="2800"/>
              <a:t>7. Reizbarkeit und Überempfindlichkeit</a:t>
            </a:r>
          </a:p>
          <a:p>
            <a:pPr>
              <a:lnSpc>
                <a:spcPct val="80000"/>
              </a:lnSpc>
              <a:buFont typeface="Wingdings" pitchFamily="2" charset="2"/>
              <a:buNone/>
            </a:pPr>
            <a:r>
              <a:rPr lang="de-CH" sz="2800"/>
              <a:t>8. Hoffnungslosigkeit und Todeswunsch</a:t>
            </a:r>
            <a:endParaRPr lang="en-US" sz="2800"/>
          </a:p>
        </p:txBody>
      </p:sp>
    </p:spTree>
    <p:extLst>
      <p:ext uri="{BB962C8B-B14F-4D97-AF65-F5344CB8AC3E}">
        <p14:creationId xmlns:p14="http://schemas.microsoft.com/office/powerpoint/2010/main" val="677882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de-CH">
                <a:solidFill>
                  <a:srgbClr val="000066"/>
                </a:solidFill>
              </a:rPr>
              <a:t>Studie: Gebet und Depression</a:t>
            </a:r>
            <a:endParaRPr lang="en-US">
              <a:solidFill>
                <a:srgbClr val="000066"/>
              </a:solidFill>
            </a:endParaRPr>
          </a:p>
        </p:txBody>
      </p:sp>
      <p:sp>
        <p:nvSpPr>
          <p:cNvPr id="6147" name="Rectangle 3"/>
          <p:cNvSpPr>
            <a:spLocks noGrp="1" noChangeArrowheads="1"/>
          </p:cNvSpPr>
          <p:nvPr>
            <p:ph type="body" idx="1"/>
          </p:nvPr>
        </p:nvSpPr>
        <p:spPr/>
        <p:txBody>
          <a:bodyPr/>
          <a:lstStyle/>
          <a:p>
            <a:pPr>
              <a:tabLst>
                <a:tab pos="1085850" algn="r"/>
                <a:tab pos="1257300" algn="l"/>
              </a:tabLst>
            </a:pPr>
            <a:r>
              <a:rPr lang="de-CH" sz="2800" dirty="0"/>
              <a:t>Von 46 Patienten, die angaben, vor der Depression täglich gebetet zu haben, gaben an:</a:t>
            </a:r>
            <a:br>
              <a:rPr lang="de-CH" sz="2800" dirty="0"/>
            </a:br>
            <a:endParaRPr lang="de-CH" sz="2800" dirty="0"/>
          </a:p>
          <a:p>
            <a:pPr lvl="1">
              <a:tabLst>
                <a:tab pos="1085850" algn="r"/>
                <a:tab pos="1257300" algn="l"/>
              </a:tabLst>
            </a:pPr>
            <a:r>
              <a:rPr lang="de-CH" dirty="0"/>
              <a:t>	8	«kein Bedürfnis mehr zu beten«</a:t>
            </a:r>
          </a:p>
          <a:p>
            <a:pPr lvl="1">
              <a:tabLst>
                <a:tab pos="1085850" algn="r"/>
                <a:tab pos="1257300" algn="l"/>
              </a:tabLst>
            </a:pPr>
            <a:r>
              <a:rPr lang="de-CH" dirty="0"/>
              <a:t>	9	«Ich möchte gerne, aber kann nicht«</a:t>
            </a:r>
          </a:p>
          <a:p>
            <a:pPr lvl="1">
              <a:tabLst>
                <a:tab pos="1085850" algn="r"/>
                <a:tab pos="1257300" algn="l"/>
              </a:tabLst>
            </a:pPr>
            <a:r>
              <a:rPr lang="de-CH" dirty="0"/>
              <a:t>	16	«Ich bete wie früher«</a:t>
            </a:r>
          </a:p>
          <a:p>
            <a:pPr lvl="1">
              <a:tabLst>
                <a:tab pos="1085850" algn="r"/>
                <a:tab pos="1257300" algn="l"/>
              </a:tabLst>
            </a:pPr>
            <a:r>
              <a:rPr lang="de-CH" dirty="0"/>
              <a:t>	13	«Ich bete jetzt mehr als früher«</a:t>
            </a:r>
          </a:p>
          <a:p>
            <a:pPr lvl="1">
              <a:tabLst>
                <a:tab pos="1085850" algn="r"/>
                <a:tab pos="1257300" algn="l"/>
              </a:tabLst>
            </a:pPr>
            <a:endParaRPr lang="en-US" dirty="0"/>
          </a:p>
        </p:txBody>
      </p:sp>
      <p:sp>
        <p:nvSpPr>
          <p:cNvPr id="6148" name="Text Box 4"/>
          <p:cNvSpPr txBox="1">
            <a:spLocks noChangeArrowheads="1"/>
          </p:cNvSpPr>
          <p:nvPr/>
        </p:nvSpPr>
        <p:spPr bwMode="auto">
          <a:xfrm>
            <a:off x="1259632" y="5085184"/>
            <a:ext cx="723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de-CH" sz="1400" b="1" dirty="0">
                <a:latin typeface="Arial" charset="0"/>
              </a:rPr>
              <a:t>Nach Hole 1977</a:t>
            </a:r>
          </a:p>
        </p:txBody>
      </p:sp>
    </p:spTree>
    <p:extLst>
      <p:ext uri="{BB962C8B-B14F-4D97-AF65-F5344CB8AC3E}">
        <p14:creationId xmlns:p14="http://schemas.microsoft.com/office/powerpoint/2010/main" val="2528735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99592" y="1484784"/>
            <a:ext cx="7772400" cy="720080"/>
          </a:xfrm>
        </p:spPr>
        <p:txBody>
          <a:bodyPr/>
          <a:lstStyle/>
          <a:p>
            <a:r>
              <a:rPr lang="de-CH" b="0" dirty="0"/>
              <a:t>C</a:t>
            </a:r>
            <a:br>
              <a:rPr lang="de-CH" b="0" dirty="0"/>
            </a:br>
            <a:r>
              <a:rPr lang="de-CH" b="0" dirty="0"/>
              <a:t>SPIRITUELLE KRISEN</a:t>
            </a:r>
            <a:br>
              <a:rPr lang="de-CH" b="0" dirty="0"/>
            </a:br>
            <a:r>
              <a:rPr lang="de-CH" b="0" dirty="0"/>
              <a:t>im Gewand der Depression</a:t>
            </a:r>
            <a:endParaRPr lang="en-US" dirty="0"/>
          </a:p>
        </p:txBody>
      </p:sp>
      <p:sp>
        <p:nvSpPr>
          <p:cNvPr id="5" name="Textplatzhalter 4"/>
          <p:cNvSpPr>
            <a:spLocks noGrp="1"/>
          </p:cNvSpPr>
          <p:nvPr>
            <p:ph type="body" idx="1"/>
          </p:nvPr>
        </p:nvSpPr>
        <p:spPr>
          <a:xfrm>
            <a:off x="899592" y="5169173"/>
            <a:ext cx="7772400" cy="708099"/>
          </a:xfrm>
        </p:spPr>
        <p:txBody>
          <a:bodyPr/>
          <a:lstStyle/>
          <a:p>
            <a:endParaRPr lang="en-US" dirty="0"/>
          </a:p>
        </p:txBody>
      </p:sp>
    </p:spTree>
    <p:extLst>
      <p:ext uri="{BB962C8B-B14F-4D97-AF65-F5344CB8AC3E}">
        <p14:creationId xmlns:p14="http://schemas.microsoft.com/office/powerpoint/2010/main" val="3258151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Martin Buber: Gottesfinsternis</a:t>
            </a:r>
          </a:p>
        </p:txBody>
      </p:sp>
      <p:sp>
        <p:nvSpPr>
          <p:cNvPr id="5" name="Inhaltsplatzhalter 4"/>
          <p:cNvSpPr>
            <a:spLocks noGrp="1"/>
          </p:cNvSpPr>
          <p:nvPr>
            <p:ph idx="1"/>
          </p:nvPr>
        </p:nvSpPr>
        <p:spPr>
          <a:xfrm>
            <a:off x="4355975" y="1340768"/>
            <a:ext cx="4464175" cy="4670425"/>
          </a:xfrm>
        </p:spPr>
        <p:txBody>
          <a:bodyPr/>
          <a:lstStyle/>
          <a:p>
            <a:r>
              <a:rPr lang="de-CH" sz="1800" dirty="0"/>
              <a:t>Die Zeiten der großen Probe sind die der Gottesfinsternis. Wie wenn die Sonne sich verfinstert, und </a:t>
            </a:r>
            <a:r>
              <a:rPr lang="de-CH" sz="1800" dirty="0" err="1"/>
              <a:t>wüßte</a:t>
            </a:r>
            <a:r>
              <a:rPr lang="de-CH" sz="1800" dirty="0"/>
              <a:t> man nicht, </a:t>
            </a:r>
            <a:r>
              <a:rPr lang="de-CH" sz="1800" dirty="0" err="1"/>
              <a:t>daß</a:t>
            </a:r>
            <a:r>
              <a:rPr lang="de-CH" sz="1800" dirty="0"/>
              <a:t> sie da ist, würde man meinen, es gäbe sie nicht mehr, so ist es in solchen Zeiten. Das Antlitz Gottes ist uns verstellt, und es ist, als </a:t>
            </a:r>
            <a:r>
              <a:rPr lang="de-CH" sz="1800" dirty="0" err="1"/>
              <a:t>müßte</a:t>
            </a:r>
            <a:r>
              <a:rPr lang="de-CH" sz="1800" dirty="0"/>
              <a:t> die Welt erkalten, der es nicht mehr leuchtet. Wir nehmen ihn nicht mehr wahr, es ist finster und kalt, als ob es ihn nicht gäbe, es erscheint sinnlos, zu ihm umzukehren, der doch, wenn er da ist, sich </a:t>
            </a:r>
            <a:r>
              <a:rPr lang="de-CH" sz="1800" dirty="0" err="1"/>
              <a:t>gewiß</a:t>
            </a:r>
            <a:r>
              <a:rPr lang="de-CH" sz="1800" dirty="0"/>
              <a:t> nicht mit uns abgeben wird, es erscheint hoffnungslos zu ihm durchdringen zu wollen. </a:t>
            </a:r>
          </a:p>
          <a:p>
            <a:endParaRPr lang="de-CH" sz="1800" dirty="0"/>
          </a:p>
          <a:p>
            <a:pPr lvl="1"/>
            <a:r>
              <a:rPr lang="de-CH" sz="1800" dirty="0"/>
              <a:t>(aus «</a:t>
            </a:r>
            <a:r>
              <a:rPr lang="de-CH" sz="1800" dirty="0" err="1"/>
              <a:t>Gog</a:t>
            </a:r>
            <a:r>
              <a:rPr lang="de-CH" sz="1800" dirty="0"/>
              <a:t> und </a:t>
            </a:r>
            <a:r>
              <a:rPr lang="de-CH" sz="1800" dirty="0" err="1"/>
              <a:t>Magog</a:t>
            </a:r>
            <a:r>
              <a:rPr lang="de-CH" sz="1800" dirty="0"/>
              <a:t>»)</a:t>
            </a:r>
          </a:p>
        </p:txBody>
      </p:sp>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592" y="1412776"/>
            <a:ext cx="3360373" cy="2520280"/>
          </a:xfrm>
          <a:prstGeom prst="rect">
            <a:avLst/>
          </a:prstGeom>
        </p:spPr>
      </p:pic>
      <p:sp>
        <p:nvSpPr>
          <p:cNvPr id="3" name="Textfeld 2"/>
          <p:cNvSpPr txBox="1"/>
          <p:nvPr/>
        </p:nvSpPr>
        <p:spPr>
          <a:xfrm>
            <a:off x="899592" y="4077072"/>
            <a:ext cx="3360373" cy="954107"/>
          </a:xfrm>
          <a:prstGeom prst="rect">
            <a:avLst/>
          </a:prstGeom>
          <a:noFill/>
        </p:spPr>
        <p:txBody>
          <a:bodyPr wrap="square" rtlCol="0">
            <a:spAutoFit/>
          </a:bodyPr>
          <a:lstStyle/>
          <a:p>
            <a:r>
              <a:rPr lang="de-CH" sz="1400" dirty="0">
                <a:latin typeface="Calibri" pitchFamily="34" charset="0"/>
              </a:rPr>
              <a:t>Die Qualen des Heiligen Antonius – Isenheimer Altar</a:t>
            </a:r>
            <a:r>
              <a:rPr lang="de-CH" sz="1400">
                <a:latin typeface="Calibri" pitchFamily="34" charset="0"/>
              </a:rPr>
              <a:t>, Colmar. </a:t>
            </a:r>
            <a:r>
              <a:rPr lang="de-CH" sz="1400" dirty="0">
                <a:latin typeface="Calibri" pitchFamily="34" charset="0"/>
              </a:rPr>
              <a:t>Auf dem Schild rechts unten steht sinngemäss: «Gott, wo bist Du in meinem Leiden?»</a:t>
            </a:r>
          </a:p>
        </p:txBody>
      </p:sp>
    </p:spTree>
    <p:extLst>
      <p:ext uri="{BB962C8B-B14F-4D97-AF65-F5344CB8AC3E}">
        <p14:creationId xmlns:p14="http://schemas.microsoft.com/office/powerpoint/2010/main" val="2490343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Johannes </a:t>
            </a:r>
            <a:r>
              <a:rPr lang="en-US" dirty="0" err="1"/>
              <a:t>vom</a:t>
            </a:r>
            <a:r>
              <a:rPr lang="en-US" dirty="0"/>
              <a:t> </a:t>
            </a:r>
            <a:r>
              <a:rPr lang="en-US" dirty="0" err="1"/>
              <a:t>Kreuz</a:t>
            </a:r>
            <a:r>
              <a:rPr lang="en-US" dirty="0"/>
              <a:t>: </a:t>
            </a:r>
            <a:r>
              <a:rPr lang="en-US" dirty="0" err="1"/>
              <a:t>Dunkle</a:t>
            </a:r>
            <a:r>
              <a:rPr lang="en-US" dirty="0"/>
              <a:t> </a:t>
            </a:r>
            <a:r>
              <a:rPr lang="en-US" dirty="0" err="1"/>
              <a:t>Nacht</a:t>
            </a:r>
            <a:r>
              <a:rPr lang="en-US" dirty="0"/>
              <a:t> der </a:t>
            </a:r>
            <a:r>
              <a:rPr lang="en-US" dirty="0" err="1"/>
              <a:t>Seele</a:t>
            </a:r>
            <a:endParaRPr lang="en-US" dirty="0"/>
          </a:p>
        </p:txBody>
      </p:sp>
      <p:sp>
        <p:nvSpPr>
          <p:cNvPr id="7171" name="Rectangle 3"/>
          <p:cNvSpPr>
            <a:spLocks noGrp="1" noChangeArrowheads="1"/>
          </p:cNvSpPr>
          <p:nvPr>
            <p:ph type="body" idx="1"/>
          </p:nvPr>
        </p:nvSpPr>
        <p:spPr>
          <a:xfrm>
            <a:off x="3779912" y="1340768"/>
            <a:ext cx="5040238" cy="4670425"/>
          </a:xfrm>
        </p:spPr>
        <p:txBody>
          <a:bodyPr/>
          <a:lstStyle/>
          <a:p>
            <a:r>
              <a:rPr lang="de-CH" sz="2400" dirty="0"/>
              <a:t>Spanischer Mystiker, 1542-1591</a:t>
            </a:r>
          </a:p>
          <a:p>
            <a:r>
              <a:rPr lang="de-CH" sz="2400" dirty="0"/>
              <a:t>Wegen seiner radikalen Vorstellungen einer kirchlichen Erneuerung in den Kerker von Toledo geworfen</a:t>
            </a:r>
          </a:p>
          <a:p>
            <a:r>
              <a:rPr lang="de-CH" sz="2400" dirty="0"/>
              <a:t>Prägt den Begriff der «Dunklen Nacht der Seele« als spirituelle Krise.</a:t>
            </a:r>
          </a:p>
          <a:p>
            <a:r>
              <a:rPr lang="de-CH" sz="2400" dirty="0"/>
              <a:t>Verlust eines bereits einmal erlebten Lichtes.</a:t>
            </a:r>
          </a:p>
          <a:p>
            <a:r>
              <a:rPr lang="de-CH" sz="2400" dirty="0"/>
              <a:t>Gottverlassenheit («Mein Gott, mein Gott, warum hast du mich verlassen?«)</a:t>
            </a:r>
          </a:p>
          <a:p>
            <a:endParaRPr lang="de-CH" sz="2400" dirty="0"/>
          </a:p>
          <a:p>
            <a:pPr marL="0" indent="0">
              <a:buNone/>
            </a:pPr>
            <a:endParaRPr lang="de-CH" sz="2400" dirty="0"/>
          </a:p>
          <a:p>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9592" y="1381125"/>
            <a:ext cx="2838450"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449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Individuelle Erfahrungen</a:t>
            </a:r>
          </a:p>
        </p:txBody>
      </p:sp>
      <p:sp>
        <p:nvSpPr>
          <p:cNvPr id="3" name="Inhaltsplatzhalter 2"/>
          <p:cNvSpPr>
            <a:spLocks noGrp="1"/>
          </p:cNvSpPr>
          <p:nvPr>
            <p:ph idx="1"/>
          </p:nvPr>
        </p:nvSpPr>
        <p:spPr/>
        <p:txBody>
          <a:bodyPr/>
          <a:lstStyle/>
          <a:p>
            <a:r>
              <a:rPr lang="de-CH" dirty="0"/>
              <a:t>In einem Interview erklärt ein Mann seine «Dunkle Nacht der Seele« wie folgt:</a:t>
            </a:r>
          </a:p>
          <a:p>
            <a:pPr lvl="1"/>
            <a:r>
              <a:rPr lang="de-CH" sz="1600" dirty="0"/>
              <a:t>Nichts macht mehr Sinn, es gibt keinen Lebenszweck mehr. Manchmal wird es von etwas Äusserem ausgelöst, vielleicht einer Katastrophe auf einer äusseren Ebene. Der Tod eines nahen Menschen könnte es auslösen, ganz besonders ein vorzeitiger Tod, z.B. wenn dein Kind stirbt. Oder du hast alles dafür gegeben, dein Leben aufzubauen und ihm einen Sinn zu geben, - und der Sinn, den du deinem Leben gegeben hast, deine Aktivitäten, deine Erfolge, die Richtung, in die du gehst, das, was du als wichtig betrachtest, </a:t>
            </a:r>
            <a:r>
              <a:rPr lang="de-CH" sz="1600" u="sng" dirty="0"/>
              <a:t>all das bricht zusammen</a:t>
            </a:r>
            <a:r>
              <a:rPr lang="de-CH" sz="1600" dirty="0"/>
              <a:t>.</a:t>
            </a:r>
          </a:p>
          <a:p>
            <a:pPr lvl="1"/>
            <a:r>
              <a:rPr lang="de-CH" sz="1600" dirty="0"/>
              <a:t>Es kann passieren, wenn etwas geschieht, dass du nicht mehr wegerklären kannst,  irgendein Ereignis, das die Bedeutung, die dein Leben vorher hatte, für nichtig erklärt.</a:t>
            </a:r>
          </a:p>
          <a:p>
            <a:pPr lvl="1"/>
            <a:r>
              <a:rPr lang="de-CH" sz="1600" dirty="0"/>
              <a:t>Was dabei wirklich zusammengebrochen ist, ist der ganze Bezugsrahmen für dein Leben, die Bedeutung, die dein Denken ihm gegeben hat. Und das bringt dich an einen dunklen inneren Ort.</a:t>
            </a:r>
            <a:br>
              <a:rPr lang="de-CH" sz="1600" dirty="0"/>
            </a:br>
            <a:endParaRPr lang="de-CH" sz="1600" dirty="0"/>
          </a:p>
          <a:p>
            <a:pPr marL="914400" lvl="2" indent="0">
              <a:buNone/>
            </a:pPr>
            <a:r>
              <a:rPr lang="de-CH" sz="1200" dirty="0"/>
              <a:t>QUELLE: http://www.leben-sterben.de/texte/transformation/dunkle-nacht-der-seele.html</a:t>
            </a:r>
            <a:br>
              <a:rPr lang="de-CH" sz="1200" dirty="0"/>
            </a:br>
            <a:endParaRPr lang="de-CH" sz="1200" dirty="0"/>
          </a:p>
        </p:txBody>
      </p:sp>
    </p:spTree>
    <p:extLst>
      <p:ext uri="{BB962C8B-B14F-4D97-AF65-F5344CB8AC3E}">
        <p14:creationId xmlns:p14="http://schemas.microsoft.com/office/powerpoint/2010/main" val="1243126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Umwandlung in einen aktiven Prozess</a:t>
            </a:r>
          </a:p>
        </p:txBody>
      </p:sp>
      <p:sp>
        <p:nvSpPr>
          <p:cNvPr id="3" name="Inhaltsplatzhalter 2"/>
          <p:cNvSpPr>
            <a:spLocks noGrp="1"/>
          </p:cNvSpPr>
          <p:nvPr>
            <p:ph idx="1"/>
          </p:nvPr>
        </p:nvSpPr>
        <p:spPr/>
        <p:txBody>
          <a:bodyPr/>
          <a:lstStyle/>
          <a:p>
            <a:r>
              <a:rPr lang="de-CH" dirty="0"/>
              <a:t>In seinen beiden Hauptwerken beschreibt Johannes v. Kreuz einerseits die passiv erfahrene („Dunkle Nacht“)  und </a:t>
            </a:r>
          </a:p>
          <a:p>
            <a:r>
              <a:rPr lang="de-CH" u="sng" dirty="0"/>
              <a:t>die aktiv gelebte Nacht</a:t>
            </a:r>
            <a:r>
              <a:rPr lang="de-CH" dirty="0"/>
              <a:t> („Aufstieg auf den Berg </a:t>
            </a:r>
            <a:r>
              <a:rPr lang="de-CH" dirty="0" err="1"/>
              <a:t>Karmel</a:t>
            </a:r>
            <a:r>
              <a:rPr lang="de-CH" dirty="0"/>
              <a:t>“). </a:t>
            </a:r>
          </a:p>
          <a:p>
            <a:r>
              <a:rPr lang="de-CH" dirty="0"/>
              <a:t>Er leitet dazu an, „die von Gott her kommende, vom Menschen her gesehen „</a:t>
            </a:r>
            <a:r>
              <a:rPr lang="de-CH" i="1" dirty="0"/>
              <a:t>passive Nacht“ </a:t>
            </a:r>
            <a:r>
              <a:rPr lang="de-CH" dirty="0"/>
              <a:t>zu einer </a:t>
            </a:r>
            <a:r>
              <a:rPr lang="de-CH" i="1" dirty="0"/>
              <a:t>„aktiven Nacht“ </a:t>
            </a:r>
            <a:r>
              <a:rPr lang="de-CH" dirty="0"/>
              <a:t>zu gestalten“ (Körner).</a:t>
            </a:r>
          </a:p>
          <a:p>
            <a:endParaRPr lang="de-CH" dirty="0"/>
          </a:p>
        </p:txBody>
      </p:sp>
    </p:spTree>
    <p:extLst>
      <p:ext uri="{BB962C8B-B14F-4D97-AF65-F5344CB8AC3E}">
        <p14:creationId xmlns:p14="http://schemas.microsoft.com/office/powerpoint/2010/main" val="4028230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99592" y="1484784"/>
            <a:ext cx="7772400" cy="720080"/>
          </a:xfrm>
        </p:spPr>
        <p:txBody>
          <a:bodyPr/>
          <a:lstStyle/>
          <a:p>
            <a:r>
              <a:rPr lang="de-CH" b="0" dirty="0"/>
              <a:t>D</a:t>
            </a:r>
            <a:br>
              <a:rPr lang="de-CH" b="0" dirty="0"/>
            </a:br>
            <a:r>
              <a:rPr lang="de-CH" b="0" dirty="0"/>
              <a:t>ZUGÄNGE ZUR DEPRESSION </a:t>
            </a:r>
            <a:br>
              <a:rPr lang="de-CH" b="0" dirty="0"/>
            </a:br>
            <a:r>
              <a:rPr lang="de-CH" b="0" dirty="0"/>
              <a:t>unter Berücksichtigung spiritueller Werte </a:t>
            </a:r>
            <a:endParaRPr lang="en-US" dirty="0"/>
          </a:p>
        </p:txBody>
      </p:sp>
      <p:sp>
        <p:nvSpPr>
          <p:cNvPr id="5" name="Textplatzhalter 4"/>
          <p:cNvSpPr>
            <a:spLocks noGrp="1"/>
          </p:cNvSpPr>
          <p:nvPr>
            <p:ph type="body" idx="1"/>
          </p:nvPr>
        </p:nvSpPr>
        <p:spPr>
          <a:xfrm>
            <a:off x="899592" y="5169173"/>
            <a:ext cx="7772400" cy="708099"/>
          </a:xfrm>
        </p:spPr>
        <p:txBody>
          <a:bodyPr/>
          <a:lstStyle/>
          <a:p>
            <a:endParaRPr lang="en-US" dirty="0"/>
          </a:p>
        </p:txBody>
      </p:sp>
    </p:spTree>
    <p:extLst>
      <p:ext uri="{BB962C8B-B14F-4D97-AF65-F5344CB8AC3E}">
        <p14:creationId xmlns:p14="http://schemas.microsoft.com/office/powerpoint/2010/main" val="1577792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074" name="Rectangle 2"/>
          <p:cNvSpPr>
            <a:spLocks noGrp="1" noChangeArrowheads="1"/>
          </p:cNvSpPr>
          <p:nvPr>
            <p:ph type="ctrTitle"/>
          </p:nvPr>
        </p:nvSpPr>
        <p:spPr>
          <a:xfrm>
            <a:off x="760413" y="1700758"/>
            <a:ext cx="7772400" cy="3600450"/>
          </a:xfrm>
        </p:spPr>
        <p:txBody>
          <a:bodyPr/>
          <a:lstStyle/>
          <a:p>
            <a:pPr eaLnBrk="1" hangingPunct="1"/>
            <a:r>
              <a:rPr lang="de-DE" sz="4800" dirty="0">
                <a:latin typeface="Cambria" pitchFamily="18" charset="0"/>
              </a:rPr>
              <a:t>Dunkle Nacht der Seele</a:t>
            </a:r>
            <a:br>
              <a:rPr lang="de-DE" sz="4800" dirty="0">
                <a:latin typeface="Cambria" pitchFamily="18" charset="0"/>
              </a:rPr>
            </a:br>
            <a:r>
              <a:rPr lang="de-DE" sz="4800" dirty="0">
                <a:latin typeface="Cambria" pitchFamily="18" charset="0"/>
              </a:rPr>
              <a:t>Depression und Spiritualität</a:t>
            </a:r>
          </a:p>
        </p:txBody>
      </p:sp>
      <p:sp>
        <p:nvSpPr>
          <p:cNvPr id="3075" name="Rectangle 3"/>
          <p:cNvSpPr>
            <a:spLocks noGrp="1" noChangeArrowheads="1"/>
          </p:cNvSpPr>
          <p:nvPr>
            <p:ph type="subTitle" idx="1"/>
          </p:nvPr>
        </p:nvSpPr>
        <p:spPr>
          <a:xfrm>
            <a:off x="1403648" y="1340247"/>
            <a:ext cx="6400800" cy="1273175"/>
          </a:xfrm>
        </p:spPr>
        <p:txBody>
          <a:bodyPr/>
          <a:lstStyle/>
          <a:p>
            <a:pPr eaLnBrk="1" hangingPunct="1">
              <a:lnSpc>
                <a:spcPct val="80000"/>
              </a:lnSpc>
            </a:pPr>
            <a:r>
              <a:rPr lang="de-DE" sz="2000" dirty="0"/>
              <a:t>Dr. med. Samuel Pfeifer</a:t>
            </a:r>
          </a:p>
          <a:p>
            <a:pPr eaLnBrk="1" hangingPunct="1">
              <a:lnSpc>
                <a:spcPct val="80000"/>
              </a:lnSpc>
            </a:pPr>
            <a:r>
              <a:rPr lang="de-DE" sz="2000" dirty="0"/>
              <a:t>Klinik Sonnenhalde, Riehen</a:t>
            </a:r>
          </a:p>
        </p:txBody>
      </p:sp>
      <p:pic>
        <p:nvPicPr>
          <p:cNvPr id="2" name="Grafik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576" y="6070351"/>
            <a:ext cx="3528392" cy="441049"/>
          </a:xfrm>
          <a:prstGeom prst="rect">
            <a:avLst/>
          </a:prstGeom>
        </p:spPr>
      </p:pic>
    </p:spTree>
    <p:extLst>
      <p:ext uri="{BB962C8B-B14F-4D97-AF65-F5344CB8AC3E}">
        <p14:creationId xmlns:p14="http://schemas.microsoft.com/office/powerpoint/2010/main" val="894476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GIF_Brain_duplex"/>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2275" y="2708275"/>
            <a:ext cx="2592388"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ChangeArrowheads="1"/>
          </p:cNvSpPr>
          <p:nvPr/>
        </p:nvSpPr>
        <p:spPr bwMode="auto">
          <a:xfrm>
            <a:off x="5105400" y="228600"/>
            <a:ext cx="762000" cy="6400800"/>
          </a:xfrm>
          <a:prstGeom prst="rect">
            <a:avLst/>
          </a:prstGeom>
          <a:gradFill rotWithShape="0">
            <a:gsLst>
              <a:gs pos="0">
                <a:srgbClr val="FFFF99"/>
              </a:gs>
              <a:gs pos="100000">
                <a:srgbClr val="DDDDDD"/>
              </a:gs>
            </a:gsLst>
            <a:lin ang="5400000" scaled="1"/>
          </a:gra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r">
              <a:lnSpc>
                <a:spcPct val="100000"/>
              </a:lnSpc>
              <a:spcBef>
                <a:spcPct val="0"/>
              </a:spcBef>
            </a:pPr>
            <a:r>
              <a:rPr lang="de-CH" sz="3200" dirty="0">
                <a:solidFill>
                  <a:srgbClr val="000099"/>
                </a:solidFill>
                <a:latin typeface="Calibri" pitchFamily="34" charset="0"/>
              </a:rPr>
              <a:t>UMFELD </a:t>
            </a:r>
            <a:r>
              <a:rPr lang="de-CH" sz="3600" dirty="0">
                <a:solidFill>
                  <a:srgbClr val="000099"/>
                </a:solidFill>
              </a:rPr>
              <a:t>   </a:t>
            </a:r>
            <a:endParaRPr lang="de-CH" dirty="0">
              <a:latin typeface="Times New Roman" pitchFamily="18" charset="0"/>
            </a:endParaRPr>
          </a:p>
        </p:txBody>
      </p:sp>
      <p:sp>
        <p:nvSpPr>
          <p:cNvPr id="30724" name="Text Box 4"/>
          <p:cNvSpPr txBox="1">
            <a:spLocks noChangeArrowheads="1"/>
          </p:cNvSpPr>
          <p:nvPr/>
        </p:nvSpPr>
        <p:spPr bwMode="auto">
          <a:xfrm>
            <a:off x="6156176" y="650696"/>
            <a:ext cx="2819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lnSpc>
                <a:spcPct val="120000"/>
              </a:lnSpc>
              <a:spcBef>
                <a:spcPct val="50000"/>
              </a:spcBef>
              <a:spcAft>
                <a:spcPct val="0"/>
              </a:spcAft>
              <a:defRPr sz="2400">
                <a:solidFill>
                  <a:schemeClr val="tx1"/>
                </a:solidFill>
                <a:latin typeface="Tahoma" pitchFamily="34" charset="0"/>
              </a:defRPr>
            </a:lvl6pPr>
            <a:lvl7pPr marL="2971800" indent="-228600" eaLnBrk="0" fontAlgn="base" hangingPunct="0">
              <a:lnSpc>
                <a:spcPct val="120000"/>
              </a:lnSpc>
              <a:spcBef>
                <a:spcPct val="50000"/>
              </a:spcBef>
              <a:spcAft>
                <a:spcPct val="0"/>
              </a:spcAft>
              <a:defRPr sz="2400">
                <a:solidFill>
                  <a:schemeClr val="tx1"/>
                </a:solidFill>
                <a:latin typeface="Tahoma" pitchFamily="34" charset="0"/>
              </a:defRPr>
            </a:lvl7pPr>
            <a:lvl8pPr marL="3429000" indent="-228600" eaLnBrk="0" fontAlgn="base" hangingPunct="0">
              <a:lnSpc>
                <a:spcPct val="120000"/>
              </a:lnSpc>
              <a:spcBef>
                <a:spcPct val="50000"/>
              </a:spcBef>
              <a:spcAft>
                <a:spcPct val="0"/>
              </a:spcAft>
              <a:defRPr sz="2400">
                <a:solidFill>
                  <a:schemeClr val="tx1"/>
                </a:solidFill>
                <a:latin typeface="Tahoma" pitchFamily="34" charset="0"/>
              </a:defRPr>
            </a:lvl8pPr>
            <a:lvl9pPr marL="3886200" indent="-228600" eaLnBrk="0" fontAlgn="base" hangingPunct="0">
              <a:lnSpc>
                <a:spcPct val="120000"/>
              </a:lnSpc>
              <a:spcBef>
                <a:spcPct val="50000"/>
              </a:spcBef>
              <a:spcAft>
                <a:spcPct val="0"/>
              </a:spcAft>
              <a:defRPr sz="2400">
                <a:solidFill>
                  <a:schemeClr val="tx1"/>
                </a:solidFill>
                <a:latin typeface="Tahoma" pitchFamily="34" charset="0"/>
              </a:defRPr>
            </a:lvl9pPr>
          </a:lstStyle>
          <a:p>
            <a:pPr>
              <a:lnSpc>
                <a:spcPct val="100000"/>
              </a:lnSpc>
            </a:pPr>
            <a:r>
              <a:rPr lang="de-DE" b="1" dirty="0">
                <a:solidFill>
                  <a:srgbClr val="000099"/>
                </a:solidFill>
                <a:latin typeface="Calibri" pitchFamily="34" charset="0"/>
              </a:rPr>
              <a:t>Psychoedukation: Entstehung einer</a:t>
            </a:r>
            <a:br>
              <a:rPr lang="de-DE" b="1" dirty="0">
                <a:solidFill>
                  <a:srgbClr val="000099"/>
                </a:solidFill>
                <a:latin typeface="Calibri" pitchFamily="34" charset="0"/>
              </a:rPr>
            </a:br>
            <a:r>
              <a:rPr lang="de-DE" b="1" dirty="0">
                <a:solidFill>
                  <a:srgbClr val="000099"/>
                </a:solidFill>
                <a:latin typeface="Calibri" pitchFamily="34" charset="0"/>
              </a:rPr>
              <a:t>Depression</a:t>
            </a:r>
            <a:endParaRPr lang="de-DE" sz="1400" b="1" dirty="0">
              <a:latin typeface="Calibri" pitchFamily="34" charset="0"/>
            </a:endParaRPr>
          </a:p>
        </p:txBody>
      </p:sp>
      <p:sp>
        <p:nvSpPr>
          <p:cNvPr id="30725" name="Rectangle 5"/>
          <p:cNvSpPr>
            <a:spLocks noChangeArrowheads="1"/>
          </p:cNvSpPr>
          <p:nvPr/>
        </p:nvSpPr>
        <p:spPr bwMode="auto">
          <a:xfrm>
            <a:off x="2019300" y="228600"/>
            <a:ext cx="2057400" cy="533400"/>
          </a:xfrm>
          <a:prstGeom prst="rect">
            <a:avLst/>
          </a:prstGeom>
          <a:solidFill>
            <a:srgbClr val="FFFF99"/>
          </a:solidFill>
          <a:ln w="9525">
            <a:solidFill>
              <a:schemeClr val="tx1"/>
            </a:solidFill>
            <a:miter lim="800000"/>
            <a:headEnd/>
            <a:tailEnd/>
          </a:ln>
        </p:spPr>
        <p:txBody>
          <a:bodyPr wrap="none" anchor="ctr"/>
          <a:lstStyle/>
          <a:p>
            <a:pPr algn="ctr">
              <a:lnSpc>
                <a:spcPct val="70000"/>
              </a:lnSpc>
              <a:spcBef>
                <a:spcPct val="0"/>
              </a:spcBef>
            </a:pPr>
            <a:r>
              <a:rPr lang="de-CH" sz="1800"/>
              <a:t>Kindheit</a:t>
            </a:r>
          </a:p>
          <a:p>
            <a:pPr algn="ctr">
              <a:lnSpc>
                <a:spcPct val="70000"/>
              </a:lnSpc>
              <a:spcBef>
                <a:spcPct val="0"/>
              </a:spcBef>
            </a:pPr>
            <a:r>
              <a:rPr lang="de-CH" sz="1800"/>
              <a:t>Lebenserfahrungen</a:t>
            </a:r>
          </a:p>
        </p:txBody>
      </p:sp>
      <p:sp>
        <p:nvSpPr>
          <p:cNvPr id="30726" name="Rectangle 6"/>
          <p:cNvSpPr>
            <a:spLocks noChangeArrowheads="1"/>
          </p:cNvSpPr>
          <p:nvPr/>
        </p:nvSpPr>
        <p:spPr bwMode="auto">
          <a:xfrm>
            <a:off x="1835150" y="1412875"/>
            <a:ext cx="2362200" cy="838200"/>
          </a:xfrm>
          <a:prstGeom prst="rect">
            <a:avLst/>
          </a:prstGeom>
          <a:solidFill>
            <a:schemeClr val="tx1"/>
          </a:solidFill>
          <a:ln w="9525">
            <a:solidFill>
              <a:schemeClr val="tx1"/>
            </a:solidFill>
            <a:miter lim="800000"/>
            <a:headEnd/>
            <a:tailEnd/>
          </a:ln>
        </p:spPr>
        <p:txBody>
          <a:bodyPr wrap="none" anchor="ctr"/>
          <a:lstStyle/>
          <a:p>
            <a:pPr algn="ctr">
              <a:lnSpc>
                <a:spcPct val="100000"/>
              </a:lnSpc>
              <a:spcBef>
                <a:spcPct val="0"/>
              </a:spcBef>
            </a:pPr>
            <a:r>
              <a:rPr lang="de-CH" sz="1800" b="1">
                <a:solidFill>
                  <a:schemeClr val="bg1"/>
                </a:solidFill>
              </a:rPr>
              <a:t>DENKEN</a:t>
            </a:r>
            <a:endParaRPr lang="de-CH" sz="1800">
              <a:solidFill>
                <a:schemeClr val="bg1"/>
              </a:solidFill>
            </a:endParaRPr>
          </a:p>
          <a:p>
            <a:pPr algn="ctr">
              <a:lnSpc>
                <a:spcPct val="100000"/>
              </a:lnSpc>
              <a:spcBef>
                <a:spcPct val="0"/>
              </a:spcBef>
            </a:pPr>
            <a:r>
              <a:rPr lang="de-CH" sz="1800">
                <a:solidFill>
                  <a:schemeClr val="bg1"/>
                </a:solidFill>
              </a:rPr>
              <a:t>Grundannahmen</a:t>
            </a:r>
          </a:p>
          <a:p>
            <a:pPr algn="ctr">
              <a:lnSpc>
                <a:spcPct val="70000"/>
              </a:lnSpc>
              <a:spcBef>
                <a:spcPct val="0"/>
              </a:spcBef>
            </a:pPr>
            <a:r>
              <a:rPr lang="de-CH" sz="1800">
                <a:solidFill>
                  <a:schemeClr val="bg1"/>
                </a:solidFill>
              </a:rPr>
              <a:t>“Glaubenssätze”</a:t>
            </a:r>
          </a:p>
        </p:txBody>
      </p:sp>
      <p:sp>
        <p:nvSpPr>
          <p:cNvPr id="30727" name="Rectangle 7"/>
          <p:cNvSpPr>
            <a:spLocks noChangeArrowheads="1"/>
          </p:cNvSpPr>
          <p:nvPr/>
        </p:nvSpPr>
        <p:spPr bwMode="auto">
          <a:xfrm>
            <a:off x="1524000" y="5029200"/>
            <a:ext cx="3048000" cy="1600200"/>
          </a:xfrm>
          <a:prstGeom prst="rect">
            <a:avLst/>
          </a:prstGeom>
          <a:solidFill>
            <a:srgbClr val="DDDDDD"/>
          </a:solidFill>
          <a:ln w="9525">
            <a:solidFill>
              <a:schemeClr val="tx1"/>
            </a:solidFill>
            <a:miter lim="800000"/>
            <a:headEnd/>
            <a:tailEnd/>
          </a:ln>
        </p:spPr>
        <p:txBody>
          <a:bodyPr wrap="none" anchor="ctr"/>
          <a:lstStyle/>
          <a:p>
            <a:pPr algn="ctr">
              <a:lnSpc>
                <a:spcPct val="100000"/>
              </a:lnSpc>
              <a:spcBef>
                <a:spcPct val="0"/>
              </a:spcBef>
            </a:pPr>
            <a:r>
              <a:rPr lang="de-CH" sz="1800" b="1"/>
              <a:t>KÖRPERFUNKTION</a:t>
            </a:r>
            <a:endParaRPr lang="de-CH" sz="1800"/>
          </a:p>
          <a:p>
            <a:pPr algn="ctr">
              <a:lnSpc>
                <a:spcPct val="100000"/>
              </a:lnSpc>
              <a:spcBef>
                <a:spcPct val="0"/>
              </a:spcBef>
            </a:pPr>
            <a:r>
              <a:rPr lang="de-CH" sz="1800"/>
              <a:t>vegetative Symptome als</a:t>
            </a:r>
            <a:br>
              <a:rPr lang="de-CH" sz="1800"/>
            </a:br>
            <a:r>
              <a:rPr lang="de-CH" sz="1800"/>
              <a:t>Begleiterscheinung</a:t>
            </a:r>
            <a:br>
              <a:rPr lang="de-CH" sz="1800"/>
            </a:br>
            <a:r>
              <a:rPr lang="de-CH" sz="1800"/>
              <a:t>oder körperliche Erkrankung</a:t>
            </a:r>
            <a:br>
              <a:rPr lang="de-CH" sz="1800"/>
            </a:br>
            <a:r>
              <a:rPr lang="de-CH" sz="1800"/>
              <a:t>als Ursache</a:t>
            </a:r>
          </a:p>
        </p:txBody>
      </p:sp>
      <p:sp>
        <p:nvSpPr>
          <p:cNvPr id="30728" name="AutoShape 8"/>
          <p:cNvSpPr>
            <a:spLocks noChangeArrowheads="1"/>
          </p:cNvSpPr>
          <p:nvPr/>
        </p:nvSpPr>
        <p:spPr bwMode="auto">
          <a:xfrm>
            <a:off x="5334000" y="2743200"/>
            <a:ext cx="1828800" cy="1676400"/>
          </a:xfrm>
          <a:prstGeom prst="irregularSeal1">
            <a:avLst/>
          </a:prstGeom>
          <a:solidFill>
            <a:srgbClr val="FF0000"/>
          </a:solidFill>
          <a:ln w="9525">
            <a:solidFill>
              <a:schemeClr val="tx1"/>
            </a:solidFill>
            <a:miter lim="800000"/>
            <a:headEnd/>
            <a:tailEnd/>
          </a:ln>
          <a:effectLst>
            <a:outerShdw dist="107763" dir="2700000" algn="ctr" rotWithShape="0">
              <a:schemeClr val="bg2"/>
            </a:outerShdw>
          </a:effectLst>
        </p:spPr>
        <p:txBody>
          <a:bodyPr wrap="none" anchor="ctr"/>
          <a:lstStyle/>
          <a:p>
            <a:pPr algn="ctr">
              <a:lnSpc>
                <a:spcPct val="100000"/>
              </a:lnSpc>
              <a:spcBef>
                <a:spcPct val="0"/>
              </a:spcBef>
            </a:pPr>
            <a:r>
              <a:rPr lang="de-CH" b="1">
                <a:solidFill>
                  <a:schemeClr val="bg1"/>
                </a:solidFill>
              </a:rPr>
              <a:t>STRESS</a:t>
            </a:r>
            <a:endParaRPr lang="de-CH">
              <a:latin typeface="Times New Roman" pitchFamily="18" charset="0"/>
            </a:endParaRPr>
          </a:p>
        </p:txBody>
      </p:sp>
      <p:sp>
        <p:nvSpPr>
          <p:cNvPr id="30729" name="AutoShape 9"/>
          <p:cNvSpPr>
            <a:spLocks noChangeArrowheads="1"/>
          </p:cNvSpPr>
          <p:nvPr/>
        </p:nvSpPr>
        <p:spPr bwMode="auto">
          <a:xfrm>
            <a:off x="2933700" y="838200"/>
            <a:ext cx="228600" cy="533400"/>
          </a:xfrm>
          <a:prstGeom prst="upDownArrow">
            <a:avLst>
              <a:gd name="adj1" fmla="val 50000"/>
              <a:gd name="adj2" fmla="val 46667"/>
            </a:avLst>
          </a:prstGeom>
          <a:solidFill>
            <a:srgbClr val="000099"/>
          </a:solidFill>
          <a:ln w="9525">
            <a:solidFill>
              <a:schemeClr val="tx1"/>
            </a:solidFill>
            <a:miter lim="800000"/>
            <a:headEnd/>
            <a:tailEnd/>
          </a:ln>
        </p:spPr>
        <p:txBody>
          <a:bodyPr wrap="none" anchor="ctr"/>
          <a:lstStyle/>
          <a:p>
            <a:endParaRPr lang="de-CH"/>
          </a:p>
        </p:txBody>
      </p:sp>
      <p:sp>
        <p:nvSpPr>
          <p:cNvPr id="30730" name="AutoShape 10"/>
          <p:cNvSpPr>
            <a:spLocks noChangeArrowheads="1"/>
          </p:cNvSpPr>
          <p:nvPr/>
        </p:nvSpPr>
        <p:spPr bwMode="auto">
          <a:xfrm>
            <a:off x="2933700" y="2286000"/>
            <a:ext cx="228600" cy="533400"/>
          </a:xfrm>
          <a:prstGeom prst="upDownArrow">
            <a:avLst>
              <a:gd name="adj1" fmla="val 50000"/>
              <a:gd name="adj2" fmla="val 46667"/>
            </a:avLst>
          </a:prstGeom>
          <a:solidFill>
            <a:srgbClr val="000099"/>
          </a:solidFill>
          <a:ln w="9525">
            <a:solidFill>
              <a:schemeClr val="tx1"/>
            </a:solidFill>
            <a:miter lim="800000"/>
            <a:headEnd/>
            <a:tailEnd/>
          </a:ln>
        </p:spPr>
        <p:txBody>
          <a:bodyPr wrap="none" anchor="ctr"/>
          <a:lstStyle/>
          <a:p>
            <a:endParaRPr lang="de-CH"/>
          </a:p>
        </p:txBody>
      </p:sp>
      <p:sp>
        <p:nvSpPr>
          <p:cNvPr id="30731" name="AutoShape 11"/>
          <p:cNvSpPr>
            <a:spLocks noChangeArrowheads="1"/>
          </p:cNvSpPr>
          <p:nvPr/>
        </p:nvSpPr>
        <p:spPr bwMode="auto">
          <a:xfrm>
            <a:off x="2933700" y="4495800"/>
            <a:ext cx="228600" cy="533400"/>
          </a:xfrm>
          <a:prstGeom prst="upDownArrow">
            <a:avLst>
              <a:gd name="adj1" fmla="val 50000"/>
              <a:gd name="adj2" fmla="val 46667"/>
            </a:avLst>
          </a:prstGeom>
          <a:solidFill>
            <a:srgbClr val="000099"/>
          </a:solidFill>
          <a:ln w="9525">
            <a:solidFill>
              <a:schemeClr val="tx1"/>
            </a:solidFill>
            <a:miter lim="800000"/>
            <a:headEnd/>
            <a:tailEnd/>
          </a:ln>
        </p:spPr>
        <p:txBody>
          <a:bodyPr wrap="none" anchor="ctr"/>
          <a:lstStyle/>
          <a:p>
            <a:endParaRPr lang="de-CH"/>
          </a:p>
        </p:txBody>
      </p:sp>
      <p:sp>
        <p:nvSpPr>
          <p:cNvPr id="30732" name="Line 12"/>
          <p:cNvSpPr>
            <a:spLocks noChangeShapeType="1"/>
          </p:cNvSpPr>
          <p:nvPr/>
        </p:nvSpPr>
        <p:spPr bwMode="auto">
          <a:xfrm>
            <a:off x="4419600" y="2133600"/>
            <a:ext cx="990600" cy="9906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30733" name="AutoShape 13"/>
          <p:cNvSpPr>
            <a:spLocks noChangeArrowheads="1"/>
          </p:cNvSpPr>
          <p:nvPr/>
        </p:nvSpPr>
        <p:spPr bwMode="auto">
          <a:xfrm>
            <a:off x="4211638" y="3429000"/>
            <a:ext cx="1219200" cy="381000"/>
          </a:xfrm>
          <a:prstGeom prst="leftRightArrow">
            <a:avLst>
              <a:gd name="adj1" fmla="val 50000"/>
              <a:gd name="adj2" fmla="val 64000"/>
            </a:avLst>
          </a:prstGeom>
          <a:solidFill>
            <a:schemeClr val="accent2"/>
          </a:solidFill>
          <a:ln w="9525">
            <a:solidFill>
              <a:schemeClr val="tx1"/>
            </a:solidFill>
            <a:miter lim="800000"/>
            <a:headEnd/>
            <a:tailEnd/>
          </a:ln>
        </p:spPr>
        <p:txBody>
          <a:bodyPr wrap="none" anchor="ctr"/>
          <a:lstStyle/>
          <a:p>
            <a:endParaRPr lang="de-CH"/>
          </a:p>
        </p:txBody>
      </p:sp>
      <p:sp>
        <p:nvSpPr>
          <p:cNvPr id="30734" name="Line 14"/>
          <p:cNvSpPr>
            <a:spLocks noChangeShapeType="1"/>
          </p:cNvSpPr>
          <p:nvPr/>
        </p:nvSpPr>
        <p:spPr bwMode="auto">
          <a:xfrm flipV="1">
            <a:off x="4419600" y="4191000"/>
            <a:ext cx="990600" cy="9906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30735" name="Rectangle 15"/>
          <p:cNvSpPr>
            <a:spLocks noChangeArrowheads="1"/>
          </p:cNvSpPr>
          <p:nvPr/>
        </p:nvSpPr>
        <p:spPr bwMode="auto">
          <a:xfrm>
            <a:off x="2411413" y="3357563"/>
            <a:ext cx="1295400" cy="457200"/>
          </a:xfrm>
          <a:prstGeom prst="rect">
            <a:avLst/>
          </a:prstGeom>
          <a:solidFill>
            <a:schemeClr val="tx1"/>
          </a:solidFill>
          <a:ln w="9525">
            <a:solidFill>
              <a:schemeClr val="tx1"/>
            </a:solidFill>
            <a:miter lim="800000"/>
            <a:headEnd/>
            <a:tailEnd/>
          </a:ln>
        </p:spPr>
        <p:txBody>
          <a:bodyPr wrap="none" anchor="ctr"/>
          <a:lstStyle/>
          <a:p>
            <a:pPr algn="ctr">
              <a:lnSpc>
                <a:spcPct val="70000"/>
              </a:lnSpc>
              <a:spcBef>
                <a:spcPct val="0"/>
              </a:spcBef>
            </a:pPr>
            <a:r>
              <a:rPr lang="de-CH" sz="1800" b="1">
                <a:solidFill>
                  <a:schemeClr val="bg1"/>
                </a:solidFill>
              </a:rPr>
              <a:t>GEHIRN</a:t>
            </a:r>
            <a:endParaRPr lang="de-CH" sz="1800">
              <a:solidFill>
                <a:schemeClr val="bg1"/>
              </a:solidFill>
            </a:endParaRPr>
          </a:p>
        </p:txBody>
      </p:sp>
    </p:spTree>
    <p:extLst>
      <p:ext uri="{BB962C8B-B14F-4D97-AF65-F5344CB8AC3E}">
        <p14:creationId xmlns:p14="http://schemas.microsoft.com/office/powerpoint/2010/main" val="1915244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GIF_Brain_duplex"/>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755650" y="3157538"/>
            <a:ext cx="2087563" cy="2000250"/>
          </a:xfrm>
          <a:noFill/>
        </p:spPr>
      </p:pic>
      <p:sp>
        <p:nvSpPr>
          <p:cNvPr id="32771" name="Line 3"/>
          <p:cNvSpPr>
            <a:spLocks noChangeShapeType="1"/>
          </p:cNvSpPr>
          <p:nvPr/>
        </p:nvSpPr>
        <p:spPr bwMode="auto">
          <a:xfrm>
            <a:off x="3048000" y="3900488"/>
            <a:ext cx="8382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32772" name="AutoShape 4"/>
          <p:cNvSpPr>
            <a:spLocks noChangeArrowheads="1"/>
          </p:cNvSpPr>
          <p:nvPr/>
        </p:nvSpPr>
        <p:spPr bwMode="auto">
          <a:xfrm>
            <a:off x="3505200" y="3062288"/>
            <a:ext cx="1828800" cy="1676400"/>
          </a:xfrm>
          <a:prstGeom prst="irregularSeal1">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a:lnSpc>
                <a:spcPct val="100000"/>
              </a:lnSpc>
              <a:spcBef>
                <a:spcPct val="0"/>
              </a:spcBef>
            </a:pPr>
            <a:r>
              <a:rPr lang="de-CH" sz="2000" b="1"/>
              <a:t>STRESS</a:t>
            </a:r>
            <a:endParaRPr lang="de-CH">
              <a:latin typeface="Times New Roman" pitchFamily="18" charset="0"/>
            </a:endParaRPr>
          </a:p>
        </p:txBody>
      </p:sp>
      <p:sp>
        <p:nvSpPr>
          <p:cNvPr id="32773" name="Rectangle 5"/>
          <p:cNvSpPr>
            <a:spLocks noChangeArrowheads="1"/>
          </p:cNvSpPr>
          <p:nvPr/>
        </p:nvSpPr>
        <p:spPr bwMode="auto">
          <a:xfrm>
            <a:off x="1116013" y="1731963"/>
            <a:ext cx="1943100" cy="838200"/>
          </a:xfrm>
          <a:prstGeom prst="rect">
            <a:avLst/>
          </a:prstGeom>
          <a:solidFill>
            <a:schemeClr val="tx1"/>
          </a:solidFill>
          <a:ln w="9525">
            <a:solidFill>
              <a:schemeClr val="tx1"/>
            </a:solidFill>
            <a:miter lim="800000"/>
            <a:headEnd/>
            <a:tailEnd/>
          </a:ln>
        </p:spPr>
        <p:txBody>
          <a:bodyPr wrap="none" anchor="ctr"/>
          <a:lstStyle/>
          <a:p>
            <a:pPr algn="ctr">
              <a:lnSpc>
                <a:spcPct val="100000"/>
              </a:lnSpc>
              <a:spcBef>
                <a:spcPct val="0"/>
              </a:spcBef>
            </a:pPr>
            <a:r>
              <a:rPr lang="de-CH" sz="1800" b="1">
                <a:solidFill>
                  <a:schemeClr val="bg1"/>
                </a:solidFill>
              </a:rPr>
              <a:t>DENKEN</a:t>
            </a:r>
            <a:endParaRPr lang="de-CH" sz="1800">
              <a:solidFill>
                <a:schemeClr val="bg1"/>
              </a:solidFill>
            </a:endParaRPr>
          </a:p>
        </p:txBody>
      </p:sp>
      <p:sp>
        <p:nvSpPr>
          <p:cNvPr id="32774" name="Rectangle 6"/>
          <p:cNvSpPr>
            <a:spLocks noChangeArrowheads="1"/>
          </p:cNvSpPr>
          <p:nvPr/>
        </p:nvSpPr>
        <p:spPr bwMode="auto">
          <a:xfrm>
            <a:off x="1042988" y="5160963"/>
            <a:ext cx="2057400" cy="762000"/>
          </a:xfrm>
          <a:prstGeom prst="rect">
            <a:avLst/>
          </a:prstGeom>
          <a:solidFill>
            <a:srgbClr val="DDDDDD"/>
          </a:solidFill>
          <a:ln w="9525">
            <a:solidFill>
              <a:schemeClr val="tx1"/>
            </a:solidFill>
            <a:miter lim="800000"/>
            <a:headEnd/>
            <a:tailEnd/>
          </a:ln>
        </p:spPr>
        <p:txBody>
          <a:bodyPr wrap="none" anchor="ctr"/>
          <a:lstStyle/>
          <a:p>
            <a:pPr algn="ctr">
              <a:lnSpc>
                <a:spcPct val="100000"/>
              </a:lnSpc>
              <a:spcBef>
                <a:spcPct val="0"/>
              </a:spcBef>
            </a:pPr>
            <a:r>
              <a:rPr lang="de-CH" sz="1800" b="1"/>
              <a:t>KÖRPER</a:t>
            </a:r>
            <a:endParaRPr lang="de-CH" sz="1800"/>
          </a:p>
        </p:txBody>
      </p:sp>
      <p:sp>
        <p:nvSpPr>
          <p:cNvPr id="32775" name="AutoShape 7"/>
          <p:cNvSpPr>
            <a:spLocks noChangeArrowheads="1"/>
          </p:cNvSpPr>
          <p:nvPr/>
        </p:nvSpPr>
        <p:spPr bwMode="auto">
          <a:xfrm>
            <a:off x="1979613" y="2638425"/>
            <a:ext cx="228600" cy="533400"/>
          </a:xfrm>
          <a:prstGeom prst="upDownArrow">
            <a:avLst>
              <a:gd name="adj1" fmla="val 50000"/>
              <a:gd name="adj2" fmla="val 46667"/>
            </a:avLst>
          </a:prstGeom>
          <a:solidFill>
            <a:srgbClr val="000099"/>
          </a:solidFill>
          <a:ln w="9525">
            <a:solidFill>
              <a:schemeClr val="tx1"/>
            </a:solidFill>
            <a:miter lim="800000"/>
            <a:headEnd/>
            <a:tailEnd/>
          </a:ln>
        </p:spPr>
        <p:txBody>
          <a:bodyPr wrap="none" anchor="ctr"/>
          <a:lstStyle/>
          <a:p>
            <a:endParaRPr lang="de-CH"/>
          </a:p>
        </p:txBody>
      </p:sp>
      <p:sp>
        <p:nvSpPr>
          <p:cNvPr id="32776" name="AutoShape 8"/>
          <p:cNvSpPr>
            <a:spLocks noChangeArrowheads="1"/>
          </p:cNvSpPr>
          <p:nvPr/>
        </p:nvSpPr>
        <p:spPr bwMode="auto">
          <a:xfrm>
            <a:off x="1957388" y="4551363"/>
            <a:ext cx="228600" cy="533400"/>
          </a:xfrm>
          <a:prstGeom prst="upDownArrow">
            <a:avLst>
              <a:gd name="adj1" fmla="val 50000"/>
              <a:gd name="adj2" fmla="val 46667"/>
            </a:avLst>
          </a:prstGeom>
          <a:solidFill>
            <a:srgbClr val="000099"/>
          </a:solidFill>
          <a:ln w="9525">
            <a:solidFill>
              <a:schemeClr val="tx1"/>
            </a:solidFill>
            <a:miter lim="800000"/>
            <a:headEnd/>
            <a:tailEnd/>
          </a:ln>
        </p:spPr>
        <p:txBody>
          <a:bodyPr wrap="none" anchor="ctr"/>
          <a:lstStyle/>
          <a:p>
            <a:endParaRPr lang="de-CH"/>
          </a:p>
        </p:txBody>
      </p:sp>
      <p:sp>
        <p:nvSpPr>
          <p:cNvPr id="32777" name="Line 9"/>
          <p:cNvSpPr>
            <a:spLocks noChangeShapeType="1"/>
          </p:cNvSpPr>
          <p:nvPr/>
        </p:nvSpPr>
        <p:spPr bwMode="auto">
          <a:xfrm>
            <a:off x="2971800" y="2452688"/>
            <a:ext cx="990600" cy="9906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32778" name="Line 10"/>
          <p:cNvSpPr>
            <a:spLocks noChangeShapeType="1"/>
          </p:cNvSpPr>
          <p:nvPr/>
        </p:nvSpPr>
        <p:spPr bwMode="auto">
          <a:xfrm flipV="1">
            <a:off x="2971800" y="4510088"/>
            <a:ext cx="990600" cy="9906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grpSp>
        <p:nvGrpSpPr>
          <p:cNvPr id="32779" name="Group 11"/>
          <p:cNvGrpSpPr>
            <a:grpSpLocks/>
          </p:cNvGrpSpPr>
          <p:nvPr/>
        </p:nvGrpSpPr>
        <p:grpSpPr bwMode="auto">
          <a:xfrm>
            <a:off x="2484438" y="1412875"/>
            <a:ext cx="762000" cy="5168900"/>
            <a:chOff x="1565" y="909"/>
            <a:chExt cx="480" cy="3256"/>
          </a:xfrm>
        </p:grpSpPr>
        <p:sp>
          <p:nvSpPr>
            <p:cNvPr id="32788" name="Oval 12"/>
            <p:cNvSpPr>
              <a:spLocks noChangeArrowheads="1"/>
            </p:cNvSpPr>
            <p:nvPr/>
          </p:nvSpPr>
          <p:spPr bwMode="auto">
            <a:xfrm>
              <a:off x="1565" y="2101"/>
              <a:ext cx="480" cy="480"/>
            </a:xfrm>
            <a:prstGeom prst="ellipse">
              <a:avLst/>
            </a:prstGeom>
            <a:solidFill>
              <a:srgbClr val="99FF99"/>
            </a:solidFill>
            <a:ln w="28575">
              <a:solidFill>
                <a:schemeClr val="tx1"/>
              </a:solidFill>
              <a:round/>
              <a:headEnd/>
              <a:tailEnd/>
            </a:ln>
          </p:spPr>
          <p:txBody>
            <a:bodyPr wrap="none" anchor="ctr"/>
            <a:lstStyle/>
            <a:p>
              <a:pPr algn="ctr">
                <a:lnSpc>
                  <a:spcPct val="100000"/>
                </a:lnSpc>
                <a:spcBef>
                  <a:spcPct val="0"/>
                </a:spcBef>
              </a:pPr>
              <a:r>
                <a:rPr lang="de-CH" sz="4000"/>
                <a:t>4</a:t>
              </a:r>
              <a:endParaRPr lang="de-CH">
                <a:latin typeface="Times New Roman" pitchFamily="18" charset="0"/>
              </a:endParaRPr>
            </a:p>
          </p:txBody>
        </p:sp>
        <p:sp>
          <p:nvSpPr>
            <p:cNvPr id="32789" name="Oval 13"/>
            <p:cNvSpPr>
              <a:spLocks noChangeArrowheads="1"/>
            </p:cNvSpPr>
            <p:nvPr/>
          </p:nvSpPr>
          <p:spPr bwMode="auto">
            <a:xfrm>
              <a:off x="1565" y="909"/>
              <a:ext cx="480" cy="480"/>
            </a:xfrm>
            <a:prstGeom prst="ellipse">
              <a:avLst/>
            </a:prstGeom>
            <a:solidFill>
              <a:srgbClr val="99FF99"/>
            </a:solidFill>
            <a:ln w="28575">
              <a:solidFill>
                <a:schemeClr val="tx1"/>
              </a:solidFill>
              <a:round/>
              <a:headEnd/>
              <a:tailEnd/>
            </a:ln>
          </p:spPr>
          <p:txBody>
            <a:bodyPr wrap="none" anchor="ctr"/>
            <a:lstStyle/>
            <a:p>
              <a:pPr algn="ctr">
                <a:lnSpc>
                  <a:spcPct val="100000"/>
                </a:lnSpc>
                <a:spcBef>
                  <a:spcPct val="0"/>
                </a:spcBef>
              </a:pPr>
              <a:r>
                <a:rPr lang="de-CH" sz="4000"/>
                <a:t>1</a:t>
              </a:r>
              <a:endParaRPr lang="de-CH">
                <a:latin typeface="Times New Roman" pitchFamily="18" charset="0"/>
              </a:endParaRPr>
            </a:p>
          </p:txBody>
        </p:sp>
        <p:sp>
          <p:nvSpPr>
            <p:cNvPr id="32790" name="Oval 14"/>
            <p:cNvSpPr>
              <a:spLocks noChangeArrowheads="1"/>
            </p:cNvSpPr>
            <p:nvPr/>
          </p:nvSpPr>
          <p:spPr bwMode="auto">
            <a:xfrm>
              <a:off x="1565" y="3685"/>
              <a:ext cx="480" cy="480"/>
            </a:xfrm>
            <a:prstGeom prst="ellipse">
              <a:avLst/>
            </a:prstGeom>
            <a:solidFill>
              <a:srgbClr val="99FF99"/>
            </a:solidFill>
            <a:ln w="28575">
              <a:solidFill>
                <a:schemeClr val="tx1"/>
              </a:solidFill>
              <a:round/>
              <a:headEnd/>
              <a:tailEnd/>
            </a:ln>
          </p:spPr>
          <p:txBody>
            <a:bodyPr wrap="none" anchor="ctr"/>
            <a:lstStyle/>
            <a:p>
              <a:pPr algn="ctr">
                <a:lnSpc>
                  <a:spcPct val="100000"/>
                </a:lnSpc>
                <a:spcBef>
                  <a:spcPct val="0"/>
                </a:spcBef>
              </a:pPr>
              <a:r>
                <a:rPr lang="de-CH" sz="4000"/>
                <a:t>3</a:t>
              </a:r>
              <a:endParaRPr lang="de-CH">
                <a:latin typeface="Times New Roman" pitchFamily="18" charset="0"/>
              </a:endParaRPr>
            </a:p>
          </p:txBody>
        </p:sp>
      </p:grpSp>
      <p:sp>
        <p:nvSpPr>
          <p:cNvPr id="32780" name="Oval 15"/>
          <p:cNvSpPr>
            <a:spLocks noChangeArrowheads="1"/>
          </p:cNvSpPr>
          <p:nvPr/>
        </p:nvSpPr>
        <p:spPr bwMode="auto">
          <a:xfrm>
            <a:off x="4038600" y="4052888"/>
            <a:ext cx="762000" cy="762000"/>
          </a:xfrm>
          <a:prstGeom prst="ellipse">
            <a:avLst/>
          </a:prstGeom>
          <a:solidFill>
            <a:srgbClr val="99FF99"/>
          </a:solidFill>
          <a:ln w="28575">
            <a:solidFill>
              <a:schemeClr val="tx1"/>
            </a:solidFill>
            <a:round/>
            <a:headEnd/>
            <a:tailEnd/>
          </a:ln>
        </p:spPr>
        <p:txBody>
          <a:bodyPr wrap="none" anchor="ctr"/>
          <a:lstStyle/>
          <a:p>
            <a:pPr algn="ctr">
              <a:lnSpc>
                <a:spcPct val="100000"/>
              </a:lnSpc>
              <a:spcBef>
                <a:spcPct val="0"/>
              </a:spcBef>
            </a:pPr>
            <a:r>
              <a:rPr lang="de-CH" sz="4000"/>
              <a:t>2</a:t>
            </a:r>
            <a:endParaRPr lang="de-CH">
              <a:latin typeface="Times New Roman" pitchFamily="18" charset="0"/>
            </a:endParaRPr>
          </a:p>
        </p:txBody>
      </p:sp>
      <p:sp>
        <p:nvSpPr>
          <p:cNvPr id="32783" name="Oval 17"/>
          <p:cNvSpPr>
            <a:spLocks noChangeArrowheads="1"/>
          </p:cNvSpPr>
          <p:nvPr/>
        </p:nvSpPr>
        <p:spPr bwMode="auto">
          <a:xfrm>
            <a:off x="5835650" y="2452688"/>
            <a:ext cx="457200" cy="457200"/>
          </a:xfrm>
          <a:prstGeom prst="ellipse">
            <a:avLst/>
          </a:prstGeom>
          <a:solidFill>
            <a:srgbClr val="99FF99"/>
          </a:solidFill>
          <a:ln w="28575">
            <a:solidFill>
              <a:schemeClr val="tx1"/>
            </a:solidFill>
            <a:round/>
            <a:headEnd/>
            <a:tailEnd/>
          </a:ln>
        </p:spPr>
        <p:txBody>
          <a:bodyPr wrap="none" anchor="ctr"/>
          <a:lstStyle/>
          <a:p>
            <a:pPr algn="ctr">
              <a:lnSpc>
                <a:spcPct val="100000"/>
              </a:lnSpc>
              <a:spcBef>
                <a:spcPct val="0"/>
              </a:spcBef>
            </a:pPr>
            <a:r>
              <a:rPr lang="de-CH" sz="3200">
                <a:latin typeface="Calibri" pitchFamily="34" charset="0"/>
              </a:rPr>
              <a:t>1</a:t>
            </a:r>
            <a:endParaRPr lang="de-CH" sz="1800">
              <a:latin typeface="Calibri" pitchFamily="34" charset="0"/>
            </a:endParaRPr>
          </a:p>
        </p:txBody>
      </p:sp>
      <p:sp>
        <p:nvSpPr>
          <p:cNvPr id="32784" name="Oval 18"/>
          <p:cNvSpPr>
            <a:spLocks noChangeArrowheads="1"/>
          </p:cNvSpPr>
          <p:nvPr/>
        </p:nvSpPr>
        <p:spPr bwMode="auto">
          <a:xfrm>
            <a:off x="5835650" y="3214688"/>
            <a:ext cx="457200" cy="457200"/>
          </a:xfrm>
          <a:prstGeom prst="ellipse">
            <a:avLst/>
          </a:prstGeom>
          <a:solidFill>
            <a:srgbClr val="99FF99"/>
          </a:solidFill>
          <a:ln w="28575">
            <a:solidFill>
              <a:schemeClr val="tx1"/>
            </a:solidFill>
            <a:round/>
            <a:headEnd/>
            <a:tailEnd/>
          </a:ln>
        </p:spPr>
        <p:txBody>
          <a:bodyPr wrap="none" anchor="ctr"/>
          <a:lstStyle/>
          <a:p>
            <a:pPr algn="ctr">
              <a:lnSpc>
                <a:spcPct val="100000"/>
              </a:lnSpc>
              <a:spcBef>
                <a:spcPct val="0"/>
              </a:spcBef>
            </a:pPr>
            <a:r>
              <a:rPr lang="de-CH" sz="3200">
                <a:latin typeface="Calibri" pitchFamily="34" charset="0"/>
              </a:rPr>
              <a:t>2</a:t>
            </a:r>
            <a:endParaRPr lang="de-CH" sz="1800">
              <a:latin typeface="Calibri" pitchFamily="34" charset="0"/>
            </a:endParaRPr>
          </a:p>
        </p:txBody>
      </p:sp>
      <p:sp>
        <p:nvSpPr>
          <p:cNvPr id="32785" name="Oval 19"/>
          <p:cNvSpPr>
            <a:spLocks noChangeArrowheads="1"/>
          </p:cNvSpPr>
          <p:nvPr/>
        </p:nvSpPr>
        <p:spPr bwMode="auto">
          <a:xfrm>
            <a:off x="5835650" y="3976688"/>
            <a:ext cx="457200" cy="457200"/>
          </a:xfrm>
          <a:prstGeom prst="ellipse">
            <a:avLst/>
          </a:prstGeom>
          <a:solidFill>
            <a:srgbClr val="99FF99"/>
          </a:solidFill>
          <a:ln w="28575">
            <a:solidFill>
              <a:schemeClr val="tx1"/>
            </a:solidFill>
            <a:round/>
            <a:headEnd/>
            <a:tailEnd/>
          </a:ln>
        </p:spPr>
        <p:txBody>
          <a:bodyPr wrap="none" anchor="ctr"/>
          <a:lstStyle/>
          <a:p>
            <a:pPr algn="ctr">
              <a:lnSpc>
                <a:spcPct val="100000"/>
              </a:lnSpc>
              <a:spcBef>
                <a:spcPct val="0"/>
              </a:spcBef>
            </a:pPr>
            <a:r>
              <a:rPr lang="de-CH" sz="3200">
                <a:latin typeface="Calibri" pitchFamily="34" charset="0"/>
              </a:rPr>
              <a:t>3</a:t>
            </a:r>
            <a:endParaRPr lang="de-CH" sz="1800">
              <a:latin typeface="Calibri" pitchFamily="34" charset="0"/>
            </a:endParaRPr>
          </a:p>
        </p:txBody>
      </p:sp>
      <p:sp>
        <p:nvSpPr>
          <p:cNvPr id="32786" name="Oval 20"/>
          <p:cNvSpPr>
            <a:spLocks noChangeArrowheads="1"/>
          </p:cNvSpPr>
          <p:nvPr/>
        </p:nvSpPr>
        <p:spPr bwMode="auto">
          <a:xfrm>
            <a:off x="5835650" y="4738688"/>
            <a:ext cx="457200" cy="457200"/>
          </a:xfrm>
          <a:prstGeom prst="ellipse">
            <a:avLst/>
          </a:prstGeom>
          <a:solidFill>
            <a:srgbClr val="99FF99"/>
          </a:solidFill>
          <a:ln w="28575">
            <a:solidFill>
              <a:schemeClr val="tx1"/>
            </a:solidFill>
            <a:round/>
            <a:headEnd/>
            <a:tailEnd/>
          </a:ln>
        </p:spPr>
        <p:txBody>
          <a:bodyPr wrap="none" anchor="ctr"/>
          <a:lstStyle/>
          <a:p>
            <a:pPr algn="ctr">
              <a:lnSpc>
                <a:spcPct val="100000"/>
              </a:lnSpc>
              <a:spcBef>
                <a:spcPct val="0"/>
              </a:spcBef>
            </a:pPr>
            <a:r>
              <a:rPr lang="de-CH" sz="3200">
                <a:latin typeface="Calibri" pitchFamily="34" charset="0"/>
              </a:rPr>
              <a:t>4</a:t>
            </a:r>
            <a:endParaRPr lang="de-CH" sz="1800">
              <a:latin typeface="Calibri" pitchFamily="34" charset="0"/>
            </a:endParaRPr>
          </a:p>
        </p:txBody>
      </p:sp>
      <p:sp>
        <p:nvSpPr>
          <p:cNvPr id="32787" name="Text Box 21"/>
          <p:cNvSpPr txBox="1">
            <a:spLocks noChangeArrowheads="1"/>
          </p:cNvSpPr>
          <p:nvPr/>
        </p:nvSpPr>
        <p:spPr bwMode="auto">
          <a:xfrm>
            <a:off x="6446366" y="2132856"/>
            <a:ext cx="2590800" cy="322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lnSpc>
                <a:spcPct val="120000"/>
              </a:lnSpc>
              <a:spcBef>
                <a:spcPct val="50000"/>
              </a:spcBef>
              <a:spcAft>
                <a:spcPct val="0"/>
              </a:spcAft>
              <a:defRPr sz="2400">
                <a:solidFill>
                  <a:schemeClr val="tx1"/>
                </a:solidFill>
                <a:latin typeface="Tahoma" pitchFamily="34" charset="0"/>
              </a:defRPr>
            </a:lvl6pPr>
            <a:lvl7pPr marL="2971800" indent="-228600" eaLnBrk="0" fontAlgn="base" hangingPunct="0">
              <a:lnSpc>
                <a:spcPct val="120000"/>
              </a:lnSpc>
              <a:spcBef>
                <a:spcPct val="50000"/>
              </a:spcBef>
              <a:spcAft>
                <a:spcPct val="0"/>
              </a:spcAft>
              <a:defRPr sz="2400">
                <a:solidFill>
                  <a:schemeClr val="tx1"/>
                </a:solidFill>
                <a:latin typeface="Tahoma" pitchFamily="34" charset="0"/>
              </a:defRPr>
            </a:lvl7pPr>
            <a:lvl8pPr marL="3429000" indent="-228600" eaLnBrk="0" fontAlgn="base" hangingPunct="0">
              <a:lnSpc>
                <a:spcPct val="120000"/>
              </a:lnSpc>
              <a:spcBef>
                <a:spcPct val="50000"/>
              </a:spcBef>
              <a:spcAft>
                <a:spcPct val="0"/>
              </a:spcAft>
              <a:defRPr sz="2400">
                <a:solidFill>
                  <a:schemeClr val="tx1"/>
                </a:solidFill>
                <a:latin typeface="Tahoma" pitchFamily="34" charset="0"/>
              </a:defRPr>
            </a:lvl8pPr>
            <a:lvl9pPr marL="3886200" indent="-228600" eaLnBrk="0" fontAlgn="base" hangingPunct="0">
              <a:lnSpc>
                <a:spcPct val="120000"/>
              </a:lnSpc>
              <a:spcBef>
                <a:spcPct val="50000"/>
              </a:spcBef>
              <a:spcAft>
                <a:spcPct val="0"/>
              </a:spcAft>
              <a:defRPr sz="2400">
                <a:solidFill>
                  <a:schemeClr val="tx1"/>
                </a:solidFill>
                <a:latin typeface="Tahoma" pitchFamily="34" charset="0"/>
              </a:defRPr>
            </a:lvl9pPr>
          </a:lstStyle>
          <a:p>
            <a:pPr>
              <a:lnSpc>
                <a:spcPts val="6100"/>
              </a:lnSpc>
            </a:pPr>
            <a:r>
              <a:rPr lang="de-CH" sz="2800" dirty="0">
                <a:latin typeface="Calibri" pitchFamily="34" charset="0"/>
              </a:rPr>
              <a:t>Gespräch</a:t>
            </a:r>
          </a:p>
          <a:p>
            <a:pPr>
              <a:lnSpc>
                <a:spcPts val="6100"/>
              </a:lnSpc>
            </a:pPr>
            <a:r>
              <a:rPr lang="de-CH" sz="2800" dirty="0">
                <a:latin typeface="Calibri" pitchFamily="34" charset="0"/>
              </a:rPr>
              <a:t>prakt. Hilfe</a:t>
            </a:r>
          </a:p>
          <a:p>
            <a:pPr>
              <a:lnSpc>
                <a:spcPts val="6100"/>
              </a:lnSpc>
            </a:pPr>
            <a:r>
              <a:rPr lang="de-CH" sz="2800" dirty="0">
                <a:latin typeface="Calibri" pitchFamily="34" charset="0"/>
              </a:rPr>
              <a:t>Aktivierung</a:t>
            </a:r>
          </a:p>
          <a:p>
            <a:pPr>
              <a:lnSpc>
                <a:spcPts val="6100"/>
              </a:lnSpc>
            </a:pPr>
            <a:r>
              <a:rPr lang="de-CH" sz="2800" dirty="0">
                <a:latin typeface="Calibri" pitchFamily="34" charset="0"/>
              </a:rPr>
              <a:t>Medikamente</a:t>
            </a:r>
            <a:endParaRPr lang="de-CH" dirty="0">
              <a:latin typeface="Calibri" pitchFamily="34" charset="0"/>
            </a:endParaRPr>
          </a:p>
        </p:txBody>
      </p:sp>
      <p:sp>
        <p:nvSpPr>
          <p:cNvPr id="32782" name="Rectangle 22"/>
          <p:cNvSpPr>
            <a:spLocks noGrp="1" noChangeArrowheads="1"/>
          </p:cNvSpPr>
          <p:nvPr>
            <p:ph type="title"/>
          </p:nvPr>
        </p:nvSpPr>
        <p:spPr/>
        <p:txBody>
          <a:bodyPr/>
          <a:lstStyle/>
          <a:p>
            <a:r>
              <a:rPr lang="en-US" dirty="0" err="1"/>
              <a:t>Psychoedukation</a:t>
            </a:r>
            <a:r>
              <a:rPr lang="en-US" dirty="0"/>
              <a:t>: </a:t>
            </a:r>
            <a:r>
              <a:rPr lang="en-US" dirty="0" err="1"/>
              <a:t>Therapie</a:t>
            </a:r>
            <a:r>
              <a:rPr lang="en-US" dirty="0"/>
              <a:t> der Depression</a:t>
            </a:r>
          </a:p>
        </p:txBody>
      </p:sp>
    </p:spTree>
    <p:extLst>
      <p:ext uri="{BB962C8B-B14F-4D97-AF65-F5344CB8AC3E}">
        <p14:creationId xmlns:p14="http://schemas.microsoft.com/office/powerpoint/2010/main" val="1623915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Welchen Platz hat Spiritualität?</a:t>
            </a:r>
          </a:p>
        </p:txBody>
      </p:sp>
      <p:sp>
        <p:nvSpPr>
          <p:cNvPr id="3" name="Inhaltsplatzhalter 2"/>
          <p:cNvSpPr>
            <a:spLocks noGrp="1"/>
          </p:cNvSpPr>
          <p:nvPr>
            <p:ph idx="1"/>
          </p:nvPr>
        </p:nvSpPr>
        <p:spPr/>
        <p:txBody>
          <a:bodyPr/>
          <a:lstStyle/>
          <a:p>
            <a:r>
              <a:rPr lang="de-CH" dirty="0"/>
              <a:t>Primär im Gespräch über die depressiven Gedanken und Gefühle </a:t>
            </a:r>
          </a:p>
          <a:p>
            <a:r>
              <a:rPr lang="de-CH" dirty="0"/>
              <a:t>Das Gehirn als modulierende Instanz, die auch spirituelle Emotionen und Gedanken überschattet (Bild: Radio mit schwachen Batterien).</a:t>
            </a:r>
          </a:p>
          <a:p>
            <a:r>
              <a:rPr lang="de-CH" dirty="0"/>
              <a:t>Ermutigung zu körperlicher Aktivität und gleichsam «banalen» Tätigkeiten (Beispiel: Geschichte von Elia in der Wüste).</a:t>
            </a:r>
          </a:p>
        </p:txBody>
      </p:sp>
    </p:spTree>
    <p:extLst>
      <p:ext uri="{BB962C8B-B14F-4D97-AF65-F5344CB8AC3E}">
        <p14:creationId xmlns:p14="http://schemas.microsoft.com/office/powerpoint/2010/main" val="4211623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800" dirty="0"/>
              <a:t>Positive Aspekte des Glaubens in der Depression</a:t>
            </a:r>
          </a:p>
        </p:txBody>
      </p:sp>
      <p:sp>
        <p:nvSpPr>
          <p:cNvPr id="3" name="Inhaltsplatzhalter 2"/>
          <p:cNvSpPr>
            <a:spLocks noGrp="1"/>
          </p:cNvSpPr>
          <p:nvPr>
            <p:ph idx="1"/>
          </p:nvPr>
        </p:nvSpPr>
        <p:spPr>
          <a:xfrm>
            <a:off x="4211960" y="1350863"/>
            <a:ext cx="4608190" cy="4670425"/>
          </a:xfrm>
        </p:spPr>
        <p:txBody>
          <a:bodyPr/>
          <a:lstStyle/>
          <a:p>
            <a:pPr>
              <a:buNone/>
            </a:pPr>
            <a:r>
              <a:rPr lang="de-CH" b="1" i="1" dirty="0"/>
              <a:t>1. Glaubensvertiefung durch die Depression</a:t>
            </a:r>
            <a:endParaRPr lang="de-CH" i="1" dirty="0"/>
          </a:p>
          <a:p>
            <a:pPr>
              <a:buNone/>
            </a:pPr>
            <a:endParaRPr lang="de-CH" i="1" dirty="0"/>
          </a:p>
          <a:p>
            <a:pPr>
              <a:buNone/>
            </a:pPr>
            <a:r>
              <a:rPr lang="de-CH" b="1" i="1" dirty="0"/>
              <a:t>2. Glaube als Schutz vor Verzweiflung und Suizid </a:t>
            </a:r>
          </a:p>
          <a:p>
            <a:pPr>
              <a:buNone/>
            </a:pPr>
            <a:endParaRPr lang="de-CH" b="1" i="1" dirty="0"/>
          </a:p>
          <a:p>
            <a:pPr>
              <a:buNone/>
            </a:pPr>
            <a:r>
              <a:rPr lang="de-CH" b="1" i="1" dirty="0"/>
              <a:t>3. Glaube als Quelle der Kraft in der Depression</a:t>
            </a:r>
            <a:endParaRPr lang="en-US" i="1" dirty="0"/>
          </a:p>
          <a:p>
            <a:endParaRPr lang="de-CH" dirty="0"/>
          </a:p>
        </p:txBody>
      </p:sp>
      <p:pic>
        <p:nvPicPr>
          <p:cNvPr id="4" name="Grafik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99592" y="1484784"/>
            <a:ext cx="3135389" cy="3036532"/>
          </a:xfrm>
          <a:prstGeom prst="rect">
            <a:avLst/>
          </a:prstGeom>
        </p:spPr>
      </p:pic>
    </p:spTree>
    <p:extLst>
      <p:ext uri="{BB962C8B-B14F-4D97-AF65-F5344CB8AC3E}">
        <p14:creationId xmlns:p14="http://schemas.microsoft.com/office/powerpoint/2010/main" val="1859778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de-CH">
                <a:solidFill>
                  <a:schemeClr val="tx1"/>
                </a:solidFill>
              </a:rPr>
              <a:t>1. Glaubensvertiefung durch die Depression</a:t>
            </a:r>
            <a:endParaRPr lang="en-US">
              <a:solidFill>
                <a:schemeClr val="tx1"/>
              </a:solidFill>
            </a:endParaRPr>
          </a:p>
        </p:txBody>
      </p:sp>
      <p:sp>
        <p:nvSpPr>
          <p:cNvPr id="9219" name="Rectangle 3"/>
          <p:cNvSpPr>
            <a:spLocks noGrp="1" noChangeArrowheads="1"/>
          </p:cNvSpPr>
          <p:nvPr>
            <p:ph type="body" idx="1"/>
          </p:nvPr>
        </p:nvSpPr>
        <p:spPr/>
        <p:txBody>
          <a:bodyPr/>
          <a:lstStyle/>
          <a:p>
            <a:pPr>
              <a:lnSpc>
                <a:spcPct val="70000"/>
              </a:lnSpc>
            </a:pPr>
            <a:r>
              <a:rPr lang="de-DE" dirty="0"/>
              <a:t>vermehrte Abhängigkeit von Gott</a:t>
            </a:r>
          </a:p>
          <a:p>
            <a:pPr>
              <a:lnSpc>
                <a:spcPct val="70000"/>
              </a:lnSpc>
            </a:pPr>
            <a:r>
              <a:rPr lang="de-DE" dirty="0"/>
              <a:t>Vertiefung des persönlichen Glaubens</a:t>
            </a:r>
          </a:p>
          <a:p>
            <a:pPr>
              <a:lnSpc>
                <a:spcPct val="70000"/>
              </a:lnSpc>
            </a:pPr>
            <a:r>
              <a:rPr lang="de-DE" dirty="0"/>
              <a:t>reifere Haltung gegenüber dem Leiden</a:t>
            </a:r>
          </a:p>
          <a:p>
            <a:pPr>
              <a:lnSpc>
                <a:spcPct val="70000"/>
              </a:lnSpc>
            </a:pPr>
            <a:r>
              <a:rPr lang="de-DE" dirty="0"/>
              <a:t>reifere Haltung gegenüber Leidenden</a:t>
            </a:r>
            <a:endParaRPr lang="en-US" dirty="0"/>
          </a:p>
        </p:txBody>
      </p:sp>
      <p:sp>
        <p:nvSpPr>
          <p:cNvPr id="9220" name="Text Box 4"/>
          <p:cNvSpPr txBox="1">
            <a:spLocks noChangeArrowheads="1"/>
          </p:cNvSpPr>
          <p:nvPr/>
        </p:nvSpPr>
        <p:spPr bwMode="auto">
          <a:xfrm>
            <a:off x="1042988" y="3446463"/>
            <a:ext cx="7467600" cy="2574925"/>
          </a:xfrm>
          <a:prstGeom prst="rect">
            <a:avLst/>
          </a:prstGeom>
          <a:noFill/>
          <a:ln>
            <a:noFill/>
          </a:ln>
          <a:effectLst/>
          <a:extLst>
            <a:ext uri="{909E8E84-426E-40DD-AFC4-6F175D3DCCD1}">
              <a14:hiddenFill xmlns:a14="http://schemas.microsoft.com/office/drawing/2010/main">
                <a:gradFill rotWithShape="0">
                  <a:gsLst>
                    <a:gs pos="0">
                      <a:schemeClr val="hlink"/>
                    </a:gs>
                    <a:gs pos="100000">
                      <a:srgbClr val="FFFF99"/>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nSpc>
                <a:spcPct val="90000"/>
              </a:lnSpc>
              <a:spcBef>
                <a:spcPct val="50000"/>
              </a:spcBef>
            </a:pPr>
            <a:r>
              <a:rPr lang="de-CH" i="1" dirty="0">
                <a:latin typeface="Times New Roman" pitchFamily="18" charset="0"/>
              </a:rPr>
              <a:t>Was betrübst du dich, meine Seele und bist so unruhig in mir? Harre auf Gott, denn ich werde ihm noch danken, dass er meine Hilfe und mein Gott ist . . . Psalm 42</a:t>
            </a:r>
          </a:p>
          <a:p>
            <a:pPr>
              <a:lnSpc>
                <a:spcPct val="90000"/>
              </a:lnSpc>
              <a:spcBef>
                <a:spcPct val="50000"/>
              </a:spcBef>
            </a:pPr>
            <a:r>
              <a:rPr lang="de-CH" i="1" dirty="0">
                <a:latin typeface="Times New Roman" pitchFamily="18" charset="0"/>
              </a:rPr>
              <a:t>Es dürstet meine Seele nach dir,</a:t>
            </a:r>
            <a:br>
              <a:rPr lang="de-CH" i="1" dirty="0">
                <a:latin typeface="Times New Roman" pitchFamily="18" charset="0"/>
              </a:rPr>
            </a:br>
            <a:r>
              <a:rPr lang="de-CH" i="1" dirty="0">
                <a:latin typeface="Times New Roman" pitchFamily="18" charset="0"/>
              </a:rPr>
              <a:t>mein ganzer Mensch verlangt nach dir</a:t>
            </a:r>
            <a:br>
              <a:rPr lang="de-CH" i="1" dirty="0">
                <a:latin typeface="Times New Roman" pitchFamily="18" charset="0"/>
              </a:rPr>
            </a:br>
            <a:r>
              <a:rPr lang="de-CH" i="1" dirty="0">
                <a:latin typeface="Times New Roman" pitchFamily="18" charset="0"/>
              </a:rPr>
              <a:t>aus trockenem dürren Land, wo kein Wasser ist!</a:t>
            </a:r>
            <a:br>
              <a:rPr lang="de-CH" i="1" dirty="0">
                <a:latin typeface="Times New Roman" pitchFamily="18" charset="0"/>
              </a:rPr>
            </a:br>
            <a:r>
              <a:rPr lang="de-CH" i="1" dirty="0">
                <a:latin typeface="Times New Roman" pitchFamily="18" charset="0"/>
              </a:rPr>
              <a:t>(Psalm 63)</a:t>
            </a:r>
          </a:p>
        </p:txBody>
      </p:sp>
    </p:spTree>
    <p:extLst>
      <p:ext uri="{BB962C8B-B14F-4D97-AF65-F5344CB8AC3E}">
        <p14:creationId xmlns:p14="http://schemas.microsoft.com/office/powerpoint/2010/main" val="384736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de-DE" sz="2800"/>
              <a:t>2. Glaube als Schutz vor Verzweiflung und Suizid</a:t>
            </a:r>
            <a:endParaRPr lang="en-US" sz="2800"/>
          </a:p>
        </p:txBody>
      </p:sp>
      <p:sp>
        <p:nvSpPr>
          <p:cNvPr id="10243" name="Rectangle 3"/>
          <p:cNvSpPr>
            <a:spLocks noGrp="1" noChangeArrowheads="1"/>
          </p:cNvSpPr>
          <p:nvPr>
            <p:ph type="body" idx="1"/>
          </p:nvPr>
        </p:nvSpPr>
        <p:spPr/>
        <p:txBody>
          <a:bodyPr/>
          <a:lstStyle/>
          <a:p>
            <a:pPr>
              <a:lnSpc>
                <a:spcPct val="80000"/>
              </a:lnSpc>
            </a:pPr>
            <a:r>
              <a:rPr lang="de-DE"/>
              <a:t>Hoffnung wider die drängende Hoffnungslosigkeit</a:t>
            </a:r>
          </a:p>
          <a:p>
            <a:pPr>
              <a:lnSpc>
                <a:spcPct val="80000"/>
              </a:lnSpc>
            </a:pPr>
            <a:r>
              <a:rPr lang="de-DE"/>
              <a:t>Angst vor Strafe bei Suizid</a:t>
            </a:r>
          </a:p>
          <a:p>
            <a:pPr>
              <a:lnSpc>
                <a:spcPct val="80000"/>
              </a:lnSpc>
            </a:pPr>
            <a:r>
              <a:rPr lang="de-DE"/>
              <a:t>Todeswunsch wird zur Ewigkeitssehnsucht ohne suizidale Eigenhandlung</a:t>
            </a:r>
            <a:endParaRPr lang="en-US"/>
          </a:p>
        </p:txBody>
      </p:sp>
      <p:sp>
        <p:nvSpPr>
          <p:cNvPr id="10244" name="Text Box 4"/>
          <p:cNvSpPr txBox="1">
            <a:spLocks noChangeArrowheads="1"/>
          </p:cNvSpPr>
          <p:nvPr/>
        </p:nvSpPr>
        <p:spPr bwMode="auto">
          <a:xfrm>
            <a:off x="1042988" y="3429000"/>
            <a:ext cx="7467600" cy="2574925"/>
          </a:xfrm>
          <a:prstGeom prst="rect">
            <a:avLst/>
          </a:prstGeom>
          <a:noFill/>
          <a:ln>
            <a:noFill/>
          </a:ln>
          <a:effectLst/>
          <a:extLst>
            <a:ext uri="{909E8E84-426E-40DD-AFC4-6F175D3DCCD1}">
              <a14:hiddenFill xmlns:a14="http://schemas.microsoft.com/office/drawing/2010/main">
                <a:gradFill rotWithShape="0">
                  <a:gsLst>
                    <a:gs pos="0">
                      <a:schemeClr val="hlink"/>
                    </a:gs>
                    <a:gs pos="100000">
                      <a:srgbClr val="FFFF99"/>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nSpc>
                <a:spcPct val="90000"/>
              </a:lnSpc>
              <a:spcBef>
                <a:spcPct val="50000"/>
              </a:spcBef>
            </a:pPr>
            <a:r>
              <a:rPr lang="de-CH" i="1">
                <a:latin typeface="Times New Roman" pitchFamily="18" charset="0"/>
              </a:rPr>
              <a:t>Ich bin geworden wie ein zerbrochenes Gefäss . . .</a:t>
            </a:r>
            <a:br>
              <a:rPr lang="de-CH" i="1">
                <a:latin typeface="Times New Roman" pitchFamily="18" charset="0"/>
              </a:rPr>
            </a:br>
            <a:r>
              <a:rPr lang="de-CH" i="1">
                <a:latin typeface="Times New Roman" pitchFamily="18" charset="0"/>
              </a:rPr>
              <a:t>Ich aber, Herr, hoffe auf dich! </a:t>
            </a:r>
            <a:br>
              <a:rPr lang="de-CH" i="1">
                <a:latin typeface="Times New Roman" pitchFamily="18" charset="0"/>
              </a:rPr>
            </a:br>
            <a:r>
              <a:rPr lang="de-CH" b="1" i="1">
                <a:latin typeface="Times New Roman" pitchFamily="18" charset="0"/>
              </a:rPr>
              <a:t>Meine Zeit steht in deinen Händen . . . </a:t>
            </a:r>
            <a:r>
              <a:rPr lang="de-CH" i="1">
                <a:latin typeface="Times New Roman" pitchFamily="18" charset="0"/>
              </a:rPr>
              <a:t>(Psalm 31)</a:t>
            </a:r>
          </a:p>
          <a:p>
            <a:pPr>
              <a:lnSpc>
                <a:spcPct val="90000"/>
              </a:lnSpc>
              <a:spcBef>
                <a:spcPct val="50000"/>
              </a:spcBef>
            </a:pPr>
            <a:r>
              <a:rPr lang="de-CH" i="1">
                <a:latin typeface="Times New Roman" pitchFamily="18" charset="0"/>
              </a:rPr>
              <a:t>Auch wenn ich durchs dunkle Tal gehe,</a:t>
            </a:r>
            <a:br>
              <a:rPr lang="de-CH" i="1">
                <a:latin typeface="Times New Roman" pitchFamily="18" charset="0"/>
              </a:rPr>
            </a:br>
            <a:r>
              <a:rPr lang="de-CH" i="1">
                <a:latin typeface="Times New Roman" pitchFamily="18" charset="0"/>
              </a:rPr>
              <a:t>fürchte ich kein Unglück; </a:t>
            </a:r>
            <a:br>
              <a:rPr lang="de-CH" i="1">
                <a:latin typeface="Times New Roman" pitchFamily="18" charset="0"/>
              </a:rPr>
            </a:br>
            <a:r>
              <a:rPr lang="de-CH" i="1">
                <a:latin typeface="Times New Roman" pitchFamily="18" charset="0"/>
              </a:rPr>
              <a:t>denn du bist bei mir</a:t>
            </a:r>
            <a:br>
              <a:rPr lang="de-CH" i="1">
                <a:latin typeface="Times New Roman" pitchFamily="18" charset="0"/>
              </a:rPr>
            </a:br>
            <a:r>
              <a:rPr lang="de-CH" i="1">
                <a:latin typeface="Times New Roman" pitchFamily="18" charset="0"/>
              </a:rPr>
              <a:t>dein Stecken und Stab trösten mich . . . (Psalm 23)</a:t>
            </a:r>
          </a:p>
        </p:txBody>
      </p:sp>
    </p:spTree>
    <p:extLst>
      <p:ext uri="{BB962C8B-B14F-4D97-AF65-F5344CB8AC3E}">
        <p14:creationId xmlns:p14="http://schemas.microsoft.com/office/powerpoint/2010/main" val="1372592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de-CH" sz="2800">
                <a:solidFill>
                  <a:schemeClr val="tx1"/>
                </a:solidFill>
              </a:rPr>
              <a:t>3. Glaube als Quelle der Kraft in der Depression</a:t>
            </a:r>
            <a:endParaRPr lang="en-US" sz="2800">
              <a:solidFill>
                <a:schemeClr val="tx1"/>
              </a:solidFill>
            </a:endParaRPr>
          </a:p>
        </p:txBody>
      </p:sp>
      <p:sp>
        <p:nvSpPr>
          <p:cNvPr id="11267" name="Rectangle 3"/>
          <p:cNvSpPr>
            <a:spLocks noGrp="1" noChangeArrowheads="1"/>
          </p:cNvSpPr>
          <p:nvPr>
            <p:ph type="body" idx="1"/>
          </p:nvPr>
        </p:nvSpPr>
        <p:spPr/>
        <p:txBody>
          <a:bodyPr/>
          <a:lstStyle/>
          <a:p>
            <a:pPr>
              <a:lnSpc>
                <a:spcPct val="90000"/>
              </a:lnSpc>
            </a:pPr>
            <a:r>
              <a:rPr lang="de-DE"/>
              <a:t>trotz Verzagtheit, Zweifel, Kraftlosigkeit</a:t>
            </a:r>
          </a:p>
          <a:p>
            <a:pPr>
              <a:lnSpc>
                <a:spcPct val="90000"/>
              </a:lnSpc>
            </a:pPr>
            <a:r>
              <a:rPr lang="de-DE"/>
              <a:t>Bibelstellen und Liederverse</a:t>
            </a:r>
          </a:p>
          <a:p>
            <a:pPr>
              <a:lnSpc>
                <a:spcPct val="90000"/>
              </a:lnSpc>
            </a:pPr>
            <a:r>
              <a:rPr lang="de-DE"/>
              <a:t>Ermutigung durch Mitchristen</a:t>
            </a:r>
          </a:p>
          <a:p>
            <a:pPr>
              <a:lnSpc>
                <a:spcPct val="90000"/>
              </a:lnSpc>
            </a:pPr>
            <a:endParaRPr lang="de-DE"/>
          </a:p>
          <a:p>
            <a:pPr>
              <a:lnSpc>
                <a:spcPct val="90000"/>
              </a:lnSpc>
            </a:pPr>
            <a:endParaRPr lang="en-US"/>
          </a:p>
        </p:txBody>
      </p:sp>
      <p:sp>
        <p:nvSpPr>
          <p:cNvPr id="11268" name="Text Box 4"/>
          <p:cNvSpPr txBox="1">
            <a:spLocks noChangeArrowheads="1"/>
          </p:cNvSpPr>
          <p:nvPr/>
        </p:nvSpPr>
        <p:spPr bwMode="auto">
          <a:xfrm>
            <a:off x="1116013" y="3645024"/>
            <a:ext cx="7467600" cy="2574925"/>
          </a:xfrm>
          <a:prstGeom prst="rect">
            <a:avLst/>
          </a:prstGeom>
          <a:noFill/>
          <a:ln>
            <a:noFill/>
          </a:ln>
          <a:effectLst/>
          <a:extLst>
            <a:ext uri="{909E8E84-426E-40DD-AFC4-6F175D3DCCD1}">
              <a14:hiddenFill xmlns:a14="http://schemas.microsoft.com/office/drawing/2010/main">
                <a:gradFill rotWithShape="0">
                  <a:gsLst>
                    <a:gs pos="0">
                      <a:schemeClr val="hlink"/>
                    </a:gs>
                    <a:gs pos="100000">
                      <a:srgbClr val="FFFF99"/>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nSpc>
                <a:spcPct val="90000"/>
              </a:lnSpc>
              <a:spcBef>
                <a:spcPct val="50000"/>
              </a:spcBef>
            </a:pPr>
            <a:r>
              <a:rPr lang="de-CH" i="1" dirty="0">
                <a:latin typeface="Times New Roman" pitchFamily="18" charset="0"/>
              </a:rPr>
              <a:t>Wohl den Menschen, </a:t>
            </a:r>
            <a:br>
              <a:rPr lang="de-CH" i="1" dirty="0">
                <a:latin typeface="Times New Roman" pitchFamily="18" charset="0"/>
              </a:rPr>
            </a:br>
            <a:r>
              <a:rPr lang="de-CH" i="1" dirty="0">
                <a:latin typeface="Times New Roman" pitchFamily="18" charset="0"/>
              </a:rPr>
              <a:t>die dich für ihre Stärke halten</a:t>
            </a:r>
            <a:br>
              <a:rPr lang="de-CH" i="1" dirty="0">
                <a:latin typeface="Times New Roman" pitchFamily="18" charset="0"/>
              </a:rPr>
            </a:br>
            <a:r>
              <a:rPr lang="de-CH" b="1" i="1" dirty="0">
                <a:latin typeface="Times New Roman" pitchFamily="18" charset="0"/>
              </a:rPr>
              <a:t>Wenn sie durchs dürre Tal ziehen, </a:t>
            </a:r>
            <a:br>
              <a:rPr lang="de-CH" b="1" i="1" dirty="0">
                <a:latin typeface="Times New Roman" pitchFamily="18" charset="0"/>
              </a:rPr>
            </a:br>
            <a:r>
              <a:rPr lang="de-CH" b="1" i="1" dirty="0">
                <a:latin typeface="Times New Roman" pitchFamily="18" charset="0"/>
              </a:rPr>
              <a:t>wird es ihnen zum Quellgrund</a:t>
            </a:r>
            <a:r>
              <a:rPr lang="de-CH" i="1" dirty="0">
                <a:latin typeface="Times New Roman" pitchFamily="18" charset="0"/>
              </a:rPr>
              <a:t> </a:t>
            </a:r>
            <a:br>
              <a:rPr lang="de-CH" i="1" dirty="0">
                <a:latin typeface="Times New Roman" pitchFamily="18" charset="0"/>
              </a:rPr>
            </a:br>
            <a:r>
              <a:rPr lang="de-CH" i="1" dirty="0">
                <a:latin typeface="Times New Roman" pitchFamily="18" charset="0"/>
              </a:rPr>
              <a:t>und Frühregen hüllt es in Segen.</a:t>
            </a:r>
            <a:br>
              <a:rPr lang="de-CH" i="1" dirty="0">
                <a:latin typeface="Times New Roman" pitchFamily="18" charset="0"/>
              </a:rPr>
            </a:br>
            <a:r>
              <a:rPr lang="de-CH" i="1" dirty="0">
                <a:latin typeface="Times New Roman" pitchFamily="18" charset="0"/>
              </a:rPr>
              <a:t>Sie gehen von einer Kraft zur anderen . . . (Psalm 84)</a:t>
            </a:r>
          </a:p>
          <a:p>
            <a:pPr>
              <a:lnSpc>
                <a:spcPct val="90000"/>
              </a:lnSpc>
              <a:spcBef>
                <a:spcPct val="50000"/>
              </a:spcBef>
            </a:pPr>
            <a:endParaRPr lang="de-CH" i="1" dirty="0">
              <a:latin typeface="Times New Roman" pitchFamily="18" charset="0"/>
            </a:endParaRPr>
          </a:p>
        </p:txBody>
      </p:sp>
    </p:spTree>
    <p:extLst>
      <p:ext uri="{BB962C8B-B14F-4D97-AF65-F5344CB8AC3E}">
        <p14:creationId xmlns:p14="http://schemas.microsoft.com/office/powerpoint/2010/main" val="958023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SCHLUSSFOLGERUNGEN</a:t>
            </a:r>
          </a:p>
        </p:txBody>
      </p:sp>
      <p:sp>
        <p:nvSpPr>
          <p:cNvPr id="3" name="Inhaltsplatzhalter 2"/>
          <p:cNvSpPr>
            <a:spLocks noGrp="1"/>
          </p:cNvSpPr>
          <p:nvPr>
            <p:ph idx="1"/>
          </p:nvPr>
        </p:nvSpPr>
        <p:spPr>
          <a:xfrm>
            <a:off x="4139953" y="1340768"/>
            <a:ext cx="4680198" cy="4670425"/>
          </a:xfrm>
        </p:spPr>
        <p:txBody>
          <a:bodyPr/>
          <a:lstStyle/>
          <a:p>
            <a:r>
              <a:rPr lang="de-CH" sz="2000" dirty="0"/>
              <a:t>Spirituelle Werte können die eigene Unzulänglichkeit, Wertlosigkeit und Hoffnungslosigkeit schmerzlich spürbar machen. In ihrem Schwergrad sind sie klar als </a:t>
            </a:r>
            <a:r>
              <a:rPr lang="de-CH" sz="2000" u="sng" dirty="0"/>
              <a:t>Krankheit</a:t>
            </a:r>
            <a:r>
              <a:rPr lang="de-CH" sz="2000" dirty="0"/>
              <a:t> zu bezeichnen. </a:t>
            </a:r>
            <a:r>
              <a:rPr lang="de-CH" sz="2000" b="1" i="1" dirty="0" err="1">
                <a:solidFill>
                  <a:srgbClr val="841A12"/>
                </a:solidFill>
              </a:rPr>
              <a:t>Psychoedukative</a:t>
            </a:r>
            <a:r>
              <a:rPr lang="de-CH" sz="2000" b="1" i="1" dirty="0">
                <a:solidFill>
                  <a:srgbClr val="841A12"/>
                </a:solidFill>
              </a:rPr>
              <a:t> Aufgabe des Arztes</a:t>
            </a:r>
            <a:br>
              <a:rPr lang="de-CH" sz="2000" i="1" dirty="0"/>
            </a:br>
            <a:endParaRPr lang="de-CH" sz="2000" i="1" dirty="0"/>
          </a:p>
          <a:p>
            <a:r>
              <a:rPr lang="de-CH" sz="2000" dirty="0"/>
              <a:t>Spiritualität kann zu einer tiefen heilenden und bereichernden Transzendenz-Erfahrung werden, die in späteren Jahren zu den wertvollsten und intimsten Erfahrungen des individuellen </a:t>
            </a:r>
            <a:r>
              <a:rPr lang="de-CH" sz="2000" u="sng" dirty="0"/>
              <a:t>Reifungsprozesses</a:t>
            </a:r>
            <a:r>
              <a:rPr lang="de-CH" sz="2000" dirty="0"/>
              <a:t> zählt. </a:t>
            </a:r>
            <a:r>
              <a:rPr lang="de-CH" sz="2000" b="1" i="1" dirty="0">
                <a:solidFill>
                  <a:srgbClr val="841A12"/>
                </a:solidFill>
              </a:rPr>
              <a:t>Würdigung einer solchen Erfahrung über Neurobiologie hinaus. </a:t>
            </a:r>
          </a:p>
          <a:p>
            <a:endParaRPr lang="de-CH" sz="2000"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9592" y="1412776"/>
            <a:ext cx="3133725"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9254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Neues Buch</a:t>
            </a:r>
          </a:p>
        </p:txBody>
      </p:sp>
      <p:pic>
        <p:nvPicPr>
          <p:cNvPr id="7" name="Inhaltsplatzhalter 6"/>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rot="21014585">
            <a:off x="1321151" y="1522423"/>
            <a:ext cx="2872732" cy="4098431"/>
          </a:xfrm>
          <a:prstGeom prst="rect">
            <a:avLst/>
          </a:prstGeom>
          <a:ln>
            <a:noFill/>
          </a:ln>
          <a:effectLst>
            <a:outerShdw blurRad="292100" dist="139700" dir="2700000" algn="tl" rotWithShape="0">
              <a:srgbClr val="333333">
                <a:alpha val="65000"/>
              </a:srgbClr>
            </a:outerShdw>
          </a:effectLst>
        </p:spPr>
      </p:pic>
      <p:sp>
        <p:nvSpPr>
          <p:cNvPr id="6" name="Inhaltsplatzhalter 5"/>
          <p:cNvSpPr>
            <a:spLocks noGrp="1"/>
          </p:cNvSpPr>
          <p:nvPr>
            <p:ph sz="half" idx="2"/>
          </p:nvPr>
        </p:nvSpPr>
        <p:spPr/>
        <p:txBody>
          <a:bodyPr/>
          <a:lstStyle/>
          <a:p>
            <a:pPr marL="0" indent="0">
              <a:buNone/>
            </a:pPr>
            <a:r>
              <a:rPr lang="de-CH" dirty="0" err="1"/>
              <a:t>Utsch</a:t>
            </a:r>
            <a:r>
              <a:rPr lang="de-CH" dirty="0"/>
              <a:t> – </a:t>
            </a:r>
            <a:r>
              <a:rPr lang="de-CH" dirty="0" err="1"/>
              <a:t>Bonelli</a:t>
            </a:r>
            <a:r>
              <a:rPr lang="de-CH" dirty="0"/>
              <a:t> – Pfeifer: PSYCHOTHERAPIE UND SPIRITUALITÄT</a:t>
            </a:r>
          </a:p>
          <a:p>
            <a:pPr marL="457200" lvl="1" indent="0">
              <a:buNone/>
            </a:pPr>
            <a:r>
              <a:rPr lang="de-CH" dirty="0"/>
              <a:t>Mit existenziellen Konflikten und Transzendenzfragen professionell umgehen.</a:t>
            </a:r>
          </a:p>
          <a:p>
            <a:pPr marL="0" indent="0">
              <a:buNone/>
            </a:pPr>
            <a:r>
              <a:rPr lang="de-CH" dirty="0"/>
              <a:t>Springer Verlag</a:t>
            </a:r>
          </a:p>
          <a:p>
            <a:pPr marL="0" indent="0">
              <a:buNone/>
            </a:pPr>
            <a:r>
              <a:rPr lang="de-CH" sz="1800" dirty="0"/>
              <a:t>ISBN  978-3-642-02522-8</a:t>
            </a:r>
          </a:p>
        </p:txBody>
      </p:sp>
    </p:spTree>
    <p:extLst>
      <p:ext uri="{BB962C8B-B14F-4D97-AF65-F5344CB8AC3E}">
        <p14:creationId xmlns:p14="http://schemas.microsoft.com/office/powerpoint/2010/main" val="2823753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E3240CB-8E17-48A0-9E08-F98B682975A5}"/>
              </a:ext>
            </a:extLst>
          </p:cNvPr>
          <p:cNvSpPr/>
          <p:nvPr/>
        </p:nvSpPr>
        <p:spPr>
          <a:xfrm>
            <a:off x="-540568" y="0"/>
            <a:ext cx="10369152" cy="70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4" name="Inhaltsplatzhalt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 y="453376"/>
            <a:ext cx="9160479" cy="6142885"/>
          </a:xfrm>
        </p:spPr>
      </p:pic>
    </p:spTree>
    <p:extLst>
      <p:ext uri="{BB962C8B-B14F-4D97-AF65-F5344CB8AC3E}">
        <p14:creationId xmlns:p14="http://schemas.microsoft.com/office/powerpoint/2010/main" val="1236908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de-DE"/>
              <a:t>Depression kann den Glauben verdunkeln</a:t>
            </a:r>
          </a:p>
        </p:txBody>
      </p:sp>
      <p:sp>
        <p:nvSpPr>
          <p:cNvPr id="3075" name="Rectangle 3"/>
          <p:cNvSpPr>
            <a:spLocks noGrp="1" noChangeArrowheads="1"/>
          </p:cNvSpPr>
          <p:nvPr>
            <p:ph type="body" idx="1"/>
          </p:nvPr>
        </p:nvSpPr>
        <p:spPr/>
        <p:txBody>
          <a:bodyPr/>
          <a:lstStyle/>
          <a:p>
            <a:pPr>
              <a:lnSpc>
                <a:spcPct val="90000"/>
              </a:lnSpc>
            </a:pPr>
            <a:r>
              <a:rPr lang="de-DE" sz="2400" i="1" dirty="0"/>
              <a:t>«Ich komme einfach nicht mehr aus meinem Tief heraus. Wenn es mir gut geht, bereitet es mir keine Mühe zu beten, Gott zu loben und ihm zu danken. – Anders in einer Depression. Wie geht es weiter? Wie komme ich da wieder raus? Was mache ich falsch in meiner Beziehung zu Gott, dass ich mich immer mehr verkrampfe statt zu beten, und keine Freude mehr an der Bibellese habe? So frage ich mich immer wieder. Als ich versucht habe, abzuschalten und im Gebet Ruhe zu finden, bekamen die Fragen erst recht Raum und Zeit um sich auszubreiten. Eine Antwort blieb jedoch aus. Es ist wie auf einem Karussell, das immer schneller dreht. Das unaufhaltsame Kreisen wird zur Qual, aber abspringen kann man auch nicht.«</a:t>
            </a:r>
            <a:r>
              <a:rPr lang="de-DE" sz="2400" dirty="0"/>
              <a:t> </a:t>
            </a:r>
          </a:p>
        </p:txBody>
      </p:sp>
    </p:spTree>
    <p:extLst>
      <p:ext uri="{BB962C8B-B14F-4D97-AF65-F5344CB8AC3E}">
        <p14:creationId xmlns:p14="http://schemas.microsoft.com/office/powerpoint/2010/main" val="2043957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lstStyle/>
          <a:p>
            <a:pPr eaLnBrk="1" hangingPunct="1"/>
            <a:r>
              <a:rPr lang="de-DE"/>
              <a:t>Download</a:t>
            </a:r>
          </a:p>
        </p:txBody>
      </p:sp>
      <p:sp>
        <p:nvSpPr>
          <p:cNvPr id="39939" name="Rectangle 3"/>
          <p:cNvSpPr>
            <a:spLocks noGrp="1" noChangeArrowheads="1"/>
          </p:cNvSpPr>
          <p:nvPr>
            <p:ph type="subTitle" idx="1"/>
          </p:nvPr>
        </p:nvSpPr>
        <p:spPr>
          <a:xfrm>
            <a:off x="1475656" y="4293096"/>
            <a:ext cx="6624736" cy="1728192"/>
          </a:xfrm>
          <a:solidFill>
            <a:srgbClr val="841A12"/>
          </a:solidFill>
        </p:spPr>
        <p:txBody>
          <a:bodyPr/>
          <a:lstStyle/>
          <a:p>
            <a:pPr eaLnBrk="1" hangingPunct="1"/>
            <a:br>
              <a:rPr lang="de-DE" sz="2400" dirty="0">
                <a:hlinkClick r:id="rId3"/>
              </a:rPr>
            </a:br>
            <a:r>
              <a:rPr lang="de-DE" sz="2400" dirty="0">
                <a:hlinkClick r:id="rId3"/>
              </a:rPr>
              <a:t>www.seminare-ps.net</a:t>
            </a:r>
            <a:endParaRPr lang="de-DE" sz="2400" dirty="0"/>
          </a:p>
          <a:p>
            <a:pPr eaLnBrk="1" hangingPunct="1"/>
            <a:r>
              <a:rPr lang="de-DE" sz="2400" dirty="0">
                <a:hlinkClick r:id="rId4"/>
              </a:rPr>
              <a:t>www.samuelpfeifer.com</a:t>
            </a:r>
            <a:br>
              <a:rPr lang="de-DE" sz="2400" dirty="0"/>
            </a:br>
            <a:endParaRPr lang="de-DE" sz="2400" dirty="0"/>
          </a:p>
          <a:p>
            <a:pPr eaLnBrk="1" hangingPunct="1"/>
            <a:endParaRPr lang="de-DE" sz="2400" dirty="0"/>
          </a:p>
        </p:txBody>
      </p:sp>
      <p:sp>
        <p:nvSpPr>
          <p:cNvPr id="4" name="Titel 3"/>
          <p:cNvSpPr txBox="1">
            <a:spLocks/>
          </p:cNvSpPr>
          <p:nvPr/>
        </p:nvSpPr>
        <p:spPr bwMode="auto">
          <a:xfrm>
            <a:off x="899592" y="2132856"/>
            <a:ext cx="7772400"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Calibri" pitchFamily="34" charset="0"/>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r>
              <a:rPr lang="de-CH" b="0" kern="0" dirty="0">
                <a:solidFill>
                  <a:srgbClr val="C00000"/>
                </a:solidFill>
                <a:latin typeface="Cambria" pitchFamily="18" charset="0"/>
              </a:rPr>
              <a:t>Danke für die Aufmerksamkeit</a:t>
            </a:r>
            <a:endParaRPr lang="en-US" kern="0" dirty="0">
              <a:solidFill>
                <a:srgbClr val="C00000"/>
              </a:solidFill>
              <a:latin typeface="Cambria"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Eine 3000 Jahre alte Klage</a:t>
            </a:r>
          </a:p>
        </p:txBody>
      </p:sp>
      <p:sp>
        <p:nvSpPr>
          <p:cNvPr id="3" name="Inhaltsplatzhalter 2"/>
          <p:cNvSpPr>
            <a:spLocks noGrp="1"/>
          </p:cNvSpPr>
          <p:nvPr>
            <p:ph idx="1"/>
          </p:nvPr>
        </p:nvSpPr>
        <p:spPr/>
        <p:txBody>
          <a:bodyPr/>
          <a:lstStyle/>
          <a:p>
            <a:r>
              <a:rPr lang="de-CH" dirty="0"/>
              <a:t>«Hilf mir, o Gott! / Schon reicht mir das Wasser bis an die Kehle. Ich bin in tiefem Schlamm versunken / und habe keinen Halt mehr; ich geriet in tiefes Wasser, / die Strömung reißt mich fort. Ich bin müde vom Rufen, / meine Kehle ist heiser, mir versagen die Augen, / während ich warte auf meinen Gott.« (Psalm 69).</a:t>
            </a:r>
          </a:p>
        </p:txBody>
      </p:sp>
    </p:spTree>
    <p:extLst>
      <p:ext uri="{BB962C8B-B14F-4D97-AF65-F5344CB8AC3E}">
        <p14:creationId xmlns:p14="http://schemas.microsoft.com/office/powerpoint/2010/main" val="286255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Studie: Glaube hilft – Glaube schadet</a:t>
            </a:r>
          </a:p>
        </p:txBody>
      </p:sp>
      <p:sp>
        <p:nvSpPr>
          <p:cNvPr id="3" name="Inhaltsplatzhalter 2"/>
          <p:cNvSpPr>
            <a:spLocks noGrp="1"/>
          </p:cNvSpPr>
          <p:nvPr>
            <p:ph idx="1"/>
          </p:nvPr>
        </p:nvSpPr>
        <p:spPr/>
        <p:txBody>
          <a:bodyPr/>
          <a:lstStyle/>
          <a:p>
            <a:r>
              <a:rPr lang="de-CH" sz="1800" dirty="0"/>
              <a:t>Religiosität steht in einem gewissen Umfang im Zusammenhang zu besserer psychischer Gesundheit in der Gesellschaft und repräsentiert eine Ressource für adaptives </a:t>
            </a:r>
            <a:r>
              <a:rPr lang="de-CH" sz="1800" u="sng" dirty="0" err="1"/>
              <a:t>Coping</a:t>
            </a:r>
            <a:r>
              <a:rPr lang="de-CH" sz="1800" dirty="0"/>
              <a:t> in Zeiten persönlichen Leidens (umfassende Evidenz).</a:t>
            </a:r>
          </a:p>
          <a:p>
            <a:pPr lvl="0"/>
            <a:r>
              <a:rPr lang="de-CH" sz="1800" dirty="0"/>
              <a:t>Die Erholungsrate von Depression ist erkennbar besser für Patienten, die ihrem religiösen Glauben einen intrinsischen Wert beimessen und die gut in eine religiöse Gemeinschaft eingebunden sind (einige Evidenz).</a:t>
            </a:r>
          </a:p>
          <a:p>
            <a:pPr lvl="0"/>
            <a:r>
              <a:rPr lang="de-CH" sz="1800" dirty="0"/>
              <a:t>Während depressiver Episoden sind negative Empfindungen wie Enttäuschung und Unzufriedenheit mit Gott oder das Gefühl, von Gott verstossen zu sein, sehr häufig (gute Evidenz).</a:t>
            </a:r>
          </a:p>
          <a:p>
            <a:pPr lvl="0"/>
            <a:r>
              <a:rPr lang="de-CH" sz="1800" dirty="0"/>
              <a:t>Religiöse Überzeugungen und Praktiken sind auch unter psychiatrischen Patienten, inklusive der Depressiven, gängig; die Häufigkeit des Betens ist womöglich noch verbreiteter, unabhängig davon, ob es zur Erholung  beiträgt, (einige Evidenz).</a:t>
            </a:r>
          </a:p>
          <a:p>
            <a:pPr lvl="0"/>
            <a:r>
              <a:rPr lang="de-CH" sz="1800" dirty="0"/>
              <a:t>Depressive Patienten mit einem christlichen Hintergrund scheinen mit grösserer Wahrscheinlichkeit Symptome aufzuweisen, die Schuldgefühle ausdrücken (einige Evidenz).</a:t>
            </a:r>
          </a:p>
          <a:p>
            <a:endParaRPr lang="de-CH" sz="1800" dirty="0"/>
          </a:p>
        </p:txBody>
      </p:sp>
      <p:sp>
        <p:nvSpPr>
          <p:cNvPr id="4" name="Textfeld 3"/>
          <p:cNvSpPr txBox="1"/>
          <p:nvPr/>
        </p:nvSpPr>
        <p:spPr>
          <a:xfrm>
            <a:off x="5940152" y="6070530"/>
            <a:ext cx="1440160" cy="261610"/>
          </a:xfrm>
          <a:prstGeom prst="rect">
            <a:avLst/>
          </a:prstGeom>
          <a:noFill/>
        </p:spPr>
        <p:txBody>
          <a:bodyPr wrap="square" rtlCol="0">
            <a:spAutoFit/>
          </a:bodyPr>
          <a:lstStyle/>
          <a:p>
            <a:r>
              <a:rPr lang="de-CH" sz="1100" dirty="0" err="1">
                <a:latin typeface="Calibri" pitchFamily="34" charset="0"/>
              </a:rPr>
              <a:t>Braam</a:t>
            </a:r>
            <a:r>
              <a:rPr lang="de-CH" sz="1100" dirty="0">
                <a:latin typeface="Calibri" pitchFamily="34" charset="0"/>
              </a:rPr>
              <a:t> 2011</a:t>
            </a:r>
          </a:p>
        </p:txBody>
      </p:sp>
    </p:spTree>
    <p:extLst>
      <p:ext uri="{BB962C8B-B14F-4D97-AF65-F5344CB8AC3E}">
        <p14:creationId xmlns:p14="http://schemas.microsoft.com/office/powerpoint/2010/main" val="3206906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Übersicht</a:t>
            </a:r>
          </a:p>
        </p:txBody>
      </p:sp>
      <p:sp>
        <p:nvSpPr>
          <p:cNvPr id="3" name="Inhaltsplatzhalter 2"/>
          <p:cNvSpPr>
            <a:spLocks noGrp="1"/>
          </p:cNvSpPr>
          <p:nvPr>
            <p:ph idx="1"/>
          </p:nvPr>
        </p:nvSpPr>
        <p:spPr>
          <a:xfrm>
            <a:off x="827585" y="1772816"/>
            <a:ext cx="7992566" cy="4238377"/>
          </a:xfrm>
        </p:spPr>
        <p:txBody>
          <a:bodyPr/>
          <a:lstStyle/>
          <a:p>
            <a:pPr marL="514350" lvl="0" indent="-514350">
              <a:buFont typeface="+mj-lt"/>
              <a:buAutoNum type="alphaLcPeriod"/>
            </a:pPr>
            <a:r>
              <a:rPr lang="de-CH" dirty="0"/>
              <a:t>Phänomenologie der Depression unter Berücksichtigung der Spiritualität </a:t>
            </a:r>
          </a:p>
          <a:p>
            <a:pPr marL="514350" lvl="0" indent="-514350">
              <a:buFont typeface="+mj-lt"/>
              <a:buAutoNum type="alphaLcPeriod"/>
            </a:pPr>
            <a:r>
              <a:rPr lang="de-CH" dirty="0"/>
              <a:t>Spirituell gefärbte Themen in der Psychotherapie: Selbstwert, Schuld, Zweifel, Hoffnungslosigkeit</a:t>
            </a:r>
          </a:p>
          <a:p>
            <a:pPr marL="514350" lvl="0" indent="-514350">
              <a:buFont typeface="+mj-lt"/>
              <a:buAutoNum type="alphaLcPeriod"/>
            </a:pPr>
            <a:r>
              <a:rPr lang="de-CH" dirty="0"/>
              <a:t>Spirituelle Krisen im depressiven Gewande</a:t>
            </a:r>
          </a:p>
          <a:p>
            <a:pPr marL="514350" lvl="0" indent="-514350">
              <a:buFont typeface="+mj-lt"/>
              <a:buAutoNum type="alphaLcPeriod"/>
            </a:pPr>
            <a:r>
              <a:rPr lang="de-CH" dirty="0"/>
              <a:t>Spirituelle Zugänge zur Depression im Rahmen einer Psychotherapie</a:t>
            </a:r>
          </a:p>
          <a:p>
            <a:endParaRPr lang="de-CH" dirty="0"/>
          </a:p>
        </p:txBody>
      </p:sp>
    </p:spTree>
    <p:extLst>
      <p:ext uri="{BB962C8B-B14F-4D97-AF65-F5344CB8AC3E}">
        <p14:creationId xmlns:p14="http://schemas.microsoft.com/office/powerpoint/2010/main" val="2154263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99592" y="1484784"/>
            <a:ext cx="7772400" cy="720080"/>
          </a:xfrm>
        </p:spPr>
        <p:txBody>
          <a:bodyPr/>
          <a:lstStyle/>
          <a:p>
            <a:r>
              <a:rPr lang="de-CH" b="0" dirty="0"/>
              <a:t>A</a:t>
            </a:r>
            <a:br>
              <a:rPr lang="de-CH" b="0" dirty="0"/>
            </a:br>
            <a:r>
              <a:rPr lang="de-CH" b="0" dirty="0"/>
              <a:t>Phänomenologie der Depression und Spiritualität</a:t>
            </a:r>
            <a:endParaRPr lang="en-US" dirty="0"/>
          </a:p>
        </p:txBody>
      </p:sp>
      <p:sp>
        <p:nvSpPr>
          <p:cNvPr id="5" name="Textplatzhalter 4"/>
          <p:cNvSpPr>
            <a:spLocks noGrp="1"/>
          </p:cNvSpPr>
          <p:nvPr>
            <p:ph type="body" idx="1"/>
          </p:nvPr>
        </p:nvSpPr>
        <p:spPr>
          <a:xfrm>
            <a:off x="899592" y="5169173"/>
            <a:ext cx="7772400" cy="708099"/>
          </a:xfrm>
        </p:spPr>
        <p:txBody>
          <a:bodyPr/>
          <a:lstStyle/>
          <a:p>
            <a:endParaRPr lang="en-US" dirty="0"/>
          </a:p>
        </p:txBody>
      </p:sp>
    </p:spTree>
    <p:extLst>
      <p:ext uri="{BB962C8B-B14F-4D97-AF65-F5344CB8AC3E}">
        <p14:creationId xmlns:p14="http://schemas.microsoft.com/office/powerpoint/2010/main" val="182915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Phänomenologie der Depression</a:t>
            </a:r>
          </a:p>
        </p:txBody>
      </p:sp>
      <p:sp>
        <p:nvSpPr>
          <p:cNvPr id="3" name="Inhaltsplatzhalter 2"/>
          <p:cNvSpPr>
            <a:spLocks noGrp="1"/>
          </p:cNvSpPr>
          <p:nvPr>
            <p:ph idx="1"/>
          </p:nvPr>
        </p:nvSpPr>
        <p:spPr/>
        <p:txBody>
          <a:bodyPr/>
          <a:lstStyle/>
          <a:p>
            <a:r>
              <a:rPr lang="de-CH" dirty="0"/>
              <a:t>Erschöpfung, Schweregefühl, Verlangsamung</a:t>
            </a:r>
          </a:p>
          <a:p>
            <a:r>
              <a:rPr lang="de-CH" dirty="0"/>
              <a:t>Traurigkeit, emotionale </a:t>
            </a:r>
            <a:r>
              <a:rPr lang="de-CH" dirty="0" err="1"/>
              <a:t>Downregulation</a:t>
            </a:r>
            <a:r>
              <a:rPr lang="de-CH" dirty="0"/>
              <a:t>, Verlust von Freude und Genussfähigkeit.</a:t>
            </a:r>
          </a:p>
          <a:p>
            <a:r>
              <a:rPr lang="de-CH" dirty="0"/>
              <a:t>Selbstabwertung</a:t>
            </a:r>
          </a:p>
          <a:p>
            <a:r>
              <a:rPr lang="de-CH" dirty="0"/>
              <a:t>Insuffizienz- und Schuldgefühle</a:t>
            </a:r>
          </a:p>
          <a:p>
            <a:r>
              <a:rPr lang="de-CH" dirty="0"/>
              <a:t>Sozialer Rückzug</a:t>
            </a:r>
          </a:p>
          <a:p>
            <a:r>
              <a:rPr lang="de-CH" dirty="0"/>
              <a:t>Sinnlosigkeit des Lebens</a:t>
            </a:r>
          </a:p>
          <a:p>
            <a:r>
              <a:rPr lang="de-CH" dirty="0"/>
              <a:t>Hoffnungslosigkeit</a:t>
            </a:r>
          </a:p>
          <a:p>
            <a:r>
              <a:rPr lang="de-CH" dirty="0"/>
              <a:t>Todeswunsch</a:t>
            </a:r>
          </a:p>
          <a:p>
            <a:endParaRPr lang="de-CH" dirty="0"/>
          </a:p>
        </p:txBody>
      </p:sp>
      <p:sp>
        <p:nvSpPr>
          <p:cNvPr id="4" name="Textfeld 3"/>
          <p:cNvSpPr txBox="1"/>
          <p:nvPr/>
        </p:nvSpPr>
        <p:spPr>
          <a:xfrm>
            <a:off x="6084168" y="2708920"/>
            <a:ext cx="3059832" cy="4154984"/>
          </a:xfrm>
          <a:prstGeom prst="rect">
            <a:avLst/>
          </a:prstGeom>
          <a:solidFill>
            <a:schemeClr val="accent2"/>
          </a:solidFill>
        </p:spPr>
        <p:txBody>
          <a:bodyPr wrap="square" rtlCol="0">
            <a:spAutoFit/>
          </a:bodyPr>
          <a:lstStyle/>
          <a:p>
            <a:r>
              <a:rPr lang="de-CH" sz="2400" b="1" dirty="0">
                <a:solidFill>
                  <a:schemeClr val="bg1"/>
                </a:solidFill>
              </a:rPr>
              <a:t>Alle diese Symptome können sich auch auf das religiöse Leben auswirken </a:t>
            </a:r>
            <a:br>
              <a:rPr lang="de-CH" sz="2400" b="1" dirty="0">
                <a:solidFill>
                  <a:schemeClr val="bg1"/>
                </a:solidFill>
              </a:rPr>
            </a:br>
            <a:r>
              <a:rPr lang="de-CH" sz="2400" b="1" dirty="0">
                <a:solidFill>
                  <a:schemeClr val="bg1"/>
                </a:solidFill>
              </a:rPr>
              <a:t>sowie religiös ausgestaltet und interpretiert werden</a:t>
            </a:r>
            <a:br>
              <a:rPr lang="de-CH" sz="2400" b="1" dirty="0">
                <a:solidFill>
                  <a:schemeClr val="bg1"/>
                </a:solidFill>
              </a:rPr>
            </a:br>
            <a:br>
              <a:rPr lang="de-CH" sz="2400" b="1" dirty="0">
                <a:solidFill>
                  <a:schemeClr val="bg1"/>
                </a:solidFill>
              </a:rPr>
            </a:br>
            <a:endParaRPr lang="de-CH" sz="2400" b="1" dirty="0">
              <a:solidFill>
                <a:schemeClr val="bg1"/>
              </a:solidFill>
            </a:endParaRPr>
          </a:p>
          <a:p>
            <a:endParaRPr lang="de-CH" sz="2400" b="1" dirty="0">
              <a:solidFill>
                <a:schemeClr val="bg1"/>
              </a:solidFill>
            </a:endParaRPr>
          </a:p>
        </p:txBody>
      </p:sp>
    </p:spTree>
    <p:extLst>
      <p:ext uri="{BB962C8B-B14F-4D97-AF65-F5344CB8AC3E}">
        <p14:creationId xmlns:p14="http://schemas.microsoft.com/office/powerpoint/2010/main" val="230686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800" dirty="0"/>
              <a:t>Spirituelle Äquivalente depressiver Leitsymptome</a:t>
            </a:r>
          </a:p>
        </p:txBody>
      </p:sp>
      <p:graphicFrame>
        <p:nvGraphicFramePr>
          <p:cNvPr id="3" name="Tabelle 2"/>
          <p:cNvGraphicFramePr>
            <a:graphicFrameLocks noGrp="1"/>
          </p:cNvGraphicFramePr>
          <p:nvPr>
            <p:extLst>
              <p:ext uri="{D42A27DB-BD31-4B8C-83A1-F6EECF244321}">
                <p14:modId xmlns:p14="http://schemas.microsoft.com/office/powerpoint/2010/main" val="4026902315"/>
              </p:ext>
            </p:extLst>
          </p:nvPr>
        </p:nvGraphicFramePr>
        <p:xfrm>
          <a:off x="778468" y="1196752"/>
          <a:ext cx="8090302" cy="5245546"/>
        </p:xfrm>
        <a:graphic>
          <a:graphicData uri="http://schemas.openxmlformats.org/drawingml/2006/table">
            <a:tbl>
              <a:tblPr/>
              <a:tblGrid>
                <a:gridCol w="3919409">
                  <a:extLst>
                    <a:ext uri="{9D8B030D-6E8A-4147-A177-3AD203B41FA5}">
                      <a16:colId xmlns:a16="http://schemas.microsoft.com/office/drawing/2014/main" val="20000"/>
                    </a:ext>
                  </a:extLst>
                </a:gridCol>
                <a:gridCol w="379010">
                  <a:extLst>
                    <a:ext uri="{9D8B030D-6E8A-4147-A177-3AD203B41FA5}">
                      <a16:colId xmlns:a16="http://schemas.microsoft.com/office/drawing/2014/main" val="20001"/>
                    </a:ext>
                  </a:extLst>
                </a:gridCol>
                <a:gridCol w="3791883">
                  <a:extLst>
                    <a:ext uri="{9D8B030D-6E8A-4147-A177-3AD203B41FA5}">
                      <a16:colId xmlns:a16="http://schemas.microsoft.com/office/drawing/2014/main" val="20002"/>
                    </a:ext>
                  </a:extLst>
                </a:gridCol>
              </a:tblGrid>
              <a:tr h="645441">
                <a:tc>
                  <a:txBody>
                    <a:bodyPr/>
                    <a:lstStyle/>
                    <a:p>
                      <a:pPr>
                        <a:lnSpc>
                          <a:spcPct val="100000"/>
                        </a:lnSpc>
                        <a:spcAft>
                          <a:spcPts val="0"/>
                        </a:spcAft>
                      </a:pPr>
                      <a:r>
                        <a:rPr lang="de-CH" sz="1400" b="1" i="1" dirty="0">
                          <a:solidFill>
                            <a:schemeClr val="bg1"/>
                          </a:solidFill>
                          <a:effectLst/>
                          <a:latin typeface="Calibri"/>
                          <a:ea typeface="Calibri"/>
                          <a:cs typeface="Times New Roman"/>
                        </a:rPr>
                        <a:t> Normales Erleben </a:t>
                      </a:r>
                      <a:br>
                        <a:rPr lang="de-CH" sz="1400" b="1" i="1" dirty="0">
                          <a:solidFill>
                            <a:schemeClr val="bg1"/>
                          </a:solidFill>
                          <a:effectLst/>
                          <a:latin typeface="Calibri"/>
                          <a:ea typeface="Calibri"/>
                          <a:cs typeface="Times New Roman"/>
                        </a:rPr>
                      </a:br>
                      <a:r>
                        <a:rPr lang="de-CH" sz="1400" b="1" i="1" dirty="0">
                          <a:solidFill>
                            <a:schemeClr val="bg1"/>
                          </a:solidFill>
                          <a:effectLst/>
                          <a:latin typeface="Calibri"/>
                          <a:ea typeface="Calibri"/>
                          <a:cs typeface="Times New Roman"/>
                        </a:rPr>
                        <a:t> der Spiritualität</a:t>
                      </a:r>
                      <a:endParaRPr lang="de-CH" sz="1400" dirty="0">
                        <a:solidFill>
                          <a:schemeClr val="bg1"/>
                        </a:solidFill>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ts val="1100"/>
                        </a:lnSpc>
                        <a:spcAft>
                          <a:spcPts val="0"/>
                        </a:spcAft>
                      </a:pPr>
                      <a:r>
                        <a:rPr lang="de-CH" sz="1400" b="1" i="1" dirty="0">
                          <a:effectLst/>
                          <a:latin typeface="Calibri"/>
                          <a:ea typeface="Calibri"/>
                          <a:cs typeface="Times New Roman"/>
                        </a:rPr>
                        <a:t> </a:t>
                      </a:r>
                      <a:endParaRPr lang="de-CH" sz="1400" dirty="0">
                        <a:effectLst/>
                        <a:latin typeface="Calibri"/>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0000"/>
                        </a:lnSpc>
                        <a:spcAft>
                          <a:spcPts val="0"/>
                        </a:spcAft>
                      </a:pPr>
                      <a:r>
                        <a:rPr lang="de-CH" sz="1400" b="1" i="1" dirty="0">
                          <a:solidFill>
                            <a:schemeClr val="bg1"/>
                          </a:solidFill>
                          <a:effectLst/>
                          <a:latin typeface="Calibri"/>
                          <a:ea typeface="Calibri"/>
                          <a:cs typeface="Times New Roman"/>
                        </a:rPr>
                        <a:t>Depressives Erleben </a:t>
                      </a:r>
                      <a:br>
                        <a:rPr lang="de-CH" sz="1400" b="1" i="1" dirty="0">
                          <a:solidFill>
                            <a:schemeClr val="bg1"/>
                          </a:solidFill>
                          <a:effectLst/>
                          <a:latin typeface="Calibri"/>
                          <a:ea typeface="Calibri"/>
                          <a:cs typeface="Times New Roman"/>
                        </a:rPr>
                      </a:br>
                      <a:r>
                        <a:rPr lang="de-CH" sz="1400" b="1" i="1" dirty="0">
                          <a:solidFill>
                            <a:schemeClr val="bg1"/>
                          </a:solidFill>
                          <a:effectLst/>
                          <a:latin typeface="Calibri"/>
                          <a:ea typeface="Calibri"/>
                          <a:cs typeface="Times New Roman"/>
                        </a:rPr>
                        <a:t>der Spiritualität</a:t>
                      </a:r>
                      <a:endParaRPr lang="de-CH" sz="1400" dirty="0">
                        <a:solidFill>
                          <a:schemeClr val="bg1"/>
                        </a:solidFill>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588386">
                <a:tc>
                  <a:txBody>
                    <a:bodyPr/>
                    <a:lstStyle/>
                    <a:p>
                      <a:pPr>
                        <a:lnSpc>
                          <a:spcPts val="1100"/>
                        </a:lnSpc>
                        <a:spcAft>
                          <a:spcPts val="0"/>
                        </a:spcAft>
                      </a:pPr>
                      <a:r>
                        <a:rPr lang="de-CH" sz="1400" dirty="0">
                          <a:effectLst/>
                          <a:latin typeface="Calibri"/>
                          <a:ea typeface="Calibri"/>
                          <a:cs typeface="Times New Roman"/>
                        </a:rPr>
                        <a:t>Freude, gute Gefühle, „</a:t>
                      </a:r>
                      <a:r>
                        <a:rPr lang="de-CH" sz="1400" dirty="0" err="1">
                          <a:effectLst/>
                          <a:latin typeface="Calibri"/>
                          <a:ea typeface="Calibri"/>
                          <a:cs typeface="Times New Roman"/>
                        </a:rPr>
                        <a:t>feeling</a:t>
                      </a:r>
                      <a:r>
                        <a:rPr lang="de-CH" sz="1400" dirty="0">
                          <a:effectLst/>
                          <a:latin typeface="Calibri"/>
                          <a:ea typeface="Calibri"/>
                          <a:cs typeface="Times New Roman"/>
                        </a:rPr>
                        <a:t> </a:t>
                      </a:r>
                      <a:r>
                        <a:rPr lang="de-CH" sz="1400" dirty="0" err="1">
                          <a:effectLst/>
                          <a:latin typeface="Calibri"/>
                          <a:ea typeface="Calibri"/>
                          <a:cs typeface="Times New Roman"/>
                        </a:rPr>
                        <a:t>saved</a:t>
                      </a:r>
                      <a:r>
                        <a:rPr lang="de-CH" sz="1400" dirty="0">
                          <a:effectLst/>
                          <a:latin typeface="Calibri"/>
                          <a:ea typeface="Calibri"/>
                          <a:cs typeface="Times New Roman"/>
                        </a:rPr>
                        <a:t>“, Gefühl der Gottesbeziehung / </a:t>
                      </a:r>
                      <a:r>
                        <a:rPr lang="de-CH" sz="1400" dirty="0" err="1">
                          <a:effectLst/>
                          <a:latin typeface="Calibri"/>
                          <a:ea typeface="Calibri"/>
                          <a:cs typeface="Times New Roman"/>
                        </a:rPr>
                        <a:t>Einssein</a:t>
                      </a:r>
                      <a:r>
                        <a:rPr lang="de-CH" sz="1400" dirty="0">
                          <a:effectLst/>
                          <a:latin typeface="Calibri"/>
                          <a:ea typeface="Calibri"/>
                          <a:cs typeface="Times New Roman"/>
                        </a:rPr>
                        <a:t> mit Gott.</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100"/>
                        </a:lnSpc>
                        <a:spcAft>
                          <a:spcPts val="0"/>
                        </a:spcAft>
                      </a:pPr>
                      <a:r>
                        <a:rPr lang="de-CH" sz="1400">
                          <a:effectLst/>
                          <a:latin typeface="Calibri"/>
                          <a:ea typeface="Calibri"/>
                          <a:cs typeface="Times New Roman"/>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100"/>
                        </a:lnSpc>
                        <a:spcAft>
                          <a:spcPts val="0"/>
                        </a:spcAft>
                      </a:pPr>
                      <a:r>
                        <a:rPr lang="de-CH" sz="1400">
                          <a:effectLst/>
                          <a:latin typeface="Calibri"/>
                          <a:ea typeface="Calibri"/>
                          <a:cs typeface="Times New Roman"/>
                        </a:rPr>
                        <a:t>Unfähigkeit sich zu freuen </a:t>
                      </a:r>
                      <a:br>
                        <a:rPr lang="de-CH" sz="1400">
                          <a:effectLst/>
                          <a:latin typeface="Calibri"/>
                          <a:ea typeface="Calibri"/>
                          <a:cs typeface="Times New Roman"/>
                        </a:rPr>
                      </a:br>
                      <a:r>
                        <a:rPr lang="de-CH" sz="1400">
                          <a:effectLst/>
                          <a:latin typeface="Calibri"/>
                          <a:ea typeface="Calibri"/>
                          <a:cs typeface="Times New Roman"/>
                        </a:rPr>
                        <a:t>(Schlussfolgerung: Gott hat sich von mir abgewendet)</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4427">
                <a:tc>
                  <a:txBody>
                    <a:bodyPr/>
                    <a:lstStyle/>
                    <a:p>
                      <a:pPr>
                        <a:lnSpc>
                          <a:spcPts val="1100"/>
                        </a:lnSpc>
                        <a:spcAft>
                          <a:spcPts val="0"/>
                        </a:spcAft>
                      </a:pPr>
                      <a:r>
                        <a:rPr lang="de-CH" sz="1400">
                          <a:effectLst/>
                          <a:latin typeface="Calibri"/>
                          <a:ea typeface="Calibri"/>
                          <a:cs typeface="Times New Roman"/>
                        </a:rPr>
                        <a:t>Selbstwert, Annahme durch Gott</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100"/>
                        </a:lnSpc>
                        <a:spcAft>
                          <a:spcPts val="0"/>
                        </a:spcAft>
                      </a:pPr>
                      <a:r>
                        <a:rPr lang="de-CH" sz="1400">
                          <a:effectLst/>
                          <a:latin typeface="Calibri"/>
                          <a:ea typeface="Calibri"/>
                          <a:cs typeface="Times New Roman"/>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100"/>
                        </a:lnSpc>
                        <a:spcAft>
                          <a:spcPts val="0"/>
                        </a:spcAft>
                      </a:pPr>
                      <a:r>
                        <a:rPr lang="de-CH" sz="1400">
                          <a:effectLst/>
                          <a:latin typeface="Calibri"/>
                          <a:ea typeface="Calibri"/>
                          <a:cs typeface="Times New Roman"/>
                        </a:rPr>
                        <a:t>Selbstabwertung, Selbstvorwürfe</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4427">
                <a:tc>
                  <a:txBody>
                    <a:bodyPr/>
                    <a:lstStyle/>
                    <a:p>
                      <a:pPr>
                        <a:lnSpc>
                          <a:spcPts val="1100"/>
                        </a:lnSpc>
                        <a:spcAft>
                          <a:spcPts val="0"/>
                        </a:spcAft>
                      </a:pPr>
                      <a:r>
                        <a:rPr lang="de-CH" sz="1400">
                          <a:effectLst/>
                          <a:latin typeface="Calibri"/>
                          <a:ea typeface="Calibri"/>
                          <a:cs typeface="Times New Roman"/>
                        </a:rPr>
                        <a:t>Innerer Friede / Empfinden von Harmonie</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100"/>
                        </a:lnSpc>
                        <a:spcAft>
                          <a:spcPts val="0"/>
                        </a:spcAft>
                      </a:pPr>
                      <a:r>
                        <a:rPr lang="de-CH" sz="1400">
                          <a:effectLst/>
                          <a:latin typeface="Calibri"/>
                          <a:ea typeface="Calibri"/>
                          <a:cs typeface="Times New Roman"/>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100"/>
                        </a:lnSpc>
                        <a:spcAft>
                          <a:spcPts val="0"/>
                        </a:spcAft>
                      </a:pPr>
                      <a:r>
                        <a:rPr lang="de-CH" sz="1400">
                          <a:effectLst/>
                          <a:latin typeface="Calibri"/>
                          <a:ea typeface="Calibri"/>
                          <a:cs typeface="Times New Roman"/>
                        </a:rPr>
                        <a:t>Unruhe, Angst, Gottverlassenheit</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4427">
                <a:tc>
                  <a:txBody>
                    <a:bodyPr/>
                    <a:lstStyle/>
                    <a:p>
                      <a:pPr>
                        <a:lnSpc>
                          <a:spcPts val="1100"/>
                        </a:lnSpc>
                        <a:spcAft>
                          <a:spcPts val="0"/>
                        </a:spcAft>
                      </a:pPr>
                      <a:r>
                        <a:rPr lang="de-CH" sz="1400">
                          <a:effectLst/>
                          <a:latin typeface="Calibri"/>
                          <a:ea typeface="Calibri"/>
                          <a:cs typeface="Times New Roman"/>
                        </a:rPr>
                        <a:t>Dankbarkeit / Verehrung</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100"/>
                        </a:lnSpc>
                        <a:spcAft>
                          <a:spcPts val="0"/>
                        </a:spcAft>
                      </a:pPr>
                      <a:r>
                        <a:rPr lang="de-CH" sz="1400">
                          <a:effectLst/>
                          <a:latin typeface="Calibri"/>
                          <a:ea typeface="Calibri"/>
                          <a:cs typeface="Times New Roman"/>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100"/>
                        </a:lnSpc>
                        <a:spcAft>
                          <a:spcPts val="0"/>
                        </a:spcAft>
                      </a:pPr>
                      <a:r>
                        <a:rPr lang="de-CH" sz="1400">
                          <a:effectLst/>
                          <a:latin typeface="Calibri"/>
                          <a:ea typeface="Calibri"/>
                          <a:cs typeface="Times New Roman"/>
                        </a:rPr>
                        <a:t>Zweifel / Vorwürfe an Gott</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4427">
                <a:tc>
                  <a:txBody>
                    <a:bodyPr/>
                    <a:lstStyle/>
                    <a:p>
                      <a:pPr>
                        <a:lnSpc>
                          <a:spcPts val="1100"/>
                        </a:lnSpc>
                        <a:spcAft>
                          <a:spcPts val="0"/>
                        </a:spcAft>
                      </a:pPr>
                      <a:r>
                        <a:rPr lang="de-CH" sz="1400">
                          <a:effectLst/>
                          <a:latin typeface="Calibri"/>
                          <a:ea typeface="Calibri"/>
                          <a:cs typeface="Times New Roman"/>
                        </a:rPr>
                        <a:t>Vertrauen in den Schutz Gottes</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100"/>
                        </a:lnSpc>
                        <a:spcAft>
                          <a:spcPts val="0"/>
                        </a:spcAft>
                      </a:pPr>
                      <a:r>
                        <a:rPr lang="de-CH" sz="1400">
                          <a:effectLst/>
                          <a:latin typeface="Calibri"/>
                          <a:ea typeface="Calibri"/>
                          <a:cs typeface="Times New Roman"/>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100"/>
                        </a:lnSpc>
                        <a:spcAft>
                          <a:spcPts val="0"/>
                        </a:spcAft>
                      </a:pPr>
                      <a:r>
                        <a:rPr lang="de-CH" sz="1400">
                          <a:effectLst/>
                          <a:latin typeface="Calibri"/>
                          <a:ea typeface="Calibri"/>
                          <a:cs typeface="Times New Roman"/>
                        </a:rPr>
                        <a:t>Depression wird als „Einfluss des Bösen“ erlebt.</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2257">
                <a:tc>
                  <a:txBody>
                    <a:bodyPr/>
                    <a:lstStyle/>
                    <a:p>
                      <a:pPr>
                        <a:lnSpc>
                          <a:spcPts val="1100"/>
                        </a:lnSpc>
                        <a:spcAft>
                          <a:spcPts val="0"/>
                        </a:spcAft>
                      </a:pPr>
                      <a:r>
                        <a:rPr lang="de-CH" sz="1400">
                          <a:effectLst/>
                          <a:latin typeface="Calibri"/>
                          <a:ea typeface="Calibri"/>
                          <a:cs typeface="Times New Roman"/>
                        </a:rPr>
                        <a:t>Gebet als Verbindung </a:t>
                      </a:r>
                      <a:br>
                        <a:rPr lang="de-CH" sz="1400">
                          <a:effectLst/>
                          <a:latin typeface="Calibri"/>
                          <a:ea typeface="Calibri"/>
                          <a:cs typeface="Times New Roman"/>
                        </a:rPr>
                      </a:br>
                      <a:r>
                        <a:rPr lang="de-CH" sz="1400">
                          <a:effectLst/>
                          <a:latin typeface="Calibri"/>
                          <a:ea typeface="Calibri"/>
                          <a:cs typeface="Times New Roman"/>
                        </a:rPr>
                        <a:t>mit dem persönlich erlebten Gott</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100"/>
                        </a:lnSpc>
                        <a:spcAft>
                          <a:spcPts val="0"/>
                        </a:spcAft>
                      </a:pPr>
                      <a:r>
                        <a:rPr lang="de-CH" sz="1400">
                          <a:effectLst/>
                          <a:latin typeface="Calibri"/>
                          <a:ea typeface="Calibri"/>
                          <a:cs typeface="Times New Roman"/>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100"/>
                        </a:lnSpc>
                        <a:spcAft>
                          <a:spcPts val="0"/>
                        </a:spcAft>
                      </a:pPr>
                      <a:r>
                        <a:rPr lang="de-CH" sz="1400">
                          <a:effectLst/>
                          <a:latin typeface="Calibri"/>
                          <a:ea typeface="Calibri"/>
                          <a:cs typeface="Times New Roman"/>
                        </a:rPr>
                        <a:t>„Gott hört nicht.“ – „Er wendet sich von mir ab.“</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88386">
                <a:tc>
                  <a:txBody>
                    <a:bodyPr/>
                    <a:lstStyle/>
                    <a:p>
                      <a:pPr>
                        <a:lnSpc>
                          <a:spcPts val="1100"/>
                        </a:lnSpc>
                        <a:spcAft>
                          <a:spcPts val="0"/>
                        </a:spcAft>
                      </a:pPr>
                      <a:r>
                        <a:rPr lang="de-CH" sz="1400">
                          <a:effectLst/>
                          <a:latin typeface="Calibri"/>
                          <a:ea typeface="Calibri"/>
                          <a:cs typeface="Times New Roman"/>
                        </a:rPr>
                        <a:t>Gewissheit der Vergebung</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100"/>
                        </a:lnSpc>
                        <a:spcAft>
                          <a:spcPts val="0"/>
                        </a:spcAft>
                      </a:pPr>
                      <a:r>
                        <a:rPr lang="de-CH" sz="1400">
                          <a:effectLst/>
                          <a:latin typeface="Calibri"/>
                          <a:ea typeface="Calibri"/>
                          <a:cs typeface="Times New Roman"/>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100"/>
                        </a:lnSpc>
                        <a:spcAft>
                          <a:spcPts val="0"/>
                        </a:spcAft>
                      </a:pPr>
                      <a:r>
                        <a:rPr lang="de-CH" sz="1400">
                          <a:effectLst/>
                          <a:latin typeface="Calibri"/>
                          <a:ea typeface="Calibri"/>
                          <a:cs typeface="Times New Roman"/>
                        </a:rPr>
                        <a:t>Nagende Schuldgefühle; </a:t>
                      </a:r>
                      <a:br>
                        <a:rPr lang="de-CH" sz="1400">
                          <a:effectLst/>
                          <a:latin typeface="Calibri"/>
                          <a:ea typeface="Calibri"/>
                          <a:cs typeface="Times New Roman"/>
                        </a:rPr>
                      </a:br>
                      <a:r>
                        <a:rPr lang="de-CH" sz="1400">
                          <a:effectLst/>
                          <a:latin typeface="Calibri"/>
                          <a:ea typeface="Calibri"/>
                          <a:cs typeface="Times New Roman"/>
                        </a:rPr>
                        <a:t>Unfähigkeit, Vergebung in Anspruch zu nehmen</a:t>
                      </a:r>
                    </a:p>
                    <a:p>
                      <a:pPr>
                        <a:lnSpc>
                          <a:spcPts val="1100"/>
                        </a:lnSpc>
                        <a:spcAft>
                          <a:spcPts val="0"/>
                        </a:spcAft>
                      </a:pPr>
                      <a:r>
                        <a:rPr lang="de-CH" sz="1400">
                          <a:effectLst/>
                          <a:latin typeface="Calibri"/>
                          <a:ea typeface="Calibri"/>
                          <a:cs typeface="Times New Roman"/>
                        </a:rPr>
                        <a:t>Gefühl der Bestrafung durch Gott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92257">
                <a:tc>
                  <a:txBody>
                    <a:bodyPr/>
                    <a:lstStyle/>
                    <a:p>
                      <a:pPr>
                        <a:lnSpc>
                          <a:spcPts val="1100"/>
                        </a:lnSpc>
                        <a:spcAft>
                          <a:spcPts val="0"/>
                        </a:spcAft>
                      </a:pPr>
                      <a:r>
                        <a:rPr lang="de-CH" sz="1400">
                          <a:effectLst/>
                          <a:latin typeface="Calibri"/>
                          <a:ea typeface="Calibri"/>
                          <a:cs typeface="Times New Roman"/>
                        </a:rPr>
                        <a:t>Gemeinschaft mit Gleichgesinnten</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100"/>
                        </a:lnSpc>
                        <a:spcAft>
                          <a:spcPts val="0"/>
                        </a:spcAft>
                      </a:pPr>
                      <a:r>
                        <a:rPr lang="de-CH" sz="1400">
                          <a:effectLst/>
                          <a:latin typeface="Calibri"/>
                          <a:ea typeface="Calibri"/>
                          <a:cs typeface="Times New Roman"/>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100"/>
                        </a:lnSpc>
                        <a:spcAft>
                          <a:spcPts val="0"/>
                        </a:spcAft>
                      </a:pPr>
                      <a:r>
                        <a:rPr lang="de-CH" sz="1400">
                          <a:effectLst/>
                          <a:latin typeface="Calibri"/>
                          <a:ea typeface="Calibri"/>
                          <a:cs typeface="Times New Roman"/>
                        </a:rPr>
                        <a:t>Depressiv geprägter Rückzug aus der Gemeinschaft, Angst vor Begegnungen.</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92257">
                <a:tc>
                  <a:txBody>
                    <a:bodyPr/>
                    <a:lstStyle/>
                    <a:p>
                      <a:pPr>
                        <a:lnSpc>
                          <a:spcPts val="1100"/>
                        </a:lnSpc>
                        <a:spcAft>
                          <a:spcPts val="0"/>
                        </a:spcAft>
                      </a:pPr>
                      <a:r>
                        <a:rPr lang="de-CH" sz="1400">
                          <a:effectLst/>
                          <a:latin typeface="Calibri"/>
                          <a:ea typeface="Calibri"/>
                          <a:cs typeface="Times New Roman"/>
                        </a:rPr>
                        <a:t>Gute Taten, aktive Lebensbewältigung</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100"/>
                        </a:lnSpc>
                        <a:spcAft>
                          <a:spcPts val="0"/>
                        </a:spcAft>
                      </a:pPr>
                      <a:r>
                        <a:rPr lang="de-CH" sz="1400">
                          <a:effectLst/>
                          <a:latin typeface="Calibri"/>
                          <a:ea typeface="Calibri"/>
                          <a:cs typeface="Times New Roman"/>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100"/>
                        </a:lnSpc>
                        <a:spcAft>
                          <a:spcPts val="0"/>
                        </a:spcAft>
                      </a:pPr>
                      <a:r>
                        <a:rPr lang="de-CH" sz="1400">
                          <a:effectLst/>
                          <a:latin typeface="Calibri"/>
                          <a:ea typeface="Calibri"/>
                          <a:cs typeface="Times New Roman"/>
                        </a:rPr>
                        <a:t>Wertlosigkeit durch Untätigkeit und Kraftlosigkeit </a:t>
                      </a:r>
                    </a:p>
                    <a:p>
                      <a:pPr>
                        <a:lnSpc>
                          <a:spcPts val="1100"/>
                        </a:lnSpc>
                        <a:spcAft>
                          <a:spcPts val="0"/>
                        </a:spcAft>
                      </a:pPr>
                      <a:r>
                        <a:rPr lang="de-CH" sz="1400">
                          <a:effectLst/>
                          <a:latin typeface="Calibri"/>
                          <a:ea typeface="Calibri"/>
                          <a:cs typeface="Times New Roman"/>
                        </a:rPr>
                        <a:t>„Ich bin ein nutzloses Werkzeug“</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74427">
                <a:tc>
                  <a:txBody>
                    <a:bodyPr/>
                    <a:lstStyle/>
                    <a:p>
                      <a:pPr>
                        <a:lnSpc>
                          <a:spcPts val="1100"/>
                        </a:lnSpc>
                        <a:spcAft>
                          <a:spcPts val="0"/>
                        </a:spcAft>
                      </a:pPr>
                      <a:r>
                        <a:rPr lang="de-CH" sz="1400">
                          <a:effectLst/>
                          <a:latin typeface="Calibri"/>
                          <a:ea typeface="Calibri"/>
                          <a:cs typeface="Times New Roman"/>
                        </a:rPr>
                        <a:t>Hoffnung und Lebenssinn</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100"/>
                        </a:lnSpc>
                        <a:spcAft>
                          <a:spcPts val="0"/>
                        </a:spcAft>
                      </a:pPr>
                      <a:r>
                        <a:rPr lang="de-CH" sz="1400">
                          <a:effectLst/>
                          <a:latin typeface="Calibri"/>
                          <a:ea typeface="Calibri"/>
                          <a:cs typeface="Times New Roman"/>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100"/>
                        </a:lnSpc>
                        <a:spcAft>
                          <a:spcPts val="0"/>
                        </a:spcAft>
                      </a:pPr>
                      <a:r>
                        <a:rPr lang="de-CH" sz="1400">
                          <a:effectLst/>
                          <a:latin typeface="Calibri"/>
                          <a:ea typeface="Calibri"/>
                          <a:cs typeface="Times New Roman"/>
                        </a:rPr>
                        <a:t>Suizidale Gedanken trotz religiöser Vorbehalte</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74427">
                <a:tc>
                  <a:txBody>
                    <a:bodyPr/>
                    <a:lstStyle/>
                    <a:p>
                      <a:pPr>
                        <a:lnSpc>
                          <a:spcPts val="1100"/>
                        </a:lnSpc>
                        <a:spcAft>
                          <a:spcPts val="0"/>
                        </a:spcAft>
                      </a:pPr>
                      <a:r>
                        <a:rPr lang="de-CH" sz="1400">
                          <a:effectLst/>
                          <a:latin typeface="Calibri"/>
                          <a:ea typeface="Calibri"/>
                          <a:cs typeface="Times New Roman"/>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100"/>
                        </a:lnSpc>
                        <a:spcAft>
                          <a:spcPts val="0"/>
                        </a:spcAft>
                      </a:pPr>
                      <a:r>
                        <a:rPr lang="de-CH" sz="1400">
                          <a:effectLst/>
                          <a:latin typeface="Calibri"/>
                          <a:ea typeface="Calibri"/>
                          <a:cs typeface="Times New Roman"/>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100"/>
                        </a:lnSpc>
                        <a:spcAft>
                          <a:spcPts val="0"/>
                        </a:spcAft>
                      </a:pPr>
                      <a:r>
                        <a:rPr lang="de-CH" sz="1400" dirty="0">
                          <a:effectLst/>
                          <a:latin typeface="Calibri"/>
                          <a:ea typeface="Calibri"/>
                          <a:cs typeface="Times New Roman"/>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4" name="Rechteck 3"/>
          <p:cNvSpPr/>
          <p:nvPr/>
        </p:nvSpPr>
        <p:spPr>
          <a:xfrm>
            <a:off x="683568" y="6093296"/>
            <a:ext cx="8784976"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418360053"/>
      </p:ext>
    </p:extLst>
  </p:cSld>
  <p:clrMapOvr>
    <a:masterClrMapping/>
  </p:clrMapOvr>
</p:sld>
</file>

<file path=ppt/theme/theme1.xml><?xml version="1.0" encoding="utf-8"?>
<a:theme xmlns:a="http://schemas.openxmlformats.org/drawingml/2006/main" name="Standarddesign">
  <a:themeElements>
    <a:clrScheme name="Standard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CC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CC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2077</Words>
  <Application>Microsoft Office PowerPoint</Application>
  <PresentationFormat>Bildschirmpräsentation (4:3)</PresentationFormat>
  <Paragraphs>226</Paragraphs>
  <Slides>30</Slides>
  <Notes>15</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30</vt:i4>
      </vt:variant>
    </vt:vector>
  </HeadingPairs>
  <TitlesOfParts>
    <vt:vector size="38" baseType="lpstr">
      <vt:lpstr>Arial</vt:lpstr>
      <vt:lpstr>Arial Unicode MS</vt:lpstr>
      <vt:lpstr>Calibri</vt:lpstr>
      <vt:lpstr>Cambria</vt:lpstr>
      <vt:lpstr>Tahoma</vt:lpstr>
      <vt:lpstr>Times New Roman</vt:lpstr>
      <vt:lpstr>Wingdings</vt:lpstr>
      <vt:lpstr>Standarddesign</vt:lpstr>
      <vt:lpstr>Dunkle Nacht der Seele Depression und Spiritualität</vt:lpstr>
      <vt:lpstr>Dunkle Nacht der Seele Depression und Spiritualität</vt:lpstr>
      <vt:lpstr>Depression kann den Glauben verdunkeln</vt:lpstr>
      <vt:lpstr>Eine 3000 Jahre alte Klage</vt:lpstr>
      <vt:lpstr>Studie: Glaube hilft – Glaube schadet</vt:lpstr>
      <vt:lpstr>Übersicht</vt:lpstr>
      <vt:lpstr>A Phänomenologie der Depression und Spiritualität</vt:lpstr>
      <vt:lpstr>Phänomenologie der Depression</vt:lpstr>
      <vt:lpstr>Spirituelle Äquivalente depressiver Leitsymptome</vt:lpstr>
      <vt:lpstr>B Spirituell gefärbte Themen  in der Psychotherapie</vt:lpstr>
      <vt:lpstr>Sieben häufige spirituelle Klagen</vt:lpstr>
      <vt:lpstr>Depressive Symptome,  die das Glaubensleben erschweren</vt:lpstr>
      <vt:lpstr>Studie: Gebet und Depression</vt:lpstr>
      <vt:lpstr>C SPIRITUELLE KRISEN im Gewand der Depression</vt:lpstr>
      <vt:lpstr>Martin Buber: Gottesfinsternis</vt:lpstr>
      <vt:lpstr>Johannes vom Kreuz: Dunkle Nacht der Seele</vt:lpstr>
      <vt:lpstr>Individuelle Erfahrungen</vt:lpstr>
      <vt:lpstr>Umwandlung in einen aktiven Prozess</vt:lpstr>
      <vt:lpstr>D ZUGÄNGE ZUR DEPRESSION  unter Berücksichtigung spiritueller Werte </vt:lpstr>
      <vt:lpstr>PowerPoint-Präsentation</vt:lpstr>
      <vt:lpstr>Psychoedukation: Therapie der Depression</vt:lpstr>
      <vt:lpstr>Welchen Platz hat Spiritualität?</vt:lpstr>
      <vt:lpstr>Positive Aspekte des Glaubens in der Depression</vt:lpstr>
      <vt:lpstr>1. Glaubensvertiefung durch die Depression</vt:lpstr>
      <vt:lpstr>2. Glaube als Schutz vor Verzweiflung und Suizid</vt:lpstr>
      <vt:lpstr>3. Glaube als Quelle der Kraft in der Depression</vt:lpstr>
      <vt:lpstr>SCHLUSSFOLGERUNGEN</vt:lpstr>
      <vt:lpstr>Neues Buch</vt:lpstr>
      <vt:lpstr>PowerPoint-Präsentation</vt:lpstr>
      <vt:lpstr>Download</vt:lpstr>
    </vt:vector>
  </TitlesOfParts>
  <Company>Klinik Sonnenhalde, Riehen</Company>
  <LinksUpToDate>false</LinksUpToDate>
  <SharedDoc>false</SharedDoc>
  <HyperlinkBase>www.seminare-ps.net</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Depression und Spiritualität</dc:title>
  <dc:subject>Weisheit als REssource</dc:subject>
  <dc:creator>Dr. Samuel Pfeifer</dc:creator>
  <cp:lastModifiedBy>Samuel Pfeifer</cp:lastModifiedBy>
  <cp:revision>276</cp:revision>
  <dcterms:created xsi:type="dcterms:W3CDTF">2008-04-24T12:25:42Z</dcterms:created>
  <dcterms:modified xsi:type="dcterms:W3CDTF">2017-11-20T15:39:43Z</dcterms:modified>
</cp:coreProperties>
</file>