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01" r:id="rId3"/>
    <p:sldId id="285" r:id="rId4"/>
    <p:sldId id="290" r:id="rId5"/>
    <p:sldId id="297" r:id="rId6"/>
    <p:sldId id="265" r:id="rId7"/>
    <p:sldId id="282" r:id="rId8"/>
    <p:sldId id="283" r:id="rId9"/>
    <p:sldId id="273" r:id="rId10"/>
    <p:sldId id="277" r:id="rId11"/>
    <p:sldId id="482" r:id="rId12"/>
    <p:sldId id="291" r:id="rId13"/>
    <p:sldId id="268" r:id="rId14"/>
    <p:sldId id="271" r:id="rId15"/>
    <p:sldId id="278" r:id="rId16"/>
    <p:sldId id="288" r:id="rId17"/>
    <p:sldId id="292" r:id="rId18"/>
    <p:sldId id="293" r:id="rId19"/>
    <p:sldId id="294" r:id="rId20"/>
    <p:sldId id="298" r:id="rId21"/>
    <p:sldId id="305" r:id="rId22"/>
    <p:sldId id="257" r:id="rId23"/>
    <p:sldId id="296" r:id="rId24"/>
    <p:sldId id="311" r:id="rId25"/>
    <p:sldId id="259" r:id="rId26"/>
    <p:sldId id="309" r:id="rId27"/>
    <p:sldId id="306" r:id="rId28"/>
    <p:sldId id="310" r:id="rId29"/>
    <p:sldId id="270" r:id="rId30"/>
    <p:sldId id="308" r:id="rId31"/>
    <p:sldId id="483" r:id="rId32"/>
    <p:sldId id="303" r:id="rId33"/>
    <p:sldId id="300" r:id="rId34"/>
    <p:sldId id="299" r:id="rId35"/>
    <p:sldId id="289" r:id="rId36"/>
    <p:sldId id="307" r:id="rId37"/>
    <p:sldId id="269" r:id="rId38"/>
    <p:sldId id="286" r:id="rId39"/>
    <p:sldId id="304" r:id="rId4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3C2"/>
    <a:srgbClr val="9F5D49"/>
    <a:srgbClr val="A5A3A8"/>
    <a:srgbClr val="000000"/>
    <a:srgbClr val="E55E1B"/>
    <a:srgbClr val="6E39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0" autoAdjust="0"/>
    <p:restoredTop sz="93261" autoAdjust="0"/>
  </p:normalViewPr>
  <p:slideViewPr>
    <p:cSldViewPr>
      <p:cViewPr varScale="1">
        <p:scale>
          <a:sx n="105" d="100"/>
          <a:sy n="105" d="100"/>
        </p:scale>
        <p:origin x="750" y="105"/>
      </p:cViewPr>
      <p:guideLst>
        <p:guide orient="horz" pos="2160"/>
        <p:guide pos="3840"/>
      </p:guideLst>
    </p:cSldViewPr>
  </p:slideViewPr>
  <p:outlineViewPr>
    <p:cViewPr>
      <p:scale>
        <a:sx n="33" d="100"/>
        <a:sy n="33" d="100"/>
      </p:scale>
      <p:origin x="0" y="19110"/>
    </p:cViewPr>
  </p:outlineViewPr>
  <p:notesTextViewPr>
    <p:cViewPr>
      <p:scale>
        <a:sx n="1" d="1"/>
        <a:sy n="1" d="1"/>
      </p:scale>
      <p:origin x="0" y="0"/>
    </p:cViewPr>
  </p:notesTextViewPr>
  <p:sorterViewPr>
    <p:cViewPr varScale="1">
      <p:scale>
        <a:sx n="1" d="1"/>
        <a:sy n="1" d="1"/>
      </p:scale>
      <p:origin x="0" y="-3354"/>
    </p:cViewPr>
  </p:sorterViewPr>
  <p:notesViewPr>
    <p:cSldViewPr>
      <p:cViewPr varScale="1">
        <p:scale>
          <a:sx n="44" d="100"/>
          <a:sy n="44" d="100"/>
        </p:scale>
        <p:origin x="2756" y="38"/>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sz="quarter" idx="1"/>
          </p:nvPr>
        </p:nvSpPr>
        <p:spPr>
          <a:xfrm>
            <a:off x="2721147" y="183813"/>
            <a:ext cx="4107048" cy="468154"/>
          </a:xfrm>
          <a:prstGeom prst="rect">
            <a:avLst/>
          </a:prstGeom>
        </p:spPr>
        <p:txBody>
          <a:bodyPr vert="horz" lIns="93936" tIns="46968" rIns="93936" bIns="46968" rtlCol="0"/>
          <a:lstStyle>
            <a:lvl1pPr algn="r">
              <a:defRPr sz="1200"/>
            </a:lvl1pPr>
          </a:lstStyle>
          <a:p>
            <a:r>
              <a:rPr lang="de-CH" dirty="0"/>
              <a:t>Prof. Dr. med. Samuel Pfeifer </a:t>
            </a:r>
          </a:p>
          <a:p>
            <a:r>
              <a:rPr lang="de-CH" b="1" dirty="0"/>
              <a:t>Wenn der Glaube zum Problem wird</a:t>
            </a:r>
          </a:p>
        </p:txBody>
      </p:sp>
      <p:sp>
        <p:nvSpPr>
          <p:cNvPr id="4" name="Fußzeilenplatzhalter 3"/>
          <p:cNvSpPr>
            <a:spLocks noGrp="1"/>
          </p:cNvSpPr>
          <p:nvPr>
            <p:ph type="ftr" sz="quarter" idx="2"/>
          </p:nvPr>
        </p:nvSpPr>
        <p:spPr>
          <a:xfrm>
            <a:off x="566207" y="8736863"/>
            <a:ext cx="3066733" cy="468154"/>
          </a:xfrm>
          <a:prstGeom prst="rect">
            <a:avLst/>
          </a:prstGeom>
        </p:spPr>
        <p:txBody>
          <a:bodyPr vert="horz" lIns="93936" tIns="46968" rIns="93936" bIns="46968" rtlCol="0" anchor="b"/>
          <a:lstStyle>
            <a:lvl1pPr algn="l">
              <a:defRPr sz="1200"/>
            </a:lvl1pPr>
          </a:lstStyle>
          <a:p>
            <a:r>
              <a:rPr lang="de-CH" dirty="0"/>
              <a:t>www.seminare-ps.net</a:t>
            </a:r>
          </a:p>
        </p:txBody>
      </p:sp>
      <p:sp>
        <p:nvSpPr>
          <p:cNvPr id="5" name="Foliennummernplatzhalter 4"/>
          <p:cNvSpPr>
            <a:spLocks noGrp="1"/>
          </p:cNvSpPr>
          <p:nvPr>
            <p:ph type="sldNum" sz="quarter" idx="3"/>
          </p:nvPr>
        </p:nvSpPr>
        <p:spPr>
          <a:xfrm>
            <a:off x="3464229" y="8894921"/>
            <a:ext cx="3066733" cy="468154"/>
          </a:xfrm>
          <a:prstGeom prst="rect">
            <a:avLst/>
          </a:prstGeom>
        </p:spPr>
        <p:txBody>
          <a:bodyPr vert="horz" lIns="93936" tIns="46968" rIns="93936" bIns="46968"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de-CH"/>
          </a:p>
        </p:txBody>
      </p:sp>
      <p:sp>
        <p:nvSpPr>
          <p:cNvPr id="3" name="Datumsplatzhalt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E6FD1FD-B62D-4692-B8E6-7640BBA53223}" type="datetimeFigureOut">
              <a:rPr lang="de-CH" smtClean="0"/>
              <a:t>07.04.2021</a:t>
            </a:fld>
            <a:endParaRPr lang="de-CH"/>
          </a:p>
        </p:txBody>
      </p:sp>
      <p:sp>
        <p:nvSpPr>
          <p:cNvPr id="4" name="Folienbildplatzhalt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de-CH"/>
          </a:p>
        </p:txBody>
      </p:sp>
      <p:sp>
        <p:nvSpPr>
          <p:cNvPr id="5" name="Notizenplatzhalt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de-CH"/>
          </a:p>
        </p:txBody>
      </p:sp>
      <p:sp>
        <p:nvSpPr>
          <p:cNvPr id="7" name="Foliennummernplatzhalt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83A63E-D4E3-4BAF-B40B-4C2418AADC7C}" type="slidenum">
              <a:rPr lang="de-DE"/>
              <a:pPr eaLnBrk="1" hangingPunct="1"/>
              <a:t>1</a:t>
            </a:fld>
            <a:endParaRPr lang="de-DE"/>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extLst>
      <p:ext uri="{BB962C8B-B14F-4D97-AF65-F5344CB8AC3E}">
        <p14:creationId xmlns:p14="http://schemas.microsoft.com/office/powerpoint/2010/main" val="226488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AE0180-E256-4DA6-9C7A-5F9BE5CF838C}" type="slidenum">
              <a:rPr lang="de-DE"/>
              <a:pPr eaLnBrk="1" hangingPunct="1"/>
              <a:t>13</a:t>
            </a:fld>
            <a:endParaRPr 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200" b="1" kern="1200" dirty="0">
                <a:solidFill>
                  <a:schemeClr val="tx1"/>
                </a:solidFill>
                <a:effectLst/>
                <a:latin typeface="Arial" charset="0"/>
                <a:ea typeface="+mn-ea"/>
                <a:cs typeface="+mn-cs"/>
              </a:rPr>
              <a:t>Symbole der Hoffnung</a:t>
            </a:r>
            <a:endParaRPr lang="de-CH" sz="1200" b="1"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 </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Beispiel Haiti nach dem Erdbeben 12. Januar 2010</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 </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Helfer finden nach 5 –Tagen ein Kind unter den Trümmern, praktisch unverletzt. Die Retter – gestandene Männer – weinen vor Rührung. Und dieses eine Kind wird zum Hoffnungszeichen: es ist möglich, noch Menschen zu retten, obwohl gleichzeitig Tausende nur noch tot geborgen werden.</a:t>
            </a:r>
            <a:endParaRPr lang="de-CH" sz="1200" kern="1200" dirty="0">
              <a:solidFill>
                <a:schemeClr val="tx1"/>
              </a:solidFill>
              <a:effectLst/>
              <a:latin typeface="Arial" charset="0"/>
              <a:ea typeface="+mn-ea"/>
              <a:cs typeface="+mn-cs"/>
            </a:endParaRPr>
          </a:p>
          <a:p>
            <a:r>
              <a:rPr lang="de-DE" sz="1200" kern="1200" dirty="0">
                <a:solidFill>
                  <a:schemeClr val="tx1"/>
                </a:solidFill>
                <a:effectLst/>
                <a:latin typeface="Arial" charset="0"/>
                <a:ea typeface="+mn-ea"/>
                <a:cs typeface="+mn-cs"/>
              </a:rPr>
              <a:t>Für die Überlebenden ist dieses eine Kind mehr Hoffnungszeichen als alle Opfer. Es ist möglich zu überleben und eine neue Zukunft aufzubauen!</a:t>
            </a:r>
            <a:endParaRPr lang="de-CH" sz="1200" kern="1200">
              <a:solidFill>
                <a:schemeClr val="tx1"/>
              </a:solidFill>
              <a:effectLst/>
              <a:latin typeface="Arial" charset="0"/>
              <a:ea typeface="+mn-ea"/>
              <a:cs typeface="+mn-cs"/>
            </a:endParaRPr>
          </a:p>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16</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17</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sz="1200" kern="1200" dirty="0">
                <a:solidFill>
                  <a:schemeClr val="tx1"/>
                </a:solidFill>
                <a:effectLst/>
                <a:latin typeface="Arial" charset="0"/>
                <a:ea typeface="+mn-ea"/>
                <a:cs typeface="+mn-cs"/>
              </a:rPr>
              <a:t>Gertrud R., seit dem 18. Lebensjahr an einer "Katatonie mit affektiver Verblödung" erkrankt, verbrachte Jahrzehnte in 7 psychiatrischen Kliniken. Stundenlang stiert sie nur vor sich hin, dann verfällt sie anfallsweise in Erregung: sie reisst sich die Haare büschelweise aus,  wird zeitweise auch tätlich. In </a:t>
            </a:r>
            <a:r>
              <a:rPr lang="de-CH" sz="1200" kern="1200" dirty="0" err="1">
                <a:solidFill>
                  <a:schemeClr val="tx1"/>
                </a:solidFill>
                <a:effectLst/>
                <a:latin typeface="Arial" charset="0"/>
                <a:ea typeface="+mn-ea"/>
                <a:cs typeface="+mn-cs"/>
              </a:rPr>
              <a:t>katatonen</a:t>
            </a:r>
            <a:r>
              <a:rPr lang="de-CH" sz="1200" kern="1200" dirty="0">
                <a:solidFill>
                  <a:schemeClr val="tx1"/>
                </a:solidFill>
                <a:effectLst/>
                <a:latin typeface="Arial" charset="0"/>
                <a:ea typeface="+mn-ea"/>
                <a:cs typeface="+mn-cs"/>
              </a:rPr>
              <a:t> Phasen muss sie  sogar gefüttert werden. </a:t>
            </a:r>
          </a:p>
          <a:p>
            <a:r>
              <a:rPr lang="de-CH" sz="1200" kern="1200" dirty="0">
                <a:solidFill>
                  <a:schemeClr val="tx1"/>
                </a:solidFill>
                <a:effectLst/>
                <a:latin typeface="Arial" charset="0"/>
                <a:ea typeface="+mn-ea"/>
                <a:cs typeface="+mn-cs"/>
              </a:rPr>
              <a:t>Die neuen Medikamente verändern ihr Leben: Sie wird ruhiger und zugänglicher, pflegt sich, reinigt ihr Zimmer selbst, nimmt an Abteilungsaktivitäten teil, bekommt freien Ausgang und kann zur Familie in die Ferien gehen. "Seit die Patientin </a:t>
            </a:r>
            <a:r>
              <a:rPr lang="de-CH" sz="1200" kern="1200" dirty="0" err="1">
                <a:solidFill>
                  <a:schemeClr val="tx1"/>
                </a:solidFill>
                <a:effectLst/>
                <a:latin typeface="Arial" charset="0"/>
                <a:ea typeface="+mn-ea"/>
                <a:cs typeface="+mn-cs"/>
              </a:rPr>
              <a:t>Largactil</a:t>
            </a:r>
            <a:r>
              <a:rPr lang="de-CH" sz="1200" kern="1200" dirty="0">
                <a:solidFill>
                  <a:schemeClr val="tx1"/>
                </a:solidFill>
                <a:effectLst/>
                <a:latin typeface="Arial" charset="0"/>
                <a:ea typeface="+mn-ea"/>
                <a:cs typeface="+mn-cs"/>
              </a:rPr>
              <a:t> hat, blickt sie einen mit weit offenen Augen an, während sie vorher nur zugekniffene Blicke wagte."</a:t>
            </a:r>
          </a:p>
          <a:p>
            <a:endParaRPr lang="de-CH" dirty="0"/>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19</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Von verschiedenen </a:t>
            </a:r>
            <a:r>
              <a:rPr lang="de-CH" dirty="0" err="1"/>
              <a:t>AutorInnen</a:t>
            </a:r>
            <a:r>
              <a:rPr lang="de-CH" dirty="0"/>
              <a:t> (Anthony, 1993; </a:t>
            </a:r>
            <a:r>
              <a:rPr lang="de-CH" dirty="0" err="1"/>
              <a:t>Deegan</a:t>
            </a:r>
            <a:r>
              <a:rPr lang="de-CH" dirty="0"/>
              <a:t>, 1988) wurde das </a:t>
            </a:r>
            <a:r>
              <a:rPr lang="de-CH" dirty="0" err="1"/>
              <a:t>Recovery</a:t>
            </a:r>
            <a:r>
              <a:rPr lang="de-CH" dirty="0"/>
              <a:t>-Konzept wie folgt beschrieben: </a:t>
            </a:r>
            <a:r>
              <a:rPr lang="de-CH" dirty="0" err="1"/>
              <a:t>Recovery</a:t>
            </a:r>
            <a:r>
              <a:rPr lang="de-CH" dirty="0"/>
              <a:t> ist ein Prozess der Auseinandersetzung des Betroffenen mit seiner Erkrankung, der dazu führt, dass er auch mit bestehenden psychischen Probleme in der Lage ist, ein zufriedenes, hoffnungsvolles und aktives Leben zu führen. </a:t>
            </a:r>
            <a:r>
              <a:rPr lang="de-CH" dirty="0" err="1"/>
              <a:t>Recovery</a:t>
            </a:r>
            <a:r>
              <a:rPr lang="de-CH" dirty="0"/>
              <a:t> ist mehr als die Bewältigung von Symptomen, auch bedeutet es nicht unbedingt vollständige „Heilung“, denn in den meisten Fällen besteht die Erkrankung bzw. Verletzlichkeit fort. Es geht darum, den negativen Einfluss einer psychischen Erkrankung zu überwinden, obwohl sie weiterhin anhält. Damit geht es zentral um den Bewältigungsprozess. Wie zufrieden jemand lebt, hängt nicht in erster Linie von den erlebten Symptomen ab, sondern von der Art und Weise, wie jemand mit ihnen umgeht und sie bewertet. </a:t>
            </a:r>
            <a:r>
              <a:rPr lang="de-CH" dirty="0" err="1"/>
              <a:t>Recovery</a:t>
            </a:r>
            <a:r>
              <a:rPr lang="de-CH" dirty="0"/>
              <a:t> bedeutet die Veränderung einer Person durch die Erkrankung. Nicht: „Früher war ich gesund, zwischendurch war ich krank, jetzt bin ich wieder gesund.“ Sondern: „Mit mir ist etwas passiert, ich bin nicht mehr derselbe wie vor der Erkrankung.“ Zahlreiche Betroffene machen die Erfahrung, durch die Erkrankung über sich hinauszuwachsen und ein neues Gefühl von Bedeutung und Sinn im Leben zu entwickeln. </a:t>
            </a:r>
            <a:r>
              <a:rPr lang="de-CH" dirty="0" err="1"/>
              <a:t>Recovery</a:t>
            </a:r>
            <a:r>
              <a:rPr lang="de-CH" dirty="0"/>
              <a:t> bedeutet nicht in erster Linie Symptom- oder </a:t>
            </a:r>
            <a:r>
              <a:rPr lang="de-CH" dirty="0" err="1"/>
              <a:t>KrisenfreiKrisenfreiheit</a:t>
            </a:r>
            <a:r>
              <a:rPr lang="de-CH" dirty="0"/>
              <a:t>, vielmehr geht es eher um Lebensqualität, Zufriedenheit, Wohlbefinden – mit oder ohne psychische Symptome.</a:t>
            </a:r>
          </a:p>
          <a:p>
            <a:r>
              <a:rPr lang="de-CH" dirty="0"/>
              <a:t>Das gegenwärtig viel diskutierte Empowerment-Konzept ist letztlich Teil von </a:t>
            </a:r>
            <a:r>
              <a:rPr lang="de-CH" dirty="0" err="1"/>
              <a:t>Recovery</a:t>
            </a:r>
            <a:r>
              <a:rPr lang="de-CH" dirty="0"/>
              <a:t>. Die Entwicklung von Selbsthilfe und Selbstbestimmung ermöglicht dem Betroffenen eine positive Auseinandersetzung mit seiner Erkrankung. Empowerment unterstützt </a:t>
            </a:r>
            <a:r>
              <a:rPr lang="de-CH" dirty="0" err="1"/>
              <a:t>Recovery</a:t>
            </a:r>
            <a:r>
              <a:rPr lang="de-CH" dirty="0"/>
              <a:t>. Die ursprüngliche Empowerment-Bewegung hat ihr Konzept seit Mitte der 90-er Jahre um die Überzeugung der Genesung erweitert. In der praktischen Umsetzung sind jedoch Empowerment-Konzepte wie Ressourcen-orientierung, Selbsthilfeförderung, Wahlfreiheiten und Selbstbestimmung weiterhin zentral.  (aus einem</a:t>
            </a:r>
            <a:r>
              <a:rPr lang="de-CH" baseline="0" dirty="0"/>
              <a:t> Artikel von Andreas </a:t>
            </a:r>
            <a:r>
              <a:rPr lang="de-CH" baseline="0" dirty="0" err="1"/>
              <a:t>Knuf</a:t>
            </a:r>
            <a:r>
              <a:rPr lang="de-CH" baseline="0" dirty="0"/>
              <a:t>).</a:t>
            </a:r>
            <a:endParaRPr lang="de-CH" dirty="0"/>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20</a:t>
            </a:fld>
            <a:endParaRPr lang="de-DE"/>
          </a:p>
        </p:txBody>
      </p:sp>
    </p:spTree>
    <p:extLst>
      <p:ext uri="{BB962C8B-B14F-4D97-AF65-F5344CB8AC3E}">
        <p14:creationId xmlns:p14="http://schemas.microsoft.com/office/powerpoint/2010/main" val="41328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4A5F5E-7826-4C7E-AC1D-78B67160D14A}" type="slidenum">
              <a:rPr lang="de-DE"/>
              <a:pPr eaLnBrk="1" hangingPunct="1"/>
              <a:t>22</a:t>
            </a:fld>
            <a:endParaRPr lang="de-DE"/>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060117-A8A4-4D6F-9C66-A721386AC0EA}" type="slidenum">
              <a:rPr lang="de-DE"/>
              <a:pPr eaLnBrk="1" hangingPunct="1"/>
              <a:t>25</a:t>
            </a:fld>
            <a:endParaRPr lang="de-DE"/>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813917-9B5E-450A-8D17-3B6033700642}" type="slidenum">
              <a:rPr lang="de-DE"/>
              <a:pPr eaLnBrk="1" hangingPunct="1"/>
              <a:t>26</a:t>
            </a:fld>
            <a:endParaRPr lang="de-DE"/>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813917-9B5E-450A-8D17-3B6033700642}" type="slidenum">
              <a:rPr lang="de-DE"/>
              <a:pPr eaLnBrk="1" hangingPunct="1"/>
              <a:t>27</a:t>
            </a:fld>
            <a:endParaRPr lang="de-DE"/>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64188C-F73B-4519-9089-CBD7D719C7B2}" type="slidenum">
              <a:rPr lang="de-DE"/>
              <a:pPr eaLnBrk="1" hangingPunct="1"/>
              <a:t>29</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extLst>
      <p:ext uri="{BB962C8B-B14F-4D97-AF65-F5344CB8AC3E}">
        <p14:creationId xmlns:p14="http://schemas.microsoft.com/office/powerpoint/2010/main" val="2759111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33</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34</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35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4</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A15C13-CD99-4A36-B7DC-656D20894BB1}" type="slidenum">
              <a:rPr lang="de-DE"/>
              <a:pPr eaLnBrk="1" hangingPunct="1"/>
              <a:t>37</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sz="2000" dirty="0"/>
              <a:t>Hoffnung als Wille</a:t>
            </a:r>
          </a:p>
          <a:p>
            <a:pPr lvl="1"/>
            <a:r>
              <a:rPr lang="de-CH" sz="1600" dirty="0"/>
              <a:t>Ohne den Wunsch nach Veränderung, fehlt der Wille und damit auch die Hoffnung. Hoffnungslosigkeit ist in diesem Sinne  ein Synonym für Depression, Entmutigung und Sinnlosigkeit (Kierkegaard).</a:t>
            </a:r>
          </a:p>
          <a:p>
            <a:r>
              <a:rPr lang="de-CH" sz="2000" dirty="0"/>
              <a:t>Hoffnung als Weg</a:t>
            </a:r>
          </a:p>
          <a:p>
            <a:pPr lvl="1"/>
            <a:r>
              <a:rPr lang="de-CH" sz="1600" dirty="0"/>
              <a:t>Wer hofft, der setzt seine Hoffnung auf etwas; auf sich selbst; auf ein Mittel, auf einen Menschen, auf eine höhere Macht (AA).</a:t>
            </a:r>
          </a:p>
          <a:p>
            <a:r>
              <a:rPr lang="de-CH" sz="2000" dirty="0"/>
              <a:t>Hoffnung als Wunsch</a:t>
            </a:r>
          </a:p>
          <a:p>
            <a:r>
              <a:rPr lang="de-CH" sz="2000" dirty="0"/>
              <a:t>Hoffnung als Horizont</a:t>
            </a:r>
          </a:p>
          <a:p>
            <a:pPr lvl="1"/>
            <a:r>
              <a:rPr lang="de-CH" sz="1600" dirty="0"/>
              <a:t>Ich hebe meine Augen auf zu den Bergen.</a:t>
            </a:r>
            <a:br>
              <a:rPr lang="de-CH" sz="1600" dirty="0"/>
            </a:br>
            <a:r>
              <a:rPr lang="de-CH" sz="1600" dirty="0"/>
              <a:t>„Hope </a:t>
            </a:r>
            <a:r>
              <a:rPr lang="de-CH" sz="1600" dirty="0" err="1"/>
              <a:t>is</a:t>
            </a:r>
            <a:r>
              <a:rPr lang="de-CH" sz="1600" dirty="0"/>
              <a:t> a </a:t>
            </a:r>
            <a:r>
              <a:rPr lang="de-CH" sz="1600" dirty="0" err="1"/>
              <a:t>vision</a:t>
            </a:r>
            <a:r>
              <a:rPr lang="de-CH" sz="1600" dirty="0"/>
              <a:t> </a:t>
            </a:r>
            <a:r>
              <a:rPr lang="de-CH" sz="1600" dirty="0" err="1"/>
              <a:t>that</a:t>
            </a:r>
            <a:r>
              <a:rPr lang="de-CH" sz="1600" dirty="0"/>
              <a:t> </a:t>
            </a:r>
            <a:r>
              <a:rPr lang="de-CH" sz="1600" dirty="0" err="1"/>
              <a:t>transcends</a:t>
            </a:r>
            <a:r>
              <a:rPr lang="de-CH" sz="1600" dirty="0"/>
              <a:t> </a:t>
            </a:r>
            <a:r>
              <a:rPr lang="de-CH" sz="1600" dirty="0" err="1"/>
              <a:t>the</a:t>
            </a:r>
            <a:r>
              <a:rPr lang="de-CH" sz="1600" dirty="0"/>
              <a:t> </a:t>
            </a:r>
            <a:r>
              <a:rPr lang="de-CH" sz="1600" dirty="0" err="1"/>
              <a:t>present</a:t>
            </a:r>
            <a:r>
              <a:rPr lang="de-CH" sz="1600" dirty="0"/>
              <a:t>.“</a:t>
            </a:r>
          </a:p>
          <a:p>
            <a:r>
              <a:rPr lang="de-CH" sz="2000" dirty="0"/>
              <a:t>Hoffnung als Aktion</a:t>
            </a:r>
          </a:p>
          <a:p>
            <a:pPr lvl="1"/>
            <a:r>
              <a:rPr lang="de-CH" sz="1600" dirty="0"/>
              <a:t>Handeln gegen jede Hoffnung. Hoffnung lebt so, als wäre die erhoffte Wirklichkeit schon eingetroffen.  Beispiele V. Frankl, M. </a:t>
            </a:r>
            <a:r>
              <a:rPr lang="de-CH" sz="1600" dirty="0" err="1"/>
              <a:t>Ghandi</a:t>
            </a:r>
            <a:r>
              <a:rPr lang="de-CH" sz="1600" dirty="0"/>
              <a:t>: Soziale Veränderung auf der Basis der Hoffnung.</a:t>
            </a:r>
          </a:p>
          <a:p>
            <a:endParaRPr lang="de-CH" dirty="0"/>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002E53-CB5A-46C3-AC25-26241A9E0854}" type="slidenum">
              <a:rPr lang="de-DE"/>
              <a:pPr eaLnBrk="1" hangingPunct="1"/>
              <a:t>6</a:t>
            </a:fld>
            <a:endParaRPr lang="de-DE"/>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pPr>
              <a:defRPr/>
            </a:pPr>
            <a:fld id="{DB070F7D-47F3-4BCE-A367-9043C070C3A6}"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813917-9B5E-450A-8D17-3B6033700642}" type="slidenum">
              <a:rPr lang="de-DE"/>
              <a:pPr eaLnBrk="1" hangingPunct="1"/>
              <a:t>8</a:t>
            </a:fld>
            <a:endParaRPr lang="de-DE"/>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1" y="609603"/>
            <a:ext cx="10363200" cy="3467471"/>
          </a:xfrm>
        </p:spPr>
        <p:txBody>
          <a:bodyPr anchor="b">
            <a:noAutofit/>
          </a:bodyPr>
          <a:lstStyle>
            <a:lvl1pPr>
              <a:lnSpc>
                <a:spcPct val="100000"/>
              </a:lnSpc>
              <a:defRPr sz="5805" baseline="0"/>
            </a:lvl1pPr>
          </a:lstStyle>
          <a:p>
            <a:r>
              <a:rPr lang="de-DE" dirty="0"/>
              <a:t>Text</a:t>
            </a:r>
            <a:endParaRPr lang="en-US" dirty="0"/>
          </a:p>
        </p:txBody>
      </p:sp>
      <p:sp>
        <p:nvSpPr>
          <p:cNvPr id="3" name="Subtitle 2"/>
          <p:cNvSpPr>
            <a:spLocks noGrp="1"/>
          </p:cNvSpPr>
          <p:nvPr>
            <p:ph type="subTitle" idx="1"/>
          </p:nvPr>
        </p:nvSpPr>
        <p:spPr>
          <a:xfrm>
            <a:off x="1828800" y="4953000"/>
            <a:ext cx="8534401" cy="1219200"/>
          </a:xfrm>
        </p:spPr>
        <p:txBody>
          <a:bodyPr>
            <a:normAutofit/>
          </a:bodyPr>
          <a:lstStyle>
            <a:lvl1pPr marL="0" indent="0" algn="ctr">
              <a:buNone/>
              <a:defRPr sz="2903">
                <a:solidFill>
                  <a:schemeClr val="accent2">
                    <a:lumMod val="75000"/>
                  </a:schemeClr>
                </a:solidFill>
              </a:defRPr>
            </a:lvl1pPr>
            <a:lvl2pPr marL="552938" indent="0" algn="ctr">
              <a:buNone/>
              <a:defRPr>
                <a:solidFill>
                  <a:schemeClr val="tx1">
                    <a:tint val="75000"/>
                  </a:schemeClr>
                </a:solidFill>
              </a:defRPr>
            </a:lvl2pPr>
            <a:lvl3pPr marL="1105875" indent="0" algn="ctr">
              <a:buNone/>
              <a:defRPr>
                <a:solidFill>
                  <a:schemeClr val="tx1">
                    <a:tint val="75000"/>
                  </a:schemeClr>
                </a:solidFill>
              </a:defRPr>
            </a:lvl3pPr>
            <a:lvl4pPr marL="1658813" indent="0" algn="ctr">
              <a:buNone/>
              <a:defRPr>
                <a:solidFill>
                  <a:schemeClr val="tx1">
                    <a:tint val="75000"/>
                  </a:schemeClr>
                </a:solidFill>
              </a:defRPr>
            </a:lvl4pPr>
            <a:lvl5pPr marL="2211751" indent="0" algn="ctr">
              <a:buNone/>
              <a:defRPr>
                <a:solidFill>
                  <a:schemeClr val="tx1">
                    <a:tint val="75000"/>
                  </a:schemeClr>
                </a:solidFill>
              </a:defRPr>
            </a:lvl5pPr>
            <a:lvl6pPr marL="2764688" indent="0" algn="ctr">
              <a:buNone/>
              <a:defRPr>
                <a:solidFill>
                  <a:schemeClr val="tx1">
                    <a:tint val="75000"/>
                  </a:schemeClr>
                </a:solidFill>
              </a:defRPr>
            </a:lvl6pPr>
            <a:lvl7pPr marL="3317626" indent="0" algn="ctr">
              <a:buNone/>
              <a:defRPr>
                <a:solidFill>
                  <a:schemeClr val="tx1">
                    <a:tint val="75000"/>
                  </a:schemeClr>
                </a:solidFill>
              </a:defRPr>
            </a:lvl7pPr>
            <a:lvl8pPr marL="3870564" indent="0" algn="ctr">
              <a:buNone/>
              <a:defRPr>
                <a:solidFill>
                  <a:schemeClr val="tx1">
                    <a:tint val="75000"/>
                  </a:schemeClr>
                </a:solidFill>
              </a:defRPr>
            </a:lvl8pPr>
            <a:lvl9pPr marL="4423501" indent="0" algn="ctr">
              <a:buNone/>
              <a:defRPr>
                <a:solidFill>
                  <a:schemeClr val="tx1">
                    <a:tint val="75000"/>
                  </a:schemeClr>
                </a:solidFill>
              </a:defRPr>
            </a:lvl9pPr>
          </a:lstStyle>
          <a:p>
            <a:r>
              <a:rPr lang="de-DE" dirty="0"/>
              <a:t>Formatvorlage des Untertitelmasters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09601" y="274640"/>
            <a:ext cx="8026399"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hteck 3">
            <a:extLst>
              <a:ext uri="{FF2B5EF4-FFF2-40B4-BE49-F238E27FC236}">
                <a16:creationId xmlns:a16="http://schemas.microsoft.com/office/drawing/2014/main" id="{34E3F1CD-F8CC-4555-B13B-75F88B4673A6}"/>
              </a:ext>
            </a:extLst>
          </p:cNvPr>
          <p:cNvSpPr/>
          <p:nvPr userDrawn="1"/>
        </p:nvSpPr>
        <p:spPr>
          <a:xfrm>
            <a:off x="-240704" y="1700809"/>
            <a:ext cx="5760640" cy="3312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Zwei Inhalte">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0">
                <a:solidFill>
                  <a:srgbClr val="2F200F"/>
                </a:solidFill>
                <a:latin typeface="Cambria" pitchFamily="18" charset="0"/>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202" y="1600201"/>
            <a:ext cx="5391237" cy="4525963"/>
          </a:xfrm>
        </p:spPr>
        <p:txBody>
          <a:bodyPr/>
          <a:lstStyle>
            <a:lvl1pPr>
              <a:buFontTx/>
              <a:buBlip>
                <a:blip r:embed="rId3"/>
              </a:buBlip>
              <a:defRPr sz="2800"/>
            </a:lvl1pPr>
            <a:lvl2pPr>
              <a:defRPr sz="2400"/>
            </a:lvl2pPr>
            <a:lvl3pPr>
              <a:buFontTx/>
              <a:buBlip>
                <a:blip r:embed="rId4"/>
              </a:buBlip>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6191561" y="1600201"/>
            <a:ext cx="5391237" cy="4525963"/>
          </a:xfrm>
        </p:spPr>
        <p:txBody>
          <a:bodyPr/>
          <a:lstStyle>
            <a:lvl1pPr>
              <a:buFontTx/>
              <a:buBlip>
                <a:blip r:embed="rId3"/>
              </a:buBlip>
              <a:defRPr sz="2800"/>
            </a:lvl1pPr>
            <a:lvl2pPr>
              <a:defRPr sz="2400"/>
            </a:lvl2pPr>
            <a:lvl3pPr>
              <a:buFontTx/>
              <a:buBlip>
                <a:blip r:embed="rId4"/>
              </a:buBlip>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25286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32656"/>
            <a:ext cx="10972801" cy="1152128"/>
          </a:xfrm>
        </p:spPr>
        <p:txBody>
          <a:bodyPr/>
          <a:lstStyle>
            <a:lvl1pPr algn="l">
              <a:defRPr/>
            </a:lvl1pPr>
          </a:lstStyle>
          <a:p>
            <a:r>
              <a:rPr lang="de-DE" dirty="0"/>
              <a:t>Titelmasterformat durch Klicken bearbeiten</a:t>
            </a:r>
            <a:endParaRPr lang="en-US" dirty="0"/>
          </a:p>
        </p:txBody>
      </p:sp>
      <p:sp>
        <p:nvSpPr>
          <p:cNvPr id="3" name="Content Placeholder 2"/>
          <p:cNvSpPr>
            <a:spLocks noGrp="1"/>
          </p:cNvSpPr>
          <p:nvPr>
            <p:ph idx="1"/>
          </p:nvPr>
        </p:nvSpPr>
        <p:spPr>
          <a:xfrm>
            <a:off x="609600" y="1700809"/>
            <a:ext cx="10972801"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240704" y="6342189"/>
            <a:ext cx="1130400" cy="365125"/>
          </a:xfrm>
          <a:prstGeom prst="rect">
            <a:avLst/>
          </a:prstGeom>
        </p:spPr>
        <p:txBody>
          <a:bodyPr vert="horz" lIns="110592" tIns="55296" rIns="110592" bIns="55296"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z="1451" smtClean="0"/>
              <a:pPr/>
              <a:t>‹Nr.›</a:t>
            </a:fld>
            <a:endParaRPr lang="de-CH" sz="145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5" y="1371602"/>
            <a:ext cx="10363200" cy="2505075"/>
          </a:xfrm>
        </p:spPr>
        <p:txBody>
          <a:bodyPr anchor="b"/>
          <a:lstStyle>
            <a:lvl1pPr algn="ctr" defTabSz="1105875" rtl="0" eaLnBrk="1" latinLnBrk="0" hangingPunct="1">
              <a:lnSpc>
                <a:spcPct val="100000"/>
              </a:lnSpc>
              <a:spcBef>
                <a:spcPct val="0"/>
              </a:spcBef>
              <a:buNone/>
              <a:defRPr lang="en-US" sz="5805" kern="1200" dirty="0" smtClean="0">
                <a:solidFill>
                  <a:schemeClr val="tx2"/>
                </a:solidFill>
                <a:effectLst/>
                <a:latin typeface="+mn-lt"/>
                <a:ea typeface="+mj-ea"/>
                <a:cs typeface="+mj-cs"/>
              </a:defRPr>
            </a:lvl1pPr>
          </a:lstStyle>
          <a:p>
            <a:r>
              <a:rPr lang="de-DE" dirty="0"/>
              <a:t>Titelmasterformat durch Klicken bearbeiten</a:t>
            </a:r>
            <a:endParaRPr lang="en-US" dirty="0"/>
          </a:p>
        </p:txBody>
      </p:sp>
      <p:sp>
        <p:nvSpPr>
          <p:cNvPr id="3" name="Text Placeholder 2"/>
          <p:cNvSpPr>
            <a:spLocks noGrp="1"/>
          </p:cNvSpPr>
          <p:nvPr>
            <p:ph type="body" idx="1"/>
          </p:nvPr>
        </p:nvSpPr>
        <p:spPr>
          <a:xfrm>
            <a:off x="963085" y="4653136"/>
            <a:ext cx="10363200" cy="547514"/>
          </a:xfrm>
        </p:spPr>
        <p:txBody>
          <a:bodyPr anchor="t"/>
          <a:lstStyle>
            <a:lvl1pPr marL="0" indent="0" algn="ctr">
              <a:buNone/>
              <a:defRPr sz="2419">
                <a:solidFill>
                  <a:schemeClr val="tx1">
                    <a:tint val="75000"/>
                  </a:schemeClr>
                </a:solidFill>
              </a:defRPr>
            </a:lvl1pPr>
            <a:lvl2pPr marL="552938" indent="0">
              <a:buNone/>
              <a:defRPr sz="2177">
                <a:solidFill>
                  <a:schemeClr val="tx1">
                    <a:tint val="75000"/>
                  </a:schemeClr>
                </a:solidFill>
              </a:defRPr>
            </a:lvl2pPr>
            <a:lvl3pPr marL="1105875" indent="0">
              <a:buNone/>
              <a:defRPr sz="1935">
                <a:solidFill>
                  <a:schemeClr val="tx1">
                    <a:tint val="75000"/>
                  </a:schemeClr>
                </a:solidFill>
              </a:defRPr>
            </a:lvl3pPr>
            <a:lvl4pPr marL="1658813" indent="0">
              <a:buNone/>
              <a:defRPr sz="1693">
                <a:solidFill>
                  <a:schemeClr val="tx1">
                    <a:tint val="75000"/>
                  </a:schemeClr>
                </a:solidFill>
              </a:defRPr>
            </a:lvl4pPr>
            <a:lvl5pPr marL="2211751" indent="0">
              <a:buNone/>
              <a:defRPr sz="1693">
                <a:solidFill>
                  <a:schemeClr val="tx1">
                    <a:tint val="75000"/>
                  </a:schemeClr>
                </a:solidFill>
              </a:defRPr>
            </a:lvl5pPr>
            <a:lvl6pPr marL="2764688" indent="0">
              <a:buNone/>
              <a:defRPr sz="1693">
                <a:solidFill>
                  <a:schemeClr val="tx1">
                    <a:tint val="75000"/>
                  </a:schemeClr>
                </a:solidFill>
              </a:defRPr>
            </a:lvl6pPr>
            <a:lvl7pPr marL="3317626" indent="0">
              <a:buNone/>
              <a:defRPr sz="1693">
                <a:solidFill>
                  <a:schemeClr val="tx1">
                    <a:tint val="75000"/>
                  </a:schemeClr>
                </a:solidFill>
              </a:defRPr>
            </a:lvl7pPr>
            <a:lvl8pPr marL="3870564" indent="0">
              <a:buNone/>
              <a:defRPr sz="1693">
                <a:solidFill>
                  <a:schemeClr val="tx1">
                    <a:tint val="75000"/>
                  </a:schemeClr>
                </a:solidFill>
              </a:defRPr>
            </a:lvl8pPr>
            <a:lvl9pPr marL="4423501" indent="0">
              <a:buNone/>
              <a:defRPr sz="1693">
                <a:solidFill>
                  <a:schemeClr val="tx1">
                    <a:tint val="75000"/>
                  </a:schemeClr>
                </a:solidFill>
              </a:defRPr>
            </a:lvl9pPr>
          </a:lstStyle>
          <a:p>
            <a:pPr lvl="0"/>
            <a:r>
              <a:rPr lang="de-DE"/>
              <a:t>Textmasterformat bearbeiten</a:t>
            </a:r>
          </a:p>
        </p:txBody>
      </p:sp>
      <p:sp>
        <p:nvSpPr>
          <p:cNvPr id="7" name="Oval 6"/>
          <p:cNvSpPr/>
          <p:nvPr/>
        </p:nvSpPr>
        <p:spPr>
          <a:xfrm>
            <a:off x="5994400" y="435234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7"/>
          </a:p>
        </p:txBody>
      </p:sp>
      <p:sp>
        <p:nvSpPr>
          <p:cNvPr id="8" name="Oval 7"/>
          <p:cNvSpPr/>
          <p:nvPr/>
        </p:nvSpPr>
        <p:spPr>
          <a:xfrm>
            <a:off x="6261101" y="435234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7"/>
          </a:p>
        </p:txBody>
      </p:sp>
      <p:sp>
        <p:nvSpPr>
          <p:cNvPr id="9" name="Oval 8"/>
          <p:cNvSpPr/>
          <p:nvPr/>
        </p:nvSpPr>
        <p:spPr>
          <a:xfrm>
            <a:off x="5728971" y="435234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77"/>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6197600" y="1600202"/>
            <a:ext cx="5384800" cy="4525963"/>
          </a:xfrm>
        </p:spPr>
        <p:txBody>
          <a:bodyPr/>
          <a:lstStyle>
            <a:lvl1pPr>
              <a:defRPr sz="2903" b="0"/>
            </a:lvl1pPr>
            <a:lvl2pPr>
              <a:defRPr sz="1935"/>
            </a:lvl2pPr>
            <a:lvl3pPr>
              <a:defRPr sz="1935"/>
            </a:lvl3pPr>
            <a:lvl4pPr>
              <a:defRPr sz="1935"/>
            </a:lvl4pPr>
            <a:lvl5pPr>
              <a:defRPr sz="1935"/>
            </a:lvl5pPr>
            <a:lvl6pPr>
              <a:defRPr sz="1935"/>
            </a:lvl6pPr>
            <a:lvl7pPr>
              <a:defRPr sz="1935"/>
            </a:lvl7pPr>
            <a:lvl8pPr>
              <a:defRPr sz="1935"/>
            </a:lvl8pPr>
            <a:lvl9pPr>
              <a:defRPr sz="1935"/>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487680" y="1600200"/>
            <a:ext cx="5388864" cy="4526280"/>
          </a:xfrm>
        </p:spPr>
        <p:txBody>
          <a:bodyPr/>
          <a:lstStyle>
            <a:lvl1pPr>
              <a:defRPr sz="2903"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liennummernplatzhalter 3"/>
          <p:cNvSpPr txBox="1">
            <a:spLocks/>
          </p:cNvSpPr>
          <p:nvPr userDrawn="1"/>
        </p:nvSpPr>
        <p:spPr>
          <a:xfrm>
            <a:off x="-30460" y="6342781"/>
            <a:ext cx="648072" cy="365125"/>
          </a:xfrm>
          <a:prstGeom prst="rect">
            <a:avLst/>
          </a:prstGeom>
        </p:spPr>
        <p:txBody>
          <a:bodyPr vert="horz" lIns="110592" tIns="55296" rIns="110592" bIns="55296" rtlCol="0" anchor="ctr"/>
          <a:lstStyle>
            <a:defPPr>
              <a:defRPr lang="en-US"/>
            </a:defPPr>
            <a:lvl1pPr marL="0" algn="ctr" defTabSz="914400" rtl="0" eaLnBrk="1" latinLnBrk="0" hangingPunct="1">
              <a:defRPr sz="1200" kern="1200">
                <a:solidFill>
                  <a:schemeClr val="tx1">
                    <a:tint val="75000"/>
                  </a:schemeClr>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70C0CA-37E3-453F-9FE0-729D0D5BABF1}" type="slidenum">
              <a:rPr lang="de-CH" sz="1451" smtClean="0"/>
              <a:pPr/>
              <a:t>‹Nr.›</a:t>
            </a:fld>
            <a:endParaRPr lang="de-CH" sz="145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609600" y="1600200"/>
            <a:ext cx="5386918" cy="609600"/>
          </a:xfrm>
        </p:spPr>
        <p:txBody>
          <a:bodyPr anchor="b">
            <a:noAutofit/>
          </a:bodyPr>
          <a:lstStyle>
            <a:lvl1pPr marL="0" indent="0" algn="ctr">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de-DE" dirty="0"/>
              <a:t>Textmasterformat bearbeiten</a:t>
            </a:r>
          </a:p>
        </p:txBody>
      </p:sp>
      <p:sp>
        <p:nvSpPr>
          <p:cNvPr id="5" name="Text Placeholder 4"/>
          <p:cNvSpPr>
            <a:spLocks noGrp="1"/>
          </p:cNvSpPr>
          <p:nvPr>
            <p:ph type="body" sz="quarter" idx="3"/>
          </p:nvPr>
        </p:nvSpPr>
        <p:spPr>
          <a:xfrm>
            <a:off x="6197600" y="1600200"/>
            <a:ext cx="5389033" cy="609600"/>
          </a:xfrm>
        </p:spPr>
        <p:txBody>
          <a:bodyPr anchor="b">
            <a:noAutofit/>
          </a:bodyPr>
          <a:lstStyle>
            <a:lvl1pPr marL="0" indent="0" algn="ctr">
              <a:buNone/>
              <a:defRPr sz="2903" b="1"/>
            </a:lvl1pPr>
            <a:lvl2pPr marL="552938" indent="0">
              <a:buNone/>
              <a:defRPr sz="2419" b="1"/>
            </a:lvl2pPr>
            <a:lvl3pPr marL="1105875" indent="0">
              <a:buNone/>
              <a:defRPr sz="2177" b="1"/>
            </a:lvl3pPr>
            <a:lvl4pPr marL="1658813" indent="0">
              <a:buNone/>
              <a:defRPr sz="1935" b="1"/>
            </a:lvl4pPr>
            <a:lvl5pPr marL="2211751" indent="0">
              <a:buNone/>
              <a:defRPr sz="1935" b="1"/>
            </a:lvl5pPr>
            <a:lvl6pPr marL="2764688" indent="0">
              <a:buNone/>
              <a:defRPr sz="1935" b="1"/>
            </a:lvl6pPr>
            <a:lvl7pPr marL="3317626" indent="0">
              <a:buNone/>
              <a:defRPr sz="1935" b="1"/>
            </a:lvl7pPr>
            <a:lvl8pPr marL="3870564" indent="0">
              <a:buNone/>
              <a:defRPr sz="1935" b="1"/>
            </a:lvl8pPr>
            <a:lvl9pPr marL="4423501" indent="0">
              <a:buNone/>
              <a:defRPr sz="1935" b="1"/>
            </a:lvl9pPr>
          </a:lstStyle>
          <a:p>
            <a:pPr lvl="0"/>
            <a:r>
              <a:rPr lang="de-DE" dirty="0"/>
              <a:t>Textmasterformat bearbeiten</a:t>
            </a:r>
          </a:p>
        </p:txBody>
      </p:sp>
      <p:sp>
        <p:nvSpPr>
          <p:cNvPr id="11" name="Content Placeholder 10"/>
          <p:cNvSpPr>
            <a:spLocks noGrp="1"/>
          </p:cNvSpPr>
          <p:nvPr>
            <p:ph sz="quarter" idx="13"/>
          </p:nvPr>
        </p:nvSpPr>
        <p:spPr>
          <a:xfrm>
            <a:off x="609600" y="2212848"/>
            <a:ext cx="5388864" cy="3913632"/>
          </a:xfrm>
        </p:spPr>
        <p:txBody>
          <a:bodyPr/>
          <a:lstStyle>
            <a:lvl1pPr>
              <a:defRPr sz="2903"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6230113" y="2212850"/>
            <a:ext cx="5388864" cy="3913187"/>
          </a:xfrm>
        </p:spPr>
        <p:txBody>
          <a:bodyPr/>
          <a:lstStyle>
            <a:lvl1pPr>
              <a:defRPr sz="2903"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lgn="l">
              <a:defRPr/>
            </a:lvl1pPr>
          </a:lstStyle>
          <a:p>
            <a:r>
              <a:rPr lang="de-DE" dirty="0"/>
              <a:t>Titelmasterformat durch Klicken bearbeiten</a:t>
            </a:r>
            <a:endParaRPr lang="de-CH" dirty="0"/>
          </a:p>
        </p:txBody>
      </p:sp>
      <p:sp>
        <p:nvSpPr>
          <p:cNvPr id="4" name="Slide Number Placeholder 5"/>
          <p:cNvSpPr>
            <a:spLocks noGrp="1"/>
          </p:cNvSpPr>
          <p:nvPr>
            <p:ph type="sldNum" sz="quarter" idx="4"/>
          </p:nvPr>
        </p:nvSpPr>
        <p:spPr>
          <a:xfrm>
            <a:off x="11526879" y="39541"/>
            <a:ext cx="749300" cy="365125"/>
          </a:xfrm>
          <a:prstGeom prst="rect">
            <a:avLst/>
          </a:prstGeom>
        </p:spPr>
        <p:txBody>
          <a:bodyPr vert="horz" lIns="27432" tIns="45720" rIns="45720" bIns="45720" rtlCol="0" anchor="ctr"/>
          <a:lstStyle>
            <a:lvl1pPr algn="l">
              <a:defRPr sz="1451"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3386"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958850" y="273052"/>
            <a:ext cx="6661151" cy="5853113"/>
          </a:xfrm>
        </p:spPr>
        <p:txBody>
          <a:bodyPr/>
          <a:lstStyle>
            <a:lvl1pPr>
              <a:defRPr sz="3870"/>
            </a:lvl1pPr>
            <a:lvl2pPr>
              <a:defRPr sz="3386"/>
            </a:lvl2pPr>
            <a:lvl3pPr>
              <a:defRPr sz="2903"/>
            </a:lvl3pPr>
            <a:lvl4pPr>
              <a:defRPr sz="2419"/>
            </a:lvl4pPr>
            <a:lvl5pPr>
              <a:defRPr sz="2419"/>
            </a:lvl5pPr>
            <a:lvl6pPr>
              <a:defRPr sz="2419"/>
            </a:lvl6pPr>
            <a:lvl7pPr>
              <a:defRPr sz="2419"/>
            </a:lvl7pPr>
            <a:lvl8pPr>
              <a:defRPr sz="2419"/>
            </a:lvl8pPr>
            <a:lvl9pPr>
              <a:defRPr sz="2419"/>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876117" y="2438402"/>
            <a:ext cx="4011084" cy="3687763"/>
          </a:xfrm>
        </p:spPr>
        <p:txBody>
          <a:bodyPr>
            <a:normAutofit/>
          </a:bodyPr>
          <a:lstStyle>
            <a:lvl1pPr marL="0" indent="0" algn="ctr">
              <a:lnSpc>
                <a:spcPct val="125000"/>
              </a:lnSpc>
              <a:buNone/>
              <a:defRPr sz="1935"/>
            </a:lvl1pPr>
            <a:lvl2pPr marL="552938" indent="0">
              <a:buNone/>
              <a:defRPr sz="1451"/>
            </a:lvl2pPr>
            <a:lvl3pPr marL="1105875" indent="0">
              <a:buNone/>
              <a:defRPr sz="1209"/>
            </a:lvl3pPr>
            <a:lvl4pPr marL="1658813" indent="0">
              <a:buNone/>
              <a:defRPr sz="1088"/>
            </a:lvl4pPr>
            <a:lvl5pPr marL="2211751" indent="0">
              <a:buNone/>
              <a:defRPr sz="1088"/>
            </a:lvl5pPr>
            <a:lvl6pPr marL="2764688" indent="0">
              <a:buNone/>
              <a:defRPr sz="1088"/>
            </a:lvl6pPr>
            <a:lvl7pPr marL="3317626" indent="0">
              <a:buNone/>
              <a:defRPr sz="1088"/>
            </a:lvl7pPr>
            <a:lvl8pPr marL="3870564" indent="0">
              <a:buNone/>
              <a:defRPr sz="1088"/>
            </a:lvl8pPr>
            <a:lvl9pPr marL="4423501" indent="0">
              <a:buNone/>
              <a:defRPr sz="1088"/>
            </a:lvl9pPr>
          </a:lstStyle>
          <a:p>
            <a:pPr lvl="0"/>
            <a:r>
              <a:rPr lang="de-DE"/>
              <a:t>Textmasterformat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32656"/>
            <a:ext cx="10972801"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09600" y="1700809"/>
            <a:ext cx="10972801"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4" name="Grafik 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271464" y="6297669"/>
            <a:ext cx="3022720" cy="393795"/>
          </a:xfrm>
          <a:prstGeom prst="rect">
            <a:avLst/>
          </a:prstGeom>
        </p:spPr>
      </p:pic>
      <p:pic>
        <p:nvPicPr>
          <p:cNvPr id="6" name="Grafik 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76525" y="6021288"/>
            <a:ext cx="1605876" cy="701653"/>
          </a:xfrm>
          <a:prstGeom prst="rect">
            <a:avLst/>
          </a:prstGeom>
        </p:spPr>
      </p:pic>
      <p:sp>
        <p:nvSpPr>
          <p:cNvPr id="5" name="Rechteck 4">
            <a:extLst>
              <a:ext uri="{FF2B5EF4-FFF2-40B4-BE49-F238E27FC236}">
                <a16:creationId xmlns:a16="http://schemas.microsoft.com/office/drawing/2014/main" id="{79ED4058-5340-4458-ABB8-63AFE25D603E}"/>
              </a:ext>
            </a:extLst>
          </p:cNvPr>
          <p:cNvSpPr/>
          <p:nvPr userDrawn="1"/>
        </p:nvSpPr>
        <p:spPr>
          <a:xfrm>
            <a:off x="-168696" y="-99392"/>
            <a:ext cx="12673408"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descr="Ein Bild, das Text, Schild enthält.&#10;&#10;Automatisch generierte Beschreibung">
            <a:extLst>
              <a:ext uri="{FF2B5EF4-FFF2-40B4-BE49-F238E27FC236}">
                <a16:creationId xmlns:a16="http://schemas.microsoft.com/office/drawing/2014/main" id="{7840E70E-0D69-4ECB-A658-86553ED7752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22732" y="6297668"/>
            <a:ext cx="404716" cy="3937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p:txStyles>
    <p:titleStyle>
      <a:lvl1pPr algn="ctr" defTabSz="1105875" rtl="0" eaLnBrk="1" latinLnBrk="0" hangingPunct="1">
        <a:lnSpc>
          <a:spcPct val="100000"/>
        </a:lnSpc>
        <a:spcBef>
          <a:spcPct val="0"/>
        </a:spcBef>
        <a:buNone/>
        <a:defRPr sz="3870" b="0" kern="1200">
          <a:solidFill>
            <a:schemeClr val="tx1"/>
          </a:solidFill>
          <a:effectLst/>
          <a:latin typeface="Cambria" pitchFamily="18" charset="0"/>
          <a:ea typeface="+mj-ea"/>
          <a:cs typeface="+mj-cs"/>
        </a:defRPr>
      </a:lvl1pPr>
    </p:titleStyle>
    <p:bodyStyle>
      <a:lvl1pPr marL="414703" indent="-414703" algn="l" defTabSz="1105875" rtl="0" eaLnBrk="1" latinLnBrk="0" hangingPunct="1">
        <a:spcBef>
          <a:spcPct val="20000"/>
        </a:spcBef>
        <a:buClr>
          <a:srgbClr val="E55E1B"/>
        </a:buClr>
        <a:buFont typeface="Calibri" pitchFamily="34" charset="0"/>
        <a:buChar char="»"/>
        <a:defRPr sz="2903" b="0" kern="1200">
          <a:solidFill>
            <a:schemeClr val="accent5">
              <a:lumMod val="50000"/>
            </a:schemeClr>
          </a:solidFill>
          <a:latin typeface="Calibri" pitchFamily="34" charset="0"/>
          <a:ea typeface="+mn-ea"/>
          <a:cs typeface="+mn-cs"/>
        </a:defRPr>
      </a:lvl1pPr>
      <a:lvl2pPr marL="898524" indent="-345586" algn="l" defTabSz="1105875" rtl="0" eaLnBrk="1" latinLnBrk="0" hangingPunct="1">
        <a:spcBef>
          <a:spcPct val="20000"/>
        </a:spcBef>
        <a:buFont typeface="Calibri" pitchFamily="34" charset="0"/>
        <a:buChar char="»"/>
        <a:defRPr sz="2419" i="1" kern="1200">
          <a:solidFill>
            <a:schemeClr val="accent4">
              <a:lumMod val="75000"/>
            </a:schemeClr>
          </a:solidFill>
          <a:latin typeface="Calibri" pitchFamily="34" charset="0"/>
          <a:ea typeface="+mn-ea"/>
          <a:cs typeface="+mn-cs"/>
        </a:defRPr>
      </a:lvl2pPr>
      <a:lvl3pPr marL="1382344" indent="-276469" algn="l" defTabSz="1105875" rtl="0" eaLnBrk="1" latinLnBrk="0" hangingPunct="1">
        <a:spcBef>
          <a:spcPct val="20000"/>
        </a:spcBef>
        <a:buFont typeface="Arial" pitchFamily="34" charset="0"/>
        <a:buChar char="•"/>
        <a:defRPr sz="1935" kern="1200">
          <a:solidFill>
            <a:schemeClr val="tx1">
              <a:lumMod val="50000"/>
              <a:lumOff val="50000"/>
            </a:schemeClr>
          </a:solidFill>
          <a:latin typeface="Calibri" pitchFamily="34" charset="0"/>
          <a:ea typeface="+mn-ea"/>
          <a:cs typeface="+mn-cs"/>
        </a:defRPr>
      </a:lvl3pPr>
      <a:lvl4pPr marL="1935282" indent="-276469" algn="l" defTabSz="1105875" rtl="0" eaLnBrk="1" latinLnBrk="0" hangingPunct="1">
        <a:spcBef>
          <a:spcPct val="20000"/>
        </a:spcBef>
        <a:buFont typeface="Courier New" pitchFamily="49" charset="0"/>
        <a:buChar char="o"/>
        <a:defRPr sz="1935" kern="1200">
          <a:solidFill>
            <a:schemeClr val="tx1">
              <a:lumMod val="50000"/>
              <a:lumOff val="50000"/>
            </a:schemeClr>
          </a:solidFill>
          <a:latin typeface="Calibri" pitchFamily="34" charset="0"/>
          <a:ea typeface="+mn-ea"/>
          <a:cs typeface="+mn-cs"/>
        </a:defRPr>
      </a:lvl4pPr>
      <a:lvl5pPr marL="2488220" indent="-276469" algn="l" defTabSz="1105875" rtl="0" eaLnBrk="1" latinLnBrk="0" hangingPunct="1">
        <a:spcBef>
          <a:spcPct val="20000"/>
        </a:spcBef>
        <a:buFont typeface="Arial" pitchFamily="34" charset="0"/>
        <a:buChar char="•"/>
        <a:defRPr sz="1935" kern="1200">
          <a:solidFill>
            <a:schemeClr val="tx1">
              <a:lumMod val="50000"/>
              <a:lumOff val="50000"/>
            </a:schemeClr>
          </a:solidFill>
          <a:latin typeface="Calibri" pitchFamily="34" charset="0"/>
          <a:ea typeface="+mn-ea"/>
          <a:cs typeface="+mn-cs"/>
        </a:defRPr>
      </a:lvl5pPr>
      <a:lvl6pPr marL="3041157" indent="-276469" algn="l" defTabSz="1105875" rtl="0" eaLnBrk="1" latinLnBrk="0" hangingPunct="1">
        <a:spcBef>
          <a:spcPct val="20000"/>
        </a:spcBef>
        <a:buFont typeface="Courier New" pitchFamily="49" charset="0"/>
        <a:buChar char="o"/>
        <a:defRPr sz="1935" kern="1200">
          <a:solidFill>
            <a:schemeClr val="tx1">
              <a:lumMod val="50000"/>
              <a:lumOff val="50000"/>
            </a:schemeClr>
          </a:solidFill>
          <a:latin typeface="+mj-lt"/>
          <a:ea typeface="+mn-ea"/>
          <a:cs typeface="+mn-cs"/>
        </a:defRPr>
      </a:lvl6pPr>
      <a:lvl7pPr marL="3594095" indent="-276469" algn="l" defTabSz="1105875" rtl="0" eaLnBrk="1" latinLnBrk="0" hangingPunct="1">
        <a:spcBef>
          <a:spcPct val="20000"/>
        </a:spcBef>
        <a:buFont typeface="Arial" pitchFamily="34" charset="0"/>
        <a:buChar char="•"/>
        <a:defRPr sz="1935" kern="1200">
          <a:solidFill>
            <a:schemeClr val="tx1">
              <a:lumMod val="50000"/>
              <a:lumOff val="50000"/>
            </a:schemeClr>
          </a:solidFill>
          <a:latin typeface="+mj-lt"/>
          <a:ea typeface="+mn-ea"/>
          <a:cs typeface="+mn-cs"/>
        </a:defRPr>
      </a:lvl7pPr>
      <a:lvl8pPr marL="4147033" indent="-276469" algn="l" defTabSz="1105875" rtl="0" eaLnBrk="1" latinLnBrk="0" hangingPunct="1">
        <a:spcBef>
          <a:spcPct val="20000"/>
        </a:spcBef>
        <a:buFont typeface="Courier New" pitchFamily="49" charset="0"/>
        <a:buChar char="o"/>
        <a:defRPr sz="1935" kern="1200">
          <a:solidFill>
            <a:schemeClr val="tx1">
              <a:lumMod val="50000"/>
              <a:lumOff val="50000"/>
            </a:schemeClr>
          </a:solidFill>
          <a:latin typeface="+mj-lt"/>
          <a:ea typeface="+mn-ea"/>
          <a:cs typeface="+mn-cs"/>
        </a:defRPr>
      </a:lvl8pPr>
      <a:lvl9pPr marL="4699970" indent="-276469" algn="l" defTabSz="1105875" rtl="0" eaLnBrk="1" latinLnBrk="0" hangingPunct="1">
        <a:spcBef>
          <a:spcPct val="20000"/>
        </a:spcBef>
        <a:buFont typeface="Arial" pitchFamily="34" charset="0"/>
        <a:buChar char="•"/>
        <a:defRPr sz="1935" kern="1200">
          <a:solidFill>
            <a:schemeClr val="tx1">
              <a:lumMod val="50000"/>
              <a:lumOff val="50000"/>
            </a:schemeClr>
          </a:solidFill>
          <a:latin typeface="+mj-lt"/>
          <a:ea typeface="+mn-ea"/>
          <a:cs typeface="+mn-cs"/>
        </a:defRPr>
      </a:lvl9pPr>
    </p:bodyStyle>
    <p:otherStyle>
      <a:defPPr>
        <a:defRPr lang="en-US"/>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Sonnenuntergang auf Berggipfeln">
            <a:extLst>
              <a:ext uri="{FF2B5EF4-FFF2-40B4-BE49-F238E27FC236}">
                <a16:creationId xmlns:a16="http://schemas.microsoft.com/office/drawing/2014/main" id="{7ECB08CC-69F6-4116-AAB4-ACC863CDC3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88687" cy="8177059"/>
          </a:xfrm>
          <a:prstGeom prst="rect">
            <a:avLst/>
          </a:prstGeom>
        </p:spPr>
      </p:pic>
      <p:sp>
        <p:nvSpPr>
          <p:cNvPr id="3082" name="Rectangle 10"/>
          <p:cNvSpPr>
            <a:spLocks noGrp="1" noChangeArrowheads="1"/>
          </p:cNvSpPr>
          <p:nvPr>
            <p:ph type="ctrTitle"/>
          </p:nvPr>
        </p:nvSpPr>
        <p:spPr>
          <a:xfrm>
            <a:off x="914401" y="1784179"/>
            <a:ext cx="10363200" cy="3467471"/>
          </a:xfrm>
        </p:spPr>
        <p:txBody>
          <a:bodyPr/>
          <a:lstStyle/>
          <a:p>
            <a:r>
              <a:rPr lang="de-CH" sz="6000" dirty="0">
                <a:solidFill>
                  <a:schemeClr val="bg1"/>
                </a:solidFill>
                <a:latin typeface="Viga" panose="020B0800030000020004" pitchFamily="34" charset="0"/>
              </a:rPr>
              <a:t>WAS GIBT UNS HOFFNUNG </a:t>
            </a:r>
            <a:br>
              <a:rPr lang="de-CH" sz="4000" dirty="0">
                <a:solidFill>
                  <a:schemeClr val="bg1"/>
                </a:solidFill>
                <a:latin typeface="Viga" panose="020B0800030000020004" pitchFamily="34" charset="0"/>
              </a:rPr>
            </a:br>
            <a:r>
              <a:rPr lang="de-CH" sz="4000" dirty="0">
                <a:solidFill>
                  <a:schemeClr val="bg1"/>
                </a:solidFill>
                <a:latin typeface="Montserrat" panose="00000500000000000000" pitchFamily="2" charset="0"/>
              </a:rPr>
              <a:t>IN PSYCHIATRIE, PSYCHOTHERAPIE UND SEELSORGE?</a:t>
            </a:r>
          </a:p>
        </p:txBody>
      </p:sp>
      <p:sp>
        <p:nvSpPr>
          <p:cNvPr id="3083" name="Rectangle 11"/>
          <p:cNvSpPr>
            <a:spLocks noGrp="1" noChangeArrowheads="1"/>
          </p:cNvSpPr>
          <p:nvPr>
            <p:ph type="subTitle" idx="1"/>
          </p:nvPr>
        </p:nvSpPr>
        <p:spPr>
          <a:xfrm>
            <a:off x="2693989" y="5539680"/>
            <a:ext cx="6804025" cy="1273696"/>
          </a:xfrm>
        </p:spPr>
        <p:txBody>
          <a:bodyPr/>
          <a:lstStyle/>
          <a:p>
            <a:r>
              <a:rPr lang="de-CH" sz="2400" dirty="0">
                <a:solidFill>
                  <a:schemeClr val="bg1"/>
                </a:solidFill>
              </a:rPr>
              <a:t>Dr. med. Samuel Pfeifer, Riehen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426D690-A084-44D9-8F34-B254A80C1A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300" y="-33338"/>
            <a:ext cx="12308300" cy="69907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Kerze, erleuchtet enthält.&#10;&#10;Automatisch generierte Beschreibung">
            <a:extLst>
              <a:ext uri="{FF2B5EF4-FFF2-40B4-BE49-F238E27FC236}">
                <a16:creationId xmlns:a16="http://schemas.microsoft.com/office/drawing/2014/main" id="{3F904CDF-4573-4377-8714-7EEDA98324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126" y="-99392"/>
            <a:ext cx="13171862" cy="7098609"/>
          </a:xfrm>
          <a:prstGeom prst="rect">
            <a:avLst/>
          </a:prstGeom>
        </p:spPr>
      </p:pic>
    </p:spTree>
    <p:extLst>
      <p:ext uri="{BB962C8B-B14F-4D97-AF65-F5344CB8AC3E}">
        <p14:creationId xmlns:p14="http://schemas.microsoft.com/office/powerpoint/2010/main" val="388368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Heißluftballon startet in der Wüste unter der Milchstraße">
            <a:extLst>
              <a:ext uri="{FF2B5EF4-FFF2-40B4-BE49-F238E27FC236}">
                <a16:creationId xmlns:a16="http://schemas.microsoft.com/office/drawing/2014/main" id="{FE6C9312-4928-4BAD-B6F4-58212B7CF1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88" y="-737761"/>
            <a:ext cx="12288687" cy="8268463"/>
          </a:xfrm>
          <a:prstGeom prst="rect">
            <a:avLst/>
          </a:prstGeom>
        </p:spPr>
      </p:pic>
      <p:sp>
        <p:nvSpPr>
          <p:cNvPr id="63490" name="Rectangle 2"/>
          <p:cNvSpPr>
            <a:spLocks noGrp="1" noChangeArrowheads="1"/>
          </p:cNvSpPr>
          <p:nvPr>
            <p:ph type="ctrTitle"/>
          </p:nvPr>
        </p:nvSpPr>
        <p:spPr>
          <a:xfrm>
            <a:off x="191344" y="3716338"/>
            <a:ext cx="11593287" cy="677862"/>
          </a:xfrm>
        </p:spPr>
        <p:txBody>
          <a:bodyPr/>
          <a:lstStyle/>
          <a:p>
            <a:r>
              <a:rPr lang="de-DE" sz="4800" spc="800" dirty="0">
                <a:solidFill>
                  <a:schemeClr val="bg1"/>
                </a:solidFill>
                <a:latin typeface="Viga" panose="020B0800030000020004" pitchFamily="34" charset="0"/>
              </a:rPr>
              <a:t>BILDER DER HOFFNUNG</a:t>
            </a:r>
          </a:p>
        </p:txBody>
      </p:sp>
      <p:sp>
        <p:nvSpPr>
          <p:cNvPr id="4" name="Textfeld 3"/>
          <p:cNvSpPr txBox="1"/>
          <p:nvPr/>
        </p:nvSpPr>
        <p:spPr>
          <a:xfrm>
            <a:off x="3503514" y="4509120"/>
            <a:ext cx="5184775" cy="923330"/>
          </a:xfrm>
          <a:prstGeom prst="rect">
            <a:avLst/>
          </a:prstGeom>
          <a:noFill/>
        </p:spPr>
        <p:txBody>
          <a:bodyPr wrap="square" rtlCol="0">
            <a:spAutoFit/>
          </a:bodyPr>
          <a:lstStyle/>
          <a:p>
            <a:pPr algn="ctr"/>
            <a:r>
              <a:rPr lang="de-CH" dirty="0">
                <a:solidFill>
                  <a:schemeClr val="bg1"/>
                </a:solidFill>
                <a:latin typeface="+mj-lt"/>
              </a:rPr>
              <a:t>Beispiel:  Der rote Ballon macht sich frei von der Schwerkraft und schwebt in den weiten Himmel</a:t>
            </a:r>
          </a:p>
        </p:txBody>
      </p:sp>
    </p:spTree>
    <p:extLst>
      <p:ext uri="{BB962C8B-B14F-4D97-AF65-F5344CB8AC3E}">
        <p14:creationId xmlns:p14="http://schemas.microsoft.com/office/powerpoint/2010/main" val="3561969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dirty="0"/>
              <a:t>Bilder der Hoffnung</a:t>
            </a:r>
          </a:p>
        </p:txBody>
      </p:sp>
      <p:sp>
        <p:nvSpPr>
          <p:cNvPr id="80899" name="Rectangle 3"/>
          <p:cNvSpPr>
            <a:spLocks noGrp="1" noChangeArrowheads="1"/>
          </p:cNvSpPr>
          <p:nvPr>
            <p:ph type="body" idx="1"/>
          </p:nvPr>
        </p:nvSpPr>
        <p:spPr/>
        <p:txBody>
          <a:bodyPr/>
          <a:lstStyle/>
          <a:p>
            <a:pPr eaLnBrk="1" hangingPunct="1">
              <a:defRPr/>
            </a:pPr>
            <a:r>
              <a:rPr lang="de-CH" sz="2400" dirty="0"/>
              <a:t>Regentropfen auf der Brille  </a:t>
            </a:r>
          </a:p>
          <a:p>
            <a:pPr lvl="1" eaLnBrk="1" hangingPunct="1">
              <a:defRPr/>
            </a:pPr>
            <a:r>
              <a:rPr lang="de-CH" dirty="0">
                <a:latin typeface="+mn-lt"/>
                <a:ea typeface="+mn-ea"/>
                <a:cs typeface="+mn-cs"/>
              </a:rPr>
              <a:t>Eine schwer depressive Frau mit einer starken suizidalen Einengung:</a:t>
            </a:r>
            <a:r>
              <a:rPr lang="de-CH" dirty="0"/>
              <a:t> </a:t>
            </a:r>
            <a:r>
              <a:rPr lang="de-CH" dirty="0">
                <a:latin typeface="+mn-lt"/>
                <a:ea typeface="+mn-ea"/>
                <a:cs typeface="+mn-cs"/>
              </a:rPr>
              <a:t> »Als ich heute mein Haus verließ, um zu Ihnen zu kommen, begann es zu regnen. Gleichzeitig schien durch einen Wolkenriss die Sonne. Ich suchte einen Regenbogen, doch da war keiner. Schon wollte Entmutigung mein Herz erfassen. Doch da entdeckte ich auf meiner Brille kleine Regentropfen. Bei genauerem Hinsehen funkelten sie im Sonnenlicht und strahlten die Farben des Regenbogens aus. </a:t>
            </a:r>
          </a:p>
          <a:p>
            <a:pPr lvl="1" eaLnBrk="1" hangingPunct="1">
              <a:defRPr/>
            </a:pPr>
            <a:r>
              <a:rPr lang="de-CH" b="1" i="1" dirty="0">
                <a:latin typeface="+mn-lt"/>
                <a:ea typeface="+mn-ea"/>
                <a:cs typeface="+mn-cs"/>
              </a:rPr>
              <a:t>Da wusste ich, dass es doch Hoffnung gibt für mich, Hoffnung, wie ich sie schon seit Monaten nicht mehr verspürt habe.» </a:t>
            </a:r>
          </a:p>
          <a:p>
            <a:pPr eaLnBrk="1" hangingPunct="1">
              <a:defRPr/>
            </a:pPr>
            <a:endParaRPr lang="de-DE"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D81508E-7821-42C9-A5ED-D3AA48055612}"/>
              </a:ext>
            </a:extLst>
          </p:cNvPr>
          <p:cNvSpPr/>
          <p:nvPr/>
        </p:nvSpPr>
        <p:spPr>
          <a:xfrm>
            <a:off x="-312712" y="-531440"/>
            <a:ext cx="13537504" cy="8208912"/>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106" name="Rectangle 2"/>
          <p:cNvSpPr>
            <a:spLocks noGrp="1" noChangeArrowheads="1"/>
          </p:cNvSpPr>
          <p:nvPr>
            <p:ph type="ctrTitle"/>
          </p:nvPr>
        </p:nvSpPr>
        <p:spPr>
          <a:xfrm>
            <a:off x="479376" y="4047282"/>
            <a:ext cx="11593288" cy="677862"/>
          </a:xfrm>
        </p:spPr>
        <p:txBody>
          <a:bodyPr/>
          <a:lstStyle/>
          <a:p>
            <a:r>
              <a:rPr lang="de-DE" sz="4800" spc="800" dirty="0">
                <a:solidFill>
                  <a:schemeClr val="bg1"/>
                </a:solidFill>
                <a:latin typeface="Viga" panose="020B0800030000020004" pitchFamily="34" charset="0"/>
              </a:rPr>
              <a:t>GESTEN DER HOFFNUNG</a:t>
            </a:r>
          </a:p>
        </p:txBody>
      </p:sp>
      <p:pic>
        <p:nvPicPr>
          <p:cNvPr id="47108" name="Picture 4" descr="Fotolia_13702206_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3614" y="0"/>
            <a:ext cx="5113337" cy="340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11424" y="1196752"/>
            <a:ext cx="4032448" cy="3168352"/>
          </a:xfrm>
        </p:spPr>
        <p:txBody>
          <a:bodyPr/>
          <a:lstStyle/>
          <a:p>
            <a:pPr algn="l"/>
            <a:r>
              <a:rPr lang="de-DE" sz="4000" dirty="0">
                <a:solidFill>
                  <a:srgbClr val="996833"/>
                </a:solidFill>
                <a:latin typeface="Viga" panose="020B0800030000020004" pitchFamily="34" charset="0"/>
              </a:rPr>
              <a:t>GESCHICHTEN DER </a:t>
            </a:r>
            <a:br>
              <a:rPr lang="de-DE" sz="4000" dirty="0">
                <a:solidFill>
                  <a:srgbClr val="996833"/>
                </a:solidFill>
                <a:latin typeface="Viga" panose="020B0800030000020004" pitchFamily="34" charset="0"/>
              </a:rPr>
            </a:br>
            <a:r>
              <a:rPr lang="de-DE" sz="4000" dirty="0">
                <a:solidFill>
                  <a:srgbClr val="996833"/>
                </a:solidFill>
                <a:latin typeface="Viga" panose="020B0800030000020004" pitchFamily="34" charset="0"/>
              </a:rPr>
              <a:t>HOFFNUNG</a:t>
            </a:r>
          </a:p>
        </p:txBody>
      </p:sp>
      <p:pic>
        <p:nvPicPr>
          <p:cNvPr id="3" name="Grafi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9976" y="692695"/>
            <a:ext cx="5184576" cy="51469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Hoffnung in der Psychiatrie</a:t>
            </a:r>
          </a:p>
        </p:txBody>
      </p:sp>
      <p:sp>
        <p:nvSpPr>
          <p:cNvPr id="4" name="Inhaltsplatzhalter 3"/>
          <p:cNvSpPr>
            <a:spLocks noGrp="1"/>
          </p:cNvSpPr>
          <p:nvPr>
            <p:ph idx="1"/>
          </p:nvPr>
        </p:nvSpPr>
        <p:spPr>
          <a:xfrm>
            <a:off x="3071664" y="1700809"/>
            <a:ext cx="8510737" cy="4425355"/>
          </a:xfrm>
        </p:spPr>
        <p:txBody>
          <a:bodyPr/>
          <a:lstStyle/>
          <a:p>
            <a:r>
              <a:rPr lang="de-CH" dirty="0"/>
              <a:t>Hoffnung durch die Statistik</a:t>
            </a:r>
          </a:p>
          <a:p>
            <a:r>
              <a:rPr lang="de-CH" dirty="0"/>
              <a:t>Hoffnung durch Medikamente</a:t>
            </a:r>
          </a:p>
          <a:p>
            <a:r>
              <a:rPr lang="de-CH" dirty="0"/>
              <a:t>Hoffnung durch psychosoziale Angebote</a:t>
            </a:r>
          </a:p>
          <a:p>
            <a:r>
              <a:rPr lang="de-CH" dirty="0"/>
              <a:t>Hoffnung durch Empowerment und </a:t>
            </a:r>
            <a:r>
              <a:rPr lang="de-CH" dirty="0" err="1"/>
              <a:t>Recovery</a:t>
            </a:r>
            <a:endParaRPr lang="de-CH" dirty="0"/>
          </a:p>
          <a:p>
            <a:r>
              <a:rPr lang="de-CH" dirty="0"/>
              <a:t>Hoffnung durch eine veränderte Einstellung der Gesellschaft</a:t>
            </a:r>
          </a:p>
          <a:p>
            <a:endParaRPr lang="de-CH" dirty="0"/>
          </a:p>
        </p:txBody>
      </p:sp>
    </p:spTree>
    <p:extLst>
      <p:ext uri="{BB962C8B-B14F-4D97-AF65-F5344CB8AC3E}">
        <p14:creationId xmlns:p14="http://schemas.microsoft.com/office/powerpoint/2010/main" val="27872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Hoffnung durch die Statistik</a:t>
            </a:r>
          </a:p>
        </p:txBody>
      </p:sp>
      <p:sp>
        <p:nvSpPr>
          <p:cNvPr id="3" name="Inhaltsplatzhalter 2"/>
          <p:cNvSpPr>
            <a:spLocks noGrp="1"/>
          </p:cNvSpPr>
          <p:nvPr>
            <p:ph sz="half" idx="2"/>
          </p:nvPr>
        </p:nvSpPr>
        <p:spPr>
          <a:xfrm>
            <a:off x="5965776" y="1600202"/>
            <a:ext cx="5616624" cy="4525963"/>
          </a:xfrm>
        </p:spPr>
        <p:txBody>
          <a:bodyPr/>
          <a:lstStyle/>
          <a:p>
            <a:r>
              <a:rPr lang="de-CH" dirty="0"/>
              <a:t>BEISPIEL DEPRESSION: </a:t>
            </a:r>
            <a:br>
              <a:rPr lang="de-CH" dirty="0"/>
            </a:br>
            <a:r>
              <a:rPr lang="de-CH" dirty="0"/>
              <a:t>Die Erfahrung zeigt, dass die allermeisten seelischen Krisen und Störungen nach einer gewissen Zeit wieder abklingen.</a:t>
            </a:r>
          </a:p>
          <a:p>
            <a:endParaRPr lang="de-CH" dirty="0"/>
          </a:p>
        </p:txBody>
      </p:sp>
      <p:pic>
        <p:nvPicPr>
          <p:cNvPr id="5" name="Inhaltsplatzhalter 4"/>
          <p:cNvPicPr>
            <a:picLocks noGrp="1" noChangeAspect="1"/>
          </p:cNvPicPr>
          <p:nvPr>
            <p:ph sz="quarter" idx="13"/>
          </p:nvPr>
        </p:nvPicPr>
        <p:blipFill>
          <a:blip r:embed="rId3" cstate="print">
            <a:extLst>
              <a:ext uri="{28A0092B-C50C-407E-A947-70E740481C1C}">
                <a14:useLocalDpi xmlns:a14="http://schemas.microsoft.com/office/drawing/2010/main"/>
              </a:ext>
            </a:extLst>
          </a:blip>
          <a:stretch>
            <a:fillRect/>
          </a:stretch>
        </p:blipFill>
        <p:spPr>
          <a:xfrm>
            <a:off x="911424" y="1417516"/>
            <a:ext cx="4752528" cy="4683316"/>
          </a:xfrm>
        </p:spPr>
      </p:pic>
    </p:spTree>
    <p:extLst>
      <p:ext uri="{BB962C8B-B14F-4D97-AF65-F5344CB8AC3E}">
        <p14:creationId xmlns:p14="http://schemas.microsoft.com/office/powerpoint/2010/main" val="240104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Statistik Borderline</a:t>
            </a:r>
          </a:p>
        </p:txBody>
      </p:sp>
      <p:sp>
        <p:nvSpPr>
          <p:cNvPr id="6" name="Inhaltsplatzhalter 5"/>
          <p:cNvSpPr>
            <a:spLocks noGrp="1"/>
          </p:cNvSpPr>
          <p:nvPr>
            <p:ph sz="half" idx="2"/>
          </p:nvPr>
        </p:nvSpPr>
        <p:spPr>
          <a:xfrm>
            <a:off x="6197600" y="1784585"/>
            <a:ext cx="5384800" cy="4341580"/>
          </a:xfrm>
        </p:spPr>
        <p:txBody>
          <a:bodyPr>
            <a:normAutofit/>
          </a:bodyPr>
          <a:lstStyle/>
          <a:p>
            <a:r>
              <a:rPr lang="de-CH" sz="2800" dirty="0"/>
              <a:t>Die Verlaufsforschung bei Borderlinestörungen haben gezeigt, dass zehn Jahre nach der Erstdiagnose die Symptomatik nur noch bei 15 - 30 % nachweisbar ist (allerdings gehäuft Depressionen und Ängste und eine erhöhte Sensibilität)</a:t>
            </a:r>
          </a:p>
          <a:p>
            <a:endParaRPr lang="de-CH" sz="2800" dirty="0"/>
          </a:p>
        </p:txBody>
      </p:sp>
      <p:pic>
        <p:nvPicPr>
          <p:cNvPr id="9"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a:ext>
            </a:extLst>
          </a:blip>
          <a:stretch>
            <a:fillRect/>
          </a:stretch>
        </p:blipFill>
        <p:spPr bwMode="auto">
          <a:xfrm>
            <a:off x="487363" y="1784585"/>
            <a:ext cx="5389562" cy="4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5735960" y="5877272"/>
            <a:ext cx="4320480" cy="261610"/>
          </a:xfrm>
          <a:prstGeom prst="rect">
            <a:avLst/>
          </a:prstGeom>
          <a:noFill/>
        </p:spPr>
        <p:txBody>
          <a:bodyPr wrap="square" rtlCol="0">
            <a:spAutoFit/>
          </a:bodyPr>
          <a:lstStyle/>
          <a:p>
            <a:r>
              <a:rPr lang="de-CH" sz="1100" dirty="0" err="1">
                <a:latin typeface="+mj-lt"/>
              </a:rPr>
              <a:t>Zanarini</a:t>
            </a:r>
            <a:r>
              <a:rPr lang="de-CH" sz="1100" dirty="0">
                <a:latin typeface="+mj-lt"/>
              </a:rPr>
              <a:t> et al 2007</a:t>
            </a:r>
          </a:p>
        </p:txBody>
      </p:sp>
    </p:spTree>
    <p:extLst>
      <p:ext uri="{BB962C8B-B14F-4D97-AF65-F5344CB8AC3E}">
        <p14:creationId xmlns:p14="http://schemas.microsoft.com/office/powerpoint/2010/main" val="170121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Hoffnung durch Medikamente</a:t>
            </a:r>
          </a:p>
        </p:txBody>
      </p:sp>
      <p:pic>
        <p:nvPicPr>
          <p:cNvPr id="6" name="Picture 5" descr="HIST_KG_Anamnese_192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6070075" y="1600200"/>
            <a:ext cx="6142555" cy="4183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Inhaltsplatzhalter 4"/>
          <p:cNvSpPr>
            <a:spLocks noGrp="1"/>
          </p:cNvSpPr>
          <p:nvPr>
            <p:ph sz="quarter" idx="13"/>
          </p:nvPr>
        </p:nvSpPr>
        <p:spPr/>
        <p:txBody>
          <a:bodyPr/>
          <a:lstStyle/>
          <a:p>
            <a:pPr marL="0" indent="0">
              <a:buClr>
                <a:srgbClr val="FFCC00"/>
              </a:buClr>
              <a:buNone/>
            </a:pPr>
            <a:r>
              <a:rPr lang="de-DE" sz="2000" dirty="0">
                <a:cs typeface="Calibri" panose="020F0502020204030204" pitchFamily="34" charset="0"/>
              </a:rPr>
              <a:t>Die Einführung der Neuroleptika wirkte bei manchen wie ein Wundermittel: sie wurden ruhiger, zugänglicher, offener und konnten oft nach Jahren zum ersten Mals wieder zu ihren Familien heimkehren.</a:t>
            </a:r>
          </a:p>
          <a:p>
            <a:pPr>
              <a:buClr>
                <a:srgbClr val="FFCC00"/>
              </a:buClr>
              <a:buNone/>
            </a:pPr>
            <a:endParaRPr lang="de-DE" sz="2000" dirty="0">
              <a:cs typeface="Calibri" panose="020F0502020204030204" pitchFamily="34" charset="0"/>
            </a:endParaRPr>
          </a:p>
          <a:p>
            <a:pPr marL="0" indent="0">
              <a:buClr>
                <a:srgbClr val="FFCC00"/>
              </a:buClr>
              <a:buNone/>
            </a:pPr>
            <a:r>
              <a:rPr lang="de-DE" sz="2000" b="1" i="1" dirty="0">
                <a:cs typeface="Calibri" panose="020F0502020204030204" pitchFamily="34" charset="0"/>
              </a:rPr>
              <a:t>„</a:t>
            </a:r>
            <a:r>
              <a:rPr lang="de-CH" sz="2000" b="1" i="1" dirty="0">
                <a:cs typeface="Calibri" panose="020F0502020204030204" pitchFamily="34" charset="0"/>
              </a:rPr>
              <a:t>Seit die Patientin </a:t>
            </a:r>
            <a:r>
              <a:rPr lang="de-CH" sz="2000" b="1" i="1" dirty="0" err="1">
                <a:cs typeface="Calibri" panose="020F0502020204030204" pitchFamily="34" charset="0"/>
              </a:rPr>
              <a:t>Largactil</a:t>
            </a:r>
            <a:r>
              <a:rPr lang="de-CH" sz="2000" b="1" i="1" dirty="0">
                <a:cs typeface="Calibri" panose="020F0502020204030204" pitchFamily="34" charset="0"/>
              </a:rPr>
              <a:t> hat, blickt sie einen mit weit offenen Augen an, während sie vorher nur zugekniffene Blicke wagte. </a:t>
            </a:r>
            <a:r>
              <a:rPr lang="de-DE" sz="2000" b="1" i="1" dirty="0">
                <a:cs typeface="Calibri" panose="020F0502020204030204" pitchFamily="34" charset="0"/>
              </a:rPr>
              <a:t>“</a:t>
            </a:r>
            <a:endParaRPr lang="de-DE" sz="2000" dirty="0">
              <a:cs typeface="Calibri" panose="020F0502020204030204" pitchFamily="34" charset="0"/>
            </a:endParaRPr>
          </a:p>
        </p:txBody>
      </p:sp>
      <p:sp>
        <p:nvSpPr>
          <p:cNvPr id="7" name="Textfeld 6"/>
          <p:cNvSpPr txBox="1"/>
          <p:nvPr/>
        </p:nvSpPr>
        <p:spPr>
          <a:xfrm>
            <a:off x="1991544" y="5445224"/>
            <a:ext cx="3888432" cy="338554"/>
          </a:xfrm>
          <a:prstGeom prst="rect">
            <a:avLst/>
          </a:prstGeom>
          <a:noFill/>
        </p:spPr>
        <p:txBody>
          <a:bodyPr wrap="square" rtlCol="0">
            <a:spAutoFit/>
          </a:bodyPr>
          <a:lstStyle/>
          <a:p>
            <a:r>
              <a:rPr lang="de-CH" sz="1600" dirty="0">
                <a:latin typeface="+mj-lt"/>
              </a:rPr>
              <a:t>Krankengeschichte 1910</a:t>
            </a:r>
          </a:p>
        </p:txBody>
      </p:sp>
    </p:spTree>
    <p:extLst>
      <p:ext uri="{BB962C8B-B14F-4D97-AF65-F5344CB8AC3E}">
        <p14:creationId xmlns:p14="http://schemas.microsoft.com/office/powerpoint/2010/main" val="42040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grosse Frage</a:t>
            </a:r>
          </a:p>
        </p:txBody>
      </p:sp>
      <p:sp>
        <p:nvSpPr>
          <p:cNvPr id="3" name="Inhaltsplatzhalter 2"/>
          <p:cNvSpPr>
            <a:spLocks noGrp="1"/>
          </p:cNvSpPr>
          <p:nvPr>
            <p:ph idx="1"/>
          </p:nvPr>
        </p:nvSpPr>
        <p:spPr>
          <a:xfrm>
            <a:off x="5735960" y="1539995"/>
            <a:ext cx="5846440" cy="5057357"/>
          </a:xfrm>
        </p:spPr>
        <p:txBody>
          <a:bodyPr>
            <a:normAutofit lnSpcReduction="10000"/>
          </a:bodyPr>
          <a:lstStyle/>
          <a:p>
            <a:pPr marL="285750" indent="-285750">
              <a:buFont typeface="Arial" pitchFamily="34" charset="0"/>
              <a:buChar char="•"/>
            </a:pPr>
            <a:r>
              <a:rPr lang="de-CH" sz="2400" dirty="0"/>
              <a:t>Leiden und Hoffnung sind eng miteinander verbunden</a:t>
            </a:r>
          </a:p>
          <a:p>
            <a:pPr marL="285750" indent="-285750">
              <a:buFont typeface="Arial" pitchFamily="34" charset="0"/>
              <a:buChar char="•"/>
            </a:pPr>
            <a:r>
              <a:rPr lang="de-CH" sz="2400" dirty="0"/>
              <a:t>Leiden als Zustand des Schmerzes, der zerbrochenen Träume, der seelischen Gefangenschaft, der eingeschränkten Perspektiven –dieses Leiden ruft nach Veränderung. </a:t>
            </a:r>
          </a:p>
          <a:p>
            <a:pPr marL="285750" indent="-285750">
              <a:buFont typeface="Arial" pitchFamily="34" charset="0"/>
              <a:buChar char="•"/>
            </a:pPr>
            <a:r>
              <a:rPr lang="de-CH" sz="2400" dirty="0"/>
              <a:t>Der leidende Mensch ringt mit dem Sinn seines Leidens, mit dem «Warum?» und mit dem «Wie lange noch?»</a:t>
            </a:r>
          </a:p>
          <a:p>
            <a:pPr marL="285750" indent="-285750">
              <a:buFont typeface="Arial" pitchFamily="34" charset="0"/>
              <a:buChar char="•"/>
            </a:pPr>
            <a:r>
              <a:rPr lang="de-CH" sz="2400" dirty="0"/>
              <a:t>Die Gesamtheit der Erwartungen im Leiden wird umfasst mit dem Begriff der HOFFNUNG.</a:t>
            </a:r>
          </a:p>
        </p:txBody>
      </p:sp>
      <p:pic>
        <p:nvPicPr>
          <p:cNvPr id="5" name="Grafik 4">
            <a:extLst>
              <a:ext uri="{FF2B5EF4-FFF2-40B4-BE49-F238E27FC236}">
                <a16:creationId xmlns:a16="http://schemas.microsoft.com/office/drawing/2014/main" id="{DF14F726-FA12-4D01-99CB-1BFE99F805BF}"/>
              </a:ext>
            </a:extLst>
          </p:cNvPr>
          <p:cNvPicPr>
            <a:picLocks noChangeAspect="1"/>
          </p:cNvPicPr>
          <p:nvPr/>
        </p:nvPicPr>
        <p:blipFill>
          <a:blip r:embed="rId2"/>
          <a:stretch>
            <a:fillRect/>
          </a:stretch>
        </p:blipFill>
        <p:spPr>
          <a:xfrm>
            <a:off x="139692" y="1368373"/>
            <a:ext cx="5956308" cy="4121253"/>
          </a:xfrm>
          <a:prstGeom prst="rect">
            <a:avLst/>
          </a:prstGeom>
        </p:spPr>
      </p:pic>
    </p:spTree>
    <p:extLst>
      <p:ext uri="{BB962C8B-B14F-4D97-AF65-F5344CB8AC3E}">
        <p14:creationId xmlns:p14="http://schemas.microsoft.com/office/powerpoint/2010/main" val="367946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Hoffnung durch Empowerment / </a:t>
            </a:r>
            <a:r>
              <a:rPr lang="de-CH" dirty="0" err="1"/>
              <a:t>Recovery</a:t>
            </a:r>
            <a:endParaRPr lang="de-CH" dirty="0"/>
          </a:p>
        </p:txBody>
      </p:sp>
      <p:sp>
        <p:nvSpPr>
          <p:cNvPr id="6" name="Inhaltsplatzhalter 5"/>
          <p:cNvSpPr>
            <a:spLocks noGrp="1"/>
          </p:cNvSpPr>
          <p:nvPr>
            <p:ph idx="1"/>
          </p:nvPr>
        </p:nvSpPr>
        <p:spPr>
          <a:xfrm>
            <a:off x="2999656" y="1700809"/>
            <a:ext cx="8582745" cy="4425355"/>
          </a:xfrm>
        </p:spPr>
        <p:txBody>
          <a:bodyPr>
            <a:normAutofit fontScale="92500"/>
          </a:bodyPr>
          <a:lstStyle/>
          <a:p>
            <a:r>
              <a:rPr lang="de-CH" dirty="0"/>
              <a:t>Trotz bestehenden psychischen Probleme, ein zufriedenes, hoffnungsvolles und aktives Leben führen. </a:t>
            </a:r>
          </a:p>
          <a:p>
            <a:pPr lvl="1"/>
            <a:r>
              <a:rPr lang="de-CH" dirty="0" err="1"/>
              <a:t>Recovery</a:t>
            </a:r>
            <a:r>
              <a:rPr lang="de-CH" dirty="0"/>
              <a:t> ist mehr als die Bewältigung von Symptomen, auch bedeutet es nicht unbedingt vollständige „Heilung“, denn in den meisten Fällen besteht die Erkrankung bzw. Verletzlichkeit fort. </a:t>
            </a:r>
          </a:p>
          <a:p>
            <a:r>
              <a:rPr lang="de-CH" dirty="0"/>
              <a:t>Es geht darum, den negativen Einfluss einer psychischen Erkrankung zu überwinden, obwohl sie weiterhin anhält. Damit geht es zentral um den Bewältigungsprozess. </a:t>
            </a:r>
          </a:p>
          <a:p>
            <a:pPr lvl="1"/>
            <a:r>
              <a:rPr lang="de-CH" dirty="0"/>
              <a:t>Wie zufrieden jemand lebt, hängt nicht in erster Linie von den erlebten Symptomen ab, sondern von der Art und Weise, wie jemand mit ihnen umgeht und sie bewertet..</a:t>
            </a:r>
          </a:p>
        </p:txBody>
      </p:sp>
    </p:spTree>
    <p:extLst>
      <p:ext uri="{BB962C8B-B14F-4D97-AF65-F5344CB8AC3E}">
        <p14:creationId xmlns:p14="http://schemas.microsoft.com/office/powerpoint/2010/main" val="1861358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Selbsthilfe und Empowerment</a:t>
            </a:r>
          </a:p>
        </p:txBody>
      </p:sp>
      <p:sp>
        <p:nvSpPr>
          <p:cNvPr id="3" name="Inhaltsplatzhalter 2"/>
          <p:cNvSpPr>
            <a:spLocks noGrp="1"/>
          </p:cNvSpPr>
          <p:nvPr>
            <p:ph idx="1"/>
          </p:nvPr>
        </p:nvSpPr>
        <p:spPr>
          <a:xfrm>
            <a:off x="3071664" y="1700809"/>
            <a:ext cx="8510737" cy="4425355"/>
          </a:xfrm>
        </p:spPr>
        <p:txBody>
          <a:bodyPr/>
          <a:lstStyle/>
          <a:p>
            <a:r>
              <a:rPr lang="de-CH" dirty="0"/>
              <a:t>Die Entwicklung von Selbsthilfe und Selbstbestimmung ermöglicht dem Betroffenen eine positive Auseinandersetzung mit seiner Erkrankung.</a:t>
            </a:r>
            <a:br>
              <a:rPr lang="de-CH" dirty="0"/>
            </a:br>
            <a:endParaRPr lang="de-CH" dirty="0"/>
          </a:p>
          <a:p>
            <a:r>
              <a:rPr lang="de-CH" dirty="0"/>
              <a:t>Empowerment unterstützt </a:t>
            </a:r>
            <a:r>
              <a:rPr lang="de-CH" dirty="0" err="1"/>
              <a:t>Recovery</a:t>
            </a:r>
            <a:r>
              <a:rPr lang="de-CH" dirty="0"/>
              <a:t>. </a:t>
            </a:r>
          </a:p>
          <a:p>
            <a:pPr lvl="1"/>
            <a:r>
              <a:rPr lang="de-CH" dirty="0"/>
              <a:t>Überzeugung der Genesung </a:t>
            </a:r>
          </a:p>
          <a:p>
            <a:pPr lvl="1"/>
            <a:r>
              <a:rPr lang="de-CH" dirty="0"/>
              <a:t>Ressourcen-orientierung</a:t>
            </a:r>
          </a:p>
          <a:p>
            <a:pPr lvl="1"/>
            <a:r>
              <a:rPr lang="de-CH" dirty="0"/>
              <a:t>Selbsthilfeförderung</a:t>
            </a:r>
          </a:p>
          <a:p>
            <a:pPr lvl="1"/>
            <a:r>
              <a:rPr lang="de-CH" dirty="0"/>
              <a:t>Wahlfreiheiten und Selbstbestimmung</a:t>
            </a:r>
          </a:p>
        </p:txBody>
      </p:sp>
    </p:spTree>
    <p:extLst>
      <p:ext uri="{BB962C8B-B14F-4D97-AF65-F5344CB8AC3E}">
        <p14:creationId xmlns:p14="http://schemas.microsoft.com/office/powerpoint/2010/main" val="320845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dirty="0"/>
              <a:t>Empowerment: Sich selber annehmen</a:t>
            </a:r>
          </a:p>
        </p:txBody>
      </p:sp>
      <p:sp>
        <p:nvSpPr>
          <p:cNvPr id="14339" name="Rectangle 3"/>
          <p:cNvSpPr>
            <a:spLocks noGrp="1" noChangeArrowheads="1"/>
          </p:cNvSpPr>
          <p:nvPr>
            <p:ph type="body" idx="1"/>
          </p:nvPr>
        </p:nvSpPr>
        <p:spPr>
          <a:xfrm>
            <a:off x="2999656" y="1700809"/>
            <a:ext cx="8582745" cy="4425355"/>
          </a:xfrm>
        </p:spPr>
        <p:txBody>
          <a:bodyPr/>
          <a:lstStyle/>
          <a:p>
            <a:pPr eaLnBrk="1" hangingPunct="1">
              <a:buFontTx/>
              <a:buBlip>
                <a:blip r:embed="rId3"/>
              </a:buBlip>
            </a:pPr>
            <a:r>
              <a:rPr lang="de-DE" dirty="0"/>
              <a:t>Heute, 20 Jahre später, bezeichnet sich Natalie immer noch als hochsensibel und dadurch behindert. Doch im Vergleich zu früher gehe es ihr trotzdem gut: «Ich kann mich selber so annehmen, wie ich bin, und weiß mich zu schützen.»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dirty="0"/>
              <a:t>Eine schwierige Gnade</a:t>
            </a:r>
          </a:p>
        </p:txBody>
      </p:sp>
      <p:sp>
        <p:nvSpPr>
          <p:cNvPr id="2" name="Inhaltsplatzhalter 1"/>
          <p:cNvSpPr>
            <a:spLocks noGrp="1"/>
          </p:cNvSpPr>
          <p:nvPr>
            <p:ph idx="1"/>
          </p:nvPr>
        </p:nvSpPr>
        <p:spPr>
          <a:xfrm>
            <a:off x="3071664" y="1700809"/>
            <a:ext cx="8510737" cy="4425355"/>
          </a:xfrm>
        </p:spPr>
        <p:txBody>
          <a:bodyPr/>
          <a:lstStyle/>
          <a:p>
            <a:r>
              <a:rPr lang="de-CH" dirty="0"/>
              <a:t>„Es trifft gewiss zu, dass die Hoffnung eine Gnade ist. Aber fraglos ist sie eine schwierige Gnade. Sie fordert zuweilen unsere Bereitschaft, auch im Scheitern eine Chance zu sehen, in der Niederlage eine neue Möglichkeit. Vielleicht ist die Hoffnung die letzte Weisheit der Narren.“</a:t>
            </a:r>
          </a:p>
          <a:p>
            <a:pPr lvl="1"/>
            <a:r>
              <a:rPr lang="de-CH" dirty="0"/>
              <a:t>Siegfried Lenz</a:t>
            </a:r>
          </a:p>
          <a:p>
            <a:endParaRPr lang="de-CH" dirty="0"/>
          </a:p>
        </p:txBody>
      </p:sp>
    </p:spTree>
    <p:extLst>
      <p:ext uri="{BB962C8B-B14F-4D97-AF65-F5344CB8AC3E}">
        <p14:creationId xmlns:p14="http://schemas.microsoft.com/office/powerpoint/2010/main" val="359828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Hoffnungslosigkeit</a:t>
            </a:r>
          </a:p>
        </p:txBody>
      </p:sp>
      <p:sp>
        <p:nvSpPr>
          <p:cNvPr id="3" name="Inhaltsplatzhalter 2"/>
          <p:cNvSpPr>
            <a:spLocks noGrp="1"/>
          </p:cNvSpPr>
          <p:nvPr>
            <p:ph idx="1"/>
          </p:nvPr>
        </p:nvSpPr>
        <p:spPr/>
        <p:txBody>
          <a:bodyPr/>
          <a:lstStyle/>
          <a:p>
            <a:r>
              <a:rPr lang="de-CH" sz="4400" dirty="0"/>
              <a:t>Hoffnungslosigkeit – eine Chance?!</a:t>
            </a:r>
          </a:p>
          <a:p>
            <a:r>
              <a:rPr lang="de-CH" sz="4400" dirty="0"/>
              <a:t>Hoffnungslosigkeit – eine Gefahr.</a:t>
            </a:r>
          </a:p>
          <a:p>
            <a:endParaRPr lang="de-CH" sz="4400" dirty="0"/>
          </a:p>
        </p:txBody>
      </p:sp>
    </p:spTree>
    <p:extLst>
      <p:ext uri="{BB962C8B-B14F-4D97-AF65-F5344CB8AC3E}">
        <p14:creationId xmlns:p14="http://schemas.microsoft.com/office/powerpoint/2010/main" val="1428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dirty="0"/>
              <a:t>Vom Nutzen der Hoffnungslosigkeit</a:t>
            </a:r>
          </a:p>
        </p:txBody>
      </p:sp>
      <p:sp>
        <p:nvSpPr>
          <p:cNvPr id="10243" name="Rectangle 3"/>
          <p:cNvSpPr>
            <a:spLocks noGrp="1" noChangeArrowheads="1"/>
          </p:cNvSpPr>
          <p:nvPr>
            <p:ph idx="1"/>
          </p:nvPr>
        </p:nvSpPr>
        <p:spPr>
          <a:xfrm>
            <a:off x="2999656" y="1700809"/>
            <a:ext cx="8582745" cy="4425355"/>
          </a:xfrm>
        </p:spPr>
        <p:txBody>
          <a:bodyPr/>
          <a:lstStyle/>
          <a:p>
            <a:pPr eaLnBrk="1" hangingPunct="1"/>
            <a:r>
              <a:rPr lang="de-DE" sz="2400" dirty="0"/>
              <a:t>Hoffnung kann destruktiv sein, wenn sie Druck ausübt auf Patienten und Angehörige.</a:t>
            </a:r>
          </a:p>
          <a:p>
            <a:pPr eaLnBrk="1" hangingPunct="1"/>
            <a:r>
              <a:rPr lang="de-DE" sz="2400" dirty="0"/>
              <a:t>Hoffnung kann irreführend sein, wenn sie auf Rituale und Heiler setzt, die nachweislich keine nachhaltige Heilung vermitteln können.</a:t>
            </a:r>
          </a:p>
          <a:p>
            <a:pPr eaLnBrk="1" hangingPunct="1"/>
            <a:r>
              <a:rPr lang="de-DE" sz="2400" dirty="0"/>
              <a:t>Hoffnung kann blind machen für das Naheliegende, wenn sie unerfüllbare Ziele betont und die kleinen Schritte verachtet.</a:t>
            </a:r>
          </a:p>
          <a:p>
            <a:pPr eaLnBrk="1" hangingPunct="1"/>
            <a:r>
              <a:rPr lang="de-DE" sz="2400" b="1" dirty="0"/>
              <a:t>In diesem Sinne ist weniger „Hoffnung“ für die Betroffenen ein Vorteil.</a:t>
            </a:r>
          </a:p>
          <a:p>
            <a:pPr eaLnBrk="1" hangingPunct="1">
              <a:buFontTx/>
              <a:buBlip>
                <a:blip r:embed="rId3"/>
              </a:buBlip>
            </a:pPr>
            <a:endParaRPr lang="de-DE"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de-DE" dirty="0"/>
              <a:t>Hoffnung – eine Fata Morgana?</a:t>
            </a:r>
          </a:p>
        </p:txBody>
      </p:sp>
      <p:sp>
        <p:nvSpPr>
          <p:cNvPr id="6147" name="Line 6"/>
          <p:cNvSpPr>
            <a:spLocks noChangeShapeType="1"/>
          </p:cNvSpPr>
          <p:nvPr/>
        </p:nvSpPr>
        <p:spPr bwMode="auto">
          <a:xfrm flipV="1">
            <a:off x="2855913" y="1844676"/>
            <a:ext cx="0" cy="41767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48" name="Line 7"/>
          <p:cNvSpPr>
            <a:spLocks noChangeShapeType="1"/>
          </p:cNvSpPr>
          <p:nvPr/>
        </p:nvSpPr>
        <p:spPr bwMode="auto">
          <a:xfrm>
            <a:off x="2855914" y="6021388"/>
            <a:ext cx="70564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49" name="Line 9"/>
          <p:cNvSpPr>
            <a:spLocks noChangeShapeType="1"/>
          </p:cNvSpPr>
          <p:nvPr/>
        </p:nvSpPr>
        <p:spPr bwMode="auto">
          <a:xfrm>
            <a:off x="2711450" y="516731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0" name="Text Box 10"/>
          <p:cNvSpPr txBox="1">
            <a:spLocks noChangeArrowheads="1"/>
          </p:cNvSpPr>
          <p:nvPr/>
        </p:nvSpPr>
        <p:spPr bwMode="auto">
          <a:xfrm>
            <a:off x="1416050" y="5013325"/>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latin typeface="Calibri" pitchFamily="34" charset="0"/>
              </a:rPr>
              <a:t>Verzweiflung</a:t>
            </a:r>
          </a:p>
        </p:txBody>
      </p:sp>
      <p:sp>
        <p:nvSpPr>
          <p:cNvPr id="6151" name="Line 11"/>
          <p:cNvSpPr>
            <a:spLocks noChangeShapeType="1"/>
          </p:cNvSpPr>
          <p:nvPr/>
        </p:nvSpPr>
        <p:spPr bwMode="auto">
          <a:xfrm>
            <a:off x="2711450" y="414972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3" name="Line 13"/>
          <p:cNvSpPr>
            <a:spLocks noChangeShapeType="1"/>
          </p:cNvSpPr>
          <p:nvPr/>
        </p:nvSpPr>
        <p:spPr bwMode="auto">
          <a:xfrm>
            <a:off x="2711450" y="31416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5" name="Line 15"/>
          <p:cNvSpPr>
            <a:spLocks noChangeShapeType="1"/>
          </p:cNvSpPr>
          <p:nvPr/>
        </p:nvSpPr>
        <p:spPr bwMode="auto">
          <a:xfrm>
            <a:off x="2711450" y="2133600"/>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6" name="Text Box 16"/>
          <p:cNvSpPr txBox="1">
            <a:spLocks noChangeArrowheads="1"/>
          </p:cNvSpPr>
          <p:nvPr/>
        </p:nvSpPr>
        <p:spPr bwMode="auto">
          <a:xfrm>
            <a:off x="1416050" y="1989138"/>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latin typeface="Calibri" pitchFamily="34" charset="0"/>
              </a:rPr>
              <a:t>Maximum</a:t>
            </a:r>
          </a:p>
        </p:txBody>
      </p:sp>
      <p:sp>
        <p:nvSpPr>
          <p:cNvPr id="6157" name="AutoShape 17"/>
          <p:cNvSpPr>
            <a:spLocks noChangeArrowheads="1"/>
          </p:cNvSpPr>
          <p:nvPr/>
        </p:nvSpPr>
        <p:spPr bwMode="auto">
          <a:xfrm>
            <a:off x="3216275" y="4941094"/>
            <a:ext cx="1366838" cy="792162"/>
          </a:xfrm>
          <a:prstGeom prst="star16">
            <a:avLst>
              <a:gd name="adj" fmla="val 37500"/>
            </a:avLst>
          </a:prstGeom>
          <a:gradFill>
            <a:gsLst>
              <a:gs pos="67900">
                <a:srgbClr val="FF6600"/>
              </a:gs>
              <a:gs pos="0">
                <a:srgbClr val="FF0000"/>
              </a:gs>
              <a:gs pos="50000">
                <a:srgbClr val="C00000"/>
              </a:gs>
              <a:gs pos="100000">
                <a:srgbClr val="C00000"/>
              </a:gs>
            </a:gsLst>
            <a:lin ang="5400000" scaled="0"/>
          </a:gradFill>
          <a:ln w="12700">
            <a:solidFill>
              <a:schemeClr val="tx1"/>
            </a:solidFill>
            <a:miter lim="800000"/>
            <a:headEnd/>
            <a:tailEnd/>
          </a:ln>
          <a:scene3d>
            <a:camera prst="orthographicFront"/>
            <a:lightRig rig="threePt" dir="t"/>
          </a:scene3d>
          <a:sp3d prstMaterial="dkEdge"/>
        </p:spPr>
        <p:txBody>
          <a:bodyPr wrap="none" anchor="ctr"/>
          <a:lstStyle/>
          <a:p>
            <a:pPr algn="ctr"/>
            <a:r>
              <a:rPr lang="de-DE" sz="2800" b="1">
                <a:solidFill>
                  <a:schemeClr val="bg1"/>
                </a:solidFill>
              </a:rPr>
              <a:t>Not</a:t>
            </a:r>
          </a:p>
        </p:txBody>
      </p:sp>
      <p:sp>
        <p:nvSpPr>
          <p:cNvPr id="6158" name="Line 18"/>
          <p:cNvSpPr>
            <a:spLocks noChangeShapeType="1"/>
          </p:cNvSpPr>
          <p:nvPr/>
        </p:nvSpPr>
        <p:spPr bwMode="auto">
          <a:xfrm flipV="1">
            <a:off x="4440239" y="2420938"/>
            <a:ext cx="3240087" cy="2520950"/>
          </a:xfrm>
          <a:prstGeom prst="line">
            <a:avLst/>
          </a:prstGeom>
          <a:noFill/>
          <a:ln w="76200">
            <a:solidFill>
              <a:srgbClr val="FF66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22" name="Text Box 25"/>
          <p:cNvSpPr txBox="1">
            <a:spLocks noChangeArrowheads="1"/>
          </p:cNvSpPr>
          <p:nvPr/>
        </p:nvSpPr>
        <p:spPr bwMode="auto">
          <a:xfrm>
            <a:off x="3359151" y="1916114"/>
            <a:ext cx="2951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dirty="0"/>
              <a:t>Nichts unversucht lassen, um Heilung zu erreichen </a:t>
            </a:r>
            <a:br>
              <a:rPr lang="de-DE" dirty="0"/>
            </a:br>
            <a:r>
              <a:rPr lang="de-DE" dirty="0"/>
              <a:t>= STRESS</a:t>
            </a:r>
            <a:br>
              <a:rPr lang="de-DE" dirty="0"/>
            </a:br>
            <a:r>
              <a:rPr lang="de-DE" dirty="0"/>
              <a:t>und neue Enttäuschungen</a:t>
            </a:r>
          </a:p>
        </p:txBody>
      </p:sp>
      <p:sp>
        <p:nvSpPr>
          <p:cNvPr id="23" name="Text Box 25"/>
          <p:cNvSpPr txBox="1">
            <a:spLocks noChangeArrowheads="1"/>
          </p:cNvSpPr>
          <p:nvPr/>
        </p:nvSpPr>
        <p:spPr bwMode="auto">
          <a:xfrm>
            <a:off x="7896226" y="2663825"/>
            <a:ext cx="2951163"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spcBef>
                <a:spcPct val="50000"/>
              </a:spcBef>
              <a:buFont typeface="Arial" pitchFamily="34" charset="0"/>
              <a:buChar char="•"/>
            </a:pPr>
            <a:r>
              <a:rPr lang="de-DE" dirty="0"/>
              <a:t>Total gesund</a:t>
            </a:r>
          </a:p>
          <a:p>
            <a:pPr marL="285750" indent="-285750" eaLnBrk="1" hangingPunct="1">
              <a:spcBef>
                <a:spcPct val="50000"/>
              </a:spcBef>
              <a:buFont typeface="Arial" pitchFamily="34" charset="0"/>
              <a:buChar char="•"/>
            </a:pPr>
            <a:r>
              <a:rPr lang="de-DE" dirty="0"/>
              <a:t>voll leistungsfähig</a:t>
            </a:r>
          </a:p>
          <a:p>
            <a:pPr marL="285750" indent="-285750" eaLnBrk="1" hangingPunct="1">
              <a:spcBef>
                <a:spcPct val="50000"/>
              </a:spcBef>
              <a:buFont typeface="Arial" pitchFamily="34" charset="0"/>
              <a:buChar char="•"/>
            </a:pPr>
            <a:r>
              <a:rPr lang="de-DE" dirty="0"/>
              <a:t>eigenständig, kreativ</a:t>
            </a:r>
          </a:p>
          <a:p>
            <a:pPr marL="285750" indent="-285750" eaLnBrk="1" hangingPunct="1">
              <a:spcBef>
                <a:spcPct val="50000"/>
              </a:spcBef>
              <a:buFont typeface="Arial" pitchFamily="34" charset="0"/>
              <a:buChar char="•"/>
            </a:pPr>
            <a:r>
              <a:rPr lang="de-DE" dirty="0"/>
              <a:t>beziehungsfähig </a:t>
            </a:r>
          </a:p>
          <a:p>
            <a:pPr marL="285750" indent="-285750" eaLnBrk="1" hangingPunct="1">
              <a:spcBef>
                <a:spcPct val="50000"/>
              </a:spcBef>
              <a:buFont typeface="Arial" pitchFamily="34" charset="0"/>
              <a:buChar char="•"/>
            </a:pPr>
            <a:r>
              <a:rPr lang="de-DE" dirty="0"/>
              <a:t>glücklich.</a:t>
            </a:r>
          </a:p>
          <a:p>
            <a:pPr eaLnBrk="1" hangingPunct="1">
              <a:spcBef>
                <a:spcPct val="50000"/>
              </a:spcBef>
            </a:pPr>
            <a:endParaRPr lang="de-DE" dirty="0"/>
          </a:p>
        </p:txBody>
      </p:sp>
      <p:sp>
        <p:nvSpPr>
          <p:cNvPr id="24" name="Rectangle 19"/>
          <p:cNvSpPr>
            <a:spLocks noChangeArrowheads="1"/>
          </p:cNvSpPr>
          <p:nvPr/>
        </p:nvSpPr>
        <p:spPr bwMode="auto">
          <a:xfrm>
            <a:off x="7896226" y="1484314"/>
            <a:ext cx="2232025" cy="865187"/>
          </a:xfrm>
          <a:prstGeom prst="rect">
            <a:avLst/>
          </a:prstGeom>
          <a:solidFill>
            <a:srgbClr val="FFE7B7"/>
          </a:solidFill>
          <a:ln w="12700">
            <a:noFill/>
            <a:miter lim="800000"/>
            <a:headEnd/>
            <a:tailEnd/>
          </a:ln>
          <a:effectLst>
            <a:glow rad="101600">
              <a:srgbClr val="FFCC99">
                <a:alpha val="40000"/>
              </a:srgbClr>
            </a:glow>
          </a:effectLst>
          <a:scene3d>
            <a:camera prst="orthographicFront"/>
            <a:lightRig rig="threePt" dir="t"/>
          </a:scene3d>
          <a:sp3d>
            <a:bevelT w="165100" prst="coolSlant"/>
          </a:sp3d>
        </p:spPr>
        <p:txBody>
          <a:bodyPr wrap="none" anchor="ctr"/>
          <a:lstStyle/>
          <a:p>
            <a:pPr algn="ctr"/>
            <a:r>
              <a:rPr lang="de-DE" b="1" dirty="0">
                <a:latin typeface="+mj-lt"/>
              </a:rPr>
              <a:t>Alles wird gut!?</a:t>
            </a:r>
          </a:p>
        </p:txBody>
      </p:sp>
    </p:spTree>
    <p:extLst>
      <p:ext uri="{BB962C8B-B14F-4D97-AF65-F5344CB8AC3E}">
        <p14:creationId xmlns:p14="http://schemas.microsoft.com/office/powerpoint/2010/main" val="2942753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de-DE" dirty="0"/>
              <a:t>Hoffnung in kleinen Schritten</a:t>
            </a:r>
          </a:p>
        </p:txBody>
      </p:sp>
      <p:sp>
        <p:nvSpPr>
          <p:cNvPr id="6147" name="Line 6"/>
          <p:cNvSpPr>
            <a:spLocks noChangeShapeType="1"/>
          </p:cNvSpPr>
          <p:nvPr/>
        </p:nvSpPr>
        <p:spPr bwMode="auto">
          <a:xfrm flipV="1">
            <a:off x="2855913" y="1844676"/>
            <a:ext cx="0" cy="41767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48" name="Line 7"/>
          <p:cNvSpPr>
            <a:spLocks noChangeShapeType="1"/>
          </p:cNvSpPr>
          <p:nvPr/>
        </p:nvSpPr>
        <p:spPr bwMode="auto">
          <a:xfrm>
            <a:off x="2855914" y="6021388"/>
            <a:ext cx="70564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49" name="Line 9"/>
          <p:cNvSpPr>
            <a:spLocks noChangeShapeType="1"/>
          </p:cNvSpPr>
          <p:nvPr/>
        </p:nvSpPr>
        <p:spPr bwMode="auto">
          <a:xfrm>
            <a:off x="2711450" y="516731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0" name="Text Box 10"/>
          <p:cNvSpPr txBox="1">
            <a:spLocks noChangeArrowheads="1"/>
          </p:cNvSpPr>
          <p:nvPr/>
        </p:nvSpPr>
        <p:spPr bwMode="auto">
          <a:xfrm>
            <a:off x="1416050" y="5013325"/>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latin typeface="Calibri" pitchFamily="34" charset="0"/>
              </a:rPr>
              <a:t>Verzweiflung</a:t>
            </a:r>
          </a:p>
        </p:txBody>
      </p:sp>
      <p:sp>
        <p:nvSpPr>
          <p:cNvPr id="6151" name="Line 11"/>
          <p:cNvSpPr>
            <a:spLocks noChangeShapeType="1"/>
          </p:cNvSpPr>
          <p:nvPr/>
        </p:nvSpPr>
        <p:spPr bwMode="auto">
          <a:xfrm>
            <a:off x="2711450" y="414972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3" name="Line 13"/>
          <p:cNvSpPr>
            <a:spLocks noChangeShapeType="1"/>
          </p:cNvSpPr>
          <p:nvPr/>
        </p:nvSpPr>
        <p:spPr bwMode="auto">
          <a:xfrm>
            <a:off x="2711450" y="31416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5" name="Line 15"/>
          <p:cNvSpPr>
            <a:spLocks noChangeShapeType="1"/>
          </p:cNvSpPr>
          <p:nvPr/>
        </p:nvSpPr>
        <p:spPr bwMode="auto">
          <a:xfrm>
            <a:off x="2711450" y="2133600"/>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CH"/>
          </a:p>
        </p:txBody>
      </p:sp>
      <p:sp>
        <p:nvSpPr>
          <p:cNvPr id="6156" name="Text Box 16"/>
          <p:cNvSpPr txBox="1">
            <a:spLocks noChangeArrowheads="1"/>
          </p:cNvSpPr>
          <p:nvPr/>
        </p:nvSpPr>
        <p:spPr bwMode="auto">
          <a:xfrm>
            <a:off x="1416050" y="1989138"/>
            <a:ext cx="1150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latin typeface="Calibri" pitchFamily="34" charset="0"/>
              </a:rPr>
              <a:t>Maximum</a:t>
            </a:r>
          </a:p>
        </p:txBody>
      </p:sp>
      <p:sp>
        <p:nvSpPr>
          <p:cNvPr id="6158" name="Line 18"/>
          <p:cNvSpPr>
            <a:spLocks noChangeShapeType="1"/>
          </p:cNvSpPr>
          <p:nvPr/>
        </p:nvSpPr>
        <p:spPr bwMode="auto">
          <a:xfrm flipV="1">
            <a:off x="4440239" y="2420938"/>
            <a:ext cx="3240087" cy="2520950"/>
          </a:xfrm>
          <a:prstGeom prst="line">
            <a:avLst/>
          </a:prstGeom>
          <a:noFill/>
          <a:ln w="76200">
            <a:solidFill>
              <a:srgbClr val="FFE7B7"/>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59" name="Rectangle 19"/>
          <p:cNvSpPr>
            <a:spLocks noChangeArrowheads="1"/>
          </p:cNvSpPr>
          <p:nvPr/>
        </p:nvSpPr>
        <p:spPr bwMode="auto">
          <a:xfrm>
            <a:off x="7896226" y="1484314"/>
            <a:ext cx="2232025" cy="865187"/>
          </a:xfrm>
          <a:prstGeom prst="rect">
            <a:avLst/>
          </a:prstGeom>
          <a:solidFill>
            <a:srgbClr val="FFE7B7"/>
          </a:solidFill>
          <a:ln w="12700">
            <a:noFill/>
            <a:miter lim="800000"/>
            <a:headEnd/>
            <a:tailEnd/>
          </a:ln>
          <a:effectLst>
            <a:glow rad="101600">
              <a:srgbClr val="FFCC99">
                <a:alpha val="40000"/>
              </a:srgbClr>
            </a:glow>
          </a:effectLst>
          <a:scene3d>
            <a:camera prst="orthographicFront"/>
            <a:lightRig rig="threePt" dir="t"/>
          </a:scene3d>
          <a:sp3d>
            <a:bevelT w="165100" prst="coolSlant"/>
          </a:sp3d>
        </p:spPr>
        <p:txBody>
          <a:bodyPr wrap="none" anchor="ctr"/>
          <a:lstStyle/>
          <a:p>
            <a:pPr algn="ctr"/>
            <a:r>
              <a:rPr lang="de-DE" b="1" dirty="0">
                <a:latin typeface="+mj-lt"/>
              </a:rPr>
              <a:t>Alles wird gut!?</a:t>
            </a:r>
          </a:p>
        </p:txBody>
      </p:sp>
      <p:sp>
        <p:nvSpPr>
          <p:cNvPr id="6160" name="Rectangle 20"/>
          <p:cNvSpPr>
            <a:spLocks noChangeArrowheads="1"/>
          </p:cNvSpPr>
          <p:nvPr/>
        </p:nvSpPr>
        <p:spPr bwMode="auto">
          <a:xfrm>
            <a:off x="5303839" y="4797425"/>
            <a:ext cx="1152525" cy="431800"/>
          </a:xfrm>
          <a:prstGeom prst="rect">
            <a:avLst/>
          </a:prstGeom>
          <a:solidFill>
            <a:srgbClr val="CCFF66"/>
          </a:solidFill>
          <a:ln w="12700">
            <a:solidFill>
              <a:schemeClr val="tx1"/>
            </a:solidFill>
            <a:miter lim="800000"/>
            <a:headEnd/>
            <a:tailEnd/>
          </a:ln>
        </p:spPr>
        <p:txBody>
          <a:bodyPr wrap="none" anchor="ctr"/>
          <a:lstStyle/>
          <a:p>
            <a:endParaRPr lang="de-DE"/>
          </a:p>
        </p:txBody>
      </p:sp>
      <p:sp>
        <p:nvSpPr>
          <p:cNvPr id="6161" name="Rectangle 21"/>
          <p:cNvSpPr>
            <a:spLocks noChangeArrowheads="1"/>
          </p:cNvSpPr>
          <p:nvPr/>
        </p:nvSpPr>
        <p:spPr bwMode="auto">
          <a:xfrm>
            <a:off x="6167439" y="4510088"/>
            <a:ext cx="1152525" cy="431800"/>
          </a:xfrm>
          <a:prstGeom prst="rect">
            <a:avLst/>
          </a:prstGeom>
          <a:solidFill>
            <a:srgbClr val="CCFF66"/>
          </a:solidFill>
          <a:ln w="12700">
            <a:solidFill>
              <a:schemeClr val="tx1"/>
            </a:solidFill>
            <a:miter lim="800000"/>
            <a:headEnd/>
            <a:tailEnd/>
          </a:ln>
        </p:spPr>
        <p:txBody>
          <a:bodyPr wrap="none" anchor="ctr"/>
          <a:lstStyle/>
          <a:p>
            <a:endParaRPr lang="de-DE"/>
          </a:p>
        </p:txBody>
      </p:sp>
      <p:sp>
        <p:nvSpPr>
          <p:cNvPr id="6162" name="Rectangle 22"/>
          <p:cNvSpPr>
            <a:spLocks noChangeArrowheads="1"/>
          </p:cNvSpPr>
          <p:nvPr/>
        </p:nvSpPr>
        <p:spPr bwMode="auto">
          <a:xfrm>
            <a:off x="7032626" y="4294188"/>
            <a:ext cx="1152525" cy="431800"/>
          </a:xfrm>
          <a:prstGeom prst="rect">
            <a:avLst/>
          </a:prstGeom>
          <a:solidFill>
            <a:srgbClr val="CCFF66"/>
          </a:solidFill>
          <a:ln w="12700">
            <a:solidFill>
              <a:schemeClr val="tx1"/>
            </a:solidFill>
            <a:miter lim="800000"/>
            <a:headEnd/>
            <a:tailEnd/>
          </a:ln>
        </p:spPr>
        <p:txBody>
          <a:bodyPr wrap="none" anchor="ctr"/>
          <a:lstStyle/>
          <a:p>
            <a:endParaRPr lang="de-DE"/>
          </a:p>
        </p:txBody>
      </p:sp>
      <p:sp>
        <p:nvSpPr>
          <p:cNvPr id="6163" name="Rectangle 24"/>
          <p:cNvSpPr>
            <a:spLocks noChangeArrowheads="1"/>
          </p:cNvSpPr>
          <p:nvPr/>
        </p:nvSpPr>
        <p:spPr bwMode="auto">
          <a:xfrm>
            <a:off x="7896226" y="3573464"/>
            <a:ext cx="2232025" cy="865187"/>
          </a:xfrm>
          <a:prstGeom prst="rect">
            <a:avLst/>
          </a:prstGeom>
          <a:solidFill>
            <a:schemeClr val="folHlink"/>
          </a:solidFill>
          <a:ln w="12700">
            <a:solidFill>
              <a:schemeClr val="tx1"/>
            </a:solidFill>
            <a:miter lim="800000"/>
            <a:headEnd/>
            <a:tailEnd/>
          </a:ln>
        </p:spPr>
        <p:txBody>
          <a:bodyPr wrap="none" anchor="ctr"/>
          <a:lstStyle/>
          <a:p>
            <a:pPr algn="ctr"/>
            <a:r>
              <a:rPr lang="de-DE" b="1" dirty="0">
                <a:solidFill>
                  <a:schemeClr val="bg1"/>
                </a:solidFill>
                <a:latin typeface="+mj-lt"/>
              </a:rPr>
              <a:t>Leben mit Grenzen</a:t>
            </a:r>
          </a:p>
        </p:txBody>
      </p:sp>
      <p:sp>
        <p:nvSpPr>
          <p:cNvPr id="6165" name="Text Box 26"/>
          <p:cNvSpPr txBox="1">
            <a:spLocks noChangeArrowheads="1"/>
          </p:cNvSpPr>
          <p:nvPr/>
        </p:nvSpPr>
        <p:spPr bwMode="auto">
          <a:xfrm>
            <a:off x="6888163" y="4960939"/>
            <a:ext cx="29511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a:t>Besserung in kleinen Schritten – Bejahen von Einschränkungen</a:t>
            </a:r>
          </a:p>
        </p:txBody>
      </p:sp>
      <p:sp>
        <p:nvSpPr>
          <p:cNvPr id="20" name="Line 18"/>
          <p:cNvSpPr>
            <a:spLocks noChangeShapeType="1"/>
          </p:cNvSpPr>
          <p:nvPr/>
        </p:nvSpPr>
        <p:spPr bwMode="auto">
          <a:xfrm flipV="1">
            <a:off x="4440239" y="3933030"/>
            <a:ext cx="3240087" cy="1027908"/>
          </a:xfrm>
          <a:prstGeom prst="line">
            <a:avLst/>
          </a:prstGeom>
          <a:noFill/>
          <a:ln w="76200">
            <a:solidFill>
              <a:schemeClr val="accent1">
                <a:lumMod val="25000"/>
              </a:schemeClr>
            </a:solidFill>
            <a:prstDash val="sysDot"/>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de-CH"/>
          </a:p>
        </p:txBody>
      </p:sp>
      <p:sp>
        <p:nvSpPr>
          <p:cNvPr id="22" name="AutoShape 17"/>
          <p:cNvSpPr>
            <a:spLocks noChangeArrowheads="1"/>
          </p:cNvSpPr>
          <p:nvPr/>
        </p:nvSpPr>
        <p:spPr bwMode="auto">
          <a:xfrm>
            <a:off x="3216275" y="4941094"/>
            <a:ext cx="1366838" cy="792162"/>
          </a:xfrm>
          <a:prstGeom prst="star16">
            <a:avLst>
              <a:gd name="adj" fmla="val 37500"/>
            </a:avLst>
          </a:prstGeom>
          <a:gradFill>
            <a:gsLst>
              <a:gs pos="67900">
                <a:srgbClr val="FF6600"/>
              </a:gs>
              <a:gs pos="0">
                <a:srgbClr val="FF0000"/>
              </a:gs>
              <a:gs pos="50000">
                <a:srgbClr val="C00000"/>
              </a:gs>
              <a:gs pos="100000">
                <a:srgbClr val="C00000"/>
              </a:gs>
            </a:gsLst>
            <a:lin ang="5400000" scaled="0"/>
          </a:gradFill>
          <a:ln w="12700">
            <a:solidFill>
              <a:schemeClr val="tx1"/>
            </a:solidFill>
            <a:miter lim="800000"/>
            <a:headEnd/>
            <a:tailEnd/>
          </a:ln>
          <a:scene3d>
            <a:camera prst="orthographicFront"/>
            <a:lightRig rig="threePt" dir="t"/>
          </a:scene3d>
          <a:sp3d prstMaterial="dkEdge"/>
        </p:spPr>
        <p:txBody>
          <a:bodyPr wrap="none" anchor="ctr"/>
          <a:lstStyle/>
          <a:p>
            <a:pPr algn="ctr"/>
            <a:r>
              <a:rPr lang="de-DE" sz="2800" b="1">
                <a:solidFill>
                  <a:schemeClr val="bg1"/>
                </a:solidFill>
              </a:rPr>
              <a:t>Not</a:t>
            </a:r>
          </a:p>
        </p:txBody>
      </p:sp>
    </p:spTree>
    <p:extLst>
      <p:ext uri="{BB962C8B-B14F-4D97-AF65-F5344CB8AC3E}">
        <p14:creationId xmlns:p14="http://schemas.microsoft.com/office/powerpoint/2010/main" val="3243064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Die Gefahr der Hoffnungslosigkeit</a:t>
            </a:r>
          </a:p>
        </p:txBody>
      </p:sp>
      <p:sp>
        <p:nvSpPr>
          <p:cNvPr id="3" name="Inhaltsplatzhalter 2"/>
          <p:cNvSpPr>
            <a:spLocks noGrp="1"/>
          </p:cNvSpPr>
          <p:nvPr>
            <p:ph idx="1"/>
          </p:nvPr>
        </p:nvSpPr>
        <p:spPr>
          <a:xfrm>
            <a:off x="3071664" y="1700809"/>
            <a:ext cx="8510737" cy="4425355"/>
          </a:xfrm>
        </p:spPr>
        <p:txBody>
          <a:bodyPr>
            <a:normAutofit lnSpcReduction="10000"/>
          </a:bodyPr>
          <a:lstStyle/>
          <a:p>
            <a:r>
              <a:rPr lang="de-CH" dirty="0"/>
              <a:t>Eine eingeengte Perspektive kann zu einer falschen Hoffnungslosigkeit führen</a:t>
            </a:r>
          </a:p>
          <a:p>
            <a:r>
              <a:rPr lang="de-CH" dirty="0"/>
              <a:t>Zeichen von </a:t>
            </a:r>
            <a:r>
              <a:rPr lang="de-CH" b="1" u="sng" dirty="0"/>
              <a:t>Burnout</a:t>
            </a:r>
            <a:r>
              <a:rPr lang="de-CH" dirty="0"/>
              <a:t> beim Helfer?</a:t>
            </a:r>
          </a:p>
          <a:p>
            <a:r>
              <a:rPr lang="de-CH" dirty="0"/>
              <a:t>Burnout-Symptome: Zynismus und Depersonalisation.</a:t>
            </a:r>
          </a:p>
          <a:p>
            <a:endParaRPr lang="de-CH" dirty="0"/>
          </a:p>
          <a:p>
            <a:pPr marL="0" indent="0">
              <a:buNone/>
            </a:pPr>
            <a:r>
              <a:rPr lang="de-CH" dirty="0"/>
              <a:t>GEGENSTRATEGIEN:</a:t>
            </a:r>
          </a:p>
          <a:p>
            <a:r>
              <a:rPr lang="de-CH" dirty="0"/>
              <a:t>Hoffnung als Teamprozess</a:t>
            </a:r>
          </a:p>
          <a:p>
            <a:r>
              <a:rPr lang="de-CH" dirty="0"/>
              <a:t>Supervision / Intervision - ERMUTIGUNG</a:t>
            </a:r>
          </a:p>
        </p:txBody>
      </p:sp>
    </p:spTree>
    <p:extLst>
      <p:ext uri="{BB962C8B-B14F-4D97-AF65-F5344CB8AC3E}">
        <p14:creationId xmlns:p14="http://schemas.microsoft.com/office/powerpoint/2010/main" val="161286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dirty="0"/>
              <a:t>Hoffnung und Glaube</a:t>
            </a:r>
          </a:p>
        </p:txBody>
      </p:sp>
      <p:sp>
        <p:nvSpPr>
          <p:cNvPr id="16387" name="Rectangle 3"/>
          <p:cNvSpPr>
            <a:spLocks noGrp="1" noChangeArrowheads="1"/>
          </p:cNvSpPr>
          <p:nvPr>
            <p:ph type="body" idx="1"/>
          </p:nvPr>
        </p:nvSpPr>
        <p:spPr>
          <a:xfrm>
            <a:off x="3071664" y="1700809"/>
            <a:ext cx="8510737" cy="4425355"/>
          </a:xfrm>
        </p:spPr>
        <p:txBody>
          <a:bodyPr>
            <a:normAutofit lnSpcReduction="10000"/>
          </a:bodyPr>
          <a:lstStyle/>
          <a:p>
            <a:r>
              <a:rPr lang="de-CH" dirty="0"/>
              <a:t>«Denen, die Gott lieben, dienen alle Dinge zum Besten»</a:t>
            </a:r>
          </a:p>
          <a:p>
            <a:r>
              <a:rPr lang="de-CH" dirty="0"/>
              <a:t>«Gott kann unendlich viel mehr an uns tun, als wir jemals von ihm erbitten oder auch nur ausdenken können. So mächtig ist die Kraft, mit der er in uns wirkt.»</a:t>
            </a:r>
          </a:p>
          <a:p>
            <a:r>
              <a:rPr lang="de-CH" dirty="0"/>
              <a:t>«Ich bin überzeugt: Die künftige Herrlichkeit, die Gott für uns bereithält, ist so groß, dass alles was wir jetzt leiden müssen, in gar keinem Verhältnis dazu steht.» (Paulus)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Überblick</a:t>
            </a:r>
          </a:p>
        </p:txBody>
      </p:sp>
      <p:sp>
        <p:nvSpPr>
          <p:cNvPr id="3" name="Inhaltsplatzhalter 2"/>
          <p:cNvSpPr>
            <a:spLocks noGrp="1"/>
          </p:cNvSpPr>
          <p:nvPr>
            <p:ph idx="1"/>
          </p:nvPr>
        </p:nvSpPr>
        <p:spPr>
          <a:xfrm>
            <a:off x="3071664" y="1700809"/>
            <a:ext cx="8510737" cy="4425355"/>
          </a:xfrm>
        </p:spPr>
        <p:txBody>
          <a:bodyPr/>
          <a:lstStyle/>
          <a:p>
            <a:r>
              <a:rPr lang="de-CH" dirty="0"/>
              <a:t>Phasen der Trauer und der Hoffnung</a:t>
            </a:r>
          </a:p>
          <a:p>
            <a:r>
              <a:rPr lang="de-CH" dirty="0"/>
              <a:t>Ohne Hoffnung geht es nicht!</a:t>
            </a:r>
          </a:p>
          <a:p>
            <a:r>
              <a:rPr lang="de-CH" dirty="0"/>
              <a:t>Symbole, Bilder, Gesten, Worte der Hoffnung</a:t>
            </a:r>
          </a:p>
          <a:p>
            <a:r>
              <a:rPr lang="de-CH" dirty="0"/>
              <a:t>Ein Modell der Hoffnung</a:t>
            </a:r>
          </a:p>
          <a:p>
            <a:r>
              <a:rPr lang="de-CH" dirty="0"/>
              <a:t>Vom Nutzen der Hoffnungslosigkeit (!?)</a:t>
            </a:r>
          </a:p>
          <a:p>
            <a:r>
              <a:rPr lang="de-CH" dirty="0"/>
              <a:t>Hoffnung in kleinen Schritten</a:t>
            </a:r>
          </a:p>
          <a:p>
            <a:r>
              <a:rPr lang="de-CH" dirty="0"/>
              <a:t>Von der Gefahr der Hoffnungslosigkeit</a:t>
            </a:r>
          </a:p>
          <a:p>
            <a:r>
              <a:rPr lang="de-CH" dirty="0"/>
              <a:t>«I </a:t>
            </a:r>
            <a:r>
              <a:rPr lang="de-CH" dirty="0" err="1"/>
              <a:t>have</a:t>
            </a:r>
            <a:r>
              <a:rPr lang="de-CH" dirty="0"/>
              <a:t> a </a:t>
            </a:r>
            <a:r>
              <a:rPr lang="de-CH" dirty="0" err="1"/>
              <a:t>dream</a:t>
            </a:r>
            <a:r>
              <a:rPr lang="de-CH" dirty="0"/>
              <a:t>!»</a:t>
            </a:r>
          </a:p>
        </p:txBody>
      </p:sp>
    </p:spTree>
    <p:extLst>
      <p:ext uri="{BB962C8B-B14F-4D97-AF65-F5344CB8AC3E}">
        <p14:creationId xmlns:p14="http://schemas.microsoft.com/office/powerpoint/2010/main" val="3994573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Zerbrechliche Gefässe</a:t>
            </a:r>
          </a:p>
        </p:txBody>
      </p:sp>
      <p:sp>
        <p:nvSpPr>
          <p:cNvPr id="4" name="Inhaltsplatzhalter 3"/>
          <p:cNvSpPr>
            <a:spLocks noGrp="1"/>
          </p:cNvSpPr>
          <p:nvPr>
            <p:ph sz="half" idx="4294967295"/>
          </p:nvPr>
        </p:nvSpPr>
        <p:spPr>
          <a:xfrm>
            <a:off x="626502" y="1772816"/>
            <a:ext cx="5391150" cy="4525963"/>
          </a:xfrm>
        </p:spPr>
        <p:txBody>
          <a:bodyPr/>
          <a:lstStyle/>
          <a:p>
            <a:r>
              <a:rPr lang="de-CH" dirty="0"/>
              <a:t>Gott gießt seine Kraft in "zerbrechliche Gefäße" aus und sagt dem Schwachen zu: «Lass Dir an meiner Gnade genügen, denn meine Kraft ist in den Schwachen mächtig!»</a:t>
            </a:r>
          </a:p>
        </p:txBody>
      </p:sp>
      <p:pic>
        <p:nvPicPr>
          <p:cNvPr id="6" name="Inhaltsplatzhalter 5"/>
          <p:cNvPicPr>
            <a:picLocks noGrp="1" noChangeAspect="1"/>
          </p:cNvPicPr>
          <p:nvPr>
            <p:ph sz="half" idx="4294967295"/>
          </p:nvPr>
        </p:nvPicPr>
        <p:blipFill>
          <a:blip r:embed="rId2">
            <a:extLst>
              <a:ext uri="{28A0092B-C50C-407E-A947-70E740481C1C}">
                <a14:useLocalDpi xmlns:a14="http://schemas.microsoft.com/office/drawing/2010/main"/>
              </a:ext>
            </a:extLst>
          </a:blip>
          <a:stretch>
            <a:fillRect/>
          </a:stretch>
        </p:blipFill>
        <p:spPr>
          <a:xfrm>
            <a:off x="6888088" y="1166018"/>
            <a:ext cx="4184650" cy="4525963"/>
          </a:xfrm>
        </p:spPr>
      </p:pic>
    </p:spTree>
    <p:extLst>
      <p:ext uri="{BB962C8B-B14F-4D97-AF65-F5344CB8AC3E}">
        <p14:creationId xmlns:p14="http://schemas.microsoft.com/office/powerpoint/2010/main" val="116534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03AF7C7-5476-4174-AFE8-A2E19789B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88" y="-570715"/>
            <a:ext cx="12457384" cy="7428715"/>
          </a:xfrm>
          <a:prstGeom prst="rect">
            <a:avLst/>
          </a:prstGeom>
        </p:spPr>
      </p:pic>
    </p:spTree>
    <p:extLst>
      <p:ext uri="{BB962C8B-B14F-4D97-AF65-F5344CB8AC3E}">
        <p14:creationId xmlns:p14="http://schemas.microsoft.com/office/powerpoint/2010/main" val="397384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Hoffnung in der Seelsorge</a:t>
            </a:r>
          </a:p>
        </p:txBody>
      </p:sp>
      <p:sp>
        <p:nvSpPr>
          <p:cNvPr id="5" name="Inhaltsplatzhalter 4"/>
          <p:cNvSpPr>
            <a:spLocks noGrp="1"/>
          </p:cNvSpPr>
          <p:nvPr>
            <p:ph idx="1"/>
          </p:nvPr>
        </p:nvSpPr>
        <p:spPr>
          <a:xfrm>
            <a:off x="3071664" y="1700809"/>
            <a:ext cx="8510737" cy="4425355"/>
          </a:xfrm>
        </p:spPr>
        <p:txBody>
          <a:bodyPr/>
          <a:lstStyle/>
          <a:p>
            <a:r>
              <a:rPr lang="de-CH" sz="3200" dirty="0"/>
              <a:t>Wenn unsere Tage verdunkelt sind, so wollen wir stets daran denken, dass es in der Welt eine grosse segnende Kraft gibt, die Gott heisst. Gott kann Wege aus der Ausweglosigkeit weisen. Er will das dunkle Gestern in ein helles Morgen verwandeln.</a:t>
            </a:r>
          </a:p>
          <a:p>
            <a:pPr marL="0" indent="0">
              <a:buNone/>
            </a:pPr>
            <a:endParaRPr lang="de-CH" dirty="0">
              <a:solidFill>
                <a:srgbClr val="C00000"/>
              </a:solidFill>
            </a:endParaRPr>
          </a:p>
          <a:p>
            <a:pPr lvl="2"/>
            <a:r>
              <a:rPr lang="de-CH" dirty="0">
                <a:solidFill>
                  <a:srgbClr val="C00000"/>
                </a:solidFill>
              </a:rPr>
              <a:t>Martin Luther King</a:t>
            </a:r>
            <a:endParaRPr lang="de-CH" dirty="0"/>
          </a:p>
        </p:txBody>
      </p:sp>
    </p:spTree>
    <p:extLst>
      <p:ext uri="{BB962C8B-B14F-4D97-AF65-F5344CB8AC3E}">
        <p14:creationId xmlns:p14="http://schemas.microsoft.com/office/powerpoint/2010/main" val="75922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 y="-1539552"/>
            <a:ext cx="12651573" cy="10009112"/>
          </a:xfrm>
        </p:spPr>
      </p:pic>
      <p:sp>
        <p:nvSpPr>
          <p:cNvPr id="4" name="Titel 3"/>
          <p:cNvSpPr>
            <a:spLocks noGrp="1"/>
          </p:cNvSpPr>
          <p:nvPr>
            <p:ph type="title"/>
          </p:nvPr>
        </p:nvSpPr>
        <p:spPr/>
        <p:txBody>
          <a:bodyPr/>
          <a:lstStyle/>
          <a:p>
            <a:r>
              <a:rPr lang="de-CH" sz="4800" dirty="0" err="1">
                <a:solidFill>
                  <a:schemeClr val="accent3">
                    <a:lumMod val="85000"/>
                  </a:schemeClr>
                </a:solidFill>
              </a:rPr>
              <a:t>Reframing</a:t>
            </a:r>
            <a:endParaRPr lang="de-CH" sz="4800" dirty="0">
              <a:solidFill>
                <a:schemeClr val="accent3">
                  <a:lumMod val="85000"/>
                </a:schemeClr>
              </a:solidFill>
            </a:endParaRPr>
          </a:p>
        </p:txBody>
      </p:sp>
      <p:sp>
        <p:nvSpPr>
          <p:cNvPr id="5" name="Textfeld 4"/>
          <p:cNvSpPr txBox="1"/>
          <p:nvPr/>
        </p:nvSpPr>
        <p:spPr>
          <a:xfrm>
            <a:off x="7827810" y="1484784"/>
            <a:ext cx="3744416" cy="461665"/>
          </a:xfrm>
          <a:prstGeom prst="rect">
            <a:avLst/>
          </a:prstGeom>
          <a:noFill/>
        </p:spPr>
        <p:txBody>
          <a:bodyPr wrap="square" rtlCol="0">
            <a:spAutoFit/>
          </a:bodyPr>
          <a:lstStyle/>
          <a:p>
            <a:r>
              <a:rPr lang="de-CH" sz="2400" b="1" dirty="0">
                <a:solidFill>
                  <a:schemeClr val="accent6">
                    <a:lumMod val="40000"/>
                    <a:lumOff val="60000"/>
                  </a:schemeClr>
                </a:solidFill>
              </a:rPr>
              <a:t>Eine zerbrochen Welt?</a:t>
            </a:r>
          </a:p>
        </p:txBody>
      </p:sp>
      <p:sp>
        <p:nvSpPr>
          <p:cNvPr id="8" name="Textfeld 7"/>
          <p:cNvSpPr txBox="1"/>
          <p:nvPr/>
        </p:nvSpPr>
        <p:spPr>
          <a:xfrm>
            <a:off x="2207568" y="4221088"/>
            <a:ext cx="3744416" cy="523220"/>
          </a:xfrm>
          <a:prstGeom prst="rect">
            <a:avLst/>
          </a:prstGeom>
          <a:noFill/>
        </p:spPr>
        <p:txBody>
          <a:bodyPr wrap="square" rtlCol="0">
            <a:spAutoFit/>
          </a:bodyPr>
          <a:lstStyle/>
          <a:p>
            <a:r>
              <a:rPr lang="de-CH" sz="2800" b="1" dirty="0">
                <a:solidFill>
                  <a:schemeClr val="bg1">
                    <a:lumMod val="95000"/>
                  </a:schemeClr>
                </a:solidFill>
              </a:rPr>
              <a:t>Ein aufbrechendes Ei!</a:t>
            </a:r>
          </a:p>
        </p:txBody>
      </p:sp>
      <p:sp>
        <p:nvSpPr>
          <p:cNvPr id="9" name="Textfeld 8"/>
          <p:cNvSpPr txBox="1"/>
          <p:nvPr/>
        </p:nvSpPr>
        <p:spPr>
          <a:xfrm>
            <a:off x="3071664" y="5373216"/>
            <a:ext cx="6192688"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de-CH" dirty="0">
                <a:solidFill>
                  <a:schemeClr val="bg1"/>
                </a:solidFill>
              </a:rPr>
              <a:t>Töpferarbeit aus dem Kreativ-Atelier</a:t>
            </a:r>
          </a:p>
        </p:txBody>
      </p:sp>
    </p:spTree>
    <p:extLst>
      <p:ext uri="{BB962C8B-B14F-4D97-AF65-F5344CB8AC3E}">
        <p14:creationId xmlns:p14="http://schemas.microsoft.com/office/powerpoint/2010/main" val="784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Den wahren Wesenskern wahrnehmen</a:t>
            </a:r>
          </a:p>
        </p:txBody>
      </p:sp>
      <p:sp>
        <p:nvSpPr>
          <p:cNvPr id="3" name="Inhaltsplatzhalter 2"/>
          <p:cNvSpPr>
            <a:spLocks noGrp="1"/>
          </p:cNvSpPr>
          <p:nvPr>
            <p:ph idx="1"/>
          </p:nvPr>
        </p:nvSpPr>
        <p:spPr>
          <a:xfrm>
            <a:off x="2927648" y="1700809"/>
            <a:ext cx="8654753" cy="4425355"/>
          </a:xfrm>
        </p:spPr>
        <p:txBody>
          <a:bodyPr/>
          <a:lstStyle/>
          <a:p>
            <a:r>
              <a:rPr lang="de-CH" dirty="0"/>
              <a:t>In einer spirituellen Haltung geht es darum, unser Gegenüber mit seinem heilen und wahren Wesenskern wahrzunehmen, und diesen Teil der Person durch die Schaffung hilfreicher Bedingungen zu fördern. </a:t>
            </a:r>
          </a:p>
          <a:p>
            <a:endParaRPr lang="de-CH" dirty="0"/>
          </a:p>
          <a:p>
            <a:pPr lvl="2"/>
            <a:r>
              <a:rPr lang="de-CH" dirty="0"/>
              <a:t>Andreas </a:t>
            </a:r>
            <a:r>
              <a:rPr lang="de-CH" dirty="0" err="1"/>
              <a:t>Knuf</a:t>
            </a:r>
            <a:endParaRPr lang="de-CH" dirty="0"/>
          </a:p>
        </p:txBody>
      </p:sp>
    </p:spTree>
    <p:extLst>
      <p:ext uri="{BB962C8B-B14F-4D97-AF65-F5344CB8AC3E}">
        <p14:creationId xmlns:p14="http://schemas.microsoft.com/office/powerpoint/2010/main" val="2464707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I HAVE A DREAM – Samuel Pfeifer</a:t>
            </a:r>
          </a:p>
        </p:txBody>
      </p:sp>
      <p:sp>
        <p:nvSpPr>
          <p:cNvPr id="3" name="Inhaltsplatzhalter 2"/>
          <p:cNvSpPr>
            <a:spLocks noGrp="1"/>
          </p:cNvSpPr>
          <p:nvPr>
            <p:ph idx="1"/>
          </p:nvPr>
        </p:nvSpPr>
        <p:spPr>
          <a:xfrm>
            <a:off x="3071664" y="1700809"/>
            <a:ext cx="8510737" cy="4425355"/>
          </a:xfrm>
        </p:spPr>
        <p:txBody>
          <a:bodyPr/>
          <a:lstStyle/>
          <a:p>
            <a:r>
              <a:rPr lang="de-CH" dirty="0"/>
              <a:t>Eine Welt, in der psychisch Kranke nicht mehr ausgegrenzt werden</a:t>
            </a:r>
          </a:p>
          <a:p>
            <a:r>
              <a:rPr lang="de-CH" dirty="0"/>
              <a:t>Eine Welt, in der sensible Menschen in ihren Grenzen und ihren so wertvollen Ressourcen geachtet und geschätzt werden</a:t>
            </a:r>
          </a:p>
          <a:p>
            <a:r>
              <a:rPr lang="de-CH" dirty="0"/>
              <a:t>Eine Welt, die die Sorge um die Schwachen nicht nach Heller und Pfennig aufrechnet, sondern grosszügig dafür sorgt, dass es nicht zur Verelendung der sozial Benachteiligten kommt.</a:t>
            </a:r>
          </a:p>
        </p:txBody>
      </p:sp>
    </p:spTree>
    <p:extLst>
      <p:ext uri="{BB962C8B-B14F-4D97-AF65-F5344CB8AC3E}">
        <p14:creationId xmlns:p14="http://schemas.microsoft.com/office/powerpoint/2010/main" val="349773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 echte Medizin der Person</a:t>
            </a:r>
          </a:p>
        </p:txBody>
      </p:sp>
      <p:sp>
        <p:nvSpPr>
          <p:cNvPr id="3" name="Inhaltsplatzhalter 2"/>
          <p:cNvSpPr>
            <a:spLocks noGrp="1"/>
          </p:cNvSpPr>
          <p:nvPr>
            <p:ph idx="1"/>
          </p:nvPr>
        </p:nvSpPr>
        <p:spPr>
          <a:xfrm>
            <a:off x="2999656" y="1700809"/>
            <a:ext cx="8582745" cy="4425355"/>
          </a:xfrm>
        </p:spPr>
        <p:txBody>
          <a:bodyPr/>
          <a:lstStyle/>
          <a:p>
            <a:pPr marL="0" indent="0">
              <a:buNone/>
            </a:pPr>
            <a:r>
              <a:rPr lang="de-CH" dirty="0"/>
              <a:t>I HAVE A DREAM</a:t>
            </a:r>
          </a:p>
          <a:p>
            <a:r>
              <a:rPr lang="de-CH" dirty="0"/>
              <a:t>Medikamente geben wo nötig; darüber aber nicht die heilende Kraft einer engagierten personalen Begegnung vergessen.</a:t>
            </a:r>
          </a:p>
          <a:p>
            <a:pPr lvl="0"/>
            <a:r>
              <a:rPr lang="de-CH" dirty="0"/>
              <a:t>Eine Medizin, in der der Begriff einer „personalisierten Medizin“ nicht zur Worthülse der Pharmalobby reduziert wird, sondern eine echte Begegnung mit dem leidenden Menschen beschreibt.</a:t>
            </a:r>
          </a:p>
          <a:p>
            <a:endParaRPr lang="de-CH" dirty="0"/>
          </a:p>
        </p:txBody>
      </p:sp>
    </p:spTree>
    <p:extLst>
      <p:ext uri="{BB962C8B-B14F-4D97-AF65-F5344CB8AC3E}">
        <p14:creationId xmlns:p14="http://schemas.microsoft.com/office/powerpoint/2010/main" val="2436083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dirty="0"/>
              <a:t>Stellvertretend hoffen für andere</a:t>
            </a:r>
          </a:p>
        </p:txBody>
      </p:sp>
      <p:sp>
        <p:nvSpPr>
          <p:cNvPr id="2" name="Inhaltsplatzhalter 1"/>
          <p:cNvSpPr>
            <a:spLocks noGrp="1"/>
          </p:cNvSpPr>
          <p:nvPr>
            <p:ph idx="1"/>
          </p:nvPr>
        </p:nvSpPr>
        <p:spPr>
          <a:xfrm>
            <a:off x="3071664" y="1700809"/>
            <a:ext cx="8510737" cy="4425355"/>
          </a:xfrm>
        </p:spPr>
        <p:txBody>
          <a:bodyPr/>
          <a:lstStyle/>
          <a:p>
            <a:r>
              <a:rPr lang="de-CH" dirty="0"/>
              <a:t>Als Therapeuten haben wir eine Verantwortung und ein Vorrecht in der Begegnung mit unseren Patienten. </a:t>
            </a:r>
          </a:p>
          <a:p>
            <a:r>
              <a:rPr lang="de-CH" dirty="0"/>
              <a:t>An unseren besten Tagen gelingt es uns (so hoffe ich), dass wir in unserem Gegenüber hinter der Maske des Leidens und der Verzweiflung den Kern sehen, der von Gott geschaffen ist, erfüllt von einem tiefen und unfassbaren Respekt für den Kern, der eine neue Zukunft hat.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t>Hoffnung vs. Optimismus</a:t>
            </a:r>
          </a:p>
        </p:txBody>
      </p:sp>
      <p:sp>
        <p:nvSpPr>
          <p:cNvPr id="57347" name="Rectangle 3"/>
          <p:cNvSpPr>
            <a:spLocks noGrp="1" noChangeArrowheads="1"/>
          </p:cNvSpPr>
          <p:nvPr>
            <p:ph idx="1"/>
          </p:nvPr>
        </p:nvSpPr>
        <p:spPr>
          <a:xfrm>
            <a:off x="3071664" y="1700809"/>
            <a:ext cx="8510737" cy="4425355"/>
          </a:xfrm>
        </p:spPr>
        <p:txBody>
          <a:bodyPr/>
          <a:lstStyle/>
          <a:p>
            <a:pPr>
              <a:buFont typeface="Wingdings" pitchFamily="2" charset="2"/>
              <a:buChar char="§"/>
            </a:pPr>
            <a:r>
              <a:rPr lang="de-DE" sz="4000" dirty="0">
                <a:latin typeface="+mn-lt"/>
              </a:rPr>
              <a:t>„Hoffnung ist im Gegensatz zum Optimismus nicht die Erwartung, dass alles gut ausgeht: Hoffnung ist Engagement in der Gewissheit, dass es Sinn hat – egal wie es ausgeht.“</a:t>
            </a:r>
          </a:p>
          <a:p>
            <a:pPr lvl="1"/>
            <a:r>
              <a:rPr lang="de-DE" dirty="0"/>
              <a:t>Vaclav Havel</a:t>
            </a:r>
          </a:p>
        </p:txBody>
      </p:sp>
      <p:pic>
        <p:nvPicPr>
          <p:cNvPr id="3" name="Grafik 2">
            <a:extLst>
              <a:ext uri="{FF2B5EF4-FFF2-40B4-BE49-F238E27FC236}">
                <a16:creationId xmlns:a16="http://schemas.microsoft.com/office/drawing/2014/main" id="{3E9509AF-25B5-4C33-8281-BEF3800052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368" y="1886295"/>
            <a:ext cx="2480160" cy="3085409"/>
          </a:xfrm>
          <a:prstGeom prst="rect">
            <a:avLst/>
          </a:prstGeom>
        </p:spPr>
      </p:pic>
    </p:spTree>
    <p:extLst>
      <p:ext uri="{BB962C8B-B14F-4D97-AF65-F5344CB8AC3E}">
        <p14:creationId xmlns:p14="http://schemas.microsoft.com/office/powerpoint/2010/main" val="13504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a:xfrm>
            <a:off x="1991544" y="2348881"/>
            <a:ext cx="8262938" cy="1500187"/>
          </a:xfrm>
        </p:spPr>
        <p:txBody>
          <a:bodyPr/>
          <a:lstStyle/>
          <a:p>
            <a:pPr algn="ctr"/>
            <a:r>
              <a:rPr lang="de-CH" sz="4400" dirty="0"/>
              <a:t>Ich wünsche Ihnen Mut und Hoffnung für Ihren Alltag!</a:t>
            </a:r>
          </a:p>
        </p:txBody>
      </p:sp>
      <p:sp>
        <p:nvSpPr>
          <p:cNvPr id="8" name="Textfeld 7"/>
          <p:cNvSpPr txBox="1"/>
          <p:nvPr/>
        </p:nvSpPr>
        <p:spPr>
          <a:xfrm>
            <a:off x="2486609" y="5085184"/>
            <a:ext cx="7272808" cy="369332"/>
          </a:xfrm>
          <a:prstGeom prst="rect">
            <a:avLst/>
          </a:prstGeom>
          <a:noFill/>
        </p:spPr>
        <p:txBody>
          <a:bodyPr wrap="square" rtlCol="0">
            <a:spAutoFit/>
          </a:bodyPr>
          <a:lstStyle/>
          <a:p>
            <a:pPr algn="ctr"/>
            <a:r>
              <a:rPr lang="de-CH" dirty="0"/>
              <a:t>DOWNLOAD: </a:t>
            </a:r>
            <a:r>
              <a:rPr lang="de-CH" dirty="0">
                <a:hlinkClick r:id="rId2"/>
              </a:rPr>
              <a:t>www.seminare-ps.net</a:t>
            </a:r>
            <a:r>
              <a:rPr lang="de-CH" dirty="0"/>
              <a:t> </a:t>
            </a:r>
          </a:p>
        </p:txBody>
      </p:sp>
    </p:spTree>
    <p:extLst>
      <p:ext uri="{BB962C8B-B14F-4D97-AF65-F5344CB8AC3E}">
        <p14:creationId xmlns:p14="http://schemas.microsoft.com/office/powerpoint/2010/main" val="367234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Phasen der Trauer und der Hoffnung</a:t>
            </a:r>
          </a:p>
        </p:txBody>
      </p:sp>
      <p:sp>
        <p:nvSpPr>
          <p:cNvPr id="3" name="Inhaltsplatzhalter 2"/>
          <p:cNvSpPr>
            <a:spLocks noGrp="1"/>
          </p:cNvSpPr>
          <p:nvPr>
            <p:ph idx="1"/>
          </p:nvPr>
        </p:nvSpPr>
        <p:spPr>
          <a:xfrm>
            <a:off x="3071664" y="1700809"/>
            <a:ext cx="8510737" cy="4425355"/>
          </a:xfrm>
        </p:spPr>
        <p:txBody>
          <a:bodyPr/>
          <a:lstStyle/>
          <a:p>
            <a:r>
              <a:rPr lang="de-CH" dirty="0"/>
              <a:t>Schock - Nicht-wahr-haben-wollen</a:t>
            </a:r>
          </a:p>
          <a:p>
            <a:r>
              <a:rPr lang="de-CH" dirty="0"/>
              <a:t>Aufbrechende Emotionen</a:t>
            </a:r>
          </a:p>
          <a:p>
            <a:r>
              <a:rPr lang="de-CH" dirty="0"/>
              <a:t>Verhandeln: verzweifelte Suche nach Heilung</a:t>
            </a:r>
          </a:p>
          <a:p>
            <a:r>
              <a:rPr lang="de-CH" dirty="0"/>
              <a:t>Anpassung: Neuer Selbst- und Weltbezug</a:t>
            </a:r>
          </a:p>
          <a:p>
            <a:endParaRPr lang="de-CH" dirty="0"/>
          </a:p>
          <a:p>
            <a:r>
              <a:rPr lang="de-CH" dirty="0"/>
              <a:t>Das Thema «Hoffnung» ist ein wechselhafter Begleiter auf diesem Weg der Verarbeitung von Krankheit und Unglück.</a:t>
            </a:r>
          </a:p>
        </p:txBody>
      </p:sp>
    </p:spTree>
    <p:extLst>
      <p:ext uri="{BB962C8B-B14F-4D97-AF65-F5344CB8AC3E}">
        <p14:creationId xmlns:p14="http://schemas.microsoft.com/office/powerpoint/2010/main" val="167044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Fünf Funktionen der Hoffnung</a:t>
            </a:r>
          </a:p>
        </p:txBody>
      </p:sp>
      <p:sp>
        <p:nvSpPr>
          <p:cNvPr id="3" name="Inhaltsplatzhalter 2"/>
          <p:cNvSpPr>
            <a:spLocks noGrp="1"/>
          </p:cNvSpPr>
          <p:nvPr>
            <p:ph idx="1"/>
          </p:nvPr>
        </p:nvSpPr>
        <p:spPr>
          <a:xfrm>
            <a:off x="3143672" y="1484785"/>
            <a:ext cx="8438729" cy="4641380"/>
          </a:xfrm>
        </p:spPr>
        <p:txBody>
          <a:bodyPr>
            <a:normAutofit/>
          </a:bodyPr>
          <a:lstStyle/>
          <a:p>
            <a:r>
              <a:rPr lang="de-CH" sz="2000" dirty="0"/>
              <a:t>Hoffnung als Wille</a:t>
            </a:r>
          </a:p>
          <a:p>
            <a:pPr lvl="1"/>
            <a:r>
              <a:rPr lang="de-CH" sz="1600" dirty="0"/>
              <a:t>Ohne den Wunsch nach Veränderung, fehlt der Wille und damit auch die Hoffnung. Hoffnungslosigkeit ist in diesem Sinne  ein Synonym für Depression, Entmutigung und Sinnlosigkeit (Kierkegaard).</a:t>
            </a:r>
          </a:p>
          <a:p>
            <a:r>
              <a:rPr lang="de-CH" sz="2000" dirty="0"/>
              <a:t>Hoffnung als Weg</a:t>
            </a:r>
          </a:p>
          <a:p>
            <a:pPr lvl="1"/>
            <a:r>
              <a:rPr lang="de-CH" sz="1600" dirty="0"/>
              <a:t>Wer hofft, der setzt seine Hoffnung auf etwas; auf sich selbst; auf ein Mittel, auf einen Menschen, auf eine höhere Macht (AA).</a:t>
            </a:r>
          </a:p>
          <a:p>
            <a:r>
              <a:rPr lang="de-CH" sz="2000" dirty="0"/>
              <a:t>Hoffnung als Wunsch</a:t>
            </a:r>
          </a:p>
          <a:p>
            <a:r>
              <a:rPr lang="de-CH" sz="2000" dirty="0"/>
              <a:t>Hoffnung als Horizont</a:t>
            </a:r>
          </a:p>
          <a:p>
            <a:pPr lvl="1"/>
            <a:r>
              <a:rPr lang="de-CH" sz="1600" dirty="0"/>
              <a:t>Ich hebe meine Augen auf zu den Bergen.</a:t>
            </a:r>
            <a:br>
              <a:rPr lang="de-CH" sz="1600" dirty="0"/>
            </a:br>
            <a:r>
              <a:rPr lang="de-CH" sz="1600" dirty="0"/>
              <a:t>„Hope </a:t>
            </a:r>
            <a:r>
              <a:rPr lang="de-CH" sz="1600" dirty="0" err="1"/>
              <a:t>is</a:t>
            </a:r>
            <a:r>
              <a:rPr lang="de-CH" sz="1600" dirty="0"/>
              <a:t> a </a:t>
            </a:r>
            <a:r>
              <a:rPr lang="de-CH" sz="1600" dirty="0" err="1"/>
              <a:t>vision</a:t>
            </a:r>
            <a:r>
              <a:rPr lang="de-CH" sz="1600" dirty="0"/>
              <a:t> </a:t>
            </a:r>
            <a:r>
              <a:rPr lang="de-CH" sz="1600" dirty="0" err="1"/>
              <a:t>that</a:t>
            </a:r>
            <a:r>
              <a:rPr lang="de-CH" sz="1600" dirty="0"/>
              <a:t> </a:t>
            </a:r>
            <a:r>
              <a:rPr lang="de-CH" sz="1600" dirty="0" err="1"/>
              <a:t>transcends</a:t>
            </a:r>
            <a:r>
              <a:rPr lang="de-CH" sz="1600" dirty="0"/>
              <a:t> </a:t>
            </a:r>
            <a:r>
              <a:rPr lang="de-CH" sz="1600" dirty="0" err="1"/>
              <a:t>the</a:t>
            </a:r>
            <a:r>
              <a:rPr lang="de-CH" sz="1600" dirty="0"/>
              <a:t> </a:t>
            </a:r>
            <a:r>
              <a:rPr lang="de-CH" sz="1600" dirty="0" err="1"/>
              <a:t>present</a:t>
            </a:r>
            <a:r>
              <a:rPr lang="de-CH" sz="1600" dirty="0"/>
              <a:t>.“</a:t>
            </a:r>
          </a:p>
          <a:p>
            <a:r>
              <a:rPr lang="de-CH" sz="2000" dirty="0"/>
              <a:t>Hoffnung als Aktion</a:t>
            </a:r>
          </a:p>
          <a:p>
            <a:pPr lvl="1"/>
            <a:r>
              <a:rPr lang="de-CH" sz="1600" dirty="0"/>
              <a:t>Handeln gegen jede Hoffnung. Hoffnung lebt so, als wäre die erhoffte Wirklichkeit schon eingetroffen.  Beispiele V. Frankl, M. Ghandi: Soziale Veränderung auf der Basis der Hoffnung.</a:t>
            </a:r>
            <a:endParaRPr lang="de-CH" sz="2000" dirty="0"/>
          </a:p>
        </p:txBody>
      </p:sp>
    </p:spTree>
    <p:extLst>
      <p:ext uri="{BB962C8B-B14F-4D97-AF65-F5344CB8AC3E}">
        <p14:creationId xmlns:p14="http://schemas.microsoft.com/office/powerpoint/2010/main" val="10612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dirty="0"/>
              <a:t>Gesundung: Ohne Hoffnung geht es nicht!</a:t>
            </a:r>
          </a:p>
        </p:txBody>
      </p:sp>
      <p:sp>
        <p:nvSpPr>
          <p:cNvPr id="5123" name="Rectangle 3"/>
          <p:cNvSpPr>
            <a:spLocks noGrp="1" noChangeArrowheads="1"/>
          </p:cNvSpPr>
          <p:nvPr>
            <p:ph type="body" idx="1"/>
          </p:nvPr>
        </p:nvSpPr>
        <p:spPr>
          <a:xfrm>
            <a:off x="3071664" y="1700809"/>
            <a:ext cx="8510737" cy="4425355"/>
          </a:xfrm>
        </p:spPr>
        <p:txBody>
          <a:bodyPr/>
          <a:lstStyle/>
          <a:p>
            <a:pPr lvl="1" eaLnBrk="1" hangingPunct="1">
              <a:buFont typeface="Wingdings" pitchFamily="2" charset="2"/>
              <a:buNone/>
            </a:pPr>
            <a:r>
              <a:rPr lang="de-DE" sz="1600" dirty="0"/>
              <a:t>	Andreas </a:t>
            </a:r>
            <a:r>
              <a:rPr lang="de-DE" sz="1600" dirty="0" err="1"/>
              <a:t>Knuf</a:t>
            </a:r>
            <a:r>
              <a:rPr lang="de-DE" sz="1600" dirty="0"/>
              <a:t>, Psychologe Pro </a:t>
            </a:r>
            <a:r>
              <a:rPr lang="de-DE" sz="1600" dirty="0" err="1"/>
              <a:t>Mente</a:t>
            </a:r>
            <a:r>
              <a:rPr lang="de-DE" sz="1600" dirty="0"/>
              <a:t> Sana</a:t>
            </a:r>
          </a:p>
          <a:p>
            <a:pPr eaLnBrk="1" hangingPunct="1">
              <a:buFontTx/>
              <a:buBlip>
                <a:blip r:embed="rId3"/>
              </a:buBlip>
            </a:pPr>
            <a:r>
              <a:rPr lang="de-DE" dirty="0"/>
              <a:t>Ein zentrales Resultat ist: Ohne Hoffnung, dass Gesundung möglich ist, geht es nicht. Hoffnung ist eine der Voraussetzungen dafür, dass Betroffene überhaupt an ihre Ressourcen herankommen, um den Weg der Gesundung zu gehen, denn es ist ein mühsamer, oft jahrzehntelanger Prozess.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4760" y="-171400"/>
            <a:ext cx="13412307" cy="7518227"/>
          </a:xfrm>
          <a:prstGeom prst="rect">
            <a:avLst/>
          </a:prstGeom>
        </p:spPr>
      </p:pic>
      <p:sp>
        <p:nvSpPr>
          <p:cNvPr id="2" name="Titel 1"/>
          <p:cNvSpPr>
            <a:spLocks noGrp="1"/>
          </p:cNvSpPr>
          <p:nvPr>
            <p:ph type="title"/>
          </p:nvPr>
        </p:nvSpPr>
        <p:spPr>
          <a:xfrm>
            <a:off x="767408" y="1412776"/>
            <a:ext cx="10972801" cy="1152128"/>
          </a:xfrm>
        </p:spPr>
        <p:txBody>
          <a:bodyPr>
            <a:noAutofit/>
          </a:bodyPr>
          <a:lstStyle/>
          <a:p>
            <a:pPr algn="ctr"/>
            <a:r>
              <a:rPr lang="de-CH" sz="8000" dirty="0">
                <a:solidFill>
                  <a:schemeClr val="bg1"/>
                </a:solidFill>
              </a:rPr>
              <a:t>Brückenpfeiler der Hoffnung</a:t>
            </a:r>
          </a:p>
        </p:txBody>
      </p:sp>
    </p:spTree>
    <p:extLst>
      <p:ext uri="{BB962C8B-B14F-4D97-AF65-F5344CB8AC3E}">
        <p14:creationId xmlns:p14="http://schemas.microsoft.com/office/powerpoint/2010/main" val="245065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68696" y="404664"/>
            <a:ext cx="12673408" cy="6682517"/>
          </a:xfrm>
          <a:prstGeom prst="rect">
            <a:avLst/>
          </a:prstGeom>
          <a:solidFill>
            <a:schemeClr val="tx1">
              <a:lumMod val="65000"/>
              <a:lumOff val="35000"/>
            </a:schemeClr>
          </a:solidFill>
          <a:ln w="12700" cap="flat" cmpd="sng" algn="ctr">
            <a:solidFill>
              <a:schemeClr val="bg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5" name="Abgerundetes Rechteck 4"/>
          <p:cNvSpPr/>
          <p:nvPr/>
        </p:nvSpPr>
        <p:spPr bwMode="auto">
          <a:xfrm>
            <a:off x="3216275" y="1916907"/>
            <a:ext cx="4932610" cy="1260089"/>
          </a:xfrm>
          <a:prstGeom prst="roundRect">
            <a:avLst/>
          </a:prstGeom>
          <a:solidFill>
            <a:schemeClr val="accent3">
              <a:lumMod val="75000"/>
            </a:schemeClr>
          </a:solidFill>
          <a:ln w="12700" cap="flat" cmpd="sng" algn="ctr">
            <a:solidFill>
              <a:schemeClr val="tx1"/>
            </a:solidFill>
            <a:prstDash val="solid"/>
            <a:round/>
            <a:headEnd type="triangle" w="med" len="med"/>
            <a:tailEnd type="triangle" w="med" len="med"/>
          </a:ln>
          <a:effectLst>
            <a:glow rad="139700">
              <a:schemeClr val="accent6">
                <a:satMod val="175000"/>
                <a:alpha val="40000"/>
              </a:schemeClr>
            </a:glow>
          </a:effectLst>
          <a:scene3d>
            <a:camera prst="orthographicFront"/>
            <a:lightRig rig="threePt" dir="t"/>
          </a:scene3d>
          <a:sp3d prstMaterial="matte">
            <a:bevelT w="184150" h="50800" prst="softRound"/>
          </a:sp3d>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CH" sz="3600" dirty="0">
                <a:ln w="18415" cmpd="sng">
                  <a:solidFill>
                    <a:srgbClr val="FFFFFF"/>
                  </a:solidFill>
                  <a:prstDash val="solid"/>
                </a:ln>
                <a:solidFill>
                  <a:srgbClr val="FFFFFF"/>
                </a:solidFill>
                <a:latin typeface="Montserrat" panose="00000500000000000000" pitchFamily="2" charset="0"/>
              </a:rPr>
              <a:t>eine höhere Macht</a:t>
            </a:r>
          </a:p>
          <a:p>
            <a:pPr algn="ctr" fontAlgn="base">
              <a:spcBef>
                <a:spcPct val="0"/>
              </a:spcBef>
              <a:spcAft>
                <a:spcPct val="0"/>
              </a:spcAft>
            </a:pPr>
            <a:r>
              <a:rPr lang="de-CH" sz="3600" dirty="0">
                <a:ln w="18415" cmpd="sng">
                  <a:solidFill>
                    <a:srgbClr val="FFFFFF"/>
                  </a:solidFill>
                  <a:prstDash val="solid"/>
                </a:ln>
                <a:solidFill>
                  <a:srgbClr val="FFFFFF"/>
                </a:solidFill>
                <a:latin typeface="Montserrat" panose="00000500000000000000" pitchFamily="2" charset="0"/>
              </a:rPr>
              <a:t>GOTT</a:t>
            </a:r>
            <a:endParaRPr lang="de-CH" sz="3600" dirty="0">
              <a:ln w="18000">
                <a:solidFill>
                  <a:schemeClr val="accent2">
                    <a:satMod val="140000"/>
                  </a:schemeClr>
                </a:solidFill>
                <a:prstDash val="solid"/>
                <a:miter lim="800000"/>
              </a:ln>
              <a:noFill/>
              <a:latin typeface="Montserrat" panose="00000500000000000000" pitchFamily="2" charset="0"/>
            </a:endParaRPr>
          </a:p>
        </p:txBody>
      </p:sp>
      <p:sp>
        <p:nvSpPr>
          <p:cNvPr id="6146" name="Rectangle 4"/>
          <p:cNvSpPr>
            <a:spLocks noGrp="1" noChangeArrowheads="1"/>
          </p:cNvSpPr>
          <p:nvPr>
            <p:ph type="title"/>
          </p:nvPr>
        </p:nvSpPr>
        <p:spPr/>
        <p:txBody>
          <a:bodyPr/>
          <a:lstStyle/>
          <a:p>
            <a:pPr eaLnBrk="1" hangingPunct="1"/>
            <a:r>
              <a:rPr lang="de-DE" dirty="0">
                <a:solidFill>
                  <a:schemeClr val="bg1"/>
                </a:solidFill>
              </a:rPr>
              <a:t>Mittler der Hoffnung</a:t>
            </a:r>
          </a:p>
        </p:txBody>
      </p:sp>
      <p:sp>
        <p:nvSpPr>
          <p:cNvPr id="6147" name="Line 6"/>
          <p:cNvSpPr>
            <a:spLocks noChangeShapeType="1"/>
          </p:cNvSpPr>
          <p:nvPr/>
        </p:nvSpPr>
        <p:spPr bwMode="auto">
          <a:xfrm flipV="1">
            <a:off x="2855913" y="1844676"/>
            <a:ext cx="0" cy="4176713"/>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solidFill>
                <a:schemeClr val="bg1"/>
              </a:solidFill>
            </a:endParaRPr>
          </a:p>
        </p:txBody>
      </p:sp>
      <p:sp>
        <p:nvSpPr>
          <p:cNvPr id="6148" name="Line 7"/>
          <p:cNvSpPr>
            <a:spLocks noChangeShapeType="1"/>
          </p:cNvSpPr>
          <p:nvPr/>
        </p:nvSpPr>
        <p:spPr bwMode="auto">
          <a:xfrm>
            <a:off x="2855914" y="6021388"/>
            <a:ext cx="7056437"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p>
        </p:txBody>
      </p:sp>
      <p:sp>
        <p:nvSpPr>
          <p:cNvPr id="6149" name="Line 9"/>
          <p:cNvSpPr>
            <a:spLocks noChangeShapeType="1"/>
          </p:cNvSpPr>
          <p:nvPr/>
        </p:nvSpPr>
        <p:spPr bwMode="auto">
          <a:xfrm>
            <a:off x="2711450" y="5167313"/>
            <a:ext cx="2873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CH">
              <a:solidFill>
                <a:schemeClr val="bg1"/>
              </a:solidFill>
            </a:endParaRPr>
          </a:p>
        </p:txBody>
      </p:sp>
      <p:sp>
        <p:nvSpPr>
          <p:cNvPr id="6150" name="Text Box 10"/>
          <p:cNvSpPr txBox="1">
            <a:spLocks noChangeArrowheads="1"/>
          </p:cNvSpPr>
          <p:nvPr/>
        </p:nvSpPr>
        <p:spPr bwMode="auto">
          <a:xfrm>
            <a:off x="1416050" y="5013325"/>
            <a:ext cx="1150938" cy="3048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solidFill>
                  <a:schemeClr val="bg1"/>
                </a:solidFill>
                <a:latin typeface="Calibri" pitchFamily="34" charset="0"/>
              </a:rPr>
              <a:t>Verzweiflung</a:t>
            </a:r>
          </a:p>
        </p:txBody>
      </p:sp>
      <p:sp>
        <p:nvSpPr>
          <p:cNvPr id="6151" name="Line 11"/>
          <p:cNvSpPr>
            <a:spLocks noChangeShapeType="1"/>
          </p:cNvSpPr>
          <p:nvPr/>
        </p:nvSpPr>
        <p:spPr bwMode="auto">
          <a:xfrm>
            <a:off x="2711450" y="4149725"/>
            <a:ext cx="2873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CH">
              <a:solidFill>
                <a:schemeClr val="bg1"/>
              </a:solidFill>
            </a:endParaRPr>
          </a:p>
        </p:txBody>
      </p:sp>
      <p:sp>
        <p:nvSpPr>
          <p:cNvPr id="6153" name="Line 13"/>
          <p:cNvSpPr>
            <a:spLocks noChangeShapeType="1"/>
          </p:cNvSpPr>
          <p:nvPr/>
        </p:nvSpPr>
        <p:spPr bwMode="auto">
          <a:xfrm>
            <a:off x="2711450" y="3141663"/>
            <a:ext cx="2873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CH">
              <a:solidFill>
                <a:schemeClr val="bg1"/>
              </a:solidFill>
            </a:endParaRPr>
          </a:p>
        </p:txBody>
      </p:sp>
      <p:sp>
        <p:nvSpPr>
          <p:cNvPr id="6155" name="Line 15"/>
          <p:cNvSpPr>
            <a:spLocks noChangeShapeType="1"/>
          </p:cNvSpPr>
          <p:nvPr/>
        </p:nvSpPr>
        <p:spPr bwMode="auto">
          <a:xfrm>
            <a:off x="2711450" y="2133600"/>
            <a:ext cx="2873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CH">
              <a:solidFill>
                <a:schemeClr val="bg1"/>
              </a:solidFill>
            </a:endParaRPr>
          </a:p>
        </p:txBody>
      </p:sp>
      <p:sp>
        <p:nvSpPr>
          <p:cNvPr id="6156" name="Text Box 16"/>
          <p:cNvSpPr txBox="1">
            <a:spLocks noChangeArrowheads="1"/>
          </p:cNvSpPr>
          <p:nvPr/>
        </p:nvSpPr>
        <p:spPr bwMode="auto">
          <a:xfrm>
            <a:off x="1416050" y="1989138"/>
            <a:ext cx="1150938" cy="304800"/>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buClr>
                <a:schemeClr val="accent2"/>
              </a:buClr>
              <a:buFont typeface="Wingdings" pitchFamily="2" charset="2"/>
              <a:buNone/>
            </a:pPr>
            <a:r>
              <a:rPr lang="de-CH" sz="1400" dirty="0">
                <a:solidFill>
                  <a:schemeClr val="bg1"/>
                </a:solidFill>
                <a:latin typeface="Calibri" pitchFamily="34" charset="0"/>
              </a:rPr>
              <a:t>Maximum</a:t>
            </a:r>
          </a:p>
        </p:txBody>
      </p:sp>
      <p:sp>
        <p:nvSpPr>
          <p:cNvPr id="6158" name="Line 18"/>
          <p:cNvSpPr>
            <a:spLocks noChangeShapeType="1"/>
          </p:cNvSpPr>
          <p:nvPr/>
        </p:nvSpPr>
        <p:spPr bwMode="auto">
          <a:xfrm flipV="1">
            <a:off x="4440239" y="2420938"/>
            <a:ext cx="3240087" cy="2520950"/>
          </a:xfrm>
          <a:prstGeom prst="line">
            <a:avLst/>
          </a:prstGeom>
          <a:noFill/>
          <a:ln w="76200">
            <a:solidFill>
              <a:srgbClr val="FF66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de-CH">
              <a:latin typeface="Viga" panose="020B0800030000020004" pitchFamily="34" charset="0"/>
            </a:endParaRPr>
          </a:p>
        </p:txBody>
      </p:sp>
      <p:sp>
        <p:nvSpPr>
          <p:cNvPr id="6159" name="Rectangle 19"/>
          <p:cNvSpPr>
            <a:spLocks noChangeArrowheads="1"/>
          </p:cNvSpPr>
          <p:nvPr/>
        </p:nvSpPr>
        <p:spPr bwMode="auto">
          <a:xfrm>
            <a:off x="7896226" y="1484314"/>
            <a:ext cx="2232025" cy="865187"/>
          </a:xfrm>
          <a:prstGeom prst="rect">
            <a:avLst/>
          </a:prstGeom>
          <a:solidFill>
            <a:srgbClr val="FFC000"/>
          </a:solidFill>
          <a:ln w="12700">
            <a:noFill/>
            <a:miter lim="800000"/>
            <a:headEnd/>
            <a:tailEnd/>
          </a:ln>
          <a:effectLst>
            <a:glow rad="101600">
              <a:srgbClr val="FFCC99">
                <a:alpha val="40000"/>
              </a:srgbClr>
            </a:glow>
          </a:effectLst>
          <a:scene3d>
            <a:camera prst="orthographicFront"/>
            <a:lightRig rig="threePt" dir="t"/>
          </a:scene3d>
          <a:sp3d>
            <a:bevelT w="165100" prst="coolSlant"/>
          </a:sp3d>
        </p:spPr>
        <p:txBody>
          <a:bodyPr wrap="none" anchor="ctr"/>
          <a:lstStyle/>
          <a:p>
            <a:pPr algn="ctr"/>
            <a:r>
              <a:rPr lang="de-DE" b="1" dirty="0">
                <a:latin typeface="+mj-lt"/>
              </a:rPr>
              <a:t>Alles wird gut!?</a:t>
            </a:r>
          </a:p>
        </p:txBody>
      </p:sp>
      <p:sp>
        <p:nvSpPr>
          <p:cNvPr id="22" name="AutoShape 17"/>
          <p:cNvSpPr>
            <a:spLocks noChangeArrowheads="1"/>
          </p:cNvSpPr>
          <p:nvPr/>
        </p:nvSpPr>
        <p:spPr bwMode="auto">
          <a:xfrm>
            <a:off x="3216275" y="4941094"/>
            <a:ext cx="1366838" cy="792162"/>
          </a:xfrm>
          <a:prstGeom prst="star16">
            <a:avLst>
              <a:gd name="adj" fmla="val 37500"/>
            </a:avLst>
          </a:prstGeom>
          <a:gradFill>
            <a:gsLst>
              <a:gs pos="67900">
                <a:srgbClr val="FF6600"/>
              </a:gs>
              <a:gs pos="0">
                <a:srgbClr val="FF0000"/>
              </a:gs>
              <a:gs pos="50000">
                <a:srgbClr val="C00000"/>
              </a:gs>
              <a:gs pos="100000">
                <a:srgbClr val="C00000"/>
              </a:gs>
            </a:gsLst>
            <a:lin ang="5400000" scaled="0"/>
          </a:gradFill>
          <a:ln w="12700">
            <a:solidFill>
              <a:schemeClr val="tx1"/>
            </a:solidFill>
            <a:miter lim="800000"/>
            <a:headEnd/>
            <a:tailEnd/>
          </a:ln>
          <a:scene3d>
            <a:camera prst="orthographicFront"/>
            <a:lightRig rig="threePt" dir="t"/>
          </a:scene3d>
          <a:sp3d prstMaterial="dkEdge"/>
        </p:spPr>
        <p:txBody>
          <a:bodyPr wrap="none" anchor="ctr"/>
          <a:lstStyle/>
          <a:p>
            <a:pPr algn="ctr"/>
            <a:r>
              <a:rPr lang="de-DE" sz="2800" b="1">
                <a:solidFill>
                  <a:schemeClr val="bg1"/>
                </a:solidFill>
              </a:rPr>
              <a:t>Not</a:t>
            </a:r>
          </a:p>
        </p:txBody>
      </p:sp>
      <p:sp>
        <p:nvSpPr>
          <p:cNvPr id="3" name="Ellipse 2"/>
          <p:cNvSpPr/>
          <p:nvPr/>
        </p:nvSpPr>
        <p:spPr bwMode="auto">
          <a:xfrm>
            <a:off x="6060281" y="2888940"/>
            <a:ext cx="2088232" cy="792088"/>
          </a:xfrm>
          <a:prstGeom prst="ellipse">
            <a:avLst/>
          </a:prstGeom>
          <a:solidFill>
            <a:srgbClr val="FFCC99"/>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CH" sz="2800" b="1" dirty="0">
                <a:latin typeface="Montserrat" panose="00000500000000000000" pitchFamily="2" charset="0"/>
              </a:rPr>
              <a:t>Mittler</a:t>
            </a:r>
            <a:endParaRPr lang="de-CH" b="1" dirty="0">
              <a:latin typeface="Montserrat" panose="00000500000000000000" pitchFamily="2" charset="0"/>
            </a:endParaRPr>
          </a:p>
        </p:txBody>
      </p:sp>
      <p:sp>
        <p:nvSpPr>
          <p:cNvPr id="23" name="Ellipse 22"/>
          <p:cNvSpPr/>
          <p:nvPr/>
        </p:nvSpPr>
        <p:spPr bwMode="auto">
          <a:xfrm>
            <a:off x="5054265" y="3443362"/>
            <a:ext cx="2088232" cy="792088"/>
          </a:xfrm>
          <a:prstGeom prst="ellipse">
            <a:avLst/>
          </a:prstGeom>
          <a:solidFill>
            <a:srgbClr val="FFCC99"/>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de-CH" sz="2800" b="1" dirty="0">
                <a:latin typeface="Montserrat" panose="00000500000000000000" pitchFamily="2" charset="0"/>
              </a:rPr>
              <a:t>Rituale</a:t>
            </a:r>
            <a:endParaRPr lang="de-CH" b="1" dirty="0">
              <a:latin typeface="Montserrat" panose="00000500000000000000" pitchFamily="2" charset="0"/>
            </a:endParaRPr>
          </a:p>
        </p:txBody>
      </p:sp>
      <p:sp>
        <p:nvSpPr>
          <p:cNvPr id="4" name="Rechteck 3"/>
          <p:cNvSpPr/>
          <p:nvPr/>
        </p:nvSpPr>
        <p:spPr bwMode="auto">
          <a:xfrm>
            <a:off x="4079777" y="4509121"/>
            <a:ext cx="3600425" cy="504205"/>
          </a:xfrm>
          <a:prstGeom prst="rect">
            <a:avLst/>
          </a:prstGeom>
          <a:solidFill>
            <a:srgbClr val="FFCC99"/>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pPr>
            <a:r>
              <a:rPr lang="de-CH" dirty="0">
                <a:latin typeface="Viga" panose="020B0800030000020004" pitchFamily="34" charset="0"/>
              </a:rPr>
              <a:t>Geschichten der Hoffnung</a:t>
            </a:r>
          </a:p>
        </p:txBody>
      </p:sp>
      <p:sp>
        <p:nvSpPr>
          <p:cNvPr id="26" name="Rechteck 25"/>
          <p:cNvSpPr/>
          <p:nvPr/>
        </p:nvSpPr>
        <p:spPr bwMode="auto">
          <a:xfrm>
            <a:off x="4548089" y="4048995"/>
            <a:ext cx="3600425" cy="504205"/>
          </a:xfrm>
          <a:prstGeom prst="rect">
            <a:avLst/>
          </a:prstGeom>
          <a:solidFill>
            <a:srgbClr val="FFCC99"/>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ctr" anchorCtr="0" compatLnSpc="1">
            <a:prstTxWarp prst="textNoShape">
              <a:avLst/>
            </a:prstTxWarp>
            <a:normAutofit/>
          </a:bodyPr>
          <a:lstStyle/>
          <a:p>
            <a:pPr algn="ctr" fontAlgn="base">
              <a:spcBef>
                <a:spcPct val="0"/>
              </a:spcBef>
              <a:spcAft>
                <a:spcPct val="0"/>
              </a:spcAft>
            </a:pPr>
            <a:r>
              <a:rPr lang="de-CH" dirty="0">
                <a:latin typeface="Viga" panose="020B0800030000020004" pitchFamily="34" charset="0"/>
              </a:rPr>
              <a:t>Bilder und Gesten der Hoffnung</a:t>
            </a:r>
          </a:p>
        </p:txBody>
      </p:sp>
      <p:sp>
        <p:nvSpPr>
          <p:cNvPr id="8" name="Freihandform 7"/>
          <p:cNvSpPr/>
          <p:nvPr/>
        </p:nvSpPr>
        <p:spPr>
          <a:xfrm>
            <a:off x="8274505" y="2931886"/>
            <a:ext cx="3498985" cy="2003370"/>
          </a:xfrm>
          <a:custGeom>
            <a:avLst/>
            <a:gdLst>
              <a:gd name="connsiteX0" fmla="*/ 0 w 3498985"/>
              <a:gd name="connsiteY0" fmla="*/ 0 h 2003370"/>
              <a:gd name="connsiteX1" fmla="*/ 783771 w 3498985"/>
              <a:gd name="connsiteY1" fmla="*/ 290285 h 2003370"/>
              <a:gd name="connsiteX2" fmla="*/ 145142 w 3498985"/>
              <a:gd name="connsiteY2" fmla="*/ 43543 h 2003370"/>
              <a:gd name="connsiteX3" fmla="*/ 1132114 w 3498985"/>
              <a:gd name="connsiteY3" fmla="*/ 508000 h 2003370"/>
              <a:gd name="connsiteX4" fmla="*/ 1465942 w 3498985"/>
              <a:gd name="connsiteY4" fmla="*/ 1001485 h 2003370"/>
              <a:gd name="connsiteX5" fmla="*/ 1349828 w 3498985"/>
              <a:gd name="connsiteY5" fmla="*/ 1465943 h 2003370"/>
              <a:gd name="connsiteX6" fmla="*/ 885371 w 3498985"/>
              <a:gd name="connsiteY6" fmla="*/ 2002971 h 2003370"/>
              <a:gd name="connsiteX7" fmla="*/ 3497942 w 3498985"/>
              <a:gd name="connsiteY7" fmla="*/ 1378857 h 2003370"/>
              <a:gd name="connsiteX8" fmla="*/ 1161142 w 3498985"/>
              <a:gd name="connsiteY8" fmla="*/ 391885 h 200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8985" h="2003370">
                <a:moveTo>
                  <a:pt x="0" y="0"/>
                </a:moveTo>
                <a:lnTo>
                  <a:pt x="783771" y="290285"/>
                </a:lnTo>
                <a:cubicBezTo>
                  <a:pt x="807961" y="297542"/>
                  <a:pt x="87085" y="7257"/>
                  <a:pt x="145142" y="43543"/>
                </a:cubicBezTo>
                <a:cubicBezTo>
                  <a:pt x="203199" y="79829"/>
                  <a:pt x="911981" y="348343"/>
                  <a:pt x="1132114" y="508000"/>
                </a:cubicBezTo>
                <a:cubicBezTo>
                  <a:pt x="1352247" y="667657"/>
                  <a:pt x="1429656" y="841828"/>
                  <a:pt x="1465942" y="1001485"/>
                </a:cubicBezTo>
                <a:cubicBezTo>
                  <a:pt x="1502228" y="1161142"/>
                  <a:pt x="1446590" y="1299029"/>
                  <a:pt x="1349828" y="1465943"/>
                </a:cubicBezTo>
                <a:cubicBezTo>
                  <a:pt x="1253066" y="1632857"/>
                  <a:pt x="527352" y="2017485"/>
                  <a:pt x="885371" y="2002971"/>
                </a:cubicBezTo>
                <a:cubicBezTo>
                  <a:pt x="1243390" y="1988457"/>
                  <a:pt x="3451980" y="1647371"/>
                  <a:pt x="3497942" y="1378857"/>
                </a:cubicBezTo>
                <a:cubicBezTo>
                  <a:pt x="3543904" y="1110343"/>
                  <a:pt x="2061028" y="1364342"/>
                  <a:pt x="1161142" y="391885"/>
                </a:cubicBezTo>
              </a:path>
            </a:pathLst>
          </a:custGeom>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10" name="Freihandform 9"/>
          <p:cNvSpPr/>
          <p:nvPr/>
        </p:nvSpPr>
        <p:spPr>
          <a:xfrm>
            <a:off x="4836374" y="3526972"/>
            <a:ext cx="4468644" cy="2372225"/>
          </a:xfrm>
          <a:custGeom>
            <a:avLst/>
            <a:gdLst>
              <a:gd name="connsiteX0" fmla="*/ 4468644 w 4468644"/>
              <a:gd name="connsiteY0" fmla="*/ 0 h 2372225"/>
              <a:gd name="connsiteX1" fmla="*/ 201444 w 4468644"/>
              <a:gd name="connsiteY1" fmla="*/ 2177143 h 2372225"/>
              <a:gd name="connsiteX2" fmla="*/ 752987 w 4468644"/>
              <a:gd name="connsiteY2" fmla="*/ 2264229 h 2372225"/>
              <a:gd name="connsiteX3" fmla="*/ 1290015 w 4468644"/>
              <a:gd name="connsiteY3" fmla="*/ 2148115 h 2372225"/>
            </a:gdLst>
            <a:ahLst/>
            <a:cxnLst>
              <a:cxn ang="0">
                <a:pos x="connsiteX0" y="connsiteY0"/>
              </a:cxn>
              <a:cxn ang="0">
                <a:pos x="connsiteX1" y="connsiteY1"/>
              </a:cxn>
              <a:cxn ang="0">
                <a:pos x="connsiteX2" y="connsiteY2"/>
              </a:cxn>
              <a:cxn ang="0">
                <a:pos x="connsiteX3" y="connsiteY3"/>
              </a:cxn>
            </a:cxnLst>
            <a:rect l="l" t="t" r="r" b="b"/>
            <a:pathLst>
              <a:path w="4468644" h="2372225">
                <a:moveTo>
                  <a:pt x="4468644" y="0"/>
                </a:moveTo>
                <a:cubicBezTo>
                  <a:pt x="2644682" y="899886"/>
                  <a:pt x="820720" y="1799772"/>
                  <a:pt x="201444" y="2177143"/>
                </a:cubicBezTo>
                <a:cubicBezTo>
                  <a:pt x="-417832" y="2554515"/>
                  <a:pt x="571559" y="2269067"/>
                  <a:pt x="752987" y="2264229"/>
                </a:cubicBezTo>
                <a:cubicBezTo>
                  <a:pt x="934415" y="2259391"/>
                  <a:pt x="1112215" y="2203753"/>
                  <a:pt x="1290015" y="2148115"/>
                </a:cubicBezTo>
              </a:path>
            </a:pathLst>
          </a:custGeom>
          <a:effectLst>
            <a:outerShdw blurRad="50800" dist="381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
        <p:nvSpPr>
          <p:cNvPr id="12" name="Nach oben gekrümmter Pfeil 11"/>
          <p:cNvSpPr/>
          <p:nvPr/>
        </p:nvSpPr>
        <p:spPr bwMode="auto">
          <a:xfrm rot="19351502" flipH="1">
            <a:off x="4152011" y="3749396"/>
            <a:ext cx="5422929" cy="1882329"/>
          </a:xfrm>
          <a:prstGeom prst="curvedUpArrow">
            <a:avLst/>
          </a:prstGeom>
          <a:solidFill>
            <a:srgbClr val="66FF33"/>
          </a:solidFill>
          <a:ln w="12700" cap="flat" cmpd="sng" algn="ctr">
            <a:solidFill>
              <a:schemeClr val="accent2">
                <a:lumMod val="75000"/>
              </a:schemeClr>
            </a:solidFill>
            <a:prstDash val="solid"/>
            <a:round/>
            <a:headEnd type="triangle" w="med" len="med"/>
            <a:tailEnd type="triangl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CH">
              <a:latin typeface="Arial" charset="0"/>
            </a:endParaRPr>
          </a:p>
        </p:txBody>
      </p:sp>
    </p:spTree>
    <p:extLst>
      <p:ext uri="{BB962C8B-B14F-4D97-AF65-F5344CB8AC3E}">
        <p14:creationId xmlns:p14="http://schemas.microsoft.com/office/powerpoint/2010/main" val="25155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3" grpId="0" animBg="1"/>
      <p:bldP spid="4" grpId="0" animBg="1"/>
      <p:bldP spid="2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1847528" y="1700808"/>
            <a:ext cx="9288462" cy="2333625"/>
          </a:xfrm>
        </p:spPr>
        <p:txBody>
          <a:bodyPr/>
          <a:lstStyle/>
          <a:p>
            <a:r>
              <a:rPr lang="de-DE" spc="600" dirty="0">
                <a:solidFill>
                  <a:srgbClr val="003399"/>
                </a:solidFill>
              </a:rPr>
              <a:t>SYMBOLE DER HOFFNUNG</a:t>
            </a:r>
          </a:p>
        </p:txBody>
      </p:sp>
      <p:sp>
        <p:nvSpPr>
          <p:cNvPr id="54277" name="Rectangle 5"/>
          <p:cNvSpPr>
            <a:spLocks noGrp="1" noChangeArrowheads="1"/>
          </p:cNvSpPr>
          <p:nvPr>
            <p:ph type="subTitle" idx="1"/>
          </p:nvPr>
        </p:nvSpPr>
        <p:spPr>
          <a:xfrm>
            <a:off x="1991196" y="4509120"/>
            <a:ext cx="9001125" cy="509588"/>
          </a:xfrm>
        </p:spPr>
        <p:txBody>
          <a:bodyPr/>
          <a:lstStyle/>
          <a:p>
            <a:pPr>
              <a:lnSpc>
                <a:spcPct val="90000"/>
              </a:lnSpc>
            </a:pPr>
            <a:r>
              <a:rPr lang="de-DE" dirty="0">
                <a:solidFill>
                  <a:srgbClr val="FF0000"/>
                </a:solidFill>
              </a:rPr>
              <a:t>Symbole, Bilder, Gesten, Worte, Geschichten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2301</Words>
  <Application>Microsoft Office PowerPoint</Application>
  <PresentationFormat>Breitbild</PresentationFormat>
  <Paragraphs>200</Paragraphs>
  <Slides>39</Slides>
  <Notes>31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Arial</vt:lpstr>
      <vt:lpstr>Calibri</vt:lpstr>
      <vt:lpstr>Cambria</vt:lpstr>
      <vt:lpstr>Century Gothic</vt:lpstr>
      <vt:lpstr>Courier New</vt:lpstr>
      <vt:lpstr>Montserrat</vt:lpstr>
      <vt:lpstr>Palatino Linotype</vt:lpstr>
      <vt:lpstr>Viga</vt:lpstr>
      <vt:lpstr>Wingdings</vt:lpstr>
      <vt:lpstr>Executive</vt:lpstr>
      <vt:lpstr>WAS GIBT UNS HOFFNUNG  IN PSYCHIATRIE, PSYCHOTHERAPIE UND SEELSORGE?</vt:lpstr>
      <vt:lpstr>Die grosse Frage</vt:lpstr>
      <vt:lpstr>Überblick</vt:lpstr>
      <vt:lpstr>Phasen der Trauer und der Hoffnung</vt:lpstr>
      <vt:lpstr>Fünf Funktionen der Hoffnung</vt:lpstr>
      <vt:lpstr>Gesundung: Ohne Hoffnung geht es nicht!</vt:lpstr>
      <vt:lpstr>Brückenpfeiler der Hoffnung</vt:lpstr>
      <vt:lpstr>Mittler der Hoffnung</vt:lpstr>
      <vt:lpstr>SYMBOLE DER HOFFNUNG</vt:lpstr>
      <vt:lpstr>PowerPoint-Präsentation</vt:lpstr>
      <vt:lpstr>PowerPoint-Präsentation</vt:lpstr>
      <vt:lpstr>BILDER DER HOFFNUNG</vt:lpstr>
      <vt:lpstr>Bilder der Hoffnung</vt:lpstr>
      <vt:lpstr>GESTEN DER HOFFNUNG</vt:lpstr>
      <vt:lpstr>GESCHICHTEN DER  HOFFNUNG</vt:lpstr>
      <vt:lpstr>Hoffnung in der Psychiatrie</vt:lpstr>
      <vt:lpstr>Hoffnung durch die Statistik</vt:lpstr>
      <vt:lpstr>Statistik Borderline</vt:lpstr>
      <vt:lpstr>Hoffnung durch Medikamente</vt:lpstr>
      <vt:lpstr>Hoffnung durch Empowerment / Recovery</vt:lpstr>
      <vt:lpstr>Selbsthilfe und Empowerment</vt:lpstr>
      <vt:lpstr>Empowerment: Sich selber annehmen</vt:lpstr>
      <vt:lpstr>Eine schwierige Gnade</vt:lpstr>
      <vt:lpstr>Hoffnungslosigkeit</vt:lpstr>
      <vt:lpstr>Vom Nutzen der Hoffnungslosigkeit</vt:lpstr>
      <vt:lpstr>Hoffnung – eine Fata Morgana?</vt:lpstr>
      <vt:lpstr>Hoffnung in kleinen Schritten</vt:lpstr>
      <vt:lpstr>Die Gefahr der Hoffnungslosigkeit</vt:lpstr>
      <vt:lpstr>Hoffnung und Glaube</vt:lpstr>
      <vt:lpstr>Zerbrechliche Gefässe</vt:lpstr>
      <vt:lpstr>PowerPoint-Präsentation</vt:lpstr>
      <vt:lpstr>Hoffnung in der Seelsorge</vt:lpstr>
      <vt:lpstr>Reframing</vt:lpstr>
      <vt:lpstr>Den wahren Wesenskern wahrnehmen</vt:lpstr>
      <vt:lpstr>I HAVE A DREAM – Samuel Pfeifer</vt:lpstr>
      <vt:lpstr>Eine echte Medizin der Person</vt:lpstr>
      <vt:lpstr>Stellvertretend hoffen für andere</vt:lpstr>
      <vt:lpstr>Hoffnung vs. Optimismus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Hoffnung Psychiatrie_Psychotherapie_Borderline</dc:title>
  <dc:creator/>
  <cp:lastModifiedBy>Samuel Pfeifer</cp:lastModifiedBy>
  <cp:revision>340</cp:revision>
  <cp:lastPrinted>2015-11-05T19:02:23Z</cp:lastPrinted>
  <dcterms:created xsi:type="dcterms:W3CDTF">2012-12-12T08:45:31Z</dcterms:created>
  <dcterms:modified xsi:type="dcterms:W3CDTF">2021-04-07T13:46:30Z</dcterms:modified>
</cp:coreProperties>
</file>