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5" r:id="rId2"/>
    <p:sldId id="267" r:id="rId3"/>
    <p:sldId id="280" r:id="rId4"/>
    <p:sldId id="282" r:id="rId5"/>
    <p:sldId id="281" r:id="rId6"/>
    <p:sldId id="283" r:id="rId7"/>
    <p:sldId id="270" r:id="rId8"/>
    <p:sldId id="271" r:id="rId9"/>
    <p:sldId id="277" r:id="rId10"/>
    <p:sldId id="269" r:id="rId11"/>
    <p:sldId id="284" r:id="rId12"/>
  </p:sldIdLst>
  <p:sldSz cx="9144000" cy="6858000" type="screen4x3"/>
  <p:notesSz cx="6854825" cy="9748838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7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  <a:srgbClr val="CC0066"/>
    <a:srgbClr val="FF6600"/>
    <a:srgbClr val="663300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39" autoAdjust="0"/>
  </p:normalViewPr>
  <p:slideViewPr>
    <p:cSldViewPr>
      <p:cViewPr varScale="1">
        <p:scale>
          <a:sx n="74" d="100"/>
          <a:sy n="74" d="100"/>
        </p:scale>
        <p:origin x="1224" y="72"/>
      </p:cViewPr>
      <p:guideLst>
        <p:guide orient="horz" pos="2208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307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Schlafen und Träumen - Einleitung S. Pfeifer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1475"/>
            <a:ext cx="29702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438836-B242-43E4-8BED-7879C874412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 altLang="de-DE"/>
              <a:t>Schlafen und Träumen - Einleitung S. Pfeifer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2188" y="731838"/>
            <a:ext cx="4872037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6025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1475"/>
            <a:ext cx="29702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45D6AE8-E6B9-4BFF-84C9-5EEE6C6EF84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altLang="de-DE"/>
              <a:t>Bild Tim Robertson NYT 2017</a:t>
            </a:r>
          </a:p>
        </p:txBody>
      </p:sp>
      <p:sp>
        <p:nvSpPr>
          <p:cNvPr id="5124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1200"/>
              <a:t>Schlafen und Träumen - Einleitung S. Pfeifer</a:t>
            </a:r>
          </a:p>
        </p:txBody>
      </p:sp>
      <p:sp>
        <p:nvSpPr>
          <p:cNvPr id="5125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B74960-E84F-47FE-B621-1B1B710E8E27}" type="slidenum">
              <a:rPr lang="de-DE" altLang="de-DE" sz="1200"/>
              <a:pPr/>
              <a:t>1</a:t>
            </a:fld>
            <a:endParaRPr lang="de-DE" alt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2BAAE-6CA5-47BA-80DB-5679F8FF8A1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16741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9F7D8-5A71-4508-98F2-448711CD10F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8419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81838" y="341313"/>
            <a:ext cx="1954212" cy="57546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19200" y="341313"/>
            <a:ext cx="5710238" cy="575468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B3B9-9345-4931-8C56-DBAFC9C719E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73844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81A09-B9B1-462C-9781-8A829C01A080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4638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B2B1B-29BF-49ED-8D5D-6860532BD830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6155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3724275" cy="4114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5875" y="1981200"/>
            <a:ext cx="3724275" cy="4114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FA842-0E8D-410C-982B-E6464D28EF5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8161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ED7ED-4FFF-498D-B72A-8239BA6B174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8086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35D19-501C-437E-9918-680B08BC752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0738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267DE-4762-49DF-AC13-42A25698CF5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6884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42274-7C4C-4A0C-A979-32D2A4D0820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282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4C5A-ED00-4832-B412-0C93AAAC7A4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6877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3650" y="341313"/>
            <a:ext cx="77724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600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Klicken Sie, um die Formate des Vorlagentextes zu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 smtClean="0"/>
            </a:lvl1pPr>
          </a:lstStyle>
          <a:p>
            <a:pPr>
              <a:defRPr/>
            </a:pPr>
            <a:fld id="{7598C1B4-1416-4BAF-B4B4-6C33C786BD1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3276600" y="6453188"/>
            <a:ext cx="3095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CH" altLang="de-DE" sz="1200"/>
              <a:t>www.seminare-ps.net</a:t>
            </a:r>
            <a:endParaRPr lang="de-DE" altLang="de-DE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4099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AF2F0A-7085-470F-B1ED-A5AEED87F709}" type="slidenum">
              <a:rPr lang="de-CH" altLang="de-DE" sz="1200"/>
              <a:pPr/>
              <a:t>1</a:t>
            </a:fld>
            <a:endParaRPr lang="de-CH" altLang="de-DE" sz="1200"/>
          </a:p>
        </p:txBody>
      </p:sp>
      <p:sp>
        <p:nvSpPr>
          <p:cNvPr id="4101" name="Rechteck 4"/>
          <p:cNvSpPr>
            <a:spLocks noChangeArrowheads="1"/>
          </p:cNvSpPr>
          <p:nvPr/>
        </p:nvSpPr>
        <p:spPr bwMode="auto">
          <a:xfrm>
            <a:off x="-612775" y="-171450"/>
            <a:ext cx="10225088" cy="7632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4102" name="Grafik 5" descr="https://static01.nyt.com/images/2017/04/09/fashion/09COVER1/09COVER1-superJum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516188"/>
            <a:ext cx="53784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feld 8"/>
          <p:cNvSpPr txBox="1">
            <a:spLocks noChangeArrowheads="1"/>
          </p:cNvSpPr>
          <p:nvPr/>
        </p:nvSpPr>
        <p:spPr bwMode="auto">
          <a:xfrm>
            <a:off x="1763713" y="549275"/>
            <a:ext cx="5903912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CH" altLang="de-DE">
                <a:latin typeface="Calibri" panose="020F0502020204030204" pitchFamily="34" charset="0"/>
                <a:cs typeface="Calibri" panose="020F0502020204030204" pitchFamily="34" charset="0"/>
              </a:rPr>
              <a:t>Samuel Pfeifer</a:t>
            </a:r>
          </a:p>
          <a:p>
            <a:r>
              <a:rPr lang="de-CH" altLang="de-DE" sz="4400">
                <a:solidFill>
                  <a:srgbClr val="0033CC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Der ideale Schlaf – </a:t>
            </a:r>
            <a:br>
              <a:rPr lang="de-CH" altLang="de-DE" sz="4400">
                <a:solidFill>
                  <a:srgbClr val="0033CC"/>
                </a:solidFill>
                <a:latin typeface="Cambria" panose="02040503050406030204" pitchFamily="18" charset="0"/>
                <a:cs typeface="Calibri" panose="020F0502020204030204" pitchFamily="34" charset="0"/>
              </a:rPr>
            </a:br>
            <a:r>
              <a:rPr lang="de-CH" altLang="de-DE" sz="4400">
                <a:solidFill>
                  <a:srgbClr val="0033CC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ein Wunschtraum?</a:t>
            </a:r>
            <a:endParaRPr lang="de-CH" altLang="de-DE" sz="440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F9578A-9CF5-42F5-889A-4A02CA43BA22}" type="slidenum">
              <a:rPr lang="de-CH" altLang="de-DE" sz="1200"/>
              <a:pPr/>
              <a:t>10</a:t>
            </a:fld>
            <a:endParaRPr lang="de-CH" altLang="de-DE" sz="1200"/>
          </a:p>
        </p:txBody>
      </p:sp>
      <p:pic>
        <p:nvPicPr>
          <p:cNvPr id="14339" name="Picture 44" descr="PHASEN-Schlaf-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8425"/>
            <a:ext cx="73914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5715000" y="1981200"/>
            <a:ext cx="23622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/>
              <a:t>REM = Träume</a:t>
            </a:r>
          </a:p>
        </p:txBody>
      </p:sp>
      <p:sp>
        <p:nvSpPr>
          <p:cNvPr id="14341" name="Line 21"/>
          <p:cNvSpPr>
            <a:spLocks noChangeShapeType="1"/>
          </p:cNvSpPr>
          <p:nvPr/>
        </p:nvSpPr>
        <p:spPr bwMode="auto">
          <a:xfrm flipV="1">
            <a:off x="3352800" y="4648200"/>
            <a:ext cx="3810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4342" name="Line 22"/>
          <p:cNvSpPr>
            <a:spLocks noChangeShapeType="1"/>
          </p:cNvSpPr>
          <p:nvPr/>
        </p:nvSpPr>
        <p:spPr bwMode="auto">
          <a:xfrm flipV="1">
            <a:off x="3733800" y="4495800"/>
            <a:ext cx="6096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grpSp>
        <p:nvGrpSpPr>
          <p:cNvPr id="15407" name="Group 47"/>
          <p:cNvGrpSpPr>
            <a:grpSpLocks/>
          </p:cNvGrpSpPr>
          <p:nvPr/>
        </p:nvGrpSpPr>
        <p:grpSpPr bwMode="auto">
          <a:xfrm>
            <a:off x="2590800" y="4495800"/>
            <a:ext cx="5562600" cy="990600"/>
            <a:chOff x="1632" y="2832"/>
            <a:chExt cx="3504" cy="624"/>
          </a:xfrm>
        </p:grpSpPr>
        <p:sp>
          <p:nvSpPr>
            <p:cNvPr id="14365" name="Line 20"/>
            <p:cNvSpPr>
              <a:spLocks noChangeShapeType="1"/>
            </p:cNvSpPr>
            <p:nvPr/>
          </p:nvSpPr>
          <p:spPr bwMode="auto">
            <a:xfrm flipV="1">
              <a:off x="1632" y="3216"/>
              <a:ext cx="48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366" name="Group 46"/>
            <p:cNvGrpSpPr>
              <a:grpSpLocks/>
            </p:cNvGrpSpPr>
            <p:nvPr/>
          </p:nvGrpSpPr>
          <p:grpSpPr bwMode="auto">
            <a:xfrm>
              <a:off x="1872" y="2832"/>
              <a:ext cx="1296" cy="596"/>
              <a:chOff x="1872" y="2832"/>
              <a:chExt cx="1296" cy="596"/>
            </a:xfrm>
          </p:grpSpPr>
          <p:sp>
            <p:nvSpPr>
              <p:cNvPr id="14369" name="Text Box 7"/>
              <p:cNvSpPr txBox="1">
                <a:spLocks noChangeArrowheads="1"/>
              </p:cNvSpPr>
              <p:nvPr/>
            </p:nvSpPr>
            <p:spPr bwMode="auto">
              <a:xfrm>
                <a:off x="1872" y="3216"/>
                <a:ext cx="1248" cy="21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de-DE" sz="1600">
                    <a:latin typeface="Tahoma" panose="020B0604030504040204" pitchFamily="34" charset="0"/>
                  </a:rPr>
                  <a:t>Wachstumshormon</a:t>
                </a:r>
                <a:endParaRPr lang="de-DE" altLang="de-DE" sz="1600"/>
              </a:p>
            </p:txBody>
          </p:sp>
          <p:sp>
            <p:nvSpPr>
              <p:cNvPr id="14370" name="Line 23"/>
              <p:cNvSpPr>
                <a:spLocks noChangeShapeType="1"/>
              </p:cNvSpPr>
              <p:nvPr/>
            </p:nvSpPr>
            <p:spPr bwMode="auto">
              <a:xfrm>
                <a:off x="2736" y="2832"/>
                <a:ext cx="432" cy="28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14367" name="Line 24"/>
            <p:cNvSpPr>
              <a:spLocks noChangeShapeType="1"/>
            </p:cNvSpPr>
            <p:nvPr/>
          </p:nvSpPr>
          <p:spPr bwMode="auto">
            <a:xfrm>
              <a:off x="3168" y="3120"/>
              <a:ext cx="768" cy="3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4368" name="Line 25"/>
            <p:cNvSpPr>
              <a:spLocks noChangeShapeType="1"/>
            </p:cNvSpPr>
            <p:nvPr/>
          </p:nvSpPr>
          <p:spPr bwMode="auto">
            <a:xfrm>
              <a:off x="3936" y="3456"/>
              <a:ext cx="12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15399" name="Group 39"/>
          <p:cNvGrpSpPr>
            <a:grpSpLocks/>
          </p:cNvGrpSpPr>
          <p:nvPr/>
        </p:nvGrpSpPr>
        <p:grpSpPr bwMode="auto">
          <a:xfrm>
            <a:off x="2590800" y="4419600"/>
            <a:ext cx="5943600" cy="1066800"/>
            <a:chOff x="1632" y="2496"/>
            <a:chExt cx="3744" cy="672"/>
          </a:xfrm>
        </p:grpSpPr>
        <p:grpSp>
          <p:nvGrpSpPr>
            <p:cNvPr id="14357" name="Group 17"/>
            <p:cNvGrpSpPr>
              <a:grpSpLocks/>
            </p:cNvGrpSpPr>
            <p:nvPr/>
          </p:nvGrpSpPr>
          <p:grpSpPr bwMode="auto">
            <a:xfrm>
              <a:off x="3120" y="2496"/>
              <a:ext cx="2256" cy="672"/>
              <a:chOff x="3120" y="2496"/>
              <a:chExt cx="2256" cy="672"/>
            </a:xfrm>
          </p:grpSpPr>
          <p:sp>
            <p:nvSpPr>
              <p:cNvPr id="14360" name="Line 10"/>
              <p:cNvSpPr>
                <a:spLocks noChangeShapeType="1"/>
              </p:cNvSpPr>
              <p:nvPr/>
            </p:nvSpPr>
            <p:spPr bwMode="auto">
              <a:xfrm flipV="1">
                <a:off x="3120" y="2832"/>
                <a:ext cx="384" cy="336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4361" name="Line 11"/>
              <p:cNvSpPr>
                <a:spLocks noChangeShapeType="1"/>
              </p:cNvSpPr>
              <p:nvPr/>
            </p:nvSpPr>
            <p:spPr bwMode="auto">
              <a:xfrm>
                <a:off x="3504" y="2832"/>
                <a:ext cx="192" cy="48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4362" name="Line 14"/>
              <p:cNvSpPr>
                <a:spLocks noChangeShapeType="1"/>
              </p:cNvSpPr>
              <p:nvPr/>
            </p:nvSpPr>
            <p:spPr bwMode="auto">
              <a:xfrm flipV="1">
                <a:off x="3696" y="2688"/>
                <a:ext cx="672" cy="192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4363" name="Line 15"/>
              <p:cNvSpPr>
                <a:spLocks noChangeShapeType="1"/>
              </p:cNvSpPr>
              <p:nvPr/>
            </p:nvSpPr>
            <p:spPr bwMode="auto">
              <a:xfrm>
                <a:off x="4368" y="2688"/>
                <a:ext cx="240" cy="48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4364" name="Line 16"/>
              <p:cNvSpPr>
                <a:spLocks noChangeShapeType="1"/>
              </p:cNvSpPr>
              <p:nvPr/>
            </p:nvSpPr>
            <p:spPr bwMode="auto">
              <a:xfrm flipV="1">
                <a:off x="4608" y="2496"/>
                <a:ext cx="768" cy="24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14358" name="Text Box 18"/>
            <p:cNvSpPr txBox="1">
              <a:spLocks noChangeArrowheads="1"/>
            </p:cNvSpPr>
            <p:nvPr/>
          </p:nvSpPr>
          <p:spPr bwMode="auto">
            <a:xfrm>
              <a:off x="4704" y="2784"/>
              <a:ext cx="624" cy="23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800"/>
                <a:t>Cortisol</a:t>
              </a:r>
              <a:endParaRPr lang="de-DE" altLang="de-DE" sz="2000"/>
            </a:p>
          </p:txBody>
        </p:sp>
        <p:sp>
          <p:nvSpPr>
            <p:cNvPr id="14359" name="Line 27"/>
            <p:cNvSpPr>
              <a:spLocks noChangeShapeType="1"/>
            </p:cNvSpPr>
            <p:nvPr/>
          </p:nvSpPr>
          <p:spPr bwMode="auto">
            <a:xfrm>
              <a:off x="1632" y="3168"/>
              <a:ext cx="1488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15398" name="Group 38"/>
          <p:cNvGrpSpPr>
            <a:grpSpLocks/>
          </p:cNvGrpSpPr>
          <p:nvPr/>
        </p:nvGrpSpPr>
        <p:grpSpPr bwMode="auto">
          <a:xfrm>
            <a:off x="2667000" y="3048000"/>
            <a:ext cx="5867400" cy="2438400"/>
            <a:chOff x="1680" y="1632"/>
            <a:chExt cx="3696" cy="1536"/>
          </a:xfrm>
        </p:grpSpPr>
        <p:sp>
          <p:nvSpPr>
            <p:cNvPr id="14348" name="Line 29"/>
            <p:cNvSpPr>
              <a:spLocks noChangeShapeType="1"/>
            </p:cNvSpPr>
            <p:nvPr/>
          </p:nvSpPr>
          <p:spPr bwMode="auto">
            <a:xfrm flipV="1">
              <a:off x="3120" y="2616"/>
              <a:ext cx="384" cy="312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4349" name="Line 30"/>
            <p:cNvSpPr>
              <a:spLocks noChangeShapeType="1"/>
            </p:cNvSpPr>
            <p:nvPr/>
          </p:nvSpPr>
          <p:spPr bwMode="auto">
            <a:xfrm>
              <a:off x="3504" y="2616"/>
              <a:ext cx="192" cy="72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4350" name="Line 31"/>
            <p:cNvSpPr>
              <a:spLocks noChangeShapeType="1"/>
            </p:cNvSpPr>
            <p:nvPr/>
          </p:nvSpPr>
          <p:spPr bwMode="auto">
            <a:xfrm flipV="1">
              <a:off x="3696" y="2352"/>
              <a:ext cx="672" cy="343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4351" name="Line 32"/>
            <p:cNvSpPr>
              <a:spLocks noChangeShapeType="1"/>
            </p:cNvSpPr>
            <p:nvPr/>
          </p:nvSpPr>
          <p:spPr bwMode="auto">
            <a:xfrm>
              <a:off x="4320" y="2352"/>
              <a:ext cx="288" cy="106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4352" name="Line 33"/>
            <p:cNvSpPr>
              <a:spLocks noChangeShapeType="1"/>
            </p:cNvSpPr>
            <p:nvPr/>
          </p:nvSpPr>
          <p:spPr bwMode="auto">
            <a:xfrm flipV="1">
              <a:off x="4608" y="2064"/>
              <a:ext cx="768" cy="394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4353" name="Line 34"/>
            <p:cNvSpPr>
              <a:spLocks noChangeShapeType="1"/>
            </p:cNvSpPr>
            <p:nvPr/>
          </p:nvSpPr>
          <p:spPr bwMode="auto">
            <a:xfrm flipH="1" flipV="1">
              <a:off x="2784" y="2784"/>
              <a:ext cx="336" cy="144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4354" name="Line 35"/>
            <p:cNvSpPr>
              <a:spLocks noChangeShapeType="1"/>
            </p:cNvSpPr>
            <p:nvPr/>
          </p:nvSpPr>
          <p:spPr bwMode="auto">
            <a:xfrm flipH="1">
              <a:off x="2400" y="2784"/>
              <a:ext cx="384" cy="240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4355" name="Line 36"/>
            <p:cNvSpPr>
              <a:spLocks noChangeShapeType="1"/>
            </p:cNvSpPr>
            <p:nvPr/>
          </p:nvSpPr>
          <p:spPr bwMode="auto">
            <a:xfrm flipH="1">
              <a:off x="1680" y="3024"/>
              <a:ext cx="720" cy="144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4356" name="Text Box 37"/>
            <p:cNvSpPr txBox="1">
              <a:spLocks noChangeArrowheads="1"/>
            </p:cNvSpPr>
            <p:nvPr/>
          </p:nvSpPr>
          <p:spPr bwMode="auto">
            <a:xfrm>
              <a:off x="4272" y="1632"/>
              <a:ext cx="1104" cy="404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de-DE" altLang="de-DE" sz="1800">
                  <a:solidFill>
                    <a:schemeClr val="bg1"/>
                  </a:solidFill>
                </a:rPr>
                <a:t>Cortisolspiegel</a:t>
              </a:r>
            </a:p>
            <a:p>
              <a:r>
                <a:rPr lang="de-DE" altLang="de-DE" sz="1800">
                  <a:solidFill>
                    <a:schemeClr val="bg1"/>
                  </a:solidFill>
                </a:rPr>
                <a:t>bei Depression</a:t>
              </a:r>
              <a:endParaRPr lang="de-DE" altLang="de-DE" sz="2000">
                <a:solidFill>
                  <a:schemeClr val="bg1"/>
                </a:solidFill>
              </a:endParaRPr>
            </a:p>
          </p:txBody>
        </p:sp>
      </p:grpSp>
      <p:sp>
        <p:nvSpPr>
          <p:cNvPr id="14346" name="Rectangle 45"/>
          <p:cNvSpPr>
            <a:spLocks noChangeArrowheads="1"/>
          </p:cNvSpPr>
          <p:nvPr/>
        </p:nvSpPr>
        <p:spPr bwMode="auto">
          <a:xfrm>
            <a:off x="1219200" y="1066800"/>
            <a:ext cx="7924800" cy="76200"/>
          </a:xfrm>
          <a:prstGeom prst="rect">
            <a:avLst/>
          </a:prstGeom>
          <a:gradFill rotWithShape="0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4347" name="Rectangle 48"/>
          <p:cNvSpPr>
            <a:spLocks noGrp="1" noChangeArrowheads="1"/>
          </p:cNvSpPr>
          <p:nvPr>
            <p:ph type="ctrTitle"/>
          </p:nvPr>
        </p:nvSpPr>
        <p:spPr>
          <a:xfrm>
            <a:off x="1219200" y="404813"/>
            <a:ext cx="7239000" cy="506412"/>
          </a:xfrm>
        </p:spPr>
        <p:txBody>
          <a:bodyPr anchor="ctr"/>
          <a:lstStyle/>
          <a:p>
            <a:pPr algn="l"/>
            <a:r>
              <a:rPr lang="de-CH" altLang="de-DE" sz="3200"/>
              <a:t>Die Architektur des Schlafes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31B530-AEF6-457A-AA9F-A71326085A0F}" type="slidenum">
              <a:rPr lang="de-CH" altLang="de-DE" sz="1200"/>
              <a:pPr/>
              <a:t>11</a:t>
            </a:fld>
            <a:endParaRPr lang="de-CH" altLang="de-DE" sz="12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/>
              <a:t>Weitere Präsentationen</a:t>
            </a:r>
            <a:endParaRPr lang="de-DE" altLang="de-DE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644900"/>
            <a:ext cx="7600950" cy="1016000"/>
          </a:xfrm>
        </p:spPr>
        <p:txBody>
          <a:bodyPr/>
          <a:lstStyle/>
          <a:p>
            <a:pPr algn="ctr">
              <a:buFontTx/>
              <a:buNone/>
            </a:pPr>
            <a:r>
              <a:rPr lang="de-CH" altLang="de-DE" sz="6000" i="1"/>
              <a:t>www.seminare-ps.net</a:t>
            </a:r>
            <a:endParaRPr lang="de-DE" altLang="de-DE" sz="6000" i="1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219200" y="1066800"/>
            <a:ext cx="7924800" cy="76200"/>
          </a:xfrm>
          <a:prstGeom prst="rect">
            <a:avLst/>
          </a:prstGeom>
          <a:gradFill rotWithShape="0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30D2E2-DAB8-4CFE-8873-0C41F3EA911E}" type="slidenum">
              <a:rPr lang="de-CH" altLang="de-DE" sz="1200"/>
              <a:pPr/>
              <a:t>2</a:t>
            </a:fld>
            <a:endParaRPr lang="de-CH" altLang="de-DE" sz="120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43000" y="533400"/>
            <a:ext cx="7924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de-DE" altLang="de-DE" sz="2800">
                <a:solidFill>
                  <a:srgbClr val="663300"/>
                </a:solidFill>
                <a:latin typeface="Tahoma" panose="020B0604030504040204" pitchFamily="34" charset="0"/>
              </a:rPr>
              <a:t>Der Traum - verborgene Botschaft?</a:t>
            </a: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1219200" y="1066800"/>
            <a:ext cx="7924800" cy="76200"/>
          </a:xfrm>
          <a:prstGeom prst="rect">
            <a:avLst/>
          </a:prstGeom>
          <a:gradFill rotWithShape="0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1219200" y="1447800"/>
            <a:ext cx="74676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500"/>
              </a:spcAft>
            </a:pPr>
            <a:r>
              <a:rPr lang="de-DE" altLang="de-DE" b="1">
                <a:latin typeface="Tahoma" panose="020B0604030504040204" pitchFamily="34" charset="0"/>
              </a:rPr>
              <a:t>ANTIKE:</a:t>
            </a:r>
          </a:p>
          <a:p>
            <a:pPr>
              <a:spcAft>
                <a:spcPts val="500"/>
              </a:spcAft>
            </a:pPr>
            <a:r>
              <a:rPr lang="de-DE" altLang="de-DE">
                <a:latin typeface="Tahoma" panose="020B0604030504040204" pitchFamily="34" charset="0"/>
              </a:rPr>
              <a:t>Träume tragen eine Botschaft für die Welt und für die Gruppe, besonders</a:t>
            </a:r>
          </a:p>
          <a:p>
            <a:pPr>
              <a:spcAft>
                <a:spcPts val="500"/>
              </a:spcAft>
              <a:buFontTx/>
              <a:buChar char="•"/>
            </a:pPr>
            <a:r>
              <a:rPr lang="de-DE" altLang="de-DE">
                <a:latin typeface="Tahoma" panose="020B0604030504040204" pitchFamily="34" charset="0"/>
              </a:rPr>
              <a:t>wenn eindrücklich und bewegend</a:t>
            </a:r>
          </a:p>
          <a:p>
            <a:pPr>
              <a:spcAft>
                <a:spcPts val="500"/>
              </a:spcAft>
              <a:buFontTx/>
              <a:buChar char="•"/>
            </a:pPr>
            <a:r>
              <a:rPr lang="de-DE" altLang="de-DE">
                <a:latin typeface="Tahoma" panose="020B0604030504040204" pitchFamily="34" charset="0"/>
              </a:rPr>
              <a:t>wenn wiederholt auftretend</a:t>
            </a:r>
          </a:p>
          <a:p>
            <a:pPr>
              <a:spcAft>
                <a:spcPts val="500"/>
              </a:spcAft>
              <a:buFontTx/>
              <a:buChar char="•"/>
            </a:pPr>
            <a:r>
              <a:rPr lang="de-DE" altLang="de-DE">
                <a:latin typeface="Tahoma" panose="020B0604030504040204" pitchFamily="34" charset="0"/>
              </a:rPr>
              <a:t>wenn der Traum einem Häuptling oder einem König erschien.</a:t>
            </a: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1219200" y="4724400"/>
            <a:ext cx="7467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500"/>
              </a:spcAft>
            </a:pPr>
            <a:r>
              <a:rPr lang="de-DE" altLang="de-DE" b="1">
                <a:latin typeface="Tahoma" panose="020B0604030504040204" pitchFamily="34" charset="0"/>
              </a:rPr>
              <a:t>TRÄUME VERÄNDERTEN DAS LEBEN:</a:t>
            </a:r>
          </a:p>
          <a:p>
            <a:pPr>
              <a:spcAft>
                <a:spcPts val="500"/>
              </a:spcAft>
              <a:buFontTx/>
              <a:buChar char="•"/>
            </a:pPr>
            <a:r>
              <a:rPr lang="de-DE" altLang="de-DE">
                <a:latin typeface="Tahoma" panose="020B0604030504040204" pitchFamily="34" charset="0"/>
              </a:rPr>
              <a:t>leiten eine neue Lebensphase ein</a:t>
            </a:r>
          </a:p>
          <a:p>
            <a:pPr>
              <a:spcAft>
                <a:spcPts val="500"/>
              </a:spcAft>
              <a:buFontTx/>
              <a:buChar char="•"/>
            </a:pPr>
            <a:r>
              <a:rPr lang="de-DE" altLang="de-DE">
                <a:latin typeface="Tahoma" panose="020B0604030504040204" pitchFamily="34" charset="0"/>
              </a:rPr>
              <a:t>waren Anlass für eine Bekehrung (Mission)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4E89AE-C8EC-4217-8A01-8AA6D2B7F2BA}" type="slidenum">
              <a:rPr lang="de-CH" altLang="de-DE" sz="1200"/>
              <a:pPr/>
              <a:t>3</a:t>
            </a:fld>
            <a:endParaRPr lang="de-CH" altLang="de-DE" sz="1200"/>
          </a:p>
        </p:txBody>
      </p:sp>
      <p:sp>
        <p:nvSpPr>
          <p:cNvPr id="7171" name="Rectangle 2053"/>
          <p:cNvSpPr>
            <a:spLocks noChangeArrowheads="1"/>
          </p:cNvSpPr>
          <p:nvPr/>
        </p:nvSpPr>
        <p:spPr bwMode="auto">
          <a:xfrm>
            <a:off x="1219200" y="1066800"/>
            <a:ext cx="7924800" cy="76200"/>
          </a:xfrm>
          <a:prstGeom prst="rect">
            <a:avLst/>
          </a:prstGeom>
          <a:gradFill rotWithShape="0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7172" name="Text Box 2056"/>
          <p:cNvSpPr txBox="1">
            <a:spLocks noChangeArrowheads="1"/>
          </p:cNvSpPr>
          <p:nvPr/>
        </p:nvSpPr>
        <p:spPr bwMode="auto">
          <a:xfrm>
            <a:off x="1219200" y="1371600"/>
            <a:ext cx="769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500"/>
              </a:spcAft>
              <a:buClr>
                <a:schemeClr val="hlink"/>
              </a:buClr>
              <a:buFont typeface="Wingdings 3" panose="05040102010807070707" pitchFamily="18" charset="2"/>
              <a:buChar char="u"/>
            </a:pPr>
            <a:r>
              <a:rPr lang="de-DE" altLang="de-DE">
                <a:latin typeface="Tahoma" panose="020B0604030504040204" pitchFamily="34" charset="0"/>
              </a:rPr>
              <a:t>man sucht Traumdeuter auf (Unterscheidung zwischen wichtigen Träumen - </a:t>
            </a:r>
            <a:r>
              <a:rPr lang="de-DE" altLang="de-DE" i="1">
                <a:latin typeface="Tahoma" panose="020B0604030504040204" pitchFamily="34" charset="0"/>
              </a:rPr>
              <a:t>oneiros</a:t>
            </a:r>
            <a:r>
              <a:rPr lang="de-DE" altLang="de-DE">
                <a:latin typeface="Tahoma" panose="020B0604030504040204" pitchFamily="34" charset="0"/>
              </a:rPr>
              <a:t> - und bedeutungslosen Gehirnreflexen - </a:t>
            </a:r>
            <a:r>
              <a:rPr lang="de-DE" altLang="de-DE" i="1">
                <a:latin typeface="Tahoma" panose="020B0604030504040204" pitchFamily="34" charset="0"/>
              </a:rPr>
              <a:t>enhypnoi</a:t>
            </a:r>
            <a:r>
              <a:rPr lang="de-DE" altLang="de-DE">
                <a:latin typeface="Tahoma" panose="020B0604030504040204" pitchFamily="34" charset="0"/>
              </a:rPr>
              <a:t>)</a:t>
            </a:r>
          </a:p>
          <a:p>
            <a:pPr>
              <a:spcAft>
                <a:spcPts val="500"/>
              </a:spcAft>
              <a:buClr>
                <a:schemeClr val="hlink"/>
              </a:buClr>
              <a:buFont typeface="Wingdings 3" panose="05040102010807070707" pitchFamily="18" charset="2"/>
              <a:buChar char="u"/>
            </a:pPr>
            <a:r>
              <a:rPr lang="de-DE" altLang="de-DE">
                <a:latin typeface="Tahoma" panose="020B0604030504040204" pitchFamily="34" charset="0"/>
              </a:rPr>
              <a:t>man erwartet aus dem Traum wichtige Information zum Verständnis des Lebens, von Krankheit und Unglück; Wegweisung für die Zukunft.</a:t>
            </a:r>
          </a:p>
        </p:txBody>
      </p:sp>
      <p:pic>
        <p:nvPicPr>
          <p:cNvPr id="7173" name="Picture 2060" descr="Joseph-Traumdeutu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48100"/>
            <a:ext cx="7924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2061"/>
          <p:cNvSpPr>
            <a:spLocks noGrp="1" noChangeArrowheads="1"/>
          </p:cNvSpPr>
          <p:nvPr>
            <p:ph type="ctrTitle"/>
          </p:nvPr>
        </p:nvSpPr>
        <p:spPr>
          <a:xfrm>
            <a:off x="1219200" y="476250"/>
            <a:ext cx="7772400" cy="506413"/>
          </a:xfrm>
        </p:spPr>
        <p:txBody>
          <a:bodyPr anchor="ctr"/>
          <a:lstStyle/>
          <a:p>
            <a:pPr algn="l"/>
            <a:r>
              <a:rPr lang="de-CH" altLang="de-DE" sz="3200"/>
              <a:t>Traumdeutung seit der Antike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DD56DE-A99A-445B-B9A9-17B9738898AE}" type="slidenum">
              <a:rPr lang="de-CH" altLang="de-DE" sz="1200"/>
              <a:pPr/>
              <a:t>4</a:t>
            </a:fld>
            <a:endParaRPr lang="de-CH" altLang="de-DE" sz="120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143000" y="533400"/>
            <a:ext cx="7924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de-DE" altLang="de-DE" sz="2800">
                <a:solidFill>
                  <a:srgbClr val="663300"/>
                </a:solidFill>
                <a:latin typeface="Tahoma" panose="020B0604030504040204" pitchFamily="34" charset="0"/>
              </a:rPr>
              <a:t>Der Traum - Königsweg zum Unbewussten?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962400" y="1492250"/>
            <a:ext cx="51816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500"/>
              </a:spcAft>
              <a:buClr>
                <a:schemeClr val="hlink"/>
              </a:buClr>
              <a:buFont typeface="Wingdings 3" panose="05040102010807070707" pitchFamily="18" charset="2"/>
              <a:buChar char="u"/>
            </a:pPr>
            <a:r>
              <a:rPr lang="de-DE" altLang="de-DE">
                <a:latin typeface="Tahoma" panose="020B0604030504040204" pitchFamily="34" charset="0"/>
              </a:rPr>
              <a:t>Für Sigmund Freud wurde der Traum der Königsweg zum Unbewussten. Der Traum sagt etwas aus über die inneren Vorgänge und verdrängte Motive. </a:t>
            </a:r>
          </a:p>
          <a:p>
            <a:pPr>
              <a:spcAft>
                <a:spcPts val="500"/>
              </a:spcAft>
              <a:buClr>
                <a:schemeClr val="hlink"/>
              </a:buClr>
              <a:buFont typeface="Wingdings 3" panose="05040102010807070707" pitchFamily="18" charset="2"/>
              <a:buChar char="u"/>
            </a:pPr>
            <a:r>
              <a:rPr lang="de-DE" altLang="de-DE">
                <a:latin typeface="Tahoma" panose="020B0604030504040204" pitchFamily="34" charset="0"/>
              </a:rPr>
              <a:t>häufig sexuelle Deutung der Traumsymbolik</a:t>
            </a:r>
          </a:p>
        </p:txBody>
      </p:sp>
      <p:pic>
        <p:nvPicPr>
          <p:cNvPr id="8197" name="Picture 4" descr="freu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26955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219200" y="1066800"/>
            <a:ext cx="7924800" cy="76200"/>
          </a:xfrm>
          <a:prstGeom prst="rect">
            <a:avLst/>
          </a:prstGeom>
          <a:gradFill rotWithShape="0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219200" y="4648200"/>
            <a:ext cx="7620000" cy="1219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219200" y="4648200"/>
            <a:ext cx="304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ahoma" panose="020B0604030504040204" pitchFamily="34" charset="0"/>
              </a:rPr>
              <a:t>Schlafforscherin</a:t>
            </a:r>
            <a:br>
              <a:rPr lang="de-DE" altLang="de-DE">
                <a:latin typeface="Tahoma" panose="020B0604030504040204" pitchFamily="34" charset="0"/>
              </a:rPr>
            </a:br>
            <a:r>
              <a:rPr lang="de-DE" altLang="de-DE">
                <a:latin typeface="Tahoma" panose="020B0604030504040204" pitchFamily="34" charset="0"/>
              </a:rPr>
              <a:t>Rosalyn Cartwright: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114800" y="4648200"/>
            <a:ext cx="480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ahoma" panose="020B0604030504040204" pitchFamily="34" charset="0"/>
              </a:rPr>
              <a:t>«Ein Traum von einer Banane ist vielleicht wirklich ein Traum von einer Banane.»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2712EC-9C72-4013-9B25-9FFB71A438DA}" type="slidenum">
              <a:rPr lang="de-CH" altLang="de-DE" sz="1200"/>
              <a:pPr/>
              <a:t>5</a:t>
            </a:fld>
            <a:endParaRPr lang="de-CH" altLang="de-DE" sz="1200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43000" y="533400"/>
            <a:ext cx="7924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de-DE" altLang="de-DE" sz="2800">
                <a:solidFill>
                  <a:srgbClr val="663300"/>
                </a:solidFill>
                <a:latin typeface="Tahoma" panose="020B0604030504040204" pitchFamily="34" charset="0"/>
              </a:rPr>
              <a:t>Der Traum - belangloses Hirnkino?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219200" y="1066800"/>
            <a:ext cx="7924800" cy="76200"/>
          </a:xfrm>
          <a:prstGeom prst="rect">
            <a:avLst/>
          </a:prstGeom>
          <a:gradFill rotWithShape="0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495800" y="1524000"/>
            <a:ext cx="4648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latin typeface="Tahoma" panose="020B0604030504040204" pitchFamily="34" charset="0"/>
              </a:rPr>
              <a:t>«Träume seien nur die physiologische Reaktion des Grosshirns auf ein ungeordnetes Trommelfeuer von Nervenimpulsen, durch das nützliche Erinnerungsmuster verstärkt und irregeleitete gelöscht würden -- </a:t>
            </a:r>
            <a:r>
              <a:rPr lang="de-DE" altLang="de-DE" sz="2000" u="sng">
                <a:latin typeface="Tahoma" panose="020B0604030504040204" pitchFamily="34" charset="0"/>
              </a:rPr>
              <a:t>ein nächtlicher Hausputz des Gehirns</a:t>
            </a:r>
            <a:r>
              <a:rPr lang="de-DE" altLang="de-DE" sz="2000">
                <a:latin typeface="Tahoma" panose="020B0604030504040204" pitchFamily="34" charset="0"/>
              </a:rPr>
              <a:t> sozusagen.»</a:t>
            </a:r>
            <a:endParaRPr lang="de-DE" altLang="de-DE">
              <a:latin typeface="Tahoma" panose="020B0604030504040204" pitchFamily="34" charset="0"/>
            </a:endParaRPr>
          </a:p>
        </p:txBody>
      </p:sp>
      <p:pic>
        <p:nvPicPr>
          <p:cNvPr id="9222" name="Picture 8" descr="EEG-Jap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308768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4500563" y="4403725"/>
            <a:ext cx="4648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ahoma" panose="020B0604030504040204" pitchFamily="34" charset="0"/>
              </a:rPr>
              <a:t>«Träume zeigen schlicht das Gedächtnis, wie es arbeitet: unlogisch, gefühlsbestimmt, mitunter skurril.»</a:t>
            </a:r>
            <a:endParaRPr lang="de-DE" altLang="de-DE" sz="2800">
              <a:latin typeface="Tahoma" panose="020B0604030504040204" pitchFamily="34" charset="0"/>
            </a:endParaRPr>
          </a:p>
        </p:txBody>
      </p:sp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1219200" y="5029200"/>
            <a:ext cx="3124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200"/>
              <a:t>Zitate aus zwei Spiegel-Artikeln über die aktuelle Traumforschung </a:t>
            </a:r>
            <a:br>
              <a:rPr lang="de-DE" altLang="de-DE" sz="1200"/>
            </a:br>
            <a:r>
              <a:rPr lang="de-DE" altLang="de-DE" sz="1200"/>
              <a:t>(40/1992; 40/1996)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82F2EF-F9B5-4748-812B-88460A5DE860}" type="slidenum">
              <a:rPr lang="de-CH" altLang="de-DE" sz="1200"/>
              <a:pPr/>
              <a:t>6</a:t>
            </a:fld>
            <a:endParaRPr lang="de-CH" altLang="de-DE" sz="1200"/>
          </a:p>
        </p:txBody>
      </p:sp>
      <p:sp>
        <p:nvSpPr>
          <p:cNvPr id="10243" name="Rectangle 1027"/>
          <p:cNvSpPr>
            <a:spLocks noChangeArrowheads="1"/>
          </p:cNvSpPr>
          <p:nvPr/>
        </p:nvSpPr>
        <p:spPr bwMode="auto">
          <a:xfrm>
            <a:off x="1219200" y="1066800"/>
            <a:ext cx="7924800" cy="76200"/>
          </a:xfrm>
          <a:prstGeom prst="rect">
            <a:avLst/>
          </a:prstGeom>
          <a:gradFill rotWithShape="0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0244" name="Text Box 1028"/>
          <p:cNvSpPr txBox="1">
            <a:spLocks noChangeArrowheads="1"/>
          </p:cNvSpPr>
          <p:nvPr/>
        </p:nvSpPr>
        <p:spPr bwMode="auto">
          <a:xfrm>
            <a:off x="5029200" y="1524000"/>
            <a:ext cx="39624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500"/>
              </a:spcAft>
              <a:buClr>
                <a:schemeClr val="hlink"/>
              </a:buClr>
              <a:buFont typeface="Wingdings 3" panose="05040102010807070707" pitchFamily="18" charset="2"/>
              <a:buChar char="u"/>
            </a:pPr>
            <a:r>
              <a:rPr lang="de-DE" altLang="de-DE" sz="2200">
                <a:latin typeface="Tahoma" panose="020B0604030504040204" pitchFamily="34" charset="0"/>
              </a:rPr>
              <a:t>Klare Auslöser bei postraumatischer Belastungsstörung</a:t>
            </a:r>
          </a:p>
          <a:p>
            <a:pPr>
              <a:spcAft>
                <a:spcPts val="500"/>
              </a:spcAft>
              <a:buClr>
                <a:schemeClr val="hlink"/>
              </a:buClr>
              <a:buFont typeface="Wingdings 3" panose="05040102010807070707" pitchFamily="18" charset="2"/>
              <a:buChar char="u"/>
            </a:pPr>
            <a:endParaRPr lang="de-DE" altLang="de-DE" sz="2200">
              <a:latin typeface="Tahoma" panose="020B0604030504040204" pitchFamily="34" charset="0"/>
            </a:endParaRPr>
          </a:p>
          <a:p>
            <a:pPr>
              <a:spcAft>
                <a:spcPts val="500"/>
              </a:spcAft>
              <a:buClr>
                <a:schemeClr val="hlink"/>
              </a:buClr>
              <a:buFont typeface="Wingdings 3" panose="05040102010807070707" pitchFamily="18" charset="2"/>
              <a:buChar char="u"/>
            </a:pPr>
            <a:r>
              <a:rPr lang="de-DE" altLang="de-DE" sz="2200">
                <a:latin typeface="Tahoma" panose="020B0604030504040204" pitchFamily="34" charset="0"/>
              </a:rPr>
              <a:t>kann aber auch ohne traumatische Vorgeschichte auftreten.</a:t>
            </a:r>
          </a:p>
          <a:p>
            <a:pPr>
              <a:spcAft>
                <a:spcPts val="500"/>
              </a:spcAft>
              <a:buClr>
                <a:schemeClr val="hlink"/>
              </a:buClr>
              <a:buFont typeface="Wingdings 3" panose="05040102010807070707" pitchFamily="18" charset="2"/>
              <a:buChar char="u"/>
            </a:pPr>
            <a:endParaRPr lang="de-DE" altLang="de-DE" sz="2200">
              <a:latin typeface="Tahoma" panose="020B0604030504040204" pitchFamily="34" charset="0"/>
            </a:endParaRPr>
          </a:p>
          <a:p>
            <a:pPr>
              <a:spcAft>
                <a:spcPts val="500"/>
              </a:spcAft>
              <a:buClr>
                <a:schemeClr val="hlink"/>
              </a:buClr>
              <a:buFont typeface="Wingdings 3" panose="05040102010807070707" pitchFamily="18" charset="2"/>
              <a:buChar char="u"/>
            </a:pPr>
            <a:r>
              <a:rPr lang="de-DE" altLang="de-DE" sz="2200">
                <a:latin typeface="Tahoma" panose="020B0604030504040204" pitchFamily="34" charset="0"/>
              </a:rPr>
              <a:t>Therapeutische Ansätze bei Alpträumen im Workshop am Nachmittag</a:t>
            </a:r>
          </a:p>
          <a:p>
            <a:pPr>
              <a:spcAft>
                <a:spcPts val="500"/>
              </a:spcAft>
              <a:buClr>
                <a:schemeClr val="hlink"/>
              </a:buClr>
              <a:buFont typeface="Wingdings 3" panose="05040102010807070707" pitchFamily="18" charset="2"/>
              <a:buChar char="u"/>
            </a:pPr>
            <a:endParaRPr lang="de-DE" altLang="de-DE" sz="2200">
              <a:latin typeface="Tahoma" panose="020B0604030504040204" pitchFamily="34" charset="0"/>
            </a:endParaRPr>
          </a:p>
        </p:txBody>
      </p:sp>
      <p:pic>
        <p:nvPicPr>
          <p:cNvPr id="10245" name="Picture 1030" descr="Albtraum-Kurde-40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3810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031"/>
          <p:cNvSpPr>
            <a:spLocks noGrp="1" noChangeArrowheads="1"/>
          </p:cNvSpPr>
          <p:nvPr>
            <p:ph type="ctrTitle"/>
          </p:nvPr>
        </p:nvSpPr>
        <p:spPr>
          <a:xfrm>
            <a:off x="1219200" y="549275"/>
            <a:ext cx="7772400" cy="431800"/>
          </a:xfrm>
        </p:spPr>
        <p:txBody>
          <a:bodyPr anchor="ctr"/>
          <a:lstStyle/>
          <a:p>
            <a:pPr algn="l"/>
            <a:r>
              <a:rPr lang="de-CH" altLang="de-DE" sz="3200"/>
              <a:t>Quälende Erinnerungen - Albträume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5C3706-0EF7-4822-8AA0-C1B55BE6CA09}" type="slidenum">
              <a:rPr lang="de-CH" altLang="de-DE" sz="1200"/>
              <a:pPr/>
              <a:t>7</a:t>
            </a:fld>
            <a:endParaRPr lang="de-CH" altLang="de-DE" sz="1200"/>
          </a:p>
        </p:txBody>
      </p: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1219200" y="533400"/>
            <a:ext cx="685800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de-DE" altLang="de-DE" sz="3200">
                <a:solidFill>
                  <a:srgbClr val="0033CC"/>
                </a:solidFill>
                <a:latin typeface="Tahoma" panose="020B0604030504040204" pitchFamily="34" charset="0"/>
              </a:rPr>
              <a:t>Schlaflabor</a:t>
            </a:r>
          </a:p>
        </p:txBody>
      </p:sp>
      <p:pic>
        <p:nvPicPr>
          <p:cNvPr id="11268" name="Picture 1057" descr="EEG-Schlafla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60" descr="EEG-Jap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08768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063"/>
          <p:cNvSpPr>
            <a:spLocks noChangeArrowheads="1"/>
          </p:cNvSpPr>
          <p:nvPr/>
        </p:nvSpPr>
        <p:spPr bwMode="auto">
          <a:xfrm>
            <a:off x="1219200" y="1066800"/>
            <a:ext cx="7924800" cy="76200"/>
          </a:xfrm>
          <a:prstGeom prst="rect">
            <a:avLst/>
          </a:prstGeom>
          <a:gradFill rotWithShape="0">
            <a:gsLst>
              <a:gs pos="0">
                <a:srgbClr val="96AB94"/>
              </a:gs>
              <a:gs pos="8501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499">
                <a:srgbClr val="D4DEFF"/>
              </a:gs>
              <a:gs pos="100000">
                <a:srgbClr val="96AB9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1271" name="Text Box 1064"/>
          <p:cNvSpPr txBox="1">
            <a:spLocks noChangeArrowheads="1"/>
          </p:cNvSpPr>
          <p:nvPr/>
        </p:nvSpPr>
        <p:spPr bwMode="auto">
          <a:xfrm>
            <a:off x="5943600" y="1524000"/>
            <a:ext cx="2819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ahoma" panose="020B0604030504040204" pitchFamily="34" charset="0"/>
              </a:rPr>
              <a:t>Forscher unterscheiden </a:t>
            </a:r>
            <a:br>
              <a:rPr lang="de-DE" altLang="de-DE">
                <a:latin typeface="Tahoma" panose="020B0604030504040204" pitchFamily="34" charset="0"/>
              </a:rPr>
            </a:br>
            <a:r>
              <a:rPr lang="de-DE" altLang="de-DE">
                <a:latin typeface="Tahoma" panose="020B0604030504040204" pitchFamily="34" charset="0"/>
              </a:rPr>
              <a:t>über 80 (!)</a:t>
            </a:r>
            <a:br>
              <a:rPr lang="de-DE" altLang="de-DE">
                <a:latin typeface="Tahoma" panose="020B0604030504040204" pitchFamily="34" charset="0"/>
              </a:rPr>
            </a:br>
            <a:r>
              <a:rPr lang="de-DE" altLang="de-DE">
                <a:latin typeface="Tahoma" panose="020B0604030504040204" pitchFamily="34" charset="0"/>
              </a:rPr>
              <a:t>verschiedene Schlafstörungen.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D72325-D819-40A0-A6E9-32052EBAAE90}" type="slidenum">
              <a:rPr lang="de-CH" altLang="de-DE" sz="1200"/>
              <a:pPr/>
              <a:t>8</a:t>
            </a:fld>
            <a:endParaRPr lang="de-CH" altLang="de-DE" sz="1200"/>
          </a:p>
        </p:txBody>
      </p:sp>
      <p:pic>
        <p:nvPicPr>
          <p:cNvPr id="12291" name="Picture 8" descr="EEG-Schla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"/>
            <a:ext cx="73152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219200" y="3810000"/>
            <a:ext cx="6278563" cy="822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/>
              <a:t>Im Schlaf erscheint die Hirnaktivität noch stärker </a:t>
            </a:r>
          </a:p>
          <a:p>
            <a:r>
              <a:rPr lang="de-DE" altLang="de-DE"/>
              <a:t>als im Wachzustand. Was geschieht da?</a:t>
            </a:r>
          </a:p>
        </p:txBody>
      </p:sp>
      <p:sp>
        <p:nvSpPr>
          <p:cNvPr id="12293" name="Line 10"/>
          <p:cNvSpPr>
            <a:spLocks noChangeShapeType="1"/>
          </p:cNvSpPr>
          <p:nvPr/>
        </p:nvSpPr>
        <p:spPr bwMode="auto">
          <a:xfrm flipH="1">
            <a:off x="3132138" y="5661025"/>
            <a:ext cx="647700" cy="431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3832225" y="5457825"/>
            <a:ext cx="2074863" cy="457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b="1">
                <a:solidFill>
                  <a:schemeClr val="bg1"/>
                </a:solidFill>
                <a:latin typeface="Tahoma" panose="020B0604030504040204" pitchFamily="34" charset="0"/>
              </a:rPr>
              <a:t>Traumschlaf</a:t>
            </a:r>
          </a:p>
        </p:txBody>
      </p:sp>
      <p:sp>
        <p:nvSpPr>
          <p:cNvPr id="1229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87450" y="260350"/>
            <a:ext cx="1728788" cy="936625"/>
          </a:xfrm>
        </p:spPr>
        <p:txBody>
          <a:bodyPr anchor="ctr"/>
          <a:lstStyle/>
          <a:p>
            <a:pPr algn="l"/>
            <a:r>
              <a:rPr lang="de-CH" altLang="de-DE" sz="3200"/>
              <a:t>Schlaf-EEG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0DA5D3-1467-4A36-A46C-A76D41D44474}" type="slidenum">
              <a:rPr lang="de-CH" altLang="de-DE" sz="1200"/>
              <a:pPr/>
              <a:t>9</a:t>
            </a:fld>
            <a:endParaRPr lang="de-CH" altLang="de-DE" sz="1200"/>
          </a:p>
        </p:txBody>
      </p:sp>
      <p:pic>
        <p:nvPicPr>
          <p:cNvPr id="13315" name="Picture 7" descr="Brain-Schlaf-F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76338"/>
            <a:ext cx="71628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219200" y="404813"/>
            <a:ext cx="7239000" cy="577850"/>
          </a:xfrm>
        </p:spPr>
        <p:txBody>
          <a:bodyPr anchor="ctr"/>
          <a:lstStyle/>
          <a:p>
            <a:pPr algn="l"/>
            <a:r>
              <a:rPr lang="de-CH" altLang="de-DE" sz="3200"/>
              <a:t>Schlafzentren im Gehirn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Bildschirmpräsentation (4:3)</PresentationFormat>
  <Paragraphs>58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Times New Roman</vt:lpstr>
      <vt:lpstr>Arial</vt:lpstr>
      <vt:lpstr>Tahoma</vt:lpstr>
      <vt:lpstr>Calibri</vt:lpstr>
      <vt:lpstr>Cambria</vt:lpstr>
      <vt:lpstr>Wingdings 3</vt:lpstr>
      <vt:lpstr>Standarddesign</vt:lpstr>
      <vt:lpstr>PowerPoint-Präsentation</vt:lpstr>
      <vt:lpstr>PowerPoint-Präsentation</vt:lpstr>
      <vt:lpstr>Traumdeutung seit der Antike</vt:lpstr>
      <vt:lpstr>PowerPoint-Präsentation</vt:lpstr>
      <vt:lpstr>PowerPoint-Präsentation</vt:lpstr>
      <vt:lpstr>Quälende Erinnerungen - Albträume</vt:lpstr>
      <vt:lpstr>PowerPoint-Präsentation</vt:lpstr>
      <vt:lpstr>Schlaf-EEG</vt:lpstr>
      <vt:lpstr>Schlafzentren im Gehirn</vt:lpstr>
      <vt:lpstr>Die Architektur des Schlafes</vt:lpstr>
      <vt:lpstr>Weitere Präsentationen</vt:lpstr>
    </vt:vector>
  </TitlesOfParts>
  <Company>Klinik Sonnenhalde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Schlafen und Träumen</dc:title>
  <dc:creator>Dr. Samuel Pfeifer</dc:creator>
  <cp:lastModifiedBy>Samuel Pfeifer</cp:lastModifiedBy>
  <cp:revision>112</cp:revision>
  <cp:lastPrinted>2002-02-13T09:09:34Z</cp:lastPrinted>
  <dcterms:created xsi:type="dcterms:W3CDTF">2000-10-16T05:47:06Z</dcterms:created>
  <dcterms:modified xsi:type="dcterms:W3CDTF">2017-04-18T06:51:37Z</dcterms:modified>
</cp:coreProperties>
</file>