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9"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Lst>
  <p:sldSz cx="104394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112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30DA27-3DD9-41AC-B93C-DC344D03FC08}" type="datetimeFigureOut">
              <a:rPr lang="de-CH" smtClean="0"/>
              <a:t>28.03.2017</a:t>
            </a:fld>
            <a:endParaRPr lang="de-CH"/>
          </a:p>
        </p:txBody>
      </p:sp>
      <p:sp>
        <p:nvSpPr>
          <p:cNvPr id="4" name="Folienbildplatzhalter 3"/>
          <p:cNvSpPr>
            <a:spLocks noGrp="1" noRot="1" noChangeAspect="1"/>
          </p:cNvSpPr>
          <p:nvPr>
            <p:ph type="sldImg" idx="2"/>
          </p:nvPr>
        </p:nvSpPr>
        <p:spPr>
          <a:xfrm>
            <a:off x="1079500" y="1143000"/>
            <a:ext cx="46990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C20C6B-7FE7-450F-A0FE-61BD09CA932F}" type="slidenum">
              <a:rPr lang="de-CH" smtClean="0"/>
              <a:t>‹Nr.›</a:t>
            </a:fld>
            <a:endParaRPr lang="de-CH"/>
          </a:p>
        </p:txBody>
      </p:sp>
    </p:spTree>
    <p:extLst>
      <p:ext uri="{BB962C8B-B14F-4D97-AF65-F5344CB8AC3E}">
        <p14:creationId xmlns:p14="http://schemas.microsoft.com/office/powerpoint/2010/main" val="1016016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expanded to other symptoms and disorders, including depression, anxiety, borderline personality disorder, cancer side-effects, eating disorders, and sexual dysfunction </a:t>
            </a:r>
            <a:endParaRPr lang="de-CH" dirty="0"/>
          </a:p>
        </p:txBody>
      </p:sp>
      <p:sp>
        <p:nvSpPr>
          <p:cNvPr id="4" name="Foliennummernplatzhalter 3"/>
          <p:cNvSpPr>
            <a:spLocks noGrp="1"/>
          </p:cNvSpPr>
          <p:nvPr>
            <p:ph type="sldNum" sz="quarter" idx="10"/>
          </p:nvPr>
        </p:nvSpPr>
        <p:spPr/>
        <p:txBody>
          <a:bodyPr/>
          <a:lstStyle/>
          <a:p>
            <a:fld id="{233C9692-F9B6-4752-82D8-A692B8862853}" type="slidenum">
              <a:rPr lang="de-CH" smtClean="0"/>
              <a:t>2</a:t>
            </a:fld>
            <a:endParaRPr lang="de-CH"/>
          </a:p>
        </p:txBody>
      </p:sp>
    </p:spTree>
    <p:extLst>
      <p:ext uri="{BB962C8B-B14F-4D97-AF65-F5344CB8AC3E}">
        <p14:creationId xmlns:p14="http://schemas.microsoft.com/office/powerpoint/2010/main" val="2257972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M. </a:t>
            </a:r>
            <a:r>
              <a:rPr lang="de-CH" dirty="0" err="1"/>
              <a:t>Bohus</a:t>
            </a:r>
            <a:endParaRPr lang="de-CH" dirty="0"/>
          </a:p>
          <a:p>
            <a:r>
              <a:rPr lang="de-CH" dirty="0"/>
              <a:t>Zentralinstitut für Seelische Gesundheit, Klinik für Psychosomatik</a:t>
            </a:r>
          </a:p>
          <a:p>
            <a:r>
              <a:rPr lang="de-CH" dirty="0"/>
              <a:t>und Psychotherapeutische Medizin, Mannheim</a:t>
            </a:r>
          </a:p>
          <a:p>
            <a:r>
              <a:rPr lang="de-CH" dirty="0"/>
              <a:t>Achtsamkeitsbasierte</a:t>
            </a:r>
          </a:p>
          <a:p>
            <a:r>
              <a:rPr lang="de-CH" dirty="0"/>
              <a:t>Psychotherapie</a:t>
            </a:r>
          </a:p>
          <a:p>
            <a:r>
              <a:rPr lang="de-CH" dirty="0"/>
              <a:t>Zusammenfassung</a:t>
            </a:r>
          </a:p>
          <a:p>
            <a:r>
              <a:rPr lang="de-CH" dirty="0"/>
              <a:t>Achtsamkeitsbasierte Psychotherapie hat ihre Ursprünge in der fernöstlichen Meditations-</a:t>
            </a:r>
          </a:p>
          <a:p>
            <a:r>
              <a:rPr lang="de-CH" dirty="0" err="1"/>
              <a:t>kultur</a:t>
            </a:r>
            <a:r>
              <a:rPr lang="de-CH" dirty="0"/>
              <a:t>. Im psychotherapeutischen Kontext fokussieren achtsamkeitsbasierte Konzepte als</a:t>
            </a:r>
          </a:p>
          <a:p>
            <a:r>
              <a:rPr lang="de-CH" dirty="0"/>
              <a:t>störungsübergreifende modulare Komponenten einerseits auf die Verbesserung der </a:t>
            </a:r>
            <a:r>
              <a:rPr lang="de-CH" dirty="0" err="1"/>
              <a:t>Akzep</a:t>
            </a:r>
            <a:r>
              <a:rPr lang="de-CH" dirty="0"/>
              <a:t>-</a:t>
            </a:r>
          </a:p>
          <a:p>
            <a:r>
              <a:rPr lang="de-CH" dirty="0"/>
              <a:t>tanz unangenehmer Lebensumstände und Emotionen, andererseits auf die Verbesserung</a:t>
            </a:r>
          </a:p>
          <a:p>
            <a:r>
              <a:rPr lang="de-CH" dirty="0"/>
              <a:t>der „metakognitiven Wahrnehmung“, d. h. der emotionsfreien Beobachtung </a:t>
            </a:r>
            <a:r>
              <a:rPr lang="de-CH" dirty="0" err="1"/>
              <a:t>intrapsychi</a:t>
            </a:r>
            <a:r>
              <a:rPr lang="de-CH" dirty="0"/>
              <a:t>-</a:t>
            </a:r>
          </a:p>
          <a:p>
            <a:r>
              <a:rPr lang="de-CH" dirty="0"/>
              <a:t>scher Prozesse. Derzeit liegen 5 ausgearbeitete achtsamkeitsbasierte Konzepte vor, jedoch mit</a:t>
            </a:r>
          </a:p>
          <a:p>
            <a:r>
              <a:rPr lang="de-CH" dirty="0"/>
              <a:t>unterschiedlichem Wirksamkeitsnachweis: Während etwa die „</a:t>
            </a:r>
            <a:r>
              <a:rPr lang="de-CH" dirty="0" err="1"/>
              <a:t>mindfulness-based</a:t>
            </a:r>
            <a:r>
              <a:rPr lang="de-CH" dirty="0"/>
              <a:t> </a:t>
            </a:r>
            <a:r>
              <a:rPr lang="de-CH" dirty="0" err="1"/>
              <a:t>cogniti</a:t>
            </a:r>
            <a:r>
              <a:rPr lang="de-CH" dirty="0"/>
              <a:t>-</a:t>
            </a:r>
          </a:p>
          <a:p>
            <a:r>
              <a:rPr lang="de-CH" dirty="0" err="1"/>
              <a:t>ve</a:t>
            </a:r>
            <a:r>
              <a:rPr lang="de-CH" dirty="0"/>
              <a:t> </a:t>
            </a:r>
            <a:r>
              <a:rPr lang="de-CH" dirty="0" err="1"/>
              <a:t>therapy</a:t>
            </a:r>
            <a:r>
              <a:rPr lang="de-CH" dirty="0"/>
              <a:t>“ (MBCT) in der Rückfallprophylaxe der rezidivierenden Depression als wirksam</a:t>
            </a:r>
          </a:p>
          <a:p>
            <a:r>
              <a:rPr lang="de-CH" dirty="0"/>
              <a:t>eingestuft werden kann, sind für die weit verbreitete „</a:t>
            </a:r>
            <a:r>
              <a:rPr lang="de-CH" dirty="0" err="1"/>
              <a:t>mindfulness-based</a:t>
            </a:r>
            <a:r>
              <a:rPr lang="de-CH" dirty="0"/>
              <a:t> stress </a:t>
            </a:r>
            <a:r>
              <a:rPr lang="de-CH" dirty="0" err="1"/>
              <a:t>reduction</a:t>
            </a:r>
            <a:r>
              <a:rPr lang="de-CH" dirty="0"/>
              <a:t>“</a:t>
            </a:r>
          </a:p>
          <a:p>
            <a:r>
              <a:rPr lang="de-CH" dirty="0"/>
              <a:t>(MBSR) lediglich </a:t>
            </a:r>
            <a:r>
              <a:rPr lang="de-CH" dirty="0" err="1"/>
              <a:t>geringgradige</a:t>
            </a:r>
            <a:r>
              <a:rPr lang="de-CH" dirty="0"/>
              <a:t> Effekte nachgewiesen. Zusammenfassend zeigt die </a:t>
            </a:r>
            <a:r>
              <a:rPr lang="de-CH" dirty="0" err="1"/>
              <a:t>Datenla</a:t>
            </a:r>
            <a:r>
              <a:rPr lang="de-CH" dirty="0"/>
              <a:t>-</a:t>
            </a:r>
          </a:p>
          <a:p>
            <a:r>
              <a:rPr lang="de-CH" dirty="0" err="1"/>
              <a:t>ge</a:t>
            </a:r>
            <a:r>
              <a:rPr lang="de-CH" dirty="0"/>
              <a:t>, dass Achtsamkeit als Baustein einer modular </a:t>
            </a:r>
            <a:r>
              <a:rPr lang="de-CH" dirty="0" err="1"/>
              <a:t>konzeptionalisierten</a:t>
            </a:r>
            <a:r>
              <a:rPr lang="de-CH" dirty="0"/>
              <a:t> Psychotherapie sinn-</a:t>
            </a:r>
          </a:p>
          <a:p>
            <a:r>
              <a:rPr lang="de-CH" dirty="0"/>
              <a:t>voll und wirksam sein kann.</a:t>
            </a:r>
          </a:p>
          <a:p>
            <a:r>
              <a:rPr lang="de-CH" dirty="0"/>
              <a:t>Schlüsselwörter</a:t>
            </a:r>
          </a:p>
          <a:p>
            <a:r>
              <a:rPr lang="de-CH" dirty="0"/>
              <a:t>Psychotherapie · Achtsamkeitsbasierte Stressreduktion · Dialektisch </a:t>
            </a:r>
            <a:r>
              <a:rPr lang="de-CH" dirty="0" err="1"/>
              <a:t>behaviorale</a:t>
            </a:r>
            <a:r>
              <a:rPr lang="de-CH" dirty="0"/>
              <a:t> Therapie ·</a:t>
            </a:r>
          </a:p>
          <a:p>
            <a:r>
              <a:rPr lang="de-CH" dirty="0"/>
              <a:t>Akzeptanz- und </a:t>
            </a:r>
            <a:r>
              <a:rPr lang="de-CH" dirty="0" err="1"/>
              <a:t>Commitmenttherapie</a:t>
            </a:r>
            <a:r>
              <a:rPr lang="de-CH" dirty="0"/>
              <a:t> · Achtsamkeitsbasierte kognitive Therapie</a:t>
            </a:r>
          </a:p>
          <a:p>
            <a:r>
              <a:rPr lang="de-CH" dirty="0"/>
              <a:t>CME Zertifizierte Fortbildung</a:t>
            </a:r>
          </a:p>
          <a:p>
            <a:r>
              <a:rPr lang="de-CH" dirty="0"/>
              <a:t>D</a:t>
            </a:r>
          </a:p>
        </p:txBody>
      </p:sp>
      <p:sp>
        <p:nvSpPr>
          <p:cNvPr id="4" name="Foliennummernplatzhalter 3"/>
          <p:cNvSpPr>
            <a:spLocks noGrp="1"/>
          </p:cNvSpPr>
          <p:nvPr>
            <p:ph type="sldNum" sz="quarter" idx="10"/>
          </p:nvPr>
        </p:nvSpPr>
        <p:spPr/>
        <p:txBody>
          <a:bodyPr/>
          <a:lstStyle/>
          <a:p>
            <a:fld id="{233C9692-F9B6-4752-82D8-A692B8862853}" type="slidenum">
              <a:rPr lang="de-CH" smtClean="0"/>
              <a:t>4</a:t>
            </a:fld>
            <a:endParaRPr lang="de-CH"/>
          </a:p>
        </p:txBody>
      </p:sp>
    </p:spTree>
    <p:extLst>
      <p:ext uri="{BB962C8B-B14F-4D97-AF65-F5344CB8AC3E}">
        <p14:creationId xmlns:p14="http://schemas.microsoft.com/office/powerpoint/2010/main" val="3858606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Die zweite Komponente der Achtsamkeit wird von den Autoren der Konsenskonferenz als „</a:t>
            </a:r>
            <a:r>
              <a:rPr lang="de-CH" dirty="0" err="1"/>
              <a:t>orienting</a:t>
            </a:r>
            <a:r>
              <a:rPr lang="de-CH" dirty="0"/>
              <a:t> </a:t>
            </a:r>
            <a:r>
              <a:rPr lang="de-CH" dirty="0" err="1"/>
              <a:t>to</a:t>
            </a:r>
            <a:r>
              <a:rPr lang="de-CH" dirty="0"/>
              <a:t> </a:t>
            </a:r>
            <a:r>
              <a:rPr lang="de-CH" dirty="0" err="1"/>
              <a:t>experience</a:t>
            </a:r>
            <a:r>
              <a:rPr lang="de-CH" dirty="0"/>
              <a:t>“ bezeichnet und beschreibt die sich entwickelnde Grundhaltung des Übenden: So führt die fortwährende, nichtbewertende Beobachtung seiner </a:t>
            </a:r>
            <a:r>
              <a:rPr lang="de-CH" dirty="0" err="1"/>
              <a:t>anflutenden</a:t>
            </a:r>
            <a:r>
              <a:rPr lang="de-CH" dirty="0"/>
              <a:t> Gedanken und Gefühle, die er nicht unterdrückt, sondern schlicht wahrnimmt, langfristig zu einer vertieften „Akzeptanz“ derselben. „Akzeptanz“ meint in diesem Kontext auch die bewusste Entscheidung, Abstand von seinen eigenen Konzepten zu gewinnen und die Dinge (einschließlich seiner eigenen Kognitionen und Emotionen) in ihrer „So-</a:t>
            </a:r>
            <a:r>
              <a:rPr lang="de-CH" dirty="0" err="1"/>
              <a:t>heit</a:t>
            </a:r>
            <a:r>
              <a:rPr lang="de-CH" dirty="0"/>
              <a:t>“ anzunehmen [3]. </a:t>
            </a:r>
            <a:r>
              <a:rPr lang="de-CH"/>
              <a:t>Gerade die zweite Komponente weist auf den Langzeit- oder Trainingseffekt von Achtsamkeit hin: Man nimmt an, dass der während der Achtsamkeitsmeditation erlebte Prozess generalisiert und schließlich automatisiert aktiviert werden kann.</a:t>
            </a:r>
          </a:p>
        </p:txBody>
      </p:sp>
      <p:sp>
        <p:nvSpPr>
          <p:cNvPr id="4" name="Foliennummernplatzhalter 3"/>
          <p:cNvSpPr>
            <a:spLocks noGrp="1"/>
          </p:cNvSpPr>
          <p:nvPr>
            <p:ph type="sldNum" sz="quarter" idx="10"/>
          </p:nvPr>
        </p:nvSpPr>
        <p:spPr/>
        <p:txBody>
          <a:bodyPr/>
          <a:lstStyle/>
          <a:p>
            <a:fld id="{233C9692-F9B6-4752-82D8-A692B8862853}" type="slidenum">
              <a:rPr lang="de-CH" smtClean="0"/>
              <a:t>6</a:t>
            </a:fld>
            <a:endParaRPr lang="de-CH"/>
          </a:p>
        </p:txBody>
      </p:sp>
    </p:spTree>
    <p:extLst>
      <p:ext uri="{BB962C8B-B14F-4D97-AF65-F5344CB8AC3E}">
        <p14:creationId xmlns:p14="http://schemas.microsoft.com/office/powerpoint/2010/main" val="2513065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200" b="1" kern="1200" dirty="0">
                <a:solidFill>
                  <a:schemeClr val="tx1"/>
                </a:solidFill>
                <a:effectLst/>
                <a:latin typeface="+mn-lt"/>
                <a:ea typeface="+mn-ea"/>
                <a:cs typeface="+mn-cs"/>
              </a:rPr>
              <a:t>Basics Achtsamkeit </a:t>
            </a:r>
          </a:p>
          <a:p>
            <a:r>
              <a:rPr lang="de-CH" sz="1200" kern="1200" dirty="0">
                <a:solidFill>
                  <a:schemeClr val="tx1"/>
                </a:solidFill>
                <a:effectLst/>
                <a:latin typeface="+mn-lt"/>
                <a:ea typeface="+mn-ea"/>
                <a:cs typeface="+mn-cs"/>
              </a:rPr>
              <a:t>(aus Skript </a:t>
            </a:r>
            <a:r>
              <a:rPr lang="de-CH" sz="1200" kern="1200" dirty="0" err="1">
                <a:solidFill>
                  <a:schemeClr val="tx1"/>
                </a:solidFill>
                <a:effectLst/>
                <a:latin typeface="+mn-lt"/>
                <a:ea typeface="+mn-ea"/>
                <a:cs typeface="+mn-cs"/>
              </a:rPr>
              <a:t>Thürmann</a:t>
            </a:r>
            <a:r>
              <a:rPr lang="de-CH" sz="1200" kern="1200" dirty="0">
                <a:solidFill>
                  <a:schemeClr val="tx1"/>
                </a:solidFill>
                <a:effectLst/>
                <a:latin typeface="+mn-lt"/>
                <a:ea typeface="+mn-ea"/>
                <a:cs typeface="+mn-cs"/>
              </a:rPr>
              <a:t> 2010) </a:t>
            </a:r>
          </a:p>
          <a:p>
            <a:r>
              <a:rPr lang="de-CH" sz="1200" b="1" i="1" kern="1200" dirty="0">
                <a:solidFill>
                  <a:schemeClr val="tx1"/>
                </a:solidFill>
                <a:effectLst/>
                <a:latin typeface="+mn-lt"/>
                <a:ea typeface="+mn-ea"/>
                <a:cs typeface="+mn-cs"/>
              </a:rPr>
              <a:t>Die sieben hilfreichen Einstellungen der Achtsamkeit oder „...die Erde, in die man die Samen der Achtsamkeit legt...“  </a:t>
            </a:r>
          </a:p>
          <a:p>
            <a:r>
              <a:rPr lang="de-CH" sz="1200" kern="1200" dirty="0">
                <a:solidFill>
                  <a:schemeClr val="tx1"/>
                </a:solidFill>
                <a:effectLst/>
                <a:latin typeface="+mn-lt"/>
                <a:ea typeface="+mn-ea"/>
                <a:cs typeface="+mn-cs"/>
              </a:rPr>
              <a:t> </a:t>
            </a:r>
          </a:p>
          <a:p>
            <a:r>
              <a:rPr lang="de-CH" sz="1200" kern="1200" dirty="0">
                <a:solidFill>
                  <a:schemeClr val="tx1"/>
                </a:solidFill>
                <a:effectLst/>
                <a:latin typeface="+mn-lt"/>
                <a:ea typeface="+mn-ea"/>
                <a:cs typeface="+mn-cs"/>
              </a:rPr>
              <a:t>1. Nicht-Urteilen: Haltung eines unvoreingenommenen, aufmerksamen  Zeugen, der den gegenwärtigen Augenblick wertfrei so wahrnimmt,  wie er sich entfaltet. Genauso wichtig ist es, das Urteilen nicht zu  verurteilen. Stellen sie einfach nur fest, dass sie beurteilen.  </a:t>
            </a:r>
          </a:p>
          <a:p>
            <a:r>
              <a:rPr lang="de-CH" sz="1200" kern="1200" dirty="0">
                <a:solidFill>
                  <a:schemeClr val="tx1"/>
                </a:solidFill>
                <a:effectLst/>
                <a:latin typeface="+mn-lt"/>
                <a:ea typeface="+mn-ea"/>
                <a:cs typeface="+mn-cs"/>
              </a:rPr>
              <a:t>2. Geduld: Ungeduld kommt oft auf, wenn unser selbstbezogener Teil,  danach schreit, dass die Dinge anders sein sollen, als sie es tatsächlich  sind Um geduldiger zu werden ist es notwendig Ungeduld zu  erkennen. Achten sie auf die Neigung, durch den Moment zu hetzen,  um zum nächsten zu kommen. Geduldig sein heißt zu wissen, dass  jedes Ding seine eigene Zeit braucht und Erfolge und Rückschläge  dazu gehören. (Bsp. Eltern-Kinder). Geduld erfordert ein gewisses  Maß an Freundlichkeit und Mitgefühl sich selber gegenüber, während  man die Situation aushält. Dieser Geduld wohnt Güte inne.  </a:t>
            </a:r>
          </a:p>
          <a:p>
            <a:r>
              <a:rPr lang="de-CH" sz="1200" kern="1200" dirty="0">
                <a:solidFill>
                  <a:schemeClr val="tx1"/>
                </a:solidFill>
                <a:effectLst/>
                <a:latin typeface="+mn-lt"/>
                <a:ea typeface="+mn-ea"/>
                <a:cs typeface="+mn-cs"/>
              </a:rPr>
              <a:t>3. Anfängergeist: Üblicherweise neigen wir dazu Dinge die wir schon  kennen gar nicht mehr wirklich zu betrachten, sondern wir </a:t>
            </a:r>
            <a:r>
              <a:rPr lang="de-CH" sz="1200" kern="1200" dirty="0" err="1">
                <a:solidFill>
                  <a:schemeClr val="tx1"/>
                </a:solidFill>
                <a:effectLst/>
                <a:latin typeface="+mn-lt"/>
                <a:ea typeface="+mn-ea"/>
                <a:cs typeface="+mn-cs"/>
              </a:rPr>
              <a:t>erkennnen</a:t>
            </a:r>
            <a:r>
              <a:rPr lang="de-CH" sz="1200" kern="1200" dirty="0">
                <a:solidFill>
                  <a:schemeClr val="tx1"/>
                </a:solidFill>
                <a:effectLst/>
                <a:latin typeface="+mn-lt"/>
                <a:ea typeface="+mn-ea"/>
                <a:cs typeface="+mn-cs"/>
              </a:rPr>
              <a:t>  es und betrachten es durch die Brille der vergangenen Ereignisse. Wir  nehmen an, dass unsere Sicht selbstverständlich die einzig richtige ist,  da wir durch den Filter unserer Erwartungen, Meinungen und  Erfahrungen wahrnehmen. Der Anfängergeist meint eine offene  Haltung einzunehmen und bereit zu sein, alles zu sehen, als wäre es  das erste mal, dadurch eröffnen sich ganz neue  Erfahrungsmöglichkeiten.  </a:t>
            </a:r>
          </a:p>
          <a:p>
            <a:r>
              <a:rPr lang="de-CH" sz="1200" kern="1200" dirty="0">
                <a:solidFill>
                  <a:schemeClr val="tx1"/>
                </a:solidFill>
                <a:effectLst/>
                <a:latin typeface="+mn-lt"/>
                <a:ea typeface="+mn-ea"/>
                <a:cs typeface="+mn-cs"/>
              </a:rPr>
              <a:t>4. Vertrauen: ...in die eigene innere Weisheit.  </a:t>
            </a:r>
          </a:p>
          <a:p>
            <a:r>
              <a:rPr lang="de-CH" sz="1200" kern="1200" dirty="0">
                <a:solidFill>
                  <a:schemeClr val="tx1"/>
                </a:solidFill>
                <a:effectLst/>
                <a:latin typeface="+mn-lt"/>
                <a:ea typeface="+mn-ea"/>
                <a:cs typeface="+mn-cs"/>
              </a:rPr>
              <a:t>5. Nicht-Greifen: Mit Handlungen verfolgen wir oft einen Zweck, wir  möchten etwas bestimmtes erreichen. In der Achtsamkeitspraxis  greifen wir nicht nach Entspannung, „Wellness“, Balance, Harmonie  oder sonst etwas Erstrebenswertem. Wir sind mit dem, was ist, auch  wenn es gar nicht entspannt oder balanciert </a:t>
            </a:r>
            <a:r>
              <a:rPr lang="de-CH" sz="1200" kern="1200" dirty="0" err="1">
                <a:solidFill>
                  <a:schemeClr val="tx1"/>
                </a:solidFill>
                <a:effectLst/>
                <a:latin typeface="+mn-lt"/>
                <a:ea typeface="+mn-ea"/>
                <a:cs typeface="+mn-cs"/>
              </a:rPr>
              <a:t>ist.Paradoxerweise</a:t>
            </a:r>
            <a:r>
              <a:rPr lang="de-CH" sz="1200" kern="1200" dirty="0">
                <a:solidFill>
                  <a:schemeClr val="tx1"/>
                </a:solidFill>
                <a:effectLst/>
                <a:latin typeface="+mn-lt"/>
                <a:ea typeface="+mn-ea"/>
                <a:cs typeface="+mn-cs"/>
              </a:rPr>
              <a:t> ist die  Entspannung und Wohlbefinden ein Nebeneffekt dieser Praxis. Der  beste Weg, die eigenen Ziele im Rahmen der Achtsamkeitspraxis zu  erreichen, besteht darin, keine Resultate mehr anzustreben und  stattdessen zu beginnen, das was geschieht, geschehen zu lassen, und  ihm klare, mitfühlende Bewusstheit entgegenzubringen, während es  geschieht. Sozusagen aktives Nicht-Tun.  </a:t>
            </a:r>
          </a:p>
          <a:p>
            <a:r>
              <a:rPr lang="de-CH" sz="1200" kern="1200" dirty="0">
                <a:solidFill>
                  <a:schemeClr val="tx1"/>
                </a:solidFill>
                <a:effectLst/>
                <a:latin typeface="+mn-lt"/>
                <a:ea typeface="+mn-ea"/>
                <a:cs typeface="+mn-cs"/>
              </a:rPr>
              <a:t>6. Akzeptanz: ...von dem was jetzt da ist. JA sagen zu allem was zu  einem gehört: Schmerz, Traurigkeit, eigene Unwissenheit, Wut,  Sorge, Langeweile, Frust. Annahme bedeutet nicht, dass man alles  mögen oder eine passive Haltung einnehmen muss und seine  Veränderungswünsche aufgibt. Der erste Schritt zur Veränderung ist  zu erkennen, was ist. </a:t>
            </a:r>
          </a:p>
          <a:p>
            <a:r>
              <a:rPr lang="de-CH" sz="1200" kern="1200" dirty="0">
                <a:solidFill>
                  <a:schemeClr val="tx1"/>
                </a:solidFill>
                <a:effectLst/>
                <a:latin typeface="+mn-lt"/>
                <a:ea typeface="+mn-ea"/>
                <a:cs typeface="+mn-cs"/>
              </a:rPr>
              <a:t>7. Loslassen oder Nichtanhaften: Das Anhaften wird von Mögen und  Nicht-Mögen und vom Urteilen über die Dinge verursacht.  Verstricken sie sich nicht in gut oder schlecht, angenehm oder  unangenehm. Belassen sie ihre Erfahrung einfach so, wie sie ist.  Kennen sie das Gefühl von Anspannung und Verhärtung, das sowohl  bei angenehmen als auch unangenehmen Situationen aufkommt?  Loslassen bedeutet nur, die Anspannung um die Sache herum  loszulassen und die Sache sein zu lassen. Es ist nicht notwendig, die  Sache wegzustoßen. Lockern sie nur die Anspannung  </a:t>
            </a:r>
          </a:p>
          <a:p>
            <a:endParaRPr lang="de-CH" dirty="0"/>
          </a:p>
        </p:txBody>
      </p:sp>
      <p:sp>
        <p:nvSpPr>
          <p:cNvPr id="4" name="Foliennummernplatzhalter 3"/>
          <p:cNvSpPr>
            <a:spLocks noGrp="1"/>
          </p:cNvSpPr>
          <p:nvPr>
            <p:ph type="sldNum" sz="quarter" idx="10"/>
          </p:nvPr>
        </p:nvSpPr>
        <p:spPr/>
        <p:txBody>
          <a:bodyPr/>
          <a:lstStyle/>
          <a:p>
            <a:fld id="{233C9692-F9B6-4752-82D8-A692B8862853}" type="slidenum">
              <a:rPr lang="de-CH" smtClean="0"/>
              <a:t>9</a:t>
            </a:fld>
            <a:endParaRPr lang="de-CH"/>
          </a:p>
        </p:txBody>
      </p:sp>
    </p:spTree>
    <p:extLst>
      <p:ext uri="{BB962C8B-B14F-4D97-AF65-F5344CB8AC3E}">
        <p14:creationId xmlns:p14="http://schemas.microsoft.com/office/powerpoint/2010/main" val="2742599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de-CH" altLang="de-DE"/>
              <a:t>Nach Harris: ACT leicht gemacht, Arbor-Verlag; S. 23</a:t>
            </a:r>
          </a:p>
          <a:p>
            <a:pPr eaLnBrk="1" hangingPunct="1">
              <a:spcBef>
                <a:spcPct val="0"/>
              </a:spcBef>
            </a:pPr>
            <a:endParaRPr lang="de-CH" altLang="de-DE"/>
          </a:p>
        </p:txBody>
      </p:sp>
      <p:sp>
        <p:nvSpPr>
          <p:cNvPr id="53252" name="Foliennummernplatzhalt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1B55BA9A-8104-4FFE-A29C-C5060B920D8E}" type="slidenum">
              <a:rPr lang="de-CH" smtClean="0">
                <a:latin typeface="Calibri" pitchFamily="34" charset="0"/>
              </a:rPr>
              <a:pPr fontAlgn="base">
                <a:spcBef>
                  <a:spcPct val="0"/>
                </a:spcBef>
                <a:spcAft>
                  <a:spcPct val="0"/>
                </a:spcAft>
                <a:defRPr/>
              </a:pPr>
              <a:t>11</a:t>
            </a:fld>
            <a:endParaRPr lang="de-CH">
              <a:latin typeface="Calibri" pitchFamily="34" charset="0"/>
            </a:endParaRPr>
          </a:p>
        </p:txBody>
      </p:sp>
    </p:spTree>
    <p:extLst>
      <p:ext uri="{BB962C8B-B14F-4D97-AF65-F5344CB8AC3E}">
        <p14:creationId xmlns:p14="http://schemas.microsoft.com/office/powerpoint/2010/main" val="2849300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dirty="0">
                <a:ln>
                  <a:prstDash val="solid"/>
                </a:ln>
                <a:solidFill>
                  <a:schemeClr val="accent5">
                    <a:lumMod val="40000"/>
                    <a:lumOff val="60000"/>
                  </a:schemeClr>
                </a:solidFill>
                <a:effectLst>
                  <a:outerShdw blurRad="88000" dist="50800" dir="5040000" algn="tl">
                    <a:schemeClr val="accent4">
                      <a:tint val="80000"/>
                      <a:satMod val="250000"/>
                      <a:alpha val="45000"/>
                    </a:schemeClr>
                  </a:outerShdw>
                </a:effectLst>
              </a:rPr>
              <a:t>Sören Kierkegaard</a:t>
            </a:r>
          </a:p>
          <a:p>
            <a:pPr algn="ctr"/>
            <a:r>
              <a:rPr lang="de-CH" sz="1050" b="1" dirty="0">
                <a:ln>
                  <a:prstDash val="solid"/>
                </a:ln>
                <a:solidFill>
                  <a:schemeClr val="accent5">
                    <a:lumMod val="40000"/>
                    <a:lumOff val="60000"/>
                  </a:schemeClr>
                </a:solidFill>
                <a:effectLst>
                  <a:outerShdw blurRad="88000" dist="50800" dir="5040000" algn="tl">
                    <a:schemeClr val="accent4">
                      <a:tint val="80000"/>
                      <a:satMod val="250000"/>
                      <a:alpha val="45000"/>
                    </a:schemeClr>
                  </a:outerShdw>
                </a:effectLst>
              </a:rPr>
              <a:t>1813-1855</a:t>
            </a:r>
          </a:p>
          <a:p>
            <a:endParaRPr lang="de-CH" dirty="0"/>
          </a:p>
        </p:txBody>
      </p:sp>
      <p:sp>
        <p:nvSpPr>
          <p:cNvPr id="4" name="Foliennummernplatzhalter 3"/>
          <p:cNvSpPr>
            <a:spLocks noGrp="1"/>
          </p:cNvSpPr>
          <p:nvPr>
            <p:ph type="sldNum" sz="quarter" idx="10"/>
          </p:nvPr>
        </p:nvSpPr>
        <p:spPr/>
        <p:txBody>
          <a:bodyPr/>
          <a:lstStyle/>
          <a:p>
            <a:fld id="{233C9692-F9B6-4752-82D8-A692B8862853}" type="slidenum">
              <a:rPr lang="de-CH" smtClean="0"/>
              <a:t>13</a:t>
            </a:fld>
            <a:endParaRPr lang="de-CH"/>
          </a:p>
        </p:txBody>
      </p:sp>
    </p:spTree>
    <p:extLst>
      <p:ext uri="{BB962C8B-B14F-4D97-AF65-F5344CB8AC3E}">
        <p14:creationId xmlns:p14="http://schemas.microsoft.com/office/powerpoint/2010/main" val="976657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82955" y="3263899"/>
            <a:ext cx="8873490" cy="1909763"/>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304925" y="5308600"/>
            <a:ext cx="7829550" cy="7239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Tree>
    <p:extLst>
      <p:ext uri="{BB962C8B-B14F-4D97-AF65-F5344CB8AC3E}">
        <p14:creationId xmlns:p14="http://schemas.microsoft.com/office/powerpoint/2010/main" val="1767650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717709" y="6356352"/>
            <a:ext cx="2348865" cy="365125"/>
          </a:xfrm>
          <a:prstGeom prst="rect">
            <a:avLst/>
          </a:prstGeom>
        </p:spPr>
        <p:txBody>
          <a:bodyPr/>
          <a:lstStyle/>
          <a:p>
            <a:fld id="{2E338DC9-5F08-48C9-A2FE-EF6F2C6415F0}" type="datetimeFigureOut">
              <a:rPr lang="de-CH" smtClean="0"/>
              <a:t>28.03.2017</a:t>
            </a:fld>
            <a:endParaRPr lang="de-CH"/>
          </a:p>
        </p:txBody>
      </p:sp>
      <p:sp>
        <p:nvSpPr>
          <p:cNvPr id="5" name="Footer Placeholder 4"/>
          <p:cNvSpPr>
            <a:spLocks noGrp="1"/>
          </p:cNvSpPr>
          <p:nvPr>
            <p:ph type="ftr" sz="quarter" idx="11"/>
          </p:nvPr>
        </p:nvSpPr>
        <p:spPr>
          <a:xfrm>
            <a:off x="3458051" y="6356352"/>
            <a:ext cx="3523298" cy="365125"/>
          </a:xfrm>
          <a:prstGeom prst="rect">
            <a:avLst/>
          </a:prstGeom>
        </p:spPr>
        <p:txBody>
          <a:bodyPr/>
          <a:lstStyle/>
          <a:p>
            <a:endParaRPr lang="de-CH"/>
          </a:p>
        </p:txBody>
      </p:sp>
      <p:sp>
        <p:nvSpPr>
          <p:cNvPr id="6" name="Slide Number Placeholder 5"/>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2638874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70696" y="365125"/>
            <a:ext cx="2250996"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717710" y="365125"/>
            <a:ext cx="6622494"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717709" y="6356352"/>
            <a:ext cx="2348865" cy="365125"/>
          </a:xfrm>
          <a:prstGeom prst="rect">
            <a:avLst/>
          </a:prstGeom>
        </p:spPr>
        <p:txBody>
          <a:bodyPr/>
          <a:lstStyle/>
          <a:p>
            <a:fld id="{2E338DC9-5F08-48C9-A2FE-EF6F2C6415F0}" type="datetimeFigureOut">
              <a:rPr lang="de-CH" smtClean="0"/>
              <a:t>28.03.2017</a:t>
            </a:fld>
            <a:endParaRPr lang="de-CH"/>
          </a:p>
        </p:txBody>
      </p:sp>
      <p:sp>
        <p:nvSpPr>
          <p:cNvPr id="5" name="Footer Placeholder 4"/>
          <p:cNvSpPr>
            <a:spLocks noGrp="1"/>
          </p:cNvSpPr>
          <p:nvPr>
            <p:ph type="ftr" sz="quarter" idx="11"/>
          </p:nvPr>
        </p:nvSpPr>
        <p:spPr>
          <a:xfrm>
            <a:off x="3458051" y="6356352"/>
            <a:ext cx="3523298" cy="365125"/>
          </a:xfrm>
          <a:prstGeom prst="rect">
            <a:avLst/>
          </a:prstGeom>
        </p:spPr>
        <p:txBody>
          <a:bodyPr/>
          <a:lstStyle/>
          <a:p>
            <a:endParaRPr lang="de-CH"/>
          </a:p>
        </p:txBody>
      </p:sp>
      <p:sp>
        <p:nvSpPr>
          <p:cNvPr id="6" name="Slide Number Placeholder 5"/>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3411657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717709" y="631827"/>
            <a:ext cx="9404191" cy="752473"/>
          </a:xfrm>
        </p:spPr>
        <p:txBody>
          <a:bodyPr/>
          <a:lstStyle/>
          <a:p>
            <a:r>
              <a:rPr lang="de-DE"/>
              <a:t>Titelmasterformat durch Klicken bearbeiten</a:t>
            </a:r>
            <a:endParaRPr lang="en-US" dirty="0"/>
          </a:p>
        </p:txBody>
      </p:sp>
      <p:sp>
        <p:nvSpPr>
          <p:cNvPr id="3" name="Content Placeholder 2"/>
          <p:cNvSpPr>
            <a:spLocks noGrp="1"/>
          </p:cNvSpPr>
          <p:nvPr>
            <p:ph idx="1"/>
          </p:nvPr>
        </p:nvSpPr>
        <p:spPr>
          <a:xfrm>
            <a:off x="717709" y="1648843"/>
            <a:ext cx="9404191" cy="4528120"/>
          </a:xfrm>
        </p:spPr>
        <p:txBody>
          <a:bodyPr/>
          <a:lstStyle>
            <a:lvl1pPr marL="228600" indent="-228600">
              <a:buClr>
                <a:schemeClr val="accent1">
                  <a:lumMod val="75000"/>
                </a:schemeClr>
              </a:buClr>
              <a:buFont typeface="Calibri" panose="020F0502020204030204" pitchFamily="34" charset="0"/>
              <a:buChar char="»"/>
              <a:defRPr/>
            </a:lvl1pPr>
            <a:lvl2pPr>
              <a:defRPr i="1">
                <a:solidFill>
                  <a:schemeClr val="accent1">
                    <a:lumMod val="75000"/>
                  </a:schemeClr>
                </a:solidFill>
              </a:defRPr>
            </a:lvl2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6" name="Slide Number Placeholder 5"/>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855350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12272" y="1709740"/>
            <a:ext cx="9003983"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712272" y="4589465"/>
            <a:ext cx="9003983"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717709" y="6356352"/>
            <a:ext cx="2348865" cy="365125"/>
          </a:xfrm>
          <a:prstGeom prst="rect">
            <a:avLst/>
          </a:prstGeom>
        </p:spPr>
        <p:txBody>
          <a:bodyPr/>
          <a:lstStyle/>
          <a:p>
            <a:fld id="{2E338DC9-5F08-48C9-A2FE-EF6F2C6415F0}" type="datetimeFigureOut">
              <a:rPr lang="de-CH" smtClean="0"/>
              <a:t>28.03.2017</a:t>
            </a:fld>
            <a:endParaRPr lang="de-CH"/>
          </a:p>
        </p:txBody>
      </p:sp>
      <p:sp>
        <p:nvSpPr>
          <p:cNvPr id="5" name="Footer Placeholder 4"/>
          <p:cNvSpPr>
            <a:spLocks noGrp="1"/>
          </p:cNvSpPr>
          <p:nvPr>
            <p:ph type="ftr" sz="quarter" idx="11"/>
          </p:nvPr>
        </p:nvSpPr>
        <p:spPr>
          <a:xfrm>
            <a:off x="3458051" y="6356352"/>
            <a:ext cx="3523298" cy="365125"/>
          </a:xfrm>
          <a:prstGeom prst="rect">
            <a:avLst/>
          </a:prstGeom>
        </p:spPr>
        <p:txBody>
          <a:bodyPr/>
          <a:lstStyle/>
          <a:p>
            <a:endParaRPr lang="de-CH"/>
          </a:p>
        </p:txBody>
      </p:sp>
      <p:sp>
        <p:nvSpPr>
          <p:cNvPr id="6" name="Slide Number Placeholder 5"/>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147904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717709" y="1825625"/>
            <a:ext cx="4436745"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284946" y="1825625"/>
            <a:ext cx="4436745"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717709" y="6356352"/>
            <a:ext cx="2348865" cy="365125"/>
          </a:xfrm>
          <a:prstGeom prst="rect">
            <a:avLst/>
          </a:prstGeom>
        </p:spPr>
        <p:txBody>
          <a:bodyPr/>
          <a:lstStyle/>
          <a:p>
            <a:fld id="{2E338DC9-5F08-48C9-A2FE-EF6F2C6415F0}" type="datetimeFigureOut">
              <a:rPr lang="de-CH" smtClean="0"/>
              <a:t>28.03.2017</a:t>
            </a:fld>
            <a:endParaRPr lang="de-CH"/>
          </a:p>
        </p:txBody>
      </p:sp>
      <p:sp>
        <p:nvSpPr>
          <p:cNvPr id="6" name="Footer Placeholder 5"/>
          <p:cNvSpPr>
            <a:spLocks noGrp="1"/>
          </p:cNvSpPr>
          <p:nvPr>
            <p:ph type="ftr" sz="quarter" idx="11"/>
          </p:nvPr>
        </p:nvSpPr>
        <p:spPr>
          <a:xfrm>
            <a:off x="3458051" y="6356352"/>
            <a:ext cx="3523298" cy="365125"/>
          </a:xfrm>
          <a:prstGeom prst="rect">
            <a:avLst/>
          </a:prstGeom>
        </p:spPr>
        <p:txBody>
          <a:bodyPr/>
          <a:lstStyle/>
          <a:p>
            <a:endParaRPr lang="de-CH"/>
          </a:p>
        </p:txBody>
      </p:sp>
      <p:sp>
        <p:nvSpPr>
          <p:cNvPr id="7" name="Slide Number Placeholder 6"/>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55501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719068" y="365127"/>
            <a:ext cx="9003983"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719070" y="1681163"/>
            <a:ext cx="441635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719070" y="2505075"/>
            <a:ext cx="4416355"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284947" y="1681163"/>
            <a:ext cx="443810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5284947" y="2505075"/>
            <a:ext cx="4438105"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717709" y="6356352"/>
            <a:ext cx="2348865" cy="365125"/>
          </a:xfrm>
          <a:prstGeom prst="rect">
            <a:avLst/>
          </a:prstGeom>
        </p:spPr>
        <p:txBody>
          <a:bodyPr/>
          <a:lstStyle/>
          <a:p>
            <a:fld id="{2E338DC9-5F08-48C9-A2FE-EF6F2C6415F0}" type="datetimeFigureOut">
              <a:rPr lang="de-CH" smtClean="0"/>
              <a:t>28.03.2017</a:t>
            </a:fld>
            <a:endParaRPr lang="de-CH"/>
          </a:p>
        </p:txBody>
      </p:sp>
      <p:sp>
        <p:nvSpPr>
          <p:cNvPr id="8" name="Footer Placeholder 7"/>
          <p:cNvSpPr>
            <a:spLocks noGrp="1"/>
          </p:cNvSpPr>
          <p:nvPr>
            <p:ph type="ftr" sz="quarter" idx="11"/>
          </p:nvPr>
        </p:nvSpPr>
        <p:spPr>
          <a:xfrm>
            <a:off x="3458051" y="6356352"/>
            <a:ext cx="3523298" cy="365125"/>
          </a:xfrm>
          <a:prstGeom prst="rect">
            <a:avLst/>
          </a:prstGeom>
        </p:spPr>
        <p:txBody>
          <a:bodyPr/>
          <a:lstStyle/>
          <a:p>
            <a:endParaRPr lang="de-CH"/>
          </a:p>
        </p:txBody>
      </p:sp>
      <p:sp>
        <p:nvSpPr>
          <p:cNvPr id="9" name="Slide Number Placeholder 8"/>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3700569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a:xfrm>
            <a:off x="717709" y="6356352"/>
            <a:ext cx="2348865" cy="365125"/>
          </a:xfrm>
          <a:prstGeom prst="rect">
            <a:avLst/>
          </a:prstGeom>
        </p:spPr>
        <p:txBody>
          <a:bodyPr/>
          <a:lstStyle/>
          <a:p>
            <a:fld id="{2E338DC9-5F08-48C9-A2FE-EF6F2C6415F0}" type="datetimeFigureOut">
              <a:rPr lang="de-CH" smtClean="0"/>
              <a:t>28.03.2017</a:t>
            </a:fld>
            <a:endParaRPr lang="de-CH"/>
          </a:p>
        </p:txBody>
      </p:sp>
      <p:sp>
        <p:nvSpPr>
          <p:cNvPr id="4" name="Footer Placeholder 3"/>
          <p:cNvSpPr>
            <a:spLocks noGrp="1"/>
          </p:cNvSpPr>
          <p:nvPr>
            <p:ph type="ftr" sz="quarter" idx="11"/>
          </p:nvPr>
        </p:nvSpPr>
        <p:spPr>
          <a:xfrm>
            <a:off x="3458051" y="6356352"/>
            <a:ext cx="3523298" cy="365125"/>
          </a:xfrm>
          <a:prstGeom prst="rect">
            <a:avLst/>
          </a:prstGeom>
        </p:spPr>
        <p:txBody>
          <a:bodyPr/>
          <a:lstStyle/>
          <a:p>
            <a:endParaRPr lang="de-CH"/>
          </a:p>
        </p:txBody>
      </p:sp>
      <p:sp>
        <p:nvSpPr>
          <p:cNvPr id="5" name="Slide Number Placeholder 4"/>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3659922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17709" y="6356352"/>
            <a:ext cx="2348865" cy="365125"/>
          </a:xfrm>
          <a:prstGeom prst="rect">
            <a:avLst/>
          </a:prstGeom>
        </p:spPr>
        <p:txBody>
          <a:bodyPr/>
          <a:lstStyle/>
          <a:p>
            <a:fld id="{2E338DC9-5F08-48C9-A2FE-EF6F2C6415F0}" type="datetimeFigureOut">
              <a:rPr lang="de-CH" smtClean="0"/>
              <a:t>28.03.2017</a:t>
            </a:fld>
            <a:endParaRPr lang="de-CH"/>
          </a:p>
        </p:txBody>
      </p:sp>
      <p:sp>
        <p:nvSpPr>
          <p:cNvPr id="3" name="Footer Placeholder 2"/>
          <p:cNvSpPr>
            <a:spLocks noGrp="1"/>
          </p:cNvSpPr>
          <p:nvPr>
            <p:ph type="ftr" sz="quarter" idx="11"/>
          </p:nvPr>
        </p:nvSpPr>
        <p:spPr>
          <a:xfrm>
            <a:off x="3458051" y="6356352"/>
            <a:ext cx="3523298" cy="365125"/>
          </a:xfrm>
          <a:prstGeom prst="rect">
            <a:avLst/>
          </a:prstGeom>
        </p:spPr>
        <p:txBody>
          <a:bodyPr/>
          <a:lstStyle/>
          <a:p>
            <a:endParaRPr lang="de-CH"/>
          </a:p>
        </p:txBody>
      </p:sp>
      <p:sp>
        <p:nvSpPr>
          <p:cNvPr id="4" name="Slide Number Placeholder 3"/>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38063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19069" y="457200"/>
            <a:ext cx="33669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4438105" y="987427"/>
            <a:ext cx="5284946"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19069" y="2057400"/>
            <a:ext cx="33669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a:xfrm>
            <a:off x="717709" y="6356352"/>
            <a:ext cx="2348865" cy="365125"/>
          </a:xfrm>
          <a:prstGeom prst="rect">
            <a:avLst/>
          </a:prstGeom>
        </p:spPr>
        <p:txBody>
          <a:bodyPr/>
          <a:lstStyle/>
          <a:p>
            <a:fld id="{2E338DC9-5F08-48C9-A2FE-EF6F2C6415F0}" type="datetimeFigureOut">
              <a:rPr lang="de-CH" smtClean="0"/>
              <a:t>28.03.2017</a:t>
            </a:fld>
            <a:endParaRPr lang="de-CH"/>
          </a:p>
        </p:txBody>
      </p:sp>
      <p:sp>
        <p:nvSpPr>
          <p:cNvPr id="6" name="Footer Placeholder 5"/>
          <p:cNvSpPr>
            <a:spLocks noGrp="1"/>
          </p:cNvSpPr>
          <p:nvPr>
            <p:ph type="ftr" sz="quarter" idx="11"/>
          </p:nvPr>
        </p:nvSpPr>
        <p:spPr>
          <a:xfrm>
            <a:off x="3458051" y="6356352"/>
            <a:ext cx="3523298" cy="365125"/>
          </a:xfrm>
          <a:prstGeom prst="rect">
            <a:avLst/>
          </a:prstGeom>
        </p:spPr>
        <p:txBody>
          <a:bodyPr/>
          <a:lstStyle/>
          <a:p>
            <a:endParaRPr lang="de-CH"/>
          </a:p>
        </p:txBody>
      </p:sp>
      <p:sp>
        <p:nvSpPr>
          <p:cNvPr id="7" name="Slide Number Placeholder 6"/>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347908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19069" y="457200"/>
            <a:ext cx="33669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4438105" y="987427"/>
            <a:ext cx="5284946"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19069" y="2057400"/>
            <a:ext cx="33669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a:xfrm>
            <a:off x="717709" y="6356352"/>
            <a:ext cx="2348865" cy="365125"/>
          </a:xfrm>
          <a:prstGeom prst="rect">
            <a:avLst/>
          </a:prstGeom>
        </p:spPr>
        <p:txBody>
          <a:bodyPr/>
          <a:lstStyle/>
          <a:p>
            <a:fld id="{2E338DC9-5F08-48C9-A2FE-EF6F2C6415F0}" type="datetimeFigureOut">
              <a:rPr lang="de-CH" smtClean="0"/>
              <a:t>28.03.2017</a:t>
            </a:fld>
            <a:endParaRPr lang="de-CH"/>
          </a:p>
        </p:txBody>
      </p:sp>
      <p:sp>
        <p:nvSpPr>
          <p:cNvPr id="6" name="Footer Placeholder 5"/>
          <p:cNvSpPr>
            <a:spLocks noGrp="1"/>
          </p:cNvSpPr>
          <p:nvPr>
            <p:ph type="ftr" sz="quarter" idx="11"/>
          </p:nvPr>
        </p:nvSpPr>
        <p:spPr>
          <a:xfrm>
            <a:off x="3458051" y="6356352"/>
            <a:ext cx="3523298" cy="365125"/>
          </a:xfrm>
          <a:prstGeom prst="rect">
            <a:avLst/>
          </a:prstGeom>
        </p:spPr>
        <p:txBody>
          <a:bodyPr/>
          <a:lstStyle/>
          <a:p>
            <a:endParaRPr lang="de-CH"/>
          </a:p>
        </p:txBody>
      </p:sp>
      <p:sp>
        <p:nvSpPr>
          <p:cNvPr id="7" name="Slide Number Placeholder 6"/>
          <p:cNvSpPr>
            <a:spLocks noGrp="1"/>
          </p:cNvSpPr>
          <p:nvPr>
            <p:ph type="sldNum" sz="quarter" idx="12"/>
          </p:nvPr>
        </p:nvSpPr>
        <p:spPr>
          <a:xfrm flipH="1">
            <a:off x="9886791" y="4489452"/>
            <a:ext cx="565309" cy="501648"/>
          </a:xfrm>
          <a:prstGeom prst="rect">
            <a:avLst/>
          </a:prstGeom>
        </p:spPr>
        <p:txBody>
          <a:bodyPr/>
          <a:lstStyle/>
          <a:p>
            <a:fld id="{4E471FF4-0C00-40C5-A66A-9E33A9528A29}" type="slidenum">
              <a:rPr lang="de-CH" smtClean="0"/>
              <a:t>‹Nr.›</a:t>
            </a:fld>
            <a:endParaRPr lang="de-CH"/>
          </a:p>
        </p:txBody>
      </p:sp>
    </p:spTree>
    <p:extLst>
      <p:ext uri="{BB962C8B-B14F-4D97-AF65-F5344CB8AC3E}">
        <p14:creationId xmlns:p14="http://schemas.microsoft.com/office/powerpoint/2010/main" val="231597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p:cNvSpPr/>
          <p:nvPr userDrawn="1"/>
        </p:nvSpPr>
        <p:spPr>
          <a:xfrm>
            <a:off x="-771181" y="1648843"/>
            <a:ext cx="5595429" cy="3164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 name="Title Placeholder 1"/>
          <p:cNvSpPr>
            <a:spLocks noGrp="1"/>
          </p:cNvSpPr>
          <p:nvPr>
            <p:ph type="title"/>
          </p:nvPr>
        </p:nvSpPr>
        <p:spPr>
          <a:xfrm>
            <a:off x="717709" y="517527"/>
            <a:ext cx="9003983" cy="752473"/>
          </a:xfrm>
          <a:prstGeom prst="rect">
            <a:avLst/>
          </a:prstGeom>
        </p:spPr>
        <p:txBody>
          <a:bodyPr vert="horz" lIns="91440" tIns="45720" rIns="91440" bIns="45720" rtlCol="0" anchor="ctr">
            <a:normAutofit/>
          </a:bodyPr>
          <a:lstStyle/>
          <a:p>
            <a:r>
              <a:rPr lang="de-DE" dirty="0"/>
              <a:t>Titelmasterformat durch Klicken bearbeiten</a:t>
            </a:r>
            <a:endParaRPr lang="en-US" dirty="0"/>
          </a:p>
        </p:txBody>
      </p:sp>
      <p:sp>
        <p:nvSpPr>
          <p:cNvPr id="3" name="Text Placeholder 2"/>
          <p:cNvSpPr>
            <a:spLocks noGrp="1"/>
          </p:cNvSpPr>
          <p:nvPr>
            <p:ph type="body" idx="1"/>
          </p:nvPr>
        </p:nvSpPr>
        <p:spPr>
          <a:xfrm>
            <a:off x="717709" y="1648843"/>
            <a:ext cx="9003983" cy="4528120"/>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pic>
        <p:nvPicPr>
          <p:cNvPr id="9" name="Grafik 8"/>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9305636" y="5959190"/>
            <a:ext cx="804941" cy="603706"/>
          </a:xfrm>
          <a:prstGeom prst="rect">
            <a:avLst/>
          </a:prstGeom>
        </p:spPr>
      </p:pic>
      <p:pic>
        <p:nvPicPr>
          <p:cNvPr id="10" name="Grafik 9"/>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717709" y="6308977"/>
            <a:ext cx="3153103" cy="233797"/>
          </a:xfrm>
          <a:prstGeom prst="rect">
            <a:avLst/>
          </a:prstGeom>
        </p:spPr>
      </p:pic>
      <p:pic>
        <p:nvPicPr>
          <p:cNvPr id="4" name="Grafik 3"/>
          <p:cNvPicPr>
            <a:picLocks noChangeAspect="1"/>
          </p:cNvPicPr>
          <p:nvPr userDrawn="1"/>
        </p:nvPicPr>
        <p:blipFill rotWithShape="1">
          <a:blip r:embed="rId15" cstate="screen">
            <a:extLst>
              <a:ext uri="{28A0092B-C50C-407E-A947-70E740481C1C}">
                <a14:useLocalDpi xmlns:a14="http://schemas.microsoft.com/office/drawing/2010/main"/>
              </a:ext>
            </a:extLst>
          </a:blip>
          <a:srcRect/>
          <a:stretch/>
        </p:blipFill>
        <p:spPr>
          <a:xfrm>
            <a:off x="0" y="-412750"/>
            <a:ext cx="10439400" cy="825500"/>
          </a:xfrm>
          <a:prstGeom prst="rect">
            <a:avLst/>
          </a:prstGeom>
        </p:spPr>
      </p:pic>
    </p:spTree>
    <p:extLst>
      <p:ext uri="{BB962C8B-B14F-4D97-AF65-F5344CB8AC3E}">
        <p14:creationId xmlns:p14="http://schemas.microsoft.com/office/powerpoint/2010/main" val="4754157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Clr>
          <a:schemeClr val="accent1">
            <a:lumMod val="75000"/>
          </a:schemeClr>
        </a:buClr>
        <a:buFont typeface="Calibri" panose="020F050202020403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i="1" kern="1200">
          <a:solidFill>
            <a:schemeClr val="accent1">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seminare-ps.net/" TargetMode="External"/><Relationship Id="rId2" Type="http://schemas.openxmlformats.org/officeDocument/2006/relationships/hyperlink" Target="http://www.samuelpfeifer.com/"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s://www.studium-religion-psychotherapie.d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normAutofit fontScale="90000"/>
          </a:bodyPr>
          <a:lstStyle/>
          <a:p>
            <a:r>
              <a:rPr lang="de-CH" dirty="0"/>
              <a:t>ACHTSAMKEIT</a:t>
            </a:r>
            <a:br>
              <a:rPr lang="de-CH" dirty="0"/>
            </a:br>
            <a:r>
              <a:rPr lang="de-CH" dirty="0"/>
              <a:t>Modetrend mit tiefen spirituellen Wurzeln</a:t>
            </a:r>
          </a:p>
        </p:txBody>
      </p:sp>
      <p:sp>
        <p:nvSpPr>
          <p:cNvPr id="5" name="Untertitel 4"/>
          <p:cNvSpPr>
            <a:spLocks noGrp="1"/>
          </p:cNvSpPr>
          <p:nvPr>
            <p:ph type="subTitle" idx="1"/>
          </p:nvPr>
        </p:nvSpPr>
        <p:spPr/>
        <p:txBody>
          <a:bodyPr>
            <a:normAutofit/>
          </a:bodyPr>
          <a:lstStyle/>
          <a:p>
            <a:r>
              <a:rPr lang="de-CH" dirty="0"/>
              <a:t>Prof. Dr. Samuel Pfeifer</a:t>
            </a:r>
          </a:p>
        </p:txBody>
      </p:sp>
      <p:sp>
        <p:nvSpPr>
          <p:cNvPr id="2" name="Foliennummernplatzhalter 1"/>
          <p:cNvSpPr>
            <a:spLocks noGrp="1"/>
          </p:cNvSpPr>
          <p:nvPr>
            <p:ph type="sldNum" sz="quarter" idx="4294967295"/>
          </p:nvPr>
        </p:nvSpPr>
        <p:spPr>
          <a:xfrm>
            <a:off x="9877425" y="39688"/>
            <a:ext cx="561975" cy="365125"/>
          </a:xfrm>
          <a:prstGeom prst="rect">
            <a:avLst/>
          </a:prstGeom>
        </p:spPr>
        <p:txBody>
          <a:bodyPr/>
          <a:lstStyle/>
          <a:p>
            <a:fld id="{BA9B540C-44DA-4F69-89C9-7C84606640D3}" type="slidenum">
              <a:rPr lang="en-US" smtClean="0"/>
              <a:pPr/>
              <a:t>1</a:t>
            </a:fld>
            <a:endParaRPr lang="en-US" dirty="0"/>
          </a:p>
        </p:txBody>
      </p:sp>
    </p:spTree>
    <p:extLst>
      <p:ext uri="{BB962C8B-B14F-4D97-AF65-F5344CB8AC3E}">
        <p14:creationId xmlns:p14="http://schemas.microsoft.com/office/powerpoint/2010/main" val="1150508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CH" dirty="0"/>
              <a:t>Unterschiedliche Schwerpunkte</a:t>
            </a:r>
          </a:p>
        </p:txBody>
      </p:sp>
      <p:sp>
        <p:nvSpPr>
          <p:cNvPr id="4" name="Foliennummernplatzhalter 3"/>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10</a:t>
            </a:fld>
            <a:endParaRPr lang="en-US" dirty="0"/>
          </a:p>
        </p:txBody>
      </p:sp>
      <p:sp>
        <p:nvSpPr>
          <p:cNvPr id="2" name="Ellipse 1"/>
          <p:cNvSpPr/>
          <p:nvPr/>
        </p:nvSpPr>
        <p:spPr>
          <a:xfrm>
            <a:off x="1691308" y="4004194"/>
            <a:ext cx="1368152" cy="1224136"/>
          </a:xfrm>
          <a:prstGeom prst="ellipse">
            <a:avLst/>
          </a:prstGeom>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2800" b="1" dirty="0"/>
              <a:t>ICH</a:t>
            </a:r>
            <a:endParaRPr lang="de-CH" b="1" dirty="0"/>
          </a:p>
        </p:txBody>
      </p:sp>
      <p:sp>
        <p:nvSpPr>
          <p:cNvPr id="9" name="Ellipse 8"/>
          <p:cNvSpPr/>
          <p:nvPr/>
        </p:nvSpPr>
        <p:spPr>
          <a:xfrm>
            <a:off x="7235924" y="2924944"/>
            <a:ext cx="1800200" cy="1368152"/>
          </a:xfrm>
          <a:prstGeom prst="ellipse">
            <a:avLst/>
          </a:prstGeom>
          <a:solidFill>
            <a:schemeClr val="tx2">
              <a:lumMod val="40000"/>
              <a:lumOff val="6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2800" b="1" dirty="0"/>
              <a:t>GOTT</a:t>
            </a:r>
            <a:endParaRPr lang="de-CH" b="1" dirty="0"/>
          </a:p>
        </p:txBody>
      </p:sp>
      <p:sp>
        <p:nvSpPr>
          <p:cNvPr id="3" name="Textfeld 2"/>
          <p:cNvSpPr txBox="1"/>
          <p:nvPr/>
        </p:nvSpPr>
        <p:spPr>
          <a:xfrm>
            <a:off x="1547292" y="2855547"/>
            <a:ext cx="2592288" cy="502702"/>
          </a:xfrm>
          <a:prstGeom prst="rect">
            <a:avLst/>
          </a:prstGeom>
          <a:noFill/>
        </p:spPr>
        <p:txBody>
          <a:bodyPr wrap="square" rtlCol="0">
            <a:spAutoFit/>
          </a:bodyPr>
          <a:lstStyle/>
          <a:p>
            <a:pPr>
              <a:lnSpc>
                <a:spcPts val="1600"/>
              </a:lnSpc>
            </a:pPr>
            <a:r>
              <a:rPr lang="de-CH" sz="1600" dirty="0">
                <a:latin typeface="Calibri" pitchFamily="34" charset="0"/>
              </a:rPr>
              <a:t>Körperbewusstsein</a:t>
            </a:r>
          </a:p>
          <a:p>
            <a:pPr>
              <a:lnSpc>
                <a:spcPts val="1600"/>
              </a:lnSpc>
            </a:pPr>
            <a:r>
              <a:rPr lang="de-CH" sz="1600" dirty="0">
                <a:latin typeface="Calibri" pitchFamily="34" charset="0"/>
              </a:rPr>
              <a:t>«Body-Scan»</a:t>
            </a:r>
          </a:p>
        </p:txBody>
      </p:sp>
      <p:sp>
        <p:nvSpPr>
          <p:cNvPr id="11" name="Textfeld 10"/>
          <p:cNvSpPr txBox="1"/>
          <p:nvPr/>
        </p:nvSpPr>
        <p:spPr>
          <a:xfrm>
            <a:off x="2519400" y="3424743"/>
            <a:ext cx="2592288" cy="502702"/>
          </a:xfrm>
          <a:prstGeom prst="rect">
            <a:avLst/>
          </a:prstGeom>
          <a:noFill/>
        </p:spPr>
        <p:txBody>
          <a:bodyPr wrap="square" rtlCol="0">
            <a:spAutoFit/>
          </a:bodyPr>
          <a:lstStyle/>
          <a:p>
            <a:pPr>
              <a:lnSpc>
                <a:spcPts val="1600"/>
              </a:lnSpc>
            </a:pPr>
            <a:r>
              <a:rPr lang="de-CH" sz="1600" dirty="0">
                <a:latin typeface="Calibri" pitchFamily="34" charset="0"/>
              </a:rPr>
              <a:t>Wahrnehmung des</a:t>
            </a:r>
            <a:br>
              <a:rPr lang="de-CH" sz="1600" dirty="0">
                <a:latin typeface="Calibri" pitchFamily="34" charset="0"/>
              </a:rPr>
            </a:br>
            <a:r>
              <a:rPr lang="de-CH" sz="1600" dirty="0">
                <a:latin typeface="Calibri" pitchFamily="34" charset="0"/>
              </a:rPr>
              <a:t>Kontextes des Daseins</a:t>
            </a:r>
          </a:p>
        </p:txBody>
      </p:sp>
      <p:cxnSp>
        <p:nvCxnSpPr>
          <p:cNvPr id="10" name="Gerade Verbindung 9"/>
          <p:cNvCxnSpPr/>
          <p:nvPr/>
        </p:nvCxnSpPr>
        <p:spPr>
          <a:xfrm>
            <a:off x="5291708" y="1713582"/>
            <a:ext cx="0" cy="4019674"/>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3275484" y="4149080"/>
            <a:ext cx="1656184" cy="913070"/>
          </a:xfrm>
          <a:prstGeom prst="rect">
            <a:avLst/>
          </a:prstGeom>
          <a:noFill/>
        </p:spPr>
        <p:txBody>
          <a:bodyPr wrap="square" rtlCol="0">
            <a:spAutoFit/>
          </a:bodyPr>
          <a:lstStyle/>
          <a:p>
            <a:pPr>
              <a:lnSpc>
                <a:spcPts val="1600"/>
              </a:lnSpc>
            </a:pPr>
            <a:r>
              <a:rPr lang="de-CH" sz="1600" dirty="0">
                <a:latin typeface="Calibri" pitchFamily="34" charset="0"/>
              </a:rPr>
              <a:t>Absichtsloses</a:t>
            </a:r>
            <a:br>
              <a:rPr lang="de-CH" sz="1600" dirty="0">
                <a:latin typeface="Calibri" pitchFamily="34" charset="0"/>
              </a:rPr>
            </a:br>
            <a:r>
              <a:rPr lang="de-CH" sz="1600" dirty="0">
                <a:latin typeface="Calibri" pitchFamily="34" charset="0"/>
              </a:rPr>
              <a:t>Vorbeiziehen-lassen von Gedanken</a:t>
            </a:r>
          </a:p>
        </p:txBody>
      </p:sp>
      <p:sp>
        <p:nvSpPr>
          <p:cNvPr id="12" name="Textfeld 11"/>
          <p:cNvSpPr txBox="1"/>
          <p:nvPr/>
        </p:nvSpPr>
        <p:spPr>
          <a:xfrm>
            <a:off x="1691308" y="5373216"/>
            <a:ext cx="3168352" cy="369332"/>
          </a:xfrm>
          <a:prstGeom prst="rect">
            <a:avLst/>
          </a:prstGeom>
          <a:noFill/>
        </p:spPr>
        <p:txBody>
          <a:bodyPr wrap="square" rtlCol="0">
            <a:spAutoFit/>
          </a:bodyPr>
          <a:lstStyle/>
          <a:p>
            <a:r>
              <a:rPr lang="de-CH" b="1" dirty="0"/>
              <a:t>PSYCHOTECHNIK</a:t>
            </a:r>
          </a:p>
        </p:txBody>
      </p:sp>
      <p:sp>
        <p:nvSpPr>
          <p:cNvPr id="16" name="Textfeld 15"/>
          <p:cNvSpPr txBox="1"/>
          <p:nvPr/>
        </p:nvSpPr>
        <p:spPr>
          <a:xfrm>
            <a:off x="5507732" y="5373216"/>
            <a:ext cx="3168352" cy="369332"/>
          </a:xfrm>
          <a:prstGeom prst="rect">
            <a:avLst/>
          </a:prstGeom>
          <a:noFill/>
        </p:spPr>
        <p:txBody>
          <a:bodyPr wrap="square" rtlCol="0">
            <a:spAutoFit/>
          </a:bodyPr>
          <a:lstStyle/>
          <a:p>
            <a:r>
              <a:rPr lang="de-CH" b="1" dirty="0"/>
              <a:t>TRANSZENDENZ-BEZUG</a:t>
            </a:r>
          </a:p>
        </p:txBody>
      </p:sp>
      <p:sp>
        <p:nvSpPr>
          <p:cNvPr id="6" name="Textfeld 5"/>
          <p:cNvSpPr txBox="1"/>
          <p:nvPr/>
        </p:nvSpPr>
        <p:spPr>
          <a:xfrm>
            <a:off x="1547292" y="1713582"/>
            <a:ext cx="3456384" cy="923330"/>
          </a:xfrm>
          <a:prstGeom prst="rect">
            <a:avLst/>
          </a:prstGeom>
          <a:solidFill>
            <a:schemeClr val="bg2">
              <a:lumMod val="90000"/>
            </a:schemeClr>
          </a:solidFill>
        </p:spPr>
        <p:txBody>
          <a:bodyPr wrap="square" rtlCol="0">
            <a:spAutoFit/>
          </a:bodyPr>
          <a:lstStyle/>
          <a:p>
            <a:r>
              <a:rPr lang="de-CH" dirty="0"/>
              <a:t>Selbstwahrnehmung</a:t>
            </a:r>
          </a:p>
          <a:p>
            <a:r>
              <a:rPr lang="de-CH" dirty="0"/>
              <a:t>Wohlbefinden</a:t>
            </a:r>
          </a:p>
          <a:p>
            <a:r>
              <a:rPr lang="de-CH" dirty="0"/>
              <a:t>Naturverbundenheit</a:t>
            </a:r>
          </a:p>
        </p:txBody>
      </p:sp>
      <p:sp>
        <p:nvSpPr>
          <p:cNvPr id="13" name="Textfeld 12"/>
          <p:cNvSpPr txBox="1"/>
          <p:nvPr/>
        </p:nvSpPr>
        <p:spPr>
          <a:xfrm>
            <a:off x="5507732" y="2855547"/>
            <a:ext cx="1440160" cy="502702"/>
          </a:xfrm>
          <a:prstGeom prst="rect">
            <a:avLst/>
          </a:prstGeom>
          <a:noFill/>
        </p:spPr>
        <p:txBody>
          <a:bodyPr wrap="square" rtlCol="0">
            <a:spAutoFit/>
          </a:bodyPr>
          <a:lstStyle/>
          <a:p>
            <a:pPr>
              <a:lnSpc>
                <a:spcPts val="1600"/>
              </a:lnSpc>
            </a:pPr>
            <a:r>
              <a:rPr lang="de-CH" sz="1600" dirty="0">
                <a:latin typeface="Calibri" pitchFamily="34" charset="0"/>
              </a:rPr>
              <a:t>ICH – Meine </a:t>
            </a:r>
            <a:br>
              <a:rPr lang="de-CH" sz="1600" dirty="0">
                <a:latin typeface="Calibri" pitchFamily="34" charset="0"/>
              </a:rPr>
            </a:br>
            <a:r>
              <a:rPr lang="de-CH" sz="1600" dirty="0">
                <a:latin typeface="Calibri" pitchFamily="34" charset="0"/>
              </a:rPr>
              <a:t>Existenz</a:t>
            </a:r>
          </a:p>
        </p:txBody>
      </p:sp>
      <p:sp>
        <p:nvSpPr>
          <p:cNvPr id="15" name="Textfeld 14"/>
          <p:cNvSpPr txBox="1"/>
          <p:nvPr/>
        </p:nvSpPr>
        <p:spPr>
          <a:xfrm>
            <a:off x="5723756" y="3854025"/>
            <a:ext cx="1440160" cy="300339"/>
          </a:xfrm>
          <a:prstGeom prst="rect">
            <a:avLst/>
          </a:prstGeom>
          <a:noFill/>
        </p:spPr>
        <p:txBody>
          <a:bodyPr wrap="square" rtlCol="0">
            <a:spAutoFit/>
          </a:bodyPr>
          <a:lstStyle/>
          <a:p>
            <a:pPr>
              <a:lnSpc>
                <a:spcPts val="1600"/>
              </a:lnSpc>
            </a:pPr>
            <a:r>
              <a:rPr lang="de-CH" sz="1600" dirty="0">
                <a:latin typeface="Calibri" pitchFamily="34" charset="0"/>
              </a:rPr>
              <a:t>Gemeinschaft </a:t>
            </a:r>
          </a:p>
        </p:txBody>
      </p:sp>
      <p:sp>
        <p:nvSpPr>
          <p:cNvPr id="17" name="Textfeld 16"/>
          <p:cNvSpPr txBox="1"/>
          <p:nvPr/>
        </p:nvSpPr>
        <p:spPr>
          <a:xfrm>
            <a:off x="6380212" y="4549344"/>
            <a:ext cx="1440160" cy="505523"/>
          </a:xfrm>
          <a:prstGeom prst="rect">
            <a:avLst/>
          </a:prstGeom>
          <a:noFill/>
        </p:spPr>
        <p:txBody>
          <a:bodyPr wrap="square" rtlCol="0">
            <a:spAutoFit/>
          </a:bodyPr>
          <a:lstStyle/>
          <a:p>
            <a:pPr>
              <a:lnSpc>
                <a:spcPts val="1600"/>
              </a:lnSpc>
            </a:pPr>
            <a:r>
              <a:rPr lang="de-CH" sz="1600" dirty="0">
                <a:latin typeface="Calibri" pitchFamily="34" charset="0"/>
              </a:rPr>
              <a:t>Umwelt</a:t>
            </a:r>
          </a:p>
          <a:p>
            <a:pPr>
              <a:lnSpc>
                <a:spcPts val="1600"/>
              </a:lnSpc>
            </a:pPr>
            <a:r>
              <a:rPr lang="de-CH" sz="1600" dirty="0">
                <a:latin typeface="Calibri" pitchFamily="34" charset="0"/>
              </a:rPr>
              <a:t>Verantwortung</a:t>
            </a:r>
          </a:p>
        </p:txBody>
      </p:sp>
      <p:sp>
        <p:nvSpPr>
          <p:cNvPr id="18" name="Textfeld 17"/>
          <p:cNvSpPr txBox="1"/>
          <p:nvPr/>
        </p:nvSpPr>
        <p:spPr>
          <a:xfrm>
            <a:off x="5579740" y="1713582"/>
            <a:ext cx="3456384" cy="923330"/>
          </a:xfrm>
          <a:prstGeom prst="rect">
            <a:avLst/>
          </a:prstGeom>
          <a:solidFill>
            <a:schemeClr val="bg2">
              <a:lumMod val="90000"/>
            </a:schemeClr>
          </a:solidFill>
        </p:spPr>
        <p:txBody>
          <a:bodyPr wrap="square" rtlCol="0">
            <a:spAutoFit/>
          </a:bodyPr>
          <a:lstStyle/>
          <a:p>
            <a:r>
              <a:rPr lang="de-CH" dirty="0"/>
              <a:t>Gottesbezug</a:t>
            </a:r>
          </a:p>
          <a:p>
            <a:r>
              <a:rPr lang="de-CH" dirty="0"/>
              <a:t>Soziale Interaktion</a:t>
            </a:r>
          </a:p>
          <a:p>
            <a:r>
              <a:rPr lang="de-CH" dirty="0"/>
              <a:t>Verantwortung</a:t>
            </a:r>
          </a:p>
        </p:txBody>
      </p:sp>
    </p:spTree>
    <p:extLst>
      <p:ext uri="{BB962C8B-B14F-4D97-AF65-F5344CB8AC3E}">
        <p14:creationId xmlns:p14="http://schemas.microsoft.com/office/powerpoint/2010/main" val="2156286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p:txBody>
          <a:bodyPr/>
          <a:lstStyle/>
          <a:p>
            <a:pPr eaLnBrk="1" hangingPunct="1"/>
            <a:r>
              <a:rPr lang="de-CH" altLang="de-DE"/>
              <a:t>Achtsamkeit – kritische Würdigung</a:t>
            </a:r>
          </a:p>
        </p:txBody>
      </p:sp>
      <p:sp>
        <p:nvSpPr>
          <p:cNvPr id="5" name="Inhaltsplatzhalter 4"/>
          <p:cNvSpPr>
            <a:spLocks noGrp="1"/>
          </p:cNvSpPr>
          <p:nvPr>
            <p:ph sz="half" idx="2"/>
          </p:nvPr>
        </p:nvSpPr>
        <p:spPr>
          <a:xfrm>
            <a:off x="4932363" y="1600201"/>
            <a:ext cx="4464050" cy="4525963"/>
          </a:xfrm>
        </p:spPr>
        <p:txBody>
          <a:bodyPr/>
          <a:lstStyle/>
          <a:p>
            <a:pPr eaLnBrk="1" hangingPunct="1"/>
            <a:r>
              <a:rPr lang="de-CH" altLang="de-DE" dirty="0"/>
              <a:t>Im christlichen Kontext könnte man diese wie folgt erweitern:</a:t>
            </a:r>
          </a:p>
          <a:p>
            <a:pPr lvl="1" eaLnBrk="1" hangingPunct="1"/>
            <a:r>
              <a:rPr lang="de-CH" altLang="de-DE" sz="2000" dirty="0"/>
              <a:t>Momente der Stille und der Meditation in den Tag einbauen </a:t>
            </a:r>
          </a:p>
          <a:p>
            <a:pPr lvl="1" eaLnBrk="1" hangingPunct="1"/>
            <a:r>
              <a:rPr lang="de-CH" altLang="de-DE" sz="2000" dirty="0"/>
              <a:t>In Dankbarkeit gegenüber Gott jeden Augenblick wertschätzen</a:t>
            </a:r>
          </a:p>
          <a:p>
            <a:pPr lvl="1" eaLnBrk="1" hangingPunct="1"/>
            <a:r>
              <a:rPr lang="de-CH" altLang="de-DE" sz="2000" dirty="0"/>
              <a:t>Tiefe und innige Verbindung mit Menschen und mit Gott</a:t>
            </a:r>
          </a:p>
          <a:p>
            <a:pPr lvl="1" eaLnBrk="1" hangingPunct="1"/>
            <a:r>
              <a:rPr lang="de-CH" altLang="de-DE" sz="2000" dirty="0"/>
              <a:t>Wahrnehmen und Einwirken auf unser Verhalten – Selbstprüfung</a:t>
            </a:r>
          </a:p>
          <a:p>
            <a:pPr lvl="1" eaLnBrk="1" hangingPunct="1"/>
            <a:r>
              <a:rPr lang="de-CH" altLang="de-DE" sz="2000" dirty="0"/>
              <a:t>Werte auf dem Hintergrund des Glaubens wählen und umsetzen</a:t>
            </a:r>
          </a:p>
        </p:txBody>
      </p:sp>
      <p:sp>
        <p:nvSpPr>
          <p:cNvPr id="6" name="Inhaltsplatzhalter 5"/>
          <p:cNvSpPr>
            <a:spLocks noGrp="1"/>
          </p:cNvSpPr>
          <p:nvPr>
            <p:ph sz="quarter" idx="4294967295"/>
          </p:nvPr>
        </p:nvSpPr>
        <p:spPr>
          <a:xfrm>
            <a:off x="1012826" y="1600201"/>
            <a:ext cx="4278883" cy="4525963"/>
          </a:xfrm>
          <a:prstGeom prst="rect">
            <a:avLst/>
          </a:prstGeom>
        </p:spPr>
        <p:txBody>
          <a:bodyPr/>
          <a:lstStyle/>
          <a:p>
            <a:pPr eaLnBrk="1" hangingPunct="1"/>
            <a:r>
              <a:rPr lang="de-CH" altLang="de-DE" sz="2200" dirty="0"/>
              <a:t>In der ACT werden vier </a:t>
            </a:r>
            <a:br>
              <a:rPr lang="de-CH" altLang="de-DE" sz="2200" dirty="0"/>
            </a:br>
            <a:r>
              <a:rPr lang="de-CH" altLang="de-DE" sz="2200" dirty="0"/>
              <a:t>Elemente der Achtsamkeit genannt:</a:t>
            </a:r>
          </a:p>
          <a:p>
            <a:pPr lvl="1" eaLnBrk="1" hangingPunct="1"/>
            <a:r>
              <a:rPr lang="de-CH" altLang="de-DE" dirty="0"/>
              <a:t>Die Fülle jeden einzelnen Augenblickes wertschätzen</a:t>
            </a:r>
          </a:p>
          <a:p>
            <a:pPr lvl="1" eaLnBrk="1" hangingPunct="1"/>
            <a:r>
              <a:rPr lang="de-CH" altLang="de-DE" dirty="0"/>
              <a:t>Tiefe und innige Verbindung mit Menschen</a:t>
            </a:r>
          </a:p>
          <a:p>
            <a:pPr lvl="1" eaLnBrk="1" hangingPunct="1"/>
            <a:r>
              <a:rPr lang="de-CH" altLang="de-DE" dirty="0"/>
              <a:t>Einwirken auf unser eigenes Verhalten</a:t>
            </a:r>
          </a:p>
          <a:p>
            <a:pPr lvl="1" eaLnBrk="1" hangingPunct="1"/>
            <a:r>
              <a:rPr lang="de-CH" altLang="de-DE" dirty="0"/>
              <a:t>Ermöglichen von werte-orientiertem Handeln</a:t>
            </a:r>
          </a:p>
          <a:p>
            <a:pPr eaLnBrk="1" hangingPunct="1"/>
            <a:endParaRPr lang="de-CH" altLang="de-DE" dirty="0"/>
          </a:p>
        </p:txBody>
      </p:sp>
      <p:sp>
        <p:nvSpPr>
          <p:cNvPr id="30725" name="Foliennummernplatzhalter 3"/>
          <p:cNvSpPr>
            <a:spLocks noGrp="1"/>
          </p:cNvSpPr>
          <p:nvPr>
            <p:ph type="sldNum" sz="quarter" idx="4294967295"/>
          </p:nvPr>
        </p:nvSpPr>
        <p:spPr bwMode="auto">
          <a:xfrm>
            <a:off x="9293226" y="39689"/>
            <a:ext cx="561975"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CB655275-C762-43F6-891F-0B9E5AFC2952}" type="slidenum">
              <a:rPr lang="en-US" smtClean="0">
                <a:solidFill>
                  <a:schemeClr val="bg1"/>
                </a:solidFill>
                <a:latin typeface="Calibri" pitchFamily="34" charset="0"/>
              </a:rPr>
              <a:pPr fontAlgn="base">
                <a:spcBef>
                  <a:spcPct val="0"/>
                </a:spcBef>
                <a:spcAft>
                  <a:spcPct val="0"/>
                </a:spcAft>
                <a:defRPr/>
              </a:pPr>
              <a:t>11</a:t>
            </a:fld>
            <a:endParaRPr lang="en-US">
              <a:solidFill>
                <a:schemeClr val="bg1"/>
              </a:solidFill>
              <a:latin typeface="Calibri" pitchFamily="34" charset="0"/>
            </a:endParaRPr>
          </a:p>
        </p:txBody>
      </p:sp>
      <p:sp>
        <p:nvSpPr>
          <p:cNvPr id="30726" name="Textfeld 2"/>
          <p:cNvSpPr txBox="1">
            <a:spLocks noChangeArrowheads="1"/>
          </p:cNvSpPr>
          <p:nvPr/>
        </p:nvSpPr>
        <p:spPr bwMode="auto">
          <a:xfrm>
            <a:off x="1763714" y="5373689"/>
            <a:ext cx="25923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Palatino Linotype" pitchFamily="18" charset="0"/>
                <a:cs typeface="Arial" charset="0"/>
              </a:defRPr>
            </a:lvl1pPr>
            <a:lvl2pPr marL="742950" indent="-285750" eaLnBrk="0" hangingPunct="0">
              <a:defRPr>
                <a:solidFill>
                  <a:schemeClr val="tx1"/>
                </a:solidFill>
                <a:latin typeface="Palatino Linotype" pitchFamily="18" charset="0"/>
                <a:cs typeface="Arial" charset="0"/>
              </a:defRPr>
            </a:lvl2pPr>
            <a:lvl3pPr marL="1143000" indent="-228600" eaLnBrk="0" hangingPunct="0">
              <a:defRPr>
                <a:solidFill>
                  <a:schemeClr val="tx1"/>
                </a:solidFill>
                <a:latin typeface="Palatino Linotype" pitchFamily="18" charset="0"/>
                <a:cs typeface="Arial" charset="0"/>
              </a:defRPr>
            </a:lvl3pPr>
            <a:lvl4pPr marL="1600200" indent="-228600" eaLnBrk="0" hangingPunct="0">
              <a:defRPr>
                <a:solidFill>
                  <a:schemeClr val="tx1"/>
                </a:solidFill>
                <a:latin typeface="Palatino Linotype" pitchFamily="18" charset="0"/>
                <a:cs typeface="Arial" charset="0"/>
              </a:defRPr>
            </a:lvl4pPr>
            <a:lvl5pPr marL="2057400" indent="-228600" eaLnBrk="0" hangingPunct="0">
              <a:defRPr>
                <a:solidFill>
                  <a:schemeClr val="tx1"/>
                </a:solidFill>
                <a:latin typeface="Palatino Linotype" pitchFamily="18" charset="0"/>
                <a:cs typeface="Arial" charset="0"/>
              </a:defRPr>
            </a:lvl5pPr>
            <a:lvl6pPr marL="2514600" indent="-228600" eaLnBrk="0" fontAlgn="base" hangingPunct="0">
              <a:spcBef>
                <a:spcPct val="0"/>
              </a:spcBef>
              <a:spcAft>
                <a:spcPct val="0"/>
              </a:spcAft>
              <a:defRPr>
                <a:solidFill>
                  <a:schemeClr val="tx1"/>
                </a:solidFill>
                <a:latin typeface="Palatino Linotype" pitchFamily="18" charset="0"/>
                <a:cs typeface="Arial" charset="0"/>
              </a:defRPr>
            </a:lvl6pPr>
            <a:lvl7pPr marL="2971800" indent="-228600" eaLnBrk="0" fontAlgn="base" hangingPunct="0">
              <a:spcBef>
                <a:spcPct val="0"/>
              </a:spcBef>
              <a:spcAft>
                <a:spcPct val="0"/>
              </a:spcAft>
              <a:defRPr>
                <a:solidFill>
                  <a:schemeClr val="tx1"/>
                </a:solidFill>
                <a:latin typeface="Palatino Linotype" pitchFamily="18" charset="0"/>
                <a:cs typeface="Arial" charset="0"/>
              </a:defRPr>
            </a:lvl7pPr>
            <a:lvl8pPr marL="3429000" indent="-228600" eaLnBrk="0" fontAlgn="base" hangingPunct="0">
              <a:spcBef>
                <a:spcPct val="0"/>
              </a:spcBef>
              <a:spcAft>
                <a:spcPct val="0"/>
              </a:spcAft>
              <a:defRPr>
                <a:solidFill>
                  <a:schemeClr val="tx1"/>
                </a:solidFill>
                <a:latin typeface="Palatino Linotype" pitchFamily="18" charset="0"/>
                <a:cs typeface="Arial" charset="0"/>
              </a:defRPr>
            </a:lvl8pPr>
            <a:lvl9pPr marL="3886200" indent="-228600" eaLnBrk="0" fontAlgn="base" hangingPunct="0">
              <a:spcBef>
                <a:spcPct val="0"/>
              </a:spcBef>
              <a:spcAft>
                <a:spcPct val="0"/>
              </a:spcAft>
              <a:defRPr>
                <a:solidFill>
                  <a:schemeClr val="tx1"/>
                </a:solidFill>
                <a:latin typeface="Palatino Linotype" pitchFamily="18" charset="0"/>
                <a:cs typeface="Arial" charset="0"/>
              </a:defRPr>
            </a:lvl9pPr>
          </a:lstStyle>
          <a:p>
            <a:pPr eaLnBrk="1" hangingPunct="1"/>
            <a:r>
              <a:rPr lang="de-CH" altLang="de-DE" sz="1200"/>
              <a:t>nach Harris 2011</a:t>
            </a:r>
          </a:p>
        </p:txBody>
      </p:sp>
    </p:spTree>
    <p:extLst>
      <p:ext uri="{BB962C8B-B14F-4D97-AF65-F5344CB8AC3E}">
        <p14:creationId xmlns:p14="http://schemas.microsoft.com/office/powerpoint/2010/main" val="24707864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fade">
                                      <p:cBhvr>
                                        <p:cTn id="24" dur="500"/>
                                        <p:tgtEl>
                                          <p:spTgt spid="5">
                                            <p:txEl>
                                              <p:pRg st="0" end="0"/>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500"/>
                                        <p:tgtEl>
                                          <p:spTgt spid="5">
                                            <p:txEl>
                                              <p:pRg st="1" end="1"/>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fade">
                                      <p:cBhvr>
                                        <p:cTn id="30" dur="500"/>
                                        <p:tgtEl>
                                          <p:spTgt spid="5">
                                            <p:txEl>
                                              <p:pRg st="2" end="2"/>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fade">
                                      <p:cBhvr>
                                        <p:cTn id="33" dur="500"/>
                                        <p:tgtEl>
                                          <p:spTgt spid="5">
                                            <p:txEl>
                                              <p:pRg st="3" end="3"/>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Effect transition="in" filter="fade">
                                      <p:cBhvr>
                                        <p:cTn id="36" dur="500"/>
                                        <p:tgtEl>
                                          <p:spTgt spid="5">
                                            <p:txEl>
                                              <p:pRg st="4" end="4"/>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fade">
                                      <p:cBhvr>
                                        <p:cTn id="39"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Christliche Aspekte</a:t>
            </a:r>
          </a:p>
        </p:txBody>
      </p:sp>
      <p:sp>
        <p:nvSpPr>
          <p:cNvPr id="4" name="Inhaltsplatzhalter 3"/>
          <p:cNvSpPr>
            <a:spLocks noGrp="1"/>
          </p:cNvSpPr>
          <p:nvPr>
            <p:ph idx="1"/>
          </p:nvPr>
        </p:nvSpPr>
        <p:spPr/>
        <p:txBody>
          <a:bodyPr/>
          <a:lstStyle/>
          <a:p>
            <a:r>
              <a:rPr lang="de-CH" dirty="0"/>
              <a:t>Stille</a:t>
            </a:r>
          </a:p>
          <a:p>
            <a:r>
              <a:rPr lang="de-CH" dirty="0"/>
              <a:t>Akzeptanz des gegenwärtigen Befindens (inkl. Schmerzen, schwierige Ereignisse, Sorgen, Trauer, Ärger)</a:t>
            </a:r>
          </a:p>
          <a:p>
            <a:r>
              <a:rPr lang="de-CH" dirty="0"/>
              <a:t>Ausrichtung auf Gott und auf seine Gegenwart </a:t>
            </a:r>
          </a:p>
          <a:p>
            <a:r>
              <a:rPr lang="de-CH" dirty="0"/>
              <a:t>Nachdenkliches Meditieren über ein Wort aus der Bibel</a:t>
            </a:r>
          </a:p>
          <a:p>
            <a:r>
              <a:rPr lang="de-CH" dirty="0"/>
              <a:t>Werte (inhärent und aus der Bibel abgeleitet)</a:t>
            </a:r>
          </a:p>
          <a:p>
            <a:r>
              <a:rPr lang="de-CH" dirty="0"/>
              <a:t>Gedanken relativieren (2-Bildschirmtechnik)</a:t>
            </a:r>
          </a:p>
          <a:p>
            <a:r>
              <a:rPr lang="de-CH" dirty="0"/>
              <a:t>Fürsorgliches Segnen</a:t>
            </a:r>
          </a:p>
        </p:txBody>
      </p:sp>
      <p:sp>
        <p:nvSpPr>
          <p:cNvPr id="3" name="Foliennummernplatzhalter 2"/>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12</a:t>
            </a:fld>
            <a:endParaRPr lang="en-US" dirty="0"/>
          </a:p>
        </p:txBody>
      </p:sp>
    </p:spTree>
    <p:extLst>
      <p:ext uri="{BB962C8B-B14F-4D97-AF65-F5344CB8AC3E}">
        <p14:creationId xmlns:p14="http://schemas.microsoft.com/office/powerpoint/2010/main" val="1924863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Achtsamkeit und Gebet</a:t>
            </a:r>
          </a:p>
        </p:txBody>
      </p:sp>
      <p:sp>
        <p:nvSpPr>
          <p:cNvPr id="3" name="Rechteck 2"/>
          <p:cNvSpPr/>
          <p:nvPr/>
        </p:nvSpPr>
        <p:spPr>
          <a:xfrm>
            <a:off x="1259260" y="2276872"/>
            <a:ext cx="5904656" cy="2246769"/>
          </a:xfrm>
          <a:prstGeom prst="rect">
            <a:avLst/>
          </a:prstGeom>
          <a:effectLst/>
          <a:scene3d>
            <a:camera prst="orthographicFront">
              <a:rot lat="0" lon="0" rev="0"/>
            </a:camera>
            <a:lightRig rig="glow" dir="t">
              <a:rot lat="0" lon="0" rev="3600000"/>
            </a:lightRig>
          </a:scene3d>
          <a:sp3d extrusionH="76200">
            <a:extrusionClr>
              <a:schemeClr val="bg1"/>
            </a:extrusionClr>
          </a:sp3d>
        </p:spPr>
        <p:txBody>
          <a:bodyPr wrap="square">
            <a:spAutoFit/>
            <a:sp3d prstMaterial="softEdge">
              <a:bevelT w="29210" h="16510"/>
              <a:contourClr>
                <a:schemeClr val="accent4">
                  <a:alpha val="95000"/>
                </a:schemeClr>
              </a:contourClr>
            </a:sp3d>
          </a:bodyPr>
          <a:lstStyle/>
          <a:p>
            <a:r>
              <a:rPr lang="de-CH" sz="2000" dirty="0">
                <a:latin typeface="Calibri" pitchFamily="34" charset="0"/>
              </a:rPr>
              <a:t>Wenn das Meer alle seine Kraft anstrengt,</a:t>
            </a:r>
          </a:p>
          <a:p>
            <a:r>
              <a:rPr lang="de-CH" sz="2000" dirty="0">
                <a:latin typeface="Calibri" pitchFamily="34" charset="0"/>
              </a:rPr>
              <a:t>so kann es das Bild des Himmels gerade nicht widerspiegeln;</a:t>
            </a:r>
          </a:p>
          <a:p>
            <a:r>
              <a:rPr lang="de-CH" sz="2000" dirty="0">
                <a:latin typeface="Calibri" pitchFamily="34" charset="0"/>
              </a:rPr>
              <a:t>auch nur die mindeste Bewegung,</a:t>
            </a:r>
          </a:p>
          <a:p>
            <a:r>
              <a:rPr lang="de-CH" sz="2000" dirty="0">
                <a:latin typeface="Calibri" pitchFamily="34" charset="0"/>
              </a:rPr>
              <a:t>so spiegelt es den Himmel nicht rein.</a:t>
            </a:r>
          </a:p>
          <a:p>
            <a:r>
              <a:rPr lang="de-CH" sz="2000" dirty="0">
                <a:latin typeface="Calibri" pitchFamily="34" charset="0"/>
              </a:rPr>
              <a:t>Doch wenn es stille wird und tief,</a:t>
            </a:r>
          </a:p>
          <a:p>
            <a:r>
              <a:rPr lang="de-CH" sz="2000" dirty="0">
                <a:latin typeface="Calibri" pitchFamily="34" charset="0"/>
              </a:rPr>
              <a:t>senkt sich das Bild des Himmels in sein </a:t>
            </a:r>
            <a:r>
              <a:rPr lang="de-CH" sz="2000" dirty="0" err="1">
                <a:latin typeface="Calibri" pitchFamily="34" charset="0"/>
              </a:rPr>
              <a:t>Sein</a:t>
            </a:r>
            <a:r>
              <a:rPr lang="de-CH" sz="2000" dirty="0">
                <a:latin typeface="Calibri" pitchFamily="34" charset="0"/>
              </a:rPr>
              <a:t>.	</a:t>
            </a:r>
          </a:p>
        </p:txBody>
      </p:sp>
      <p:pic>
        <p:nvPicPr>
          <p:cNvPr id="1026"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356006" y="2351415"/>
            <a:ext cx="1511945" cy="2134574"/>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feld 4"/>
          <p:cNvSpPr txBox="1"/>
          <p:nvPr/>
        </p:nvSpPr>
        <p:spPr>
          <a:xfrm>
            <a:off x="6875884" y="4725145"/>
            <a:ext cx="2520280" cy="461665"/>
          </a:xfrm>
          <a:prstGeom prst="rect">
            <a:avLst/>
          </a:prstGeom>
          <a:noFill/>
        </p:spPr>
        <p:txBody>
          <a:bodyPr wrap="square" rtlCol="0">
            <a:spAutoFit/>
          </a:bodyPr>
          <a:lstStyle/>
          <a:p>
            <a:pPr algn="ctr"/>
            <a:r>
              <a:rPr lang="de-CH" sz="1200" dirty="0"/>
              <a:t>Sören Kierkegaard</a:t>
            </a:r>
          </a:p>
          <a:p>
            <a:pPr algn="ctr"/>
            <a:r>
              <a:rPr lang="de-CH" sz="1200" dirty="0"/>
              <a:t>1813-1855</a:t>
            </a:r>
          </a:p>
        </p:txBody>
      </p:sp>
    </p:spTree>
    <p:extLst>
      <p:ext uri="{BB962C8B-B14F-4D97-AF65-F5344CB8AC3E}">
        <p14:creationId xmlns:p14="http://schemas.microsoft.com/office/powerpoint/2010/main" val="565525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1333500" y="609602"/>
            <a:ext cx="7772400" cy="2819399"/>
          </a:xfrm>
        </p:spPr>
        <p:txBody>
          <a:bodyPr/>
          <a:lstStyle/>
          <a:p>
            <a:r>
              <a:rPr lang="de-CH" dirty="0"/>
              <a:t>Danke für die Achtsamkeit!</a:t>
            </a:r>
          </a:p>
        </p:txBody>
      </p:sp>
      <p:sp>
        <p:nvSpPr>
          <p:cNvPr id="7" name="Untertitel 6"/>
          <p:cNvSpPr>
            <a:spLocks noGrp="1"/>
          </p:cNvSpPr>
          <p:nvPr>
            <p:ph type="subTitle" idx="1"/>
          </p:nvPr>
        </p:nvSpPr>
        <p:spPr>
          <a:xfrm>
            <a:off x="2019300" y="3998168"/>
            <a:ext cx="6400800" cy="1951112"/>
          </a:xfrm>
        </p:spPr>
        <p:txBody>
          <a:bodyPr>
            <a:normAutofit/>
          </a:bodyPr>
          <a:lstStyle/>
          <a:p>
            <a:r>
              <a:rPr lang="de-CH" dirty="0"/>
              <a:t>DOWNLOAD</a:t>
            </a:r>
          </a:p>
          <a:p>
            <a:r>
              <a:rPr lang="de-CH" dirty="0">
                <a:hlinkClick r:id="rId2"/>
              </a:rPr>
              <a:t>www.samuelpfeifer.com</a:t>
            </a:r>
            <a:endParaRPr lang="de-CH" dirty="0"/>
          </a:p>
          <a:p>
            <a:r>
              <a:rPr lang="de-CH" dirty="0">
                <a:hlinkClick r:id="rId3"/>
              </a:rPr>
              <a:t>www.seminare-ps.net</a:t>
            </a:r>
            <a:r>
              <a:rPr lang="de-CH" dirty="0"/>
              <a:t> </a:t>
            </a:r>
          </a:p>
        </p:txBody>
      </p:sp>
      <p:sp>
        <p:nvSpPr>
          <p:cNvPr id="5" name="Foliennummernplatzhalter 4"/>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14</a:t>
            </a:fld>
            <a:endParaRPr lang="en-US" dirty="0"/>
          </a:p>
        </p:txBody>
      </p:sp>
    </p:spTree>
    <p:extLst>
      <p:ext uri="{BB962C8B-B14F-4D97-AF65-F5344CB8AC3E}">
        <p14:creationId xmlns:p14="http://schemas.microsoft.com/office/powerpoint/2010/main" val="2346379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hlinkClick r:id="rId2"/>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52650" y="-289933"/>
            <a:ext cx="10692050" cy="7270594"/>
          </a:xfrm>
          <a:prstGeom prst="rect">
            <a:avLst/>
          </a:prstGeom>
        </p:spPr>
      </p:pic>
    </p:spTree>
    <p:extLst>
      <p:ext uri="{BB962C8B-B14F-4D97-AF65-F5344CB8AC3E}">
        <p14:creationId xmlns:p14="http://schemas.microsoft.com/office/powerpoint/2010/main" val="4036110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Trend Achtsamkeit / </a:t>
            </a:r>
            <a:r>
              <a:rPr lang="de-CH" dirty="0" err="1"/>
              <a:t>Mindfulness</a:t>
            </a:r>
            <a:endParaRPr lang="de-CH" dirty="0"/>
          </a:p>
        </p:txBody>
      </p:sp>
      <p:sp>
        <p:nvSpPr>
          <p:cNvPr id="3" name="Inhaltsplatzhalter 2"/>
          <p:cNvSpPr>
            <a:spLocks noGrp="1"/>
          </p:cNvSpPr>
          <p:nvPr>
            <p:ph idx="1"/>
          </p:nvPr>
        </p:nvSpPr>
        <p:spPr/>
        <p:txBody>
          <a:bodyPr>
            <a:normAutofit lnSpcReduction="10000"/>
          </a:bodyPr>
          <a:lstStyle/>
          <a:p>
            <a:r>
              <a:rPr lang="de-CH" dirty="0"/>
              <a:t>1980 – Einführung des Konzeptes am Massachusetts Medical Center durch Jon </a:t>
            </a:r>
            <a:r>
              <a:rPr lang="de-CH" dirty="0" err="1"/>
              <a:t>Kabat</a:t>
            </a:r>
            <a:r>
              <a:rPr lang="de-CH" dirty="0"/>
              <a:t>-Zinn als stress-</a:t>
            </a:r>
            <a:r>
              <a:rPr lang="de-CH" dirty="0" err="1"/>
              <a:t>reuzierende</a:t>
            </a:r>
            <a:r>
              <a:rPr lang="de-CH" dirty="0"/>
              <a:t> Massnahme (</a:t>
            </a:r>
            <a:r>
              <a:rPr lang="de-CH" dirty="0" err="1"/>
              <a:t>Mindfulness</a:t>
            </a:r>
            <a:r>
              <a:rPr lang="de-CH" dirty="0"/>
              <a:t> </a:t>
            </a:r>
            <a:r>
              <a:rPr lang="de-CH" dirty="0" err="1"/>
              <a:t>Based</a:t>
            </a:r>
            <a:r>
              <a:rPr lang="de-CH" dirty="0"/>
              <a:t> Stress </a:t>
            </a:r>
            <a:r>
              <a:rPr lang="de-CH" dirty="0" err="1"/>
              <a:t>Reduction</a:t>
            </a:r>
            <a:r>
              <a:rPr lang="de-CH" dirty="0"/>
              <a:t>) </a:t>
            </a:r>
          </a:p>
          <a:p>
            <a:r>
              <a:rPr lang="de-CH" dirty="0"/>
              <a:t>1990er Jahre: Ausweitung des Konzeptes auf Depression, Angst, Persönlichkeitsstörungen, Krebs-Folgeerkrankungen, Essstörungen und sexuelle Dysfunktion.</a:t>
            </a:r>
          </a:p>
          <a:p>
            <a:r>
              <a:rPr lang="de-CH" dirty="0"/>
              <a:t>1993: Marsha </a:t>
            </a:r>
            <a:r>
              <a:rPr lang="de-CH" dirty="0" err="1"/>
              <a:t>Linehan</a:t>
            </a:r>
            <a:r>
              <a:rPr lang="de-CH" dirty="0"/>
              <a:t> baut </a:t>
            </a:r>
            <a:r>
              <a:rPr lang="de-CH" dirty="0" err="1"/>
              <a:t>Mindulness</a:t>
            </a:r>
            <a:r>
              <a:rPr lang="de-CH" dirty="0"/>
              <a:t> in ihr Konzept der «Dialektisch </a:t>
            </a:r>
            <a:r>
              <a:rPr lang="de-CH" dirty="0" err="1"/>
              <a:t>Behavioralen</a:t>
            </a:r>
            <a:r>
              <a:rPr lang="de-CH" dirty="0"/>
              <a:t> Therapie» ein, das grossen Erfolg hat.</a:t>
            </a:r>
          </a:p>
          <a:p>
            <a:r>
              <a:rPr lang="de-CH" dirty="0"/>
              <a:t>Achtsamkeit wird zu einem wichtigen Element in der «Dritten Welle der Verhaltenstherapie»</a:t>
            </a:r>
          </a:p>
        </p:txBody>
      </p:sp>
      <p:sp>
        <p:nvSpPr>
          <p:cNvPr id="4" name="Foliennummernplatzhalter 3"/>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2</a:t>
            </a:fld>
            <a:endParaRPr lang="en-US" dirty="0"/>
          </a:p>
        </p:txBody>
      </p:sp>
    </p:spTree>
    <p:extLst>
      <p:ext uri="{BB962C8B-B14F-4D97-AF65-F5344CB8AC3E}">
        <p14:creationId xmlns:p14="http://schemas.microsoft.com/office/powerpoint/2010/main" val="1795838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Psychodynamik der Achtsamkeit</a:t>
            </a:r>
          </a:p>
        </p:txBody>
      </p:sp>
      <p:sp>
        <p:nvSpPr>
          <p:cNvPr id="3" name="Inhaltsplatzhalter 2"/>
          <p:cNvSpPr>
            <a:spLocks noGrp="1"/>
          </p:cNvSpPr>
          <p:nvPr>
            <p:ph idx="1"/>
          </p:nvPr>
        </p:nvSpPr>
        <p:spPr>
          <a:xfrm>
            <a:off x="1104900" y="1556793"/>
            <a:ext cx="8229600" cy="4425355"/>
          </a:xfrm>
        </p:spPr>
        <p:txBody>
          <a:bodyPr>
            <a:normAutofit fontScale="85000" lnSpcReduction="20000"/>
          </a:bodyPr>
          <a:lstStyle/>
          <a:p>
            <a:r>
              <a:rPr lang="de-CH" dirty="0"/>
              <a:t>Achtsamkeit wäre im Sinne der </a:t>
            </a:r>
            <a:r>
              <a:rPr lang="de-CH" b="1" dirty="0">
                <a:solidFill>
                  <a:schemeClr val="accent2">
                    <a:lumMod val="75000"/>
                  </a:schemeClr>
                </a:solidFill>
              </a:rPr>
              <a:t>Neuen Phänomenologie </a:t>
            </a:r>
            <a:r>
              <a:rPr lang="de-CH" dirty="0"/>
              <a:t>also ein Pfad zu unwillkürlicher und unmittelbarer Lebenserfahrung. Durch fortwährende Relativierung und Abtragung unserer automatisierten kognitiven Konzepte wird der Weg freigelegt für das durchdringende </a:t>
            </a:r>
            <a:r>
              <a:rPr lang="de-CH" b="1" u="sng" dirty="0"/>
              <a:t>Gefühl des „Lebendig-Seins“</a:t>
            </a:r>
            <a:r>
              <a:rPr lang="de-CH" dirty="0"/>
              <a:t>, entstehend durch ein unmittelbares Zusammenwirken von Ort, Zeit, Identität, Sein und Ich.</a:t>
            </a:r>
          </a:p>
          <a:p>
            <a:r>
              <a:rPr lang="de-CH" b="1" dirty="0">
                <a:solidFill>
                  <a:schemeClr val="accent2">
                    <a:lumMod val="75000"/>
                  </a:schemeClr>
                </a:solidFill>
              </a:rPr>
              <a:t>Östliche Meditationslehre</a:t>
            </a:r>
            <a:r>
              <a:rPr lang="de-CH" dirty="0"/>
              <a:t>: eine Form der unwillkürlichen Lebenserfahrung, die über diese hinausgeht: Im „</a:t>
            </a:r>
            <a:r>
              <a:rPr lang="de-CH" dirty="0" err="1"/>
              <a:t>Satori</a:t>
            </a:r>
            <a:r>
              <a:rPr lang="de-CH" dirty="0"/>
              <a:t>“ offenbaren sich auch die oben genannten Modalitäten (Ort, Raum, Identität, Sein und Ich) als mentale </a:t>
            </a:r>
            <a:r>
              <a:rPr lang="de-CH" dirty="0" err="1"/>
              <a:t>Konstrukte</a:t>
            </a:r>
            <a:r>
              <a:rPr lang="de-CH" dirty="0"/>
              <a:t> und relativieren sich selbst. Die Folge: Implosion von Ort, Zeit, Identität, Sein und Ich. </a:t>
            </a:r>
            <a:br>
              <a:rPr lang="de-CH" dirty="0"/>
            </a:br>
            <a:r>
              <a:rPr lang="de-CH" dirty="0"/>
              <a:t>Im </a:t>
            </a:r>
            <a:r>
              <a:rPr lang="de-CH" dirty="0" err="1"/>
              <a:t>Satori</a:t>
            </a:r>
            <a:r>
              <a:rPr lang="de-CH" dirty="0"/>
              <a:t> erlebt der Mensch eine </a:t>
            </a:r>
            <a:r>
              <a:rPr lang="de-CH" b="1" u="sng" dirty="0"/>
              <a:t>Entgrenzung seines Ichs</a:t>
            </a:r>
            <a:r>
              <a:rPr lang="de-CH" dirty="0"/>
              <a:t>, die Auflösung der dualen Prinzipien, und nimmt sich als Essenz eines sich ständig neu generierenden Universums wahr.</a:t>
            </a:r>
          </a:p>
        </p:txBody>
      </p:sp>
      <p:sp>
        <p:nvSpPr>
          <p:cNvPr id="4" name="Foliennummernplatzhalter 3"/>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3</a:t>
            </a:fld>
            <a:endParaRPr lang="en-US" dirty="0"/>
          </a:p>
        </p:txBody>
      </p:sp>
      <p:sp>
        <p:nvSpPr>
          <p:cNvPr id="5" name="Textfeld 4"/>
          <p:cNvSpPr txBox="1"/>
          <p:nvPr/>
        </p:nvSpPr>
        <p:spPr>
          <a:xfrm rot="5400000">
            <a:off x="8068662" y="3010162"/>
            <a:ext cx="2736304" cy="261610"/>
          </a:xfrm>
          <a:prstGeom prst="rect">
            <a:avLst/>
          </a:prstGeom>
          <a:noFill/>
        </p:spPr>
        <p:txBody>
          <a:bodyPr wrap="square" rtlCol="0">
            <a:spAutoFit/>
          </a:bodyPr>
          <a:lstStyle/>
          <a:p>
            <a:r>
              <a:rPr lang="de-CH" sz="1100" dirty="0"/>
              <a:t>Nach </a:t>
            </a:r>
            <a:r>
              <a:rPr lang="de-CH" sz="1100" dirty="0" err="1"/>
              <a:t>Bohus</a:t>
            </a:r>
            <a:r>
              <a:rPr lang="de-CH" sz="1100" dirty="0"/>
              <a:t> 2012</a:t>
            </a:r>
          </a:p>
        </p:txBody>
      </p:sp>
    </p:spTree>
    <p:extLst>
      <p:ext uri="{BB962C8B-B14F-4D97-AF65-F5344CB8AC3E}">
        <p14:creationId xmlns:p14="http://schemas.microsoft.com/office/powerpoint/2010/main" val="25518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Drei grosse Therapieschulen</a:t>
            </a:r>
          </a:p>
        </p:txBody>
      </p:sp>
      <p:sp>
        <p:nvSpPr>
          <p:cNvPr id="3" name="Inhaltsplatzhalter 2"/>
          <p:cNvSpPr>
            <a:spLocks noGrp="1"/>
          </p:cNvSpPr>
          <p:nvPr>
            <p:ph idx="1"/>
          </p:nvPr>
        </p:nvSpPr>
        <p:spPr/>
        <p:txBody>
          <a:bodyPr>
            <a:normAutofit fontScale="92500" lnSpcReduction="20000"/>
          </a:bodyPr>
          <a:lstStyle/>
          <a:p>
            <a:r>
              <a:rPr lang="de-CH" dirty="0"/>
              <a:t>Übersichtsartikel von M. </a:t>
            </a:r>
            <a:r>
              <a:rPr lang="de-CH" dirty="0" err="1"/>
              <a:t>Bohus</a:t>
            </a:r>
            <a:r>
              <a:rPr lang="de-CH" dirty="0"/>
              <a:t> (2012)</a:t>
            </a:r>
          </a:p>
          <a:p>
            <a:pPr lvl="1"/>
            <a:r>
              <a:rPr lang="de-CH" dirty="0"/>
              <a:t>Achtsamkeitsbasierte Psychotherapie hat ihre Ursprünge in der fernöstlichen Meditationskultur. </a:t>
            </a:r>
          </a:p>
          <a:p>
            <a:r>
              <a:rPr lang="de-CH" dirty="0"/>
              <a:t>In der Psychotherapie: </a:t>
            </a:r>
          </a:p>
          <a:p>
            <a:pPr lvl="1"/>
            <a:r>
              <a:rPr lang="de-CH" dirty="0"/>
              <a:t>Verbesserung der Akzeptanz unangenehmer Lebensumstände und Emotionen</a:t>
            </a:r>
          </a:p>
          <a:p>
            <a:pPr lvl="1"/>
            <a:r>
              <a:rPr lang="de-CH" dirty="0"/>
              <a:t>Verbesserung der „metakognitiven Wahrnehmung“, d. h. der emotionsfreien Beobachtung intrapsychischer Prozesse. </a:t>
            </a:r>
          </a:p>
          <a:p>
            <a:r>
              <a:rPr lang="de-CH" dirty="0"/>
              <a:t>Vier bekanntere Schulen / Techniken:</a:t>
            </a:r>
          </a:p>
          <a:p>
            <a:pPr lvl="1"/>
            <a:r>
              <a:rPr lang="de-CH" dirty="0"/>
              <a:t>MBCT «</a:t>
            </a:r>
            <a:r>
              <a:rPr lang="de-CH" dirty="0" err="1"/>
              <a:t>mindfulness-based</a:t>
            </a:r>
            <a:r>
              <a:rPr lang="de-CH" dirty="0"/>
              <a:t> </a:t>
            </a:r>
            <a:r>
              <a:rPr lang="de-CH" dirty="0" err="1"/>
              <a:t>cognitive</a:t>
            </a:r>
            <a:r>
              <a:rPr lang="de-CH" dirty="0"/>
              <a:t> </a:t>
            </a:r>
            <a:r>
              <a:rPr lang="de-CH" dirty="0" err="1"/>
              <a:t>therapy</a:t>
            </a:r>
            <a:r>
              <a:rPr lang="de-CH" dirty="0"/>
              <a:t>“ in der Rückfallprophylaxe der rezidivierenden Depression - wirksam</a:t>
            </a:r>
          </a:p>
          <a:p>
            <a:pPr lvl="1"/>
            <a:r>
              <a:rPr lang="de-CH" dirty="0"/>
              <a:t>MBSR – «</a:t>
            </a:r>
            <a:r>
              <a:rPr lang="de-CH" dirty="0" err="1"/>
              <a:t>mindfulness-based</a:t>
            </a:r>
            <a:r>
              <a:rPr lang="de-CH" dirty="0"/>
              <a:t> stress </a:t>
            </a:r>
            <a:r>
              <a:rPr lang="de-CH" dirty="0" err="1"/>
              <a:t>reduction</a:t>
            </a:r>
            <a:r>
              <a:rPr lang="de-CH" dirty="0"/>
              <a:t>» -  </a:t>
            </a:r>
            <a:r>
              <a:rPr lang="de-CH" dirty="0" err="1"/>
              <a:t>geringgradige</a:t>
            </a:r>
            <a:r>
              <a:rPr lang="de-CH" dirty="0"/>
              <a:t> Effekte </a:t>
            </a:r>
          </a:p>
          <a:p>
            <a:pPr lvl="1"/>
            <a:r>
              <a:rPr lang="de-CH" dirty="0"/>
              <a:t>DBT – «Dialektisch </a:t>
            </a:r>
            <a:r>
              <a:rPr lang="de-CH" dirty="0" err="1"/>
              <a:t>behaviorale</a:t>
            </a:r>
            <a:r>
              <a:rPr lang="de-CH" dirty="0"/>
              <a:t> Therapie» - wirksam</a:t>
            </a:r>
          </a:p>
          <a:p>
            <a:pPr lvl="1"/>
            <a:r>
              <a:rPr lang="de-CH" dirty="0"/>
              <a:t>ACT – «Akzeptanz- und </a:t>
            </a:r>
            <a:r>
              <a:rPr lang="de-CH" dirty="0" err="1"/>
              <a:t>Commitment</a:t>
            </a:r>
            <a:r>
              <a:rPr lang="de-CH" dirty="0"/>
              <a:t>-Therapie» - wirksam</a:t>
            </a:r>
          </a:p>
        </p:txBody>
      </p:sp>
      <p:sp>
        <p:nvSpPr>
          <p:cNvPr id="4" name="Foliennummernplatzhalter 3"/>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4</a:t>
            </a:fld>
            <a:endParaRPr lang="en-US" dirty="0"/>
          </a:p>
        </p:txBody>
      </p:sp>
      <p:sp>
        <p:nvSpPr>
          <p:cNvPr id="6" name="Textfeld 5"/>
          <p:cNvSpPr txBox="1"/>
          <p:nvPr/>
        </p:nvSpPr>
        <p:spPr>
          <a:xfrm>
            <a:off x="4715644" y="6237312"/>
            <a:ext cx="4536504" cy="553998"/>
          </a:xfrm>
          <a:prstGeom prst="rect">
            <a:avLst/>
          </a:prstGeom>
          <a:noFill/>
        </p:spPr>
        <p:txBody>
          <a:bodyPr wrap="square" rtlCol="0">
            <a:spAutoFit/>
          </a:bodyPr>
          <a:lstStyle/>
          <a:p>
            <a:r>
              <a:rPr lang="de-CH" sz="1000" dirty="0"/>
              <a:t>M. </a:t>
            </a:r>
            <a:r>
              <a:rPr lang="de-CH" sz="1000" dirty="0" err="1"/>
              <a:t>Bohus</a:t>
            </a:r>
            <a:r>
              <a:rPr lang="de-CH" sz="1000" dirty="0"/>
              <a:t> (2012). Achtsamkeitsbasierte</a:t>
            </a:r>
          </a:p>
          <a:p>
            <a:r>
              <a:rPr lang="de-CH" sz="1000" dirty="0"/>
              <a:t>Psychotherapie. Nervenarzt 11/2012:1479-1489.</a:t>
            </a:r>
          </a:p>
          <a:p>
            <a:endParaRPr lang="de-CH" sz="1000" dirty="0"/>
          </a:p>
        </p:txBody>
      </p:sp>
    </p:spTree>
    <p:extLst>
      <p:ext uri="{BB962C8B-B14F-4D97-AF65-F5344CB8AC3E}">
        <p14:creationId xmlns:p14="http://schemas.microsoft.com/office/powerpoint/2010/main" val="3656535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Wirkfaktoren</a:t>
            </a:r>
          </a:p>
        </p:txBody>
      </p:sp>
      <p:sp>
        <p:nvSpPr>
          <p:cNvPr id="3" name="Inhaltsplatzhalter 2"/>
          <p:cNvSpPr>
            <a:spLocks noGrp="1"/>
          </p:cNvSpPr>
          <p:nvPr>
            <p:ph idx="1"/>
          </p:nvPr>
        </p:nvSpPr>
        <p:spPr>
          <a:xfrm>
            <a:off x="1104900" y="1628801"/>
            <a:ext cx="8229600" cy="4425355"/>
          </a:xfrm>
        </p:spPr>
        <p:txBody>
          <a:bodyPr>
            <a:normAutofit fontScale="77500" lnSpcReduction="20000"/>
          </a:bodyPr>
          <a:lstStyle/>
          <a:p>
            <a:r>
              <a:rPr lang="de-CH" dirty="0"/>
              <a:t>Achtsamkeit zielt einerseits darauf, die Aufmerksamkeit auf das reine Erleben des gegenwärtigen Moments zu richten, und andererseits darauf, eine Haltung zu entwickeln die geprägt ist von wohlwollender Toleranz gegenüber sich selbst und den Dingen, so wie sie sind.</a:t>
            </a:r>
          </a:p>
          <a:p>
            <a:r>
              <a:rPr lang="de-CH" dirty="0"/>
              <a:t>Aufmerksamkeit auf einen körperlichen Prozess trotz «Störfaktoren»</a:t>
            </a:r>
          </a:p>
          <a:p>
            <a:pPr lvl="1"/>
            <a:r>
              <a:rPr lang="de-CH" dirty="0"/>
              <a:t>Während einer typischen Achtsamkeitsübung richtet der Übende seinen Fokus auf eine einzige sensorische Wahrnehmung – etwa seinen eigenen Atem. Diese wird naturgemäß immer wieder unterbrochen durch spontan auftretende Gedanken, Emotionen und Körperwahrnehmungen. Aufgabe: diese mentalen Prozesse wohlwollend wahrzunehmen und vorüberziehen zu lassen, indem man sich wieder auf den Atemprozess konzentriert.</a:t>
            </a:r>
          </a:p>
          <a:p>
            <a:r>
              <a:rPr lang="de-CH" dirty="0"/>
              <a:t>Verbesserung metakognitiver Effekte:</a:t>
            </a:r>
          </a:p>
          <a:p>
            <a:pPr lvl="1"/>
            <a:r>
              <a:rPr lang="de-CH" dirty="0"/>
              <a:t>Verbesserung der Wahrnehmung für das Hier und Jetzt,</a:t>
            </a:r>
          </a:p>
          <a:p>
            <a:pPr lvl="1"/>
            <a:r>
              <a:rPr lang="de-CH" dirty="0"/>
              <a:t>durch bewusstes Umschalten der Aufmerksamkeit und</a:t>
            </a:r>
          </a:p>
          <a:p>
            <a:pPr lvl="1"/>
            <a:r>
              <a:rPr lang="de-CH" dirty="0"/>
              <a:t>durch Inhibition automatisierter Gedanken- und Bewertungsprozesse</a:t>
            </a:r>
          </a:p>
          <a:p>
            <a:endParaRPr lang="de-CH" dirty="0"/>
          </a:p>
        </p:txBody>
      </p:sp>
      <p:sp>
        <p:nvSpPr>
          <p:cNvPr id="4" name="Foliennummernplatzhalter 3"/>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5</a:t>
            </a:fld>
            <a:endParaRPr lang="en-US" dirty="0"/>
          </a:p>
        </p:txBody>
      </p:sp>
    </p:spTree>
    <p:extLst>
      <p:ext uri="{BB962C8B-B14F-4D97-AF65-F5344CB8AC3E}">
        <p14:creationId xmlns:p14="http://schemas.microsoft.com/office/powerpoint/2010/main" val="1127735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Akzeptanz</a:t>
            </a:r>
          </a:p>
        </p:txBody>
      </p:sp>
      <p:sp>
        <p:nvSpPr>
          <p:cNvPr id="3" name="Inhaltsplatzhalter 2"/>
          <p:cNvSpPr>
            <a:spLocks noGrp="1"/>
          </p:cNvSpPr>
          <p:nvPr>
            <p:ph idx="1"/>
          </p:nvPr>
        </p:nvSpPr>
        <p:spPr/>
        <p:txBody>
          <a:bodyPr>
            <a:normAutofit/>
          </a:bodyPr>
          <a:lstStyle/>
          <a:p>
            <a:r>
              <a:rPr lang="de-CH" dirty="0"/>
              <a:t>Akzeptanz des Erlebens im Hier und Jetzt</a:t>
            </a:r>
          </a:p>
          <a:p>
            <a:pPr lvl="1"/>
            <a:r>
              <a:rPr lang="de-CH" dirty="0"/>
              <a:t>So führt die fortwährende, nichtbewertende Beobachtung seiner </a:t>
            </a:r>
            <a:r>
              <a:rPr lang="de-CH" dirty="0" err="1"/>
              <a:t>anflutenden</a:t>
            </a:r>
            <a:r>
              <a:rPr lang="de-CH" dirty="0"/>
              <a:t> Gedanken und Gefühle, die er nicht unterdrückt, sondern schlicht wahrnimmt, langfristig zu einer vertieften „Akzeptanz“ derselben. „Akzeptanz“ meint in diesem Kontext auch die bewusste Entscheidung, Abstand von seinen eigenen Konzepten zu gewinnen und die Dinge (einschließlich seiner eigenen Kognitionen und Emotionen) in ihrer „So-</a:t>
            </a:r>
            <a:r>
              <a:rPr lang="de-CH" dirty="0" err="1"/>
              <a:t>heit</a:t>
            </a:r>
            <a:r>
              <a:rPr lang="de-CH" dirty="0"/>
              <a:t>“ anzunehmen. </a:t>
            </a:r>
          </a:p>
          <a:p>
            <a:pPr lvl="1"/>
            <a:r>
              <a:rPr lang="de-CH" dirty="0"/>
              <a:t>Diese Grundhaltung wird durch regelmässiges Üben generalisiert und kann schließlich automatisiert aktiviert werden.</a:t>
            </a:r>
          </a:p>
        </p:txBody>
      </p:sp>
      <p:sp>
        <p:nvSpPr>
          <p:cNvPr id="4" name="Foliennummernplatzhalter 3"/>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6</a:t>
            </a:fld>
            <a:endParaRPr lang="en-US" dirty="0"/>
          </a:p>
        </p:txBody>
      </p:sp>
    </p:spTree>
    <p:extLst>
      <p:ext uri="{BB962C8B-B14F-4D97-AF65-F5344CB8AC3E}">
        <p14:creationId xmlns:p14="http://schemas.microsoft.com/office/powerpoint/2010/main" val="931747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491508" y="1668654"/>
            <a:ext cx="3456384" cy="2306056"/>
          </a:xfrm>
          <a:prstGeom prst="rect">
            <a:avLst/>
          </a:prstGeom>
          <a:ln>
            <a:noFill/>
          </a:ln>
          <a:effectLst>
            <a:softEdge rad="112500"/>
          </a:effectLst>
        </p:spPr>
      </p:pic>
      <p:sp>
        <p:nvSpPr>
          <p:cNvPr id="5" name="Titel 4"/>
          <p:cNvSpPr>
            <a:spLocks noGrp="1"/>
          </p:cNvSpPr>
          <p:nvPr>
            <p:ph type="title"/>
          </p:nvPr>
        </p:nvSpPr>
        <p:spPr/>
        <p:txBody>
          <a:bodyPr/>
          <a:lstStyle/>
          <a:p>
            <a:r>
              <a:rPr lang="de-CH" dirty="0"/>
              <a:t>Drei Tendenzen</a:t>
            </a:r>
          </a:p>
        </p:txBody>
      </p:sp>
      <p:sp>
        <p:nvSpPr>
          <p:cNvPr id="4" name="Foliennummernplatzhalter 3"/>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7</a:t>
            </a:fld>
            <a:endParaRPr lang="en-US" dirty="0"/>
          </a:p>
        </p:txBody>
      </p:sp>
      <p:pic>
        <p:nvPicPr>
          <p:cNvPr id="1026"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424373" y="1656976"/>
            <a:ext cx="1758109" cy="22467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235924" y="1813570"/>
            <a:ext cx="2173826" cy="201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7" name="Tabelle 6"/>
          <p:cNvGraphicFramePr>
            <a:graphicFrameLocks noGrp="1"/>
          </p:cNvGraphicFramePr>
          <p:nvPr>
            <p:extLst/>
          </p:nvPr>
        </p:nvGraphicFramePr>
        <p:xfrm>
          <a:off x="1259260" y="4221088"/>
          <a:ext cx="8064896" cy="731520"/>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de-CH" sz="1400" b="0" dirty="0">
                          <a:solidFill>
                            <a:schemeClr val="tx1"/>
                          </a:solidFill>
                        </a:rPr>
                        <a:t>Buddhistisch </a:t>
                      </a:r>
                    </a:p>
                    <a:p>
                      <a:r>
                        <a:rPr lang="de-CH" sz="1400" b="0" dirty="0">
                          <a:solidFill>
                            <a:schemeClr val="tx1"/>
                          </a:solidFill>
                        </a:rPr>
                        <a:t>Inspirierte</a:t>
                      </a:r>
                    </a:p>
                    <a:p>
                      <a:r>
                        <a:rPr lang="de-CH" sz="1400" b="0" dirty="0">
                          <a:solidFill>
                            <a:schemeClr val="tx1"/>
                          </a:solidFill>
                        </a:rPr>
                        <a:t>Meditationsform</a:t>
                      </a:r>
                    </a:p>
                  </a:txBody>
                  <a:tcPr>
                    <a:solidFill>
                      <a:schemeClr val="bg1"/>
                    </a:solidFill>
                  </a:tcPr>
                </a:tc>
                <a:tc>
                  <a:txBody>
                    <a:bodyPr/>
                    <a:lstStyle/>
                    <a:p>
                      <a:pPr algn="ctr"/>
                      <a:r>
                        <a:rPr lang="de-CH" sz="1400" b="0" dirty="0">
                          <a:solidFill>
                            <a:schemeClr val="tx1"/>
                          </a:solidFill>
                        </a:rPr>
                        <a:t>Grundhaltung der Stille und des </a:t>
                      </a:r>
                      <a:br>
                        <a:rPr lang="de-CH" sz="1400" b="0" dirty="0">
                          <a:solidFill>
                            <a:schemeClr val="tx1"/>
                          </a:solidFill>
                        </a:rPr>
                      </a:br>
                      <a:r>
                        <a:rPr lang="de-CH" sz="1400" b="0" dirty="0">
                          <a:solidFill>
                            <a:schemeClr val="tx1"/>
                          </a:solidFill>
                        </a:rPr>
                        <a:t>nicht-wertenden Gewahrseins des Augenblicks</a:t>
                      </a:r>
                    </a:p>
                  </a:txBody>
                  <a:tcPr>
                    <a:solidFill>
                      <a:schemeClr val="bg1"/>
                    </a:solidFill>
                  </a:tcPr>
                </a:tc>
                <a:tc>
                  <a:txBody>
                    <a:bodyPr/>
                    <a:lstStyle/>
                    <a:p>
                      <a:pPr algn="r"/>
                      <a:r>
                        <a:rPr lang="de-CH" sz="1400" b="0" dirty="0">
                          <a:solidFill>
                            <a:schemeClr val="tx1"/>
                          </a:solidFill>
                        </a:rPr>
                        <a:t>Therapeutische Technik, losgelöst von Spiritualität</a:t>
                      </a: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338050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CH" dirty="0"/>
              <a:t>Entledigung von buddhistischer Spiritualität</a:t>
            </a:r>
          </a:p>
        </p:txBody>
      </p:sp>
      <p:sp>
        <p:nvSpPr>
          <p:cNvPr id="5" name="Inhaltsplatzhalter 4"/>
          <p:cNvSpPr>
            <a:spLocks noGrp="1"/>
          </p:cNvSpPr>
          <p:nvPr>
            <p:ph idx="1"/>
          </p:nvPr>
        </p:nvSpPr>
        <p:spPr/>
        <p:txBody>
          <a:bodyPr/>
          <a:lstStyle/>
          <a:p>
            <a:r>
              <a:rPr lang="de-CH" dirty="0"/>
              <a:t>Um die Methodik der Achtsamkeit für ihre Zwecke zu nutzen, musste die Psychotherapie sich der spirituellen Aspekte der Achtsamkeit entledigen – sie tat dies mehr oder weniger reflektiert: Zunächst in kleinen Schritten, in Form von abgepackten Therapieprogrammen wie der „</a:t>
            </a:r>
            <a:r>
              <a:rPr lang="de-CH" dirty="0" err="1"/>
              <a:t>mindfulness-based</a:t>
            </a:r>
            <a:r>
              <a:rPr lang="de-CH" dirty="0"/>
              <a:t> stress </a:t>
            </a:r>
            <a:r>
              <a:rPr lang="de-CH" dirty="0" err="1"/>
              <a:t>reduction</a:t>
            </a:r>
            <a:r>
              <a:rPr lang="de-CH" dirty="0"/>
              <a:t>“ (MBSR, die sich noch mit buddhistischen Zitaten schmückt), um schließlich mit der von Wells formulierten „metakognitiven Therapie“ eine von </a:t>
            </a:r>
            <a:r>
              <a:rPr lang="de-CH"/>
              <a:t>jedem spirituellen oder meditativen Geruch bereinigte therapeutische Methodik vorzulegen, die auf einem rein kognitiven Modell beruht.</a:t>
            </a:r>
            <a:endParaRPr lang="de-CH" dirty="0"/>
          </a:p>
        </p:txBody>
      </p:sp>
      <p:sp>
        <p:nvSpPr>
          <p:cNvPr id="3" name="Foliennummernplatzhalter 2"/>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8</a:t>
            </a:fld>
            <a:endParaRPr lang="en-US" dirty="0"/>
          </a:p>
        </p:txBody>
      </p:sp>
    </p:spTree>
    <p:extLst>
      <p:ext uri="{BB962C8B-B14F-4D97-AF65-F5344CB8AC3E}">
        <p14:creationId xmlns:p14="http://schemas.microsoft.com/office/powerpoint/2010/main" val="2776388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Sieben Grundeinstellungen</a:t>
            </a:r>
          </a:p>
        </p:txBody>
      </p:sp>
      <p:sp>
        <p:nvSpPr>
          <p:cNvPr id="3" name="Inhaltsplatzhalter 2"/>
          <p:cNvSpPr>
            <a:spLocks noGrp="1"/>
          </p:cNvSpPr>
          <p:nvPr>
            <p:ph idx="1"/>
          </p:nvPr>
        </p:nvSpPr>
        <p:spPr>
          <a:xfrm>
            <a:off x="1115244" y="1988840"/>
            <a:ext cx="8229600" cy="3888432"/>
          </a:xfrm>
        </p:spPr>
        <p:txBody>
          <a:bodyPr>
            <a:normAutofit fontScale="55000" lnSpcReduction="20000"/>
          </a:bodyPr>
          <a:lstStyle/>
          <a:p>
            <a:pPr marL="457200" indent="-457200">
              <a:buFont typeface="+mj-lt"/>
              <a:buAutoNum type="arabicPeriod"/>
            </a:pPr>
            <a:r>
              <a:rPr lang="de-CH" u="sng" dirty="0"/>
              <a:t>Reines Beobachten </a:t>
            </a:r>
            <a:r>
              <a:rPr lang="de-CH" dirty="0"/>
              <a:t>ohne Bewerten (Nicht-Urteilen)</a:t>
            </a:r>
          </a:p>
          <a:p>
            <a:pPr marL="457200" indent="-457200">
              <a:buFont typeface="+mj-lt"/>
              <a:buAutoNum type="arabicPeriod"/>
            </a:pPr>
            <a:r>
              <a:rPr lang="de-CH" u="sng" dirty="0"/>
              <a:t>Geduld</a:t>
            </a:r>
            <a:r>
              <a:rPr lang="de-CH" dirty="0"/>
              <a:t>: Geduldig sein heißt zu wissen, dass  jedes Ding seine eigene Zeit braucht und Erfolge und Rückschläge  dazu gehören. Geduld erfordert ein gewisses  Maß an </a:t>
            </a:r>
            <a:r>
              <a:rPr lang="de-CH" u="sng" dirty="0"/>
              <a:t>Freundlichkeit und Mitgefühl sich selber gegenüber</a:t>
            </a:r>
            <a:r>
              <a:rPr lang="de-CH" dirty="0"/>
              <a:t>, während  man die Situation aushält. </a:t>
            </a:r>
          </a:p>
          <a:p>
            <a:pPr marL="457200" indent="-457200">
              <a:buFont typeface="+mj-lt"/>
              <a:buAutoNum type="arabicPeriod"/>
            </a:pPr>
            <a:r>
              <a:rPr lang="de-CH" u="sng" dirty="0"/>
              <a:t>Neugier und Offenheit</a:t>
            </a:r>
            <a:r>
              <a:rPr lang="de-CH" dirty="0"/>
              <a:t>: Bereit zu sein, alles zu sehen, als wäre es  das </a:t>
            </a:r>
            <a:r>
              <a:rPr lang="de-CH"/>
              <a:t>erste Mal</a:t>
            </a:r>
            <a:r>
              <a:rPr lang="de-CH" dirty="0"/>
              <a:t>; dadurch eröffnen sich ganz neue  Erfahrungsmöglichkeiten.  </a:t>
            </a:r>
          </a:p>
          <a:p>
            <a:pPr marL="457200" indent="-457200">
              <a:buFont typeface="+mj-lt"/>
              <a:buAutoNum type="arabicPeriod"/>
            </a:pPr>
            <a:r>
              <a:rPr lang="de-CH" u="sng" dirty="0"/>
              <a:t>Vertrauen</a:t>
            </a:r>
            <a:r>
              <a:rPr lang="de-CH" dirty="0"/>
              <a:t> in die eigene innere Weisheit.  </a:t>
            </a:r>
          </a:p>
          <a:p>
            <a:pPr marL="457200" indent="-457200">
              <a:buFont typeface="+mj-lt"/>
              <a:buAutoNum type="arabicPeriod"/>
            </a:pPr>
            <a:r>
              <a:rPr lang="de-CH" u="sng" dirty="0"/>
              <a:t>Nicht-Greifen</a:t>
            </a:r>
            <a:r>
              <a:rPr lang="de-CH" dirty="0"/>
              <a:t>: Mit unseren Handlungen verfolgen wir oft einen Zweck. Der  beste Weg, die eigenen Ziele im Rahmen der Achtsamkeitspraxis zu  erreichen, besteht darin, keine Resultate mehr anzustreben und  stattdessen zu beginnen, das was geschieht, geschehen zu lassen – «aktives Nicht-Tun».  </a:t>
            </a:r>
          </a:p>
          <a:p>
            <a:pPr marL="457200" indent="-457200">
              <a:buFont typeface="+mj-lt"/>
              <a:buAutoNum type="arabicPeriod"/>
            </a:pPr>
            <a:r>
              <a:rPr lang="de-CH" u="sng" dirty="0"/>
              <a:t>Akzeptanz</a:t>
            </a:r>
            <a:r>
              <a:rPr lang="de-CH" dirty="0"/>
              <a:t>: ...von dem was jetzt da ist. JA sagen zu allem was zu  einem gehört: Schmerz, Traurigkeit, eigene Unwissenheit, Wut,  Sorge, Langeweile, Frust. Annahme bedeutet nicht, dass man alles  mögen oder eine passive Haltung einnehmen muss und seine  Veränderungswünsche aufgibt. Der erste Schritt zur Veränderung ist  zu erkennen, was ist. </a:t>
            </a:r>
          </a:p>
          <a:p>
            <a:pPr marL="457200" indent="-457200">
              <a:buFont typeface="+mj-lt"/>
              <a:buAutoNum type="arabicPeriod"/>
            </a:pPr>
            <a:r>
              <a:rPr lang="de-CH" u="sng" dirty="0"/>
              <a:t>Loslassen oder Nichtanhaften</a:t>
            </a:r>
            <a:r>
              <a:rPr lang="de-CH" dirty="0"/>
              <a:t>: Das Anhaften wird von Mögen und  Nicht-Mögen und vom Urteilen über die Dinge verursacht.  Verstricken sie sich nicht in gut oder schlecht, angenehm oder  unangenehm. Belassen sie ihre Erfahrung einfach so, wie sie ist. </a:t>
            </a:r>
          </a:p>
        </p:txBody>
      </p:sp>
      <p:sp>
        <p:nvSpPr>
          <p:cNvPr id="4" name="Foliennummernplatzhalter 3"/>
          <p:cNvSpPr>
            <a:spLocks noGrp="1"/>
          </p:cNvSpPr>
          <p:nvPr>
            <p:ph type="sldNum" sz="quarter" idx="4294967295"/>
          </p:nvPr>
        </p:nvSpPr>
        <p:spPr>
          <a:xfrm>
            <a:off x="9292860" y="39540"/>
            <a:ext cx="561975" cy="365125"/>
          </a:xfrm>
          <a:prstGeom prst="rect">
            <a:avLst/>
          </a:prstGeom>
        </p:spPr>
        <p:txBody>
          <a:bodyPr/>
          <a:lstStyle/>
          <a:p>
            <a:fld id="{BA9B540C-44DA-4F69-89C9-7C84606640D3}" type="slidenum">
              <a:rPr lang="en-US" smtClean="0"/>
              <a:pPr/>
              <a:t>9</a:t>
            </a:fld>
            <a:endParaRPr lang="en-US" dirty="0"/>
          </a:p>
        </p:txBody>
      </p:sp>
      <p:sp>
        <p:nvSpPr>
          <p:cNvPr id="5" name="Textfeld 4"/>
          <p:cNvSpPr txBox="1"/>
          <p:nvPr/>
        </p:nvSpPr>
        <p:spPr>
          <a:xfrm>
            <a:off x="1187252" y="1340768"/>
            <a:ext cx="8136904" cy="369332"/>
          </a:xfrm>
          <a:prstGeom prst="rect">
            <a:avLst/>
          </a:prstGeom>
          <a:noFill/>
        </p:spPr>
        <p:txBody>
          <a:bodyPr wrap="square" rtlCol="0">
            <a:spAutoFit/>
          </a:bodyPr>
          <a:lstStyle/>
          <a:p>
            <a:pPr algn="ctr"/>
            <a:r>
              <a:rPr lang="de-CH" b="1" dirty="0">
                <a:latin typeface="Calibri" pitchFamily="34" charset="0"/>
              </a:rPr>
              <a:t>„...DIE ERDE, IN DIE MAN DIE SAMEN DER ACHTSAMKEIT LEGT...“ </a:t>
            </a:r>
          </a:p>
        </p:txBody>
      </p:sp>
    </p:spTree>
    <p:extLst>
      <p:ext uri="{BB962C8B-B14F-4D97-AF65-F5344CB8AC3E}">
        <p14:creationId xmlns:p14="http://schemas.microsoft.com/office/powerpoint/2010/main" val="401311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Vorlage_Modul1" id="{D9AA8A24-CE21-4D4A-8872-9E90D3933246}" vid="{B1F4B6E4-CFC8-456B-A592-96A692CF5C6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PPT_Vorlage_Modul1</Template>
  <TotalTime>0</TotalTime>
  <Words>1502</Words>
  <Application>Microsoft Office PowerPoint</Application>
  <PresentationFormat>Benutzerdefiniert</PresentationFormat>
  <Paragraphs>164</Paragraphs>
  <Slides>15</Slides>
  <Notes>6</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15</vt:i4>
      </vt:variant>
    </vt:vector>
  </HeadingPairs>
  <TitlesOfParts>
    <vt:vector size="19" baseType="lpstr">
      <vt:lpstr>Arial</vt:lpstr>
      <vt:lpstr>Calibri</vt:lpstr>
      <vt:lpstr>Palatino Linotype</vt:lpstr>
      <vt:lpstr>Office Theme</vt:lpstr>
      <vt:lpstr>ACHTSAMKEIT Modetrend mit tiefen spirituellen Wurzeln</vt:lpstr>
      <vt:lpstr>Trend Achtsamkeit / Mindfulness</vt:lpstr>
      <vt:lpstr>Psychodynamik der Achtsamkeit</vt:lpstr>
      <vt:lpstr>Drei grosse Therapieschulen</vt:lpstr>
      <vt:lpstr>Wirkfaktoren</vt:lpstr>
      <vt:lpstr>Akzeptanz</vt:lpstr>
      <vt:lpstr>Drei Tendenzen</vt:lpstr>
      <vt:lpstr>Entledigung von buddhistischer Spiritualität</vt:lpstr>
      <vt:lpstr>Sieben Grundeinstellungen</vt:lpstr>
      <vt:lpstr>Unterschiedliche Schwerpunkte</vt:lpstr>
      <vt:lpstr>Achtsamkeit – kritische Würdigung</vt:lpstr>
      <vt:lpstr>Christliche Aspekte</vt:lpstr>
      <vt:lpstr>Achtsamkeit und Gebet</vt:lpstr>
      <vt:lpstr>Danke für die Achtsamkeit!</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ACHTSAMKEIT Modetrend mit tiefen spirituellen Wurzeln</dc:title>
  <dc:creator>Samuel Pfeifer;MARP</dc:creator>
  <cp:keywords>Achtsamkeit_Einführung</cp:keywords>
  <cp:lastModifiedBy>Samuel Pfeifer</cp:lastModifiedBy>
  <cp:revision>2</cp:revision>
  <dcterms:created xsi:type="dcterms:W3CDTF">2016-10-23T05:48:45Z</dcterms:created>
  <dcterms:modified xsi:type="dcterms:W3CDTF">2017-03-28T07:20:04Z</dcterms:modified>
</cp:coreProperties>
</file>