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9" r:id="rId2"/>
    <p:sldId id="283" r:id="rId3"/>
    <p:sldId id="285"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1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363C5-1BF5-4424-821A-19A607C60ECE}" type="datetimeFigureOut">
              <a:rPr lang="de-CH" smtClean="0"/>
              <a:t>10.01.2017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890C0-AE71-4C1C-A8A4-43AF35EB5551}" type="slidenum">
              <a:rPr lang="de-CH" smtClean="0"/>
              <a:t>‹Nr.›</a:t>
            </a:fld>
            <a:endParaRPr lang="de-CH"/>
          </a:p>
        </p:txBody>
      </p:sp>
    </p:spTree>
    <p:extLst>
      <p:ext uri="{BB962C8B-B14F-4D97-AF65-F5344CB8AC3E}">
        <p14:creationId xmlns:p14="http://schemas.microsoft.com/office/powerpoint/2010/main" val="196417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2100C-82B9-4578-B35A-98E0A64DDBB3}" type="slidenum">
              <a:rPr lang="de-DE"/>
              <a:pPr/>
              <a:t>5</a:t>
            </a:fld>
            <a:endParaRPr lang="de-DE"/>
          </a:p>
        </p:txBody>
      </p:sp>
      <p:sp>
        <p:nvSpPr>
          <p:cNvPr id="164866" name="Rectangle 2"/>
          <p:cNvSpPr>
            <a:spLocks noGrp="1" noRot="1" noChangeAspect="1" noChangeArrowheads="1" noTextEdit="1"/>
          </p:cNvSpPr>
          <p:nvPr>
            <p:ph type="sldImg"/>
          </p:nvPr>
        </p:nvSpPr>
        <p:spPr>
          <a:xfrm>
            <a:off x="828675" y="704850"/>
            <a:ext cx="5238750" cy="3443288"/>
          </a:xfrm>
          <a:ln/>
        </p:spPr>
      </p:sp>
      <p:sp>
        <p:nvSpPr>
          <p:cNvPr id="164867" name="Rectangle 3"/>
          <p:cNvSpPr>
            <a:spLocks noGrp="1" noChangeArrowheads="1"/>
          </p:cNvSpPr>
          <p:nvPr>
            <p:ph type="body" idx="1"/>
          </p:nvPr>
        </p:nvSpPr>
        <p:spPr>
          <a:xfrm>
            <a:off x="930275" y="4360863"/>
            <a:ext cx="5037138" cy="258762"/>
          </a:xfrm>
        </p:spPr>
        <p:txBody>
          <a:bodyPr/>
          <a:lstStyle/>
          <a:p>
            <a:endParaRPr lang="de-CH"/>
          </a:p>
        </p:txBody>
      </p:sp>
    </p:spTree>
    <p:extLst>
      <p:ext uri="{BB962C8B-B14F-4D97-AF65-F5344CB8AC3E}">
        <p14:creationId xmlns:p14="http://schemas.microsoft.com/office/powerpoint/2010/main" val="122366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38394-2330-482E-A90B-344D947FD304}" type="slidenum">
              <a:rPr lang="de-DE"/>
              <a:pPr/>
              <a:t>6</a:t>
            </a:fld>
            <a:endParaRPr lang="de-DE"/>
          </a:p>
        </p:txBody>
      </p:sp>
      <p:sp>
        <p:nvSpPr>
          <p:cNvPr id="166914" name="Rectangle 2"/>
          <p:cNvSpPr>
            <a:spLocks noGrp="1" noRot="1" noChangeAspect="1" noChangeArrowheads="1" noTextEdit="1"/>
          </p:cNvSpPr>
          <p:nvPr>
            <p:ph type="sldImg"/>
          </p:nvPr>
        </p:nvSpPr>
        <p:spPr>
          <a:xfrm>
            <a:off x="828675" y="704850"/>
            <a:ext cx="5238750" cy="3443288"/>
          </a:xfrm>
          <a:ln/>
        </p:spPr>
      </p:sp>
      <p:sp>
        <p:nvSpPr>
          <p:cNvPr id="166915" name="Rectangle 3"/>
          <p:cNvSpPr>
            <a:spLocks noGrp="1" noChangeArrowheads="1"/>
          </p:cNvSpPr>
          <p:nvPr>
            <p:ph type="body" idx="1"/>
          </p:nvPr>
        </p:nvSpPr>
        <p:spPr>
          <a:xfrm>
            <a:off x="930275" y="4360863"/>
            <a:ext cx="5037138" cy="258762"/>
          </a:xfrm>
        </p:spPr>
        <p:txBody>
          <a:bodyPr/>
          <a:lstStyle/>
          <a:p>
            <a:endParaRPr lang="de-CH"/>
          </a:p>
        </p:txBody>
      </p:sp>
    </p:spTree>
    <p:extLst>
      <p:ext uri="{BB962C8B-B14F-4D97-AF65-F5344CB8AC3E}">
        <p14:creationId xmlns:p14="http://schemas.microsoft.com/office/powerpoint/2010/main" val="330674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message defines Jewish purpose and</a:t>
            </a:r>
          </a:p>
          <a:p>
            <a:r>
              <a:rPr lang="en-US" sz="1200" b="0" i="0" u="none" strike="noStrike" kern="1200" baseline="0" dirty="0">
                <a:solidFill>
                  <a:schemeClr val="tx1"/>
                </a:solidFill>
                <a:latin typeface="+mn-lt"/>
                <a:ea typeface="+mn-ea"/>
                <a:cs typeface="+mn-cs"/>
              </a:rPr>
              <a:t>identity: do not recreate the narrowness of Egypt wherever you go; instead, do</a:t>
            </a:r>
          </a:p>
          <a:p>
            <a:r>
              <a:rPr lang="en-US" sz="1200" b="0" i="0" u="none" strike="noStrike" kern="1200" baseline="0" dirty="0">
                <a:solidFill>
                  <a:schemeClr val="tx1"/>
                </a:solidFill>
                <a:latin typeface="+mn-lt"/>
                <a:ea typeface="+mn-ea"/>
                <a:cs typeface="+mn-cs"/>
              </a:rPr>
              <a:t>justice, treat others fairly, respect the environment, honor the dead, give</a:t>
            </a:r>
          </a:p>
          <a:p>
            <a:r>
              <a:rPr lang="en-US" sz="1200" b="0" i="0" u="none" strike="noStrike" kern="1200" baseline="0" dirty="0">
                <a:solidFill>
                  <a:schemeClr val="tx1"/>
                </a:solidFill>
                <a:latin typeface="+mn-lt"/>
                <a:ea typeface="+mn-ea"/>
                <a:cs typeface="+mn-cs"/>
              </a:rPr>
              <a:t>charity, love your neighbor, teach your children, and care for the widow and</a:t>
            </a:r>
          </a:p>
          <a:p>
            <a:r>
              <a:rPr lang="de-CH" sz="1200" b="0" i="0" u="none" strike="noStrike" kern="1200" baseline="0" dirty="0" err="1">
                <a:solidFill>
                  <a:schemeClr val="tx1"/>
                </a:solidFill>
                <a:latin typeface="+mn-lt"/>
                <a:ea typeface="+mn-ea"/>
                <a:cs typeface="+mn-cs"/>
              </a:rPr>
              <a:t>the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orphan</a:t>
            </a:r>
            <a:r>
              <a:rPr lang="de-CH" sz="1200" b="0" i="0" u="none" strike="noStrike" kern="1200" baseline="0" dirty="0">
                <a:solidFill>
                  <a:schemeClr val="tx1"/>
                </a:solidFill>
                <a:latin typeface="+mn-lt"/>
                <a:ea typeface="+mn-ea"/>
                <a:cs typeface="+mn-cs"/>
              </a:rPr>
              <a:t>.</a:t>
            </a:r>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12</a:t>
            </a:fld>
            <a:endParaRPr lang="de-CH"/>
          </a:p>
        </p:txBody>
      </p:sp>
    </p:spTree>
    <p:extLst>
      <p:ext uri="{BB962C8B-B14F-4D97-AF65-F5344CB8AC3E}">
        <p14:creationId xmlns:p14="http://schemas.microsoft.com/office/powerpoint/2010/main" val="234067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15</a:t>
            </a:fld>
            <a:endParaRPr lang="de-CH"/>
          </a:p>
        </p:txBody>
      </p:sp>
    </p:spTree>
    <p:extLst>
      <p:ext uri="{BB962C8B-B14F-4D97-AF65-F5344CB8AC3E}">
        <p14:creationId xmlns:p14="http://schemas.microsoft.com/office/powerpoint/2010/main" val="307446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b="1" dirty="0"/>
              <a:t>Klinische Kennzeichen der Zwangsphänomene:</a:t>
            </a:r>
          </a:p>
          <a:p>
            <a:r>
              <a:rPr lang="de-CH" dirty="0"/>
              <a:t>Eigenlogik (nicht kompatibel mit Subkultur)</a:t>
            </a:r>
          </a:p>
          <a:p>
            <a:r>
              <a:rPr lang="de-CH" dirty="0"/>
              <a:t>Konstruktion dysfunktionaler </a:t>
            </a:r>
            <a:r>
              <a:rPr lang="de-CH" dirty="0" err="1"/>
              <a:t>Kausalattributionen</a:t>
            </a:r>
            <a:endParaRPr lang="de-CH" dirty="0"/>
          </a:p>
          <a:p>
            <a:r>
              <a:rPr lang="de-CH" dirty="0"/>
              <a:t>Einschränkung / ständige Beschäftigung mit den Gedanken </a:t>
            </a:r>
          </a:p>
          <a:p>
            <a:r>
              <a:rPr lang="de-CH" dirty="0" err="1"/>
              <a:t>Distress</a:t>
            </a:r>
            <a:r>
              <a:rPr lang="de-CH" dirty="0"/>
              <a:t> (Störung und Leiden durch die Gedanken)</a:t>
            </a:r>
          </a:p>
          <a:p>
            <a:r>
              <a:rPr lang="de-CH" dirty="0"/>
              <a:t>Trennung von intellektueller Einsicht und emotionaler Überzeugung </a:t>
            </a:r>
          </a:p>
          <a:p>
            <a:r>
              <a:rPr lang="de-CH" dirty="0"/>
              <a:t>Zeitverzögerungen im Handlungsablauf (bis mehrere Stunden)</a:t>
            </a:r>
          </a:p>
          <a:p>
            <a:r>
              <a:rPr lang="de-CH" dirty="0"/>
              <a:t>Ablenkung lässt den Gedanken in den Hintergrund treten</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Kennzeichen der Zwangsphänomene:</a:t>
            </a:r>
          </a:p>
          <a:p>
            <a:pPr lvl="0"/>
            <a:r>
              <a:rPr lang="en-US" sz="1200" kern="1200" dirty="0" err="1">
                <a:solidFill>
                  <a:schemeClr val="tx1"/>
                </a:solidFill>
                <a:effectLst/>
                <a:latin typeface="+mn-lt"/>
                <a:ea typeface="+mn-ea"/>
                <a:cs typeface="+mn-cs"/>
              </a:rPr>
              <a:t>Eigenlogik</a:t>
            </a:r>
            <a:r>
              <a:rPr lang="en-US" sz="1200" kern="1200" dirty="0">
                <a:solidFill>
                  <a:schemeClr val="tx1"/>
                </a:solidFill>
                <a:effectLst/>
                <a:latin typeface="+mn-lt"/>
                <a:ea typeface="+mn-ea"/>
                <a:cs typeface="+mn-cs"/>
              </a:rPr>
              <a:t> (not compatible with peers)</a:t>
            </a:r>
            <a:endParaRPr lang="de-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Construction of dysfunctional causal attributions</a:t>
            </a:r>
            <a:endParaRPr lang="de-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Concern / Constriction</a:t>
            </a:r>
            <a:endParaRPr lang="de-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Distress (Impact on energy level and emotional balance)</a:t>
            </a:r>
            <a:endParaRPr lang="de-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Dissociate from Experience and Insight</a:t>
            </a:r>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Time-</a:t>
            </a:r>
            <a:r>
              <a:rPr lang="de-CH" sz="1200" kern="1200" dirty="0" err="1">
                <a:solidFill>
                  <a:schemeClr val="tx1"/>
                </a:solidFill>
                <a:effectLst/>
                <a:latin typeface="+mn-lt"/>
                <a:ea typeface="+mn-ea"/>
                <a:cs typeface="+mn-cs"/>
              </a:rPr>
              <a:t>consuming</a:t>
            </a:r>
            <a:endParaRPr lang="de-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Distraction dissolves the thought</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16</a:t>
            </a:fld>
            <a:endParaRPr lang="de-CH"/>
          </a:p>
        </p:txBody>
      </p:sp>
    </p:spTree>
    <p:extLst>
      <p:ext uri="{BB962C8B-B14F-4D97-AF65-F5344CB8AC3E}">
        <p14:creationId xmlns:p14="http://schemas.microsoft.com/office/powerpoint/2010/main" val="161313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23</a:t>
            </a:fld>
            <a:endParaRPr lang="de-CH"/>
          </a:p>
        </p:txBody>
      </p:sp>
    </p:spTree>
    <p:extLst>
      <p:ext uri="{BB962C8B-B14F-4D97-AF65-F5344CB8AC3E}">
        <p14:creationId xmlns:p14="http://schemas.microsoft.com/office/powerpoint/2010/main" val="287965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Literature</a:t>
            </a:r>
            <a:r>
              <a:rPr lang="de-CH" dirty="0"/>
              <a:t> </a:t>
            </a:r>
            <a:r>
              <a:rPr lang="de-CH" dirty="0" err="1"/>
              <a:t>Jewish</a:t>
            </a:r>
            <a:r>
              <a:rPr lang="de-CH" dirty="0"/>
              <a:t> </a:t>
            </a:r>
            <a:r>
              <a:rPr lang="de-CH" dirty="0" err="1"/>
              <a:t>Psychotherapy</a:t>
            </a:r>
            <a:endParaRPr lang="de-CH" dirty="0"/>
          </a:p>
          <a:p>
            <a:endParaRPr lang="de-CH" dirty="0"/>
          </a:p>
          <a:p>
            <a:endParaRPr lang="de-CH" dirty="0"/>
          </a:p>
          <a:p>
            <a:r>
              <a:rPr lang="de-CH" dirty="0" err="1"/>
              <a:t>Bilu</a:t>
            </a:r>
            <a:r>
              <a:rPr lang="de-CH" dirty="0"/>
              <a:t> Y, </a:t>
            </a:r>
            <a:r>
              <a:rPr lang="de-CH" dirty="0" err="1"/>
              <a:t>Witztum</a:t>
            </a:r>
            <a:r>
              <a:rPr lang="de-CH" dirty="0"/>
              <a:t> E (1993) Working </a:t>
            </a:r>
            <a:r>
              <a:rPr lang="de-CH" dirty="0" err="1"/>
              <a:t>with</a:t>
            </a:r>
            <a:r>
              <a:rPr lang="de-CH" dirty="0"/>
              <a:t> </a:t>
            </a:r>
            <a:r>
              <a:rPr lang="de-CH" dirty="0" err="1"/>
              <a:t>Jewish</a:t>
            </a:r>
            <a:r>
              <a:rPr lang="de-CH" dirty="0"/>
              <a:t> Ultra-</a:t>
            </a:r>
            <a:r>
              <a:rPr lang="de-CH" dirty="0" err="1"/>
              <a:t>Orthdox</a:t>
            </a:r>
            <a:r>
              <a:rPr lang="de-CH" dirty="0"/>
              <a:t> </a:t>
            </a:r>
            <a:r>
              <a:rPr lang="de-CH" dirty="0" err="1"/>
              <a:t>patients</a:t>
            </a:r>
            <a:r>
              <a:rPr lang="de-CH" dirty="0"/>
              <a:t>: Guidelines </a:t>
            </a:r>
            <a:r>
              <a:rPr lang="de-CH" dirty="0" err="1"/>
              <a:t>for</a:t>
            </a:r>
            <a:r>
              <a:rPr lang="de-CH" dirty="0"/>
              <a:t> a </a:t>
            </a:r>
            <a:r>
              <a:rPr lang="de-CH" dirty="0" err="1"/>
              <a:t>culturally</a:t>
            </a:r>
            <a:r>
              <a:rPr lang="de-CH" dirty="0"/>
              <a:t> sensitive </a:t>
            </a:r>
            <a:r>
              <a:rPr lang="de-CH" dirty="0" err="1"/>
              <a:t>therapy</a:t>
            </a:r>
            <a:r>
              <a:rPr lang="de-CH" dirty="0"/>
              <a:t>. Culture </a:t>
            </a:r>
            <a:r>
              <a:rPr lang="de-CH" dirty="0" err="1"/>
              <a:t>Medicine</a:t>
            </a:r>
            <a:r>
              <a:rPr lang="de-CH" dirty="0"/>
              <a:t> </a:t>
            </a:r>
            <a:r>
              <a:rPr lang="de-CH" dirty="0" err="1"/>
              <a:t>and</a:t>
            </a:r>
            <a:r>
              <a:rPr lang="de-CH" dirty="0"/>
              <a:t> </a:t>
            </a:r>
            <a:r>
              <a:rPr lang="de-CH" dirty="0" err="1"/>
              <a:t>Psychiatry</a:t>
            </a:r>
            <a:r>
              <a:rPr lang="de-CH" dirty="0"/>
              <a:t> 17:197-233.</a:t>
            </a:r>
          </a:p>
          <a:p>
            <a:r>
              <a:rPr lang="de-CH" dirty="0" err="1"/>
              <a:t>Bilu</a:t>
            </a:r>
            <a:r>
              <a:rPr lang="de-CH" dirty="0"/>
              <a:t> Y, </a:t>
            </a:r>
            <a:r>
              <a:rPr lang="de-CH" dirty="0" err="1"/>
              <a:t>Witztum</a:t>
            </a:r>
            <a:r>
              <a:rPr lang="de-CH" dirty="0"/>
              <a:t> E (1995) </a:t>
            </a:r>
            <a:r>
              <a:rPr lang="de-CH" dirty="0" err="1"/>
              <a:t>Between</a:t>
            </a:r>
            <a:r>
              <a:rPr lang="de-CH" dirty="0"/>
              <a:t> </a:t>
            </a:r>
            <a:r>
              <a:rPr lang="de-CH" dirty="0" err="1"/>
              <a:t>sacred</a:t>
            </a:r>
            <a:r>
              <a:rPr lang="de-CH" dirty="0"/>
              <a:t> </a:t>
            </a:r>
            <a:r>
              <a:rPr lang="de-CH" dirty="0" err="1"/>
              <a:t>and</a:t>
            </a:r>
            <a:r>
              <a:rPr lang="de-CH" dirty="0"/>
              <a:t> </a:t>
            </a:r>
            <a:r>
              <a:rPr lang="de-CH" dirty="0" err="1"/>
              <a:t>medical</a:t>
            </a:r>
            <a:r>
              <a:rPr lang="de-CH" dirty="0"/>
              <a:t> </a:t>
            </a:r>
            <a:r>
              <a:rPr lang="de-CH" dirty="0" err="1"/>
              <a:t>realities</a:t>
            </a:r>
            <a:r>
              <a:rPr lang="de-CH" dirty="0"/>
              <a:t>: </a:t>
            </a:r>
            <a:r>
              <a:rPr lang="de-CH" dirty="0" err="1"/>
              <a:t>culturally</a:t>
            </a:r>
            <a:r>
              <a:rPr lang="de-CH" dirty="0"/>
              <a:t> sensitive </a:t>
            </a:r>
            <a:r>
              <a:rPr lang="de-CH" dirty="0" err="1"/>
              <a:t>therapy</a:t>
            </a:r>
            <a:r>
              <a:rPr lang="de-CH" dirty="0"/>
              <a:t> </a:t>
            </a:r>
            <a:r>
              <a:rPr lang="de-CH" dirty="0" err="1"/>
              <a:t>with</a:t>
            </a:r>
            <a:r>
              <a:rPr lang="de-CH" dirty="0"/>
              <a:t> </a:t>
            </a:r>
            <a:r>
              <a:rPr lang="de-CH" dirty="0" err="1"/>
              <a:t>jewis</a:t>
            </a:r>
            <a:r>
              <a:rPr lang="de-CH" dirty="0"/>
              <a:t> ultra-orthodox </a:t>
            </a:r>
            <a:r>
              <a:rPr lang="de-CH" dirty="0" err="1"/>
              <a:t>patients</a:t>
            </a:r>
            <a:r>
              <a:rPr lang="de-CH" dirty="0"/>
              <a:t>. Science in </a:t>
            </a:r>
            <a:r>
              <a:rPr lang="de-CH" dirty="0" err="1"/>
              <a:t>Context</a:t>
            </a:r>
            <a:r>
              <a:rPr lang="de-CH" dirty="0"/>
              <a:t> 8:159-173.</a:t>
            </a:r>
          </a:p>
          <a:p>
            <a:r>
              <a:rPr lang="de-CH" dirty="0" err="1"/>
              <a:t>Davidowitz</a:t>
            </a:r>
            <a:r>
              <a:rPr lang="de-CH" dirty="0"/>
              <a:t>-Farkas, Z. (2001). </a:t>
            </a:r>
            <a:r>
              <a:rPr lang="de-CH" dirty="0" err="1"/>
              <a:t>Jewish</a:t>
            </a:r>
            <a:r>
              <a:rPr lang="de-CH" dirty="0"/>
              <a:t> Spiritual Assessment. In D. A. Friedman (Ed.), </a:t>
            </a:r>
            <a:r>
              <a:rPr lang="de-CH" dirty="0" err="1"/>
              <a:t>Jewish</a:t>
            </a:r>
            <a:r>
              <a:rPr lang="de-CH" dirty="0"/>
              <a:t> Pastoral Care: A </a:t>
            </a:r>
            <a:r>
              <a:rPr lang="de-CH" dirty="0" err="1"/>
              <a:t>Practical</a:t>
            </a:r>
            <a:r>
              <a:rPr lang="de-CH" dirty="0"/>
              <a:t> Handbook </a:t>
            </a:r>
            <a:r>
              <a:rPr lang="de-CH" dirty="0" err="1"/>
              <a:t>from</a:t>
            </a:r>
            <a:r>
              <a:rPr lang="de-CH" dirty="0"/>
              <a:t> Traditional </a:t>
            </a:r>
            <a:r>
              <a:rPr lang="de-CH" dirty="0" err="1"/>
              <a:t>And</a:t>
            </a:r>
            <a:r>
              <a:rPr lang="de-CH" dirty="0"/>
              <a:t> Contemporary </a:t>
            </a:r>
            <a:r>
              <a:rPr lang="de-CH" dirty="0" err="1"/>
              <a:t>Sources</a:t>
            </a:r>
            <a:r>
              <a:rPr lang="de-CH" dirty="0"/>
              <a:t>. pp. 105–124. </a:t>
            </a:r>
            <a:r>
              <a:rPr lang="de-CH" dirty="0" err="1"/>
              <a:t>Woodstock,Vt</a:t>
            </a:r>
            <a:r>
              <a:rPr lang="de-CH" dirty="0"/>
              <a:t>.: </a:t>
            </a:r>
            <a:r>
              <a:rPr lang="de-CH" dirty="0" err="1"/>
              <a:t>Jewish</a:t>
            </a:r>
            <a:r>
              <a:rPr lang="de-CH" dirty="0"/>
              <a:t> </a:t>
            </a:r>
            <a:r>
              <a:rPr lang="de-CH" dirty="0" err="1"/>
              <a:t>Lights</a:t>
            </a:r>
            <a:r>
              <a:rPr lang="de-CH" dirty="0"/>
              <a:t> Publishing.</a:t>
            </a:r>
          </a:p>
          <a:p>
            <a:r>
              <a:rPr lang="de-CH" dirty="0"/>
              <a:t>Dein S (2004) Working </a:t>
            </a:r>
            <a:r>
              <a:rPr lang="de-CH" dirty="0" err="1"/>
              <a:t>with</a:t>
            </a:r>
            <a:r>
              <a:rPr lang="de-CH" dirty="0"/>
              <a:t> </a:t>
            </a:r>
            <a:r>
              <a:rPr lang="de-CH" dirty="0" err="1"/>
              <a:t>patients</a:t>
            </a:r>
            <a:r>
              <a:rPr lang="de-CH" dirty="0"/>
              <a:t> </a:t>
            </a:r>
            <a:r>
              <a:rPr lang="de-CH" dirty="0" err="1"/>
              <a:t>with</a:t>
            </a:r>
            <a:r>
              <a:rPr lang="de-CH" dirty="0"/>
              <a:t> </a:t>
            </a:r>
            <a:r>
              <a:rPr lang="de-CH" dirty="0" err="1"/>
              <a:t>religious</a:t>
            </a:r>
            <a:r>
              <a:rPr lang="de-CH" dirty="0"/>
              <a:t> </a:t>
            </a:r>
            <a:r>
              <a:rPr lang="de-CH" dirty="0" err="1"/>
              <a:t>beliefs</a:t>
            </a:r>
            <a:r>
              <a:rPr lang="de-CH" dirty="0"/>
              <a:t>. </a:t>
            </a:r>
            <a:r>
              <a:rPr lang="de-CH" dirty="0" err="1"/>
              <a:t>Advances</a:t>
            </a:r>
            <a:r>
              <a:rPr lang="de-CH" dirty="0"/>
              <a:t> in </a:t>
            </a:r>
            <a:r>
              <a:rPr lang="de-CH" dirty="0" err="1"/>
              <a:t>Psychiatric</a:t>
            </a:r>
            <a:r>
              <a:rPr lang="de-CH" dirty="0"/>
              <a:t> Treatment 10:287-294.</a:t>
            </a:r>
          </a:p>
          <a:p>
            <a:r>
              <a:rPr lang="de-CH" dirty="0" err="1"/>
              <a:t>Dorff</a:t>
            </a:r>
            <a:r>
              <a:rPr lang="de-CH" dirty="0"/>
              <a:t>, E. N. (1998). </a:t>
            </a:r>
            <a:r>
              <a:rPr lang="de-CH" dirty="0" err="1"/>
              <a:t>Matters</a:t>
            </a:r>
            <a:r>
              <a:rPr lang="de-CH" dirty="0"/>
              <a:t> </a:t>
            </a:r>
            <a:r>
              <a:rPr lang="de-CH" dirty="0" err="1"/>
              <a:t>of</a:t>
            </a:r>
            <a:r>
              <a:rPr lang="de-CH" dirty="0"/>
              <a:t> Life </a:t>
            </a:r>
            <a:r>
              <a:rPr lang="de-CH" dirty="0" err="1"/>
              <a:t>and</a:t>
            </a:r>
            <a:r>
              <a:rPr lang="de-CH" dirty="0"/>
              <a:t> Death: A </a:t>
            </a:r>
            <a:r>
              <a:rPr lang="de-CH" dirty="0" err="1"/>
              <a:t>Jewish</a:t>
            </a:r>
            <a:r>
              <a:rPr lang="de-CH" dirty="0"/>
              <a:t> Approach </a:t>
            </a:r>
            <a:r>
              <a:rPr lang="de-CH" dirty="0" err="1"/>
              <a:t>to</a:t>
            </a:r>
            <a:r>
              <a:rPr lang="de-CH" dirty="0"/>
              <a:t> Modern Medical </a:t>
            </a:r>
            <a:r>
              <a:rPr lang="de-CH" dirty="0" err="1"/>
              <a:t>Ethics</a:t>
            </a:r>
            <a:r>
              <a:rPr lang="de-CH" dirty="0"/>
              <a:t>. Philadelphia: The </a:t>
            </a:r>
            <a:r>
              <a:rPr lang="de-CH" dirty="0" err="1"/>
              <a:t>Jewish</a:t>
            </a:r>
            <a:r>
              <a:rPr lang="de-CH" dirty="0"/>
              <a:t> </a:t>
            </a:r>
            <a:r>
              <a:rPr lang="de-CH" dirty="0" err="1"/>
              <a:t>Publication</a:t>
            </a:r>
            <a:r>
              <a:rPr lang="de-CH" dirty="0"/>
              <a:t> Society.</a:t>
            </a:r>
          </a:p>
          <a:p>
            <a:r>
              <a:rPr lang="de-CH" dirty="0"/>
              <a:t>Frankl, V. E. (1959). Man’s Search </a:t>
            </a:r>
            <a:r>
              <a:rPr lang="de-CH" dirty="0" err="1"/>
              <a:t>for</a:t>
            </a:r>
            <a:r>
              <a:rPr lang="de-CH" dirty="0"/>
              <a:t> </a:t>
            </a:r>
            <a:r>
              <a:rPr lang="de-CH" dirty="0" err="1"/>
              <a:t>Meaning</a:t>
            </a:r>
            <a:r>
              <a:rPr lang="de-CH" dirty="0"/>
              <a:t>: An </a:t>
            </a:r>
            <a:r>
              <a:rPr lang="de-CH" dirty="0" err="1"/>
              <a:t>Introduction</a:t>
            </a:r>
            <a:r>
              <a:rPr lang="de-CH" dirty="0"/>
              <a:t> </a:t>
            </a:r>
            <a:r>
              <a:rPr lang="de-CH" dirty="0" err="1"/>
              <a:t>to</a:t>
            </a:r>
            <a:r>
              <a:rPr lang="de-CH" dirty="0"/>
              <a:t> </a:t>
            </a:r>
            <a:r>
              <a:rPr lang="de-CH" dirty="0" err="1"/>
              <a:t>Logotherapy</a:t>
            </a:r>
            <a:r>
              <a:rPr lang="de-CH" dirty="0"/>
              <a:t>. (I. Lasch, </a:t>
            </a:r>
            <a:r>
              <a:rPr lang="de-CH" dirty="0" err="1"/>
              <a:t>trans</a:t>
            </a:r>
            <a:r>
              <a:rPr lang="de-CH" dirty="0"/>
              <a:t>.) Boston: </a:t>
            </a:r>
            <a:r>
              <a:rPr lang="de-CH" dirty="0" err="1"/>
              <a:t>Beacon</a:t>
            </a:r>
            <a:r>
              <a:rPr lang="de-CH" dirty="0"/>
              <a:t> Press.</a:t>
            </a:r>
          </a:p>
          <a:p>
            <a:r>
              <a:rPr lang="de-CH" dirty="0" err="1"/>
              <a:t>Greenberg</a:t>
            </a:r>
            <a:r>
              <a:rPr lang="de-CH" dirty="0"/>
              <a:t> D, </a:t>
            </a:r>
            <a:r>
              <a:rPr lang="de-CH" dirty="0" err="1"/>
              <a:t>Shefler</a:t>
            </a:r>
            <a:r>
              <a:rPr lang="de-CH" dirty="0"/>
              <a:t> G. (2002). Obsessive </a:t>
            </a:r>
            <a:r>
              <a:rPr lang="de-CH" dirty="0" err="1"/>
              <a:t>compulsive</a:t>
            </a:r>
            <a:r>
              <a:rPr lang="de-CH" dirty="0"/>
              <a:t> </a:t>
            </a:r>
            <a:r>
              <a:rPr lang="de-CH" dirty="0" err="1"/>
              <a:t>disorder</a:t>
            </a:r>
            <a:r>
              <a:rPr lang="de-CH" dirty="0"/>
              <a:t> in ultra-orthodox </a:t>
            </a:r>
            <a:r>
              <a:rPr lang="de-CH" dirty="0" err="1"/>
              <a:t>Jewish</a:t>
            </a:r>
            <a:r>
              <a:rPr lang="de-CH" dirty="0"/>
              <a:t> </a:t>
            </a:r>
            <a:r>
              <a:rPr lang="de-CH" dirty="0" err="1"/>
              <a:t>patients</a:t>
            </a:r>
            <a:r>
              <a:rPr lang="de-CH" dirty="0"/>
              <a:t>: A </a:t>
            </a:r>
            <a:r>
              <a:rPr lang="de-CH" dirty="0" err="1"/>
              <a:t>comparison</a:t>
            </a:r>
            <a:r>
              <a:rPr lang="de-CH" dirty="0"/>
              <a:t> </a:t>
            </a:r>
            <a:r>
              <a:rPr lang="de-CH" dirty="0" err="1"/>
              <a:t>of</a:t>
            </a:r>
            <a:r>
              <a:rPr lang="de-CH" dirty="0"/>
              <a:t> </a:t>
            </a:r>
            <a:r>
              <a:rPr lang="de-CH" dirty="0" err="1"/>
              <a:t>religious</a:t>
            </a:r>
            <a:r>
              <a:rPr lang="de-CH" dirty="0"/>
              <a:t> </a:t>
            </a:r>
            <a:r>
              <a:rPr lang="de-CH" dirty="0" err="1"/>
              <a:t>and</a:t>
            </a:r>
            <a:r>
              <a:rPr lang="de-CH" dirty="0"/>
              <a:t> non-</a:t>
            </a:r>
            <a:r>
              <a:rPr lang="de-CH" dirty="0" err="1"/>
              <a:t>religious</a:t>
            </a:r>
            <a:r>
              <a:rPr lang="de-CH" dirty="0"/>
              <a:t> </a:t>
            </a:r>
            <a:r>
              <a:rPr lang="de-CH" dirty="0" err="1"/>
              <a:t>symptoms</a:t>
            </a:r>
            <a:r>
              <a:rPr lang="de-CH" dirty="0"/>
              <a:t>. </a:t>
            </a:r>
            <a:r>
              <a:rPr lang="de-CH" dirty="0" err="1"/>
              <a:t>Psychol</a:t>
            </a:r>
            <a:r>
              <a:rPr lang="de-CH" dirty="0"/>
              <a:t> </a:t>
            </a:r>
            <a:r>
              <a:rPr lang="de-CH" dirty="0" err="1"/>
              <a:t>Psychother</a:t>
            </a:r>
            <a:r>
              <a:rPr lang="de-CH" dirty="0"/>
              <a:t>: </a:t>
            </a:r>
            <a:r>
              <a:rPr lang="de-CH" dirty="0" err="1"/>
              <a:t>Theory</a:t>
            </a:r>
            <a:r>
              <a:rPr lang="de-CH" dirty="0"/>
              <a:t> Res Practice 75:123–130.</a:t>
            </a:r>
          </a:p>
          <a:p>
            <a:r>
              <a:rPr lang="de-CH" dirty="0" err="1"/>
              <a:t>Greenberg</a:t>
            </a:r>
            <a:r>
              <a:rPr lang="de-CH" dirty="0"/>
              <a:t> D, </a:t>
            </a:r>
            <a:r>
              <a:rPr lang="de-CH" dirty="0" err="1"/>
              <a:t>Witztum</a:t>
            </a:r>
            <a:r>
              <a:rPr lang="de-CH" dirty="0"/>
              <a:t> E (1991) Problems in </a:t>
            </a:r>
            <a:r>
              <a:rPr lang="de-CH" dirty="0" err="1"/>
              <a:t>the</a:t>
            </a:r>
            <a:r>
              <a:rPr lang="de-CH" dirty="0"/>
              <a:t> </a:t>
            </a:r>
            <a:r>
              <a:rPr lang="de-CH" dirty="0" err="1"/>
              <a:t>treatment</a:t>
            </a:r>
            <a:r>
              <a:rPr lang="de-CH" dirty="0"/>
              <a:t> </a:t>
            </a:r>
            <a:r>
              <a:rPr lang="de-CH" dirty="0" err="1"/>
              <a:t>of</a:t>
            </a:r>
            <a:r>
              <a:rPr lang="de-CH" dirty="0"/>
              <a:t> </a:t>
            </a:r>
            <a:r>
              <a:rPr lang="de-CH" dirty="0" err="1"/>
              <a:t>religious</a:t>
            </a:r>
            <a:r>
              <a:rPr lang="de-CH" dirty="0"/>
              <a:t> </a:t>
            </a:r>
            <a:r>
              <a:rPr lang="de-CH" dirty="0" err="1"/>
              <a:t>patients</a:t>
            </a:r>
            <a:r>
              <a:rPr lang="de-CH" dirty="0"/>
              <a:t>. American Journal </a:t>
            </a:r>
            <a:r>
              <a:rPr lang="de-CH" dirty="0" err="1"/>
              <a:t>of</a:t>
            </a:r>
            <a:r>
              <a:rPr lang="de-CH" dirty="0"/>
              <a:t> </a:t>
            </a:r>
            <a:r>
              <a:rPr lang="de-CH" dirty="0" err="1"/>
              <a:t>Psychotherapy</a:t>
            </a:r>
            <a:r>
              <a:rPr lang="de-CH" dirty="0"/>
              <a:t> 45:554–565.</a:t>
            </a:r>
          </a:p>
          <a:p>
            <a:r>
              <a:rPr lang="de-CH" dirty="0" err="1"/>
              <a:t>Greenberg</a:t>
            </a:r>
            <a:r>
              <a:rPr lang="de-CH" dirty="0"/>
              <a:t> D, </a:t>
            </a:r>
            <a:r>
              <a:rPr lang="de-CH" dirty="0" err="1"/>
              <a:t>Witztum</a:t>
            </a:r>
            <a:r>
              <a:rPr lang="de-CH" dirty="0"/>
              <a:t> E, </a:t>
            </a:r>
            <a:r>
              <a:rPr lang="de-CH" dirty="0" err="1"/>
              <a:t>Pisante</a:t>
            </a:r>
            <a:r>
              <a:rPr lang="de-CH" dirty="0"/>
              <a:t> J. (1987). </a:t>
            </a:r>
            <a:r>
              <a:rPr lang="de-CH" dirty="0" err="1"/>
              <a:t>Scrupulosity</a:t>
            </a:r>
            <a:r>
              <a:rPr lang="de-CH" dirty="0"/>
              <a:t>: </a:t>
            </a:r>
            <a:r>
              <a:rPr lang="de-CH" dirty="0" err="1"/>
              <a:t>Religious</a:t>
            </a:r>
            <a:r>
              <a:rPr lang="de-CH" dirty="0"/>
              <a:t> </a:t>
            </a:r>
            <a:r>
              <a:rPr lang="de-CH" dirty="0" err="1"/>
              <a:t>attitudes</a:t>
            </a:r>
            <a:r>
              <a:rPr lang="de-CH" dirty="0"/>
              <a:t> </a:t>
            </a:r>
            <a:r>
              <a:rPr lang="de-CH" dirty="0" err="1"/>
              <a:t>and</a:t>
            </a:r>
            <a:r>
              <a:rPr lang="de-CH" dirty="0"/>
              <a:t> </a:t>
            </a:r>
            <a:r>
              <a:rPr lang="de-CH" dirty="0" err="1"/>
              <a:t>clinical</a:t>
            </a:r>
            <a:r>
              <a:rPr lang="de-CH" dirty="0"/>
              <a:t> </a:t>
            </a:r>
            <a:r>
              <a:rPr lang="de-CH" dirty="0" err="1"/>
              <a:t>presentations</a:t>
            </a:r>
            <a:r>
              <a:rPr lang="de-CH" dirty="0"/>
              <a:t>. Brit J </a:t>
            </a:r>
            <a:r>
              <a:rPr lang="de-CH" dirty="0" err="1"/>
              <a:t>Med</a:t>
            </a:r>
            <a:r>
              <a:rPr lang="de-CH" dirty="0"/>
              <a:t> </a:t>
            </a:r>
            <a:r>
              <a:rPr lang="de-CH" dirty="0" err="1"/>
              <a:t>Psychology</a:t>
            </a:r>
            <a:r>
              <a:rPr lang="de-CH" dirty="0"/>
              <a:t> 60:29–37.</a:t>
            </a:r>
          </a:p>
          <a:p>
            <a:r>
              <a:rPr lang="de-CH" dirty="0" err="1"/>
              <a:t>Greenberg</a:t>
            </a:r>
            <a:r>
              <a:rPr lang="de-CH" dirty="0"/>
              <a:t> D, </a:t>
            </a:r>
            <a:r>
              <a:rPr lang="de-CH" dirty="0" err="1"/>
              <a:t>Witztum</a:t>
            </a:r>
            <a:r>
              <a:rPr lang="de-CH" dirty="0"/>
              <a:t> E. (1994). The </a:t>
            </a:r>
            <a:r>
              <a:rPr lang="de-CH" dirty="0" err="1"/>
              <a:t>influence</a:t>
            </a:r>
            <a:r>
              <a:rPr lang="de-CH" dirty="0"/>
              <a:t> </a:t>
            </a:r>
            <a:r>
              <a:rPr lang="de-CH" dirty="0" err="1"/>
              <a:t>of</a:t>
            </a:r>
            <a:r>
              <a:rPr lang="de-CH" dirty="0"/>
              <a:t> </a:t>
            </a:r>
            <a:r>
              <a:rPr lang="de-CH" dirty="0" err="1"/>
              <a:t>cultural</a:t>
            </a:r>
            <a:r>
              <a:rPr lang="de-CH" dirty="0"/>
              <a:t> </a:t>
            </a:r>
            <a:r>
              <a:rPr lang="de-CH" dirty="0" err="1"/>
              <a:t>factors</a:t>
            </a:r>
            <a:r>
              <a:rPr lang="de-CH" dirty="0"/>
              <a:t> on obsessive </a:t>
            </a:r>
            <a:r>
              <a:rPr lang="de-CH" dirty="0" err="1"/>
              <a:t>compulsive</a:t>
            </a:r>
            <a:r>
              <a:rPr lang="de-CH" dirty="0"/>
              <a:t> </a:t>
            </a:r>
            <a:r>
              <a:rPr lang="de-CH" dirty="0" err="1"/>
              <a:t>disorder</a:t>
            </a:r>
            <a:r>
              <a:rPr lang="de-CH" dirty="0"/>
              <a:t>: </a:t>
            </a:r>
            <a:r>
              <a:rPr lang="de-CH" dirty="0" err="1"/>
              <a:t>Religious</a:t>
            </a:r>
            <a:r>
              <a:rPr lang="de-CH" dirty="0"/>
              <a:t> </a:t>
            </a:r>
            <a:r>
              <a:rPr lang="de-CH" dirty="0" err="1"/>
              <a:t>symptoms</a:t>
            </a:r>
            <a:r>
              <a:rPr lang="de-CH" dirty="0"/>
              <a:t> in a </a:t>
            </a:r>
            <a:r>
              <a:rPr lang="de-CH" dirty="0" err="1"/>
              <a:t>religious</a:t>
            </a:r>
            <a:r>
              <a:rPr lang="de-CH" dirty="0"/>
              <a:t> </a:t>
            </a:r>
            <a:r>
              <a:rPr lang="de-CH" dirty="0" err="1"/>
              <a:t>society</a:t>
            </a:r>
            <a:r>
              <a:rPr lang="de-CH" dirty="0"/>
              <a:t>. </a:t>
            </a:r>
            <a:r>
              <a:rPr lang="de-CH" dirty="0" err="1"/>
              <a:t>Isr</a:t>
            </a:r>
            <a:r>
              <a:rPr lang="de-CH" dirty="0"/>
              <a:t> J </a:t>
            </a:r>
            <a:r>
              <a:rPr lang="de-CH" dirty="0" err="1"/>
              <a:t>Psychiatry</a:t>
            </a:r>
            <a:r>
              <a:rPr lang="de-CH" dirty="0"/>
              <a:t> </a:t>
            </a:r>
            <a:r>
              <a:rPr lang="de-CH" dirty="0" err="1"/>
              <a:t>Relat</a:t>
            </a:r>
            <a:r>
              <a:rPr lang="de-CH" dirty="0"/>
              <a:t> </a:t>
            </a:r>
            <a:r>
              <a:rPr lang="de-CH" dirty="0" err="1"/>
              <a:t>Sci</a:t>
            </a:r>
            <a:r>
              <a:rPr lang="de-CH" dirty="0"/>
              <a:t> 31:211–220.</a:t>
            </a:r>
          </a:p>
          <a:p>
            <a:r>
              <a:rPr lang="de-CH" dirty="0"/>
              <a:t>Marcus, P. </a:t>
            </a:r>
            <a:r>
              <a:rPr lang="de-CH" dirty="0" err="1"/>
              <a:t>and</a:t>
            </a:r>
            <a:r>
              <a:rPr lang="de-CH" dirty="0"/>
              <a:t> Rosenberg, A. (Eds.) (1989). </a:t>
            </a:r>
            <a:r>
              <a:rPr lang="de-CH" dirty="0" err="1"/>
              <a:t>Healing</a:t>
            </a:r>
            <a:r>
              <a:rPr lang="de-CH" dirty="0"/>
              <a:t> </a:t>
            </a:r>
            <a:r>
              <a:rPr lang="de-CH" dirty="0" err="1"/>
              <a:t>Their</a:t>
            </a:r>
            <a:r>
              <a:rPr lang="de-CH" dirty="0"/>
              <a:t> </a:t>
            </a:r>
            <a:r>
              <a:rPr lang="de-CH" dirty="0" err="1"/>
              <a:t>Wounds</a:t>
            </a:r>
            <a:r>
              <a:rPr lang="de-CH" dirty="0"/>
              <a:t>: </a:t>
            </a:r>
            <a:r>
              <a:rPr lang="de-CH" dirty="0" err="1"/>
              <a:t>Psychotherapy</a:t>
            </a:r>
            <a:r>
              <a:rPr lang="de-CH" dirty="0"/>
              <a:t> </a:t>
            </a:r>
            <a:r>
              <a:rPr lang="de-CH" dirty="0" err="1"/>
              <a:t>with</a:t>
            </a:r>
            <a:r>
              <a:rPr lang="de-CH" dirty="0"/>
              <a:t> Holocaust </a:t>
            </a:r>
            <a:r>
              <a:rPr lang="de-CH" dirty="0" err="1"/>
              <a:t>Survivors</a:t>
            </a:r>
            <a:r>
              <a:rPr lang="de-CH" dirty="0"/>
              <a:t> </a:t>
            </a:r>
            <a:r>
              <a:rPr lang="de-CH" dirty="0" err="1"/>
              <a:t>and</a:t>
            </a:r>
            <a:r>
              <a:rPr lang="de-CH" dirty="0"/>
              <a:t> </a:t>
            </a:r>
            <a:r>
              <a:rPr lang="de-CH" dirty="0" err="1"/>
              <a:t>Their</a:t>
            </a:r>
            <a:r>
              <a:rPr lang="de-CH" dirty="0"/>
              <a:t> </a:t>
            </a:r>
            <a:r>
              <a:rPr lang="de-CH" dirty="0" err="1"/>
              <a:t>Families</a:t>
            </a:r>
            <a:r>
              <a:rPr lang="de-CH" dirty="0"/>
              <a:t>. </a:t>
            </a:r>
            <a:r>
              <a:rPr lang="de-CH" dirty="0" err="1"/>
              <a:t>Praeger</a:t>
            </a:r>
            <a:r>
              <a:rPr lang="de-CH" dirty="0"/>
              <a:t>, 1989.</a:t>
            </a:r>
          </a:p>
          <a:p>
            <a:r>
              <a:rPr lang="de-CH" dirty="0" err="1"/>
              <a:t>Meyerstein</a:t>
            </a:r>
            <a:r>
              <a:rPr lang="de-CH" dirty="0"/>
              <a:t> I. (2004). A </a:t>
            </a:r>
            <a:r>
              <a:rPr lang="de-CH" dirty="0" err="1"/>
              <a:t>Jewish</a:t>
            </a:r>
            <a:r>
              <a:rPr lang="de-CH" dirty="0"/>
              <a:t> Spiritual </a:t>
            </a:r>
            <a:r>
              <a:rPr lang="de-CH" dirty="0" err="1"/>
              <a:t>Perspective</a:t>
            </a:r>
            <a:r>
              <a:rPr lang="de-CH" dirty="0"/>
              <a:t> on </a:t>
            </a:r>
            <a:r>
              <a:rPr lang="de-CH" dirty="0" err="1"/>
              <a:t>Psychopathology</a:t>
            </a:r>
            <a:r>
              <a:rPr lang="de-CH" dirty="0"/>
              <a:t> </a:t>
            </a:r>
            <a:r>
              <a:rPr lang="de-CH" dirty="0" err="1"/>
              <a:t>and</a:t>
            </a:r>
            <a:r>
              <a:rPr lang="de-CH" dirty="0"/>
              <a:t> </a:t>
            </a:r>
            <a:r>
              <a:rPr lang="de-CH" dirty="0" err="1"/>
              <a:t>Psychotherapy</a:t>
            </a:r>
            <a:r>
              <a:rPr lang="de-CH" dirty="0"/>
              <a:t>: A </a:t>
            </a:r>
            <a:r>
              <a:rPr lang="de-CH" dirty="0" err="1"/>
              <a:t>Clinician’s</a:t>
            </a:r>
            <a:r>
              <a:rPr lang="de-CH" dirty="0"/>
              <a:t> View. Journal </a:t>
            </a:r>
            <a:r>
              <a:rPr lang="de-CH" dirty="0" err="1"/>
              <a:t>of</a:t>
            </a:r>
            <a:r>
              <a:rPr lang="de-CH" dirty="0"/>
              <a:t> Religion </a:t>
            </a:r>
            <a:r>
              <a:rPr lang="de-CH" dirty="0" err="1"/>
              <a:t>and</a:t>
            </a:r>
            <a:r>
              <a:rPr lang="de-CH" dirty="0"/>
              <a:t> Health 43:329 – 341.</a:t>
            </a:r>
          </a:p>
          <a:p>
            <a:r>
              <a:rPr lang="de-CH" dirty="0" err="1"/>
              <a:t>Pargament</a:t>
            </a:r>
            <a:r>
              <a:rPr lang="de-CH" dirty="0"/>
              <a:t> K. (2007). </a:t>
            </a:r>
            <a:r>
              <a:rPr lang="de-CH" dirty="0" err="1"/>
              <a:t>Spiritually</a:t>
            </a:r>
            <a:r>
              <a:rPr lang="de-CH" dirty="0"/>
              <a:t> </a:t>
            </a:r>
            <a:r>
              <a:rPr lang="de-CH" dirty="0" err="1"/>
              <a:t>integrated</a:t>
            </a:r>
            <a:r>
              <a:rPr lang="de-CH" dirty="0"/>
              <a:t> </a:t>
            </a:r>
            <a:r>
              <a:rPr lang="de-CH" dirty="0" err="1"/>
              <a:t>psychotherapy</a:t>
            </a:r>
            <a:r>
              <a:rPr lang="de-CH" dirty="0"/>
              <a:t>: Understanding </a:t>
            </a:r>
            <a:r>
              <a:rPr lang="de-CH" dirty="0" err="1"/>
              <a:t>and</a:t>
            </a:r>
            <a:r>
              <a:rPr lang="de-CH" dirty="0"/>
              <a:t> </a:t>
            </a:r>
            <a:r>
              <a:rPr lang="de-CH" dirty="0" err="1"/>
              <a:t>addressing</a:t>
            </a:r>
            <a:r>
              <a:rPr lang="de-CH" dirty="0"/>
              <a:t> </a:t>
            </a:r>
            <a:r>
              <a:rPr lang="de-CH" dirty="0" err="1"/>
              <a:t>the</a:t>
            </a:r>
            <a:r>
              <a:rPr lang="de-CH" dirty="0"/>
              <a:t> </a:t>
            </a:r>
            <a:r>
              <a:rPr lang="de-CH" dirty="0" err="1"/>
              <a:t>sacred</a:t>
            </a:r>
            <a:r>
              <a:rPr lang="de-CH" dirty="0"/>
              <a:t>. New York, NY: The </a:t>
            </a:r>
            <a:r>
              <a:rPr lang="de-CH" dirty="0" err="1"/>
              <a:t>Guilford</a:t>
            </a:r>
            <a:r>
              <a:rPr lang="de-CH" dirty="0"/>
              <a:t> Press; 2007.</a:t>
            </a:r>
          </a:p>
          <a:p>
            <a:r>
              <a:rPr lang="de-CH" dirty="0" err="1"/>
              <a:t>Pargament</a:t>
            </a:r>
            <a:r>
              <a:rPr lang="de-CH" dirty="0"/>
              <a:t>, K. I. (1997). The </a:t>
            </a:r>
            <a:r>
              <a:rPr lang="de-CH" dirty="0" err="1"/>
              <a:t>Psychology</a:t>
            </a:r>
            <a:r>
              <a:rPr lang="de-CH" dirty="0"/>
              <a:t> </a:t>
            </a:r>
            <a:r>
              <a:rPr lang="de-CH" dirty="0" err="1"/>
              <a:t>of</a:t>
            </a:r>
            <a:r>
              <a:rPr lang="de-CH" dirty="0"/>
              <a:t> Religion </a:t>
            </a:r>
            <a:r>
              <a:rPr lang="de-CH" dirty="0" err="1"/>
              <a:t>and</a:t>
            </a:r>
            <a:r>
              <a:rPr lang="de-CH" dirty="0"/>
              <a:t> Coping: </a:t>
            </a:r>
            <a:r>
              <a:rPr lang="de-CH" dirty="0" err="1"/>
              <a:t>Theory</a:t>
            </a:r>
            <a:r>
              <a:rPr lang="de-CH" dirty="0"/>
              <a:t>, Research, Practice. New York: </a:t>
            </a:r>
            <a:r>
              <a:rPr lang="de-CH" dirty="0" err="1"/>
              <a:t>Guilford</a:t>
            </a:r>
            <a:r>
              <a:rPr lang="de-CH" dirty="0"/>
              <a:t>.</a:t>
            </a:r>
          </a:p>
          <a:p>
            <a:r>
              <a:rPr lang="de-CH" dirty="0" err="1"/>
              <a:t>Pargament</a:t>
            </a:r>
            <a:r>
              <a:rPr lang="de-CH" dirty="0"/>
              <a:t>, K. I., Smith, B. W., </a:t>
            </a:r>
            <a:r>
              <a:rPr lang="de-CH" dirty="0" err="1"/>
              <a:t>Koenig</a:t>
            </a:r>
            <a:r>
              <a:rPr lang="de-CH" dirty="0"/>
              <a:t>, H. G., </a:t>
            </a:r>
            <a:r>
              <a:rPr lang="de-CH" dirty="0" err="1"/>
              <a:t>and</a:t>
            </a:r>
            <a:r>
              <a:rPr lang="de-CH" dirty="0"/>
              <a:t> </a:t>
            </a:r>
            <a:r>
              <a:rPr lang="de-CH" dirty="0" err="1"/>
              <a:t>Peretz</a:t>
            </a:r>
            <a:r>
              <a:rPr lang="de-CH" dirty="0"/>
              <a:t>, L. (1998). Patterns </a:t>
            </a:r>
            <a:r>
              <a:rPr lang="de-CH" dirty="0" err="1"/>
              <a:t>of</a:t>
            </a:r>
            <a:r>
              <a:rPr lang="de-CH" dirty="0"/>
              <a:t> positive </a:t>
            </a:r>
            <a:r>
              <a:rPr lang="de-CH" dirty="0" err="1"/>
              <a:t>and</a:t>
            </a:r>
            <a:r>
              <a:rPr lang="de-CH" dirty="0"/>
              <a:t> negative </a:t>
            </a:r>
            <a:r>
              <a:rPr lang="de-CH" dirty="0" err="1"/>
              <a:t>coping</a:t>
            </a:r>
            <a:r>
              <a:rPr lang="de-CH" dirty="0"/>
              <a:t> </a:t>
            </a:r>
            <a:r>
              <a:rPr lang="de-CH" dirty="0" err="1"/>
              <a:t>with</a:t>
            </a:r>
            <a:r>
              <a:rPr lang="de-CH" dirty="0"/>
              <a:t> </a:t>
            </a:r>
            <a:r>
              <a:rPr lang="de-CH" dirty="0" err="1"/>
              <a:t>major</a:t>
            </a:r>
            <a:r>
              <a:rPr lang="de-CH" dirty="0"/>
              <a:t> </a:t>
            </a:r>
            <a:r>
              <a:rPr lang="de-CH" dirty="0" err="1"/>
              <a:t>life</a:t>
            </a:r>
            <a:r>
              <a:rPr lang="de-CH" dirty="0"/>
              <a:t> </a:t>
            </a:r>
            <a:r>
              <a:rPr lang="de-CH" dirty="0" err="1"/>
              <a:t>stressors</a:t>
            </a:r>
            <a:r>
              <a:rPr lang="de-CH" dirty="0"/>
              <a:t>. Journal </a:t>
            </a:r>
            <a:r>
              <a:rPr lang="de-CH" dirty="0" err="1"/>
              <a:t>for</a:t>
            </a:r>
            <a:r>
              <a:rPr lang="de-CH" dirty="0"/>
              <a:t> </a:t>
            </a:r>
            <a:r>
              <a:rPr lang="de-CH" dirty="0" err="1"/>
              <a:t>the</a:t>
            </a:r>
            <a:r>
              <a:rPr lang="de-CH" dirty="0"/>
              <a:t> Scientific Study </a:t>
            </a:r>
            <a:r>
              <a:rPr lang="de-CH" dirty="0" err="1"/>
              <a:t>of</a:t>
            </a:r>
            <a:r>
              <a:rPr lang="de-CH" dirty="0"/>
              <a:t> Religion, 37, 710–724.</a:t>
            </a:r>
          </a:p>
          <a:p>
            <a:r>
              <a:rPr lang="de-CH" dirty="0" err="1"/>
              <a:t>Popovsky</a:t>
            </a:r>
            <a:r>
              <a:rPr lang="de-CH" dirty="0"/>
              <a:t> MA (2010). Special </a:t>
            </a:r>
            <a:r>
              <a:rPr lang="de-CH" dirty="0" err="1"/>
              <a:t>issues</a:t>
            </a:r>
            <a:r>
              <a:rPr lang="de-CH" dirty="0"/>
              <a:t> in </a:t>
            </a:r>
            <a:r>
              <a:rPr lang="de-CH" dirty="0" err="1"/>
              <a:t>the</a:t>
            </a:r>
            <a:r>
              <a:rPr lang="de-CH" dirty="0"/>
              <a:t> care </a:t>
            </a:r>
            <a:r>
              <a:rPr lang="de-CH" dirty="0" err="1"/>
              <a:t>of</a:t>
            </a:r>
            <a:r>
              <a:rPr lang="de-CH" dirty="0"/>
              <a:t> ultra-orthodox </a:t>
            </a:r>
            <a:r>
              <a:rPr lang="de-CH" dirty="0" err="1"/>
              <a:t>jewish</a:t>
            </a:r>
            <a:r>
              <a:rPr lang="de-CH" dirty="0"/>
              <a:t> </a:t>
            </a:r>
            <a:r>
              <a:rPr lang="de-CH" dirty="0" err="1"/>
              <a:t>psychiatric</a:t>
            </a:r>
            <a:r>
              <a:rPr lang="de-CH" dirty="0"/>
              <a:t> in-</a:t>
            </a:r>
            <a:r>
              <a:rPr lang="de-CH" dirty="0" err="1"/>
              <a:t>patients</a:t>
            </a:r>
            <a:r>
              <a:rPr lang="de-CH" dirty="0"/>
              <a:t>. </a:t>
            </a:r>
            <a:r>
              <a:rPr lang="de-CH" dirty="0" err="1"/>
              <a:t>Transcultural</a:t>
            </a:r>
            <a:r>
              <a:rPr lang="de-CH" dirty="0"/>
              <a:t> </a:t>
            </a:r>
            <a:r>
              <a:rPr lang="de-CH" dirty="0" err="1"/>
              <a:t>Psychiatry</a:t>
            </a:r>
            <a:r>
              <a:rPr lang="de-CH" dirty="0"/>
              <a:t> 47:647-672.</a:t>
            </a:r>
          </a:p>
          <a:p>
            <a:r>
              <a:rPr lang="en-US" dirty="0" err="1"/>
              <a:t>Rosmarin</a:t>
            </a:r>
            <a:r>
              <a:rPr lang="en-US" dirty="0"/>
              <a:t> DH, </a:t>
            </a:r>
            <a:r>
              <a:rPr lang="en-US" dirty="0" err="1"/>
              <a:t>Pargament</a:t>
            </a:r>
            <a:r>
              <a:rPr lang="en-US" dirty="0"/>
              <a:t> KI, </a:t>
            </a:r>
            <a:r>
              <a:rPr lang="en-US" dirty="0" err="1"/>
              <a:t>Pirutinsky</a:t>
            </a:r>
            <a:r>
              <a:rPr lang="en-US" dirty="0"/>
              <a:t> S, Mahoney A (2010). A randomized controlled evaluation of a spiritually integrated treatment for subclinical anxiety in the Jewish community, delivered via the Internet. Journal of Anxiety Disorders 24:799-808.</a:t>
            </a:r>
          </a:p>
          <a:p>
            <a:r>
              <a:rPr lang="de-CH" dirty="0" err="1"/>
              <a:t>Spero</a:t>
            </a:r>
            <a:r>
              <a:rPr lang="de-CH" dirty="0"/>
              <a:t> M. H. (1980). The </a:t>
            </a:r>
            <a:r>
              <a:rPr lang="de-CH" dirty="0" err="1"/>
              <a:t>contemporary</a:t>
            </a:r>
            <a:r>
              <a:rPr lang="de-CH" dirty="0"/>
              <a:t> </a:t>
            </a:r>
            <a:r>
              <a:rPr lang="de-CH" dirty="0" err="1"/>
              <a:t>penitent</a:t>
            </a:r>
            <a:r>
              <a:rPr lang="de-CH" dirty="0"/>
              <a:t> </a:t>
            </a:r>
            <a:r>
              <a:rPr lang="de-CH" dirty="0" err="1"/>
              <a:t>personality</a:t>
            </a:r>
            <a:r>
              <a:rPr lang="de-CH" dirty="0"/>
              <a:t>: </a:t>
            </a:r>
            <a:r>
              <a:rPr lang="de-CH" dirty="0" err="1"/>
              <a:t>Diagnostic</a:t>
            </a:r>
            <a:r>
              <a:rPr lang="de-CH" dirty="0"/>
              <a:t>, </a:t>
            </a:r>
            <a:r>
              <a:rPr lang="de-CH" dirty="0" err="1"/>
              <a:t>treatment</a:t>
            </a:r>
            <a:r>
              <a:rPr lang="de-CH" dirty="0"/>
              <a:t>, </a:t>
            </a:r>
            <a:r>
              <a:rPr lang="de-CH" dirty="0" err="1"/>
              <a:t>and</a:t>
            </a:r>
            <a:r>
              <a:rPr lang="de-CH" dirty="0"/>
              <a:t> </a:t>
            </a:r>
            <a:r>
              <a:rPr lang="de-CH" dirty="0" err="1"/>
              <a:t>ethical</a:t>
            </a:r>
            <a:r>
              <a:rPr lang="de-CH" dirty="0"/>
              <a:t> </a:t>
            </a:r>
            <a:r>
              <a:rPr lang="de-CH" dirty="0" err="1"/>
              <a:t>considerations</a:t>
            </a:r>
            <a:r>
              <a:rPr lang="de-CH" dirty="0"/>
              <a:t> </a:t>
            </a:r>
            <a:r>
              <a:rPr lang="de-CH" dirty="0" err="1"/>
              <a:t>with</a:t>
            </a:r>
            <a:r>
              <a:rPr lang="de-CH" dirty="0"/>
              <a:t> a </a:t>
            </a:r>
            <a:r>
              <a:rPr lang="de-CH" dirty="0" err="1"/>
              <a:t>particular</a:t>
            </a:r>
            <a:r>
              <a:rPr lang="de-CH" dirty="0"/>
              <a:t> type </a:t>
            </a:r>
            <a:r>
              <a:rPr lang="de-CH" dirty="0" err="1"/>
              <a:t>of</a:t>
            </a:r>
            <a:r>
              <a:rPr lang="de-CH" dirty="0"/>
              <a:t> </a:t>
            </a:r>
            <a:r>
              <a:rPr lang="de-CH" dirty="0" err="1"/>
              <a:t>religious</a:t>
            </a:r>
            <a:r>
              <a:rPr lang="de-CH" dirty="0"/>
              <a:t> </a:t>
            </a:r>
            <a:r>
              <a:rPr lang="de-CH" dirty="0" err="1"/>
              <a:t>patient</a:t>
            </a:r>
            <a:r>
              <a:rPr lang="de-CH" dirty="0"/>
              <a:t>. Journal </a:t>
            </a:r>
            <a:r>
              <a:rPr lang="de-CH" dirty="0" err="1"/>
              <a:t>of</a:t>
            </a:r>
            <a:r>
              <a:rPr lang="de-CH" dirty="0"/>
              <a:t> </a:t>
            </a:r>
            <a:r>
              <a:rPr lang="de-CH" dirty="0" err="1"/>
              <a:t>Psychology</a:t>
            </a:r>
            <a:r>
              <a:rPr lang="de-CH" dirty="0"/>
              <a:t> </a:t>
            </a:r>
            <a:r>
              <a:rPr lang="de-CH" dirty="0" err="1"/>
              <a:t>and</a:t>
            </a:r>
            <a:r>
              <a:rPr lang="de-CH" dirty="0"/>
              <a:t> </a:t>
            </a:r>
            <a:r>
              <a:rPr lang="de-CH" dirty="0" err="1"/>
              <a:t>Judaism</a:t>
            </a:r>
            <a:r>
              <a:rPr lang="de-CH" dirty="0"/>
              <a:t> 4:131–196.</a:t>
            </a:r>
          </a:p>
          <a:p>
            <a:r>
              <a:rPr lang="de-CH" dirty="0" err="1"/>
              <a:t>Spero</a:t>
            </a:r>
            <a:r>
              <a:rPr lang="de-CH" dirty="0"/>
              <a:t> MH (1981) </a:t>
            </a:r>
            <a:r>
              <a:rPr lang="de-CH" dirty="0" err="1"/>
              <a:t>Countertransference</a:t>
            </a:r>
            <a:r>
              <a:rPr lang="de-CH" dirty="0"/>
              <a:t> in </a:t>
            </a:r>
            <a:r>
              <a:rPr lang="de-CH" dirty="0" err="1"/>
              <a:t>religious</a:t>
            </a:r>
            <a:r>
              <a:rPr lang="de-CH" dirty="0"/>
              <a:t> </a:t>
            </a:r>
            <a:r>
              <a:rPr lang="de-CH" dirty="0" err="1"/>
              <a:t>therapists</a:t>
            </a:r>
            <a:r>
              <a:rPr lang="de-CH" dirty="0"/>
              <a:t> </a:t>
            </a:r>
            <a:r>
              <a:rPr lang="de-CH" dirty="0" err="1"/>
              <a:t>of</a:t>
            </a:r>
            <a:r>
              <a:rPr lang="de-CH" dirty="0"/>
              <a:t> </a:t>
            </a:r>
            <a:r>
              <a:rPr lang="de-CH" dirty="0" err="1"/>
              <a:t>religious</a:t>
            </a:r>
            <a:r>
              <a:rPr lang="de-CH" dirty="0"/>
              <a:t> </a:t>
            </a:r>
            <a:r>
              <a:rPr lang="de-CH" dirty="0" err="1"/>
              <a:t>patients</a:t>
            </a:r>
            <a:r>
              <a:rPr lang="de-CH" dirty="0"/>
              <a:t>. American Journal </a:t>
            </a:r>
            <a:r>
              <a:rPr lang="de-CH" dirty="0" err="1"/>
              <a:t>of</a:t>
            </a:r>
            <a:r>
              <a:rPr lang="de-CH" dirty="0"/>
              <a:t> </a:t>
            </a:r>
            <a:r>
              <a:rPr lang="de-CH" dirty="0" err="1"/>
              <a:t>Psychotherapy</a:t>
            </a:r>
            <a:r>
              <a:rPr lang="de-CH" dirty="0"/>
              <a:t> 35:565-575.</a:t>
            </a:r>
          </a:p>
          <a:p>
            <a:r>
              <a:rPr lang="de-CH" dirty="0" err="1"/>
              <a:t>Spero</a:t>
            </a:r>
            <a:r>
              <a:rPr lang="de-CH" dirty="0"/>
              <a:t>, M. H. (1980). </a:t>
            </a:r>
            <a:r>
              <a:rPr lang="de-CH" dirty="0" err="1"/>
              <a:t>Judaism</a:t>
            </a:r>
            <a:r>
              <a:rPr lang="de-CH" dirty="0"/>
              <a:t> </a:t>
            </a:r>
            <a:r>
              <a:rPr lang="de-CH" dirty="0" err="1"/>
              <a:t>and</a:t>
            </a:r>
            <a:r>
              <a:rPr lang="de-CH" dirty="0"/>
              <a:t> </a:t>
            </a:r>
            <a:r>
              <a:rPr lang="de-CH" dirty="0" err="1"/>
              <a:t>Psychology</a:t>
            </a:r>
            <a:r>
              <a:rPr lang="de-CH" dirty="0"/>
              <a:t>. </a:t>
            </a:r>
            <a:r>
              <a:rPr lang="de-CH" dirty="0" err="1"/>
              <a:t>Halakhic</a:t>
            </a:r>
            <a:r>
              <a:rPr lang="de-CH" dirty="0"/>
              <a:t> </a:t>
            </a:r>
            <a:r>
              <a:rPr lang="de-CH" dirty="0" err="1"/>
              <a:t>Perspectives</a:t>
            </a:r>
            <a:r>
              <a:rPr lang="de-CH" dirty="0"/>
              <a:t>. New York: </a:t>
            </a:r>
            <a:r>
              <a:rPr lang="de-CH" dirty="0" err="1"/>
              <a:t>Ktav</a:t>
            </a:r>
            <a:r>
              <a:rPr lang="de-CH" dirty="0"/>
              <a:t>.</a:t>
            </a: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26</a:t>
            </a:fld>
            <a:endParaRPr lang="de-CH"/>
          </a:p>
        </p:txBody>
      </p:sp>
    </p:spTree>
    <p:extLst>
      <p:ext uri="{BB962C8B-B14F-4D97-AF65-F5344CB8AC3E}">
        <p14:creationId xmlns:p14="http://schemas.microsoft.com/office/powerpoint/2010/main" val="331007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10.01.2017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eck 10"/>
          <p:cNvSpPr/>
          <p:nvPr userDrawn="1"/>
        </p:nvSpPr>
        <p:spPr>
          <a:xfrm>
            <a:off x="-837282" y="1648843"/>
            <a:ext cx="5661530" cy="316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p:cNvSpPr/>
          <p:nvPr userDrawn="1"/>
        </p:nvSpPr>
        <p:spPr>
          <a:xfrm>
            <a:off x="4274545" y="1648843"/>
            <a:ext cx="550843" cy="550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Placeholder 1"/>
          <p:cNvSpPr>
            <a:spLocks noGrp="1"/>
          </p:cNvSpPr>
          <p:nvPr>
            <p:ph type="title"/>
          </p:nvPr>
        </p:nvSpPr>
        <p:spPr>
          <a:xfrm>
            <a:off x="717709" y="51752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13" name="Grafik 12"/>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24598" y="-172530"/>
            <a:ext cx="10688595" cy="547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samuelpfeifer@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502567"/>
            <a:ext cx="8873490" cy="2454444"/>
          </a:xfrm>
        </p:spPr>
        <p:txBody>
          <a:bodyPr>
            <a:normAutofit/>
          </a:bodyPr>
          <a:lstStyle/>
          <a:p>
            <a:r>
              <a:rPr lang="de-CH" sz="4800" dirty="0"/>
              <a:t>Teil 2: Psychotherapie im heutigen jüdisch-orthodoxen Kontext</a:t>
            </a:r>
          </a:p>
        </p:txBody>
      </p:sp>
      <p:sp>
        <p:nvSpPr>
          <p:cNvPr id="3"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901" y="-736600"/>
            <a:ext cx="10850045" cy="3746500"/>
          </a:xfrm>
          <a:prstGeom prst="rect">
            <a:avLst/>
          </a:prstGeom>
        </p:spPr>
      </p:pic>
      <p:sp>
        <p:nvSpPr>
          <p:cNvPr id="6" name="Textfeld 5"/>
          <p:cNvSpPr txBox="1"/>
          <p:nvPr/>
        </p:nvSpPr>
        <p:spPr>
          <a:xfrm>
            <a:off x="4726546" y="6310846"/>
            <a:ext cx="4314423" cy="430887"/>
          </a:xfrm>
          <a:prstGeom prst="rect">
            <a:avLst/>
          </a:prstGeom>
          <a:noFill/>
        </p:spPr>
        <p:txBody>
          <a:bodyPr wrap="square" rtlCol="0">
            <a:spAutoFit/>
          </a:bodyPr>
          <a:lstStyle/>
          <a:p>
            <a:r>
              <a:rPr lang="de-CH" sz="1100" dirty="0"/>
              <a:t>Bildquelle: www.onbeing.org/blog/staying-and-changing-a-feminist-pioneer-challenges-orthodox-jewish-patriarchy/6123</a:t>
            </a:r>
          </a:p>
        </p:txBody>
      </p:sp>
    </p:spTree>
    <p:extLst>
      <p:ext uri="{BB962C8B-B14F-4D97-AF65-F5344CB8AC3E}">
        <p14:creationId xmlns:p14="http://schemas.microsoft.com/office/powerpoint/2010/main" val="26662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a:t>
            </a:r>
            <a:r>
              <a:rPr lang="de-CH" dirty="0" err="1"/>
              <a:t>Avraham</a:t>
            </a:r>
            <a:r>
              <a:rPr lang="de-CH" dirty="0"/>
              <a:t> – narrative Rekonstruktion</a:t>
            </a:r>
          </a:p>
        </p:txBody>
      </p:sp>
      <p:sp>
        <p:nvSpPr>
          <p:cNvPr id="3" name="Inhaltsplatzhalter 2"/>
          <p:cNvSpPr>
            <a:spLocks noGrp="1"/>
          </p:cNvSpPr>
          <p:nvPr>
            <p:ph sz="half" idx="1"/>
          </p:nvPr>
        </p:nvSpPr>
        <p:spPr/>
        <p:txBody>
          <a:bodyPr>
            <a:normAutofit fontScale="47500" lnSpcReduction="20000"/>
          </a:bodyPr>
          <a:lstStyle/>
          <a:p>
            <a:r>
              <a:rPr lang="de-CH" dirty="0"/>
              <a:t>35-j. ultra-orthodoxer </a:t>
            </a:r>
            <a:r>
              <a:rPr lang="de-CH" dirty="0" err="1"/>
              <a:t>Yeshiva</a:t>
            </a:r>
            <a:r>
              <a:rPr lang="de-CH" dirty="0"/>
              <a:t> Student</a:t>
            </a:r>
          </a:p>
          <a:p>
            <a:r>
              <a:rPr lang="de-CH" dirty="0"/>
              <a:t>Wird von seiner Frau gebracht, weint und seufzt wie unter starken Schmerzen</a:t>
            </a:r>
          </a:p>
          <a:p>
            <a:r>
              <a:rPr lang="de-CH" dirty="0"/>
              <a:t>Durch einen Terroranschlag bei der Klagemauer traumatisiert, obwohl nicht verletzt</a:t>
            </a:r>
          </a:p>
          <a:p>
            <a:r>
              <a:rPr lang="de-CH" dirty="0"/>
              <a:t>Weinkrämpfe, Panikattacken, schwere Schlafstörungen, Unfähigkeit zu studieren</a:t>
            </a:r>
          </a:p>
          <a:p>
            <a:r>
              <a:rPr lang="de-CH" dirty="0"/>
              <a:t>Konnte nicht mehr zur </a:t>
            </a:r>
            <a:r>
              <a:rPr lang="de-CH" dirty="0" err="1"/>
              <a:t>Yeshiva</a:t>
            </a:r>
            <a:r>
              <a:rPr lang="de-CH" dirty="0"/>
              <a:t> gehen – für ihn ein schwerwiegender Verlust</a:t>
            </a:r>
          </a:p>
          <a:p>
            <a:r>
              <a:rPr lang="de-CH" dirty="0"/>
              <a:t>Familiengeschichte: sein Vater starb, als er 8 war bei einem Unfall, Mutter wurde schwer depressiv</a:t>
            </a:r>
          </a:p>
          <a:p>
            <a:r>
              <a:rPr lang="de-CH" dirty="0"/>
              <a:t>Die </a:t>
            </a:r>
            <a:r>
              <a:rPr lang="de-CH" dirty="0" err="1"/>
              <a:t>Yeshivot</a:t>
            </a:r>
            <a:r>
              <a:rPr lang="de-CH" dirty="0"/>
              <a:t> wurden seine Heimat, obwohl er auch verheiratet und Vater von 5 Kindern war.</a:t>
            </a:r>
          </a:p>
          <a:p>
            <a:r>
              <a:rPr lang="de-CH" dirty="0"/>
              <a:t>Langwieriger Verlauf, konnte seine Erfahrungen nicht in Worte fassen, nur schreien und seufzen.</a:t>
            </a:r>
          </a:p>
          <a:p>
            <a:r>
              <a:rPr lang="de-CH" dirty="0"/>
              <a:t>Hypnose</a:t>
            </a:r>
          </a:p>
          <a:p>
            <a:r>
              <a:rPr lang="de-CH" dirty="0"/>
              <a:t>Er schildert Bilder von einer schwarzen, bedrohlichen Figur mit roten Augen und Hahnenfüssen; zudem Bilder von seinem Vater, der von diesem Monster bedroht wurde.</a:t>
            </a:r>
          </a:p>
          <a:p>
            <a:endParaRPr lang="de-CH" dirty="0"/>
          </a:p>
        </p:txBody>
      </p:sp>
      <p:sp>
        <p:nvSpPr>
          <p:cNvPr id="4" name="Inhaltsplatzhalter 3"/>
          <p:cNvSpPr>
            <a:spLocks noGrp="1"/>
          </p:cNvSpPr>
          <p:nvPr>
            <p:ph sz="half" idx="2"/>
          </p:nvPr>
        </p:nvSpPr>
        <p:spPr/>
        <p:txBody>
          <a:bodyPr>
            <a:normAutofit fontScale="47500" lnSpcReduction="20000"/>
          </a:bodyPr>
          <a:lstStyle/>
          <a:p>
            <a:r>
              <a:rPr lang="de-CH" dirty="0"/>
              <a:t>Die schwarze Figur wurde von ihm als Dämon betrachtet – der Therapeut gab ihm Formeln aus der jüdischen Volkstradition als Mittel ihn psychisch zu stärken</a:t>
            </a:r>
          </a:p>
          <a:p>
            <a:r>
              <a:rPr lang="de-CH" dirty="0"/>
              <a:t>In der Hypnose Imagination einer Wanderung durch die Wüste – Bild seiner Einsamkeit und Verlorenheit. Imagination einer Oase, die zum Ziel wird.</a:t>
            </a:r>
          </a:p>
          <a:p>
            <a:r>
              <a:rPr lang="de-CH" dirty="0"/>
              <a:t>Hilfreich: Besuch beim Grab von Rabbi Chaim </a:t>
            </a:r>
            <a:r>
              <a:rPr lang="de-CH" dirty="0" err="1"/>
              <a:t>ben</a:t>
            </a:r>
            <a:r>
              <a:rPr lang="de-CH" dirty="0"/>
              <a:t>-Attar, jetzt braucht er den Namen des Heiligen, um die dunklen Mächte abzuwehren.</a:t>
            </a:r>
          </a:p>
          <a:p>
            <a:r>
              <a:rPr lang="de-CH" dirty="0"/>
              <a:t>In der Imagination kommt er endlich zur grünen Oase, ein Garten Eden mit Wasserteichen, guten Düften, bewohnt von ehrwürdigen Figuren, darunter auch sein Vater.</a:t>
            </a:r>
          </a:p>
          <a:p>
            <a:r>
              <a:rPr lang="de-CH" dirty="0"/>
              <a:t>Er gerät in einen ekstatischen Zustand, begegnet seinem Vater und wird von den Gefühlen der Bedrohung befreit</a:t>
            </a:r>
          </a:p>
          <a:p>
            <a:r>
              <a:rPr lang="de-CH" dirty="0"/>
              <a:t>Nach dieser positiven Erfahrung will er keine Therapie mehr.</a:t>
            </a:r>
          </a:p>
          <a:p>
            <a:r>
              <a:rPr lang="de-CH" dirty="0"/>
              <a:t>Sein Zustand bessert sich zusehends und 2 Jahre später ist er immer noch stabil</a:t>
            </a:r>
          </a:p>
          <a:p>
            <a:r>
              <a:rPr lang="de-CH" dirty="0"/>
              <a:t>(Quelle: </a:t>
            </a:r>
            <a:r>
              <a:rPr lang="de-CH" dirty="0" err="1"/>
              <a:t>Bilu</a:t>
            </a:r>
            <a:r>
              <a:rPr lang="de-CH" dirty="0"/>
              <a:t> &amp; </a:t>
            </a:r>
            <a:r>
              <a:rPr lang="de-CH" dirty="0" err="1"/>
              <a:t>Witztum</a:t>
            </a:r>
            <a:r>
              <a:rPr lang="de-CH" dirty="0"/>
              <a:t> 1995)</a:t>
            </a:r>
          </a:p>
        </p:txBody>
      </p:sp>
    </p:spTree>
    <p:extLst>
      <p:ext uri="{BB962C8B-B14F-4D97-AF65-F5344CB8AC3E}">
        <p14:creationId xmlns:p14="http://schemas.microsoft.com/office/powerpoint/2010/main" val="225003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660400" y="1141412"/>
            <a:ext cx="8077200" cy="5057775"/>
          </a:xfrm>
          <a:prstGeom prst="rect">
            <a:avLst/>
          </a:prstGeom>
        </p:spPr>
      </p:pic>
      <p:pic>
        <p:nvPicPr>
          <p:cNvPr id="7" name="Grafik 6"/>
          <p:cNvPicPr>
            <a:picLocks noChangeAspect="1"/>
          </p:cNvPicPr>
          <p:nvPr/>
        </p:nvPicPr>
        <p:blipFill>
          <a:blip r:embed="rId3"/>
          <a:stretch>
            <a:fillRect/>
          </a:stretch>
        </p:blipFill>
        <p:spPr>
          <a:xfrm>
            <a:off x="660400" y="712787"/>
            <a:ext cx="6057900" cy="428625"/>
          </a:xfrm>
          <a:prstGeom prst="rect">
            <a:avLst/>
          </a:prstGeom>
        </p:spPr>
      </p:pic>
    </p:spTree>
    <p:extLst>
      <p:ext uri="{BB962C8B-B14F-4D97-AF65-F5344CB8AC3E}">
        <p14:creationId xmlns:p14="http://schemas.microsoft.com/office/powerpoint/2010/main" val="426595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8425640" y="825500"/>
            <a:ext cx="2013760" cy="2703512"/>
          </a:xfrm>
          <a:prstGeom prst="rect">
            <a:avLst/>
          </a:prstGeom>
        </p:spPr>
      </p:pic>
      <p:sp>
        <p:nvSpPr>
          <p:cNvPr id="2" name="Titel 1"/>
          <p:cNvSpPr>
            <a:spLocks noGrp="1"/>
          </p:cNvSpPr>
          <p:nvPr>
            <p:ph type="title"/>
          </p:nvPr>
        </p:nvSpPr>
        <p:spPr/>
        <p:txBody>
          <a:bodyPr/>
          <a:lstStyle/>
          <a:p>
            <a:r>
              <a:rPr lang="de-CH" dirty="0" err="1"/>
              <a:t>Israela</a:t>
            </a:r>
            <a:r>
              <a:rPr lang="de-CH" dirty="0"/>
              <a:t> </a:t>
            </a:r>
            <a:r>
              <a:rPr lang="de-CH" dirty="0" err="1"/>
              <a:t>Meyerstein</a:t>
            </a:r>
            <a:endParaRPr lang="de-CH" dirty="0"/>
          </a:p>
        </p:txBody>
      </p:sp>
      <p:sp>
        <p:nvSpPr>
          <p:cNvPr id="3" name="Inhaltsplatzhalter 2"/>
          <p:cNvSpPr>
            <a:spLocks noGrp="1"/>
          </p:cNvSpPr>
          <p:nvPr>
            <p:ph sz="half" idx="1"/>
          </p:nvPr>
        </p:nvSpPr>
        <p:spPr/>
        <p:txBody>
          <a:bodyPr>
            <a:normAutofit fontScale="70000" lnSpcReduction="20000"/>
          </a:bodyPr>
          <a:lstStyle/>
          <a:p>
            <a:r>
              <a:rPr lang="de-CH" dirty="0"/>
              <a:t>Bedeutung des jüdischen Glaubens für ihre therapeutische Arbeit.</a:t>
            </a:r>
          </a:p>
          <a:p>
            <a:r>
              <a:rPr lang="de-CH" dirty="0"/>
              <a:t>Zentrale jüdische Geschichte ist der Exodus aus Ägypten.: «</a:t>
            </a:r>
            <a:r>
              <a:rPr lang="en-US" dirty="0"/>
              <a:t>This message defines Jewish purpose and identity: do not recreate the narrowness of Egypt wherever you go; instead, do justice, treat others fairly, respect the environment, honor the dead, give charity, love your neighbor, teach your children, and care for the widow and the orphan.»</a:t>
            </a:r>
          </a:p>
          <a:p>
            <a:r>
              <a:rPr lang="en-US" dirty="0" err="1"/>
              <a:t>Überblick</a:t>
            </a:r>
            <a:r>
              <a:rPr lang="en-US" dirty="0"/>
              <a:t> </a:t>
            </a:r>
            <a:r>
              <a:rPr lang="en-US" dirty="0" err="1"/>
              <a:t>über</a:t>
            </a:r>
            <a:r>
              <a:rPr lang="en-US" dirty="0"/>
              <a:t> die </a:t>
            </a:r>
            <a:r>
              <a:rPr lang="en-US" dirty="0" err="1"/>
              <a:t>Begrifflichkeit</a:t>
            </a:r>
            <a:r>
              <a:rPr lang="en-US" dirty="0"/>
              <a:t> von </a:t>
            </a:r>
            <a:r>
              <a:rPr lang="en-US" dirty="0" err="1"/>
              <a:t>psychischer</a:t>
            </a:r>
            <a:r>
              <a:rPr lang="en-US" dirty="0"/>
              <a:t> </a:t>
            </a:r>
            <a:r>
              <a:rPr lang="en-US" dirty="0" err="1"/>
              <a:t>Störung</a:t>
            </a:r>
            <a:r>
              <a:rPr lang="en-US" dirty="0"/>
              <a:t> / </a:t>
            </a:r>
            <a:r>
              <a:rPr lang="en-US" dirty="0" err="1"/>
              <a:t>Krankheit</a:t>
            </a:r>
            <a:r>
              <a:rPr lang="en-US" dirty="0"/>
              <a:t> in den </a:t>
            </a:r>
            <a:r>
              <a:rPr lang="en-US" dirty="0" err="1"/>
              <a:t>jüdischen</a:t>
            </a:r>
            <a:r>
              <a:rPr lang="en-US" dirty="0"/>
              <a:t> </a:t>
            </a:r>
            <a:r>
              <a:rPr lang="en-US" dirty="0" err="1"/>
              <a:t>Schriften</a:t>
            </a:r>
            <a:r>
              <a:rPr lang="en-US" dirty="0"/>
              <a:t> (Talmud)</a:t>
            </a:r>
          </a:p>
          <a:p>
            <a:r>
              <a:rPr lang="en-US" dirty="0"/>
              <a:t>Holocaust </a:t>
            </a:r>
            <a:r>
              <a:rPr lang="en-US" dirty="0" err="1"/>
              <a:t>als</a:t>
            </a:r>
            <a:r>
              <a:rPr lang="en-US" dirty="0"/>
              <a:t> Trauma </a:t>
            </a:r>
            <a:r>
              <a:rPr lang="en-US" dirty="0" err="1"/>
              <a:t>mit</a:t>
            </a:r>
            <a:r>
              <a:rPr lang="en-US" dirty="0"/>
              <a:t> </a:t>
            </a:r>
            <a:r>
              <a:rPr lang="en-US" dirty="0" err="1"/>
              <a:t>weitreichenden</a:t>
            </a:r>
            <a:r>
              <a:rPr lang="en-US" dirty="0"/>
              <a:t> </a:t>
            </a:r>
            <a:r>
              <a:rPr lang="en-US" dirty="0" err="1"/>
              <a:t>folgen</a:t>
            </a:r>
            <a:r>
              <a:rPr lang="en-US" dirty="0"/>
              <a:t>, </a:t>
            </a:r>
            <a:r>
              <a:rPr lang="en-US" dirty="0" err="1"/>
              <a:t>selbst</a:t>
            </a:r>
            <a:r>
              <a:rPr lang="en-US" dirty="0"/>
              <a:t> </a:t>
            </a:r>
            <a:r>
              <a:rPr lang="en-US" dirty="0" err="1"/>
              <a:t>für</a:t>
            </a:r>
            <a:r>
              <a:rPr lang="en-US" dirty="0"/>
              <a:t> </a:t>
            </a:r>
            <a:r>
              <a:rPr lang="en-US" dirty="0" err="1"/>
              <a:t>nachfolgende</a:t>
            </a:r>
            <a:r>
              <a:rPr lang="en-US" dirty="0"/>
              <a:t> </a:t>
            </a:r>
            <a:r>
              <a:rPr lang="en-US" dirty="0" err="1"/>
              <a:t>Generationen</a:t>
            </a:r>
            <a:endParaRPr lang="en-US" dirty="0"/>
          </a:p>
          <a:p>
            <a:endParaRPr lang="en-US" dirty="0"/>
          </a:p>
          <a:p>
            <a:endParaRPr lang="en-US" dirty="0"/>
          </a:p>
          <a:p>
            <a:endParaRPr lang="de-CH" dirty="0"/>
          </a:p>
        </p:txBody>
      </p:sp>
      <p:sp>
        <p:nvSpPr>
          <p:cNvPr id="4" name="Inhaltsplatzhalter 3"/>
          <p:cNvSpPr>
            <a:spLocks noGrp="1"/>
          </p:cNvSpPr>
          <p:nvPr>
            <p:ph sz="half" idx="2"/>
          </p:nvPr>
        </p:nvSpPr>
        <p:spPr/>
        <p:txBody>
          <a:bodyPr>
            <a:normAutofit fontScale="70000" lnSpcReduction="20000"/>
          </a:bodyPr>
          <a:lstStyle/>
          <a:p>
            <a:r>
              <a:rPr lang="de-CH" dirty="0"/>
              <a:t>Spirituelle Ressourcen in der Behandlung: Gebete, </a:t>
            </a:r>
            <a:br>
              <a:rPr lang="de-CH" dirty="0"/>
            </a:br>
            <a:r>
              <a:rPr lang="de-CH" dirty="0"/>
              <a:t>Psalmen, hilfreiche Texte </a:t>
            </a:r>
            <a:br>
              <a:rPr lang="de-CH" dirty="0"/>
            </a:br>
            <a:r>
              <a:rPr lang="de-CH" dirty="0"/>
              <a:t>aus den Heiligen Schriften, </a:t>
            </a:r>
            <a:br>
              <a:rPr lang="de-CH" dirty="0"/>
            </a:br>
            <a:r>
              <a:rPr lang="de-CH" dirty="0"/>
              <a:t>Rituale und Musik</a:t>
            </a:r>
          </a:p>
          <a:p>
            <a:r>
              <a:rPr lang="de-CH" dirty="0"/>
              <a:t>Beispiel «Baltimore </a:t>
            </a:r>
            <a:br>
              <a:rPr lang="de-CH" dirty="0"/>
            </a:br>
            <a:r>
              <a:rPr lang="de-CH" dirty="0" err="1"/>
              <a:t>Jewish</a:t>
            </a:r>
            <a:r>
              <a:rPr lang="de-CH" dirty="0"/>
              <a:t> </a:t>
            </a:r>
            <a:r>
              <a:rPr lang="de-CH" dirty="0" err="1"/>
              <a:t>Caring</a:t>
            </a:r>
            <a:r>
              <a:rPr lang="de-CH" dirty="0"/>
              <a:t> Network»</a:t>
            </a:r>
          </a:p>
          <a:p>
            <a:r>
              <a:rPr lang="de-CH" dirty="0"/>
              <a:t>Bild des verwundeten Heilers am Beispiel von Jakobs Kampf mit </a:t>
            </a:r>
            <a:br>
              <a:rPr lang="de-CH" dirty="0"/>
            </a:br>
            <a:r>
              <a:rPr lang="de-CH" dirty="0"/>
              <a:t>dem Engel</a:t>
            </a:r>
          </a:p>
          <a:p>
            <a:r>
              <a:rPr lang="de-CH" dirty="0"/>
              <a:t>Abschluss des Fachartikels mit einem Gebet um Weisheit</a:t>
            </a:r>
          </a:p>
          <a:p>
            <a:endParaRPr lang="de-CH" dirty="0"/>
          </a:p>
          <a:p>
            <a:endParaRPr lang="de-CH" dirty="0"/>
          </a:p>
          <a:p>
            <a:endParaRPr lang="de-CH" dirty="0"/>
          </a:p>
        </p:txBody>
      </p:sp>
    </p:spTree>
    <p:extLst>
      <p:ext uri="{BB962C8B-B14F-4D97-AF65-F5344CB8AC3E}">
        <p14:creationId xmlns:p14="http://schemas.microsoft.com/office/powerpoint/2010/main" val="83743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663393" y="562825"/>
            <a:ext cx="9220924" cy="5063275"/>
          </a:xfrm>
          <a:prstGeom prst="rect">
            <a:avLst/>
          </a:prstGeom>
        </p:spPr>
      </p:pic>
    </p:spTree>
    <p:extLst>
      <p:ext uri="{BB962C8B-B14F-4D97-AF65-F5344CB8AC3E}">
        <p14:creationId xmlns:p14="http://schemas.microsoft.com/office/powerpoint/2010/main" val="307848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Unterschied Rabbiner vs. Psychotherapeut</a:t>
            </a:r>
          </a:p>
        </p:txBody>
      </p:sp>
      <p:sp>
        <p:nvSpPr>
          <p:cNvPr id="4" name="Inhaltsplatzhalter 3"/>
          <p:cNvSpPr>
            <a:spLocks noGrp="1"/>
          </p:cNvSpPr>
          <p:nvPr>
            <p:ph sz="half" idx="2"/>
          </p:nvPr>
        </p:nvSpPr>
        <p:spPr>
          <a:xfrm>
            <a:off x="5284947" y="1647825"/>
            <a:ext cx="4436745" cy="4351338"/>
          </a:xfrm>
        </p:spPr>
        <p:txBody>
          <a:bodyPr>
            <a:normAutofit fontScale="92500" lnSpcReduction="20000"/>
          </a:bodyPr>
          <a:lstStyle/>
          <a:p>
            <a:r>
              <a:rPr lang="de-DE" dirty="0"/>
              <a:t>Ein </a:t>
            </a:r>
            <a:r>
              <a:rPr lang="de-DE" u="sng" dirty="0"/>
              <a:t>Psychotherapeut</a:t>
            </a:r>
            <a:r>
              <a:rPr lang="de-DE" dirty="0"/>
              <a:t> hilft dem Leidenden Linderung seiner Beschwerden zu finden.</a:t>
            </a:r>
          </a:p>
          <a:p>
            <a:r>
              <a:rPr lang="de-DE" dirty="0"/>
              <a:t>Ein </a:t>
            </a:r>
            <a:r>
              <a:rPr lang="de-DE" u="sng" dirty="0"/>
              <a:t>Rabbiner</a:t>
            </a:r>
            <a:r>
              <a:rPr lang="de-DE" dirty="0"/>
              <a:t> hingegen ist eine Autorität in seiner besonderen religiösen Gruppe. Er kann Antworten auf religiöse Fragen geben und vertritt so Gottes Gegenwart auf der Erde. </a:t>
            </a:r>
          </a:p>
          <a:p>
            <a:r>
              <a:rPr lang="de-DE" dirty="0"/>
              <a:t>Er vertritt das strenge Gesetz Gottes, aber auch die Kraft Gottes zu heilen.</a:t>
            </a:r>
          </a:p>
        </p:txBody>
      </p:sp>
      <p:pic>
        <p:nvPicPr>
          <p:cNvPr id="1026" name="Picture 2" descr="Rabbi Shalom Cohen of the Shas Party Council of Torah Sages and head of the Porat Yosef yeshiva speaks in Jerusalem in July 2013. (Yonatan Sindel/Flash90) "/>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5900" y="1647825"/>
            <a:ext cx="5080000" cy="316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4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Beschreibung des Samples</a:t>
            </a:r>
          </a:p>
        </p:txBody>
      </p:sp>
      <p:sp>
        <p:nvSpPr>
          <p:cNvPr id="3" name="Inhaltsplatzhalter 2"/>
          <p:cNvSpPr>
            <a:spLocks noGrp="1"/>
          </p:cNvSpPr>
          <p:nvPr>
            <p:ph sz="half" idx="1"/>
          </p:nvPr>
        </p:nvSpPr>
        <p:spPr/>
        <p:txBody>
          <a:bodyPr>
            <a:normAutofit fontScale="92500" lnSpcReduction="20000"/>
          </a:bodyPr>
          <a:lstStyle/>
          <a:p>
            <a:r>
              <a:rPr lang="de-DE" dirty="0"/>
              <a:t>39 der 47 Patienten mit OCD hatten religiöse Symptome. </a:t>
            </a:r>
          </a:p>
          <a:p>
            <a:r>
              <a:rPr lang="de-DE" dirty="0"/>
              <a:t>Der religiöse </a:t>
            </a:r>
            <a:r>
              <a:rPr lang="de-DE" u="sng" dirty="0"/>
              <a:t>Inhalt</a:t>
            </a:r>
            <a:r>
              <a:rPr lang="de-DE" dirty="0"/>
              <a:t> der Symptome ist auf religiöse Rituale bezogen (Gebete, Reinheit vor dem Gebet, menstruelle Reinheit, Ernährungsregeln). </a:t>
            </a:r>
          </a:p>
          <a:p>
            <a:r>
              <a:rPr lang="de-DE" dirty="0"/>
              <a:t>Die </a:t>
            </a:r>
            <a:r>
              <a:rPr lang="de-DE" u="sng" dirty="0"/>
              <a:t>Formen</a:t>
            </a:r>
            <a:r>
              <a:rPr lang="de-DE" dirty="0"/>
              <a:t> der Symptome sind in allen Kulturen vergleichbar: wiederholte Gedanken, Waschzwänge,  Kontrollzwänge, Wiederholungszwänge.</a:t>
            </a:r>
          </a:p>
        </p:txBody>
      </p:sp>
      <p:sp>
        <p:nvSpPr>
          <p:cNvPr id="4" name="Inhaltsplatzhalter 3"/>
          <p:cNvSpPr>
            <a:spLocks noGrp="1"/>
          </p:cNvSpPr>
          <p:nvPr>
            <p:ph sz="half" idx="2"/>
          </p:nvPr>
        </p:nvSpPr>
        <p:spPr/>
        <p:txBody>
          <a:bodyPr>
            <a:normAutofit fontScale="92500" lnSpcReduction="20000"/>
          </a:bodyPr>
          <a:lstStyle/>
          <a:p>
            <a:r>
              <a:rPr lang="de-DE" dirty="0"/>
              <a:t>40% der Patienten hatten zuvor spirituellen Rat in ihrer Kultur gesucht</a:t>
            </a:r>
          </a:p>
          <a:p>
            <a:r>
              <a:rPr lang="de-DE" dirty="0"/>
              <a:t>Formen von rel. Zwängen:</a:t>
            </a:r>
          </a:p>
          <a:p>
            <a:pPr lvl="1"/>
            <a:r>
              <a:rPr lang="de-CH" dirty="0"/>
              <a:t>Reinigung des Hauses vor </a:t>
            </a:r>
            <a:r>
              <a:rPr lang="de-CH" dirty="0" err="1"/>
              <a:t>Pessach</a:t>
            </a:r>
            <a:endParaRPr lang="de-CH" dirty="0"/>
          </a:p>
          <a:p>
            <a:pPr lvl="1"/>
            <a:r>
              <a:rPr lang="de-CH" dirty="0"/>
              <a:t>Reinheit des Essens (Einhaltung der </a:t>
            </a:r>
            <a:r>
              <a:rPr lang="de-CH" dirty="0" err="1"/>
              <a:t>Kosher</a:t>
            </a:r>
            <a:r>
              <a:rPr lang="de-CH" dirty="0"/>
              <a:t>-Regeln)</a:t>
            </a:r>
          </a:p>
          <a:p>
            <a:pPr lvl="1"/>
            <a:r>
              <a:rPr lang="de-CH" dirty="0"/>
              <a:t>Reinheit der Lehre (die Verse der Thora richtig lesen)</a:t>
            </a:r>
          </a:p>
          <a:p>
            <a:pPr lvl="1"/>
            <a:r>
              <a:rPr lang="de-CH" dirty="0"/>
              <a:t>Reinheit des Körpers (Reinigungsbad / </a:t>
            </a:r>
            <a:r>
              <a:rPr lang="de-CH" dirty="0" err="1"/>
              <a:t>Mikwa</a:t>
            </a:r>
            <a:r>
              <a:rPr lang="de-CH" dirty="0"/>
              <a:t> nach der </a:t>
            </a:r>
            <a:r>
              <a:rPr lang="de-CH" dirty="0" err="1"/>
              <a:t>Mens</a:t>
            </a:r>
            <a:r>
              <a:rPr lang="de-CH" dirty="0"/>
              <a:t> / Anale Hygiene)</a:t>
            </a:r>
          </a:p>
          <a:p>
            <a:endParaRPr lang="de-CH" dirty="0"/>
          </a:p>
        </p:txBody>
      </p:sp>
    </p:spTree>
    <p:extLst>
      <p:ext uri="{BB962C8B-B14F-4D97-AF65-F5344CB8AC3E}">
        <p14:creationId xmlns:p14="http://schemas.microsoft.com/office/powerpoint/2010/main" val="97178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Rabbinische und klinische Erklärungen von OCD</a:t>
            </a:r>
          </a:p>
        </p:txBody>
      </p:sp>
      <p:sp>
        <p:nvSpPr>
          <p:cNvPr id="3" name="Inhaltsplatzhalter 2"/>
          <p:cNvSpPr>
            <a:spLocks noGrp="1"/>
          </p:cNvSpPr>
          <p:nvPr>
            <p:ph sz="half" idx="1"/>
          </p:nvPr>
        </p:nvSpPr>
        <p:spPr/>
        <p:txBody>
          <a:bodyPr>
            <a:normAutofit fontScale="55000" lnSpcReduction="20000"/>
          </a:bodyPr>
          <a:lstStyle/>
          <a:p>
            <a:pPr marL="0" indent="0">
              <a:buNone/>
            </a:pPr>
            <a:r>
              <a:rPr lang="de-CH" b="1" dirty="0" err="1"/>
              <a:t>Rabinische</a:t>
            </a:r>
            <a:r>
              <a:rPr lang="de-CH" b="1" dirty="0"/>
              <a:t> Deutungen:</a:t>
            </a:r>
          </a:p>
          <a:p>
            <a:r>
              <a:rPr lang="de-CH" dirty="0"/>
              <a:t>Einerseits Vertreter des jüdischen Gesetzes / der </a:t>
            </a:r>
            <a:r>
              <a:rPr lang="de-CH" dirty="0" err="1"/>
              <a:t>Halacha</a:t>
            </a:r>
            <a:endParaRPr lang="de-CH" dirty="0"/>
          </a:p>
          <a:p>
            <a:r>
              <a:rPr lang="de-CH" dirty="0"/>
              <a:t>Andererseits gibt es Rabbiner, die den seelischen Schmerz bei Zwängen verstehen</a:t>
            </a:r>
          </a:p>
          <a:p>
            <a:r>
              <a:rPr lang="de-CH" dirty="0"/>
              <a:t>Beispiel: ein junger Mann versucht das </a:t>
            </a:r>
            <a:r>
              <a:rPr lang="de-CH" dirty="0" err="1"/>
              <a:t>Shema</a:t>
            </a:r>
            <a:r>
              <a:rPr lang="de-CH" dirty="0"/>
              <a:t>-Gebet ganz exakt zu lesen – muss immer wieder beginnen.</a:t>
            </a:r>
          </a:p>
          <a:p>
            <a:r>
              <a:rPr lang="en-US" dirty="0"/>
              <a:t>Rabbi </a:t>
            </a:r>
            <a:r>
              <a:rPr lang="en-US" dirty="0" err="1"/>
              <a:t>Kanievski’s</a:t>
            </a:r>
            <a:r>
              <a:rPr lang="en-US" dirty="0"/>
              <a:t> reply: “It is my custom in these cases to tell him that he need only say the words in the prayer book. Even if it seems to him that he has not concentrated, he should continue further [and not repeat] (for deep inside he knows what he has said if he understands Hebrew, and even if he does not understand Hebrew, nevertheless his reading is an act of accepting the yoke of the kingdom of heaven). In this way he has fulfilled his duty of saying the Shema.”</a:t>
            </a:r>
            <a:endParaRPr lang="de-CH" dirty="0"/>
          </a:p>
        </p:txBody>
      </p:sp>
      <p:sp>
        <p:nvSpPr>
          <p:cNvPr id="4" name="Inhaltsplatzhalter 3"/>
          <p:cNvSpPr>
            <a:spLocks noGrp="1"/>
          </p:cNvSpPr>
          <p:nvPr>
            <p:ph sz="half" idx="2"/>
          </p:nvPr>
        </p:nvSpPr>
        <p:spPr/>
        <p:txBody>
          <a:bodyPr>
            <a:normAutofit fontScale="55000" lnSpcReduction="20000"/>
          </a:bodyPr>
          <a:lstStyle/>
          <a:p>
            <a:pPr marL="0" indent="0">
              <a:buNone/>
            </a:pPr>
            <a:r>
              <a:rPr lang="de-CH" b="1" dirty="0"/>
              <a:t>Klinische Kennzeichen der Zwangsphänomene:</a:t>
            </a:r>
          </a:p>
          <a:p>
            <a:r>
              <a:rPr lang="de-CH" dirty="0"/>
              <a:t>Eigenlogik (nicht kompatibel mit Subkultur)</a:t>
            </a:r>
          </a:p>
          <a:p>
            <a:r>
              <a:rPr lang="de-CH" dirty="0"/>
              <a:t>Konstruktion dysfunktionaler </a:t>
            </a:r>
            <a:r>
              <a:rPr lang="de-CH" dirty="0" err="1"/>
              <a:t>Kausalattributionen</a:t>
            </a:r>
            <a:endParaRPr lang="de-CH" dirty="0"/>
          </a:p>
          <a:p>
            <a:r>
              <a:rPr lang="de-CH" dirty="0"/>
              <a:t>Einschränkung / ständige Beschäftigung mit den Gedanken </a:t>
            </a:r>
          </a:p>
          <a:p>
            <a:r>
              <a:rPr lang="de-CH" dirty="0" err="1"/>
              <a:t>Distress</a:t>
            </a:r>
            <a:r>
              <a:rPr lang="de-CH" dirty="0"/>
              <a:t> (Störung und Leiden durch die Gedanken)</a:t>
            </a:r>
          </a:p>
          <a:p>
            <a:r>
              <a:rPr lang="de-CH" dirty="0"/>
              <a:t>Trennung von intellektueller Einsicht und emotionaler Überzeugung </a:t>
            </a:r>
          </a:p>
          <a:p>
            <a:r>
              <a:rPr lang="de-CH" dirty="0"/>
              <a:t>Zeitverzögerungen im Handlungsablauf (bis mehrere Stunden)</a:t>
            </a:r>
          </a:p>
          <a:p>
            <a:r>
              <a:rPr lang="de-CH" dirty="0"/>
              <a:t>Ablenkung lässt den Gedanken in den Hintergrund treten</a:t>
            </a:r>
          </a:p>
          <a:p>
            <a:endParaRPr lang="de-CH" dirty="0"/>
          </a:p>
        </p:txBody>
      </p:sp>
    </p:spTree>
    <p:extLst>
      <p:ext uri="{BB962C8B-B14F-4D97-AF65-F5344CB8AC3E}">
        <p14:creationId xmlns:p14="http://schemas.microsoft.com/office/powerpoint/2010/main" val="233578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Vorstellung einer Studie bei jüdischen Patienten</a:t>
            </a:r>
          </a:p>
        </p:txBody>
      </p:sp>
      <p:pic>
        <p:nvPicPr>
          <p:cNvPr id="4" name="Grafik 3"/>
          <p:cNvPicPr>
            <a:picLocks noChangeAspect="1"/>
          </p:cNvPicPr>
          <p:nvPr/>
        </p:nvPicPr>
        <p:blipFill>
          <a:blip r:embed="rId2"/>
          <a:stretch>
            <a:fillRect/>
          </a:stretch>
        </p:blipFill>
        <p:spPr>
          <a:xfrm>
            <a:off x="812800" y="1466007"/>
            <a:ext cx="9162739" cy="4426794"/>
          </a:xfrm>
          <a:prstGeom prst="rect">
            <a:avLst/>
          </a:prstGeom>
        </p:spPr>
      </p:pic>
    </p:spTree>
    <p:extLst>
      <p:ext uri="{BB962C8B-B14F-4D97-AF65-F5344CB8AC3E}">
        <p14:creationId xmlns:p14="http://schemas.microsoft.com/office/powerpoint/2010/main" val="370739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Studie Rosmarin et al.</a:t>
            </a:r>
          </a:p>
        </p:txBody>
      </p:sp>
      <p:sp>
        <p:nvSpPr>
          <p:cNvPr id="5" name="Inhaltsplatzhalter 4"/>
          <p:cNvSpPr>
            <a:spLocks noGrp="1"/>
          </p:cNvSpPr>
          <p:nvPr>
            <p:ph sz="half" idx="1"/>
          </p:nvPr>
        </p:nvSpPr>
        <p:spPr/>
        <p:txBody>
          <a:bodyPr>
            <a:normAutofit fontScale="85000" lnSpcReduction="20000"/>
          </a:bodyPr>
          <a:lstStyle/>
          <a:p>
            <a:r>
              <a:rPr lang="de-CH" dirty="0"/>
              <a:t>N = 125; die Versuchspersonen bezeichneten sich selbst als jüdisch und litten an erhöhtem Stress, Sorgen und Angst.</a:t>
            </a:r>
          </a:p>
          <a:p>
            <a:r>
              <a:rPr lang="de-CH" dirty="0"/>
              <a:t>Drei Gruppen: </a:t>
            </a:r>
          </a:p>
          <a:p>
            <a:pPr lvl="1"/>
            <a:r>
              <a:rPr lang="de-CH" dirty="0"/>
              <a:t>SIT (Spirituell integrierte Therapie), </a:t>
            </a:r>
          </a:p>
          <a:p>
            <a:pPr lvl="1"/>
            <a:r>
              <a:rPr lang="de-CH" dirty="0"/>
              <a:t>PMR (Progressive Muskelrelaxation nach Jacobson)</a:t>
            </a:r>
          </a:p>
          <a:p>
            <a:pPr lvl="1"/>
            <a:r>
              <a:rPr lang="de-CH" dirty="0"/>
              <a:t>WL (Warteliste)</a:t>
            </a:r>
          </a:p>
          <a:p>
            <a:r>
              <a:rPr lang="de-CH" dirty="0"/>
              <a:t>Drei Messpunkte: </a:t>
            </a:r>
          </a:p>
          <a:p>
            <a:pPr lvl="1"/>
            <a:r>
              <a:rPr lang="de-CH" dirty="0"/>
              <a:t>T1 vor der Intervention, T2 nach der Intervention (Dauer 2 Wochen), T3 = 6 – 8 Wochen follow-</a:t>
            </a:r>
            <a:r>
              <a:rPr lang="de-CH" dirty="0" err="1"/>
              <a:t>up</a:t>
            </a:r>
            <a:endParaRPr lang="de-CH" dirty="0"/>
          </a:p>
        </p:txBody>
      </p:sp>
      <p:sp>
        <p:nvSpPr>
          <p:cNvPr id="6" name="Inhaltsplatzhalter 5"/>
          <p:cNvSpPr>
            <a:spLocks noGrp="1"/>
          </p:cNvSpPr>
          <p:nvPr>
            <p:ph sz="half" idx="2"/>
          </p:nvPr>
        </p:nvSpPr>
        <p:spPr/>
        <p:txBody>
          <a:bodyPr>
            <a:normAutofit fontScale="85000" lnSpcReduction="20000"/>
          </a:bodyPr>
          <a:lstStyle/>
          <a:p>
            <a:r>
              <a:rPr lang="de-CH" dirty="0"/>
              <a:t>Konfessionen:</a:t>
            </a:r>
          </a:p>
          <a:p>
            <a:pPr lvl="1"/>
            <a:r>
              <a:rPr lang="de-CH" dirty="0"/>
              <a:t>5,6% Chassidisch</a:t>
            </a:r>
          </a:p>
          <a:p>
            <a:pPr lvl="1"/>
            <a:r>
              <a:rPr lang="de-CH" dirty="0"/>
              <a:t>26,4 % </a:t>
            </a:r>
            <a:r>
              <a:rPr lang="de-CH" dirty="0" err="1"/>
              <a:t>Yeshiva</a:t>
            </a:r>
            <a:r>
              <a:rPr lang="de-CH" dirty="0"/>
              <a:t> Orthodox</a:t>
            </a:r>
          </a:p>
          <a:p>
            <a:pPr lvl="1"/>
            <a:r>
              <a:rPr lang="de-CH" dirty="0"/>
              <a:t>33,6 % Modern Orthodox</a:t>
            </a:r>
          </a:p>
          <a:p>
            <a:pPr lvl="1"/>
            <a:r>
              <a:rPr lang="de-CH" dirty="0"/>
              <a:t>16,0 % Konservativ</a:t>
            </a:r>
          </a:p>
          <a:p>
            <a:pPr lvl="1"/>
            <a:r>
              <a:rPr lang="de-CH" dirty="0"/>
              <a:t>8,8 % Reformjudentum</a:t>
            </a:r>
          </a:p>
          <a:p>
            <a:pPr lvl="1"/>
            <a:r>
              <a:rPr lang="de-CH" dirty="0"/>
              <a:t>9,6 % andere </a:t>
            </a:r>
            <a:r>
              <a:rPr lang="de-CH" dirty="0" err="1"/>
              <a:t>jüd</a:t>
            </a:r>
            <a:r>
              <a:rPr lang="de-CH" dirty="0"/>
              <a:t>. Richtung</a:t>
            </a:r>
          </a:p>
          <a:p>
            <a:pPr lvl="1"/>
            <a:endParaRPr lang="de-CH" dirty="0"/>
          </a:p>
          <a:p>
            <a:r>
              <a:rPr lang="de-CH" dirty="0"/>
              <a:t>Therapieangebot via Internet, Bekanntmachung in jüdischen Zeitungen, Gemeinden, Webseiten</a:t>
            </a:r>
          </a:p>
        </p:txBody>
      </p:sp>
      <p:sp>
        <p:nvSpPr>
          <p:cNvPr id="4" name="Textfeld 3"/>
          <p:cNvSpPr txBox="1"/>
          <p:nvPr/>
        </p:nvSpPr>
        <p:spPr>
          <a:xfrm>
            <a:off x="5715000" y="567173"/>
            <a:ext cx="4610100" cy="1015663"/>
          </a:xfrm>
          <a:prstGeom prst="rect">
            <a:avLst/>
          </a:prstGeom>
          <a:noFill/>
        </p:spPr>
        <p:txBody>
          <a:bodyPr wrap="square" rtlCol="0">
            <a:spAutoFit/>
          </a:bodyPr>
          <a:lstStyle/>
          <a:p>
            <a:r>
              <a:rPr lang="en-US" sz="1200" dirty="0" err="1"/>
              <a:t>Rosmarin</a:t>
            </a:r>
            <a:r>
              <a:rPr lang="en-US" sz="1200" dirty="0"/>
              <a:t> DH, </a:t>
            </a:r>
            <a:r>
              <a:rPr lang="en-US" sz="1200" dirty="0" err="1"/>
              <a:t>Pargament</a:t>
            </a:r>
            <a:r>
              <a:rPr lang="en-US" sz="1200" dirty="0"/>
              <a:t> KI, </a:t>
            </a:r>
            <a:r>
              <a:rPr lang="en-US" sz="1200" dirty="0" err="1"/>
              <a:t>Pirutinsky</a:t>
            </a:r>
            <a:r>
              <a:rPr lang="en-US" sz="1200" dirty="0"/>
              <a:t> S, Mahoney A (2010). A randomized controlled evaluation of a spiritually integrated treatment for subclinical anxiety in the Jewish community, delivered via the Internet. Journal of Anxiety Disorders 24:799-808.</a:t>
            </a:r>
            <a:endParaRPr lang="de-CH" sz="1200" dirty="0"/>
          </a:p>
          <a:p>
            <a:endParaRPr lang="de-CH" sz="1200" dirty="0"/>
          </a:p>
        </p:txBody>
      </p:sp>
    </p:spTree>
    <p:extLst>
      <p:ext uri="{BB962C8B-B14F-4D97-AF65-F5344CB8AC3E}">
        <p14:creationId xmlns:p14="http://schemas.microsoft.com/office/powerpoint/2010/main" val="88369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Inhalte der spirituell integrierten Therapie</a:t>
            </a:r>
          </a:p>
        </p:txBody>
      </p:sp>
      <p:sp>
        <p:nvSpPr>
          <p:cNvPr id="3" name="Inhaltsplatzhalter 2"/>
          <p:cNvSpPr>
            <a:spLocks noGrp="1"/>
          </p:cNvSpPr>
          <p:nvPr>
            <p:ph sz="half" idx="1"/>
          </p:nvPr>
        </p:nvSpPr>
        <p:spPr/>
        <p:txBody>
          <a:bodyPr>
            <a:normAutofit fontScale="85000" lnSpcReduction="10000"/>
          </a:bodyPr>
          <a:lstStyle/>
          <a:p>
            <a:r>
              <a:rPr lang="de-CH" dirty="0"/>
              <a:t>Entworfen in Absprache mit jüdischen Rabbinern und Lehrern.</a:t>
            </a:r>
          </a:p>
          <a:p>
            <a:r>
              <a:rPr lang="de-CH" dirty="0"/>
              <a:t>Jüdische spirituelle Strategien, mit Angst und Sorge umzugehen</a:t>
            </a:r>
          </a:p>
          <a:p>
            <a:r>
              <a:rPr lang="de-CH" dirty="0"/>
              <a:t>Kognitive Strategien (Lesen von inspirierenden Geschichten, Auszüge aus der jüdisch-religiösen Literatur)</a:t>
            </a:r>
          </a:p>
          <a:p>
            <a:r>
              <a:rPr lang="de-CH" dirty="0"/>
              <a:t>Verhaltensstrategien (geistliche Übungen zu vermehrter Dankbarkeit, Gebet)</a:t>
            </a:r>
          </a:p>
        </p:txBody>
      </p:sp>
      <p:sp>
        <p:nvSpPr>
          <p:cNvPr id="4" name="Inhaltsplatzhalter 3"/>
          <p:cNvSpPr>
            <a:spLocks noGrp="1"/>
          </p:cNvSpPr>
          <p:nvPr>
            <p:ph sz="half" idx="2"/>
          </p:nvPr>
        </p:nvSpPr>
        <p:spPr/>
        <p:txBody>
          <a:bodyPr>
            <a:normAutofit fontScale="85000" lnSpcReduction="10000"/>
          </a:bodyPr>
          <a:lstStyle/>
          <a:p>
            <a:r>
              <a:rPr lang="de-CH" dirty="0"/>
              <a:t>Entwicklung eines strukturierten Internet-basierten Programms mit folgenden Elementen:</a:t>
            </a:r>
          </a:p>
          <a:p>
            <a:pPr lvl="1"/>
            <a:r>
              <a:rPr lang="de-CH" dirty="0"/>
              <a:t>Einleitung, Erklärung</a:t>
            </a:r>
          </a:p>
          <a:p>
            <a:pPr lvl="1"/>
            <a:r>
              <a:rPr lang="de-CH" dirty="0"/>
              <a:t>Geschichten aus klassischen Texten und modernen Anekdoten, die zum Vertrauen auf Gott ermutigen</a:t>
            </a:r>
          </a:p>
          <a:p>
            <a:pPr lvl="1"/>
            <a:r>
              <a:rPr lang="de-CH" dirty="0"/>
              <a:t>Abschnitte jüdischer Weisheit, die zum Vertrauen auf Gott ermutigen</a:t>
            </a:r>
          </a:p>
          <a:p>
            <a:pPr lvl="1"/>
            <a:r>
              <a:rPr lang="de-CH" dirty="0"/>
              <a:t>Vier praktische Übungen / Imagination / Meditation über Gottes Gegenwart in schweren Situationen (vgl. unten)</a:t>
            </a:r>
          </a:p>
          <a:p>
            <a:pPr lvl="1"/>
            <a:r>
              <a:rPr lang="de-CH" dirty="0"/>
              <a:t>Gebet</a:t>
            </a:r>
          </a:p>
          <a:p>
            <a:pPr lvl="1"/>
            <a:endParaRPr lang="de-CH" dirty="0"/>
          </a:p>
          <a:p>
            <a:endParaRPr lang="de-CH" dirty="0"/>
          </a:p>
        </p:txBody>
      </p:sp>
    </p:spTree>
    <p:extLst>
      <p:ext uri="{BB962C8B-B14F-4D97-AF65-F5344CB8AC3E}">
        <p14:creationId xmlns:p14="http://schemas.microsoft.com/office/powerpoint/2010/main" val="361950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240077" y="726512"/>
            <a:ext cx="7941501" cy="5816977"/>
          </a:xfrm>
          <a:prstGeom prst="rect">
            <a:avLst/>
          </a:prstGeom>
          <a:noFill/>
        </p:spPr>
        <p:txBody>
          <a:bodyPr wrap="square" rtlCol="0">
            <a:spAutoFit/>
          </a:bodyPr>
          <a:lstStyle/>
          <a:p>
            <a:r>
              <a:rPr lang="de-CH" sz="3600" b="1" dirty="0"/>
              <a:t>HINWEIS</a:t>
            </a:r>
          </a:p>
          <a:p>
            <a:endParaRPr lang="de-CH" sz="2400" dirty="0"/>
          </a:p>
          <a:p>
            <a:r>
              <a:rPr lang="de-CH" sz="2400" dirty="0"/>
              <a:t>Die folgende Präsentation wurde für den Unterricht im Rahmen des Masterstudienganges «Religion und Psychotherapie» an der Evangelischen Hochschule Tabor in Marburg zusammengestellt. Sie ist nur ein Grundgerüst für einen dialogisch geführten, vertieften Ablauf des eigentlichen Unterrichts.</a:t>
            </a:r>
          </a:p>
          <a:p>
            <a:r>
              <a:rPr lang="de-CH" sz="2400" dirty="0"/>
              <a:t>Rückfragen und Ergänzungen bitte an:</a:t>
            </a:r>
          </a:p>
          <a:p>
            <a:r>
              <a:rPr lang="de-CH" sz="2400" dirty="0">
                <a:hlinkClick r:id="rId2"/>
              </a:rPr>
              <a:t>samuelpfeifer@gmail.com</a:t>
            </a:r>
            <a:r>
              <a:rPr lang="de-CH" sz="2400" dirty="0"/>
              <a:t> </a:t>
            </a:r>
          </a:p>
          <a:p>
            <a:endParaRPr lang="de-CH" sz="2400" dirty="0"/>
          </a:p>
          <a:p>
            <a:r>
              <a:rPr lang="de-CH" sz="2400" dirty="0"/>
              <a:t>Zwei Präsentationen:</a:t>
            </a:r>
          </a:p>
          <a:p>
            <a:pPr marL="457200" indent="-457200">
              <a:buAutoNum type="arabicParenR"/>
            </a:pPr>
            <a:r>
              <a:rPr lang="de-CH" sz="2400" dirty="0"/>
              <a:t>Orthodoxes Judentum und Psychotherapie</a:t>
            </a:r>
          </a:p>
          <a:p>
            <a:pPr marL="457200" indent="-457200">
              <a:buAutoNum type="arabicParenR"/>
            </a:pPr>
            <a:r>
              <a:rPr lang="de-CH" sz="2400" dirty="0"/>
              <a:t>Psychotherapie im heutigen orthodoxen Kontext</a:t>
            </a:r>
          </a:p>
          <a:p>
            <a:endParaRPr lang="de-CH" sz="2400" dirty="0"/>
          </a:p>
        </p:txBody>
      </p:sp>
      <p:cxnSp>
        <p:nvCxnSpPr>
          <p:cNvPr id="7" name="Gerader Verbinder 6"/>
          <p:cNvCxnSpPr/>
          <p:nvPr/>
        </p:nvCxnSpPr>
        <p:spPr>
          <a:xfrm>
            <a:off x="1315233" y="1427969"/>
            <a:ext cx="78037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1315233" y="4899766"/>
            <a:ext cx="780371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66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00100" y="669746"/>
            <a:ext cx="2806700" cy="1959153"/>
          </a:xfrm>
        </p:spPr>
        <p:txBody>
          <a:bodyPr>
            <a:normAutofit fontScale="90000"/>
          </a:bodyPr>
          <a:lstStyle/>
          <a:p>
            <a:r>
              <a:rPr lang="de-CH" dirty="0"/>
              <a:t>Elemente des spirituellen Programms</a:t>
            </a:r>
            <a:br>
              <a:rPr lang="de-CH" dirty="0"/>
            </a:br>
            <a:endParaRPr lang="de-CH" dirty="0"/>
          </a:p>
        </p:txBody>
      </p:sp>
      <p:pic>
        <p:nvPicPr>
          <p:cNvPr id="6" name="Grafik 5"/>
          <p:cNvPicPr>
            <a:picLocks noChangeAspect="1"/>
          </p:cNvPicPr>
          <p:nvPr/>
        </p:nvPicPr>
        <p:blipFill>
          <a:blip r:embed="rId2"/>
          <a:stretch>
            <a:fillRect/>
          </a:stretch>
        </p:blipFill>
        <p:spPr>
          <a:xfrm>
            <a:off x="3943350" y="542747"/>
            <a:ext cx="6362700" cy="6115050"/>
          </a:xfrm>
          <a:prstGeom prst="rect">
            <a:avLst/>
          </a:prstGeom>
        </p:spPr>
      </p:pic>
    </p:spTree>
    <p:extLst>
      <p:ext uri="{BB962C8B-B14F-4D97-AF65-F5344CB8AC3E}">
        <p14:creationId xmlns:p14="http://schemas.microsoft.com/office/powerpoint/2010/main" val="373927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Ergebnisse</a:t>
            </a:r>
          </a:p>
        </p:txBody>
      </p:sp>
      <p:pic>
        <p:nvPicPr>
          <p:cNvPr id="3" name="Grafik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3153" y="1694629"/>
            <a:ext cx="4758587" cy="3639371"/>
          </a:xfrm>
          <a:prstGeom prst="rect">
            <a:avLst/>
          </a:prstGeom>
        </p:spPr>
      </p:pic>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7999" y="1694630"/>
            <a:ext cx="4725676" cy="3639370"/>
          </a:xfrm>
          <a:prstGeom prst="rect">
            <a:avLst/>
          </a:prstGeom>
        </p:spPr>
      </p:pic>
      <p:sp>
        <p:nvSpPr>
          <p:cNvPr id="5" name="Textfeld 4"/>
          <p:cNvSpPr txBox="1"/>
          <p:nvPr/>
        </p:nvSpPr>
        <p:spPr>
          <a:xfrm>
            <a:off x="1371600" y="4279900"/>
            <a:ext cx="1308100" cy="369332"/>
          </a:xfrm>
          <a:prstGeom prst="rect">
            <a:avLst/>
          </a:prstGeom>
          <a:solidFill>
            <a:schemeClr val="accent1">
              <a:lumMod val="75000"/>
            </a:schemeClr>
          </a:solidFill>
        </p:spPr>
        <p:txBody>
          <a:bodyPr wrap="square" rtlCol="0">
            <a:spAutoFit/>
          </a:bodyPr>
          <a:lstStyle/>
          <a:p>
            <a:pPr algn="ctr"/>
            <a:r>
              <a:rPr lang="de-CH" dirty="0">
                <a:solidFill>
                  <a:schemeClr val="bg1"/>
                </a:solidFill>
              </a:rPr>
              <a:t>STRESS</a:t>
            </a:r>
          </a:p>
        </p:txBody>
      </p:sp>
      <p:sp>
        <p:nvSpPr>
          <p:cNvPr id="6" name="Textfeld 5"/>
          <p:cNvSpPr txBox="1"/>
          <p:nvPr/>
        </p:nvSpPr>
        <p:spPr>
          <a:xfrm>
            <a:off x="6362700" y="4279900"/>
            <a:ext cx="1308100" cy="369332"/>
          </a:xfrm>
          <a:prstGeom prst="rect">
            <a:avLst/>
          </a:prstGeom>
          <a:solidFill>
            <a:schemeClr val="accent2">
              <a:lumMod val="75000"/>
            </a:schemeClr>
          </a:solidFill>
        </p:spPr>
        <p:txBody>
          <a:bodyPr wrap="square" rtlCol="0">
            <a:spAutoFit/>
          </a:bodyPr>
          <a:lstStyle/>
          <a:p>
            <a:pPr algn="ctr"/>
            <a:r>
              <a:rPr lang="de-CH" dirty="0">
                <a:solidFill>
                  <a:schemeClr val="bg1"/>
                </a:solidFill>
              </a:rPr>
              <a:t>WORRY</a:t>
            </a:r>
          </a:p>
        </p:txBody>
      </p:sp>
      <p:sp>
        <p:nvSpPr>
          <p:cNvPr id="8" name="Freihandform: Form 7"/>
          <p:cNvSpPr/>
          <p:nvPr/>
        </p:nvSpPr>
        <p:spPr>
          <a:xfrm>
            <a:off x="6209579" y="2258663"/>
            <a:ext cx="3505657" cy="2269833"/>
          </a:xfrm>
          <a:custGeom>
            <a:avLst/>
            <a:gdLst>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87451"/>
              <a:gd name="connsiteY0" fmla="*/ 0 h 2757525"/>
              <a:gd name="connsiteX1" fmla="*/ 1803400 w 4287451"/>
              <a:gd name="connsiteY1" fmla="*/ 1752600 h 2757525"/>
              <a:gd name="connsiteX2" fmla="*/ 3606800 w 4287451"/>
              <a:gd name="connsiteY2" fmla="*/ 2235200 h 2757525"/>
              <a:gd name="connsiteX3" fmla="*/ 4254500 w 4287451"/>
              <a:gd name="connsiteY3" fmla="*/ 2755900 h 2757525"/>
              <a:gd name="connsiteX0" fmla="*/ 0 w 4273918"/>
              <a:gd name="connsiteY0" fmla="*/ 0 h 2757059"/>
              <a:gd name="connsiteX1" fmla="*/ 1803400 w 4273918"/>
              <a:gd name="connsiteY1" fmla="*/ 1752600 h 2757059"/>
              <a:gd name="connsiteX2" fmla="*/ 3606800 w 4273918"/>
              <a:gd name="connsiteY2" fmla="*/ 2235200 h 2757059"/>
              <a:gd name="connsiteX3" fmla="*/ 4254500 w 4273918"/>
              <a:gd name="connsiteY3" fmla="*/ 2755900 h 2757059"/>
              <a:gd name="connsiteX0" fmla="*/ 0 w 3763854"/>
              <a:gd name="connsiteY0" fmla="*/ 0 h 2278481"/>
              <a:gd name="connsiteX1" fmla="*/ 1803400 w 3763854"/>
              <a:gd name="connsiteY1" fmla="*/ 1752600 h 2278481"/>
              <a:gd name="connsiteX2" fmla="*/ 3606800 w 3763854"/>
              <a:gd name="connsiteY2" fmla="*/ 2235200 h 2278481"/>
              <a:gd name="connsiteX3" fmla="*/ 3568700 w 3763854"/>
              <a:gd name="connsiteY3" fmla="*/ 2235200 h 2278481"/>
              <a:gd name="connsiteX0" fmla="*/ 0 w 3769388"/>
              <a:gd name="connsiteY0" fmla="*/ 0 h 2337673"/>
              <a:gd name="connsiteX1" fmla="*/ 1727200 w 3769388"/>
              <a:gd name="connsiteY1" fmla="*/ 2324100 h 2337673"/>
              <a:gd name="connsiteX2" fmla="*/ 3606800 w 3769388"/>
              <a:gd name="connsiteY2" fmla="*/ 2235200 h 2337673"/>
              <a:gd name="connsiteX3" fmla="*/ 3568700 w 3769388"/>
              <a:gd name="connsiteY3" fmla="*/ 2235200 h 2337673"/>
              <a:gd name="connsiteX0" fmla="*/ 0 w 3770310"/>
              <a:gd name="connsiteY0" fmla="*/ 0 h 2302763"/>
              <a:gd name="connsiteX1" fmla="*/ 1714500 w 3770310"/>
              <a:gd name="connsiteY1" fmla="*/ 2286000 h 2302763"/>
              <a:gd name="connsiteX2" fmla="*/ 3606800 w 3770310"/>
              <a:gd name="connsiteY2" fmla="*/ 2235200 h 2302763"/>
              <a:gd name="connsiteX3" fmla="*/ 3568700 w 3770310"/>
              <a:gd name="connsiteY3" fmla="*/ 2235200 h 2302763"/>
              <a:gd name="connsiteX0" fmla="*/ 0 w 3763380"/>
              <a:gd name="connsiteY0" fmla="*/ 0 h 2269833"/>
              <a:gd name="connsiteX1" fmla="*/ 1809936 w 3763380"/>
              <a:gd name="connsiteY1" fmla="*/ 2247900 h 2269833"/>
              <a:gd name="connsiteX2" fmla="*/ 3606800 w 3763380"/>
              <a:gd name="connsiteY2" fmla="*/ 2235200 h 2269833"/>
              <a:gd name="connsiteX3" fmla="*/ 3568700 w 3763380"/>
              <a:gd name="connsiteY3" fmla="*/ 2235200 h 2269833"/>
            </a:gdLst>
            <a:ahLst/>
            <a:cxnLst>
              <a:cxn ang="0">
                <a:pos x="connsiteX0" y="connsiteY0"/>
              </a:cxn>
              <a:cxn ang="0">
                <a:pos x="connsiteX1" y="connsiteY1"/>
              </a:cxn>
              <a:cxn ang="0">
                <a:pos x="connsiteX2" y="connsiteY2"/>
              </a:cxn>
              <a:cxn ang="0">
                <a:pos x="connsiteX3" y="connsiteY3"/>
              </a:cxn>
            </a:cxnLst>
            <a:rect l="l" t="t" r="r" b="b"/>
            <a:pathLst>
              <a:path w="3763380" h="2269833">
                <a:moveTo>
                  <a:pt x="0" y="0"/>
                </a:moveTo>
                <a:cubicBezTo>
                  <a:pt x="601133" y="690033"/>
                  <a:pt x="1754903" y="2192867"/>
                  <a:pt x="1809936" y="2247900"/>
                </a:cubicBezTo>
                <a:cubicBezTo>
                  <a:pt x="1864969" y="2302933"/>
                  <a:pt x="3313673" y="2237317"/>
                  <a:pt x="3606800" y="2235200"/>
                </a:cubicBezTo>
                <a:cubicBezTo>
                  <a:pt x="3899927" y="2233083"/>
                  <a:pt x="3718983" y="2264833"/>
                  <a:pt x="3568700" y="223520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Freihandform: Form 10"/>
          <p:cNvSpPr/>
          <p:nvPr/>
        </p:nvSpPr>
        <p:spPr>
          <a:xfrm>
            <a:off x="1193080" y="2349501"/>
            <a:ext cx="3632920" cy="2211926"/>
          </a:xfrm>
          <a:custGeom>
            <a:avLst/>
            <a:gdLst>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87451"/>
              <a:gd name="connsiteY0" fmla="*/ 0 h 2757525"/>
              <a:gd name="connsiteX1" fmla="*/ 1803400 w 4287451"/>
              <a:gd name="connsiteY1" fmla="*/ 1752600 h 2757525"/>
              <a:gd name="connsiteX2" fmla="*/ 3606800 w 4287451"/>
              <a:gd name="connsiteY2" fmla="*/ 2235200 h 2757525"/>
              <a:gd name="connsiteX3" fmla="*/ 4254500 w 4287451"/>
              <a:gd name="connsiteY3" fmla="*/ 2755900 h 2757525"/>
              <a:gd name="connsiteX0" fmla="*/ 0 w 4273918"/>
              <a:gd name="connsiteY0" fmla="*/ 0 h 2757059"/>
              <a:gd name="connsiteX1" fmla="*/ 1803400 w 4273918"/>
              <a:gd name="connsiteY1" fmla="*/ 1752600 h 2757059"/>
              <a:gd name="connsiteX2" fmla="*/ 3606800 w 4273918"/>
              <a:gd name="connsiteY2" fmla="*/ 2235200 h 2757059"/>
              <a:gd name="connsiteX3" fmla="*/ 4254500 w 4273918"/>
              <a:gd name="connsiteY3" fmla="*/ 2755900 h 2757059"/>
              <a:gd name="connsiteX0" fmla="*/ 0 w 3763854"/>
              <a:gd name="connsiteY0" fmla="*/ 0 h 2278481"/>
              <a:gd name="connsiteX1" fmla="*/ 1803400 w 3763854"/>
              <a:gd name="connsiteY1" fmla="*/ 1752600 h 2278481"/>
              <a:gd name="connsiteX2" fmla="*/ 3606800 w 3763854"/>
              <a:gd name="connsiteY2" fmla="*/ 2235200 h 2278481"/>
              <a:gd name="connsiteX3" fmla="*/ 3568700 w 3763854"/>
              <a:gd name="connsiteY3" fmla="*/ 2235200 h 2278481"/>
            </a:gdLst>
            <a:ahLst/>
            <a:cxnLst>
              <a:cxn ang="0">
                <a:pos x="connsiteX0" y="connsiteY0"/>
              </a:cxn>
              <a:cxn ang="0">
                <a:pos x="connsiteX1" y="connsiteY1"/>
              </a:cxn>
              <a:cxn ang="0">
                <a:pos x="connsiteX2" y="connsiteY2"/>
              </a:cxn>
              <a:cxn ang="0">
                <a:pos x="connsiteX3" y="connsiteY3"/>
              </a:cxn>
            </a:cxnLst>
            <a:rect l="l" t="t" r="r" b="b"/>
            <a:pathLst>
              <a:path w="3763854" h="2278481">
                <a:moveTo>
                  <a:pt x="0" y="0"/>
                </a:moveTo>
                <a:cubicBezTo>
                  <a:pt x="601133" y="690033"/>
                  <a:pt x="1748367" y="1697567"/>
                  <a:pt x="1803400" y="1752600"/>
                </a:cubicBezTo>
                <a:cubicBezTo>
                  <a:pt x="1858433" y="1807633"/>
                  <a:pt x="3312584" y="2154767"/>
                  <a:pt x="3606800" y="2235200"/>
                </a:cubicBezTo>
                <a:cubicBezTo>
                  <a:pt x="3901016" y="2315633"/>
                  <a:pt x="3718983" y="2264833"/>
                  <a:pt x="3568700" y="223520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5" name="Gruppieren 14"/>
          <p:cNvGrpSpPr/>
          <p:nvPr/>
        </p:nvGrpSpPr>
        <p:grpSpPr>
          <a:xfrm>
            <a:off x="2707637" y="5367420"/>
            <a:ext cx="5283200" cy="369332"/>
            <a:chOff x="1079500" y="5720834"/>
            <a:chExt cx="5283200" cy="369332"/>
          </a:xfrm>
        </p:grpSpPr>
        <p:cxnSp>
          <p:nvCxnSpPr>
            <p:cNvPr id="13" name="Gerader Verbinder 12"/>
            <p:cNvCxnSpPr/>
            <p:nvPr/>
          </p:nvCxnSpPr>
          <p:spPr>
            <a:xfrm>
              <a:off x="1079500" y="5905500"/>
              <a:ext cx="9271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209800" y="5720834"/>
              <a:ext cx="4152900" cy="369332"/>
            </a:xfrm>
            <a:prstGeom prst="rect">
              <a:avLst/>
            </a:prstGeom>
            <a:noFill/>
          </p:spPr>
          <p:txBody>
            <a:bodyPr wrap="square" rtlCol="0">
              <a:spAutoFit/>
            </a:bodyPr>
            <a:lstStyle/>
            <a:p>
              <a:r>
                <a:rPr lang="de-CH" dirty="0"/>
                <a:t>SIT = </a:t>
              </a:r>
              <a:r>
                <a:rPr lang="de-CH" dirty="0" err="1"/>
                <a:t>Spiritually</a:t>
              </a:r>
              <a:r>
                <a:rPr lang="de-CH" dirty="0"/>
                <a:t> Integrated </a:t>
              </a:r>
              <a:r>
                <a:rPr lang="de-CH" dirty="0" err="1"/>
                <a:t>Therapy</a:t>
              </a:r>
              <a:endParaRPr lang="de-CH" dirty="0"/>
            </a:p>
          </p:txBody>
        </p:sp>
      </p:grpSp>
    </p:spTree>
    <p:extLst>
      <p:ext uri="{BB962C8B-B14F-4D97-AF65-F5344CB8AC3E}">
        <p14:creationId xmlns:p14="http://schemas.microsoft.com/office/powerpoint/2010/main" val="81336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Weitere Ergebnisse	</a:t>
            </a:r>
          </a:p>
        </p:txBody>
      </p:sp>
      <p:sp>
        <p:nvSpPr>
          <p:cNvPr id="4" name="Inhaltsplatzhalter 3"/>
          <p:cNvSpPr>
            <a:spLocks noGrp="1"/>
          </p:cNvSpPr>
          <p:nvPr>
            <p:ph sz="half" idx="1"/>
          </p:nvPr>
        </p:nvSpPr>
        <p:spPr/>
        <p:txBody>
          <a:bodyPr>
            <a:normAutofit fontScale="85000" lnSpcReduction="10000"/>
          </a:bodyPr>
          <a:lstStyle/>
          <a:p>
            <a:r>
              <a:rPr lang="de-CH" dirty="0"/>
              <a:t>Kein Unterschied zwischen Orthodoxen und nicht-orthodoxen Teilnehmern</a:t>
            </a:r>
          </a:p>
          <a:p>
            <a:r>
              <a:rPr lang="de-CH" dirty="0"/>
              <a:t>SIT-Teilnehmer berichteten über signifikant vermehrtes Vertrauen auf G-</a:t>
            </a:r>
            <a:r>
              <a:rPr lang="de-CH" dirty="0" err="1"/>
              <a:t>tt</a:t>
            </a:r>
            <a:r>
              <a:rPr lang="de-CH" dirty="0"/>
              <a:t> und positives religiöses Coping, vermindertes Mistrauen gegenüber G-</a:t>
            </a:r>
            <a:r>
              <a:rPr lang="de-CH" dirty="0" err="1"/>
              <a:t>tt</a:t>
            </a:r>
            <a:r>
              <a:rPr lang="de-CH" dirty="0"/>
              <a:t> und weniger negatives Coping.</a:t>
            </a:r>
          </a:p>
        </p:txBody>
      </p:sp>
      <p:sp>
        <p:nvSpPr>
          <p:cNvPr id="5" name="Inhaltsplatzhalter 4"/>
          <p:cNvSpPr>
            <a:spLocks noGrp="1"/>
          </p:cNvSpPr>
          <p:nvPr>
            <p:ph sz="half" idx="2"/>
          </p:nvPr>
        </p:nvSpPr>
        <p:spPr/>
        <p:txBody>
          <a:bodyPr>
            <a:normAutofit fontScale="85000" lnSpcReduction="10000"/>
          </a:bodyPr>
          <a:lstStyle/>
          <a:p>
            <a:pPr marL="0" indent="0">
              <a:buNone/>
            </a:pPr>
            <a:r>
              <a:rPr lang="de-CH" dirty="0"/>
              <a:t>«Es mag sein, dass der Fokus auf Überzeugungen bzgl. Misstrauen gegenüber G-</a:t>
            </a:r>
            <a:r>
              <a:rPr lang="de-CH" dirty="0" err="1"/>
              <a:t>tt</a:t>
            </a:r>
            <a:r>
              <a:rPr lang="de-CH" dirty="0"/>
              <a:t> dazu führten, dass die Probanden besser lernten Unsicherheit auszuhalten, indem sie eine neue Perspektive von Bedrohung und Gefahr entwickelten. Dies unterstreicht die Bedeutung, direkt Kognitionen anzusprechen, die sowohl spirituell, als auch intrapersonal, interpersonal und allgemein formuliert werden.»</a:t>
            </a:r>
          </a:p>
        </p:txBody>
      </p:sp>
    </p:spTree>
    <p:extLst>
      <p:ext uri="{BB962C8B-B14F-4D97-AF65-F5344CB8AC3E}">
        <p14:creationId xmlns:p14="http://schemas.microsoft.com/office/powerpoint/2010/main" val="376315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rot="617689">
            <a:off x="3480622" y="1449388"/>
            <a:ext cx="2095544" cy="3298664"/>
          </a:xfrm>
          <a:prstGeom prst="rect">
            <a:avLst/>
          </a:prstGeom>
        </p:spPr>
      </p:pic>
      <p:sp>
        <p:nvSpPr>
          <p:cNvPr id="2" name="Titel 1"/>
          <p:cNvSpPr>
            <a:spLocks noGrp="1"/>
          </p:cNvSpPr>
          <p:nvPr>
            <p:ph type="title"/>
          </p:nvPr>
        </p:nvSpPr>
        <p:spPr/>
        <p:txBody>
          <a:bodyPr/>
          <a:lstStyle/>
          <a:p>
            <a:r>
              <a:rPr lang="de-CH" dirty="0"/>
              <a:t>Moshe H. </a:t>
            </a:r>
            <a:r>
              <a:rPr lang="de-CH" dirty="0" err="1"/>
              <a:t>Spero</a:t>
            </a:r>
            <a:r>
              <a:rPr lang="de-CH" dirty="0"/>
              <a:t> (* 1950 ?)</a:t>
            </a:r>
          </a:p>
        </p:txBody>
      </p:sp>
      <p:sp>
        <p:nvSpPr>
          <p:cNvPr id="3" name="Inhaltsplatzhalter 2"/>
          <p:cNvSpPr>
            <a:spLocks noGrp="1"/>
          </p:cNvSpPr>
          <p:nvPr>
            <p:ph idx="1"/>
          </p:nvPr>
        </p:nvSpPr>
        <p:spPr>
          <a:xfrm>
            <a:off x="6229063" y="1648843"/>
            <a:ext cx="3932367" cy="4528120"/>
          </a:xfrm>
        </p:spPr>
        <p:txBody>
          <a:bodyPr>
            <a:normAutofit/>
          </a:bodyPr>
          <a:lstStyle/>
          <a:p>
            <a:pPr marL="0" indent="0">
              <a:buNone/>
            </a:pPr>
            <a:r>
              <a:rPr lang="de-DE" dirty="0"/>
              <a:t>Psychoanalytiker, New York, Jerusalem</a:t>
            </a:r>
          </a:p>
          <a:p>
            <a:pPr marL="0" indent="0">
              <a:buNone/>
            </a:pPr>
            <a:r>
              <a:rPr lang="de-DE" dirty="0"/>
              <a:t>Mehrere Bücher, in denen er sich intensiv mit Übertragung und Gegenübertragung sowie mit der therapeutischen Verarbeitung von Widerständen bei orthodoxen Juden beschäftigt.</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3195" y="1648843"/>
            <a:ext cx="2140845" cy="3345071"/>
          </a:xfrm>
          <a:prstGeom prst="rect">
            <a:avLst/>
          </a:prstGeom>
        </p:spPr>
      </p:pic>
      <p:pic>
        <p:nvPicPr>
          <p:cNvPr id="7" name="Grafik 6" descr="Prof. Moshe Halevi Spero"/>
          <p:cNvPicPr/>
          <p:nvPr/>
        </p:nvPicPr>
        <p:blipFill>
          <a:blip r:embed="rId5">
            <a:extLst>
              <a:ext uri="{28A0092B-C50C-407E-A947-70E740481C1C}">
                <a14:useLocalDpi xmlns:a14="http://schemas.microsoft.com/office/drawing/2010/main"/>
              </a:ext>
            </a:extLst>
          </a:blip>
          <a:srcRect/>
          <a:stretch>
            <a:fillRect/>
          </a:stretch>
        </p:blipFill>
        <p:spPr bwMode="auto">
          <a:xfrm>
            <a:off x="57166" y="1648843"/>
            <a:ext cx="1496731" cy="2060272"/>
          </a:xfrm>
          <a:prstGeom prst="rect">
            <a:avLst/>
          </a:prstGeom>
          <a:noFill/>
          <a:ln>
            <a:noFill/>
          </a:ln>
        </p:spPr>
      </p:pic>
      <p:pic>
        <p:nvPicPr>
          <p:cNvPr id="6" name="Grafik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36311">
            <a:off x="3738983" y="3209416"/>
            <a:ext cx="1917952" cy="2805894"/>
          </a:xfrm>
          <a:prstGeom prst="rect">
            <a:avLst/>
          </a:prstGeom>
        </p:spPr>
      </p:pic>
      <p:sp>
        <p:nvSpPr>
          <p:cNvPr id="4" name="Foliennummernplatzhalter 3"/>
          <p:cNvSpPr>
            <a:spLocks noGrp="1"/>
          </p:cNvSpPr>
          <p:nvPr>
            <p:ph type="sldNum" sz="quarter" idx="12"/>
          </p:nvPr>
        </p:nvSpPr>
        <p:spPr/>
        <p:txBody>
          <a:bodyPr/>
          <a:lstStyle/>
          <a:p>
            <a:fld id="{4E471FF4-0C00-40C5-A66A-9E33A9528A29}" type="slidenum">
              <a:rPr lang="de-CH" smtClean="0"/>
              <a:t>23</a:t>
            </a:fld>
            <a:endParaRPr lang="de-CH"/>
          </a:p>
        </p:txBody>
      </p:sp>
    </p:spTree>
    <p:extLst>
      <p:ext uri="{BB962C8B-B14F-4D97-AF65-F5344CB8AC3E}">
        <p14:creationId xmlns:p14="http://schemas.microsoft.com/office/powerpoint/2010/main" val="163718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Spero</a:t>
            </a:r>
            <a:r>
              <a:rPr lang="de-CH" dirty="0"/>
              <a:t>: Was ist Therapie im jüdischen Kontext?</a:t>
            </a:r>
          </a:p>
        </p:txBody>
      </p:sp>
      <p:sp>
        <p:nvSpPr>
          <p:cNvPr id="4" name="Inhaltsplatzhalter 3"/>
          <p:cNvSpPr>
            <a:spLocks noGrp="1"/>
          </p:cNvSpPr>
          <p:nvPr>
            <p:ph sz="half" idx="1"/>
          </p:nvPr>
        </p:nvSpPr>
        <p:spPr/>
        <p:txBody>
          <a:bodyPr>
            <a:normAutofit fontScale="85000" lnSpcReduction="20000"/>
          </a:bodyPr>
          <a:lstStyle/>
          <a:p>
            <a:r>
              <a:rPr lang="de-CH" dirty="0"/>
              <a:t>Ziel seiner Arbeiten sei eine «Halachisch angepassten Technik», welche dem Patienten keinen Stein in den Weg legt, und die religiösen Werte sowohl des Therapeuten als auch des Patienten respektiere.</a:t>
            </a:r>
          </a:p>
          <a:p>
            <a:r>
              <a:rPr lang="de-CH" dirty="0"/>
              <a:t>Psychotherapie als «</a:t>
            </a:r>
            <a:r>
              <a:rPr lang="de-CH" dirty="0" err="1"/>
              <a:t>Teshuvah</a:t>
            </a:r>
            <a:r>
              <a:rPr lang="de-CH" dirty="0"/>
              <a:t>» (Busse) und als «</a:t>
            </a:r>
            <a:r>
              <a:rPr lang="de-CH" dirty="0" err="1"/>
              <a:t>Viduy</a:t>
            </a:r>
            <a:r>
              <a:rPr lang="de-CH" dirty="0"/>
              <a:t>» (Bekenntnis), der Therapeut als «</a:t>
            </a:r>
            <a:r>
              <a:rPr lang="de-CH" dirty="0" err="1"/>
              <a:t>Mokkiach</a:t>
            </a:r>
            <a:r>
              <a:rPr lang="de-CH" dirty="0"/>
              <a:t>» (ethischer Zurechtweiser) – dies sind allerdings nur Analogien zur </a:t>
            </a:r>
            <a:r>
              <a:rPr lang="de-CH" dirty="0" err="1"/>
              <a:t>Halachah</a:t>
            </a:r>
            <a:r>
              <a:rPr lang="de-CH" dirty="0"/>
              <a:t> (jüdisch-religiöse Leitlinien).</a:t>
            </a:r>
          </a:p>
        </p:txBody>
      </p:sp>
      <p:sp>
        <p:nvSpPr>
          <p:cNvPr id="5" name="Inhaltsplatzhalter 4"/>
          <p:cNvSpPr>
            <a:spLocks noGrp="1"/>
          </p:cNvSpPr>
          <p:nvPr>
            <p:ph sz="half" idx="2"/>
          </p:nvPr>
        </p:nvSpPr>
        <p:spPr/>
        <p:txBody>
          <a:bodyPr>
            <a:normAutofit fontScale="85000" lnSpcReduction="20000"/>
          </a:bodyPr>
          <a:lstStyle/>
          <a:p>
            <a:r>
              <a:rPr lang="de-CH" u="sng" dirty="0"/>
              <a:t>Religiöser Widerstand: </a:t>
            </a:r>
            <a:r>
              <a:rPr lang="de-CH" dirty="0"/>
              <a:t>Abwehr therapeutischer Interventionen mit religiösem Vokabular: Der Patient wird zwar geplagt von negativen Gedanken, darf diese aber nicht aussprechen, weil sie nicht den religiösen Vorschriften entsprechen.</a:t>
            </a:r>
          </a:p>
          <a:p>
            <a:r>
              <a:rPr lang="de-CH" u="sng" dirty="0"/>
              <a:t>Religiöse Gegenübertragung: </a:t>
            </a:r>
            <a:r>
              <a:rPr lang="de-CH" dirty="0"/>
              <a:t>Der Therapeut darf sich nicht in den Dienst eines Rabbiners stellen, der den Patienten zurechtbringen will. </a:t>
            </a:r>
          </a:p>
        </p:txBody>
      </p:sp>
    </p:spTree>
    <p:extLst>
      <p:ext uri="{BB962C8B-B14F-4D97-AF65-F5344CB8AC3E}">
        <p14:creationId xmlns:p14="http://schemas.microsoft.com/office/powerpoint/2010/main" val="284281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CH" dirty="0"/>
              <a:t>Diskussion</a:t>
            </a:r>
          </a:p>
        </p:txBody>
      </p:sp>
    </p:spTree>
    <p:extLst>
      <p:ext uri="{BB962C8B-B14F-4D97-AF65-F5344CB8AC3E}">
        <p14:creationId xmlns:p14="http://schemas.microsoft.com/office/powerpoint/2010/main" val="311805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Literatur</a:t>
            </a:r>
          </a:p>
        </p:txBody>
      </p:sp>
      <p:sp>
        <p:nvSpPr>
          <p:cNvPr id="3" name="Inhaltsplatzhalter 2"/>
          <p:cNvSpPr>
            <a:spLocks noGrp="1"/>
          </p:cNvSpPr>
          <p:nvPr>
            <p:ph sz="half" idx="1"/>
          </p:nvPr>
        </p:nvSpPr>
        <p:spPr/>
        <p:txBody>
          <a:bodyPr>
            <a:normAutofit fontScale="55000" lnSpcReduction="20000"/>
          </a:bodyPr>
          <a:lstStyle/>
          <a:p>
            <a:r>
              <a:rPr lang="de-CH" dirty="0" err="1"/>
              <a:t>Bilu</a:t>
            </a:r>
            <a:r>
              <a:rPr lang="de-CH" dirty="0"/>
              <a:t> Y, </a:t>
            </a:r>
            <a:r>
              <a:rPr lang="de-CH" dirty="0" err="1"/>
              <a:t>Witztum</a:t>
            </a:r>
            <a:r>
              <a:rPr lang="de-CH" dirty="0"/>
              <a:t> E (1993) Working </a:t>
            </a:r>
            <a:r>
              <a:rPr lang="de-CH" dirty="0" err="1"/>
              <a:t>with</a:t>
            </a:r>
            <a:r>
              <a:rPr lang="de-CH" dirty="0"/>
              <a:t> </a:t>
            </a:r>
            <a:r>
              <a:rPr lang="de-CH" dirty="0" err="1"/>
              <a:t>Jewish</a:t>
            </a:r>
            <a:r>
              <a:rPr lang="de-CH" dirty="0"/>
              <a:t> Ultra-</a:t>
            </a:r>
            <a:r>
              <a:rPr lang="de-CH" dirty="0" err="1"/>
              <a:t>Orthdox</a:t>
            </a:r>
            <a:r>
              <a:rPr lang="de-CH" dirty="0"/>
              <a:t> </a:t>
            </a:r>
            <a:r>
              <a:rPr lang="de-CH" dirty="0" err="1"/>
              <a:t>patients</a:t>
            </a:r>
            <a:r>
              <a:rPr lang="de-CH" dirty="0"/>
              <a:t>: Guidelines </a:t>
            </a:r>
            <a:r>
              <a:rPr lang="de-CH" dirty="0" err="1"/>
              <a:t>for</a:t>
            </a:r>
            <a:r>
              <a:rPr lang="de-CH" dirty="0"/>
              <a:t> a </a:t>
            </a:r>
            <a:r>
              <a:rPr lang="de-CH" dirty="0" err="1"/>
              <a:t>culturally</a:t>
            </a:r>
            <a:r>
              <a:rPr lang="de-CH" dirty="0"/>
              <a:t> sensitive </a:t>
            </a:r>
            <a:r>
              <a:rPr lang="de-CH" dirty="0" err="1"/>
              <a:t>therapy</a:t>
            </a:r>
            <a:r>
              <a:rPr lang="de-CH" dirty="0"/>
              <a:t>. Culture </a:t>
            </a:r>
            <a:r>
              <a:rPr lang="de-CH" dirty="0" err="1"/>
              <a:t>Medicine</a:t>
            </a:r>
            <a:r>
              <a:rPr lang="de-CH" dirty="0"/>
              <a:t> </a:t>
            </a:r>
            <a:r>
              <a:rPr lang="de-CH" dirty="0" err="1"/>
              <a:t>and</a:t>
            </a:r>
            <a:r>
              <a:rPr lang="de-CH" dirty="0"/>
              <a:t> </a:t>
            </a:r>
            <a:r>
              <a:rPr lang="de-CH" dirty="0" err="1"/>
              <a:t>Psychiatry</a:t>
            </a:r>
            <a:r>
              <a:rPr lang="de-CH" dirty="0"/>
              <a:t> 17:197-233.</a:t>
            </a:r>
          </a:p>
          <a:p>
            <a:r>
              <a:rPr lang="de-CH" dirty="0" err="1"/>
              <a:t>Bilu</a:t>
            </a:r>
            <a:r>
              <a:rPr lang="de-CH" dirty="0"/>
              <a:t> Y, </a:t>
            </a:r>
            <a:r>
              <a:rPr lang="de-CH" dirty="0" err="1"/>
              <a:t>Witztum</a:t>
            </a:r>
            <a:r>
              <a:rPr lang="de-CH" dirty="0"/>
              <a:t> E (1995) </a:t>
            </a:r>
            <a:r>
              <a:rPr lang="de-CH" dirty="0" err="1"/>
              <a:t>Between</a:t>
            </a:r>
            <a:r>
              <a:rPr lang="de-CH" dirty="0"/>
              <a:t> </a:t>
            </a:r>
            <a:r>
              <a:rPr lang="de-CH" dirty="0" err="1"/>
              <a:t>sacred</a:t>
            </a:r>
            <a:r>
              <a:rPr lang="de-CH" dirty="0"/>
              <a:t> </a:t>
            </a:r>
            <a:r>
              <a:rPr lang="de-CH" dirty="0" err="1"/>
              <a:t>and</a:t>
            </a:r>
            <a:r>
              <a:rPr lang="de-CH" dirty="0"/>
              <a:t> </a:t>
            </a:r>
            <a:r>
              <a:rPr lang="de-CH" dirty="0" err="1"/>
              <a:t>medical</a:t>
            </a:r>
            <a:r>
              <a:rPr lang="de-CH" dirty="0"/>
              <a:t> </a:t>
            </a:r>
            <a:r>
              <a:rPr lang="de-CH" dirty="0" err="1"/>
              <a:t>realities</a:t>
            </a:r>
            <a:r>
              <a:rPr lang="de-CH" dirty="0"/>
              <a:t>: </a:t>
            </a:r>
            <a:r>
              <a:rPr lang="de-CH" dirty="0" err="1"/>
              <a:t>culturally</a:t>
            </a:r>
            <a:r>
              <a:rPr lang="de-CH" dirty="0"/>
              <a:t> sensitive </a:t>
            </a:r>
            <a:r>
              <a:rPr lang="de-CH" dirty="0" err="1"/>
              <a:t>therapy</a:t>
            </a:r>
            <a:r>
              <a:rPr lang="de-CH" dirty="0"/>
              <a:t> </a:t>
            </a:r>
            <a:r>
              <a:rPr lang="de-CH" dirty="0" err="1"/>
              <a:t>with</a:t>
            </a:r>
            <a:r>
              <a:rPr lang="de-CH" dirty="0"/>
              <a:t> </a:t>
            </a:r>
            <a:r>
              <a:rPr lang="de-CH" dirty="0" err="1"/>
              <a:t>Jewish</a:t>
            </a:r>
            <a:r>
              <a:rPr lang="de-CH" dirty="0"/>
              <a:t> ultra-orthodox </a:t>
            </a:r>
            <a:r>
              <a:rPr lang="de-CH" dirty="0" err="1"/>
              <a:t>patients</a:t>
            </a:r>
            <a:r>
              <a:rPr lang="de-CH" dirty="0"/>
              <a:t>. Science in </a:t>
            </a:r>
            <a:r>
              <a:rPr lang="de-CH" dirty="0" err="1"/>
              <a:t>Context</a:t>
            </a:r>
            <a:r>
              <a:rPr lang="de-CH" dirty="0"/>
              <a:t> 8:159-173.</a:t>
            </a:r>
          </a:p>
          <a:p>
            <a:r>
              <a:rPr lang="de-CH" dirty="0" err="1"/>
              <a:t>Greenberg</a:t>
            </a:r>
            <a:r>
              <a:rPr lang="de-CH" dirty="0"/>
              <a:t> D, </a:t>
            </a:r>
            <a:r>
              <a:rPr lang="de-CH" dirty="0" err="1"/>
              <a:t>Shefler</a:t>
            </a:r>
            <a:r>
              <a:rPr lang="de-CH" dirty="0"/>
              <a:t> G. (2002). Obsessive </a:t>
            </a:r>
            <a:r>
              <a:rPr lang="de-CH" dirty="0" err="1"/>
              <a:t>compulsive</a:t>
            </a:r>
            <a:r>
              <a:rPr lang="de-CH" dirty="0"/>
              <a:t> </a:t>
            </a:r>
            <a:r>
              <a:rPr lang="de-CH" dirty="0" err="1"/>
              <a:t>disorder</a:t>
            </a:r>
            <a:r>
              <a:rPr lang="de-CH" dirty="0"/>
              <a:t> in ultra-orthodox </a:t>
            </a:r>
            <a:r>
              <a:rPr lang="de-CH" dirty="0" err="1"/>
              <a:t>Jewish</a:t>
            </a:r>
            <a:r>
              <a:rPr lang="de-CH" dirty="0"/>
              <a:t> </a:t>
            </a:r>
            <a:r>
              <a:rPr lang="de-CH" dirty="0" err="1"/>
              <a:t>patients</a:t>
            </a:r>
            <a:r>
              <a:rPr lang="de-CH" dirty="0"/>
              <a:t>: A </a:t>
            </a:r>
            <a:r>
              <a:rPr lang="de-CH" dirty="0" err="1"/>
              <a:t>comparison</a:t>
            </a:r>
            <a:r>
              <a:rPr lang="de-CH" dirty="0"/>
              <a:t> </a:t>
            </a:r>
            <a:r>
              <a:rPr lang="de-CH" dirty="0" err="1"/>
              <a:t>of</a:t>
            </a:r>
            <a:r>
              <a:rPr lang="de-CH" dirty="0"/>
              <a:t> </a:t>
            </a:r>
            <a:r>
              <a:rPr lang="de-CH" dirty="0" err="1"/>
              <a:t>religious</a:t>
            </a:r>
            <a:r>
              <a:rPr lang="de-CH" dirty="0"/>
              <a:t> </a:t>
            </a:r>
            <a:r>
              <a:rPr lang="de-CH" dirty="0" err="1"/>
              <a:t>and</a:t>
            </a:r>
            <a:r>
              <a:rPr lang="de-CH" dirty="0"/>
              <a:t> non-</a:t>
            </a:r>
            <a:r>
              <a:rPr lang="de-CH" dirty="0" err="1"/>
              <a:t>religious</a:t>
            </a:r>
            <a:r>
              <a:rPr lang="de-CH" dirty="0"/>
              <a:t> </a:t>
            </a:r>
            <a:r>
              <a:rPr lang="de-CH" dirty="0" err="1"/>
              <a:t>symptoms</a:t>
            </a:r>
            <a:r>
              <a:rPr lang="de-CH" dirty="0"/>
              <a:t>. </a:t>
            </a:r>
            <a:r>
              <a:rPr lang="de-CH" dirty="0" err="1"/>
              <a:t>Psychol</a:t>
            </a:r>
            <a:r>
              <a:rPr lang="de-CH" dirty="0"/>
              <a:t> </a:t>
            </a:r>
            <a:r>
              <a:rPr lang="de-CH" dirty="0" err="1"/>
              <a:t>Psychother</a:t>
            </a:r>
            <a:r>
              <a:rPr lang="de-CH" dirty="0"/>
              <a:t>: </a:t>
            </a:r>
            <a:r>
              <a:rPr lang="de-CH" dirty="0" err="1"/>
              <a:t>Theory</a:t>
            </a:r>
            <a:r>
              <a:rPr lang="de-CH" dirty="0"/>
              <a:t> Res Practice 75:123–130.</a:t>
            </a:r>
          </a:p>
          <a:p>
            <a:r>
              <a:rPr lang="de-CH" dirty="0" err="1"/>
              <a:t>Greenberg</a:t>
            </a:r>
            <a:r>
              <a:rPr lang="de-CH" dirty="0"/>
              <a:t> D, </a:t>
            </a:r>
            <a:r>
              <a:rPr lang="de-CH" dirty="0" err="1"/>
              <a:t>Witztum</a:t>
            </a:r>
            <a:r>
              <a:rPr lang="de-CH" dirty="0"/>
              <a:t> E (1991) Problems in </a:t>
            </a:r>
            <a:r>
              <a:rPr lang="de-CH" dirty="0" err="1"/>
              <a:t>the</a:t>
            </a:r>
            <a:r>
              <a:rPr lang="de-CH" dirty="0"/>
              <a:t> </a:t>
            </a:r>
            <a:r>
              <a:rPr lang="de-CH" dirty="0" err="1"/>
              <a:t>treatment</a:t>
            </a:r>
            <a:r>
              <a:rPr lang="de-CH" dirty="0"/>
              <a:t> </a:t>
            </a:r>
            <a:r>
              <a:rPr lang="de-CH" dirty="0" err="1"/>
              <a:t>of</a:t>
            </a:r>
            <a:r>
              <a:rPr lang="de-CH" dirty="0"/>
              <a:t> </a:t>
            </a:r>
            <a:r>
              <a:rPr lang="de-CH" dirty="0" err="1"/>
              <a:t>religious</a:t>
            </a:r>
            <a:r>
              <a:rPr lang="de-CH" dirty="0"/>
              <a:t> </a:t>
            </a:r>
            <a:r>
              <a:rPr lang="de-CH" dirty="0" err="1"/>
              <a:t>patients</a:t>
            </a:r>
            <a:r>
              <a:rPr lang="de-CH" dirty="0"/>
              <a:t>. American Journal </a:t>
            </a:r>
            <a:r>
              <a:rPr lang="de-CH" dirty="0" err="1"/>
              <a:t>of</a:t>
            </a:r>
            <a:r>
              <a:rPr lang="de-CH" dirty="0"/>
              <a:t> </a:t>
            </a:r>
            <a:r>
              <a:rPr lang="de-CH" dirty="0" err="1"/>
              <a:t>Psychotherapy</a:t>
            </a:r>
            <a:r>
              <a:rPr lang="de-CH" dirty="0"/>
              <a:t> 45:554–565.</a:t>
            </a:r>
          </a:p>
          <a:p>
            <a:r>
              <a:rPr lang="de-CH" dirty="0" err="1"/>
              <a:t>Greenberg</a:t>
            </a:r>
            <a:r>
              <a:rPr lang="de-CH" dirty="0"/>
              <a:t> D, </a:t>
            </a:r>
            <a:r>
              <a:rPr lang="de-CH" dirty="0" err="1"/>
              <a:t>Witztum</a:t>
            </a:r>
            <a:r>
              <a:rPr lang="de-CH" dirty="0"/>
              <a:t> E, </a:t>
            </a:r>
            <a:r>
              <a:rPr lang="de-CH" dirty="0" err="1"/>
              <a:t>Pisante</a:t>
            </a:r>
            <a:r>
              <a:rPr lang="de-CH" dirty="0"/>
              <a:t> J. (1987). </a:t>
            </a:r>
            <a:r>
              <a:rPr lang="de-CH" dirty="0" err="1"/>
              <a:t>Scrupulosity</a:t>
            </a:r>
            <a:r>
              <a:rPr lang="de-CH" dirty="0"/>
              <a:t>: </a:t>
            </a:r>
            <a:r>
              <a:rPr lang="de-CH" dirty="0" err="1"/>
              <a:t>Religious</a:t>
            </a:r>
            <a:r>
              <a:rPr lang="de-CH" dirty="0"/>
              <a:t> </a:t>
            </a:r>
            <a:r>
              <a:rPr lang="de-CH" dirty="0" err="1"/>
              <a:t>attitudes</a:t>
            </a:r>
            <a:r>
              <a:rPr lang="de-CH" dirty="0"/>
              <a:t> </a:t>
            </a:r>
            <a:r>
              <a:rPr lang="de-CH" dirty="0" err="1"/>
              <a:t>and</a:t>
            </a:r>
            <a:r>
              <a:rPr lang="de-CH" dirty="0"/>
              <a:t> </a:t>
            </a:r>
            <a:r>
              <a:rPr lang="de-CH" dirty="0" err="1"/>
              <a:t>clinical</a:t>
            </a:r>
            <a:r>
              <a:rPr lang="de-CH" dirty="0"/>
              <a:t> </a:t>
            </a:r>
            <a:r>
              <a:rPr lang="de-CH" dirty="0" err="1"/>
              <a:t>presentations</a:t>
            </a:r>
            <a:r>
              <a:rPr lang="de-CH" dirty="0"/>
              <a:t>. Brit J </a:t>
            </a:r>
            <a:r>
              <a:rPr lang="de-CH" dirty="0" err="1"/>
              <a:t>Med</a:t>
            </a:r>
            <a:r>
              <a:rPr lang="de-CH" dirty="0"/>
              <a:t> </a:t>
            </a:r>
            <a:r>
              <a:rPr lang="de-CH" dirty="0" err="1"/>
              <a:t>Psychology</a:t>
            </a:r>
            <a:r>
              <a:rPr lang="de-CH" dirty="0"/>
              <a:t> 60:29–37.</a:t>
            </a:r>
          </a:p>
          <a:p>
            <a:r>
              <a:rPr lang="de-CH" dirty="0"/>
              <a:t>Marcus, P. </a:t>
            </a:r>
            <a:r>
              <a:rPr lang="de-CH" dirty="0" err="1"/>
              <a:t>and</a:t>
            </a:r>
            <a:r>
              <a:rPr lang="de-CH" dirty="0"/>
              <a:t> Rosenberg, A. (Eds.) (1989). </a:t>
            </a:r>
            <a:r>
              <a:rPr lang="de-CH" dirty="0" err="1"/>
              <a:t>Healing</a:t>
            </a:r>
            <a:r>
              <a:rPr lang="de-CH" dirty="0"/>
              <a:t> </a:t>
            </a:r>
            <a:r>
              <a:rPr lang="de-CH" dirty="0" err="1"/>
              <a:t>Their</a:t>
            </a:r>
            <a:r>
              <a:rPr lang="de-CH" dirty="0"/>
              <a:t> </a:t>
            </a:r>
            <a:r>
              <a:rPr lang="de-CH" dirty="0" err="1"/>
              <a:t>Wounds</a:t>
            </a:r>
            <a:r>
              <a:rPr lang="de-CH" dirty="0"/>
              <a:t>: </a:t>
            </a:r>
            <a:r>
              <a:rPr lang="de-CH" dirty="0" err="1"/>
              <a:t>Psychotherapy</a:t>
            </a:r>
            <a:r>
              <a:rPr lang="de-CH" dirty="0"/>
              <a:t> </a:t>
            </a:r>
            <a:r>
              <a:rPr lang="de-CH" dirty="0" err="1"/>
              <a:t>with</a:t>
            </a:r>
            <a:r>
              <a:rPr lang="de-CH" dirty="0"/>
              <a:t> Holocaust </a:t>
            </a:r>
            <a:r>
              <a:rPr lang="de-CH" dirty="0" err="1"/>
              <a:t>Survivors</a:t>
            </a:r>
            <a:r>
              <a:rPr lang="de-CH" dirty="0"/>
              <a:t> </a:t>
            </a:r>
            <a:r>
              <a:rPr lang="de-CH" dirty="0" err="1"/>
              <a:t>and</a:t>
            </a:r>
            <a:r>
              <a:rPr lang="de-CH" dirty="0"/>
              <a:t> </a:t>
            </a:r>
            <a:r>
              <a:rPr lang="de-CH" dirty="0" err="1"/>
              <a:t>Their</a:t>
            </a:r>
            <a:r>
              <a:rPr lang="de-CH" dirty="0"/>
              <a:t> </a:t>
            </a:r>
            <a:r>
              <a:rPr lang="de-CH" dirty="0" err="1"/>
              <a:t>Families</a:t>
            </a:r>
            <a:r>
              <a:rPr lang="de-CH" dirty="0"/>
              <a:t>. </a:t>
            </a:r>
            <a:r>
              <a:rPr lang="de-CH" dirty="0" err="1"/>
              <a:t>Praeger</a:t>
            </a:r>
            <a:r>
              <a:rPr lang="de-CH" dirty="0"/>
              <a:t>, 1989.</a:t>
            </a:r>
          </a:p>
        </p:txBody>
      </p:sp>
      <p:sp>
        <p:nvSpPr>
          <p:cNvPr id="4" name="Inhaltsplatzhalter 3"/>
          <p:cNvSpPr>
            <a:spLocks noGrp="1"/>
          </p:cNvSpPr>
          <p:nvPr>
            <p:ph sz="half" idx="2"/>
          </p:nvPr>
        </p:nvSpPr>
        <p:spPr/>
        <p:txBody>
          <a:bodyPr>
            <a:normAutofit fontScale="55000" lnSpcReduction="20000"/>
          </a:bodyPr>
          <a:lstStyle/>
          <a:p>
            <a:r>
              <a:rPr lang="de-CH" dirty="0" err="1"/>
              <a:t>Meyerstein</a:t>
            </a:r>
            <a:r>
              <a:rPr lang="de-CH" dirty="0"/>
              <a:t> I. (2004). A </a:t>
            </a:r>
            <a:r>
              <a:rPr lang="de-CH" dirty="0" err="1"/>
              <a:t>Jewish</a:t>
            </a:r>
            <a:r>
              <a:rPr lang="de-CH" dirty="0"/>
              <a:t> Spiritual </a:t>
            </a:r>
            <a:r>
              <a:rPr lang="de-CH" dirty="0" err="1"/>
              <a:t>Perspective</a:t>
            </a:r>
            <a:r>
              <a:rPr lang="de-CH" dirty="0"/>
              <a:t> on </a:t>
            </a:r>
            <a:r>
              <a:rPr lang="de-CH" dirty="0" err="1"/>
              <a:t>Psychopathology</a:t>
            </a:r>
            <a:r>
              <a:rPr lang="de-CH" dirty="0"/>
              <a:t> </a:t>
            </a:r>
            <a:r>
              <a:rPr lang="de-CH" dirty="0" err="1"/>
              <a:t>and</a:t>
            </a:r>
            <a:r>
              <a:rPr lang="de-CH" dirty="0"/>
              <a:t> </a:t>
            </a:r>
            <a:r>
              <a:rPr lang="de-CH" dirty="0" err="1"/>
              <a:t>Psychotherapy</a:t>
            </a:r>
            <a:r>
              <a:rPr lang="de-CH" dirty="0"/>
              <a:t>: A </a:t>
            </a:r>
            <a:r>
              <a:rPr lang="de-CH" dirty="0" err="1"/>
              <a:t>Clinician’s</a:t>
            </a:r>
            <a:r>
              <a:rPr lang="de-CH" dirty="0"/>
              <a:t> View. Journal </a:t>
            </a:r>
            <a:r>
              <a:rPr lang="de-CH" dirty="0" err="1"/>
              <a:t>of</a:t>
            </a:r>
            <a:r>
              <a:rPr lang="de-CH" dirty="0"/>
              <a:t> Religion </a:t>
            </a:r>
            <a:r>
              <a:rPr lang="de-CH" dirty="0" err="1"/>
              <a:t>and</a:t>
            </a:r>
            <a:r>
              <a:rPr lang="de-CH" dirty="0"/>
              <a:t> Health 43:329 – 341.</a:t>
            </a:r>
          </a:p>
          <a:p>
            <a:r>
              <a:rPr lang="de-CH" dirty="0" err="1"/>
              <a:t>Pargament</a:t>
            </a:r>
            <a:r>
              <a:rPr lang="de-CH" dirty="0"/>
              <a:t> K. (2007). </a:t>
            </a:r>
            <a:r>
              <a:rPr lang="de-CH" dirty="0" err="1"/>
              <a:t>Spiritually</a:t>
            </a:r>
            <a:r>
              <a:rPr lang="de-CH" dirty="0"/>
              <a:t> </a:t>
            </a:r>
            <a:r>
              <a:rPr lang="de-CH" dirty="0" err="1"/>
              <a:t>integrated</a:t>
            </a:r>
            <a:r>
              <a:rPr lang="de-CH" dirty="0"/>
              <a:t> </a:t>
            </a:r>
            <a:r>
              <a:rPr lang="de-CH" dirty="0" err="1"/>
              <a:t>psychotherapy</a:t>
            </a:r>
            <a:r>
              <a:rPr lang="de-CH" dirty="0"/>
              <a:t>: Understanding </a:t>
            </a:r>
            <a:r>
              <a:rPr lang="de-CH" dirty="0" err="1"/>
              <a:t>and</a:t>
            </a:r>
            <a:r>
              <a:rPr lang="de-CH" dirty="0"/>
              <a:t> </a:t>
            </a:r>
            <a:r>
              <a:rPr lang="de-CH" dirty="0" err="1"/>
              <a:t>addressing</a:t>
            </a:r>
            <a:r>
              <a:rPr lang="de-CH" dirty="0"/>
              <a:t> </a:t>
            </a:r>
            <a:r>
              <a:rPr lang="de-CH" dirty="0" err="1"/>
              <a:t>the</a:t>
            </a:r>
            <a:r>
              <a:rPr lang="de-CH" dirty="0"/>
              <a:t> </a:t>
            </a:r>
            <a:r>
              <a:rPr lang="de-CH" dirty="0" err="1"/>
              <a:t>sacred</a:t>
            </a:r>
            <a:r>
              <a:rPr lang="de-CH" dirty="0"/>
              <a:t>. New York, NY: The </a:t>
            </a:r>
            <a:r>
              <a:rPr lang="de-CH" dirty="0" err="1"/>
              <a:t>Guilford</a:t>
            </a:r>
            <a:r>
              <a:rPr lang="de-CH" dirty="0"/>
              <a:t> Press; 2007.</a:t>
            </a:r>
          </a:p>
          <a:p>
            <a:r>
              <a:rPr lang="de-CH" dirty="0" err="1"/>
              <a:t>Popovsky</a:t>
            </a:r>
            <a:r>
              <a:rPr lang="de-CH" dirty="0"/>
              <a:t> MA (2010). Special </a:t>
            </a:r>
            <a:r>
              <a:rPr lang="de-CH" dirty="0" err="1"/>
              <a:t>issues</a:t>
            </a:r>
            <a:r>
              <a:rPr lang="de-CH" dirty="0"/>
              <a:t> in </a:t>
            </a:r>
            <a:r>
              <a:rPr lang="de-CH" dirty="0" err="1"/>
              <a:t>the</a:t>
            </a:r>
            <a:r>
              <a:rPr lang="de-CH" dirty="0"/>
              <a:t> care </a:t>
            </a:r>
            <a:r>
              <a:rPr lang="de-CH" dirty="0" err="1"/>
              <a:t>of</a:t>
            </a:r>
            <a:r>
              <a:rPr lang="de-CH" dirty="0"/>
              <a:t> ultra-orthodox </a:t>
            </a:r>
            <a:r>
              <a:rPr lang="de-CH" dirty="0" err="1"/>
              <a:t>jewish</a:t>
            </a:r>
            <a:r>
              <a:rPr lang="de-CH" dirty="0"/>
              <a:t> </a:t>
            </a:r>
            <a:r>
              <a:rPr lang="de-CH" dirty="0" err="1"/>
              <a:t>psychiatric</a:t>
            </a:r>
            <a:r>
              <a:rPr lang="de-CH" dirty="0"/>
              <a:t> in-</a:t>
            </a:r>
            <a:r>
              <a:rPr lang="de-CH" dirty="0" err="1"/>
              <a:t>patients</a:t>
            </a:r>
            <a:r>
              <a:rPr lang="de-CH" dirty="0"/>
              <a:t>. </a:t>
            </a:r>
            <a:r>
              <a:rPr lang="de-CH" dirty="0" err="1"/>
              <a:t>Transcultural</a:t>
            </a:r>
            <a:r>
              <a:rPr lang="de-CH" dirty="0"/>
              <a:t> </a:t>
            </a:r>
            <a:r>
              <a:rPr lang="de-CH" dirty="0" err="1"/>
              <a:t>Psychiatry</a:t>
            </a:r>
            <a:r>
              <a:rPr lang="de-CH" dirty="0"/>
              <a:t> 47:647-672.</a:t>
            </a:r>
          </a:p>
          <a:p>
            <a:r>
              <a:rPr lang="en-US" dirty="0" err="1"/>
              <a:t>Rosmarin</a:t>
            </a:r>
            <a:r>
              <a:rPr lang="en-US" dirty="0"/>
              <a:t> DH, </a:t>
            </a:r>
            <a:r>
              <a:rPr lang="en-US" dirty="0" err="1"/>
              <a:t>Pargament</a:t>
            </a:r>
            <a:r>
              <a:rPr lang="en-US" dirty="0"/>
              <a:t> KI, </a:t>
            </a:r>
            <a:r>
              <a:rPr lang="en-US" dirty="0" err="1"/>
              <a:t>Pirutinsky</a:t>
            </a:r>
            <a:r>
              <a:rPr lang="en-US" dirty="0"/>
              <a:t> S, Mahoney A (2010). A randomized controlled evaluation of a spiritually integrated treatment for subclinical anxiety in the Jewish community, delivered via the Internet. Journal of Anxiety Disorders 24:799-808.</a:t>
            </a:r>
            <a:endParaRPr lang="de-CH" dirty="0"/>
          </a:p>
          <a:p>
            <a:r>
              <a:rPr lang="de-CH" dirty="0" err="1"/>
              <a:t>Spero</a:t>
            </a:r>
            <a:r>
              <a:rPr lang="de-CH" dirty="0"/>
              <a:t> MH (1981) </a:t>
            </a:r>
            <a:r>
              <a:rPr lang="de-CH" dirty="0" err="1"/>
              <a:t>Countertransference</a:t>
            </a:r>
            <a:r>
              <a:rPr lang="de-CH" dirty="0"/>
              <a:t> in </a:t>
            </a:r>
            <a:r>
              <a:rPr lang="de-CH" dirty="0" err="1"/>
              <a:t>religious</a:t>
            </a:r>
            <a:r>
              <a:rPr lang="de-CH" dirty="0"/>
              <a:t> </a:t>
            </a:r>
            <a:r>
              <a:rPr lang="de-CH" dirty="0" err="1"/>
              <a:t>therapists</a:t>
            </a:r>
            <a:r>
              <a:rPr lang="de-CH" dirty="0"/>
              <a:t> </a:t>
            </a:r>
            <a:r>
              <a:rPr lang="de-CH" dirty="0" err="1"/>
              <a:t>of</a:t>
            </a:r>
            <a:r>
              <a:rPr lang="de-CH" dirty="0"/>
              <a:t> </a:t>
            </a:r>
            <a:r>
              <a:rPr lang="de-CH" dirty="0" err="1"/>
              <a:t>religious</a:t>
            </a:r>
            <a:r>
              <a:rPr lang="de-CH" dirty="0"/>
              <a:t> </a:t>
            </a:r>
            <a:r>
              <a:rPr lang="de-CH" dirty="0" err="1"/>
              <a:t>patients</a:t>
            </a:r>
            <a:r>
              <a:rPr lang="de-CH" dirty="0"/>
              <a:t>. American Journal </a:t>
            </a:r>
            <a:r>
              <a:rPr lang="de-CH" dirty="0" err="1"/>
              <a:t>of</a:t>
            </a:r>
            <a:r>
              <a:rPr lang="de-CH" dirty="0"/>
              <a:t> </a:t>
            </a:r>
            <a:r>
              <a:rPr lang="de-CH" dirty="0" err="1"/>
              <a:t>Psychotherapy</a:t>
            </a:r>
            <a:r>
              <a:rPr lang="de-CH" dirty="0"/>
              <a:t> 35:565-575.</a:t>
            </a:r>
          </a:p>
          <a:p>
            <a:r>
              <a:rPr lang="de-CH" dirty="0" err="1"/>
              <a:t>Spero</a:t>
            </a:r>
            <a:r>
              <a:rPr lang="de-CH" dirty="0"/>
              <a:t>, M. H. (1980). </a:t>
            </a:r>
            <a:r>
              <a:rPr lang="de-CH" dirty="0" err="1"/>
              <a:t>Judaism</a:t>
            </a:r>
            <a:r>
              <a:rPr lang="de-CH" dirty="0"/>
              <a:t> </a:t>
            </a:r>
            <a:r>
              <a:rPr lang="de-CH" dirty="0" err="1"/>
              <a:t>and</a:t>
            </a:r>
            <a:r>
              <a:rPr lang="de-CH" dirty="0"/>
              <a:t> </a:t>
            </a:r>
            <a:r>
              <a:rPr lang="de-CH" dirty="0" err="1"/>
              <a:t>Psychology</a:t>
            </a:r>
            <a:r>
              <a:rPr lang="de-CH" dirty="0"/>
              <a:t>. </a:t>
            </a:r>
            <a:r>
              <a:rPr lang="de-CH" dirty="0" err="1"/>
              <a:t>Halakhic</a:t>
            </a:r>
            <a:r>
              <a:rPr lang="de-CH" dirty="0"/>
              <a:t> </a:t>
            </a:r>
            <a:r>
              <a:rPr lang="de-CH" dirty="0" err="1"/>
              <a:t>Perspectives</a:t>
            </a:r>
            <a:r>
              <a:rPr lang="de-CH" dirty="0"/>
              <a:t>. New York: </a:t>
            </a:r>
            <a:r>
              <a:rPr lang="de-CH" dirty="0" err="1"/>
              <a:t>Ktav</a:t>
            </a:r>
            <a:r>
              <a:rPr lang="de-CH" dirty="0"/>
              <a:t>.</a:t>
            </a:r>
          </a:p>
          <a:p>
            <a:endParaRPr lang="de-CH" dirty="0"/>
          </a:p>
        </p:txBody>
      </p:sp>
    </p:spTree>
    <p:extLst>
      <p:ext uri="{BB962C8B-B14F-4D97-AF65-F5344CB8AC3E}">
        <p14:creationId xmlns:p14="http://schemas.microsoft.com/office/powerpoint/2010/main" val="357612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49" y="-161369"/>
            <a:ext cx="10635459" cy="7232112"/>
          </a:xfrm>
          <a:prstGeom prst="rect">
            <a:avLst/>
          </a:prstGeom>
        </p:spPr>
      </p:pic>
    </p:spTree>
    <p:extLst>
      <p:ext uri="{BB962C8B-B14F-4D97-AF65-F5344CB8AC3E}">
        <p14:creationId xmlns:p14="http://schemas.microsoft.com/office/powerpoint/2010/main" val="403611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Überblick</a:t>
            </a:r>
            <a:endParaRPr lang="en-US" dirty="0"/>
          </a:p>
        </p:txBody>
      </p:sp>
      <p:sp>
        <p:nvSpPr>
          <p:cNvPr id="3" name="Inhaltsplatzhalter 2"/>
          <p:cNvSpPr>
            <a:spLocks noGrp="1"/>
          </p:cNvSpPr>
          <p:nvPr>
            <p:ph sz="half" idx="1"/>
          </p:nvPr>
        </p:nvSpPr>
        <p:spPr/>
        <p:txBody>
          <a:bodyPr>
            <a:normAutofit fontScale="92500" lnSpcReduction="20000"/>
          </a:bodyPr>
          <a:lstStyle/>
          <a:p>
            <a:r>
              <a:rPr lang="de-CH" dirty="0"/>
              <a:t>Was sind besondere Bedürfnisse von gläubigen jüdischen Patienten?</a:t>
            </a:r>
          </a:p>
          <a:p>
            <a:r>
              <a:rPr lang="de-CH" dirty="0"/>
              <a:t>Was sind besondere Störungen, die einer religiös integrierten Therapie bedürfen? (</a:t>
            </a:r>
            <a:r>
              <a:rPr lang="de-CH" dirty="0" err="1"/>
              <a:t>Greenberg</a:t>
            </a:r>
            <a:r>
              <a:rPr lang="de-CH" dirty="0"/>
              <a:t> &amp; </a:t>
            </a:r>
            <a:r>
              <a:rPr lang="de-CH" dirty="0" err="1"/>
              <a:t>Witztum</a:t>
            </a:r>
            <a:r>
              <a:rPr lang="de-CH" dirty="0"/>
              <a:t> 1990)</a:t>
            </a:r>
          </a:p>
          <a:p>
            <a:r>
              <a:rPr lang="de-CH" dirty="0"/>
              <a:t>Vorstellung einer Studie «</a:t>
            </a:r>
            <a:r>
              <a:rPr lang="de-CH" dirty="0" err="1"/>
              <a:t>spiritually</a:t>
            </a:r>
            <a:r>
              <a:rPr lang="de-CH" dirty="0"/>
              <a:t> </a:t>
            </a:r>
            <a:r>
              <a:rPr lang="de-CH" dirty="0" err="1"/>
              <a:t>integrated</a:t>
            </a:r>
            <a:r>
              <a:rPr lang="de-CH" dirty="0"/>
              <a:t> </a:t>
            </a:r>
            <a:r>
              <a:rPr lang="de-CH" dirty="0" err="1"/>
              <a:t>treatment</a:t>
            </a:r>
            <a:r>
              <a:rPr lang="de-CH" dirty="0"/>
              <a:t>» im jüdischen Kontext (Rosmarin et al. 2010)</a:t>
            </a:r>
          </a:p>
          <a:p>
            <a:endParaRPr lang="de-CH" dirty="0"/>
          </a:p>
          <a:p>
            <a:endParaRPr lang="de-CH" dirty="0"/>
          </a:p>
        </p:txBody>
      </p:sp>
      <p:sp>
        <p:nvSpPr>
          <p:cNvPr id="5" name="Inhaltsplatzhalter 4"/>
          <p:cNvSpPr>
            <a:spLocks noGrp="1"/>
          </p:cNvSpPr>
          <p:nvPr>
            <p:ph sz="half" idx="2"/>
          </p:nvPr>
        </p:nvSpPr>
        <p:spPr/>
        <p:txBody>
          <a:bodyPr>
            <a:normAutofit fontScale="92500" lnSpcReduction="20000"/>
          </a:bodyPr>
          <a:lstStyle/>
          <a:p>
            <a:r>
              <a:rPr lang="de-CH" dirty="0"/>
              <a:t>Besonderheiten religiöser Widerstände sowie Übertragung und Gegenübertragung im jüdischen Kontext (Moshe H. </a:t>
            </a:r>
            <a:r>
              <a:rPr lang="de-CH" dirty="0" err="1"/>
              <a:t>Spero</a:t>
            </a:r>
            <a:r>
              <a:rPr lang="de-CH" dirty="0"/>
              <a:t>)</a:t>
            </a:r>
          </a:p>
        </p:txBody>
      </p:sp>
    </p:spTree>
    <p:extLst>
      <p:ext uri="{BB962C8B-B14F-4D97-AF65-F5344CB8AC3E}">
        <p14:creationId xmlns:p14="http://schemas.microsoft.com/office/powerpoint/2010/main" val="278241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fontScale="90000"/>
          </a:bodyPr>
          <a:lstStyle/>
          <a:p>
            <a:r>
              <a:rPr lang="de-CH" dirty="0"/>
              <a:t>Grosse Hemmungen gegenüber säkularer Therapie</a:t>
            </a:r>
          </a:p>
        </p:txBody>
      </p:sp>
      <p:sp>
        <p:nvSpPr>
          <p:cNvPr id="163843" name="Rectangle 3"/>
          <p:cNvSpPr>
            <a:spLocks noGrp="1" noChangeArrowheads="1"/>
          </p:cNvSpPr>
          <p:nvPr>
            <p:ph type="body" idx="1"/>
          </p:nvPr>
        </p:nvSpPr>
        <p:spPr>
          <a:xfrm>
            <a:off x="4856205" y="1648843"/>
            <a:ext cx="4865487" cy="4528120"/>
          </a:xfrm>
        </p:spPr>
        <p:txBody>
          <a:bodyPr>
            <a:normAutofit/>
          </a:bodyPr>
          <a:lstStyle/>
          <a:p>
            <a:pPr marL="342900" indent="-342900">
              <a:lnSpc>
                <a:spcPct val="80000"/>
              </a:lnSpc>
            </a:pPr>
            <a:r>
              <a:rPr lang="de-DE" sz="1800" dirty="0"/>
              <a:t>Bei orthodoxen Juden besteht eine große Hemmung, sich einem säkularen Therapeuten zu öffnen.</a:t>
            </a:r>
          </a:p>
          <a:p>
            <a:pPr marL="342900" indent="-342900">
              <a:lnSpc>
                <a:spcPct val="80000"/>
              </a:lnSpc>
            </a:pPr>
            <a:r>
              <a:rPr lang="de-DE" sz="1800" dirty="0"/>
              <a:t>Durch Psychotherapie kann man den Glauben verlieren (vgl. Roman von Chaim </a:t>
            </a:r>
            <a:r>
              <a:rPr lang="de-DE" sz="1800" dirty="0" err="1"/>
              <a:t>Potok</a:t>
            </a:r>
            <a:r>
              <a:rPr lang="de-DE" sz="1800" dirty="0"/>
              <a:t>: Die Erwählten)</a:t>
            </a:r>
          </a:p>
          <a:p>
            <a:pPr marL="342900" indent="-342900">
              <a:lnSpc>
                <a:spcPct val="80000"/>
              </a:lnSpc>
            </a:pPr>
            <a:r>
              <a:rPr lang="de-DE" sz="1800" dirty="0"/>
              <a:t>Der Rabbiner ist die ultimative Autorität für die Anhänger einer chassidischen Gruppierung. Ohne seine Zustimmung würde kein Gemeindemitglied in eine Therapie gehen.</a:t>
            </a:r>
          </a:p>
          <a:p>
            <a:pPr marL="342900" indent="-342900">
              <a:lnSpc>
                <a:spcPct val="80000"/>
              </a:lnSpc>
            </a:pPr>
            <a:r>
              <a:rPr lang="de-DE" sz="1800" dirty="0"/>
              <a:t>Psychisches Leiden ist nach wie vor ein „Stigma“, das durch Therapie noch verstärkt wird</a:t>
            </a:r>
          </a:p>
          <a:p>
            <a:pPr marL="342900" indent="-342900">
              <a:lnSpc>
                <a:spcPct val="80000"/>
              </a:lnSpc>
            </a:pPr>
            <a:r>
              <a:rPr lang="de-DE" sz="1800" dirty="0"/>
              <a:t>Die Erklärung eines Leidens als „organisch“ erleichtert den Zugang.</a:t>
            </a:r>
          </a:p>
          <a:p>
            <a:pPr marL="342900" indent="-342900">
              <a:lnSpc>
                <a:spcPct val="80000"/>
              </a:lnSpc>
            </a:pPr>
            <a:endParaRPr lang="de-CH" sz="1800" dirty="0"/>
          </a:p>
        </p:txBody>
      </p:sp>
      <p:pic>
        <p:nvPicPr>
          <p:cNvPr id="2" name="Grafik 1"/>
          <p:cNvPicPr>
            <a:picLocks noChangeAspect="1"/>
          </p:cNvPicPr>
          <p:nvPr/>
        </p:nvPicPr>
        <p:blipFill>
          <a:blip r:embed="rId3"/>
          <a:stretch>
            <a:fillRect/>
          </a:stretch>
        </p:blipFill>
        <p:spPr>
          <a:xfrm>
            <a:off x="-313651" y="1648843"/>
            <a:ext cx="5169856" cy="3164098"/>
          </a:xfrm>
          <a:prstGeom prst="rect">
            <a:avLst/>
          </a:prstGeom>
        </p:spPr>
      </p:pic>
    </p:spTree>
    <p:extLst>
      <p:ext uri="{BB962C8B-B14F-4D97-AF65-F5344CB8AC3E}">
        <p14:creationId xmlns:p14="http://schemas.microsoft.com/office/powerpoint/2010/main" val="361751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2019" y="1648843"/>
            <a:ext cx="5377414" cy="1284734"/>
          </a:xfrm>
          <a:prstGeom prst="rect">
            <a:avLst/>
          </a:prstGeom>
        </p:spPr>
      </p:pic>
      <p:sp>
        <p:nvSpPr>
          <p:cNvPr id="165890" name="Rectangle 2"/>
          <p:cNvSpPr>
            <a:spLocks noGrp="1" noChangeArrowheads="1"/>
          </p:cNvSpPr>
          <p:nvPr>
            <p:ph type="title"/>
          </p:nvPr>
        </p:nvSpPr>
        <p:spPr/>
        <p:txBody>
          <a:bodyPr/>
          <a:lstStyle/>
          <a:p>
            <a:r>
              <a:rPr lang="de-CH" dirty="0"/>
              <a:t>Jüdische Fachartikel zum Thema</a:t>
            </a:r>
          </a:p>
        </p:txBody>
      </p:sp>
      <p:pic>
        <p:nvPicPr>
          <p:cNvPr id="1026" name="Picture 2" descr="Bildergebnis für jewish orthodox"/>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490" y="1648843"/>
            <a:ext cx="4887022" cy="314209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68507" y="4649273"/>
            <a:ext cx="5144439" cy="1579576"/>
          </a:xfrm>
          <a:prstGeom prst="rect">
            <a:avLst/>
          </a:prstGeom>
        </p:spPr>
      </p:pic>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8507" y="3165909"/>
            <a:ext cx="5370893" cy="1251031"/>
          </a:xfrm>
          <a:prstGeom prst="rect">
            <a:avLst/>
          </a:prstGeom>
        </p:spPr>
      </p:pic>
    </p:spTree>
    <p:extLst>
      <p:ext uri="{BB962C8B-B14F-4D97-AF65-F5344CB8AC3E}">
        <p14:creationId xmlns:p14="http://schemas.microsoft.com/office/powerpoint/2010/main" val="322395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717708" y="1411361"/>
            <a:ext cx="8837663" cy="3960739"/>
          </a:xfrm>
          <a:prstGeom prst="rect">
            <a:avLst/>
          </a:prstGeom>
        </p:spPr>
      </p:pic>
    </p:spTree>
    <p:extLst>
      <p:ext uri="{BB962C8B-B14F-4D97-AF65-F5344CB8AC3E}">
        <p14:creationId xmlns:p14="http://schemas.microsoft.com/office/powerpoint/2010/main" val="312303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Idioms </a:t>
            </a:r>
            <a:r>
              <a:rPr lang="de-CH" dirty="0" err="1"/>
              <a:t>of</a:t>
            </a:r>
            <a:r>
              <a:rPr lang="de-CH" dirty="0"/>
              <a:t> </a:t>
            </a:r>
            <a:r>
              <a:rPr lang="de-CH" dirty="0" err="1"/>
              <a:t>distress</a:t>
            </a:r>
            <a:endParaRPr lang="de-CH" dirty="0"/>
          </a:p>
        </p:txBody>
      </p:sp>
      <p:sp>
        <p:nvSpPr>
          <p:cNvPr id="4" name="Inhaltsplatzhalter 3"/>
          <p:cNvSpPr>
            <a:spLocks noGrp="1"/>
          </p:cNvSpPr>
          <p:nvPr>
            <p:ph sz="half" idx="1"/>
          </p:nvPr>
        </p:nvSpPr>
        <p:spPr/>
        <p:txBody>
          <a:bodyPr>
            <a:normAutofit fontScale="62500" lnSpcReduction="20000"/>
          </a:bodyPr>
          <a:lstStyle/>
          <a:p>
            <a:r>
              <a:rPr lang="de-CH" dirty="0"/>
              <a:t>Orthodoxe jüdische Patienten haben oft eigene «</a:t>
            </a:r>
            <a:r>
              <a:rPr lang="de-CH" dirty="0" err="1"/>
              <a:t>idioms</a:t>
            </a:r>
            <a:r>
              <a:rPr lang="de-CH" dirty="0"/>
              <a:t>» (Sonderbezeichnungen) für psychische Symptome, die sie aus einer «heiligen Realität» ableiten, die sich nicht so einfach mit der medizinisch-psychologischen Realität in Einklang bringen lassen. </a:t>
            </a:r>
          </a:p>
          <a:p>
            <a:r>
              <a:rPr lang="de-CH" dirty="0"/>
              <a:t>Kosmologischer Kontext: Der Westen spricht von einer Innenwelt / Psychodynamik: Motivation, Affekt, Konflikte;</a:t>
            </a:r>
          </a:p>
          <a:p>
            <a:r>
              <a:rPr lang="de-CH" dirty="0"/>
              <a:t>Nicht-westliche Kulturen externalisieren Beschwerden ins Metaphysische ausserhalb des Menschen: Gottes Zorn, dämonischer Angriff</a:t>
            </a:r>
          </a:p>
          <a:p>
            <a:r>
              <a:rPr lang="de-CH" dirty="0"/>
              <a:t>Lokalisierung von Emotionen im Herzen oder im Bauch (bei jüdischen Pat. Je nach ursprünglicher Herkunft.</a:t>
            </a:r>
          </a:p>
        </p:txBody>
      </p:sp>
      <p:sp>
        <p:nvSpPr>
          <p:cNvPr id="2" name="Inhaltsplatzhalter 1"/>
          <p:cNvSpPr>
            <a:spLocks noGrp="1"/>
          </p:cNvSpPr>
          <p:nvPr>
            <p:ph sz="half" idx="2"/>
          </p:nvPr>
        </p:nvSpPr>
        <p:spPr/>
        <p:txBody>
          <a:bodyPr>
            <a:normAutofit fontScale="62500" lnSpcReduction="20000"/>
          </a:bodyPr>
          <a:lstStyle/>
          <a:p>
            <a:r>
              <a:rPr lang="de-CH" dirty="0"/>
              <a:t>Kulturell sensible Therapie agiert als Übersetzung religiöser Symbole und Bilder in das therapeutische Anliegen der Verminderung von Leiden. Menschliches Leiden geht deutlich über das medizinisch-physiologische Verständnis von Schmerz hinaus.</a:t>
            </a:r>
          </a:p>
          <a:p>
            <a:r>
              <a:rPr lang="de-CH" sz="3600" b="1" i="1" dirty="0">
                <a:solidFill>
                  <a:schemeClr val="accent1">
                    <a:lumMod val="75000"/>
                  </a:schemeClr>
                </a:solidFill>
              </a:rPr>
              <a:t>Therapeut und Patient müssen sich auf eine «temporäre Suspension des Unglaubens» einigen (S. 165)</a:t>
            </a:r>
          </a:p>
          <a:p>
            <a:r>
              <a:rPr lang="de-CH" dirty="0"/>
              <a:t>In den Erzählungen (Narrativ) wird die Konstruktion von Leiden und Krankheit zur Rekonstruktion des Selbst.</a:t>
            </a:r>
          </a:p>
          <a:p>
            <a:endParaRPr lang="de-CH" dirty="0"/>
          </a:p>
        </p:txBody>
      </p:sp>
    </p:spTree>
    <p:extLst>
      <p:ext uri="{BB962C8B-B14F-4D97-AF65-F5344CB8AC3E}">
        <p14:creationId xmlns:p14="http://schemas.microsoft.com/office/powerpoint/2010/main" val="160952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Jüdisch-Orthodoxe Kultur in Israel</a:t>
            </a:r>
          </a:p>
        </p:txBody>
      </p:sp>
      <p:sp>
        <p:nvSpPr>
          <p:cNvPr id="4" name="Inhaltsplatzhalter 3"/>
          <p:cNvSpPr>
            <a:spLocks noGrp="1"/>
          </p:cNvSpPr>
          <p:nvPr>
            <p:ph sz="half" idx="1"/>
          </p:nvPr>
        </p:nvSpPr>
        <p:spPr>
          <a:xfrm>
            <a:off x="5124609" y="1685925"/>
            <a:ext cx="4436745" cy="4351338"/>
          </a:xfrm>
        </p:spPr>
        <p:txBody>
          <a:bodyPr>
            <a:normAutofit fontScale="62500" lnSpcReduction="20000"/>
          </a:bodyPr>
          <a:lstStyle/>
          <a:p>
            <a:r>
              <a:rPr lang="de-CH" dirty="0"/>
              <a:t>Grosser Abstand zur «Welt», massive Ablehnung der Zivilgesellschaft in Israel</a:t>
            </a:r>
          </a:p>
          <a:p>
            <a:r>
              <a:rPr lang="de-CH" dirty="0"/>
              <a:t>Viele Sekten und Gruppierungen um einzelne Rabbiner </a:t>
            </a:r>
          </a:p>
          <a:p>
            <a:r>
              <a:rPr lang="de-CH" dirty="0"/>
              <a:t>Strikte Erfüllung aller Gebote und das Studium jüdischer religiöser Texte in den </a:t>
            </a:r>
            <a:r>
              <a:rPr lang="de-CH" dirty="0" err="1"/>
              <a:t>Yeshivot</a:t>
            </a:r>
            <a:endParaRPr lang="de-CH" dirty="0"/>
          </a:p>
          <a:p>
            <a:r>
              <a:rPr lang="de-CH" dirty="0"/>
              <a:t>Frauen sind vom Studium ausgeschlossen, tragen oft die Versorgung der Familie</a:t>
            </a:r>
          </a:p>
          <a:p>
            <a:r>
              <a:rPr lang="de-CH" dirty="0"/>
              <a:t>Religion durchdringt jeden Aspekt des täglichen Lebens.</a:t>
            </a:r>
          </a:p>
          <a:p>
            <a:r>
              <a:rPr lang="de-CH" dirty="0"/>
              <a:t>Der Rest der Welt ist abzulehnen, weil die Menschen die Gebote nicht halten. Dies gilt auch für den säkularen Therapeuten. </a:t>
            </a:r>
          </a:p>
          <a:p>
            <a:endParaRPr lang="de-CH" dirty="0"/>
          </a:p>
          <a:p>
            <a:endParaRPr lang="de-CH" dirty="0"/>
          </a:p>
        </p:txBody>
      </p:sp>
      <p:pic>
        <p:nvPicPr>
          <p:cNvPr id="1026" name="Picture 2" descr="Bildergebnis für orthodox jew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701" y="1685925"/>
            <a:ext cx="4787901" cy="30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8346"/>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2871</Words>
  <Application>Microsoft Office PowerPoint</Application>
  <PresentationFormat>Benutzerdefiniert</PresentationFormat>
  <Paragraphs>211</Paragraphs>
  <Slides>26</Slides>
  <Notes>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26</vt:i4>
      </vt:variant>
    </vt:vector>
  </HeadingPairs>
  <TitlesOfParts>
    <vt:vector size="29" baseType="lpstr">
      <vt:lpstr>Arial</vt:lpstr>
      <vt:lpstr>Calibri</vt:lpstr>
      <vt:lpstr>Office</vt:lpstr>
      <vt:lpstr>Teil 2: Psychotherapie im heutigen jüdisch-orthodoxen Kontext</vt:lpstr>
      <vt:lpstr>PowerPoint-Präsentation</vt:lpstr>
      <vt:lpstr>PowerPoint-Präsentation</vt:lpstr>
      <vt:lpstr>Überblick</vt:lpstr>
      <vt:lpstr>Grosse Hemmungen gegenüber säkularer Therapie</vt:lpstr>
      <vt:lpstr>Jüdische Fachartikel zum Thema</vt:lpstr>
      <vt:lpstr>PowerPoint-Präsentation</vt:lpstr>
      <vt:lpstr>Idioms of distress</vt:lpstr>
      <vt:lpstr>Jüdisch-Orthodoxe Kultur in Israel</vt:lpstr>
      <vt:lpstr>Beispiel Avraham – narrative Rekonstruktion</vt:lpstr>
      <vt:lpstr>PowerPoint-Präsentation</vt:lpstr>
      <vt:lpstr>Israela Meyerstein</vt:lpstr>
      <vt:lpstr>PowerPoint-Präsentation</vt:lpstr>
      <vt:lpstr>Unterschied Rabbiner vs. Psychotherapeut</vt:lpstr>
      <vt:lpstr>Beschreibung des Samples</vt:lpstr>
      <vt:lpstr>Rabbinische und klinische Erklärungen von OCD</vt:lpstr>
      <vt:lpstr>Vorstellung einer Studie bei jüdischen Patienten</vt:lpstr>
      <vt:lpstr>Studie Rosmarin et al.</vt:lpstr>
      <vt:lpstr>Inhalte der spirituell integrierten Therapie</vt:lpstr>
      <vt:lpstr>Elemente des spirituellen Programms </vt:lpstr>
      <vt:lpstr>Ergebnisse</vt:lpstr>
      <vt:lpstr>Weitere Ergebnisse </vt:lpstr>
      <vt:lpstr>Moshe H. Spero (* 1950 ?)</vt:lpstr>
      <vt:lpstr>Spero: Was ist Therapie im jüdischen Kontext?</vt:lpstr>
      <vt:lpstr>Diskussion</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Psychotherapie bei jüdisch-orthodoxen Juden im heutigen Kontext</dc:title>
  <dc:creator>Samuel Pfeifer</dc:creator>
  <cp:keywords>Psychotherapie Judentum chassidismus Freud Adler From Spero Frankl Logotherapie Hypnose Zwangsstörungen Israel</cp:keywords>
  <cp:lastModifiedBy>Samuel Pfeifer</cp:lastModifiedBy>
  <cp:revision>10</cp:revision>
  <dcterms:created xsi:type="dcterms:W3CDTF">2016-10-20T12:39:46Z</dcterms:created>
  <dcterms:modified xsi:type="dcterms:W3CDTF">2017-01-10T08:51:01Z</dcterms:modified>
</cp:coreProperties>
</file>