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257" r:id="rId3"/>
    <p:sldId id="258" r:id="rId4"/>
    <p:sldId id="259" r:id="rId5"/>
    <p:sldId id="263" r:id="rId6"/>
    <p:sldId id="264"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261" r:id="rId44"/>
    <p:sldId id="310" r:id="rId45"/>
    <p:sldId id="311" r:id="rId46"/>
    <p:sldId id="262" r:id="rId47"/>
    <p:sldId id="266" r:id="rId48"/>
    <p:sldId id="316" r:id="rId49"/>
    <p:sldId id="267" r:id="rId50"/>
    <p:sldId id="268" r:id="rId51"/>
    <p:sldId id="317" r:id="rId52"/>
    <p:sldId id="318" r:id="rId53"/>
    <p:sldId id="269" r:id="rId54"/>
    <p:sldId id="270" r:id="rId55"/>
    <p:sldId id="271" r:id="rId56"/>
    <p:sldId id="273" r:id="rId57"/>
    <p:sldId id="272" r:id="rId58"/>
    <p:sldId id="319" r:id="rId59"/>
    <p:sldId id="328" r:id="rId60"/>
    <p:sldId id="323" r:id="rId61"/>
    <p:sldId id="324" r:id="rId62"/>
    <p:sldId id="325" r:id="rId63"/>
    <p:sldId id="326" r:id="rId64"/>
    <p:sldId id="330" r:id="rId65"/>
  </p:sldIdLst>
  <p:sldSz cx="9721850" cy="6858000"/>
  <p:notesSz cx="6858000" cy="9144000"/>
  <p:defaultTextStyle>
    <a:defPPr>
      <a:defRPr lang="en-US"/>
    </a:defPPr>
    <a:lvl1pPr algn="l" rtl="0" eaLnBrk="0" fontAlgn="base" hangingPunct="0">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0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20" y="55"/>
      </p:cViewPr>
      <p:guideLst>
        <p:guide orient="horz" pos="2160"/>
        <p:guide pos="3062"/>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CH"/>
          </a:p>
        </p:txBody>
      </p:sp>
      <p:sp>
        <p:nvSpPr>
          <p:cNvPr id="3" name="Datumsplatzhalter 2"/>
          <p:cNvSpPr>
            <a:spLocks noGrp="1"/>
          </p:cNvSpPr>
          <p:nvPr>
            <p:ph type="dt" sz="quarter" idx="1"/>
          </p:nvPr>
        </p:nvSpPr>
        <p:spPr>
          <a:xfrm>
            <a:off x="3068638" y="179388"/>
            <a:ext cx="3548062"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r>
              <a:rPr lang="de-CH"/>
              <a:t>Dr. med. Samuel Pfeifer: Therapeutische Themen und Trends – Alte Weisheit in neuen Gefässen?</a:t>
            </a:r>
          </a:p>
          <a:p>
            <a:pPr>
              <a:defRPr/>
            </a:pPr>
            <a:r>
              <a:rPr lang="de-CH"/>
              <a:t>Würzburg 2013</a:t>
            </a:r>
          </a:p>
        </p:txBody>
      </p:sp>
      <p:sp>
        <p:nvSpPr>
          <p:cNvPr id="4" name="Fußzeilenplatzhalter 3"/>
          <p:cNvSpPr>
            <a:spLocks noGrp="1"/>
          </p:cNvSpPr>
          <p:nvPr>
            <p:ph type="ftr" sz="quarter" idx="2"/>
          </p:nvPr>
        </p:nvSpPr>
        <p:spPr>
          <a:xfrm>
            <a:off x="549275" y="85328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de-CH"/>
              <a:t>www.seminare-ps.net</a:t>
            </a:r>
          </a:p>
          <a:p>
            <a:pPr>
              <a:defRPr/>
            </a:pPr>
            <a:r>
              <a:rPr lang="de-CH"/>
              <a:t>www.samuelpfeifer.com</a:t>
            </a:r>
          </a:p>
        </p:txBody>
      </p:sp>
      <p:sp>
        <p:nvSpPr>
          <p:cNvPr id="5" name="Foliennummernplatzhalter 4"/>
          <p:cNvSpPr>
            <a:spLocks noGrp="1"/>
          </p:cNvSpPr>
          <p:nvPr>
            <p:ph type="sldNum" sz="quarter" idx="3"/>
          </p:nvPr>
        </p:nvSpPr>
        <p:spPr>
          <a:xfrm>
            <a:off x="3357563" y="8686800"/>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805B6BD-15CB-427B-BA37-7C14EBA4D229}" type="slidenum">
              <a:rPr lang="de-CH" altLang="de-DE"/>
              <a:pPr>
                <a:defRPr/>
              </a:pPr>
              <a:t>‹Nr.›</a:t>
            </a:fld>
            <a:endParaRPr lang="de-CH" altLang="de-DE"/>
          </a:p>
        </p:txBody>
      </p:sp>
    </p:spTree>
    <p:extLst>
      <p:ext uri="{BB962C8B-B14F-4D97-AF65-F5344CB8AC3E}">
        <p14:creationId xmlns:p14="http://schemas.microsoft.com/office/powerpoint/2010/main" val="1642653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4992753-3B76-40B3-BE1D-B7E8303C4FC8}" type="datetimeFigureOut">
              <a:rPr lang="de-CH"/>
              <a:pPr>
                <a:defRPr/>
              </a:pPr>
              <a:t>30.04.2017</a:t>
            </a:fld>
            <a:endParaRPr lang="de-CH"/>
          </a:p>
        </p:txBody>
      </p:sp>
      <p:sp>
        <p:nvSpPr>
          <p:cNvPr id="4" name="Folienbildplatzhalter 3"/>
          <p:cNvSpPr>
            <a:spLocks noGrp="1" noRot="1" noChangeAspect="1"/>
          </p:cNvSpPr>
          <p:nvPr>
            <p:ph type="sldImg" idx="2"/>
          </p:nvPr>
        </p:nvSpPr>
        <p:spPr>
          <a:xfrm>
            <a:off x="998538" y="685800"/>
            <a:ext cx="4860925" cy="3429000"/>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B23B365-F6E4-4B40-8E44-2F1F12CA2481}" type="slidenum">
              <a:rPr lang="de-CH" altLang="de-DE"/>
              <a:pPr>
                <a:defRPr/>
              </a:pPr>
              <a:t>‹Nr.›</a:t>
            </a:fld>
            <a:endParaRPr lang="de-CH" altLang="de-DE"/>
          </a:p>
        </p:txBody>
      </p:sp>
    </p:spTree>
    <p:extLst>
      <p:ext uri="{BB962C8B-B14F-4D97-AF65-F5344CB8AC3E}">
        <p14:creationId xmlns:p14="http://schemas.microsoft.com/office/powerpoint/2010/main" val="1603679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CH" altLang="de-DE"/>
              <a:t>http://christianity.about.com/od/whatdoesthebiblesay/a/Bible-Depression.htm</a:t>
            </a:r>
          </a:p>
        </p:txBody>
      </p:sp>
      <p:sp>
        <p:nvSpPr>
          <p:cNvPr id="163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2FF5F2-D88C-49D0-9DA8-797FFAB7CF55}" type="slidenum">
              <a:rPr lang="de-CH" altLang="de-DE"/>
              <a:pPr>
                <a:spcBef>
                  <a:spcPct val="0"/>
                </a:spcBef>
              </a:pPr>
              <a:t>6</a:t>
            </a:fld>
            <a:endParaRPr lang="de-CH" altLang="de-DE"/>
          </a:p>
        </p:txBody>
      </p:sp>
    </p:spTree>
    <p:extLst>
      <p:ext uri="{BB962C8B-B14F-4D97-AF65-F5344CB8AC3E}">
        <p14:creationId xmlns:p14="http://schemas.microsoft.com/office/powerpoint/2010/main" val="1749969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58381C-B62E-4ED2-96C4-7141864B9E8D}" type="slidenum">
              <a:rPr lang="de-DE" altLang="de-DE">
                <a:latin typeface="Tahoma" panose="020B0604030504040204" pitchFamily="34" charset="0"/>
              </a:rPr>
              <a:pPr>
                <a:spcBef>
                  <a:spcPct val="0"/>
                </a:spcBef>
              </a:pPr>
              <a:t>18</a:t>
            </a:fld>
            <a:endParaRPr lang="de-DE" altLang="de-DE">
              <a:latin typeface="Tahoma" panose="020B060403050404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2309991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F08FA9-D1F4-4581-8279-5489EB03D4E8}" type="slidenum">
              <a:rPr lang="de-DE" altLang="de-DE">
                <a:latin typeface="Tahoma" panose="020B0604030504040204" pitchFamily="34" charset="0"/>
              </a:rPr>
              <a:pPr>
                <a:spcBef>
                  <a:spcPct val="0"/>
                </a:spcBef>
              </a:pPr>
              <a:t>19</a:t>
            </a:fld>
            <a:endParaRPr lang="de-DE" altLang="de-DE">
              <a:latin typeface="Tahoma" panose="020B0604030504040204"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3037241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9FF4CF-91DD-4468-99A9-111D999BC518}" type="slidenum">
              <a:rPr lang="de-DE" altLang="de-DE">
                <a:latin typeface="Tahoma" panose="020B0604030504040204" pitchFamily="34" charset="0"/>
              </a:rPr>
              <a:pPr>
                <a:spcBef>
                  <a:spcPct val="0"/>
                </a:spcBef>
              </a:pPr>
              <a:t>25</a:t>
            </a:fld>
            <a:endParaRPr lang="de-DE" altLang="de-DE">
              <a:latin typeface="Tahoma" panose="020B0604030504040204"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193731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3E83E9-66C3-455D-856A-B8AA3CD1C90B}" type="slidenum">
              <a:rPr lang="de-DE" altLang="de-DE">
                <a:latin typeface="Tahoma" panose="020B0604030504040204" pitchFamily="34" charset="0"/>
              </a:rPr>
              <a:pPr>
                <a:spcBef>
                  <a:spcPct val="0"/>
                </a:spcBef>
              </a:pPr>
              <a:t>26</a:t>
            </a:fld>
            <a:endParaRPr lang="de-DE" altLang="de-DE">
              <a:latin typeface="Tahoma" panose="020B0604030504040204"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169496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0462E4-6E90-4CFD-AE15-E91F320B0D1F}" type="slidenum">
              <a:rPr lang="de-DE" altLang="de-DE">
                <a:latin typeface="Tahoma" panose="020B0604030504040204" pitchFamily="34" charset="0"/>
              </a:rPr>
              <a:pPr>
                <a:spcBef>
                  <a:spcPct val="0"/>
                </a:spcBef>
              </a:pPr>
              <a:t>27</a:t>
            </a:fld>
            <a:endParaRPr lang="de-DE" altLang="de-DE">
              <a:latin typeface="Tahoma" panose="020B0604030504040204"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2735269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C0FB9F-7E21-464F-B507-3D44FBFA6BCA}" type="slidenum">
              <a:rPr lang="de-DE" altLang="de-DE">
                <a:latin typeface="Tahoma" panose="020B0604030504040204" pitchFamily="34" charset="0"/>
              </a:rPr>
              <a:pPr>
                <a:spcBef>
                  <a:spcPct val="0"/>
                </a:spcBef>
              </a:pPr>
              <a:t>28</a:t>
            </a:fld>
            <a:endParaRPr lang="de-DE" altLang="de-DE">
              <a:latin typeface="Tahoma" panose="020B0604030504040204" pitchFamily="34"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1847389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53CB87-95FF-4E92-A3D2-3D011EB41ED1}" type="slidenum">
              <a:rPr lang="de-DE" altLang="de-DE">
                <a:latin typeface="Tahoma" panose="020B0604030504040204" pitchFamily="34" charset="0"/>
              </a:rPr>
              <a:pPr>
                <a:spcBef>
                  <a:spcPct val="0"/>
                </a:spcBef>
              </a:pPr>
              <a:t>29</a:t>
            </a:fld>
            <a:endParaRPr lang="de-DE" altLang="de-DE">
              <a:latin typeface="Tahoma" panose="020B0604030504040204"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2800166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DC705F-FF88-4C20-8A4B-4E1366E4665E}" type="slidenum">
              <a:rPr lang="de-DE" altLang="de-DE">
                <a:latin typeface="Tahoma" panose="020B0604030504040204" pitchFamily="34" charset="0"/>
              </a:rPr>
              <a:pPr>
                <a:spcBef>
                  <a:spcPct val="0"/>
                </a:spcBef>
              </a:pPr>
              <a:t>30</a:t>
            </a:fld>
            <a:endParaRPr lang="de-DE" altLang="de-DE">
              <a:latin typeface="Tahoma" panose="020B0604030504040204" pitchFamily="34" charset="0"/>
            </a:endParaRPr>
          </a:p>
        </p:txBody>
      </p:sp>
      <p:sp>
        <p:nvSpPr>
          <p:cNvPr id="57347" name="Rectangle 2"/>
          <p:cNvSpPr>
            <a:spLocks noGrp="1" noRot="1" noChangeAspect="1" noChangeArrowheads="1" noTextEdit="1"/>
          </p:cNvSpPr>
          <p:nvPr>
            <p:ph type="sldImg"/>
          </p:nvPr>
        </p:nvSpPr>
        <p:spPr bwMode="auto">
          <a:xfrm>
            <a:off x="1000125" y="685800"/>
            <a:ext cx="485933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687388" y="4344988"/>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1853351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xfrm>
            <a:off x="6592888" y="8847138"/>
            <a:ext cx="271462" cy="30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DD2FA0-9941-40B7-8D91-86DDB105818C}" type="slidenum">
              <a:rPr lang="de-CH" altLang="de-DE">
                <a:latin typeface="Tahoma" panose="020B0604030504040204" pitchFamily="34" charset="0"/>
              </a:rPr>
              <a:pPr>
                <a:spcBef>
                  <a:spcPct val="0"/>
                </a:spcBef>
              </a:pPr>
              <a:t>31</a:t>
            </a:fld>
            <a:endParaRPr lang="de-CH" altLang="de-DE">
              <a:latin typeface="Tahoma" panose="020B060403050404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15988" y="4359275"/>
            <a:ext cx="184150" cy="252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986064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0816ED-E06D-4C46-AD94-AFD6FA284CF2}" type="slidenum">
              <a:rPr lang="de-DE" altLang="de-DE">
                <a:latin typeface="Tahoma" panose="020B0604030504040204" pitchFamily="34" charset="0"/>
              </a:rPr>
              <a:pPr>
                <a:spcBef>
                  <a:spcPct val="0"/>
                </a:spcBef>
              </a:pPr>
              <a:t>32</a:t>
            </a:fld>
            <a:endParaRPr lang="de-DE" altLang="de-DE">
              <a:latin typeface="Tahoma" panose="020B060403050404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CH" altLang="de-DE"/>
              <a:t>nach Kasper 2000</a:t>
            </a:r>
          </a:p>
          <a:p>
            <a:pPr eaLnBrk="1" hangingPunct="1">
              <a:spcBef>
                <a:spcPct val="0"/>
              </a:spcBef>
            </a:pPr>
            <a:endParaRPr lang="de-DE" altLang="de-DE"/>
          </a:p>
        </p:txBody>
      </p:sp>
    </p:spTree>
    <p:extLst>
      <p:ext uri="{BB962C8B-B14F-4D97-AF65-F5344CB8AC3E}">
        <p14:creationId xmlns:p14="http://schemas.microsoft.com/office/powerpoint/2010/main" val="90131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94810C-737E-4FE8-BB91-CF2A0C41EF60}" type="slidenum">
              <a:rPr lang="de-DE" altLang="de-DE">
                <a:latin typeface="Tahoma" panose="020B0604030504040204" pitchFamily="34" charset="0"/>
              </a:rPr>
              <a:pPr>
                <a:spcBef>
                  <a:spcPct val="0"/>
                </a:spcBef>
              </a:pPr>
              <a:t>9</a:t>
            </a:fld>
            <a:endParaRPr lang="de-DE" altLang="de-DE">
              <a:latin typeface="Tahoma" panose="020B0604030504040204"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3365815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CAD09A-2BD9-42DB-AA60-33A81EFCC07E}" type="slidenum">
              <a:rPr lang="de-DE" altLang="de-DE">
                <a:latin typeface="Tahoma" panose="020B0604030504040204" pitchFamily="34" charset="0"/>
              </a:rPr>
              <a:pPr>
                <a:spcBef>
                  <a:spcPct val="0"/>
                </a:spcBef>
              </a:pPr>
              <a:t>33</a:t>
            </a:fld>
            <a:endParaRPr lang="de-DE" altLang="de-DE">
              <a:latin typeface="Tahoma" panose="020B0604030504040204"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2261263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966C53-0DFB-47D0-A7A4-1AE79FBE66DE}" type="slidenum">
              <a:rPr lang="de-DE" altLang="de-DE">
                <a:latin typeface="Tahoma" panose="020B0604030504040204" pitchFamily="34" charset="0"/>
              </a:rPr>
              <a:pPr>
                <a:spcBef>
                  <a:spcPct val="0"/>
                </a:spcBef>
              </a:pPr>
              <a:t>36</a:t>
            </a:fld>
            <a:endParaRPr lang="de-DE" altLang="de-DE">
              <a:latin typeface="Tahoma" panose="020B0604030504040204"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2317222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74082E-30A0-4495-AA8E-9D2F17687A26}" type="slidenum">
              <a:rPr lang="de-DE" altLang="de-DE">
                <a:latin typeface="Tahoma" panose="020B0604030504040204" pitchFamily="34" charset="0"/>
              </a:rPr>
              <a:pPr>
                <a:spcBef>
                  <a:spcPct val="0"/>
                </a:spcBef>
              </a:pPr>
              <a:t>37</a:t>
            </a:fld>
            <a:endParaRPr lang="de-DE" altLang="de-DE">
              <a:latin typeface="Tahoma" panose="020B0604030504040204"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3951639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4206AA-935A-4849-9FCD-D5D1C066D110}" type="slidenum">
              <a:rPr lang="de-DE" altLang="de-DE">
                <a:latin typeface="Tahoma" panose="020B0604030504040204" pitchFamily="34" charset="0"/>
              </a:rPr>
              <a:pPr>
                <a:spcBef>
                  <a:spcPct val="0"/>
                </a:spcBef>
              </a:pPr>
              <a:t>38</a:t>
            </a:fld>
            <a:endParaRPr lang="de-DE" altLang="de-DE">
              <a:latin typeface="Tahoma" panose="020B0604030504040204" pitchFamily="34" charset="0"/>
            </a:endParaRPr>
          </a:p>
        </p:txBody>
      </p:sp>
      <p:sp>
        <p:nvSpPr>
          <p:cNvPr id="71683" name="Rectangle 2"/>
          <p:cNvSpPr>
            <a:spLocks noGrp="1" noRot="1" noChangeAspect="1" noChangeArrowheads="1" noTextEdit="1"/>
          </p:cNvSpPr>
          <p:nvPr>
            <p:ph type="sldImg"/>
          </p:nvPr>
        </p:nvSpPr>
        <p:spPr bwMode="auto">
          <a:xfrm>
            <a:off x="1000125" y="685800"/>
            <a:ext cx="48609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xfrm>
            <a:off x="685800" y="4343400"/>
            <a:ext cx="2030413"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450059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CE9EFD-E6C4-412D-811C-5E7D311FC010}" type="slidenum">
              <a:rPr lang="de-DE" altLang="de-DE">
                <a:latin typeface="Tahoma" panose="020B0604030504040204" pitchFamily="34" charset="0"/>
              </a:rPr>
              <a:pPr>
                <a:spcBef>
                  <a:spcPct val="0"/>
                </a:spcBef>
              </a:pPr>
              <a:t>39</a:t>
            </a:fld>
            <a:endParaRPr lang="de-DE" altLang="de-DE">
              <a:latin typeface="Tahoma" panose="020B0604030504040204" pitchFamily="34" charset="0"/>
            </a:endParaRPr>
          </a:p>
        </p:txBody>
      </p:sp>
      <p:sp>
        <p:nvSpPr>
          <p:cNvPr id="73731" name="Rectangle 2"/>
          <p:cNvSpPr>
            <a:spLocks noGrp="1" noRot="1" noChangeAspect="1" noChangeArrowheads="1" noTextEdit="1"/>
          </p:cNvSpPr>
          <p:nvPr>
            <p:ph type="sldImg"/>
          </p:nvPr>
        </p:nvSpPr>
        <p:spPr bwMode="auto">
          <a:xfrm>
            <a:off x="1000125" y="685800"/>
            <a:ext cx="48609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xfrm>
            <a:off x="685800" y="4343400"/>
            <a:ext cx="2030413"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803634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1389A8-C612-4A0E-8B13-2203698EED53}" type="slidenum">
              <a:rPr lang="de-DE" altLang="de-DE">
                <a:latin typeface="Tahoma" panose="020B0604030504040204" pitchFamily="34" charset="0"/>
              </a:rPr>
              <a:pPr>
                <a:spcBef>
                  <a:spcPct val="0"/>
                </a:spcBef>
              </a:pPr>
              <a:t>40</a:t>
            </a:fld>
            <a:endParaRPr lang="de-DE" altLang="de-DE">
              <a:latin typeface="Tahoma" panose="020B0604030504040204"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2505950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9215C5-6118-479B-BA22-3739835BAFF4}" type="slidenum">
              <a:rPr lang="de-DE" altLang="de-DE">
                <a:latin typeface="Tahoma" panose="020B0604030504040204" pitchFamily="34" charset="0"/>
              </a:rPr>
              <a:pPr>
                <a:spcBef>
                  <a:spcPct val="0"/>
                </a:spcBef>
              </a:pPr>
              <a:t>41</a:t>
            </a:fld>
            <a:endParaRPr lang="de-DE" altLang="de-DE">
              <a:latin typeface="Tahoma" panose="020B0604030504040204"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687388" y="4344988"/>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3199875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8726C1-4CFE-4511-906F-FD8BD7248142}" type="slidenum">
              <a:rPr lang="de-DE" altLang="de-DE">
                <a:latin typeface="Tahoma" panose="020B0604030504040204" pitchFamily="34" charset="0"/>
              </a:rPr>
              <a:pPr>
                <a:spcBef>
                  <a:spcPct val="0"/>
                </a:spcBef>
              </a:pPr>
              <a:t>42</a:t>
            </a:fld>
            <a:endParaRPr lang="de-DE" altLang="de-DE">
              <a:latin typeface="Tahoma" panose="020B0604030504040204"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2859652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1725E7-EF21-46E4-9B37-213950EC23D1}" type="slidenum">
              <a:rPr lang="de-DE" altLang="de-DE">
                <a:latin typeface="Tahoma" panose="020B0604030504040204" pitchFamily="34" charset="0"/>
              </a:rPr>
              <a:pPr>
                <a:spcBef>
                  <a:spcPct val="0"/>
                </a:spcBef>
              </a:pPr>
              <a:t>44</a:t>
            </a:fld>
            <a:endParaRPr lang="de-DE" altLang="de-DE">
              <a:latin typeface="Tahoma" panose="020B0604030504040204" pitchFamily="34"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xfrm>
            <a:off x="687388" y="4344988"/>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2132987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C36339-99A3-4D9B-A77C-65A4EC7C4697}" type="slidenum">
              <a:rPr lang="de-DE" altLang="de-DE">
                <a:latin typeface="Tahoma" panose="020B0604030504040204" pitchFamily="34" charset="0"/>
              </a:rPr>
              <a:pPr>
                <a:spcBef>
                  <a:spcPct val="0"/>
                </a:spcBef>
              </a:pPr>
              <a:t>45</a:t>
            </a:fld>
            <a:endParaRPr lang="de-DE" altLang="de-DE">
              <a:latin typeface="Tahoma" panose="020B0604030504040204" pitchFamily="34" charset="0"/>
            </a:endParaRPr>
          </a:p>
        </p:txBody>
      </p:sp>
      <p:sp>
        <p:nvSpPr>
          <p:cNvPr id="84995" name="Rectangle 2"/>
          <p:cNvSpPr>
            <a:spLocks noGrp="1" noRot="1" noChangeAspect="1" noChangeArrowheads="1" noTextEdit="1"/>
          </p:cNvSpPr>
          <p:nvPr>
            <p:ph type="sldImg"/>
          </p:nvPr>
        </p:nvSpPr>
        <p:spPr bwMode="auto">
          <a:xfrm>
            <a:off x="3432175" y="2430463"/>
            <a:ext cx="0" cy="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xfrm>
            <a:off x="915988" y="4481513"/>
            <a:ext cx="3817937" cy="2693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50000"/>
              </a:spcBef>
              <a:buClr>
                <a:srgbClr val="FFCC00"/>
              </a:buClr>
              <a:buSzPct val="80000"/>
              <a:buFont typeface="Wingdings" panose="05000000000000000000" pitchFamily="2" charset="2"/>
              <a:buChar char="è"/>
            </a:pPr>
            <a:r>
              <a:rPr lang="de-DE" altLang="de-DE" sz="1500">
                <a:latin typeface="Tahoma" panose="020B0604030504040204" pitchFamily="34" charset="0"/>
              </a:rPr>
              <a:t>„Um glücklich zu sein, muss ich von allen Menschen akzeptiert werden.“</a:t>
            </a:r>
          </a:p>
          <a:p>
            <a:pPr eaLnBrk="1" hangingPunct="1">
              <a:lnSpc>
                <a:spcPct val="90000"/>
              </a:lnSpc>
              <a:spcBef>
                <a:spcPct val="50000"/>
              </a:spcBef>
              <a:buClr>
                <a:srgbClr val="FFCC00"/>
              </a:buClr>
              <a:buSzPct val="80000"/>
              <a:buFont typeface="Wingdings" panose="05000000000000000000" pitchFamily="2" charset="2"/>
              <a:buChar char="è"/>
            </a:pPr>
            <a:r>
              <a:rPr lang="de-DE" altLang="de-DE" sz="1500">
                <a:latin typeface="Tahoma" panose="020B0604030504040204" pitchFamily="34" charset="0"/>
              </a:rPr>
              <a:t>„Ich kann ohne ihn (sie) nicht sein.“</a:t>
            </a:r>
          </a:p>
          <a:p>
            <a:pPr eaLnBrk="1" hangingPunct="1">
              <a:lnSpc>
                <a:spcPct val="90000"/>
              </a:lnSpc>
              <a:spcBef>
                <a:spcPct val="50000"/>
              </a:spcBef>
              <a:buClr>
                <a:srgbClr val="FFCC00"/>
              </a:buClr>
              <a:buSzPct val="80000"/>
              <a:buFont typeface="Wingdings" panose="05000000000000000000" pitchFamily="2" charset="2"/>
              <a:buChar char="è"/>
            </a:pPr>
            <a:r>
              <a:rPr lang="de-DE" altLang="de-DE" sz="1500">
                <a:latin typeface="Tahoma" panose="020B0604030504040204" pitchFamily="34" charset="0"/>
              </a:rPr>
              <a:t>„Um glücklich zu sein, muss ich bei allem, was ich unternehme, Erfolg haben.“</a:t>
            </a:r>
          </a:p>
          <a:p>
            <a:pPr eaLnBrk="1" hangingPunct="1">
              <a:lnSpc>
                <a:spcPct val="90000"/>
              </a:lnSpc>
              <a:spcBef>
                <a:spcPct val="50000"/>
              </a:spcBef>
              <a:buClr>
                <a:srgbClr val="FFCC00"/>
              </a:buClr>
              <a:buSzPct val="80000"/>
              <a:buFont typeface="Wingdings" panose="05000000000000000000" pitchFamily="2" charset="2"/>
              <a:buChar char="è"/>
            </a:pPr>
            <a:r>
              <a:rPr lang="de-DE" altLang="de-DE" sz="1500">
                <a:latin typeface="Tahoma" panose="020B0604030504040204" pitchFamily="34" charset="0"/>
              </a:rPr>
              <a:t>„Wenn jemand eine andere Meinung hat, dann mag er mich nicht.“</a:t>
            </a:r>
          </a:p>
          <a:p>
            <a:pPr eaLnBrk="1" hangingPunct="1">
              <a:lnSpc>
                <a:spcPct val="90000"/>
              </a:lnSpc>
              <a:spcBef>
                <a:spcPct val="50000"/>
              </a:spcBef>
              <a:buClr>
                <a:srgbClr val="FFCC00"/>
              </a:buClr>
              <a:buSzPct val="80000"/>
              <a:buFont typeface="Wingdings" panose="05000000000000000000" pitchFamily="2" charset="2"/>
              <a:buChar char="è"/>
            </a:pPr>
            <a:r>
              <a:rPr lang="de-DE" altLang="de-DE" sz="1500">
                <a:latin typeface="Tahoma" panose="020B0604030504040204" pitchFamily="34" charset="0"/>
              </a:rPr>
              <a:t>Wenn ich meine Gefühle nicht kontrollieren kann, zeigt das, dass ich überschnappe.“</a:t>
            </a:r>
          </a:p>
        </p:txBody>
      </p:sp>
    </p:spTree>
    <p:extLst>
      <p:ext uri="{BB962C8B-B14F-4D97-AF65-F5344CB8AC3E}">
        <p14:creationId xmlns:p14="http://schemas.microsoft.com/office/powerpoint/2010/main" val="364415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09B24E-15D9-4802-A340-44E68A8681A8}" type="slidenum">
              <a:rPr lang="de-DE" altLang="de-DE">
                <a:latin typeface="Tahoma" panose="020B0604030504040204" pitchFamily="34" charset="0"/>
              </a:rPr>
              <a:pPr>
                <a:spcBef>
                  <a:spcPct val="0"/>
                </a:spcBef>
              </a:pPr>
              <a:t>10</a:t>
            </a:fld>
            <a:endParaRPr lang="de-DE" altLang="de-DE">
              <a:latin typeface="Tahoma" panose="020B0604030504040204"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3180789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2FA135-5BB7-4CD1-B8FE-284F8C5DBE48}" type="slidenum">
              <a:rPr lang="de-DE" altLang="de-DE">
                <a:latin typeface="Tahoma" panose="020B0604030504040204" pitchFamily="34" charset="0"/>
              </a:rPr>
              <a:pPr>
                <a:spcBef>
                  <a:spcPct val="0"/>
                </a:spcBef>
              </a:pPr>
              <a:t>48</a:t>
            </a:fld>
            <a:endParaRPr lang="de-DE" altLang="de-DE">
              <a:latin typeface="Tahoma" panose="020B0604030504040204"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1783678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08A84F-36D1-4E5A-962B-F8DE174D8CEB}" type="slidenum">
              <a:rPr lang="de-DE" altLang="de-DE">
                <a:latin typeface="Tahoma" panose="020B0604030504040204" pitchFamily="34" charset="0"/>
              </a:rPr>
              <a:pPr>
                <a:spcBef>
                  <a:spcPct val="0"/>
                </a:spcBef>
              </a:pPr>
              <a:t>52</a:t>
            </a:fld>
            <a:endParaRPr lang="de-DE" altLang="de-DE">
              <a:latin typeface="Tahoma" panose="020B060403050404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buFont typeface="Wingdings" panose="05000000000000000000" pitchFamily="2" charset="2"/>
              <a:buAutoNum type="arabicPeriod"/>
            </a:pPr>
            <a:r>
              <a:rPr lang="en-US" altLang="de-DE"/>
              <a:t>All-or-nothing thinking - Thinking of things in absolute terms, like "always", "every" or "never". Few aspects of human behavior are so absolute. (See false dilemma.)</a:t>
            </a:r>
          </a:p>
          <a:p>
            <a:pPr eaLnBrk="1" hangingPunct="1">
              <a:lnSpc>
                <a:spcPct val="80000"/>
              </a:lnSpc>
              <a:spcBef>
                <a:spcPct val="0"/>
              </a:spcBef>
              <a:buFont typeface="Wingdings" panose="05000000000000000000" pitchFamily="2" charset="2"/>
              <a:buAutoNum type="arabicPeriod"/>
            </a:pPr>
            <a:r>
              <a:rPr lang="en-US" altLang="de-DE"/>
              <a:t>Overgeneralization - Taking isolated cases and using them to make wide generalizations. (See hasty generalization.)</a:t>
            </a:r>
          </a:p>
          <a:p>
            <a:pPr eaLnBrk="1" hangingPunct="1">
              <a:lnSpc>
                <a:spcPct val="80000"/>
              </a:lnSpc>
              <a:spcBef>
                <a:spcPct val="0"/>
              </a:spcBef>
              <a:buFont typeface="Wingdings" panose="05000000000000000000" pitchFamily="2" charset="2"/>
              <a:buAutoNum type="arabicPeriod"/>
            </a:pPr>
            <a:r>
              <a:rPr lang="en-US" altLang="de-DE"/>
              <a:t>Mental filter - Focusing exclusively on certain, usually negative or upsetting, aspects of something while ignoring the rest, like a tiny imperfection in a piece of clothing. (See misleading vividness.)</a:t>
            </a:r>
          </a:p>
          <a:p>
            <a:pPr eaLnBrk="1" hangingPunct="1">
              <a:lnSpc>
                <a:spcPct val="80000"/>
              </a:lnSpc>
              <a:spcBef>
                <a:spcPct val="0"/>
              </a:spcBef>
              <a:buFont typeface="Wingdings" panose="05000000000000000000" pitchFamily="2" charset="2"/>
              <a:buAutoNum type="arabicPeriod"/>
            </a:pPr>
            <a:r>
              <a:rPr lang="en-US" altLang="de-DE"/>
              <a:t>Disqualifying the positive - Continually "shooting down" positive experiences for arbitrary, ad hoc reasons. (See special pleading.)</a:t>
            </a:r>
          </a:p>
          <a:p>
            <a:pPr eaLnBrk="1" hangingPunct="1">
              <a:lnSpc>
                <a:spcPct val="80000"/>
              </a:lnSpc>
              <a:spcBef>
                <a:spcPct val="0"/>
              </a:spcBef>
              <a:buFont typeface="Wingdings" panose="05000000000000000000" pitchFamily="2" charset="2"/>
              <a:buAutoNum type="arabicPeriod"/>
            </a:pPr>
            <a:r>
              <a:rPr lang="en-US" altLang="de-DE"/>
              <a:t>Jumping to conclusions - Assuming something negative where there is no evidence to support it. Two specific subtypes are also identified:</a:t>
            </a:r>
          </a:p>
          <a:p>
            <a:pPr eaLnBrk="1" hangingPunct="1">
              <a:lnSpc>
                <a:spcPct val="80000"/>
              </a:lnSpc>
              <a:spcBef>
                <a:spcPct val="0"/>
              </a:spcBef>
              <a:buFont typeface="Wingdings" panose="05000000000000000000" pitchFamily="2" charset="2"/>
              <a:buNone/>
            </a:pPr>
            <a:r>
              <a:rPr lang="en-US" altLang="de-DE"/>
              <a:t>          * Mind reading - Assuming the intentions of others.</a:t>
            </a:r>
          </a:p>
          <a:p>
            <a:pPr eaLnBrk="1" hangingPunct="1">
              <a:lnSpc>
                <a:spcPct val="80000"/>
              </a:lnSpc>
              <a:spcBef>
                <a:spcPct val="0"/>
              </a:spcBef>
              <a:buFont typeface="Wingdings" panose="05000000000000000000" pitchFamily="2" charset="2"/>
              <a:buNone/>
            </a:pPr>
            <a:r>
              <a:rPr lang="en-US" altLang="de-DE"/>
              <a:t>          * Fortune telling - Predicting how things will turn before they happen. (See slippery slope.)</a:t>
            </a:r>
          </a:p>
          <a:p>
            <a:pPr eaLnBrk="1" hangingPunct="1">
              <a:lnSpc>
                <a:spcPct val="80000"/>
              </a:lnSpc>
              <a:spcBef>
                <a:spcPct val="0"/>
              </a:spcBef>
              <a:buFont typeface="Wingdings" panose="05000000000000000000" pitchFamily="2" charset="2"/>
              <a:buNone/>
            </a:pPr>
            <a:r>
              <a:rPr lang="en-US" altLang="de-DE"/>
              <a:t>6. 	Magnification and Minimization - Inappropriately understating or exaggerating the way people or situations truly are. Often the positive characteristics of other people are exaggerated and negative characteristics are understated. There is one subtype of magnification:</a:t>
            </a:r>
          </a:p>
          <a:p>
            <a:pPr eaLnBrk="1" hangingPunct="1">
              <a:lnSpc>
                <a:spcPct val="80000"/>
              </a:lnSpc>
              <a:spcBef>
                <a:spcPct val="0"/>
              </a:spcBef>
              <a:buFont typeface="Wingdings" panose="05000000000000000000" pitchFamily="2" charset="2"/>
              <a:buNone/>
            </a:pPr>
            <a:r>
              <a:rPr lang="en-US" altLang="de-DE"/>
              <a:t>          * Catastrophizing - Focusing on the worst possible outcome, however unlikely, or thinking that a situation is unbearable or impossible when it is really just uncomfortable.</a:t>
            </a:r>
          </a:p>
          <a:p>
            <a:pPr eaLnBrk="1" hangingPunct="1">
              <a:lnSpc>
                <a:spcPct val="80000"/>
              </a:lnSpc>
              <a:spcBef>
                <a:spcPct val="0"/>
              </a:spcBef>
              <a:buFont typeface="Wingdings" panose="05000000000000000000" pitchFamily="2" charset="2"/>
              <a:buNone/>
            </a:pPr>
            <a:r>
              <a:rPr lang="en-US" altLang="de-DE"/>
              <a:t>7.	 Emotional reasoning - Making decisions and arguments based on how you feel rather than objective reality. (See appeal to consequences.)</a:t>
            </a:r>
          </a:p>
          <a:p>
            <a:pPr eaLnBrk="1" hangingPunct="1">
              <a:lnSpc>
                <a:spcPct val="80000"/>
              </a:lnSpc>
              <a:spcBef>
                <a:spcPct val="0"/>
              </a:spcBef>
              <a:buFont typeface="Wingdings" panose="05000000000000000000" pitchFamily="2" charset="2"/>
              <a:buNone/>
            </a:pPr>
            <a:r>
              <a:rPr lang="en-US" altLang="de-DE"/>
              <a:t>8.	 Making should statements - Concentrating on what you think "should" or ought to be rather than the actual situation you are faced with, or having rigid rules which you think should always apply no matter what the circumstances are. Albert Ellis termed this "Musturbation". (See wishful thinking.)</a:t>
            </a:r>
          </a:p>
          <a:p>
            <a:pPr eaLnBrk="1" hangingPunct="1">
              <a:lnSpc>
                <a:spcPct val="80000"/>
              </a:lnSpc>
              <a:spcBef>
                <a:spcPct val="0"/>
              </a:spcBef>
              <a:buFont typeface="Wingdings" panose="05000000000000000000" pitchFamily="2" charset="2"/>
              <a:buNone/>
            </a:pPr>
            <a:r>
              <a:rPr lang="en-US" altLang="de-DE"/>
              <a:t>9.	Labeling and Mislabeling - Explaining behaviors or events, merely by naming them; related to overgeneralization. Rather than describing the specific behavior, you assign a label to someone or yourself that puts them in absolute and unalterable terms. Mislabeling involves describing an event with language that is highly colored and emotionally loaded.</a:t>
            </a:r>
          </a:p>
          <a:p>
            <a:pPr eaLnBrk="1" hangingPunct="1">
              <a:lnSpc>
                <a:spcPct val="80000"/>
              </a:lnSpc>
              <a:spcBef>
                <a:spcPct val="0"/>
              </a:spcBef>
              <a:buFont typeface="Wingdings" panose="05000000000000000000" pitchFamily="2" charset="2"/>
              <a:buNone/>
            </a:pPr>
            <a:r>
              <a:rPr lang="en-US" altLang="de-DE"/>
              <a:t>10. 	Personalization (or attribution) - Assuming you or others directly caused things when that may not have been the case. (See illusion of control.) When applied to others, blame is an example.</a:t>
            </a:r>
            <a:endParaRPr lang="de-CH" altLang="de-DE"/>
          </a:p>
          <a:p>
            <a:pPr eaLnBrk="1" hangingPunct="1">
              <a:spcBef>
                <a:spcPct val="0"/>
              </a:spcBef>
            </a:pPr>
            <a:endParaRPr lang="de-DE" altLang="de-DE"/>
          </a:p>
        </p:txBody>
      </p:sp>
    </p:spTree>
    <p:extLst>
      <p:ext uri="{BB962C8B-B14F-4D97-AF65-F5344CB8AC3E}">
        <p14:creationId xmlns:p14="http://schemas.microsoft.com/office/powerpoint/2010/main" val="608598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dirty="0"/>
          </a:p>
        </p:txBody>
      </p:sp>
      <p:sp>
        <p:nvSpPr>
          <p:cNvPr id="983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C32E94-BB4D-4929-9EF7-D2F70571DE5B}" type="slidenum">
              <a:rPr lang="de-CH" altLang="de-DE"/>
              <a:pPr>
                <a:spcBef>
                  <a:spcPct val="0"/>
                </a:spcBef>
              </a:pPr>
              <a:t>55</a:t>
            </a:fld>
            <a:endParaRPr lang="de-CH" altLang="de-DE"/>
          </a:p>
        </p:txBody>
      </p:sp>
    </p:spTree>
    <p:extLst>
      <p:ext uri="{BB962C8B-B14F-4D97-AF65-F5344CB8AC3E}">
        <p14:creationId xmlns:p14="http://schemas.microsoft.com/office/powerpoint/2010/main" val="457491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5E9DDF-10A2-424A-B260-DC8BF15012E5}" type="slidenum">
              <a:rPr lang="de-DE" altLang="de-DE">
                <a:latin typeface="Tahoma" panose="020B0604030504040204" pitchFamily="34" charset="0"/>
              </a:rPr>
              <a:pPr>
                <a:spcBef>
                  <a:spcPct val="0"/>
                </a:spcBef>
              </a:pPr>
              <a:t>60</a:t>
            </a:fld>
            <a:endParaRPr lang="de-DE" altLang="de-DE">
              <a:latin typeface="Tahoma" panose="020B0604030504040204" pitchFamily="34"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xfrm>
            <a:off x="914400" y="4343400"/>
            <a:ext cx="5029200"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681080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C4F2E8-8CA8-4A85-8F93-ABC161B19948}" type="slidenum">
              <a:rPr lang="de-DE" altLang="de-DE">
                <a:latin typeface="Tahoma" panose="020B0604030504040204" pitchFamily="34" charset="0"/>
              </a:rPr>
              <a:pPr>
                <a:spcBef>
                  <a:spcPct val="0"/>
                </a:spcBef>
              </a:pPr>
              <a:t>61</a:t>
            </a:fld>
            <a:endParaRPr lang="de-DE" altLang="de-DE">
              <a:latin typeface="Tahoma" panose="020B0604030504040204" pitchFamily="34" charset="0"/>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xfrm>
            <a:off x="914400" y="4343400"/>
            <a:ext cx="5029200"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385198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091C8C-D06C-479E-997B-0BBC03A2EABA}" type="slidenum">
              <a:rPr lang="de-DE" altLang="de-DE">
                <a:latin typeface="Tahoma" panose="020B0604030504040204" pitchFamily="34" charset="0"/>
              </a:rPr>
              <a:pPr>
                <a:spcBef>
                  <a:spcPct val="0"/>
                </a:spcBef>
              </a:pPr>
              <a:t>62</a:t>
            </a:fld>
            <a:endParaRPr lang="de-DE" altLang="de-DE">
              <a:latin typeface="Tahoma" panose="020B060403050404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914400" y="4343400"/>
            <a:ext cx="5029200"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2685909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F2C0F3-A670-4A4A-8C13-35E821D99D03}" type="slidenum">
              <a:rPr lang="de-DE" altLang="de-DE">
                <a:latin typeface="Tahoma" panose="020B0604030504040204" pitchFamily="34" charset="0"/>
              </a:rPr>
              <a:pPr>
                <a:spcBef>
                  <a:spcPct val="0"/>
                </a:spcBef>
              </a:pPr>
              <a:t>63</a:t>
            </a:fld>
            <a:endParaRPr lang="de-DE" altLang="de-DE">
              <a:latin typeface="Tahoma" panose="020B0604030504040204" pitchFamily="34" charset="0"/>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xfrm>
            <a:off x="914400" y="4343400"/>
            <a:ext cx="5029200"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278132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5830B-6139-4362-AE10-36E4B44E0EF9}" type="slidenum">
              <a:rPr lang="de-CH" altLang="de-DE"/>
              <a:pPr/>
              <a:t>64</a:t>
            </a:fld>
            <a:endParaRPr lang="de-CH" altLang="de-DE"/>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9058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BC8939-EABA-4C55-A4C1-2FDF6C88FDD3}" type="slidenum">
              <a:rPr lang="de-DE" altLang="de-DE">
                <a:latin typeface="Tahoma" panose="020B0604030504040204" pitchFamily="34" charset="0"/>
              </a:rPr>
              <a:pPr>
                <a:spcBef>
                  <a:spcPct val="0"/>
                </a:spcBef>
              </a:pPr>
              <a:t>12</a:t>
            </a:fld>
            <a:endParaRPr lang="de-DE" altLang="de-DE">
              <a:latin typeface="Tahoma" panose="020B0604030504040204"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201112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B430A6-9AAC-4F54-AC8F-1C2B55A7C9C9}" type="slidenum">
              <a:rPr lang="de-DE" altLang="de-DE">
                <a:latin typeface="Tahoma" panose="020B0604030504040204" pitchFamily="34" charset="0"/>
              </a:rPr>
              <a:pPr>
                <a:spcBef>
                  <a:spcPct val="0"/>
                </a:spcBef>
              </a:pPr>
              <a:t>13</a:t>
            </a:fld>
            <a:endParaRPr lang="de-DE" altLang="de-DE">
              <a:latin typeface="Tahoma" panose="020B0604030504040204" pitchFamily="34" charset="0"/>
            </a:endParaRPr>
          </a:p>
        </p:txBody>
      </p:sp>
      <p:sp>
        <p:nvSpPr>
          <p:cNvPr id="27651" name="Rectangle 2"/>
          <p:cNvSpPr>
            <a:spLocks noGrp="1" noRot="1" noChangeAspect="1" noChangeArrowheads="1" noTextEdit="1"/>
          </p:cNvSpPr>
          <p:nvPr>
            <p:ph type="sldImg"/>
          </p:nvPr>
        </p:nvSpPr>
        <p:spPr bwMode="auto">
          <a:xfrm>
            <a:off x="1000125" y="685800"/>
            <a:ext cx="485933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a:p>
        </p:txBody>
      </p:sp>
    </p:spTree>
    <p:extLst>
      <p:ext uri="{BB962C8B-B14F-4D97-AF65-F5344CB8AC3E}">
        <p14:creationId xmlns:p14="http://schemas.microsoft.com/office/powerpoint/2010/main" val="2614688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529FDE-6247-4E20-A6A7-F5315277077B}" type="slidenum">
              <a:rPr lang="de-DE" altLang="de-DE">
                <a:latin typeface="Tahoma" panose="020B0604030504040204" pitchFamily="34" charset="0"/>
              </a:rPr>
              <a:pPr>
                <a:spcBef>
                  <a:spcPct val="0"/>
                </a:spcBef>
              </a:pPr>
              <a:t>14</a:t>
            </a:fld>
            <a:endParaRPr lang="de-DE" altLang="de-DE">
              <a:latin typeface="Tahoma" panose="020B0604030504040204"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283182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F1FEDC-9C25-43AF-B062-C5DBC5B42635}" type="slidenum">
              <a:rPr lang="de-DE" altLang="de-DE">
                <a:latin typeface="Tahoma" panose="020B0604030504040204" pitchFamily="34" charset="0"/>
              </a:rPr>
              <a:pPr>
                <a:spcBef>
                  <a:spcPct val="0"/>
                </a:spcBef>
              </a:pPr>
              <a:t>15</a:t>
            </a:fld>
            <a:endParaRPr lang="de-DE" altLang="de-DE">
              <a:latin typeface="Tahoma" panose="020B060403050404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3255931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E8C3FA-800D-4282-A777-1D03D576D80B}" type="slidenum">
              <a:rPr lang="de-DE" altLang="de-DE">
                <a:latin typeface="Tahoma" panose="020B0604030504040204" pitchFamily="34" charset="0"/>
              </a:rPr>
              <a:pPr>
                <a:spcBef>
                  <a:spcPct val="0"/>
                </a:spcBef>
              </a:pPr>
              <a:t>16</a:t>
            </a:fld>
            <a:endParaRPr lang="de-DE" altLang="de-DE">
              <a:latin typeface="Tahoma" panose="020B060403050404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4227232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E86DC1-9A3E-420D-8BFF-4E333251A2B5}" type="slidenum">
              <a:rPr lang="de-DE" altLang="de-DE">
                <a:latin typeface="Tahoma" panose="020B0604030504040204" pitchFamily="34" charset="0"/>
              </a:rPr>
              <a:pPr>
                <a:spcBef>
                  <a:spcPct val="0"/>
                </a:spcBef>
              </a:pPr>
              <a:t>17</a:t>
            </a:fld>
            <a:endParaRPr lang="de-DE" altLang="de-DE">
              <a:latin typeface="Tahoma" panose="020B060403050404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124125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29139" y="609602"/>
            <a:ext cx="8263573" cy="3467471"/>
          </a:xfrm>
        </p:spPr>
        <p:txBody>
          <a:bodyPr anchor="b">
            <a:noAutofit/>
          </a:bodyPr>
          <a:lstStyle>
            <a:lvl1pPr>
              <a:lnSpc>
                <a:spcPct val="100000"/>
              </a:lnSpc>
              <a:defRPr sz="4800" baseline="0"/>
            </a:lvl1pPr>
          </a:lstStyle>
          <a:p>
            <a:r>
              <a:rPr lang="de-DE"/>
              <a:t>Titelmasterformat durch Klicken bearbeiten</a:t>
            </a:r>
            <a:endParaRPr lang="en-US" dirty="0"/>
          </a:p>
        </p:txBody>
      </p:sp>
      <p:sp>
        <p:nvSpPr>
          <p:cNvPr id="3" name="Subtitle 2"/>
          <p:cNvSpPr>
            <a:spLocks noGrp="1"/>
          </p:cNvSpPr>
          <p:nvPr>
            <p:ph type="subTitle" idx="1"/>
          </p:nvPr>
        </p:nvSpPr>
        <p:spPr>
          <a:xfrm>
            <a:off x="1458278" y="4953000"/>
            <a:ext cx="6805295" cy="1219200"/>
          </a:xfrm>
        </p:spPr>
        <p:txBody>
          <a:bodyPr>
            <a:normAutofit/>
          </a:bodyPr>
          <a:lstStyle>
            <a:lvl1pPr marL="0" indent="0" algn="ctr">
              <a:buNone/>
              <a:defRPr sz="24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4C75587-FBDD-4C5F-8192-25D20A6AE69C}" type="slidenum">
              <a:rPr lang="en-US" altLang="de-DE"/>
              <a:pPr>
                <a:defRPr/>
              </a:pPr>
              <a:t>‹Nr.›</a:t>
            </a:fld>
            <a:endParaRPr lang="en-US" altLang="de-DE"/>
          </a:p>
        </p:txBody>
      </p:sp>
    </p:spTree>
    <p:extLst>
      <p:ext uri="{BB962C8B-B14F-4D97-AF65-F5344CB8AC3E}">
        <p14:creationId xmlns:p14="http://schemas.microsoft.com/office/powerpoint/2010/main" val="210795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8058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341" y="274639"/>
            <a:ext cx="2187416" cy="585152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86092" y="274639"/>
            <a:ext cx="6400218"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312415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729139" y="341784"/>
            <a:ext cx="8263573" cy="1143000"/>
          </a:xfrm>
        </p:spPr>
        <p:txBody>
          <a:bodyPr/>
          <a:lstStyle/>
          <a:p>
            <a:r>
              <a:rPr lang="de-DE"/>
              <a:t>Titelmasterformat durch Klicken bearbeiten</a:t>
            </a:r>
            <a:endParaRPr lang="de-CH"/>
          </a:p>
        </p:txBody>
      </p:sp>
      <p:sp>
        <p:nvSpPr>
          <p:cNvPr id="3" name="Inhaltsplatzhalter 2"/>
          <p:cNvSpPr>
            <a:spLocks noGrp="1"/>
          </p:cNvSpPr>
          <p:nvPr>
            <p:ph sz="half" idx="1"/>
          </p:nvPr>
        </p:nvSpPr>
        <p:spPr>
          <a:xfrm>
            <a:off x="808467" y="1557338"/>
            <a:ext cx="4050771" cy="45386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5021268" y="1557338"/>
            <a:ext cx="4050771" cy="45386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xfrm>
            <a:off x="728663" y="6248400"/>
            <a:ext cx="202565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de-CH"/>
          </a:p>
        </p:txBody>
      </p:sp>
      <p:sp>
        <p:nvSpPr>
          <p:cNvPr id="6" name="Rectangle 5"/>
          <p:cNvSpPr>
            <a:spLocks noGrp="1" noChangeArrowheads="1"/>
          </p:cNvSpPr>
          <p:nvPr>
            <p:ph type="ftr" sz="quarter" idx="11"/>
          </p:nvPr>
        </p:nvSpPr>
        <p:spPr>
          <a:xfrm>
            <a:off x="3321050" y="6248400"/>
            <a:ext cx="307975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de-CH"/>
          </a:p>
        </p:txBody>
      </p:sp>
      <p:sp>
        <p:nvSpPr>
          <p:cNvPr id="7" name="Rectangle 6"/>
          <p:cNvSpPr>
            <a:spLocks noGrp="1" noChangeArrowheads="1"/>
          </p:cNvSpPr>
          <p:nvPr>
            <p:ph type="sldNum" sz="quarter" idx="12"/>
          </p:nvPr>
        </p:nvSpPr>
        <p:spPr/>
        <p:txBody>
          <a:bodyPr/>
          <a:lstStyle>
            <a:lvl1pPr>
              <a:defRPr smtClean="0"/>
            </a:lvl1pPr>
          </a:lstStyle>
          <a:p>
            <a:pPr>
              <a:defRPr/>
            </a:pPr>
            <a:fld id="{E70F41B0-3665-465C-91EA-2043AFB3A156}" type="slidenum">
              <a:rPr lang="de-CH" altLang="de-DE"/>
              <a:pPr>
                <a:defRPr/>
              </a:pPr>
              <a:t>‹Nr.›</a:t>
            </a:fld>
            <a:endParaRPr lang="de-CH" altLang="de-DE"/>
          </a:p>
        </p:txBody>
      </p:sp>
    </p:spTree>
    <p:extLst>
      <p:ext uri="{BB962C8B-B14F-4D97-AF65-F5344CB8AC3E}">
        <p14:creationId xmlns:p14="http://schemas.microsoft.com/office/powerpoint/2010/main" val="99010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86093" y="332656"/>
            <a:ext cx="8749665" cy="1152128"/>
          </a:xfrm>
        </p:spPr>
        <p:txBody>
          <a:bodyPr/>
          <a:lstStyle/>
          <a:p>
            <a:r>
              <a:rPr lang="de-DE" dirty="0"/>
              <a:t>Titelmasterformat durch Klicken bearbeiten</a:t>
            </a:r>
            <a:endParaRPr lang="en-US" dirty="0"/>
          </a:p>
        </p:txBody>
      </p:sp>
      <p:sp>
        <p:nvSpPr>
          <p:cNvPr id="3" name="Content Placeholder 2"/>
          <p:cNvSpPr>
            <a:spLocks noGrp="1"/>
          </p:cNvSpPr>
          <p:nvPr>
            <p:ph idx="1"/>
          </p:nvPr>
        </p:nvSpPr>
        <p:spPr>
          <a:xfrm>
            <a:off x="486093" y="1700809"/>
            <a:ext cx="8749665" cy="4425355"/>
          </a:xfrm>
        </p:spPr>
        <p:txBody>
          <a:bodyPr/>
          <a:lstStyle>
            <a:lvl1pPr>
              <a:defRPr b="0"/>
            </a:lvl1pPr>
            <a:lvl5pPr>
              <a:defRPr/>
            </a:lvl5pPr>
            <a:lvl6pPr>
              <a:defRPr/>
            </a:lvl6pPr>
            <a:lvl7pPr>
              <a:defRPr/>
            </a:lvl7pPr>
            <a:lvl8pPr>
              <a:defRPr/>
            </a:lvl8pPr>
            <a:lvl9pPr>
              <a:buFont typeface="Arial" pitchFamily="34" charset="0"/>
              <a:buChar char="•"/>
              <a:defRPr/>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732DEE5-F645-4269-8F90-CCD6974AA2DB}" type="slidenum">
              <a:rPr lang="en-US" altLang="de-DE"/>
              <a:pPr>
                <a:defRPr/>
              </a:pPr>
              <a:t>‹Nr.›</a:t>
            </a:fld>
            <a:endParaRPr lang="en-US" altLang="de-DE"/>
          </a:p>
        </p:txBody>
      </p:sp>
    </p:spTree>
    <p:extLst>
      <p:ext uri="{BB962C8B-B14F-4D97-AF65-F5344CB8AC3E}">
        <p14:creationId xmlns:p14="http://schemas.microsoft.com/office/powerpoint/2010/main" val="66938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4" name="Oval 6"/>
          <p:cNvSpPr/>
          <p:nvPr/>
        </p:nvSpPr>
        <p:spPr>
          <a:xfrm>
            <a:off x="4779963" y="3924300"/>
            <a:ext cx="8890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7"/>
          <p:cNvSpPr/>
          <p:nvPr/>
        </p:nvSpPr>
        <p:spPr>
          <a:xfrm>
            <a:off x="4992688" y="3924300"/>
            <a:ext cx="8890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8"/>
          <p:cNvSpPr/>
          <p:nvPr/>
        </p:nvSpPr>
        <p:spPr>
          <a:xfrm>
            <a:off x="4568825" y="3924300"/>
            <a:ext cx="8890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67959" y="1371601"/>
            <a:ext cx="8263573"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a:t>Titelmasterformat durch Klicken bearbeiten</a:t>
            </a:r>
            <a:endParaRPr lang="en-US" dirty="0"/>
          </a:p>
        </p:txBody>
      </p:sp>
      <p:sp>
        <p:nvSpPr>
          <p:cNvPr id="3" name="Text Placeholder 2"/>
          <p:cNvSpPr>
            <a:spLocks noGrp="1"/>
          </p:cNvSpPr>
          <p:nvPr>
            <p:ph type="body" idx="1"/>
          </p:nvPr>
        </p:nvSpPr>
        <p:spPr>
          <a:xfrm>
            <a:off x="767959" y="4068764"/>
            <a:ext cx="8263573"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7" name="Date Placeholder 3"/>
          <p:cNvSpPr>
            <a:spLocks noGrp="1"/>
          </p:cNvSpPr>
          <p:nvPr>
            <p:ph type="dt" sz="half" idx="10"/>
          </p:nvPr>
        </p:nvSpPr>
        <p:spPr>
          <a:xfrm>
            <a:off x="6764338" y="6356350"/>
            <a:ext cx="221773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B4A3DF1-3E83-4866-A3E8-77BA8665522B}" type="datetime1">
              <a:rPr lang="en-US"/>
              <a:pPr>
                <a:defRPr/>
              </a:pPr>
              <a:t>4/30/2017</a:t>
            </a:fld>
            <a:endParaRPr lang="en-US"/>
          </a:p>
        </p:txBody>
      </p:sp>
      <p:sp>
        <p:nvSpPr>
          <p:cNvPr id="8" name="Footer Placeholder 4"/>
          <p:cNvSpPr>
            <a:spLocks noGrp="1"/>
          </p:cNvSpPr>
          <p:nvPr>
            <p:ph type="ftr" sz="quarter" idx="11"/>
          </p:nvPr>
        </p:nvSpPr>
        <p:spPr>
          <a:xfrm>
            <a:off x="700088" y="6356350"/>
            <a:ext cx="30289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US"/>
              <a:t>Footer Text</a:t>
            </a:r>
          </a:p>
        </p:txBody>
      </p:sp>
      <p:sp>
        <p:nvSpPr>
          <p:cNvPr id="9" name="Slide Number Placeholder 5"/>
          <p:cNvSpPr>
            <a:spLocks noGrp="1"/>
          </p:cNvSpPr>
          <p:nvPr>
            <p:ph type="sldNum" sz="quarter" idx="12"/>
          </p:nvPr>
        </p:nvSpPr>
        <p:spPr/>
        <p:txBody>
          <a:bodyPr/>
          <a:lstStyle>
            <a:lvl1pPr>
              <a:defRPr smtClean="0"/>
            </a:lvl1pPr>
          </a:lstStyle>
          <a:p>
            <a:pPr>
              <a:defRPr/>
            </a:pPr>
            <a:fld id="{FEB22915-D216-41C3-A32F-275B3FF9EEF6}" type="slidenum">
              <a:rPr lang="en-US" altLang="de-DE"/>
              <a:pPr>
                <a:defRPr/>
              </a:pPr>
              <a:t>‹Nr.›</a:t>
            </a:fld>
            <a:endParaRPr lang="en-US" altLang="de-DE"/>
          </a:p>
        </p:txBody>
      </p:sp>
    </p:spTree>
    <p:extLst>
      <p:ext uri="{BB962C8B-B14F-4D97-AF65-F5344CB8AC3E}">
        <p14:creationId xmlns:p14="http://schemas.microsoft.com/office/powerpoint/2010/main" val="290942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half" idx="2"/>
          </p:nvPr>
        </p:nvSpPr>
        <p:spPr>
          <a:xfrm>
            <a:off x="4941940" y="1600201"/>
            <a:ext cx="4293817" cy="4525963"/>
          </a:xfrm>
        </p:spPr>
        <p:txBody>
          <a:bodyPr/>
          <a:lstStyle>
            <a:lvl1pPr>
              <a:defRPr sz="24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Content Placeholder 8"/>
          <p:cNvSpPr>
            <a:spLocks noGrp="1"/>
          </p:cNvSpPr>
          <p:nvPr>
            <p:ph sz="quarter" idx="13"/>
          </p:nvPr>
        </p:nvSpPr>
        <p:spPr>
          <a:xfrm>
            <a:off x="388874" y="1600200"/>
            <a:ext cx="4297058" cy="4526280"/>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D8A75DBC-C58D-435F-82A9-A14A7962E934}" type="slidenum">
              <a:rPr lang="en-US" altLang="de-DE"/>
              <a:pPr>
                <a:defRPr/>
              </a:pPr>
              <a:t>‹Nr.›</a:t>
            </a:fld>
            <a:endParaRPr lang="en-US" altLang="de-DE"/>
          </a:p>
        </p:txBody>
      </p:sp>
    </p:spTree>
    <p:extLst>
      <p:ext uri="{BB962C8B-B14F-4D97-AF65-F5344CB8AC3E}">
        <p14:creationId xmlns:p14="http://schemas.microsoft.com/office/powerpoint/2010/main" val="96449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86093" y="1600200"/>
            <a:ext cx="4295505"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5" name="Text Placeholder 4"/>
          <p:cNvSpPr>
            <a:spLocks noGrp="1"/>
          </p:cNvSpPr>
          <p:nvPr>
            <p:ph type="body" sz="quarter" idx="3"/>
          </p:nvPr>
        </p:nvSpPr>
        <p:spPr>
          <a:xfrm>
            <a:off x="4941941" y="1600200"/>
            <a:ext cx="4297193"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11" name="Content Placeholder 10"/>
          <p:cNvSpPr>
            <a:spLocks noGrp="1"/>
          </p:cNvSpPr>
          <p:nvPr>
            <p:ph sz="quarter" idx="13"/>
          </p:nvPr>
        </p:nvSpPr>
        <p:spPr>
          <a:xfrm>
            <a:off x="486092" y="2212848"/>
            <a:ext cx="4297058" cy="3913632"/>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Content Placeholder 12"/>
          <p:cNvSpPr>
            <a:spLocks noGrp="1"/>
          </p:cNvSpPr>
          <p:nvPr>
            <p:ph sz="quarter" idx="14"/>
          </p:nvPr>
        </p:nvSpPr>
        <p:spPr>
          <a:xfrm>
            <a:off x="4967865" y="2212849"/>
            <a:ext cx="4297058" cy="3913187"/>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Slide Number Placeholder 5"/>
          <p:cNvSpPr>
            <a:spLocks noGrp="1"/>
          </p:cNvSpPr>
          <p:nvPr>
            <p:ph type="sldNum" sz="quarter" idx="15"/>
          </p:nvPr>
        </p:nvSpPr>
        <p:spPr>
          <a:xfrm>
            <a:off x="9191625" y="-100013"/>
            <a:ext cx="598488" cy="365126"/>
          </a:xfrm>
        </p:spPr>
        <p:txBody>
          <a:bodyPr/>
          <a:lstStyle>
            <a:lvl1pPr>
              <a:defRPr smtClean="0"/>
            </a:lvl1pPr>
          </a:lstStyle>
          <a:p>
            <a:pPr>
              <a:defRPr/>
            </a:pPr>
            <a:fld id="{D1F35247-D1B2-40D9-8A9B-0640832C571F}" type="slidenum">
              <a:rPr lang="en-US" altLang="de-DE"/>
              <a:pPr>
                <a:defRPr/>
              </a:pPr>
              <a:t>‹Nr.›</a:t>
            </a:fld>
            <a:endParaRPr lang="en-US" altLang="de-DE"/>
          </a:p>
        </p:txBody>
      </p:sp>
    </p:spTree>
    <p:extLst>
      <p:ext uri="{BB962C8B-B14F-4D97-AF65-F5344CB8AC3E}">
        <p14:creationId xmlns:p14="http://schemas.microsoft.com/office/powerpoint/2010/main" val="137191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Titelmasterformat durch Klicken bearbeiten</a:t>
            </a:r>
            <a:endParaRPr lang="de-CH"/>
          </a:p>
        </p:txBody>
      </p:sp>
      <p:sp>
        <p:nvSpPr>
          <p:cNvPr id="3" name="Slide Number Placeholder 5"/>
          <p:cNvSpPr>
            <a:spLocks noGrp="1"/>
          </p:cNvSpPr>
          <p:nvPr>
            <p:ph type="sldNum" sz="quarter" idx="10"/>
          </p:nvPr>
        </p:nvSpPr>
        <p:spPr/>
        <p:txBody>
          <a:bodyPr/>
          <a:lstStyle>
            <a:lvl1pPr>
              <a:defRPr/>
            </a:lvl1pPr>
          </a:lstStyle>
          <a:p>
            <a:pPr>
              <a:defRPr/>
            </a:pPr>
            <a:fld id="{7D97EB7E-CA3F-483E-821F-21D3C18B7597}" type="slidenum">
              <a:rPr lang="en-US" altLang="de-DE"/>
              <a:pPr>
                <a:defRPr/>
              </a:pPr>
              <a:t>‹Nr.›</a:t>
            </a:fld>
            <a:endParaRPr lang="en-US" altLang="de-DE"/>
          </a:p>
        </p:txBody>
      </p:sp>
    </p:spTree>
    <p:extLst>
      <p:ext uri="{BB962C8B-B14F-4D97-AF65-F5344CB8AC3E}">
        <p14:creationId xmlns:p14="http://schemas.microsoft.com/office/powerpoint/2010/main" val="75044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278CBC8-FFB0-4A86-AF0C-13879A88CE7B}" type="slidenum">
              <a:rPr lang="en-US" altLang="de-DE"/>
              <a:pPr>
                <a:defRPr/>
              </a:pPr>
              <a:t>‹Nr.›</a:t>
            </a:fld>
            <a:endParaRPr lang="en-US" altLang="de-DE"/>
          </a:p>
        </p:txBody>
      </p:sp>
    </p:spTree>
    <p:extLst>
      <p:ext uri="{BB962C8B-B14F-4D97-AF65-F5344CB8AC3E}">
        <p14:creationId xmlns:p14="http://schemas.microsoft.com/office/powerpoint/2010/main" val="205115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80382" y="266700"/>
            <a:ext cx="3198422"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764583" y="273051"/>
            <a:ext cx="531157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80382" y="2438401"/>
            <a:ext cx="3198422"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Slide Number Placeholder 5"/>
          <p:cNvSpPr>
            <a:spLocks noGrp="1"/>
          </p:cNvSpPr>
          <p:nvPr>
            <p:ph type="sldNum" sz="quarter" idx="10"/>
          </p:nvPr>
        </p:nvSpPr>
        <p:spPr>
          <a:xfrm>
            <a:off x="9191625" y="-100013"/>
            <a:ext cx="598488" cy="365126"/>
          </a:xfrm>
        </p:spPr>
        <p:txBody>
          <a:bodyPr/>
          <a:lstStyle>
            <a:lvl1pPr>
              <a:defRPr smtClean="0"/>
            </a:lvl1pPr>
          </a:lstStyle>
          <a:p>
            <a:pPr>
              <a:defRPr/>
            </a:pPr>
            <a:fld id="{CD7E290D-9B1D-4224-A62B-E0BD108E5469}" type="slidenum">
              <a:rPr lang="en-US" altLang="de-DE"/>
              <a:pPr>
                <a:defRPr/>
              </a:pPr>
              <a:t>‹Nr.›</a:t>
            </a:fld>
            <a:endParaRPr lang="en-US" altLang="de-DE"/>
          </a:p>
        </p:txBody>
      </p:sp>
    </p:spTree>
    <p:extLst>
      <p:ext uri="{BB962C8B-B14F-4D97-AF65-F5344CB8AC3E}">
        <p14:creationId xmlns:p14="http://schemas.microsoft.com/office/powerpoint/2010/main" val="298042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85716" y="228600"/>
            <a:ext cx="6072780" cy="895350"/>
          </a:xfrm>
        </p:spPr>
        <p:txBody>
          <a:bodyPr anchor="b"/>
          <a:lstStyle>
            <a:lvl1pPr algn="ctr">
              <a:lnSpc>
                <a:spcPct val="100000"/>
              </a:lnSpc>
              <a:defRPr sz="2800" b="0"/>
            </a:lvl1pPr>
          </a:lstStyle>
          <a:p>
            <a:r>
              <a:rPr lang="de-DE"/>
              <a:t>Titelmasterformat durch Klicken bearbeiten</a:t>
            </a:r>
            <a:endParaRPr lang="en-US" dirty="0"/>
          </a:p>
        </p:txBody>
      </p:sp>
      <p:sp>
        <p:nvSpPr>
          <p:cNvPr id="3" name="Picture Placeholder 2"/>
          <p:cNvSpPr>
            <a:spLocks noGrp="1"/>
          </p:cNvSpPr>
          <p:nvPr>
            <p:ph type="pic" idx="1"/>
          </p:nvPr>
        </p:nvSpPr>
        <p:spPr>
          <a:xfrm>
            <a:off x="1603431" y="1143000"/>
            <a:ext cx="6437349"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1785716" y="5810250"/>
            <a:ext cx="6072780"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Slide Number Placeholder 5"/>
          <p:cNvSpPr>
            <a:spLocks noGrp="1"/>
          </p:cNvSpPr>
          <p:nvPr>
            <p:ph type="sldNum" sz="quarter" idx="10"/>
          </p:nvPr>
        </p:nvSpPr>
        <p:spPr/>
        <p:txBody>
          <a:bodyPr/>
          <a:lstStyle>
            <a:lvl1pPr>
              <a:defRPr/>
            </a:lvl1pPr>
          </a:lstStyle>
          <a:p>
            <a:pPr>
              <a:defRPr/>
            </a:pPr>
            <a:fld id="{B9D22A27-2E5E-42D4-958D-8E5E7F5E0E9A}" type="slidenum">
              <a:rPr lang="en-US" altLang="de-DE"/>
              <a:pPr>
                <a:defRPr/>
              </a:pPr>
              <a:t>‹Nr.›</a:t>
            </a:fld>
            <a:endParaRPr lang="en-US" altLang="de-DE"/>
          </a:p>
        </p:txBody>
      </p:sp>
    </p:spTree>
    <p:extLst>
      <p:ext uri="{BB962C8B-B14F-4D97-AF65-F5344CB8AC3E}">
        <p14:creationId xmlns:p14="http://schemas.microsoft.com/office/powerpoint/2010/main" val="401578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333375"/>
            <a:ext cx="87503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en-US" altLang="de-DE"/>
          </a:p>
        </p:txBody>
      </p:sp>
      <p:sp>
        <p:nvSpPr>
          <p:cNvPr id="1027" name="Text Placeholder 2"/>
          <p:cNvSpPr>
            <a:spLocks noGrp="1"/>
          </p:cNvSpPr>
          <p:nvPr>
            <p:ph type="body" idx="1"/>
          </p:nvPr>
        </p:nvSpPr>
        <p:spPr bwMode="auto">
          <a:xfrm>
            <a:off x="485775" y="1700213"/>
            <a:ext cx="87503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1" name="Rechteck 10"/>
          <p:cNvSpPr/>
          <p:nvPr userDrawn="1"/>
        </p:nvSpPr>
        <p:spPr>
          <a:xfrm>
            <a:off x="-192088" y="-100013"/>
            <a:ext cx="10336213" cy="504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CH"/>
          </a:p>
        </p:txBody>
      </p:sp>
      <p:sp>
        <p:nvSpPr>
          <p:cNvPr id="6" name="Slide Number Placeholder 5"/>
          <p:cNvSpPr>
            <a:spLocks noGrp="1"/>
          </p:cNvSpPr>
          <p:nvPr>
            <p:ph type="sldNum" sz="quarter" idx="4"/>
          </p:nvPr>
        </p:nvSpPr>
        <p:spPr>
          <a:xfrm>
            <a:off x="9191625" y="39688"/>
            <a:ext cx="598488"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b="1" smtClean="0">
                <a:solidFill>
                  <a:schemeClr val="bg1"/>
                </a:solidFill>
                <a:latin typeface="Calibri" panose="020F0502020204030204" pitchFamily="34" charset="0"/>
              </a:defRPr>
            </a:lvl1pPr>
          </a:lstStyle>
          <a:p>
            <a:pPr>
              <a:defRPr/>
            </a:pPr>
            <a:fld id="{B5219379-9CE7-457A-8705-34DAFF428C13}" type="slidenum">
              <a:rPr lang="en-US" altLang="de-DE"/>
              <a:pPr>
                <a:defRPr/>
              </a:pPr>
              <a:t>‹Nr.›</a:t>
            </a:fld>
            <a:endParaRPr lang="en-US" altLang="de-DE"/>
          </a:p>
        </p:txBody>
      </p:sp>
      <p:pic>
        <p:nvPicPr>
          <p:cNvPr id="1030" name="Grafik 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8475" y="6053138"/>
            <a:ext cx="27781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Grafik 1"/>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237538" y="5805488"/>
            <a:ext cx="10112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5" r:id="rId3"/>
    <p:sldLayoutId id="2147483741" r:id="rId4"/>
    <p:sldLayoutId id="2147483746" r:id="rId5"/>
    <p:sldLayoutId id="2147483742" r:id="rId6"/>
    <p:sldLayoutId id="2147483743" r:id="rId7"/>
    <p:sldLayoutId id="2147483747" r:id="rId8"/>
    <p:sldLayoutId id="2147483744" r:id="rId9"/>
    <p:sldLayoutId id="2147483748" r:id="rId10"/>
    <p:sldLayoutId id="2147483749" r:id="rId11"/>
    <p:sldLayoutId id="2147483750" r:id="rId12"/>
  </p:sldLayoutIdLst>
  <p:hf hdr="0"/>
  <p:txStyles>
    <p:titleStyle>
      <a:lvl1pPr algn="ctr" rtl="0" eaLnBrk="0" fontAlgn="base" hangingPunct="0">
        <a:spcBef>
          <a:spcPct val="0"/>
        </a:spcBef>
        <a:spcAft>
          <a:spcPct val="0"/>
        </a:spcAft>
        <a:defRPr sz="3200" kern="1200">
          <a:solidFill>
            <a:schemeClr val="tx2"/>
          </a:solidFill>
          <a:latin typeface="Cambria" pitchFamily="18" charset="0"/>
          <a:ea typeface="+mj-ea"/>
          <a:cs typeface="+mj-cs"/>
        </a:defRPr>
      </a:lvl1pPr>
      <a:lvl2pPr algn="ctr" rtl="0" eaLnBrk="0" fontAlgn="base" hangingPunct="0">
        <a:spcBef>
          <a:spcPct val="0"/>
        </a:spcBef>
        <a:spcAft>
          <a:spcPct val="0"/>
        </a:spcAft>
        <a:defRPr sz="3200">
          <a:solidFill>
            <a:schemeClr val="tx2"/>
          </a:solidFill>
          <a:latin typeface="Cambria" pitchFamily="18" charset="0"/>
        </a:defRPr>
      </a:lvl2pPr>
      <a:lvl3pPr algn="ctr" rtl="0" eaLnBrk="0" fontAlgn="base" hangingPunct="0">
        <a:spcBef>
          <a:spcPct val="0"/>
        </a:spcBef>
        <a:spcAft>
          <a:spcPct val="0"/>
        </a:spcAft>
        <a:defRPr sz="3200">
          <a:solidFill>
            <a:schemeClr val="tx2"/>
          </a:solidFill>
          <a:latin typeface="Cambria" pitchFamily="18" charset="0"/>
        </a:defRPr>
      </a:lvl3pPr>
      <a:lvl4pPr algn="ctr" rtl="0" eaLnBrk="0" fontAlgn="base" hangingPunct="0">
        <a:spcBef>
          <a:spcPct val="0"/>
        </a:spcBef>
        <a:spcAft>
          <a:spcPct val="0"/>
        </a:spcAft>
        <a:defRPr sz="3200">
          <a:solidFill>
            <a:schemeClr val="tx2"/>
          </a:solidFill>
          <a:latin typeface="Cambria" pitchFamily="18" charset="0"/>
        </a:defRPr>
      </a:lvl4pPr>
      <a:lvl5pPr algn="ctr" rtl="0" eaLnBrk="0" fontAlgn="base" hangingPunct="0">
        <a:spcBef>
          <a:spcPct val="0"/>
        </a:spcBef>
        <a:spcAft>
          <a:spcPct val="0"/>
        </a:spcAft>
        <a:defRPr sz="3200">
          <a:solidFill>
            <a:schemeClr val="tx2"/>
          </a:solidFill>
          <a:latin typeface="Cambria" pitchFamily="18" charset="0"/>
        </a:defRPr>
      </a:lvl5pPr>
      <a:lvl6pPr marL="457200" algn="ctr" rtl="0" fontAlgn="base">
        <a:spcBef>
          <a:spcPct val="0"/>
        </a:spcBef>
        <a:spcAft>
          <a:spcPct val="0"/>
        </a:spcAft>
        <a:defRPr sz="3200">
          <a:solidFill>
            <a:schemeClr val="tx2"/>
          </a:solidFill>
          <a:latin typeface="Cambria" pitchFamily="18" charset="0"/>
        </a:defRPr>
      </a:lvl6pPr>
      <a:lvl7pPr marL="914400" algn="ctr" rtl="0" fontAlgn="base">
        <a:spcBef>
          <a:spcPct val="0"/>
        </a:spcBef>
        <a:spcAft>
          <a:spcPct val="0"/>
        </a:spcAft>
        <a:defRPr sz="3200">
          <a:solidFill>
            <a:schemeClr val="tx2"/>
          </a:solidFill>
          <a:latin typeface="Cambria" pitchFamily="18" charset="0"/>
        </a:defRPr>
      </a:lvl7pPr>
      <a:lvl8pPr marL="1371600" algn="ctr" rtl="0" fontAlgn="base">
        <a:spcBef>
          <a:spcPct val="0"/>
        </a:spcBef>
        <a:spcAft>
          <a:spcPct val="0"/>
        </a:spcAft>
        <a:defRPr sz="3200">
          <a:solidFill>
            <a:schemeClr val="tx2"/>
          </a:solidFill>
          <a:latin typeface="Cambria" pitchFamily="18" charset="0"/>
        </a:defRPr>
      </a:lvl8pPr>
      <a:lvl9pPr marL="1828800" algn="ctr" rtl="0" fontAlgn="base">
        <a:spcBef>
          <a:spcPct val="0"/>
        </a:spcBef>
        <a:spcAft>
          <a:spcPct val="0"/>
        </a:spcAft>
        <a:defRPr sz="3200">
          <a:solidFill>
            <a:schemeClr val="tx2"/>
          </a:solidFill>
          <a:latin typeface="Cambria" pitchFamily="18" charset="0"/>
        </a:defRPr>
      </a:lvl9pPr>
    </p:titleStyle>
    <p:bodyStyle>
      <a:lvl1pPr marL="342900" indent="-342900" algn="l" rtl="0" eaLnBrk="0" fontAlgn="base" hangingPunct="0">
        <a:spcBef>
          <a:spcPct val="20000"/>
        </a:spcBef>
        <a:spcAft>
          <a:spcPct val="0"/>
        </a:spcAft>
        <a:buClr>
          <a:srgbClr val="FFC000"/>
        </a:buClr>
        <a:buFont typeface="Calibri" panose="020F0502020204030204" pitchFamily="34" charset="0"/>
        <a:buChar char="»"/>
        <a:defRPr sz="2400" kern="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Calibri" panose="020F0502020204030204" pitchFamily="34" charset="0"/>
        <a:buChar char="»"/>
        <a:defRPr sz="2000" i="1" kern="1200">
          <a:solidFill>
            <a:srgbClr val="766A45"/>
          </a:solidFill>
          <a:latin typeface="Calibri"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Calibri" pitchFamily="34" charset="0"/>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Calibri"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Calibri"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psy77.com/"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a:xfrm>
            <a:off x="728663" y="609600"/>
            <a:ext cx="8264525" cy="3467100"/>
          </a:xfrm>
        </p:spPr>
        <p:txBody>
          <a:bodyPr/>
          <a:lstStyle/>
          <a:p>
            <a:pPr eaLnBrk="1" hangingPunct="1"/>
            <a:r>
              <a:rPr lang="de-DE" altLang="de-DE" dirty="0"/>
              <a:t>The Problem </a:t>
            </a:r>
            <a:r>
              <a:rPr lang="de-DE" altLang="de-DE" dirty="0" err="1"/>
              <a:t>of</a:t>
            </a:r>
            <a:r>
              <a:rPr lang="de-DE" altLang="de-DE" dirty="0"/>
              <a:t> </a:t>
            </a:r>
            <a:br>
              <a:rPr lang="de-DE" altLang="de-DE" dirty="0"/>
            </a:br>
            <a:r>
              <a:rPr lang="de-DE" altLang="de-DE" dirty="0"/>
              <a:t>DEPRESSION</a:t>
            </a:r>
            <a:br>
              <a:rPr lang="de-DE" altLang="de-DE" dirty="0"/>
            </a:br>
            <a:r>
              <a:rPr lang="de-DE" altLang="de-DE" dirty="0"/>
              <a:t/>
            </a:r>
            <a:br>
              <a:rPr lang="de-DE" altLang="de-DE" dirty="0"/>
            </a:br>
            <a:r>
              <a:rPr lang="de-DE" altLang="de-DE" sz="2800" dirty="0">
                <a:latin typeface="Calibri" panose="020F0502020204030204" pitchFamily="34" charset="0"/>
              </a:rPr>
              <a:t>Understanding </a:t>
            </a:r>
            <a:r>
              <a:rPr lang="de-DE" altLang="de-DE" sz="2800" dirty="0" err="1">
                <a:latin typeface="Calibri" panose="020F0502020204030204" pitchFamily="34" charset="0"/>
              </a:rPr>
              <a:t>and</a:t>
            </a:r>
            <a:r>
              <a:rPr lang="de-DE" altLang="de-DE" sz="2800" dirty="0">
                <a:latin typeface="Calibri" panose="020F0502020204030204" pitchFamily="34" charset="0"/>
              </a:rPr>
              <a:t> </a:t>
            </a:r>
            <a:r>
              <a:rPr lang="de-DE" altLang="de-DE" sz="2800" dirty="0" err="1">
                <a:latin typeface="Calibri" panose="020F0502020204030204" pitchFamily="34" charset="0"/>
              </a:rPr>
              <a:t>Helping</a:t>
            </a:r>
            <a:r>
              <a:rPr lang="de-DE" altLang="de-DE" sz="2800" dirty="0">
                <a:latin typeface="Calibri" panose="020F0502020204030204" pitchFamily="34" charset="0"/>
              </a:rPr>
              <a:t> </a:t>
            </a:r>
            <a:br>
              <a:rPr lang="de-DE" altLang="de-DE" sz="2800" dirty="0">
                <a:latin typeface="Calibri" panose="020F0502020204030204" pitchFamily="34" charset="0"/>
              </a:rPr>
            </a:br>
            <a:r>
              <a:rPr lang="de-DE" altLang="de-DE" sz="2800" dirty="0">
                <a:latin typeface="Calibri" panose="020F0502020204030204" pitchFamily="34" charset="0"/>
              </a:rPr>
              <a:t>in professional </a:t>
            </a:r>
            <a:r>
              <a:rPr lang="de-DE" altLang="de-DE" sz="2800" dirty="0" err="1" smtClean="0">
                <a:latin typeface="Calibri" panose="020F0502020204030204" pitchFamily="34" charset="0"/>
              </a:rPr>
              <a:t>Counselling</a:t>
            </a:r>
            <a:endParaRPr lang="de-CH" altLang="de-DE" sz="2800" dirty="0">
              <a:latin typeface="Calibri" panose="020F0502020204030204" pitchFamily="34" charset="0"/>
            </a:endParaRPr>
          </a:p>
        </p:txBody>
      </p:sp>
      <p:sp>
        <p:nvSpPr>
          <p:cNvPr id="3" name="Untertitel 2"/>
          <p:cNvSpPr>
            <a:spLocks noGrp="1"/>
          </p:cNvSpPr>
          <p:nvPr>
            <p:ph type="subTitle" idx="1"/>
          </p:nvPr>
        </p:nvSpPr>
        <p:spPr>
          <a:xfrm>
            <a:off x="1458913" y="4953000"/>
            <a:ext cx="6804025" cy="1219200"/>
          </a:xfrm>
        </p:spPr>
        <p:txBody>
          <a:bodyPr rtlCol="0"/>
          <a:lstStyle/>
          <a:p>
            <a:pPr eaLnBrk="1" fontAlgn="auto" hangingPunct="1">
              <a:spcAft>
                <a:spcPts val="0"/>
              </a:spcAft>
              <a:defRPr/>
            </a:pPr>
            <a:r>
              <a:rPr lang="de-CH" sz="2000" dirty="0"/>
              <a:t>Prof. Dr. Samuel Pfeifer, M.D.</a:t>
            </a:r>
          </a:p>
          <a:p>
            <a:pPr eaLnBrk="1" fontAlgn="auto" hangingPunct="1">
              <a:spcAft>
                <a:spcPts val="0"/>
              </a:spcAft>
              <a:defRPr/>
            </a:pPr>
            <a:r>
              <a:rPr lang="de-CH" sz="2000" dirty="0"/>
              <a:t>Basel / </a:t>
            </a:r>
            <a:r>
              <a:rPr lang="de-CH" sz="2000" dirty="0" err="1"/>
              <a:t>Switzerland</a:t>
            </a:r>
            <a:endParaRPr lang="de-CH"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85775" y="333375"/>
            <a:ext cx="8750300" cy="1150938"/>
          </a:xfrm>
        </p:spPr>
        <p:txBody>
          <a:bodyPr/>
          <a:lstStyle/>
          <a:p>
            <a:pPr eaLnBrk="1" hangingPunct="1"/>
            <a:r>
              <a:rPr lang="de-CH" altLang="de-DE"/>
              <a:t>Depression is under-diagnosed</a:t>
            </a:r>
          </a:p>
        </p:txBody>
      </p:sp>
      <p:sp>
        <p:nvSpPr>
          <p:cNvPr id="21507" name="Rectangle 3"/>
          <p:cNvSpPr>
            <a:spLocks noGrp="1" noChangeArrowheads="1"/>
          </p:cNvSpPr>
          <p:nvPr>
            <p:ph type="body" idx="1"/>
          </p:nvPr>
        </p:nvSpPr>
        <p:spPr>
          <a:xfrm>
            <a:off x="485775" y="1700213"/>
            <a:ext cx="8750300" cy="4425950"/>
          </a:xfrm>
        </p:spPr>
        <p:txBody>
          <a:bodyPr/>
          <a:lstStyle/>
          <a:p>
            <a:pPr eaLnBrk="1" hangingPunct="1">
              <a:lnSpc>
                <a:spcPct val="90000"/>
              </a:lnSpc>
            </a:pPr>
            <a:r>
              <a:rPr lang="en-US" altLang="de-DE"/>
              <a:t>Depression can be reliably diagnosed and treated in primary care. </a:t>
            </a:r>
          </a:p>
          <a:p>
            <a:pPr eaLnBrk="1" hangingPunct="1">
              <a:lnSpc>
                <a:spcPct val="90000"/>
              </a:lnSpc>
            </a:pPr>
            <a:r>
              <a:rPr lang="en-US" altLang="de-DE"/>
              <a:t>Fewer than 25 % of those affected have access to effective treatments. </a:t>
            </a:r>
          </a:p>
          <a:p>
            <a:pPr eaLnBrk="1" hangingPunct="1">
              <a:lnSpc>
                <a:spcPct val="90000"/>
              </a:lnSpc>
            </a:pPr>
            <a:r>
              <a:rPr lang="en-US" altLang="de-DE"/>
              <a:t>Antidepressant medications and brief, structured forms of psychotherapy are effective for 60-80 % of those affected and can be delivered in primary care. However, fewer than 25 % of those affected (in some countries fewer than 10 %) receive such treatments. Barriers to effective care include the lack of resources, lack of trained providers, and the social stigma associated with mental disorders including depression.</a:t>
            </a:r>
            <a:endParaRPr lang="de-CH" alt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485775" y="333375"/>
            <a:ext cx="8750300" cy="1150938"/>
          </a:xfrm>
        </p:spPr>
        <p:txBody>
          <a:bodyPr/>
          <a:lstStyle/>
          <a:p>
            <a:pPr eaLnBrk="1" hangingPunct="1"/>
            <a:r>
              <a:rPr lang="de-CH" altLang="de-DE"/>
              <a:t>Common Symptoms</a:t>
            </a:r>
          </a:p>
        </p:txBody>
      </p:sp>
      <p:pic>
        <p:nvPicPr>
          <p:cNvPr id="23555" name="Picture 11" descr="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416050"/>
            <a:ext cx="6353175" cy="4605338"/>
          </a:xfrm>
          <a:prstGeom prst="rect">
            <a:avLst/>
          </a:prstGeom>
          <a:solidFill>
            <a:srgbClr val="FF0000"/>
          </a:solidFill>
          <a:ln w="28575">
            <a:solidFill>
              <a:schemeClr val="bg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85775" y="333375"/>
            <a:ext cx="8750300" cy="1150938"/>
          </a:xfrm>
        </p:spPr>
        <p:txBody>
          <a:bodyPr/>
          <a:lstStyle/>
          <a:p>
            <a:pPr eaLnBrk="1" hangingPunct="1"/>
            <a:r>
              <a:rPr lang="de-CH" altLang="de-DE"/>
              <a:t>Basic symptoms</a:t>
            </a:r>
          </a:p>
        </p:txBody>
      </p:sp>
      <p:sp>
        <p:nvSpPr>
          <p:cNvPr id="24579" name="Rectangle 3"/>
          <p:cNvSpPr>
            <a:spLocks noGrp="1" noChangeArrowheads="1"/>
          </p:cNvSpPr>
          <p:nvPr>
            <p:ph type="body" idx="1"/>
          </p:nvPr>
        </p:nvSpPr>
        <p:spPr>
          <a:xfrm>
            <a:off x="485775" y="1700213"/>
            <a:ext cx="8750300" cy="4425950"/>
          </a:xfrm>
        </p:spPr>
        <p:txBody>
          <a:bodyPr/>
          <a:lstStyle/>
          <a:p>
            <a:pPr eaLnBrk="1" hangingPunct="1">
              <a:lnSpc>
                <a:spcPct val="90000"/>
              </a:lnSpc>
            </a:pPr>
            <a:r>
              <a:rPr lang="fr-CH" altLang="de-DE"/>
              <a:t>Depression presents with depressed mood, loss of interest or pleasure, feelings of guilt or low self-worth, disturbed sleep or appetite, low energy, and poor concentration. </a:t>
            </a:r>
          </a:p>
          <a:p>
            <a:pPr eaLnBrk="1" hangingPunct="1">
              <a:lnSpc>
                <a:spcPct val="90000"/>
              </a:lnSpc>
            </a:pPr>
            <a:r>
              <a:rPr lang="fr-CH" altLang="de-DE"/>
              <a:t>These problems can become chronic or recurrent and lead to substantial impairments in an individual's ability to take care of his or her everyday responsibilities. </a:t>
            </a:r>
          </a:p>
          <a:p>
            <a:pPr eaLnBrk="1" hangingPunct="1">
              <a:lnSpc>
                <a:spcPct val="90000"/>
              </a:lnSpc>
            </a:pPr>
            <a:r>
              <a:rPr lang="fr-CH" altLang="de-DE"/>
              <a:t>At its worst, depression can lead to suicide, a tragic fatality associated with the loss of about 850 000 thousand lives every year.</a:t>
            </a:r>
            <a:endParaRPr lang="de-CH" alt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Oval 4"/>
          <p:cNvSpPr>
            <a:spLocks noChangeArrowheads="1"/>
          </p:cNvSpPr>
          <p:nvPr/>
        </p:nvSpPr>
        <p:spPr bwMode="auto">
          <a:xfrm>
            <a:off x="1504950" y="3810000"/>
            <a:ext cx="3484563" cy="2362200"/>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DE" altLang="de-DE" sz="1800" b="1">
                <a:latin typeface="Palatino Linotype" panose="02040502050505030304" pitchFamily="18" charset="0"/>
              </a:rPr>
              <a:t>Motor</a:t>
            </a:r>
            <a:br>
              <a:rPr lang="de-DE" altLang="de-DE" sz="1800" b="1">
                <a:latin typeface="Palatino Linotype" panose="02040502050505030304" pitchFamily="18" charset="0"/>
              </a:rPr>
            </a:br>
            <a:r>
              <a:rPr lang="de-DE" altLang="de-DE" sz="1800" b="1">
                <a:latin typeface="Palatino Linotype" panose="02040502050505030304" pitchFamily="18" charset="0"/>
              </a:rPr>
              <a:t>Symptoms</a:t>
            </a:r>
            <a:endParaRPr lang="de-DE" altLang="de-DE" sz="1800">
              <a:latin typeface="Palatino Linotype" panose="02040502050505030304" pitchFamily="18" charset="0"/>
            </a:endParaRPr>
          </a:p>
        </p:txBody>
      </p:sp>
      <p:sp>
        <p:nvSpPr>
          <p:cNvPr id="158725" name="Oval 5"/>
          <p:cNvSpPr>
            <a:spLocks noChangeArrowheads="1"/>
          </p:cNvSpPr>
          <p:nvPr/>
        </p:nvSpPr>
        <p:spPr bwMode="auto">
          <a:xfrm>
            <a:off x="1504950" y="1828800"/>
            <a:ext cx="3484563" cy="2362200"/>
          </a:xfrm>
          <a:prstGeom prst="ellipse">
            <a:avLst/>
          </a:prstGeom>
          <a:solidFill>
            <a:srgbClr val="FF99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DE" altLang="de-DE" sz="1800" b="1">
                <a:latin typeface="Palatino Linotype" panose="02040502050505030304" pitchFamily="18" charset="0"/>
              </a:rPr>
              <a:t>Depressed</a:t>
            </a:r>
            <a:br>
              <a:rPr lang="de-DE" altLang="de-DE" sz="1800" b="1">
                <a:latin typeface="Palatino Linotype" panose="02040502050505030304" pitchFamily="18" charset="0"/>
              </a:rPr>
            </a:br>
            <a:r>
              <a:rPr lang="de-DE" altLang="de-DE" sz="1800" b="1">
                <a:latin typeface="Palatino Linotype" panose="02040502050505030304" pitchFamily="18" charset="0"/>
              </a:rPr>
              <a:t>mood</a:t>
            </a:r>
          </a:p>
        </p:txBody>
      </p:sp>
      <p:sp>
        <p:nvSpPr>
          <p:cNvPr id="158726" name="Oval 6"/>
          <p:cNvSpPr>
            <a:spLocks noChangeArrowheads="1"/>
          </p:cNvSpPr>
          <p:nvPr/>
        </p:nvSpPr>
        <p:spPr bwMode="auto">
          <a:xfrm>
            <a:off x="4746625" y="1828800"/>
            <a:ext cx="3482975" cy="2362200"/>
          </a:xfrm>
          <a:prstGeom prst="ellipse">
            <a:avLst/>
          </a:prstGeom>
          <a:solidFill>
            <a:srgbClr val="CC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DE" altLang="de-DE" sz="1800" b="1">
                <a:latin typeface="Palatino Linotype" panose="02040502050505030304" pitchFamily="18" charset="0"/>
              </a:rPr>
              <a:t>Somatic</a:t>
            </a:r>
            <a:br>
              <a:rPr lang="de-DE" altLang="de-DE" sz="1800" b="1">
                <a:latin typeface="Palatino Linotype" panose="02040502050505030304" pitchFamily="18" charset="0"/>
              </a:rPr>
            </a:br>
            <a:r>
              <a:rPr lang="de-DE" altLang="de-DE" sz="1800" b="1">
                <a:latin typeface="Palatino Linotype" panose="02040502050505030304" pitchFamily="18" charset="0"/>
              </a:rPr>
              <a:t>symptoms</a:t>
            </a:r>
            <a:endParaRPr lang="de-DE" altLang="de-DE" sz="1800">
              <a:latin typeface="Palatino Linotype" panose="02040502050505030304" pitchFamily="18" charset="0"/>
            </a:endParaRPr>
          </a:p>
        </p:txBody>
      </p:sp>
      <p:sp>
        <p:nvSpPr>
          <p:cNvPr id="158727" name="Oval 7"/>
          <p:cNvSpPr>
            <a:spLocks noChangeArrowheads="1"/>
          </p:cNvSpPr>
          <p:nvPr/>
        </p:nvSpPr>
        <p:spPr bwMode="auto">
          <a:xfrm>
            <a:off x="4665663" y="3886200"/>
            <a:ext cx="3482975" cy="2362200"/>
          </a:xfrm>
          <a:prstGeom prst="ellipse">
            <a:avLst/>
          </a:pr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DE" altLang="de-DE" sz="1800" b="1">
                <a:solidFill>
                  <a:schemeClr val="bg1"/>
                </a:solidFill>
                <a:latin typeface="Palatino Linotype" panose="02040502050505030304" pitchFamily="18" charset="0"/>
              </a:rPr>
              <a:t>Cognitive</a:t>
            </a:r>
            <a:br>
              <a:rPr lang="de-DE" altLang="de-DE" sz="1800" b="1">
                <a:solidFill>
                  <a:schemeClr val="bg1"/>
                </a:solidFill>
                <a:latin typeface="Palatino Linotype" panose="02040502050505030304" pitchFamily="18" charset="0"/>
              </a:rPr>
            </a:br>
            <a:r>
              <a:rPr lang="de-DE" altLang="de-DE" sz="1800" b="1">
                <a:solidFill>
                  <a:schemeClr val="bg1"/>
                </a:solidFill>
                <a:latin typeface="Palatino Linotype" panose="02040502050505030304" pitchFamily="18" charset="0"/>
              </a:rPr>
              <a:t>Disorders</a:t>
            </a:r>
            <a:endParaRPr lang="de-DE" altLang="de-DE" sz="1800">
              <a:solidFill>
                <a:schemeClr val="bg1"/>
              </a:solidFill>
              <a:latin typeface="Palatino Linotype" panose="02040502050505030304" pitchFamily="18" charset="0"/>
            </a:endParaRPr>
          </a:p>
        </p:txBody>
      </p:sp>
      <p:sp>
        <p:nvSpPr>
          <p:cNvPr id="26630" name="AutoShape 8"/>
          <p:cNvSpPr>
            <a:spLocks noChangeArrowheads="1"/>
          </p:cNvSpPr>
          <p:nvPr/>
        </p:nvSpPr>
        <p:spPr bwMode="auto">
          <a:xfrm>
            <a:off x="4178300" y="3505200"/>
            <a:ext cx="1296988" cy="1066800"/>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6631" name="Rectangle 9"/>
          <p:cNvSpPr>
            <a:spLocks noGrp="1" noChangeArrowheads="1"/>
          </p:cNvSpPr>
          <p:nvPr>
            <p:ph type="title"/>
          </p:nvPr>
        </p:nvSpPr>
        <p:spPr/>
        <p:txBody>
          <a:bodyPr/>
          <a:lstStyle/>
          <a:p>
            <a:pPr eaLnBrk="1" hangingPunct="1"/>
            <a:r>
              <a:rPr lang="de-DE" altLang="de-DE"/>
              <a:t>Basic symptoms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8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7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158724"/>
                                        </p:tgtEl>
                                        <p:attrNameLst>
                                          <p:attrName>style.visibility</p:attrName>
                                        </p:attrNameLst>
                                      </p:cBhvr>
                                      <p:to>
                                        <p:strVal val="visible"/>
                                      </p:to>
                                    </p:set>
                                    <p:anim calcmode="lin" valueType="num">
                                      <p:cBhvr additive="base">
                                        <p:cTn id="15" dur="500" fill="hold"/>
                                        <p:tgtEl>
                                          <p:spTgt spid="158724"/>
                                        </p:tgtEl>
                                        <p:attrNameLst>
                                          <p:attrName>ppt_x</p:attrName>
                                        </p:attrNameLst>
                                      </p:cBhvr>
                                      <p:tavLst>
                                        <p:tav tm="0">
                                          <p:val>
                                            <p:strVal val="0-#ppt_w/2"/>
                                          </p:val>
                                        </p:tav>
                                        <p:tav tm="100000">
                                          <p:val>
                                            <p:strVal val="#ppt_x"/>
                                          </p:val>
                                        </p:tav>
                                      </p:tavLst>
                                    </p:anim>
                                    <p:anim calcmode="lin" valueType="num">
                                      <p:cBhvr additive="base">
                                        <p:cTn id="16" dur="500" fill="hold"/>
                                        <p:tgtEl>
                                          <p:spTgt spid="15872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158727"/>
                                        </p:tgtEl>
                                        <p:attrNameLst>
                                          <p:attrName>style.visibility</p:attrName>
                                        </p:attrNameLst>
                                      </p:cBhvr>
                                      <p:to>
                                        <p:strVal val="visible"/>
                                      </p:to>
                                    </p:set>
                                    <p:anim calcmode="lin" valueType="num">
                                      <p:cBhvr additive="base">
                                        <p:cTn id="21" dur="500" fill="hold"/>
                                        <p:tgtEl>
                                          <p:spTgt spid="158727"/>
                                        </p:tgtEl>
                                        <p:attrNameLst>
                                          <p:attrName>ppt_x</p:attrName>
                                        </p:attrNameLst>
                                      </p:cBhvr>
                                      <p:tavLst>
                                        <p:tav tm="0">
                                          <p:val>
                                            <p:strVal val="1+#ppt_w/2"/>
                                          </p:val>
                                        </p:tav>
                                        <p:tav tm="100000">
                                          <p:val>
                                            <p:strVal val="#ppt_x"/>
                                          </p:val>
                                        </p:tav>
                                      </p:tavLst>
                                    </p:anim>
                                    <p:anim calcmode="lin" valueType="num">
                                      <p:cBhvr additive="base">
                                        <p:cTn id="22" dur="500" fill="hold"/>
                                        <p:tgtEl>
                                          <p:spTgt spid="158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autoUpdateAnimBg="0"/>
      <p:bldP spid="158725" grpId="0" animBg="1" autoUpdateAnimBg="0"/>
      <p:bldP spid="158726" grpId="0" animBg="1" autoUpdateAnimBg="0"/>
      <p:bldP spid="15872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Grp="1" noChangeArrowheads="1"/>
          </p:cNvSpPr>
          <p:nvPr>
            <p:ph type="title"/>
          </p:nvPr>
        </p:nvSpPr>
        <p:spPr>
          <a:xfrm>
            <a:off x="485775" y="333375"/>
            <a:ext cx="8750300" cy="1150938"/>
          </a:xfrm>
        </p:spPr>
        <p:txBody>
          <a:bodyPr/>
          <a:lstStyle/>
          <a:p>
            <a:pPr eaLnBrk="1" hangingPunct="1"/>
            <a:r>
              <a:rPr lang="de-DE" altLang="de-DE">
                <a:solidFill>
                  <a:srgbClr val="000099"/>
                </a:solidFill>
              </a:rPr>
              <a:t>Basic Symptoms</a:t>
            </a:r>
            <a:endParaRPr lang="en-US" altLang="de-DE">
              <a:solidFill>
                <a:schemeClr val="tx1"/>
              </a:solidFill>
            </a:endParaRPr>
          </a:p>
        </p:txBody>
      </p:sp>
      <p:sp>
        <p:nvSpPr>
          <p:cNvPr id="28675" name="Rectangle 12"/>
          <p:cNvSpPr>
            <a:spLocks noGrp="1" noChangeArrowheads="1"/>
          </p:cNvSpPr>
          <p:nvPr>
            <p:ph type="body" idx="1"/>
          </p:nvPr>
        </p:nvSpPr>
        <p:spPr>
          <a:xfrm>
            <a:off x="485775" y="1700213"/>
            <a:ext cx="8750300" cy="4425950"/>
          </a:xfrm>
        </p:spPr>
        <p:txBody>
          <a:bodyPr/>
          <a:lstStyle/>
          <a:p>
            <a:pPr eaLnBrk="1" hangingPunct="1"/>
            <a:r>
              <a:rPr lang="de-DE" altLang="de-DE" b="1"/>
              <a:t>Depressed Mood</a:t>
            </a:r>
            <a:r>
              <a:rPr lang="de-DE" altLang="de-DE"/>
              <a:t> (</a:t>
            </a:r>
            <a:r>
              <a:rPr lang="fr-CH" altLang="de-DE"/>
              <a:t>loss of interest or pleasure, feelings of guilt or low self-worth)</a:t>
            </a:r>
            <a:endParaRPr lang="de-DE" altLang="de-DE"/>
          </a:p>
          <a:p>
            <a:pPr eaLnBrk="1" hangingPunct="1"/>
            <a:r>
              <a:rPr lang="de-DE" altLang="de-DE" b="1"/>
              <a:t>Physical complaints</a:t>
            </a:r>
            <a:r>
              <a:rPr lang="de-DE" altLang="de-DE"/>
              <a:t> (lack of energy and initiative, </a:t>
            </a:r>
            <a:r>
              <a:rPr lang="fr-CH" altLang="de-DE"/>
              <a:t>disturbed sleep or appetite</a:t>
            </a:r>
            <a:r>
              <a:rPr lang="de-DE" altLang="de-DE"/>
              <a:t>) </a:t>
            </a:r>
          </a:p>
          <a:p>
            <a:pPr eaLnBrk="1" hangingPunct="1"/>
            <a:r>
              <a:rPr lang="de-DE" altLang="de-DE" b="1"/>
              <a:t>Cognitive disorders</a:t>
            </a:r>
            <a:r>
              <a:rPr lang="de-DE" altLang="de-DE"/>
              <a:t> ( lack of concentration, difficulties in planning and decision making)</a:t>
            </a:r>
          </a:p>
          <a:p>
            <a:pPr eaLnBrk="1" hangingPunct="1"/>
            <a:r>
              <a:rPr lang="de-DE" altLang="de-DE" b="1"/>
              <a:t>Psychomotor</a:t>
            </a:r>
            <a:r>
              <a:rPr lang="de-DE" altLang="de-DE"/>
              <a:t> retardation or excitation</a:t>
            </a:r>
            <a:endParaRPr lang="en-US" alt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8"/>
          <p:cNvSpPr>
            <a:spLocks noGrp="1" noChangeArrowheads="1"/>
          </p:cNvSpPr>
          <p:nvPr>
            <p:ph type="title"/>
          </p:nvPr>
        </p:nvSpPr>
        <p:spPr>
          <a:xfrm>
            <a:off x="728663" y="115888"/>
            <a:ext cx="8264525" cy="1143000"/>
          </a:xfrm>
        </p:spPr>
        <p:txBody>
          <a:bodyPr/>
          <a:lstStyle/>
          <a:p>
            <a:pPr eaLnBrk="1" hangingPunct="1"/>
            <a:r>
              <a:rPr lang="de-DE" altLang="de-DE">
                <a:solidFill>
                  <a:srgbClr val="000099"/>
                </a:solidFill>
              </a:rPr>
              <a:t>Depressed Mood</a:t>
            </a:r>
            <a:endParaRPr lang="en-US" altLang="de-DE">
              <a:solidFill>
                <a:srgbClr val="000099"/>
              </a:solidFill>
            </a:endParaRPr>
          </a:p>
        </p:txBody>
      </p:sp>
      <p:sp>
        <p:nvSpPr>
          <p:cNvPr id="30723" name="Rectangle 17"/>
          <p:cNvSpPr>
            <a:spLocks noGrp="1" noChangeArrowheads="1"/>
          </p:cNvSpPr>
          <p:nvPr>
            <p:ph type="body" sz="half" idx="2"/>
          </p:nvPr>
        </p:nvSpPr>
        <p:spPr>
          <a:xfrm>
            <a:off x="5021263" y="1557338"/>
            <a:ext cx="4051300" cy="4538662"/>
          </a:xfrm>
        </p:spPr>
        <p:txBody>
          <a:bodyPr/>
          <a:lstStyle/>
          <a:p>
            <a:pPr eaLnBrk="1" hangingPunct="1"/>
            <a:r>
              <a:rPr lang="de-DE" altLang="de-DE"/>
              <a:t>Loss of pleasure</a:t>
            </a:r>
          </a:p>
          <a:p>
            <a:pPr eaLnBrk="1" hangingPunct="1"/>
            <a:r>
              <a:rPr lang="de-DE" altLang="de-DE"/>
              <a:t>Deep „vital“ sadness</a:t>
            </a:r>
          </a:p>
          <a:p>
            <a:pPr eaLnBrk="1" hangingPunct="1"/>
            <a:r>
              <a:rPr lang="de-DE" altLang="de-DE"/>
              <a:t>Loss of feelings</a:t>
            </a:r>
          </a:p>
          <a:p>
            <a:pPr eaLnBrk="1" hangingPunct="1"/>
            <a:r>
              <a:rPr lang="de-DE" altLang="de-DE"/>
              <a:t>Feeling empty</a:t>
            </a:r>
          </a:p>
          <a:p>
            <a:pPr eaLnBrk="1" hangingPunct="1"/>
            <a:r>
              <a:rPr lang="de-DE" altLang="de-DE"/>
              <a:t>Dysphoria / anger</a:t>
            </a:r>
          </a:p>
          <a:p>
            <a:pPr eaLnBrk="1" hangingPunct="1"/>
            <a:r>
              <a:rPr lang="de-DE" altLang="de-DE"/>
              <a:t>Feelings of guilt</a:t>
            </a:r>
          </a:p>
          <a:p>
            <a:pPr eaLnBrk="1" hangingPunct="1"/>
            <a:r>
              <a:rPr lang="de-DE" altLang="de-DE"/>
              <a:t>Hopelessness	</a:t>
            </a:r>
          </a:p>
          <a:p>
            <a:pPr eaLnBrk="1" hangingPunct="1"/>
            <a:r>
              <a:rPr lang="de-DE" altLang="de-DE"/>
              <a:t>Anxiety</a:t>
            </a:r>
            <a:endParaRPr lang="en-US" altLang="de-DE"/>
          </a:p>
        </p:txBody>
      </p:sp>
      <p:pic>
        <p:nvPicPr>
          <p:cNvPr id="30724" name="Picture 20" descr="afr_woman_sad"/>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2429"/>
          <a:stretch>
            <a:fillRect/>
          </a:stretch>
        </p:blipFill>
        <p:spPr>
          <a:xfrm>
            <a:off x="879475" y="1698625"/>
            <a:ext cx="4051300" cy="27876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title"/>
          </p:nvPr>
        </p:nvSpPr>
        <p:spPr>
          <a:xfrm>
            <a:off x="728663" y="115888"/>
            <a:ext cx="8264525" cy="1143000"/>
          </a:xfrm>
        </p:spPr>
        <p:txBody>
          <a:bodyPr/>
          <a:lstStyle/>
          <a:p>
            <a:pPr eaLnBrk="1" hangingPunct="1"/>
            <a:r>
              <a:rPr lang="en-US" altLang="de-DE"/>
              <a:t>Depressive thought patterns</a:t>
            </a:r>
          </a:p>
        </p:txBody>
      </p:sp>
      <p:sp>
        <p:nvSpPr>
          <p:cNvPr id="32771" name="Rectangle 7"/>
          <p:cNvSpPr>
            <a:spLocks noGrp="1" noChangeArrowheads="1"/>
          </p:cNvSpPr>
          <p:nvPr>
            <p:ph type="body" sz="half" idx="2"/>
          </p:nvPr>
        </p:nvSpPr>
        <p:spPr>
          <a:xfrm>
            <a:off x="5021263" y="1557338"/>
            <a:ext cx="4433887" cy="4538662"/>
          </a:xfrm>
        </p:spPr>
        <p:txBody>
          <a:bodyPr/>
          <a:lstStyle/>
          <a:p>
            <a:pPr eaLnBrk="1" hangingPunct="1"/>
            <a:r>
              <a:rPr lang="de-DE" altLang="de-DE"/>
              <a:t>Overall negative and pessimistic view of life.</a:t>
            </a:r>
          </a:p>
          <a:p>
            <a:pPr eaLnBrk="1" hangingPunct="1"/>
            <a:r>
              <a:rPr lang="de-CH" altLang="de-DE"/>
              <a:t>Problems concentrating or making decisions </a:t>
            </a:r>
            <a:endParaRPr lang="de-DE" altLang="de-DE"/>
          </a:p>
          <a:p>
            <a:pPr eaLnBrk="1" hangingPunct="1"/>
            <a:r>
              <a:rPr lang="fr-CH" altLang="de-DE"/>
              <a:t>Feelings of worthlessness or excessive, inappropriate guilt </a:t>
            </a:r>
            <a:endParaRPr lang="de-CH" altLang="de-DE"/>
          </a:p>
          <a:p>
            <a:pPr eaLnBrk="1" hangingPunct="1"/>
            <a:r>
              <a:rPr lang="fr-CH" altLang="de-DE"/>
              <a:t>Thoughts of death or suicide, or suicide plans or attempts.</a:t>
            </a:r>
            <a:endParaRPr lang="de-CH" altLang="de-DE"/>
          </a:p>
          <a:p>
            <a:pPr eaLnBrk="1" hangingPunct="1"/>
            <a:r>
              <a:rPr lang="de-DE" altLang="de-DE"/>
              <a:t>Depressive delusions (irrational thoughts and fears)</a:t>
            </a:r>
            <a:endParaRPr lang="en-US" altLang="de-DE"/>
          </a:p>
        </p:txBody>
      </p:sp>
      <p:pic>
        <p:nvPicPr>
          <p:cNvPr id="5" name="Grafik 4"/>
          <p:cNvPicPr>
            <a:picLocks noChangeAspect="1"/>
          </p:cNvPicPr>
          <p:nvPr/>
        </p:nvPicPr>
        <p:blipFill>
          <a:blip r:embed="rId3"/>
          <a:stretch>
            <a:fillRect/>
          </a:stretch>
        </p:blipFill>
        <p:spPr>
          <a:xfrm>
            <a:off x="-323651" y="1689645"/>
            <a:ext cx="5075089" cy="325152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485775" y="333375"/>
            <a:ext cx="8750300" cy="1150938"/>
          </a:xfrm>
        </p:spPr>
        <p:txBody>
          <a:bodyPr/>
          <a:lstStyle/>
          <a:p>
            <a:pPr eaLnBrk="1" hangingPunct="1"/>
            <a:r>
              <a:rPr lang="de-DE" altLang="de-DE"/>
              <a:t>Physical symptoms</a:t>
            </a:r>
          </a:p>
        </p:txBody>
      </p:sp>
      <p:pic>
        <p:nvPicPr>
          <p:cNvPr id="34819" name="Picture 6" descr="depression_pa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08038" y="1484313"/>
            <a:ext cx="8264525" cy="430053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728663" y="115888"/>
            <a:ext cx="8264525" cy="1143000"/>
          </a:xfrm>
        </p:spPr>
        <p:txBody>
          <a:bodyPr/>
          <a:lstStyle/>
          <a:p>
            <a:pPr eaLnBrk="1" hangingPunct="1"/>
            <a:r>
              <a:rPr lang="en-US" altLang="de-DE"/>
              <a:t>Physical symptoms of depression</a:t>
            </a:r>
          </a:p>
        </p:txBody>
      </p:sp>
      <p:sp>
        <p:nvSpPr>
          <p:cNvPr id="36867" name="Rectangle 7"/>
          <p:cNvSpPr>
            <a:spLocks noGrp="1" noChangeArrowheads="1"/>
          </p:cNvSpPr>
          <p:nvPr>
            <p:ph type="body" sz="half" idx="2"/>
          </p:nvPr>
        </p:nvSpPr>
        <p:spPr>
          <a:xfrm>
            <a:off x="4789488" y="1557338"/>
            <a:ext cx="4608512" cy="4538662"/>
          </a:xfrm>
        </p:spPr>
        <p:txBody>
          <a:bodyPr/>
          <a:lstStyle/>
          <a:p>
            <a:pPr eaLnBrk="1" hangingPunct="1">
              <a:lnSpc>
                <a:spcPct val="80000"/>
              </a:lnSpc>
            </a:pPr>
            <a:r>
              <a:rPr lang="en-US" altLang="de-DE" sz="2800"/>
              <a:t>Pain </a:t>
            </a:r>
            <a:r>
              <a:rPr lang="en-US" altLang="de-DE" sz="1600"/>
              <a:t>is depressing, and depression causes and intensifies pain. </a:t>
            </a:r>
          </a:p>
          <a:p>
            <a:pPr eaLnBrk="1" hangingPunct="1">
              <a:lnSpc>
                <a:spcPct val="80000"/>
              </a:lnSpc>
            </a:pPr>
            <a:r>
              <a:rPr lang="en-US" altLang="de-DE" sz="1600"/>
              <a:t>People with chronic pain have three times the average risk of developing psychiatric symptoms — usually mood or anxiety disorders — and depressed patients have three times the average risk of developing chronic pain. </a:t>
            </a:r>
          </a:p>
          <a:p>
            <a:pPr eaLnBrk="1" hangingPunct="1">
              <a:lnSpc>
                <a:spcPct val="80000"/>
              </a:lnSpc>
            </a:pPr>
            <a:r>
              <a:rPr lang="de-CH" altLang="de-DE" sz="2800"/>
              <a:t>loss of energy </a:t>
            </a:r>
            <a:r>
              <a:rPr lang="de-CH" altLang="de-DE" sz="1600"/>
              <a:t>or feeling tired much of the time </a:t>
            </a:r>
          </a:p>
          <a:p>
            <a:pPr eaLnBrk="1" hangingPunct="1">
              <a:lnSpc>
                <a:spcPct val="80000"/>
              </a:lnSpc>
            </a:pPr>
            <a:r>
              <a:rPr lang="de-CH" altLang="de-DE" sz="2800"/>
              <a:t>Insomnia </a:t>
            </a:r>
            <a:r>
              <a:rPr lang="de-CH" altLang="de-DE" sz="1600"/>
              <a:t>or (less often) oversleeping </a:t>
            </a:r>
          </a:p>
          <a:p>
            <a:pPr eaLnBrk="1" hangingPunct="1">
              <a:lnSpc>
                <a:spcPct val="80000"/>
              </a:lnSpc>
            </a:pPr>
            <a:r>
              <a:rPr lang="de-DE" altLang="de-DE" sz="2800"/>
              <a:t>More:</a:t>
            </a:r>
            <a:r>
              <a:rPr lang="de-DE" altLang="de-DE" sz="1600"/>
              <a:t> Headaches, dizziness, dry mouth; Chest discomfort, Palpitations, inner vibrations, sweating.</a:t>
            </a:r>
          </a:p>
          <a:p>
            <a:pPr eaLnBrk="1" hangingPunct="1">
              <a:lnSpc>
                <a:spcPct val="80000"/>
              </a:lnSpc>
            </a:pPr>
            <a:r>
              <a:rPr lang="de-DE" altLang="de-DE" sz="1600"/>
              <a:t>Weight loss, stomach complaints, flatulence, constipation, diarrhea</a:t>
            </a:r>
          </a:p>
          <a:p>
            <a:pPr eaLnBrk="1" hangingPunct="1">
              <a:lnSpc>
                <a:spcPct val="80000"/>
              </a:lnSpc>
            </a:pPr>
            <a:r>
              <a:rPr lang="de-DE" altLang="de-DE" sz="1600"/>
              <a:t>Urine urgency</a:t>
            </a:r>
          </a:p>
          <a:p>
            <a:pPr eaLnBrk="1" hangingPunct="1">
              <a:lnSpc>
                <a:spcPct val="80000"/>
              </a:lnSpc>
            </a:pPr>
            <a:r>
              <a:rPr lang="de-DE" altLang="de-DE" sz="1600"/>
              <a:t>Lack of sexual desire</a:t>
            </a:r>
          </a:p>
        </p:txBody>
      </p:sp>
      <p:pic>
        <p:nvPicPr>
          <p:cNvPr id="36868" name="Picture 9" descr="J017879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26326" y="1557338"/>
            <a:ext cx="3521075" cy="31686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28663" y="115888"/>
            <a:ext cx="8264525" cy="1143000"/>
          </a:xfrm>
        </p:spPr>
        <p:txBody>
          <a:bodyPr/>
          <a:lstStyle/>
          <a:p>
            <a:pPr eaLnBrk="1" hangingPunct="1"/>
            <a:r>
              <a:rPr lang="de-CH" altLang="de-DE"/>
              <a:t>Motor symptoms of depression</a:t>
            </a:r>
          </a:p>
        </p:txBody>
      </p:sp>
      <p:sp>
        <p:nvSpPr>
          <p:cNvPr id="38915" name="Rectangle 4"/>
          <p:cNvSpPr>
            <a:spLocks noGrp="1" noChangeArrowheads="1"/>
          </p:cNvSpPr>
          <p:nvPr>
            <p:ph type="body" sz="half" idx="2"/>
          </p:nvPr>
        </p:nvSpPr>
        <p:spPr>
          <a:xfrm>
            <a:off x="5021263" y="1557338"/>
            <a:ext cx="4051300" cy="4538662"/>
          </a:xfrm>
        </p:spPr>
        <p:txBody>
          <a:bodyPr/>
          <a:lstStyle/>
          <a:p>
            <a:pPr eaLnBrk="1" hangingPunct="1"/>
            <a:r>
              <a:rPr lang="en-US" altLang="de-DE"/>
              <a:t>a slowdown in talking and performing tasks </a:t>
            </a:r>
          </a:p>
          <a:p>
            <a:pPr eaLnBrk="1" hangingPunct="1">
              <a:buFont typeface="Wingdings" panose="05000000000000000000" pitchFamily="2" charset="2"/>
              <a:buNone/>
            </a:pPr>
            <a:r>
              <a:rPr lang="en-US" altLang="de-DE"/>
              <a:t>			or</a:t>
            </a:r>
          </a:p>
          <a:p>
            <a:pPr eaLnBrk="1" hangingPunct="1"/>
            <a:r>
              <a:rPr lang="en-US" altLang="de-DE"/>
              <a:t>restlessness and an inability to sit still.</a:t>
            </a:r>
          </a:p>
        </p:txBody>
      </p:sp>
      <p:sp>
        <p:nvSpPr>
          <p:cNvPr id="38916" name="Inhaltsplatzhalter 1"/>
          <p:cNvSpPr>
            <a:spLocks noGrp="1"/>
          </p:cNvSpPr>
          <p:nvPr>
            <p:ph sz="half" idx="1"/>
          </p:nvPr>
        </p:nvSpPr>
        <p:spPr>
          <a:xfrm>
            <a:off x="808038" y="1557338"/>
            <a:ext cx="4051300" cy="4538662"/>
          </a:xfrm>
        </p:spPr>
        <p:txBody>
          <a:bodyPr/>
          <a:lstStyle/>
          <a:p>
            <a:pPr eaLnBrk="1" hangingPunct="1"/>
            <a:endParaRPr lang="de-CH" altLang="de-DE"/>
          </a:p>
        </p:txBody>
      </p:sp>
      <p:pic>
        <p:nvPicPr>
          <p:cNvPr id="38917" name="Picture 8" descr="http://timesofindia.indiatimes.com/photo/3481748.c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1557339"/>
            <a:ext cx="3484190" cy="356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2"/>
          <p:cNvSpPr>
            <a:spLocks noGrp="1"/>
          </p:cNvSpPr>
          <p:nvPr>
            <p:ph type="title"/>
          </p:nvPr>
        </p:nvSpPr>
        <p:spPr>
          <a:xfrm>
            <a:off x="485775" y="333375"/>
            <a:ext cx="8750300" cy="1150938"/>
          </a:xfrm>
        </p:spPr>
        <p:txBody>
          <a:bodyPr/>
          <a:lstStyle/>
          <a:p>
            <a:pPr eaLnBrk="1" hangingPunct="1"/>
            <a:r>
              <a:rPr lang="de-CH" altLang="de-DE"/>
              <a:t>Mental Health – Four trumpets</a:t>
            </a:r>
          </a:p>
        </p:txBody>
      </p:sp>
      <p:sp>
        <p:nvSpPr>
          <p:cNvPr id="11267" name="Inhaltsplatzhalter 3"/>
          <p:cNvSpPr>
            <a:spLocks noGrp="1"/>
          </p:cNvSpPr>
          <p:nvPr>
            <p:ph idx="1"/>
          </p:nvPr>
        </p:nvSpPr>
        <p:spPr>
          <a:xfrm>
            <a:off x="485775" y="1700213"/>
            <a:ext cx="8750300" cy="4425950"/>
          </a:xfrm>
        </p:spPr>
        <p:txBody>
          <a:bodyPr/>
          <a:lstStyle/>
          <a:p>
            <a:pPr eaLnBrk="1" hangingPunct="1"/>
            <a:r>
              <a:rPr lang="de-CH" altLang="de-DE"/>
              <a:t>WHO: Depression is a hidden burden, affecting around 350 million people around the globe. It is the leading cause of disability worldwide.</a:t>
            </a:r>
          </a:p>
          <a:p>
            <a:pPr eaLnBrk="1" hangingPunct="1"/>
            <a:r>
              <a:rPr lang="de-CH" altLang="de-DE"/>
              <a:t>Patients tell their stories – in our hospitals, outpatient departments, at the church doors.</a:t>
            </a:r>
          </a:p>
          <a:p>
            <a:pPr eaLnBrk="1" hangingPunct="1"/>
            <a:r>
              <a:rPr lang="de-CH" altLang="de-DE"/>
              <a:t>Family and friends: almost every person knows at least one person who is affected with symptoms of depression</a:t>
            </a:r>
          </a:p>
          <a:p>
            <a:pPr eaLnBrk="1" hangingPunct="1"/>
            <a:r>
              <a:rPr lang="de-CH" altLang="de-DE"/>
              <a:t>The Bible records prayers and descriptions of depressive mood.</a:t>
            </a:r>
          </a:p>
        </p:txBody>
      </p:sp>
      <p:sp>
        <p:nvSpPr>
          <p:cNvPr id="11268" name="Foliennummernplatzhalt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67858C8A-2281-43E0-B153-50962A82036B}" type="slidenum">
              <a:rPr lang="en-US" altLang="de-DE" sz="1200">
                <a:solidFill>
                  <a:schemeClr val="bg1"/>
                </a:solidFill>
              </a:rPr>
              <a:pPr>
                <a:spcBef>
                  <a:spcPct val="0"/>
                </a:spcBef>
                <a:buClrTx/>
                <a:buFontTx/>
                <a:buNone/>
              </a:pPr>
              <a:t>2</a:t>
            </a:fld>
            <a:endParaRPr lang="en-US" altLang="de-DE" sz="12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728663" y="115888"/>
            <a:ext cx="8264525" cy="1143000"/>
          </a:xfrm>
        </p:spPr>
        <p:txBody>
          <a:bodyPr/>
          <a:lstStyle/>
          <a:p>
            <a:pPr eaLnBrk="1" hangingPunct="1"/>
            <a:r>
              <a:rPr lang="de-CH" altLang="de-DE"/>
              <a:t>STRESS OF MODERN LIFE</a:t>
            </a:r>
          </a:p>
        </p:txBody>
      </p:sp>
      <p:sp>
        <p:nvSpPr>
          <p:cNvPr id="40964" name="Textplatzhalter 3"/>
          <p:cNvSpPr>
            <a:spLocks noGrp="1"/>
          </p:cNvSpPr>
          <p:nvPr>
            <p:ph type="body" sz="half" idx="2"/>
          </p:nvPr>
        </p:nvSpPr>
        <p:spPr>
          <a:xfrm>
            <a:off x="5148957" y="1528067"/>
            <a:ext cx="4392488" cy="4538662"/>
          </a:xfrm>
        </p:spPr>
        <p:txBody>
          <a:bodyPr/>
          <a:lstStyle/>
          <a:p>
            <a:pPr eaLnBrk="1" hangingPunct="1"/>
            <a:r>
              <a:rPr lang="en-US" altLang="de-DE" sz="2000" dirty="0"/>
              <a:t>Long transfer to work</a:t>
            </a:r>
          </a:p>
          <a:p>
            <a:pPr eaLnBrk="1" hangingPunct="1"/>
            <a:r>
              <a:rPr lang="en-US" altLang="de-DE" sz="2000" dirty="0"/>
              <a:t>Multiple tasks that cost a lot of time and strength</a:t>
            </a:r>
          </a:p>
          <a:p>
            <a:pPr eaLnBrk="1" hangingPunct="1"/>
            <a:r>
              <a:rPr lang="en-US" altLang="de-DE" sz="2000" dirty="0"/>
              <a:t>unfair boss, chaotic colleagues</a:t>
            </a:r>
          </a:p>
          <a:p>
            <a:pPr eaLnBrk="1" hangingPunct="1"/>
            <a:r>
              <a:rPr lang="en-US" altLang="de-DE" sz="2000" dirty="0"/>
              <a:t>Desire to be a good employee</a:t>
            </a:r>
          </a:p>
          <a:p>
            <a:pPr eaLnBrk="1" hangingPunct="1"/>
            <a:r>
              <a:rPr lang="en-US" altLang="de-DE" sz="2000" dirty="0"/>
              <a:t>Lack of positive feedback, constant pressure</a:t>
            </a:r>
          </a:p>
          <a:p>
            <a:pPr eaLnBrk="1" hangingPunct="1"/>
            <a:r>
              <a:rPr lang="en-US" altLang="de-DE" sz="2000" dirty="0"/>
              <a:t>too much noise, lack of privacy, excessive distractions, and unreasonable deadlines.</a:t>
            </a:r>
            <a:endParaRPr lang="de-CH" altLang="de-DE" sz="2000" dirty="0"/>
          </a:p>
          <a:p>
            <a:pPr eaLnBrk="1" hangingPunct="1"/>
            <a:r>
              <a:rPr lang="en-US" altLang="de-DE" sz="2000" dirty="0"/>
              <a:t>Broken friendships</a:t>
            </a:r>
          </a:p>
          <a:p>
            <a:pPr eaLnBrk="1" hangingPunct="1"/>
            <a:r>
              <a:rPr lang="en-US" altLang="de-DE" sz="2000" dirty="0"/>
              <a:t>Distress in the family</a:t>
            </a:r>
          </a:p>
        </p:txBody>
      </p:sp>
      <p:pic>
        <p:nvPicPr>
          <p:cNvPr id="2" name="Grafik 1"/>
          <p:cNvPicPr>
            <a:picLocks noChangeAspect="1"/>
          </p:cNvPicPr>
          <p:nvPr/>
        </p:nvPicPr>
        <p:blipFill>
          <a:blip r:embed="rId2"/>
          <a:stretch>
            <a:fillRect/>
          </a:stretch>
        </p:blipFill>
        <p:spPr>
          <a:xfrm>
            <a:off x="-655637" y="1528067"/>
            <a:ext cx="5676900" cy="33909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485775" y="333375"/>
            <a:ext cx="8750300" cy="1150938"/>
          </a:xfrm>
        </p:spPr>
        <p:txBody>
          <a:bodyPr/>
          <a:lstStyle/>
          <a:p>
            <a:pPr eaLnBrk="1" hangingPunct="1"/>
            <a:r>
              <a:rPr lang="de-CH" altLang="de-DE"/>
              <a:t>Medical Causes of Depression</a:t>
            </a:r>
          </a:p>
        </p:txBody>
      </p:sp>
      <p:sp>
        <p:nvSpPr>
          <p:cNvPr id="41987" name="Inhaltsplatzhalter 4"/>
          <p:cNvSpPr>
            <a:spLocks noGrp="1"/>
          </p:cNvSpPr>
          <p:nvPr>
            <p:ph idx="1"/>
          </p:nvPr>
        </p:nvSpPr>
        <p:spPr>
          <a:xfrm>
            <a:off x="485775" y="1700213"/>
            <a:ext cx="8750300" cy="4425950"/>
          </a:xfrm>
        </p:spPr>
        <p:txBody>
          <a:bodyPr/>
          <a:lstStyle/>
          <a:p>
            <a:pPr eaLnBrk="1" hangingPunct="1">
              <a:spcBef>
                <a:spcPct val="0"/>
              </a:spcBef>
            </a:pPr>
            <a:r>
              <a:rPr lang="de-CH" altLang="de-DE"/>
              <a:t>Depression more common in those with:</a:t>
            </a:r>
          </a:p>
          <a:p>
            <a:pPr eaLnBrk="1" hangingPunct="1">
              <a:spcBef>
                <a:spcPct val="0"/>
              </a:spcBef>
            </a:pPr>
            <a:endParaRPr lang="de-CH" altLang="de-DE"/>
          </a:p>
          <a:p>
            <a:pPr lvl="1" eaLnBrk="1" hangingPunct="1">
              <a:spcBef>
                <a:spcPct val="0"/>
              </a:spcBef>
            </a:pPr>
            <a:r>
              <a:rPr lang="de-CH" altLang="de-DE"/>
              <a:t>Life threatened / limited / chronic physical illness</a:t>
            </a:r>
          </a:p>
          <a:p>
            <a:pPr lvl="1" eaLnBrk="1" hangingPunct="1">
              <a:spcBef>
                <a:spcPct val="0"/>
              </a:spcBef>
            </a:pPr>
            <a:r>
              <a:rPr lang="de-CH" altLang="de-DE"/>
              <a:t>Unpleasant / demanding treatment</a:t>
            </a:r>
          </a:p>
          <a:p>
            <a:pPr lvl="1" eaLnBrk="1" hangingPunct="1">
              <a:spcBef>
                <a:spcPct val="0"/>
              </a:spcBef>
            </a:pPr>
            <a:r>
              <a:rPr lang="de-CH" altLang="de-DE"/>
              <a:t>Low social support</a:t>
            </a:r>
          </a:p>
          <a:p>
            <a:pPr lvl="1" eaLnBrk="1" hangingPunct="1">
              <a:spcBef>
                <a:spcPct val="0"/>
              </a:spcBef>
            </a:pPr>
            <a:r>
              <a:rPr lang="de-CH" altLang="de-DE"/>
              <a:t>Adverse social circumstances</a:t>
            </a:r>
          </a:p>
          <a:p>
            <a:pPr lvl="1" eaLnBrk="1" hangingPunct="1">
              <a:spcBef>
                <a:spcPct val="0"/>
              </a:spcBef>
            </a:pPr>
            <a:r>
              <a:rPr lang="de-CH" altLang="de-DE"/>
              <a:t>Personal / family history of depression / psychological vulnerability</a:t>
            </a:r>
          </a:p>
          <a:p>
            <a:pPr lvl="1" eaLnBrk="1" hangingPunct="1">
              <a:spcBef>
                <a:spcPct val="0"/>
              </a:spcBef>
            </a:pPr>
            <a:r>
              <a:rPr lang="de-CH" altLang="de-DE"/>
              <a:t>Substance misuse</a:t>
            </a:r>
          </a:p>
          <a:p>
            <a:pPr lvl="1" eaLnBrk="1" hangingPunct="1">
              <a:spcBef>
                <a:spcPct val="0"/>
              </a:spcBef>
            </a:pPr>
            <a:r>
              <a:rPr lang="de-CH" altLang="de-DE"/>
              <a:t>Anti-hypertensive / Corticosteroid / Chemotherapy use</a:t>
            </a:r>
          </a:p>
          <a:p>
            <a:pPr lvl="1" eaLnBrk="1" hangingPunct="1">
              <a:spcBef>
                <a:spcPct val="0"/>
              </a:spcBef>
            </a:pPr>
            <a:endParaRPr lang="de-CH" altLang="de-D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a:xfrm>
            <a:off x="728663" y="269875"/>
            <a:ext cx="8264525" cy="1143000"/>
          </a:xfrm>
        </p:spPr>
        <p:txBody>
          <a:bodyPr/>
          <a:lstStyle/>
          <a:p>
            <a:pPr eaLnBrk="1" hangingPunct="1"/>
            <a:r>
              <a:rPr lang="de-CH" altLang="de-DE"/>
              <a:t>MARITAL PROBLEMS</a:t>
            </a:r>
          </a:p>
        </p:txBody>
      </p:sp>
      <p:sp>
        <p:nvSpPr>
          <p:cNvPr id="43011" name="Textplatzhalter 3"/>
          <p:cNvSpPr>
            <a:spLocks noGrp="1"/>
          </p:cNvSpPr>
          <p:nvPr>
            <p:ph type="body" sz="half" idx="2"/>
          </p:nvPr>
        </p:nvSpPr>
        <p:spPr>
          <a:xfrm>
            <a:off x="5021263" y="1557338"/>
            <a:ext cx="4051300" cy="4538662"/>
          </a:xfrm>
        </p:spPr>
        <p:txBody>
          <a:bodyPr/>
          <a:lstStyle/>
          <a:p>
            <a:pPr eaLnBrk="1" hangingPunct="1"/>
            <a:r>
              <a:rPr lang="de-CH" altLang="de-DE" sz="2000"/>
              <a:t>Being confined to the house, </a:t>
            </a:r>
          </a:p>
          <a:p>
            <a:pPr eaLnBrk="1" hangingPunct="1"/>
            <a:r>
              <a:rPr lang="de-CH" altLang="de-DE" sz="2000"/>
              <a:t>In-laws: no positive feedback, unreasonable demands, disrespect, cosntant criticism</a:t>
            </a:r>
          </a:p>
          <a:p>
            <a:pPr eaLnBrk="1" hangingPunct="1"/>
            <a:r>
              <a:rPr lang="de-CH" altLang="de-DE" sz="2000"/>
              <a:t>«shouting man / crying woman» – ingredient of every Bollywood movie</a:t>
            </a:r>
          </a:p>
          <a:p>
            <a:pPr eaLnBrk="1" hangingPunct="1"/>
            <a:r>
              <a:rPr lang="de-CH" altLang="de-DE" sz="2000"/>
              <a:t>Unfulfilled wish to have a child</a:t>
            </a:r>
          </a:p>
          <a:p>
            <a:pPr eaLnBrk="1" hangingPunct="1"/>
            <a:r>
              <a:rPr lang="de-CH" altLang="de-DE" sz="2000"/>
              <a:t>No time for yourself, no time to relax</a:t>
            </a:r>
          </a:p>
          <a:p>
            <a:pPr eaLnBrk="1" hangingPunct="1"/>
            <a:r>
              <a:rPr lang="de-CH" altLang="de-DE" sz="2000"/>
              <a:t>Worry / financial problems</a:t>
            </a:r>
          </a:p>
          <a:p>
            <a:pPr eaLnBrk="1" hangingPunct="1"/>
            <a:r>
              <a:rPr lang="de-CH" altLang="de-DE" sz="2000"/>
              <a:t>Sexual problems</a:t>
            </a:r>
          </a:p>
          <a:p>
            <a:pPr eaLnBrk="1" hangingPunct="1"/>
            <a:endParaRPr lang="de-CH" altLang="de-DE" sz="2000"/>
          </a:p>
        </p:txBody>
      </p:sp>
      <p:pic>
        <p:nvPicPr>
          <p:cNvPr id="2" name="Grafik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8313" y="1700213"/>
            <a:ext cx="3816350" cy="22955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728663" y="269875"/>
            <a:ext cx="8264525" cy="1143000"/>
          </a:xfrm>
        </p:spPr>
        <p:txBody>
          <a:bodyPr/>
          <a:lstStyle/>
          <a:p>
            <a:pPr eaLnBrk="1" hangingPunct="1"/>
            <a:r>
              <a:rPr lang="de-CH" altLang="de-DE"/>
              <a:t>VIOLENCE / TRAUMA</a:t>
            </a:r>
          </a:p>
        </p:txBody>
      </p:sp>
      <p:sp>
        <p:nvSpPr>
          <p:cNvPr id="44035" name="Inhaltsplatzhalter 2"/>
          <p:cNvSpPr>
            <a:spLocks noGrp="1"/>
          </p:cNvSpPr>
          <p:nvPr>
            <p:ph sz="half" idx="1"/>
          </p:nvPr>
        </p:nvSpPr>
        <p:spPr>
          <a:xfrm>
            <a:off x="808038" y="1557338"/>
            <a:ext cx="4051300" cy="4538662"/>
          </a:xfrm>
        </p:spPr>
        <p:txBody>
          <a:bodyPr/>
          <a:lstStyle/>
          <a:p>
            <a:pPr eaLnBrk="1" hangingPunct="1"/>
            <a:endParaRPr lang="de-CH" altLang="de-DE"/>
          </a:p>
        </p:txBody>
      </p:sp>
      <p:sp>
        <p:nvSpPr>
          <p:cNvPr id="44036" name="Textplatzhalter 3"/>
          <p:cNvSpPr>
            <a:spLocks noGrp="1"/>
          </p:cNvSpPr>
          <p:nvPr>
            <p:ph type="body" sz="half" idx="2"/>
          </p:nvPr>
        </p:nvSpPr>
        <p:spPr>
          <a:xfrm>
            <a:off x="5021263" y="1557338"/>
            <a:ext cx="4051300" cy="4538662"/>
          </a:xfrm>
        </p:spPr>
        <p:txBody>
          <a:bodyPr/>
          <a:lstStyle/>
          <a:p>
            <a:pPr eaLnBrk="1" hangingPunct="1"/>
            <a:r>
              <a:rPr lang="de-CH" altLang="de-DE"/>
              <a:t>Childhood trauma</a:t>
            </a:r>
          </a:p>
          <a:p>
            <a:pPr eaLnBrk="1" hangingPunct="1"/>
            <a:r>
              <a:rPr lang="de-CH" altLang="de-DE"/>
              <a:t>Partner with alcohol problem</a:t>
            </a:r>
          </a:p>
          <a:p>
            <a:pPr eaLnBrk="1" hangingPunct="1"/>
            <a:r>
              <a:rPr lang="de-CH" altLang="de-DE"/>
              <a:t>Threats and beatings</a:t>
            </a:r>
          </a:p>
          <a:p>
            <a:pPr eaLnBrk="1" hangingPunct="1"/>
            <a:endParaRPr lang="de-CH" altLang="de-DE"/>
          </a:p>
        </p:txBody>
      </p:sp>
      <p:pic>
        <p:nvPicPr>
          <p:cNvPr id="44037" name="Picture 2" descr="https://encrypted-tbn0.gstatic.com/images?q=tbn:ANd9GcSk9YEYmKg3rfzZA5naq5juSobtWJvGukeqpX7NfmayUV4i3M-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5" y="1628775"/>
            <a:ext cx="38766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728663" y="341313"/>
            <a:ext cx="8264525" cy="1143000"/>
          </a:xfrm>
        </p:spPr>
        <p:txBody>
          <a:bodyPr/>
          <a:lstStyle/>
          <a:p>
            <a:pPr eaLnBrk="1" hangingPunct="1"/>
            <a:r>
              <a:rPr lang="de-CH" altLang="de-DE"/>
              <a:t>BEREAVEMENT</a:t>
            </a:r>
          </a:p>
        </p:txBody>
      </p:sp>
      <p:sp>
        <p:nvSpPr>
          <p:cNvPr id="45059" name="Inhaltsplatzhalter 2"/>
          <p:cNvSpPr>
            <a:spLocks noGrp="1"/>
          </p:cNvSpPr>
          <p:nvPr>
            <p:ph sz="half" idx="1"/>
          </p:nvPr>
        </p:nvSpPr>
        <p:spPr>
          <a:xfrm>
            <a:off x="808038" y="1557338"/>
            <a:ext cx="4051300" cy="4538662"/>
          </a:xfrm>
        </p:spPr>
        <p:txBody>
          <a:bodyPr/>
          <a:lstStyle/>
          <a:p>
            <a:pPr eaLnBrk="1" hangingPunct="1"/>
            <a:endParaRPr lang="de-CH" altLang="de-DE"/>
          </a:p>
        </p:txBody>
      </p:sp>
      <p:sp>
        <p:nvSpPr>
          <p:cNvPr id="45060" name="Textplatzhalter 3"/>
          <p:cNvSpPr>
            <a:spLocks noGrp="1"/>
          </p:cNvSpPr>
          <p:nvPr>
            <p:ph type="body" sz="half" idx="2"/>
          </p:nvPr>
        </p:nvSpPr>
        <p:spPr>
          <a:xfrm>
            <a:off x="5021263" y="1557338"/>
            <a:ext cx="4051300" cy="4538662"/>
          </a:xfrm>
        </p:spPr>
        <p:txBody>
          <a:bodyPr/>
          <a:lstStyle/>
          <a:p>
            <a:pPr eaLnBrk="1" hangingPunct="1"/>
            <a:r>
              <a:rPr lang="de-CH" altLang="de-DE"/>
              <a:t>Losing a close relative or friend</a:t>
            </a:r>
          </a:p>
          <a:p>
            <a:pPr eaLnBrk="1" hangingPunct="1"/>
            <a:r>
              <a:rPr lang="de-CH" altLang="de-DE"/>
              <a:t>Losing husband or wife = losing support in life</a:t>
            </a:r>
          </a:p>
        </p:txBody>
      </p:sp>
      <p:pic>
        <p:nvPicPr>
          <p:cNvPr id="45061" name="Picture 2" descr="http://3.bp.blogspot.com/_AtLbLxyBasY/S8iazPSS-1I/AAAAAAAAAMI/YHT0fafYWFo/s1600/vidharbha+suic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1595438"/>
            <a:ext cx="406876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8"/>
          <p:cNvSpPr>
            <a:spLocks noGrp="1" noChangeArrowheads="1"/>
          </p:cNvSpPr>
          <p:nvPr>
            <p:ph type="title"/>
          </p:nvPr>
        </p:nvSpPr>
        <p:spPr>
          <a:xfrm>
            <a:off x="485775" y="333375"/>
            <a:ext cx="8750300" cy="1150938"/>
          </a:xfrm>
        </p:spPr>
        <p:txBody>
          <a:bodyPr/>
          <a:lstStyle/>
          <a:p>
            <a:pPr eaLnBrk="1" hangingPunct="1"/>
            <a:r>
              <a:rPr lang="en-US" altLang="de-DE"/>
              <a:t>Key Questions for Depression</a:t>
            </a:r>
          </a:p>
        </p:txBody>
      </p:sp>
      <p:sp>
        <p:nvSpPr>
          <p:cNvPr id="10269" name="Rectangle 29"/>
          <p:cNvSpPr>
            <a:spLocks noGrp="1" noChangeArrowheads="1"/>
          </p:cNvSpPr>
          <p:nvPr>
            <p:ph type="body" idx="1"/>
          </p:nvPr>
        </p:nvSpPr>
        <p:spPr>
          <a:xfrm>
            <a:off x="485775" y="1700213"/>
            <a:ext cx="8750300" cy="4425950"/>
          </a:xfrm>
        </p:spPr>
        <p:txBody>
          <a:bodyPr/>
          <a:lstStyle/>
          <a:p>
            <a:pPr eaLnBrk="1" hangingPunct="1">
              <a:lnSpc>
                <a:spcPct val="80000"/>
              </a:lnSpc>
            </a:pPr>
            <a:r>
              <a:rPr lang="en-US" altLang="de-DE" sz="1800"/>
              <a:t>I feel sad or irritable. </a:t>
            </a:r>
            <a:endParaRPr lang="de-CH" altLang="de-DE" sz="1800"/>
          </a:p>
          <a:p>
            <a:pPr eaLnBrk="1" hangingPunct="1">
              <a:lnSpc>
                <a:spcPct val="80000"/>
              </a:lnSpc>
            </a:pPr>
            <a:r>
              <a:rPr lang="en-US" altLang="de-DE" sz="1800"/>
              <a:t>I have lost interest in activities I used to enjoy. </a:t>
            </a:r>
            <a:endParaRPr lang="de-CH" altLang="de-DE" sz="1800"/>
          </a:p>
          <a:p>
            <a:pPr eaLnBrk="1" hangingPunct="1">
              <a:lnSpc>
                <a:spcPct val="80000"/>
              </a:lnSpc>
            </a:pPr>
            <a:r>
              <a:rPr lang="en-US" altLang="de-DE" sz="1800"/>
              <a:t>I'm eating much less than I usually do and have lost weight, or I'm eating much more than I usually do and have gained weight. </a:t>
            </a:r>
            <a:endParaRPr lang="de-CH" altLang="de-DE" sz="1800"/>
          </a:p>
          <a:p>
            <a:pPr eaLnBrk="1" hangingPunct="1">
              <a:lnSpc>
                <a:spcPct val="80000"/>
              </a:lnSpc>
            </a:pPr>
            <a:r>
              <a:rPr lang="en-US" altLang="de-DE" sz="1800"/>
              <a:t>I am sleeping much less or much more than I usually do </a:t>
            </a:r>
            <a:endParaRPr lang="de-CH" altLang="de-DE" sz="1800"/>
          </a:p>
          <a:p>
            <a:pPr eaLnBrk="1" hangingPunct="1">
              <a:lnSpc>
                <a:spcPct val="80000"/>
              </a:lnSpc>
            </a:pPr>
            <a:r>
              <a:rPr lang="en-US" altLang="de-DE" sz="1800"/>
              <a:t>I have no energy or feel tired much of the time. </a:t>
            </a:r>
            <a:endParaRPr lang="de-CH" altLang="de-DE" sz="1800"/>
          </a:p>
          <a:p>
            <a:pPr eaLnBrk="1" hangingPunct="1">
              <a:lnSpc>
                <a:spcPct val="80000"/>
              </a:lnSpc>
            </a:pPr>
            <a:r>
              <a:rPr lang="en-US" altLang="de-DE" sz="1800"/>
              <a:t>I feel anxious and can't seem to sit still. </a:t>
            </a:r>
            <a:endParaRPr lang="de-CH" altLang="de-DE" sz="1800"/>
          </a:p>
          <a:p>
            <a:pPr eaLnBrk="1" hangingPunct="1">
              <a:lnSpc>
                <a:spcPct val="80000"/>
              </a:lnSpc>
            </a:pPr>
            <a:r>
              <a:rPr lang="en-US" altLang="de-DE" sz="1800"/>
              <a:t>I feel guilty or worthless. </a:t>
            </a:r>
            <a:endParaRPr lang="de-CH" altLang="de-DE" sz="1800"/>
          </a:p>
          <a:p>
            <a:pPr eaLnBrk="1" hangingPunct="1">
              <a:lnSpc>
                <a:spcPct val="80000"/>
              </a:lnSpc>
            </a:pPr>
            <a:r>
              <a:rPr lang="en-US" altLang="de-DE" sz="1800"/>
              <a:t>I have trouble concentrating or find it hard to make decisions. </a:t>
            </a:r>
            <a:endParaRPr lang="de-CH" altLang="de-DE" sz="1800"/>
          </a:p>
          <a:p>
            <a:pPr eaLnBrk="1" hangingPunct="1">
              <a:lnSpc>
                <a:spcPct val="80000"/>
              </a:lnSpc>
            </a:pPr>
            <a:r>
              <a:rPr lang="en-US" altLang="de-DE" sz="1800"/>
              <a:t>I have recurring thoughts about death or suicide, I have a suicide plan, or I have tried to commit suicide. </a:t>
            </a:r>
            <a:br>
              <a:rPr lang="en-US" altLang="de-DE" sz="1800"/>
            </a:br>
            <a:endParaRPr lang="de-CH" altLang="de-DE" sz="1800"/>
          </a:p>
          <a:p>
            <a:pPr lvl="1" eaLnBrk="1" hangingPunct="1">
              <a:lnSpc>
                <a:spcPct val="80000"/>
              </a:lnSpc>
            </a:pPr>
            <a:r>
              <a:rPr lang="en-US" altLang="de-DE" sz="1600" b="1"/>
              <a:t>Scoring Key:</a:t>
            </a:r>
            <a:r>
              <a:rPr lang="en-US" altLang="de-DE" sz="1600"/>
              <a:t> If you checked a total of five or more statements on the depression checklist, including at least one of the first two statements, you (or your loved one) may be suffering from an episode of major depression. If you checked fewer statements, including at least one of the first two statements, you may be suffering from a milder form of depression or dysthymia.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6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6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6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6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6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6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69">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6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85775" y="333375"/>
            <a:ext cx="8750300" cy="1150938"/>
          </a:xfrm>
        </p:spPr>
        <p:txBody>
          <a:bodyPr/>
          <a:lstStyle/>
          <a:p>
            <a:pPr eaLnBrk="1" hangingPunct="1"/>
            <a:r>
              <a:rPr lang="de-CH" altLang="de-DE"/>
              <a:t>Mild, moderate, or severe?</a:t>
            </a:r>
          </a:p>
        </p:txBody>
      </p:sp>
      <p:sp>
        <p:nvSpPr>
          <p:cNvPr id="48131" name="Rectangle 3"/>
          <p:cNvSpPr>
            <a:spLocks noGrp="1" noChangeArrowheads="1"/>
          </p:cNvSpPr>
          <p:nvPr>
            <p:ph type="body" idx="1"/>
          </p:nvPr>
        </p:nvSpPr>
        <p:spPr>
          <a:xfrm>
            <a:off x="485775" y="1700213"/>
            <a:ext cx="8750300" cy="4425950"/>
          </a:xfrm>
        </p:spPr>
        <p:txBody>
          <a:bodyPr/>
          <a:lstStyle/>
          <a:p>
            <a:pPr eaLnBrk="1" hangingPunct="1">
              <a:lnSpc>
                <a:spcPct val="80000"/>
              </a:lnSpc>
            </a:pPr>
            <a:r>
              <a:rPr lang="en-US" altLang="de-DE"/>
              <a:t>Experts judge the severity of depression by assessing the number of symptoms and the degree to which they impair your life. </a:t>
            </a:r>
            <a:endParaRPr lang="en-US" altLang="de-DE" b="1"/>
          </a:p>
          <a:p>
            <a:pPr eaLnBrk="1" hangingPunct="1">
              <a:lnSpc>
                <a:spcPct val="80000"/>
              </a:lnSpc>
            </a:pPr>
            <a:r>
              <a:rPr lang="en-US" altLang="de-DE" b="1"/>
              <a:t>Mild:</a:t>
            </a:r>
            <a:r>
              <a:rPr lang="en-US" altLang="de-DE"/>
              <a:t> You have some symptoms and find it takes more effort than usual to accomplish what you need to do. </a:t>
            </a:r>
            <a:endParaRPr lang="en-US" altLang="de-DE" b="1"/>
          </a:p>
          <a:p>
            <a:pPr eaLnBrk="1" hangingPunct="1">
              <a:lnSpc>
                <a:spcPct val="80000"/>
              </a:lnSpc>
            </a:pPr>
            <a:r>
              <a:rPr lang="en-US" altLang="de-DE" b="1"/>
              <a:t>Moderate:</a:t>
            </a:r>
            <a:r>
              <a:rPr lang="en-US" altLang="de-DE"/>
              <a:t> You have many symptoms and find they often keep you from accomplishing what you need to do. </a:t>
            </a:r>
            <a:endParaRPr lang="en-US" altLang="de-DE" b="1"/>
          </a:p>
          <a:p>
            <a:pPr eaLnBrk="1" hangingPunct="1">
              <a:lnSpc>
                <a:spcPct val="80000"/>
              </a:lnSpc>
            </a:pPr>
            <a:r>
              <a:rPr lang="en-US" altLang="de-DE" b="1"/>
              <a:t>Severe:</a:t>
            </a:r>
            <a:r>
              <a:rPr lang="en-US" altLang="de-DE"/>
              <a:t> You have nearly all the symptoms and find they almost always keep you from accomplishing daily tasks. </a:t>
            </a:r>
            <a:endParaRPr lang="de-CH" altLang="de-D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de-DE" altLang="de-DE"/>
              <a:t>Beck Depression Inventory (BDI)</a:t>
            </a:r>
          </a:p>
        </p:txBody>
      </p:sp>
      <p:sp>
        <p:nvSpPr>
          <p:cNvPr id="50179" name="Rectangle 3"/>
          <p:cNvSpPr>
            <a:spLocks noGrp="1" noChangeArrowheads="1"/>
          </p:cNvSpPr>
          <p:nvPr>
            <p:ph type="body" sz="half" idx="4294967295"/>
          </p:nvPr>
        </p:nvSpPr>
        <p:spPr>
          <a:xfrm>
            <a:off x="1039813" y="1557338"/>
            <a:ext cx="4051300" cy="3959225"/>
          </a:xfrm>
        </p:spPr>
        <p:txBody>
          <a:bodyPr/>
          <a:lstStyle/>
          <a:p>
            <a:pPr eaLnBrk="1" hangingPunct="1">
              <a:lnSpc>
                <a:spcPct val="80000"/>
              </a:lnSpc>
              <a:buFont typeface="Wingdings" panose="05000000000000000000" pitchFamily="2" charset="2"/>
              <a:buNone/>
            </a:pPr>
            <a:r>
              <a:rPr lang="de-CH" altLang="de-DE" sz="2000"/>
              <a:t>   1. Sadness</a:t>
            </a:r>
          </a:p>
          <a:p>
            <a:pPr eaLnBrk="1" hangingPunct="1">
              <a:lnSpc>
                <a:spcPct val="80000"/>
              </a:lnSpc>
              <a:buFont typeface="Wingdings" panose="05000000000000000000" pitchFamily="2" charset="2"/>
              <a:buNone/>
            </a:pPr>
            <a:r>
              <a:rPr lang="de-CH" altLang="de-DE" sz="2000"/>
              <a:t>   2. Hopelessness</a:t>
            </a:r>
          </a:p>
          <a:p>
            <a:pPr eaLnBrk="1" hangingPunct="1">
              <a:lnSpc>
                <a:spcPct val="80000"/>
              </a:lnSpc>
              <a:buFont typeface="Wingdings" panose="05000000000000000000" pitchFamily="2" charset="2"/>
              <a:buNone/>
            </a:pPr>
            <a:r>
              <a:rPr lang="de-CH" altLang="de-DE" sz="2000"/>
              <a:t>   3. Past failure</a:t>
            </a:r>
          </a:p>
          <a:p>
            <a:pPr eaLnBrk="1" hangingPunct="1">
              <a:lnSpc>
                <a:spcPct val="80000"/>
              </a:lnSpc>
              <a:buFont typeface="Wingdings" panose="05000000000000000000" pitchFamily="2" charset="2"/>
              <a:buNone/>
            </a:pPr>
            <a:r>
              <a:rPr lang="de-CH" altLang="de-DE" sz="2000"/>
              <a:t>   4. Anhedonia</a:t>
            </a:r>
          </a:p>
          <a:p>
            <a:pPr eaLnBrk="1" hangingPunct="1">
              <a:lnSpc>
                <a:spcPct val="80000"/>
              </a:lnSpc>
              <a:buFont typeface="Wingdings" panose="05000000000000000000" pitchFamily="2" charset="2"/>
              <a:buNone/>
            </a:pPr>
            <a:r>
              <a:rPr lang="de-CH" altLang="de-DE" sz="2000"/>
              <a:t>   5. Guilt</a:t>
            </a:r>
          </a:p>
          <a:p>
            <a:pPr eaLnBrk="1" hangingPunct="1">
              <a:lnSpc>
                <a:spcPct val="80000"/>
              </a:lnSpc>
              <a:buFont typeface="Wingdings" panose="05000000000000000000" pitchFamily="2" charset="2"/>
              <a:buNone/>
            </a:pPr>
            <a:r>
              <a:rPr lang="de-CH" altLang="de-DE" sz="2000"/>
              <a:t>   6. Punishment</a:t>
            </a:r>
          </a:p>
          <a:p>
            <a:pPr eaLnBrk="1" hangingPunct="1">
              <a:lnSpc>
                <a:spcPct val="80000"/>
              </a:lnSpc>
              <a:buFont typeface="Wingdings" panose="05000000000000000000" pitchFamily="2" charset="2"/>
              <a:buNone/>
            </a:pPr>
            <a:r>
              <a:rPr lang="de-CH" altLang="de-DE" sz="2000"/>
              <a:t>   7. Self-dislike</a:t>
            </a:r>
          </a:p>
          <a:p>
            <a:pPr eaLnBrk="1" hangingPunct="1">
              <a:lnSpc>
                <a:spcPct val="80000"/>
              </a:lnSpc>
              <a:buFont typeface="Wingdings" panose="05000000000000000000" pitchFamily="2" charset="2"/>
              <a:buNone/>
            </a:pPr>
            <a:r>
              <a:rPr lang="de-CH" altLang="de-DE" sz="2000"/>
              <a:t>   8. Self-blame</a:t>
            </a:r>
          </a:p>
          <a:p>
            <a:pPr eaLnBrk="1" hangingPunct="1">
              <a:lnSpc>
                <a:spcPct val="80000"/>
              </a:lnSpc>
              <a:buFont typeface="Wingdings" panose="05000000000000000000" pitchFamily="2" charset="2"/>
              <a:buNone/>
            </a:pPr>
            <a:r>
              <a:rPr lang="de-CH" altLang="de-DE" sz="2000"/>
              <a:t>   9. Suicidal thoughts</a:t>
            </a:r>
          </a:p>
          <a:p>
            <a:pPr eaLnBrk="1" hangingPunct="1">
              <a:lnSpc>
                <a:spcPct val="80000"/>
              </a:lnSpc>
              <a:buFont typeface="Wingdings" panose="05000000000000000000" pitchFamily="2" charset="2"/>
              <a:buNone/>
            </a:pPr>
            <a:r>
              <a:rPr lang="de-CH" altLang="de-DE" sz="2000"/>
              <a:t>  10. Crying</a:t>
            </a:r>
          </a:p>
          <a:p>
            <a:pPr eaLnBrk="1" hangingPunct="1">
              <a:lnSpc>
                <a:spcPct val="80000"/>
              </a:lnSpc>
              <a:buFont typeface="Wingdings" panose="05000000000000000000" pitchFamily="2" charset="2"/>
              <a:buNone/>
            </a:pPr>
            <a:endParaRPr lang="de-CH" altLang="de-DE" sz="1600"/>
          </a:p>
        </p:txBody>
      </p:sp>
      <p:sp>
        <p:nvSpPr>
          <p:cNvPr id="50180" name="Rectangle 4"/>
          <p:cNvSpPr>
            <a:spLocks noGrp="1" noChangeArrowheads="1"/>
          </p:cNvSpPr>
          <p:nvPr>
            <p:ph type="body" sz="half" idx="2"/>
          </p:nvPr>
        </p:nvSpPr>
        <p:spPr>
          <a:xfrm>
            <a:off x="4941888" y="1600200"/>
            <a:ext cx="4294187" cy="4525963"/>
          </a:xfrm>
        </p:spPr>
        <p:txBody>
          <a:bodyPr/>
          <a:lstStyle/>
          <a:p>
            <a:pPr eaLnBrk="1" hangingPunct="1">
              <a:lnSpc>
                <a:spcPct val="80000"/>
              </a:lnSpc>
              <a:buFont typeface="Wingdings" panose="05000000000000000000" pitchFamily="2" charset="2"/>
              <a:buNone/>
            </a:pPr>
            <a:r>
              <a:rPr lang="de-CH" altLang="de-DE" sz="2000"/>
              <a:t>  11. Agitation</a:t>
            </a:r>
          </a:p>
          <a:p>
            <a:pPr eaLnBrk="1" hangingPunct="1">
              <a:lnSpc>
                <a:spcPct val="80000"/>
              </a:lnSpc>
              <a:buFont typeface="Wingdings" panose="05000000000000000000" pitchFamily="2" charset="2"/>
              <a:buNone/>
            </a:pPr>
            <a:r>
              <a:rPr lang="de-CH" altLang="de-DE" sz="2000"/>
              <a:t>  12. Loss of interest in activities</a:t>
            </a:r>
          </a:p>
          <a:p>
            <a:pPr eaLnBrk="1" hangingPunct="1">
              <a:lnSpc>
                <a:spcPct val="80000"/>
              </a:lnSpc>
              <a:buFont typeface="Wingdings" panose="05000000000000000000" pitchFamily="2" charset="2"/>
              <a:buNone/>
            </a:pPr>
            <a:r>
              <a:rPr lang="de-CH" altLang="de-DE" sz="2000"/>
              <a:t>  13. Indecisiveness</a:t>
            </a:r>
          </a:p>
          <a:p>
            <a:pPr eaLnBrk="1" hangingPunct="1">
              <a:lnSpc>
                <a:spcPct val="80000"/>
              </a:lnSpc>
              <a:buFont typeface="Wingdings" panose="05000000000000000000" pitchFamily="2" charset="2"/>
              <a:buNone/>
            </a:pPr>
            <a:r>
              <a:rPr lang="de-CH" altLang="de-DE" sz="2000"/>
              <a:t>  14. Worthlessness</a:t>
            </a:r>
          </a:p>
          <a:p>
            <a:pPr eaLnBrk="1" hangingPunct="1">
              <a:lnSpc>
                <a:spcPct val="80000"/>
              </a:lnSpc>
              <a:buFont typeface="Wingdings" panose="05000000000000000000" pitchFamily="2" charset="2"/>
              <a:buNone/>
            </a:pPr>
            <a:r>
              <a:rPr lang="de-CH" altLang="de-DE" sz="2000"/>
              <a:t>  15. Loss of energy</a:t>
            </a:r>
          </a:p>
          <a:p>
            <a:pPr eaLnBrk="1" hangingPunct="1">
              <a:lnSpc>
                <a:spcPct val="80000"/>
              </a:lnSpc>
              <a:buFont typeface="Wingdings" panose="05000000000000000000" pitchFamily="2" charset="2"/>
              <a:buNone/>
            </a:pPr>
            <a:r>
              <a:rPr lang="de-CH" altLang="de-DE" sz="2000"/>
              <a:t>  16. Insomnia</a:t>
            </a:r>
          </a:p>
          <a:p>
            <a:pPr eaLnBrk="1" hangingPunct="1">
              <a:lnSpc>
                <a:spcPct val="80000"/>
              </a:lnSpc>
              <a:buFont typeface="Wingdings" panose="05000000000000000000" pitchFamily="2" charset="2"/>
              <a:buNone/>
            </a:pPr>
            <a:r>
              <a:rPr lang="de-CH" altLang="de-DE" sz="2000"/>
              <a:t>  17. Irritability</a:t>
            </a:r>
          </a:p>
          <a:p>
            <a:pPr eaLnBrk="1" hangingPunct="1">
              <a:lnSpc>
                <a:spcPct val="80000"/>
              </a:lnSpc>
              <a:buFont typeface="Wingdings" panose="05000000000000000000" pitchFamily="2" charset="2"/>
              <a:buNone/>
            </a:pPr>
            <a:r>
              <a:rPr lang="de-CH" altLang="de-DE" sz="2000"/>
              <a:t>  18. Decreased appetite</a:t>
            </a:r>
          </a:p>
          <a:p>
            <a:pPr eaLnBrk="1" hangingPunct="1">
              <a:lnSpc>
                <a:spcPct val="80000"/>
              </a:lnSpc>
              <a:buFont typeface="Wingdings" panose="05000000000000000000" pitchFamily="2" charset="2"/>
              <a:buNone/>
            </a:pPr>
            <a:r>
              <a:rPr lang="de-CH" altLang="de-DE" sz="2000"/>
              <a:t>  19. Diminished concentration</a:t>
            </a:r>
          </a:p>
          <a:p>
            <a:pPr eaLnBrk="1" hangingPunct="1">
              <a:lnSpc>
                <a:spcPct val="80000"/>
              </a:lnSpc>
              <a:buFont typeface="Wingdings" panose="05000000000000000000" pitchFamily="2" charset="2"/>
              <a:buNone/>
            </a:pPr>
            <a:r>
              <a:rPr lang="de-CH" altLang="de-DE" sz="2000"/>
              <a:t>  20. Fatigue</a:t>
            </a:r>
          </a:p>
          <a:p>
            <a:pPr eaLnBrk="1" hangingPunct="1">
              <a:lnSpc>
                <a:spcPct val="80000"/>
              </a:lnSpc>
              <a:buFont typeface="Wingdings" panose="05000000000000000000" pitchFamily="2" charset="2"/>
              <a:buNone/>
            </a:pPr>
            <a:r>
              <a:rPr lang="de-CH" altLang="de-DE" sz="2000"/>
              <a:t>  21. Lack of interest in sex </a:t>
            </a:r>
          </a:p>
        </p:txBody>
      </p:sp>
      <p:sp>
        <p:nvSpPr>
          <p:cNvPr id="50181" name="Text Box 5"/>
          <p:cNvSpPr txBox="1">
            <a:spLocks noChangeArrowheads="1"/>
          </p:cNvSpPr>
          <p:nvPr/>
        </p:nvSpPr>
        <p:spPr bwMode="auto">
          <a:xfrm>
            <a:off x="1262063" y="5289550"/>
            <a:ext cx="7196137" cy="463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1200">
                <a:latin typeface="Tahoma" panose="020B0604030504040204" pitchFamily="34" charset="0"/>
              </a:rPr>
              <a:t>Interpretation: </a:t>
            </a:r>
            <a:br>
              <a:rPr lang="de-CH" altLang="de-DE" sz="1200">
                <a:latin typeface="Tahoma" panose="020B0604030504040204" pitchFamily="34" charset="0"/>
              </a:rPr>
            </a:br>
            <a:r>
              <a:rPr lang="de-CH" altLang="de-DE" sz="1200">
                <a:latin typeface="Tahoma" panose="020B0604030504040204" pitchFamily="34" charset="0"/>
              </a:rPr>
              <a:t>Score &lt;15: Mild Depression - Score 15-30: Moderate Depression - Score &gt;30: Severe Depression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85775" y="333375"/>
            <a:ext cx="8750300" cy="1150938"/>
          </a:xfrm>
        </p:spPr>
        <p:txBody>
          <a:bodyPr/>
          <a:lstStyle/>
          <a:p>
            <a:pPr eaLnBrk="1" hangingPunct="1"/>
            <a:r>
              <a:rPr lang="de-DE" altLang="de-DE"/>
              <a:t>The varieties of depression</a:t>
            </a:r>
          </a:p>
        </p:txBody>
      </p:sp>
      <p:pic>
        <p:nvPicPr>
          <p:cNvPr id="52227" name="Picture 11" descr="DEP-Forms_E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940" t="992" r="940" b="1062"/>
          <a:stretch>
            <a:fillRect/>
          </a:stretch>
        </p:blipFill>
        <p:spPr>
          <a:xfrm>
            <a:off x="957263" y="1484313"/>
            <a:ext cx="8107362" cy="43926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8" name="Text Box 12"/>
          <p:cNvSpPr txBox="1">
            <a:spLocks noChangeArrowheads="1"/>
          </p:cNvSpPr>
          <p:nvPr/>
        </p:nvSpPr>
        <p:spPr bwMode="auto">
          <a:xfrm>
            <a:off x="3789363" y="4292600"/>
            <a:ext cx="3138487" cy="30956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1400">
                <a:latin typeface="Tahoma" panose="020B0604030504040204" pitchFamily="34" charset="0"/>
              </a:rPr>
              <a:t>Dysthymia</a:t>
            </a:r>
          </a:p>
        </p:txBody>
      </p:sp>
      <p:sp>
        <p:nvSpPr>
          <p:cNvPr id="52229" name="Text Box 13"/>
          <p:cNvSpPr txBox="1">
            <a:spLocks noChangeArrowheads="1"/>
          </p:cNvSpPr>
          <p:nvPr/>
        </p:nvSpPr>
        <p:spPr bwMode="auto">
          <a:xfrm>
            <a:off x="1798638" y="1989138"/>
            <a:ext cx="3905250" cy="30956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1400">
                <a:latin typeface="Tahoma" panose="020B0604030504040204" pitchFamily="34" charset="0"/>
              </a:rPr>
              <a:t>Depression caused by physical disorders</a:t>
            </a:r>
          </a:p>
        </p:txBody>
      </p:sp>
      <p:sp>
        <p:nvSpPr>
          <p:cNvPr id="52230" name="Text Box 14"/>
          <p:cNvSpPr txBox="1">
            <a:spLocks noChangeArrowheads="1"/>
          </p:cNvSpPr>
          <p:nvPr/>
        </p:nvSpPr>
        <p:spPr bwMode="auto">
          <a:xfrm>
            <a:off x="2028825" y="2563813"/>
            <a:ext cx="3903663" cy="30956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1400">
                <a:latin typeface="Tahoma" panose="020B0604030504040204" pitchFamily="34" charset="0"/>
              </a:rPr>
              <a:t>Severe Monopolar or Bipolar Depression</a:t>
            </a:r>
          </a:p>
        </p:txBody>
      </p:sp>
      <p:sp>
        <p:nvSpPr>
          <p:cNvPr id="52231" name="Text Box 15"/>
          <p:cNvSpPr txBox="1">
            <a:spLocks noChangeArrowheads="1"/>
          </p:cNvSpPr>
          <p:nvPr/>
        </p:nvSpPr>
        <p:spPr bwMode="auto">
          <a:xfrm>
            <a:off x="2487613" y="3368675"/>
            <a:ext cx="3903662" cy="30956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1400">
                <a:latin typeface="Tahoma" panose="020B0604030504040204" pitchFamily="34" charset="0"/>
              </a:rPr>
              <a:t>Old Age Depression</a:t>
            </a:r>
          </a:p>
        </p:txBody>
      </p:sp>
      <p:sp>
        <p:nvSpPr>
          <p:cNvPr id="52232" name="Text Box 16"/>
          <p:cNvSpPr txBox="1">
            <a:spLocks noChangeArrowheads="1"/>
          </p:cNvSpPr>
          <p:nvPr/>
        </p:nvSpPr>
        <p:spPr bwMode="auto">
          <a:xfrm>
            <a:off x="4937125" y="4737100"/>
            <a:ext cx="3138488" cy="30956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1400">
                <a:latin typeface="Tahoma" panose="020B0604030504040204" pitchFamily="34" charset="0"/>
              </a:rPr>
              <a:t>Exhaustion / Burnout</a:t>
            </a:r>
          </a:p>
        </p:txBody>
      </p:sp>
      <p:sp>
        <p:nvSpPr>
          <p:cNvPr id="52233" name="Text Box 17"/>
          <p:cNvSpPr txBox="1">
            <a:spLocks noChangeArrowheads="1"/>
          </p:cNvSpPr>
          <p:nvPr/>
        </p:nvSpPr>
        <p:spPr bwMode="auto">
          <a:xfrm>
            <a:off x="6927850" y="4941888"/>
            <a:ext cx="2449513" cy="30956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1400">
                <a:latin typeface="Tahoma" panose="020B0604030504040204" pitchFamily="34" charset="0"/>
              </a:rPr>
              <a:t>Reactive Depression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85775" y="333375"/>
            <a:ext cx="8750300" cy="1150938"/>
          </a:xfrm>
        </p:spPr>
        <p:txBody>
          <a:bodyPr/>
          <a:lstStyle/>
          <a:p>
            <a:pPr eaLnBrk="1" hangingPunct="1"/>
            <a:r>
              <a:rPr lang="de-CH" altLang="de-DE"/>
              <a:t>Dysthymia</a:t>
            </a:r>
          </a:p>
        </p:txBody>
      </p:sp>
      <p:sp>
        <p:nvSpPr>
          <p:cNvPr id="54275" name="Rectangle 3"/>
          <p:cNvSpPr>
            <a:spLocks noGrp="1" noChangeArrowheads="1"/>
          </p:cNvSpPr>
          <p:nvPr>
            <p:ph type="body" idx="1"/>
          </p:nvPr>
        </p:nvSpPr>
        <p:spPr>
          <a:xfrm>
            <a:off x="485775" y="1700213"/>
            <a:ext cx="8750300" cy="4425950"/>
          </a:xfrm>
        </p:spPr>
        <p:txBody>
          <a:bodyPr/>
          <a:lstStyle/>
          <a:p>
            <a:pPr eaLnBrk="1" hangingPunct="1">
              <a:lnSpc>
                <a:spcPct val="80000"/>
              </a:lnSpc>
            </a:pPr>
            <a:r>
              <a:rPr lang="fr-CH" altLang="de-DE" sz="1600"/>
              <a:t>A low-level form of depression that lasts for at least </a:t>
            </a:r>
            <a:r>
              <a:rPr lang="fr-CH" altLang="de-DE" sz="1600" u="sng"/>
              <a:t>two years</a:t>
            </a:r>
            <a:r>
              <a:rPr lang="fr-CH" altLang="de-DE" sz="1600"/>
              <a:t>. While not as crippling as major depression, its persistent hold can keep a person from feeling good and can intrude upon work, school, and social life. </a:t>
            </a:r>
          </a:p>
          <a:p>
            <a:pPr eaLnBrk="1" hangingPunct="1">
              <a:lnSpc>
                <a:spcPct val="80000"/>
              </a:lnSpc>
            </a:pPr>
            <a:r>
              <a:rPr lang="fr-CH" altLang="de-DE" sz="1600"/>
              <a:t>Duration: dysthymia lasts for an average of at least five years.   </a:t>
            </a:r>
          </a:p>
          <a:p>
            <a:pPr eaLnBrk="1" hangingPunct="1">
              <a:lnSpc>
                <a:spcPct val="80000"/>
              </a:lnSpc>
            </a:pPr>
            <a:r>
              <a:rPr lang="fr-CH" altLang="de-DE" sz="1600"/>
              <a:t>Patients feel depressed during most of the day. They may carry out daily responsibilities, but much of the zest is gone from their life. Depressed mood doesn’t lift for more than two months at a time, and they also have at least two of the following symptoms:   </a:t>
            </a:r>
            <a:endParaRPr lang="de-CH" altLang="de-DE" sz="1600"/>
          </a:p>
          <a:p>
            <a:pPr lvl="1" eaLnBrk="1" hangingPunct="1">
              <a:lnSpc>
                <a:spcPct val="80000"/>
              </a:lnSpc>
            </a:pPr>
            <a:r>
              <a:rPr lang="de-CH" altLang="de-DE" sz="1400"/>
              <a:t>overeating or loss of appetite</a:t>
            </a:r>
          </a:p>
          <a:p>
            <a:pPr lvl="1" eaLnBrk="1" hangingPunct="1">
              <a:lnSpc>
                <a:spcPct val="80000"/>
              </a:lnSpc>
            </a:pPr>
            <a:r>
              <a:rPr lang="de-CH" altLang="de-DE" sz="1400"/>
              <a:t>insomnia or sleeping too much</a:t>
            </a:r>
          </a:p>
          <a:p>
            <a:pPr lvl="1" eaLnBrk="1" hangingPunct="1">
              <a:lnSpc>
                <a:spcPct val="80000"/>
              </a:lnSpc>
            </a:pPr>
            <a:r>
              <a:rPr lang="de-CH" altLang="de-DE" sz="1400"/>
              <a:t>tiredness or lack of energy</a:t>
            </a:r>
          </a:p>
          <a:p>
            <a:pPr lvl="1" eaLnBrk="1" hangingPunct="1">
              <a:lnSpc>
                <a:spcPct val="80000"/>
              </a:lnSpc>
            </a:pPr>
            <a:r>
              <a:rPr lang="de-CH" altLang="de-DE" sz="1400"/>
              <a:t>low self-esteem</a:t>
            </a:r>
          </a:p>
          <a:p>
            <a:pPr lvl="1" eaLnBrk="1" hangingPunct="1">
              <a:lnSpc>
                <a:spcPct val="80000"/>
              </a:lnSpc>
            </a:pPr>
            <a:r>
              <a:rPr lang="de-CH" altLang="de-DE" sz="1400"/>
              <a:t>trouble concentrating or making decisions</a:t>
            </a:r>
          </a:p>
          <a:p>
            <a:pPr lvl="1" eaLnBrk="1" hangingPunct="1">
              <a:lnSpc>
                <a:spcPct val="80000"/>
              </a:lnSpc>
            </a:pPr>
            <a:r>
              <a:rPr lang="de-CH" altLang="de-DE" sz="1400"/>
              <a:t>hopelessness.</a:t>
            </a:r>
          </a:p>
          <a:p>
            <a:pPr lvl="1" eaLnBrk="1" hangingPunct="1">
              <a:lnSpc>
                <a:spcPct val="80000"/>
              </a:lnSpc>
            </a:pPr>
            <a:r>
              <a:rPr lang="fr-CH" altLang="de-DE" sz="1400"/>
              <a:t>Sometimes an episode of major depression occurs on top of dysthymia; this is known as double depression.   </a:t>
            </a:r>
            <a:endParaRPr lang="de-CH" altLang="de-DE" sz="1400"/>
          </a:p>
          <a:p>
            <a:pPr eaLnBrk="1" hangingPunct="1">
              <a:lnSpc>
                <a:spcPct val="80000"/>
              </a:lnSpc>
            </a:pPr>
            <a:r>
              <a:rPr lang="de-CH" altLang="de-DE" sz="1600"/>
              <a:t>Dysthymia often begins in childhood, the teen years, or early adulthood. </a:t>
            </a:r>
            <a:r>
              <a:rPr lang="fr-CH" altLang="de-DE" sz="1600"/>
              <a:t>Being drawn into this low-level depression appears to make major depression more likely. In fact, up to 75% of people who are diagnosed with dysthymia will have an episode of major depression within five years (double depression).  </a:t>
            </a:r>
            <a:endParaRPr lang="de-CH" altLang="de-DE"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F6A48937-05F4-446C-9698-DCEB0FB1E030}" type="slidenum">
              <a:rPr lang="en-US" altLang="de-DE" sz="1200">
                <a:solidFill>
                  <a:schemeClr val="bg1"/>
                </a:solidFill>
              </a:rPr>
              <a:pPr>
                <a:spcBef>
                  <a:spcPct val="0"/>
                </a:spcBef>
                <a:buClrTx/>
                <a:buFontTx/>
                <a:buNone/>
              </a:pPr>
              <a:t>3</a:t>
            </a:fld>
            <a:endParaRPr lang="en-US" altLang="de-DE" sz="1200">
              <a:solidFill>
                <a:schemeClr val="bg1"/>
              </a:solidFill>
            </a:endParaRP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365125"/>
            <a:ext cx="9721850" cy="601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title"/>
          </p:nvPr>
        </p:nvSpPr>
        <p:spPr>
          <a:xfrm>
            <a:off x="485775" y="333375"/>
            <a:ext cx="8750300" cy="1150938"/>
          </a:xfrm>
        </p:spPr>
        <p:txBody>
          <a:bodyPr/>
          <a:lstStyle/>
          <a:p>
            <a:pPr eaLnBrk="1" hangingPunct="1"/>
            <a:r>
              <a:rPr lang="de-DE" altLang="de-DE"/>
              <a:t>Differences male - female</a:t>
            </a:r>
          </a:p>
        </p:txBody>
      </p:sp>
      <p:pic>
        <p:nvPicPr>
          <p:cNvPr id="56323" name="Picture 8" descr="Hirn-m-w-APA-7-9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66850" y="1920875"/>
            <a:ext cx="6946900" cy="3810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85775" y="333375"/>
            <a:ext cx="8750300" cy="1150938"/>
          </a:xfrm>
        </p:spPr>
        <p:txBody>
          <a:bodyPr/>
          <a:lstStyle/>
          <a:p>
            <a:pPr eaLnBrk="1" hangingPunct="1"/>
            <a:endParaRPr lang="de-DE" altLang="de-DE"/>
          </a:p>
        </p:txBody>
      </p:sp>
      <p:sp>
        <p:nvSpPr>
          <p:cNvPr id="58371" name="Rectangle 3"/>
          <p:cNvSpPr>
            <a:spLocks noGrp="1" noChangeArrowheads="1"/>
          </p:cNvSpPr>
          <p:nvPr>
            <p:ph type="body" idx="1"/>
          </p:nvPr>
        </p:nvSpPr>
        <p:spPr>
          <a:xfrm>
            <a:off x="485775" y="1700213"/>
            <a:ext cx="8750300" cy="4425950"/>
          </a:xfrm>
        </p:spPr>
        <p:txBody>
          <a:bodyPr/>
          <a:lstStyle/>
          <a:p>
            <a:pPr eaLnBrk="1" hangingPunct="1"/>
            <a:endParaRPr lang="de-DE" altLang="de-DE"/>
          </a:p>
        </p:txBody>
      </p:sp>
      <p:pic>
        <p:nvPicPr>
          <p:cNvPr id="58372" name="Picture 4" descr="bigstockphoto_Depressed_Man_4068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58425" cy="698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420688" y="1844675"/>
            <a:ext cx="9301162" cy="1920875"/>
          </a:xfrm>
          <a:prstGeom prst="rect">
            <a:avLst/>
          </a:prstGeom>
          <a:noFill/>
          <a:ln>
            <a:noFill/>
          </a:ln>
          <a:effectLst>
            <a:outerShdw dist="45791" dir="2021404" algn="ctr" rotWithShape="0">
              <a:schemeClr val="tx1">
                <a:alpha val="50000"/>
              </a:schemeClr>
            </a:outerShdw>
          </a:effectLst>
          <a:extLst>
            <a:ext uri="{909E8E84-426E-40DD-AFC4-6F175D3DCCD1}">
              <a14:hiddenFill xmlns:a14="http://schemas.microsoft.com/office/drawing/2010/main">
                <a:solidFill>
                  <a:srgbClr val="FFCC99">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r" eaLnBrk="1" hangingPunct="1">
              <a:spcBef>
                <a:spcPct val="0"/>
              </a:spcBef>
              <a:buClrTx/>
              <a:buFontTx/>
              <a:buNone/>
            </a:pPr>
            <a:r>
              <a:rPr lang="de-DE" altLang="de-DE" sz="6000" b="1">
                <a:solidFill>
                  <a:srgbClr val="99FF33"/>
                </a:solidFill>
                <a:latin typeface="Tahoma" panose="020B0604030504040204" pitchFamily="34" charset="0"/>
              </a:rPr>
              <a:t>DEPRESSION </a:t>
            </a:r>
            <a:br>
              <a:rPr lang="de-DE" altLang="de-DE" sz="6000" b="1">
                <a:solidFill>
                  <a:srgbClr val="99FF33"/>
                </a:solidFill>
                <a:latin typeface="Tahoma" panose="020B0604030504040204" pitchFamily="34" charset="0"/>
              </a:rPr>
            </a:br>
            <a:r>
              <a:rPr lang="de-DE" altLang="de-DE" sz="6000" b="1">
                <a:solidFill>
                  <a:srgbClr val="99FF33"/>
                </a:solidFill>
                <a:latin typeface="Tahoma" panose="020B0604030504040204" pitchFamily="34" charset="0"/>
              </a:rPr>
              <a:t>in  Males</a:t>
            </a:r>
            <a:endParaRPr lang="de-DE" altLang="de-DE" sz="5400">
              <a:solidFill>
                <a:srgbClr val="99FF33"/>
              </a:solidFill>
              <a:latin typeface="Tahom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descr="dep-mann-3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5" y="0"/>
            <a:ext cx="40497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4"/>
          <p:cNvSpPr>
            <a:spLocks noGrp="1" noChangeArrowheads="1"/>
          </p:cNvSpPr>
          <p:nvPr>
            <p:ph type="body" idx="1"/>
          </p:nvPr>
        </p:nvSpPr>
        <p:spPr>
          <a:xfrm>
            <a:off x="485775" y="1700213"/>
            <a:ext cx="8750300" cy="4425950"/>
          </a:xfrm>
        </p:spPr>
        <p:txBody>
          <a:bodyPr/>
          <a:lstStyle/>
          <a:p>
            <a:pPr eaLnBrk="1" hangingPunct="1">
              <a:lnSpc>
                <a:spcPct val="90000"/>
              </a:lnSpc>
            </a:pPr>
            <a:r>
              <a:rPr lang="de-CH" altLang="de-DE"/>
              <a:t>Reduced stress tolerance</a:t>
            </a:r>
          </a:p>
          <a:p>
            <a:pPr eaLnBrk="1" hangingPunct="1">
              <a:lnSpc>
                <a:spcPct val="90000"/>
              </a:lnSpc>
            </a:pPr>
            <a:r>
              <a:rPr lang="de-CH" altLang="de-DE"/>
              <a:t>Risk taking behavior</a:t>
            </a:r>
          </a:p>
          <a:p>
            <a:pPr eaLnBrk="1" hangingPunct="1">
              <a:lnSpc>
                <a:spcPct val="90000"/>
              </a:lnSpc>
            </a:pPr>
            <a:r>
              <a:rPr lang="de-CH" altLang="de-DE"/>
              <a:t>Lack of impulse control</a:t>
            </a:r>
          </a:p>
          <a:p>
            <a:pPr eaLnBrk="1" hangingPunct="1">
              <a:lnSpc>
                <a:spcPct val="90000"/>
              </a:lnSpc>
            </a:pPr>
            <a:r>
              <a:rPr lang="de-CH" altLang="de-DE"/>
              <a:t>Actionism („acting out“)</a:t>
            </a:r>
          </a:p>
          <a:p>
            <a:pPr eaLnBrk="1" hangingPunct="1">
              <a:lnSpc>
                <a:spcPct val="90000"/>
              </a:lnSpc>
            </a:pPr>
            <a:r>
              <a:rPr lang="de-CH" altLang="de-DE"/>
              <a:t>Antisocial behavior</a:t>
            </a:r>
          </a:p>
          <a:p>
            <a:pPr eaLnBrk="1" hangingPunct="1">
              <a:lnSpc>
                <a:spcPct val="90000"/>
              </a:lnSpc>
            </a:pPr>
            <a:r>
              <a:rPr lang="de-CH" altLang="de-DE"/>
              <a:t>irritability, anger, restlessness, discontent</a:t>
            </a:r>
          </a:p>
          <a:p>
            <a:pPr eaLnBrk="1" hangingPunct="1">
              <a:lnSpc>
                <a:spcPct val="90000"/>
              </a:lnSpc>
            </a:pPr>
            <a:r>
              <a:rPr lang="de-CH" altLang="de-DE"/>
              <a:t>pessimism</a:t>
            </a:r>
          </a:p>
          <a:p>
            <a:pPr eaLnBrk="1" hangingPunct="1">
              <a:lnSpc>
                <a:spcPct val="90000"/>
              </a:lnSpc>
            </a:pPr>
            <a:r>
              <a:rPr lang="de-CH" altLang="de-DE"/>
              <a:t>Substance abuse</a:t>
            </a:r>
          </a:p>
          <a:p>
            <a:pPr eaLnBrk="1" hangingPunct="1">
              <a:lnSpc>
                <a:spcPct val="90000"/>
              </a:lnSpc>
            </a:pPr>
            <a:r>
              <a:rPr lang="de-CH" altLang="de-DE"/>
              <a:t>Genetics: depression, suicide, alcoholism</a:t>
            </a:r>
            <a:endParaRPr lang="en-US" altLang="de-DE"/>
          </a:p>
        </p:txBody>
      </p:sp>
      <p:sp>
        <p:nvSpPr>
          <p:cNvPr id="60420" name="Rectangle 5"/>
          <p:cNvSpPr>
            <a:spLocks noGrp="1" noChangeArrowheads="1"/>
          </p:cNvSpPr>
          <p:nvPr>
            <p:ph type="title"/>
          </p:nvPr>
        </p:nvSpPr>
        <p:spPr>
          <a:xfrm>
            <a:off x="485775" y="333375"/>
            <a:ext cx="8750300" cy="1150938"/>
          </a:xfrm>
        </p:spPr>
        <p:txBody>
          <a:bodyPr/>
          <a:lstStyle/>
          <a:p>
            <a:pPr algn="l" eaLnBrk="1" hangingPunct="1"/>
            <a:r>
              <a:rPr lang="en-US" altLang="de-DE"/>
              <a:t>Male depression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8"/>
          <p:cNvSpPr txBox="1">
            <a:spLocks noChangeArrowheads="1"/>
          </p:cNvSpPr>
          <p:nvPr/>
        </p:nvSpPr>
        <p:spPr bwMode="auto">
          <a:xfrm rot="-5400000">
            <a:off x="-127794" y="5726907"/>
            <a:ext cx="1198563" cy="2476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1000">
                <a:latin typeface="Tahoma" panose="020B0604030504040204" pitchFamily="34" charset="0"/>
              </a:rPr>
              <a:t>nach Kasper 2000</a:t>
            </a:r>
          </a:p>
        </p:txBody>
      </p:sp>
      <p:sp>
        <p:nvSpPr>
          <p:cNvPr id="62467" name="Rectangle 11"/>
          <p:cNvSpPr>
            <a:spLocks noGrp="1" noChangeArrowheads="1"/>
          </p:cNvSpPr>
          <p:nvPr>
            <p:ph type="body" idx="1"/>
          </p:nvPr>
        </p:nvSpPr>
        <p:spPr>
          <a:xfrm>
            <a:off x="485775" y="1700213"/>
            <a:ext cx="8750300" cy="4425950"/>
          </a:xfrm>
        </p:spPr>
        <p:txBody>
          <a:bodyPr/>
          <a:lstStyle/>
          <a:p>
            <a:pPr eaLnBrk="1" hangingPunct="1">
              <a:lnSpc>
                <a:spcPct val="80000"/>
              </a:lnSpc>
            </a:pPr>
            <a:r>
              <a:rPr lang="en-GB" altLang="de-DE" sz="2000"/>
              <a:t>Male in depression feels that the world set them up to fail.</a:t>
            </a:r>
          </a:p>
          <a:p>
            <a:pPr eaLnBrk="1" hangingPunct="1">
              <a:lnSpc>
                <a:spcPct val="80000"/>
              </a:lnSpc>
            </a:pPr>
            <a:r>
              <a:rPr lang="en-GB" altLang="de-DE" sz="2000"/>
              <a:t>Men report feelings loss of concentration and loss of interest in work and social activities, rather than the emotional feelings of profound sadness, guilt and worthlessness that women acknowledge.</a:t>
            </a:r>
          </a:p>
          <a:p>
            <a:pPr eaLnBrk="1" hangingPunct="1">
              <a:lnSpc>
                <a:spcPct val="80000"/>
              </a:lnSpc>
            </a:pPr>
            <a:r>
              <a:rPr lang="en-GB" altLang="de-DE" sz="2000"/>
              <a:t>Men in depression are frightened by failures.</a:t>
            </a:r>
          </a:p>
          <a:p>
            <a:pPr eaLnBrk="1" hangingPunct="1">
              <a:lnSpc>
                <a:spcPct val="80000"/>
              </a:lnSpc>
            </a:pPr>
            <a:r>
              <a:rPr lang="en-GB" altLang="de-DE" sz="2000"/>
              <a:t>Men tend to exhibit more anger and agitated mood states.</a:t>
            </a:r>
          </a:p>
          <a:p>
            <a:pPr eaLnBrk="1" hangingPunct="1">
              <a:lnSpc>
                <a:spcPct val="80000"/>
              </a:lnSpc>
            </a:pPr>
            <a:r>
              <a:rPr lang="en-GB" altLang="de-DE" sz="2000"/>
              <a:t>Male in depression faces sleeping disorders.</a:t>
            </a:r>
          </a:p>
          <a:p>
            <a:pPr eaLnBrk="1" hangingPunct="1">
              <a:lnSpc>
                <a:spcPct val="80000"/>
              </a:lnSpc>
            </a:pPr>
            <a:r>
              <a:rPr lang="en-GB" altLang="de-DE" sz="2000"/>
              <a:t>They feel ashamed for who they are.</a:t>
            </a:r>
          </a:p>
          <a:p>
            <a:pPr eaLnBrk="1" hangingPunct="1">
              <a:lnSpc>
                <a:spcPct val="80000"/>
              </a:lnSpc>
            </a:pPr>
            <a:r>
              <a:rPr lang="en-GB" altLang="de-DE" sz="2000"/>
              <a:t>Male in depression are frustrated if not praised enough and they tend to externalize depression.</a:t>
            </a:r>
          </a:p>
          <a:p>
            <a:pPr eaLnBrk="1" hangingPunct="1">
              <a:lnSpc>
                <a:spcPct val="80000"/>
              </a:lnSpc>
            </a:pPr>
            <a:r>
              <a:rPr lang="en-GB" altLang="de-DE" sz="2000"/>
              <a:t>They never talk about weaknesses and doubts.</a:t>
            </a:r>
          </a:p>
          <a:p>
            <a:pPr eaLnBrk="1" hangingPunct="1">
              <a:lnSpc>
                <a:spcPct val="80000"/>
              </a:lnSpc>
            </a:pPr>
            <a:r>
              <a:rPr lang="en-GB" altLang="de-DE" sz="2000"/>
              <a:t>A male in depression may blame his marriage instead of looking at depression as the primary problem.</a:t>
            </a:r>
          </a:p>
          <a:p>
            <a:pPr eaLnBrk="1" hangingPunct="1">
              <a:lnSpc>
                <a:spcPct val="80000"/>
              </a:lnSpc>
            </a:pPr>
            <a:r>
              <a:rPr lang="en-GB" altLang="de-DE" sz="2000"/>
              <a:t>Uses alcohol, TV, sports, and sex to self medicate.</a:t>
            </a:r>
          </a:p>
          <a:p>
            <a:pPr eaLnBrk="1" hangingPunct="1">
              <a:lnSpc>
                <a:spcPct val="80000"/>
              </a:lnSpc>
            </a:pPr>
            <a:r>
              <a:rPr lang="en-GB" altLang="de-DE" sz="2000"/>
              <a:t>They may complain more of physical aches and pains.</a:t>
            </a:r>
            <a:endParaRPr lang="en-US" altLang="de-DE" sz="2000"/>
          </a:p>
        </p:txBody>
      </p:sp>
      <p:sp>
        <p:nvSpPr>
          <p:cNvPr id="62468" name="Rectangle 13"/>
          <p:cNvSpPr>
            <a:spLocks noGrp="1" noChangeArrowheads="1"/>
          </p:cNvSpPr>
          <p:nvPr>
            <p:ph type="title"/>
          </p:nvPr>
        </p:nvSpPr>
        <p:spPr>
          <a:xfrm>
            <a:off x="485775" y="333375"/>
            <a:ext cx="8750300" cy="1150938"/>
          </a:xfrm>
        </p:spPr>
        <p:txBody>
          <a:bodyPr/>
          <a:lstStyle/>
          <a:p>
            <a:pPr algn="l" eaLnBrk="1" hangingPunct="1"/>
            <a:r>
              <a:rPr lang="en-US" altLang="de-DE"/>
              <a:t>Psychodynamics of male depression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65"/>
          <p:cNvSpPr>
            <a:spLocks noGrp="1" noChangeArrowheads="1"/>
          </p:cNvSpPr>
          <p:nvPr>
            <p:ph type="title"/>
          </p:nvPr>
        </p:nvSpPr>
        <p:spPr/>
        <p:txBody>
          <a:bodyPr/>
          <a:lstStyle/>
          <a:p>
            <a:pPr eaLnBrk="1" hangingPunct="1"/>
            <a:r>
              <a:rPr lang="de-CH" altLang="de-DE"/>
              <a:t>Male and female depression</a:t>
            </a:r>
          </a:p>
        </p:txBody>
      </p:sp>
      <p:graphicFrame>
        <p:nvGraphicFramePr>
          <p:cNvPr id="96520" name="Group 264"/>
          <p:cNvGraphicFramePr>
            <a:graphicFrameLocks noGrp="1"/>
          </p:cNvGraphicFramePr>
          <p:nvPr>
            <p:ph idx="4294967295"/>
          </p:nvPr>
        </p:nvGraphicFramePr>
        <p:xfrm>
          <a:off x="1874838" y="1628775"/>
          <a:ext cx="7580312" cy="3641725"/>
        </p:xfrm>
        <a:graphic>
          <a:graphicData uri="http://schemas.openxmlformats.org/drawingml/2006/table">
            <a:tbl>
              <a:tblPr/>
              <a:tblGrid>
                <a:gridCol w="3791000">
                  <a:extLst>
                    <a:ext uri="{9D8B030D-6E8A-4147-A177-3AD203B41FA5}">
                      <a16:colId xmlns:a16="http://schemas.microsoft.com/office/drawing/2014/main" xmlns="" val="20000"/>
                    </a:ext>
                  </a:extLst>
                </a:gridCol>
                <a:gridCol w="3789312">
                  <a:extLst>
                    <a:ext uri="{9D8B030D-6E8A-4147-A177-3AD203B41FA5}">
                      <a16:colId xmlns:a16="http://schemas.microsoft.com/office/drawing/2014/main" xmlns="" val="20001"/>
                    </a:ext>
                  </a:extLst>
                </a:gridCol>
              </a:tblGrid>
              <a:tr h="27940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Female depression</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Male depression</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xmlns="" val="10000"/>
                  </a:ext>
                </a:extLst>
              </a:tr>
              <a:tr h="280988">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Blame themselves</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Feel others are to blame</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7940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Feel sad, apathetic, and worthless</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Feel angry, irritable, and ego inflated</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80988">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Feel anxious and scared</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Feel suspicious and guarded</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7940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Avoids conflicts at all costs</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Creates conflicts</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80988">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Always tries to be nice</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Overtly or covertly hostile</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7940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Withdraws when feeling hurt</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Attacks when feeling hurt</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80988">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Has trouble with self respect</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Demands respect from other</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7940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Feels they were born to fail</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Feels the world set them up to fail</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80988">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Slowed down and nervous</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Restless and agitated</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7940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Chronic procrastinator</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Compulsive time keeper</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80988">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Sleeps too much</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Sleeps too little</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27940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Trouble setting boundaries</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Needs control at all costs</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sp>
        <p:nvSpPr>
          <p:cNvPr id="64559" name="Text Box 262"/>
          <p:cNvSpPr txBox="1">
            <a:spLocks noChangeArrowheads="1"/>
          </p:cNvSpPr>
          <p:nvPr/>
        </p:nvSpPr>
        <p:spPr bwMode="auto">
          <a:xfrm rot="-5400000">
            <a:off x="-1558925" y="3781425"/>
            <a:ext cx="4537075" cy="2317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en-US" altLang="de-DE" sz="900">
                <a:latin typeface="Tahoma" panose="020B0604030504040204" pitchFamily="34" charset="0"/>
              </a:rPr>
              <a:t>Drs. Caroline Dott and Andrew Dott - www.midlife-passages.com/depressi.htm</a:t>
            </a:r>
            <a:endParaRPr lang="de-CH" altLang="de-DE" sz="900">
              <a:latin typeface="Tahom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5"/>
          <p:cNvSpPr>
            <a:spLocks noGrp="1" noChangeArrowheads="1"/>
          </p:cNvSpPr>
          <p:nvPr>
            <p:ph type="title"/>
          </p:nvPr>
        </p:nvSpPr>
        <p:spPr/>
        <p:txBody>
          <a:bodyPr/>
          <a:lstStyle/>
          <a:p>
            <a:pPr eaLnBrk="1" hangingPunct="1"/>
            <a:r>
              <a:rPr lang="de-CH" altLang="de-DE"/>
              <a:t>Male and female depression</a:t>
            </a:r>
          </a:p>
        </p:txBody>
      </p:sp>
      <p:graphicFrame>
        <p:nvGraphicFramePr>
          <p:cNvPr id="98375" name="Group 71"/>
          <p:cNvGraphicFramePr>
            <a:graphicFrameLocks noGrp="1"/>
          </p:cNvGraphicFramePr>
          <p:nvPr>
            <p:ph idx="4294967295"/>
          </p:nvPr>
        </p:nvGraphicFramePr>
        <p:xfrm>
          <a:off x="1798638" y="1628775"/>
          <a:ext cx="7580312" cy="3402013"/>
        </p:xfrm>
        <a:graphic>
          <a:graphicData uri="http://schemas.openxmlformats.org/drawingml/2006/table">
            <a:tbl>
              <a:tblPr/>
              <a:tblGrid>
                <a:gridCol w="3791000">
                  <a:extLst>
                    <a:ext uri="{9D8B030D-6E8A-4147-A177-3AD203B41FA5}">
                      <a16:colId xmlns:a16="http://schemas.microsoft.com/office/drawing/2014/main" xmlns="" val="20000"/>
                    </a:ext>
                  </a:extLst>
                </a:gridCol>
                <a:gridCol w="3789312">
                  <a:extLst>
                    <a:ext uri="{9D8B030D-6E8A-4147-A177-3AD203B41FA5}">
                      <a16:colId xmlns:a16="http://schemas.microsoft.com/office/drawing/2014/main" xmlns="" val="20001"/>
                    </a:ext>
                  </a:extLst>
                </a:gridCol>
              </a:tblGrid>
              <a:tr h="276404">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Female depression</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Male depression</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xmlns="" val="10000"/>
                  </a:ext>
                </a:extLst>
              </a:tr>
              <a:tr h="276404">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Feels guilty for what they do</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Feels ashamed for who they are</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76404">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Uncomfortable receiving praise</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Frustrated if not praised enough</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5928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Finds it easy to talk about weaknesses and doubts</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Terrified to talk about weaknesses and doubts</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76404">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Strong fear of success</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Strong fear of failure</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76404">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Needs to "blend in" to feel safe</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Needs to be "top dog" to feel safe</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5928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Uses food, friends, and "love" to self-medicate</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Uses alcohol, TV, sports, and sex to self medicate</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42155">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Believe their problems could be solved only if they could be a better (spouse, co-worker, parent, friend)</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Believe their problems could be solved only if their (spouse, co-worker, parent, friend) would treat them better</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5928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Constantly wonder, "Am I loveable enough?"</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Constantly wonder, "Am I being loved enough?"</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65571" name="Text Box 70"/>
          <p:cNvSpPr txBox="1">
            <a:spLocks noChangeArrowheads="1"/>
          </p:cNvSpPr>
          <p:nvPr/>
        </p:nvSpPr>
        <p:spPr bwMode="auto">
          <a:xfrm rot="-5400000">
            <a:off x="-1558925" y="3781425"/>
            <a:ext cx="4537075" cy="2317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en-US" altLang="de-DE" sz="900">
                <a:latin typeface="Tahoma" panose="020B0604030504040204" pitchFamily="34" charset="0"/>
              </a:rPr>
              <a:t>Drs. Caroline Dott and Andrew Dott - www.midlife-passages.com/depressi.htm</a:t>
            </a:r>
            <a:endParaRPr lang="de-CH" altLang="de-DE" sz="900">
              <a:latin typeface="Tahom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verlauf-de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2371725"/>
            <a:ext cx="759618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5"/>
          <p:cNvSpPr txBox="1">
            <a:spLocks noChangeArrowheads="1"/>
          </p:cNvSpPr>
          <p:nvPr/>
        </p:nvSpPr>
        <p:spPr bwMode="auto">
          <a:xfrm>
            <a:off x="1765300" y="1725613"/>
            <a:ext cx="38465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a:latin typeface="Tahoma" panose="020B0604030504040204" pitchFamily="34" charset="0"/>
              </a:rPr>
              <a:t>Severe unipolar depression</a:t>
            </a:r>
          </a:p>
        </p:txBody>
      </p:sp>
      <p:sp>
        <p:nvSpPr>
          <p:cNvPr id="66564" name="Text Box 6"/>
          <p:cNvSpPr txBox="1">
            <a:spLocks noChangeArrowheads="1"/>
          </p:cNvSpPr>
          <p:nvPr/>
        </p:nvSpPr>
        <p:spPr bwMode="auto">
          <a:xfrm>
            <a:off x="1782763" y="4117975"/>
            <a:ext cx="16970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a:latin typeface="Tahoma" panose="020B0604030504040204" pitchFamily="34" charset="0"/>
              </a:rPr>
              <a:t>Dysthymia </a:t>
            </a:r>
          </a:p>
        </p:txBody>
      </p:sp>
      <p:sp>
        <p:nvSpPr>
          <p:cNvPr id="66565" name="Rectangle 7"/>
          <p:cNvSpPr>
            <a:spLocks noGrp="1" noChangeArrowheads="1"/>
          </p:cNvSpPr>
          <p:nvPr>
            <p:ph type="title"/>
          </p:nvPr>
        </p:nvSpPr>
        <p:spPr/>
        <p:txBody>
          <a:bodyPr/>
          <a:lstStyle/>
          <a:p>
            <a:pPr eaLnBrk="1" hangingPunct="1"/>
            <a:r>
              <a:rPr lang="en-US" altLang="de-DE"/>
              <a:t>The course of depression</a:t>
            </a:r>
          </a:p>
        </p:txBody>
      </p:sp>
      <p:sp>
        <p:nvSpPr>
          <p:cNvPr id="66566" name="Textfeld 1"/>
          <p:cNvSpPr txBox="1">
            <a:spLocks noChangeArrowheads="1"/>
          </p:cNvSpPr>
          <p:nvPr/>
        </p:nvSpPr>
        <p:spPr bwMode="auto">
          <a:xfrm>
            <a:off x="4402138" y="3213100"/>
            <a:ext cx="763587"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1200">
                <a:latin typeface="Tahoma" panose="020B0604030504040204" pitchFamily="34" charset="0"/>
              </a:rPr>
              <a:t>Free interval</a:t>
            </a:r>
          </a:p>
        </p:txBody>
      </p:sp>
      <p:sp>
        <p:nvSpPr>
          <p:cNvPr id="66567" name="Textfeld 6"/>
          <p:cNvSpPr txBox="1">
            <a:spLocks noChangeArrowheads="1"/>
          </p:cNvSpPr>
          <p:nvPr/>
        </p:nvSpPr>
        <p:spPr bwMode="auto">
          <a:xfrm>
            <a:off x="4324350" y="5229225"/>
            <a:ext cx="375126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1200">
                <a:latin typeface="Tahoma" panose="020B0604030504040204" pitchFamily="34" charset="0"/>
              </a:rPr>
              <a:t>Duration longer than 2 years / less severe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verlauf-de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2057400"/>
            <a:ext cx="75946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2"/>
          <p:cNvSpPr txBox="1">
            <a:spLocks noChangeArrowheads="1"/>
          </p:cNvSpPr>
          <p:nvPr/>
        </p:nvSpPr>
        <p:spPr bwMode="auto">
          <a:xfrm>
            <a:off x="2025650" y="1831975"/>
            <a:ext cx="29702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a:latin typeface="Tahoma" panose="020B0604030504040204" pitchFamily="34" charset="0"/>
              </a:rPr>
              <a:t>„Double Depression“</a:t>
            </a:r>
          </a:p>
        </p:txBody>
      </p:sp>
      <p:sp>
        <p:nvSpPr>
          <p:cNvPr id="68612" name="Text Box 4"/>
          <p:cNvSpPr txBox="1">
            <a:spLocks noChangeArrowheads="1"/>
          </p:cNvSpPr>
          <p:nvPr/>
        </p:nvSpPr>
        <p:spPr bwMode="auto">
          <a:xfrm>
            <a:off x="1974850" y="3962400"/>
            <a:ext cx="5264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a:latin typeface="Tahoma" panose="020B0604030504040204" pitchFamily="34" charset="0"/>
              </a:rPr>
              <a:t>Very short episodes within Dysthymia</a:t>
            </a:r>
          </a:p>
        </p:txBody>
      </p:sp>
      <p:sp>
        <p:nvSpPr>
          <p:cNvPr id="68613" name="Rectangle 7"/>
          <p:cNvSpPr>
            <a:spLocks noGrp="1" noChangeArrowheads="1"/>
          </p:cNvSpPr>
          <p:nvPr>
            <p:ph type="title"/>
          </p:nvPr>
        </p:nvSpPr>
        <p:spPr/>
        <p:txBody>
          <a:bodyPr/>
          <a:lstStyle/>
          <a:p>
            <a:pPr eaLnBrk="1" hangingPunct="1"/>
            <a:r>
              <a:rPr lang="en-US" altLang="de-DE"/>
              <a:t>Complex forms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de-CH" altLang="de-DE"/>
              <a:t>Unipolar depression</a:t>
            </a:r>
          </a:p>
        </p:txBody>
      </p:sp>
      <p:sp>
        <p:nvSpPr>
          <p:cNvPr id="70659" name="Line 3"/>
          <p:cNvSpPr>
            <a:spLocks noChangeShapeType="1"/>
          </p:cNvSpPr>
          <p:nvPr/>
        </p:nvSpPr>
        <p:spPr bwMode="auto">
          <a:xfrm>
            <a:off x="2012950" y="3429000"/>
            <a:ext cx="736123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120836" name="Freeform 4"/>
          <p:cNvSpPr>
            <a:spLocks/>
          </p:cNvSpPr>
          <p:nvPr/>
        </p:nvSpPr>
        <p:spPr bwMode="auto">
          <a:xfrm>
            <a:off x="2084388" y="3373438"/>
            <a:ext cx="6805612" cy="1374775"/>
          </a:xfrm>
          <a:custGeom>
            <a:avLst/>
            <a:gdLst>
              <a:gd name="T0" fmla="*/ 0 w 4445"/>
              <a:gd name="T1" fmla="*/ 2147483646 h 866"/>
              <a:gd name="T2" fmla="*/ 2147483646 w 4445"/>
              <a:gd name="T3" fmla="*/ 2147483646 h 866"/>
              <a:gd name="T4" fmla="*/ 2147483646 w 4445"/>
              <a:gd name="T5" fmla="*/ 2147483646 h 866"/>
              <a:gd name="T6" fmla="*/ 2147483646 w 4445"/>
              <a:gd name="T7" fmla="*/ 2147483646 h 866"/>
              <a:gd name="T8" fmla="*/ 2147483646 w 4445"/>
              <a:gd name="T9" fmla="*/ 2147483646 h 866"/>
              <a:gd name="T10" fmla="*/ 2147483646 w 4445"/>
              <a:gd name="T11" fmla="*/ 2147483646 h 866"/>
              <a:gd name="T12" fmla="*/ 2147483646 w 4445"/>
              <a:gd name="T13" fmla="*/ 2147483646 h 866"/>
              <a:gd name="T14" fmla="*/ 2147483646 w 4445"/>
              <a:gd name="T15" fmla="*/ 2147483646 h 866"/>
              <a:gd name="T16" fmla="*/ 2147483646 w 4445"/>
              <a:gd name="T17" fmla="*/ 2147483646 h 8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45" h="866">
                <a:moveTo>
                  <a:pt x="0" y="29"/>
                </a:moveTo>
                <a:cubicBezTo>
                  <a:pt x="73" y="101"/>
                  <a:pt x="269" y="468"/>
                  <a:pt x="437" y="470"/>
                </a:cubicBezTo>
                <a:cubicBezTo>
                  <a:pt x="605" y="472"/>
                  <a:pt x="812" y="112"/>
                  <a:pt x="1007" y="42"/>
                </a:cubicBezTo>
                <a:lnTo>
                  <a:pt x="1610" y="51"/>
                </a:lnTo>
                <a:cubicBezTo>
                  <a:pt x="1816" y="98"/>
                  <a:pt x="2031" y="321"/>
                  <a:pt x="2241" y="325"/>
                </a:cubicBezTo>
                <a:cubicBezTo>
                  <a:pt x="2451" y="329"/>
                  <a:pt x="2645" y="0"/>
                  <a:pt x="2872" y="78"/>
                </a:cubicBezTo>
                <a:cubicBezTo>
                  <a:pt x="3099" y="156"/>
                  <a:pt x="3406" y="722"/>
                  <a:pt x="3603" y="794"/>
                </a:cubicBezTo>
                <a:cubicBezTo>
                  <a:pt x="3800" y="866"/>
                  <a:pt x="3913" y="637"/>
                  <a:pt x="4054" y="510"/>
                </a:cubicBezTo>
                <a:cubicBezTo>
                  <a:pt x="4194" y="383"/>
                  <a:pt x="4363" y="134"/>
                  <a:pt x="4445" y="35"/>
                </a:cubicBezTo>
              </a:path>
            </a:pathLst>
          </a:custGeom>
          <a:noFill/>
          <a:ln w="76200" cap="flat" cmpd="sng">
            <a:solidFill>
              <a:srgbClr val="9933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70661" name="Text Box 5"/>
          <p:cNvSpPr txBox="1">
            <a:spLocks noChangeArrowheads="1"/>
          </p:cNvSpPr>
          <p:nvPr/>
        </p:nvSpPr>
        <p:spPr bwMode="auto">
          <a:xfrm>
            <a:off x="2360613" y="2852738"/>
            <a:ext cx="973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2800" b="1">
                <a:solidFill>
                  <a:schemeClr val="tx2"/>
                </a:solidFill>
                <a:latin typeface="Arial" panose="020B0604020202020204" pitchFamily="34" charset="0"/>
              </a:rPr>
              <a:t>Dep</a:t>
            </a:r>
          </a:p>
        </p:txBody>
      </p:sp>
      <p:sp>
        <p:nvSpPr>
          <p:cNvPr id="70662" name="Text Box 6"/>
          <p:cNvSpPr txBox="1">
            <a:spLocks noChangeArrowheads="1"/>
          </p:cNvSpPr>
          <p:nvPr/>
        </p:nvSpPr>
        <p:spPr bwMode="auto">
          <a:xfrm>
            <a:off x="7708900" y="2781300"/>
            <a:ext cx="971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2800" b="1">
                <a:solidFill>
                  <a:schemeClr val="tx2"/>
                </a:solidFill>
                <a:latin typeface="Arial" panose="020B0604020202020204" pitchFamily="34" charset="0"/>
              </a:rPr>
              <a:t>Dep</a:t>
            </a:r>
          </a:p>
        </p:txBody>
      </p:sp>
      <p:sp>
        <p:nvSpPr>
          <p:cNvPr id="70663" name="Rectangle 7"/>
          <p:cNvSpPr>
            <a:spLocks noChangeArrowheads="1"/>
          </p:cNvSpPr>
          <p:nvPr/>
        </p:nvSpPr>
        <p:spPr bwMode="auto">
          <a:xfrm>
            <a:off x="1920875" y="4724400"/>
            <a:ext cx="77311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1800">
                <a:latin typeface="Palatino Linotype" panose="02040502050505030304" pitchFamily="18" charset="0"/>
              </a:rPr>
              <a:t>Depressive episodes with good times in between, but no manic phase.</a:t>
            </a:r>
            <a:endParaRPr lang="de-CH" altLang="de-DE" sz="1800">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p:cTn id="7" dur="1000" fill="hold"/>
                                        <p:tgtEl>
                                          <p:spTgt spid="120836"/>
                                        </p:tgtEl>
                                        <p:attrNameLst>
                                          <p:attrName>ppt_w</p:attrName>
                                        </p:attrNameLst>
                                      </p:cBhvr>
                                      <p:tavLst>
                                        <p:tav tm="0">
                                          <p:val>
                                            <p:strVal val="#ppt_w*0.70"/>
                                          </p:val>
                                        </p:tav>
                                        <p:tav tm="100000">
                                          <p:val>
                                            <p:strVal val="#ppt_w"/>
                                          </p:val>
                                        </p:tav>
                                      </p:tavLst>
                                    </p:anim>
                                    <p:anim calcmode="lin" valueType="num">
                                      <p:cBhvr>
                                        <p:cTn id="8" dur="1000" fill="hold"/>
                                        <p:tgtEl>
                                          <p:spTgt spid="120836"/>
                                        </p:tgtEl>
                                        <p:attrNameLst>
                                          <p:attrName>ppt_h</p:attrName>
                                        </p:attrNameLst>
                                      </p:cBhvr>
                                      <p:tavLst>
                                        <p:tav tm="0">
                                          <p:val>
                                            <p:strVal val="#ppt_h"/>
                                          </p:val>
                                        </p:tav>
                                        <p:tav tm="100000">
                                          <p:val>
                                            <p:strVal val="#ppt_h"/>
                                          </p:val>
                                        </p:tav>
                                      </p:tavLst>
                                    </p:anim>
                                    <p:animEffect transition="in" filter="fade">
                                      <p:cBhvr>
                                        <p:cTn id="9" dur="10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de-CH" altLang="de-DE"/>
              <a:t>Bipolar Disorder</a:t>
            </a:r>
          </a:p>
        </p:txBody>
      </p:sp>
      <p:sp>
        <p:nvSpPr>
          <p:cNvPr id="72707" name="Line 3"/>
          <p:cNvSpPr>
            <a:spLocks noChangeShapeType="1"/>
          </p:cNvSpPr>
          <p:nvPr/>
        </p:nvSpPr>
        <p:spPr bwMode="auto">
          <a:xfrm>
            <a:off x="2012950" y="3429000"/>
            <a:ext cx="736123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grpSp>
        <p:nvGrpSpPr>
          <p:cNvPr id="100356" name="Group 4"/>
          <p:cNvGrpSpPr>
            <a:grpSpLocks/>
          </p:cNvGrpSpPr>
          <p:nvPr/>
        </p:nvGrpSpPr>
        <p:grpSpPr bwMode="auto">
          <a:xfrm>
            <a:off x="2084388" y="2133600"/>
            <a:ext cx="6805612" cy="2587625"/>
            <a:chOff x="1361" y="1344"/>
            <a:chExt cx="4445" cy="1630"/>
          </a:xfrm>
        </p:grpSpPr>
        <p:sp>
          <p:nvSpPr>
            <p:cNvPr id="72714" name="Freeform 5"/>
            <p:cNvSpPr>
              <a:spLocks/>
            </p:cNvSpPr>
            <p:nvPr/>
          </p:nvSpPr>
          <p:spPr bwMode="auto">
            <a:xfrm>
              <a:off x="1361" y="1344"/>
              <a:ext cx="4445" cy="1630"/>
            </a:xfrm>
            <a:custGeom>
              <a:avLst/>
              <a:gdLst>
                <a:gd name="T0" fmla="*/ 0 w 4445"/>
                <a:gd name="T1" fmla="*/ 810 h 1630"/>
                <a:gd name="T2" fmla="*/ 437 w 4445"/>
                <a:gd name="T3" fmla="*/ 1251 h 1630"/>
                <a:gd name="T4" fmla="*/ 1067 w 4445"/>
                <a:gd name="T5" fmla="*/ 843 h 1630"/>
                <a:gd name="T6" fmla="*/ 1770 w 4445"/>
                <a:gd name="T7" fmla="*/ 752 h 1630"/>
                <a:gd name="T8" fmla="*/ 2415 w 4445"/>
                <a:gd name="T9" fmla="*/ 79 h 1630"/>
                <a:gd name="T10" fmla="*/ 2780 w 4445"/>
                <a:gd name="T11" fmla="*/ 280 h 1630"/>
                <a:gd name="T12" fmla="*/ 3055 w 4445"/>
                <a:gd name="T13" fmla="*/ 779 h 1630"/>
                <a:gd name="T14" fmla="*/ 3351 w 4445"/>
                <a:gd name="T15" fmla="*/ 962 h 1630"/>
                <a:gd name="T16" fmla="*/ 3603 w 4445"/>
                <a:gd name="T17" fmla="*/ 1575 h 1630"/>
                <a:gd name="T18" fmla="*/ 4054 w 4445"/>
                <a:gd name="T19" fmla="*/ 1291 h 1630"/>
                <a:gd name="T20" fmla="*/ 4445 w 4445"/>
                <a:gd name="T21" fmla="*/ 816 h 1630"/>
                <a:gd name="T22" fmla="*/ 0 w 4445"/>
                <a:gd name="T23" fmla="*/ 810 h 1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5" h="1630">
                  <a:moveTo>
                    <a:pt x="0" y="810"/>
                  </a:moveTo>
                  <a:cubicBezTo>
                    <a:pt x="73" y="882"/>
                    <a:pt x="259" y="1246"/>
                    <a:pt x="437" y="1251"/>
                  </a:cubicBezTo>
                  <a:cubicBezTo>
                    <a:pt x="615" y="1256"/>
                    <a:pt x="844" y="926"/>
                    <a:pt x="1067" y="843"/>
                  </a:cubicBezTo>
                  <a:cubicBezTo>
                    <a:pt x="1288" y="760"/>
                    <a:pt x="1545" y="879"/>
                    <a:pt x="1770" y="752"/>
                  </a:cubicBezTo>
                  <a:cubicBezTo>
                    <a:pt x="1996" y="625"/>
                    <a:pt x="2247" y="158"/>
                    <a:pt x="2415" y="79"/>
                  </a:cubicBezTo>
                  <a:cubicBezTo>
                    <a:pt x="2583" y="0"/>
                    <a:pt x="2674" y="163"/>
                    <a:pt x="2780" y="280"/>
                  </a:cubicBezTo>
                  <a:cubicBezTo>
                    <a:pt x="2886" y="397"/>
                    <a:pt x="2960" y="665"/>
                    <a:pt x="3055" y="779"/>
                  </a:cubicBezTo>
                  <a:cubicBezTo>
                    <a:pt x="3150" y="893"/>
                    <a:pt x="3260" y="829"/>
                    <a:pt x="3351" y="962"/>
                  </a:cubicBezTo>
                  <a:cubicBezTo>
                    <a:pt x="3442" y="1095"/>
                    <a:pt x="3486" y="1520"/>
                    <a:pt x="3603" y="1575"/>
                  </a:cubicBezTo>
                  <a:cubicBezTo>
                    <a:pt x="3719" y="1630"/>
                    <a:pt x="3913" y="1418"/>
                    <a:pt x="4054" y="1291"/>
                  </a:cubicBezTo>
                  <a:cubicBezTo>
                    <a:pt x="4194" y="1164"/>
                    <a:pt x="4363" y="915"/>
                    <a:pt x="4445" y="816"/>
                  </a:cubicBezTo>
                  <a:cubicBezTo>
                    <a:pt x="4445" y="816"/>
                    <a:pt x="0" y="810"/>
                    <a:pt x="0" y="810"/>
                  </a:cubicBezTo>
                  <a:close/>
                </a:path>
              </a:pathLst>
            </a:custGeom>
            <a:solidFill>
              <a:srgbClr val="CCECFF"/>
            </a:solidFill>
            <a:ln>
              <a:noFill/>
            </a:ln>
            <a:effectLst/>
            <a:extLst>
              <a:ext uri="{91240B29-F687-4F45-9708-019B960494DF}">
                <a14:hiddenLine xmlns:a14="http://schemas.microsoft.com/office/drawing/2010/main" w="76200" cap="flat" cmpd="sng">
                  <a:solidFill>
                    <a:srgbClr val="FF66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72715" name="Freeform 6"/>
            <p:cNvSpPr>
              <a:spLocks/>
            </p:cNvSpPr>
            <p:nvPr/>
          </p:nvSpPr>
          <p:spPr bwMode="auto">
            <a:xfrm>
              <a:off x="1361" y="1344"/>
              <a:ext cx="4445" cy="1630"/>
            </a:xfrm>
            <a:custGeom>
              <a:avLst/>
              <a:gdLst>
                <a:gd name="T0" fmla="*/ 0 w 4680"/>
                <a:gd name="T1" fmla="*/ 810 h 1630"/>
                <a:gd name="T2" fmla="*/ 260 w 4680"/>
                <a:gd name="T3" fmla="*/ 1251 h 1630"/>
                <a:gd name="T4" fmla="*/ 637 w 4680"/>
                <a:gd name="T5" fmla="*/ 843 h 1630"/>
                <a:gd name="T6" fmla="*/ 1058 w 4680"/>
                <a:gd name="T7" fmla="*/ 752 h 1630"/>
                <a:gd name="T8" fmla="*/ 1443 w 4680"/>
                <a:gd name="T9" fmla="*/ 79 h 1630"/>
                <a:gd name="T10" fmla="*/ 1660 w 4680"/>
                <a:gd name="T11" fmla="*/ 280 h 1630"/>
                <a:gd name="T12" fmla="*/ 1825 w 4680"/>
                <a:gd name="T13" fmla="*/ 779 h 1630"/>
                <a:gd name="T14" fmla="*/ 2002 w 4680"/>
                <a:gd name="T15" fmla="*/ 962 h 1630"/>
                <a:gd name="T16" fmla="*/ 2152 w 4680"/>
                <a:gd name="T17" fmla="*/ 1575 h 1630"/>
                <a:gd name="T18" fmla="*/ 2422 w 4680"/>
                <a:gd name="T19" fmla="*/ 1291 h 1630"/>
                <a:gd name="T20" fmla="*/ 2655 w 4680"/>
                <a:gd name="T21" fmla="*/ 816 h 1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80" h="1630">
                  <a:moveTo>
                    <a:pt x="0" y="810"/>
                  </a:moveTo>
                  <a:cubicBezTo>
                    <a:pt x="77" y="882"/>
                    <a:pt x="273" y="1246"/>
                    <a:pt x="460" y="1251"/>
                  </a:cubicBezTo>
                  <a:cubicBezTo>
                    <a:pt x="647" y="1256"/>
                    <a:pt x="889" y="926"/>
                    <a:pt x="1123" y="843"/>
                  </a:cubicBezTo>
                  <a:cubicBezTo>
                    <a:pt x="1356" y="760"/>
                    <a:pt x="1627" y="879"/>
                    <a:pt x="1864" y="752"/>
                  </a:cubicBezTo>
                  <a:cubicBezTo>
                    <a:pt x="2101" y="625"/>
                    <a:pt x="2366" y="158"/>
                    <a:pt x="2543" y="79"/>
                  </a:cubicBezTo>
                  <a:cubicBezTo>
                    <a:pt x="2720" y="0"/>
                    <a:pt x="2815" y="163"/>
                    <a:pt x="2927" y="280"/>
                  </a:cubicBezTo>
                  <a:cubicBezTo>
                    <a:pt x="3039" y="397"/>
                    <a:pt x="3117" y="665"/>
                    <a:pt x="3217" y="779"/>
                  </a:cubicBezTo>
                  <a:cubicBezTo>
                    <a:pt x="3317" y="893"/>
                    <a:pt x="3432" y="829"/>
                    <a:pt x="3528" y="962"/>
                  </a:cubicBezTo>
                  <a:cubicBezTo>
                    <a:pt x="3624" y="1095"/>
                    <a:pt x="3670" y="1520"/>
                    <a:pt x="3793" y="1575"/>
                  </a:cubicBezTo>
                  <a:cubicBezTo>
                    <a:pt x="3916" y="1630"/>
                    <a:pt x="4120" y="1418"/>
                    <a:pt x="4268" y="1291"/>
                  </a:cubicBezTo>
                  <a:cubicBezTo>
                    <a:pt x="4416" y="1164"/>
                    <a:pt x="4594" y="915"/>
                    <a:pt x="4680" y="816"/>
                  </a:cubicBezTo>
                </a:path>
              </a:pathLst>
            </a:custGeom>
            <a:noFill/>
            <a:ln w="76200" cap="flat" cmpd="sng">
              <a:solidFill>
                <a:srgbClr val="FF66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grpSp>
      <p:sp>
        <p:nvSpPr>
          <p:cNvPr id="72709" name="Text Box 7"/>
          <p:cNvSpPr txBox="1">
            <a:spLocks noChangeArrowheads="1"/>
          </p:cNvSpPr>
          <p:nvPr/>
        </p:nvSpPr>
        <p:spPr bwMode="auto">
          <a:xfrm>
            <a:off x="4860925" y="1628775"/>
            <a:ext cx="2012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2800" b="1">
                <a:solidFill>
                  <a:schemeClr val="tx2"/>
                </a:solidFill>
                <a:latin typeface="Arial" panose="020B0604020202020204" pitchFamily="34" charset="0"/>
              </a:rPr>
              <a:t>Mania</a:t>
            </a:r>
          </a:p>
        </p:txBody>
      </p:sp>
      <p:sp>
        <p:nvSpPr>
          <p:cNvPr id="72710" name="Text Box 8"/>
          <p:cNvSpPr txBox="1">
            <a:spLocks noChangeArrowheads="1"/>
          </p:cNvSpPr>
          <p:nvPr/>
        </p:nvSpPr>
        <p:spPr bwMode="auto">
          <a:xfrm>
            <a:off x="2360613" y="2852738"/>
            <a:ext cx="973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2800" b="1">
                <a:solidFill>
                  <a:schemeClr val="tx2"/>
                </a:solidFill>
                <a:latin typeface="Arial" panose="020B0604020202020204" pitchFamily="34" charset="0"/>
              </a:rPr>
              <a:t>Dep</a:t>
            </a:r>
          </a:p>
        </p:txBody>
      </p:sp>
      <p:sp>
        <p:nvSpPr>
          <p:cNvPr id="72711" name="Text Box 9"/>
          <p:cNvSpPr txBox="1">
            <a:spLocks noChangeArrowheads="1"/>
          </p:cNvSpPr>
          <p:nvPr/>
        </p:nvSpPr>
        <p:spPr bwMode="auto">
          <a:xfrm>
            <a:off x="7708900" y="2781300"/>
            <a:ext cx="971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2800" b="1">
                <a:solidFill>
                  <a:schemeClr val="tx2"/>
                </a:solidFill>
                <a:latin typeface="Arial" panose="020B0604020202020204" pitchFamily="34" charset="0"/>
              </a:rPr>
              <a:t>Dep</a:t>
            </a:r>
          </a:p>
        </p:txBody>
      </p:sp>
      <p:sp>
        <p:nvSpPr>
          <p:cNvPr id="72712" name="Oval 11"/>
          <p:cNvSpPr>
            <a:spLocks noChangeArrowheads="1"/>
          </p:cNvSpPr>
          <p:nvPr/>
        </p:nvSpPr>
        <p:spPr bwMode="auto">
          <a:xfrm>
            <a:off x="5000625" y="1412875"/>
            <a:ext cx="1804988" cy="1944688"/>
          </a:xfrm>
          <a:prstGeom prst="ellipse">
            <a:avLst/>
          </a:prstGeom>
          <a:noFill/>
          <a:ln w="76200" algn="ctr">
            <a:solidFill>
              <a:srgbClr val="FF0000"/>
            </a:solidFill>
            <a:prstDash val="dash"/>
            <a:round/>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72713" name="Text Box 14"/>
          <p:cNvSpPr txBox="1">
            <a:spLocks noChangeArrowheads="1"/>
          </p:cNvSpPr>
          <p:nvPr/>
        </p:nvSpPr>
        <p:spPr bwMode="auto">
          <a:xfrm>
            <a:off x="3321050" y="3838575"/>
            <a:ext cx="4449763" cy="214153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0975" indent="-180975">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10000"/>
              </a:spcBef>
              <a:buClr>
                <a:srgbClr val="FF9900"/>
              </a:buClr>
              <a:buFont typeface="Wingdings" panose="05000000000000000000" pitchFamily="2" charset="2"/>
              <a:buChar char="§"/>
            </a:pPr>
            <a:r>
              <a:rPr lang="en-US" altLang="de-DE" sz="1400">
                <a:latin typeface="Tahoma" panose="020B0604030504040204" pitchFamily="34" charset="0"/>
              </a:rPr>
              <a:t>grandiose ideas or pumped-up self-esteem </a:t>
            </a:r>
          </a:p>
          <a:p>
            <a:pPr eaLnBrk="1" hangingPunct="1">
              <a:spcBef>
                <a:spcPct val="10000"/>
              </a:spcBef>
              <a:buClr>
                <a:srgbClr val="FF9900"/>
              </a:buClr>
              <a:buFont typeface="Wingdings" panose="05000000000000000000" pitchFamily="2" charset="2"/>
              <a:buChar char="§"/>
            </a:pPr>
            <a:r>
              <a:rPr lang="en-US" altLang="de-DE" sz="1400">
                <a:latin typeface="Tahoma" panose="020B0604030504040204" pitchFamily="34" charset="0"/>
              </a:rPr>
              <a:t>far less need for sleep than normal </a:t>
            </a:r>
          </a:p>
          <a:p>
            <a:pPr eaLnBrk="1" hangingPunct="1">
              <a:spcBef>
                <a:spcPct val="10000"/>
              </a:spcBef>
              <a:buClr>
                <a:srgbClr val="FF9900"/>
              </a:buClr>
              <a:buFont typeface="Wingdings" panose="05000000000000000000" pitchFamily="2" charset="2"/>
              <a:buChar char="§"/>
            </a:pPr>
            <a:r>
              <a:rPr lang="en-US" altLang="de-DE" sz="1400">
                <a:latin typeface="Tahoma" panose="020B0604030504040204" pitchFamily="34" charset="0"/>
              </a:rPr>
              <a:t>an urgent desire to talk </a:t>
            </a:r>
          </a:p>
          <a:p>
            <a:pPr eaLnBrk="1" hangingPunct="1">
              <a:spcBef>
                <a:spcPct val="10000"/>
              </a:spcBef>
              <a:buClr>
                <a:srgbClr val="FF9900"/>
              </a:buClr>
              <a:buFont typeface="Wingdings" panose="05000000000000000000" pitchFamily="2" charset="2"/>
              <a:buChar char="§"/>
            </a:pPr>
            <a:r>
              <a:rPr lang="en-US" altLang="de-DE" sz="1400">
                <a:latin typeface="Tahoma" panose="020B0604030504040204" pitchFamily="34" charset="0"/>
              </a:rPr>
              <a:t>racing thoughts and distractibility </a:t>
            </a:r>
          </a:p>
          <a:p>
            <a:pPr eaLnBrk="1" hangingPunct="1">
              <a:spcBef>
                <a:spcPct val="10000"/>
              </a:spcBef>
              <a:buClr>
                <a:srgbClr val="FF9900"/>
              </a:buClr>
              <a:buFont typeface="Wingdings" panose="05000000000000000000" pitchFamily="2" charset="2"/>
              <a:buChar char="§"/>
            </a:pPr>
            <a:r>
              <a:rPr lang="en-US" altLang="de-DE" sz="1400">
                <a:latin typeface="Tahoma" panose="020B0604030504040204" pitchFamily="34" charset="0"/>
              </a:rPr>
              <a:t>increased activity that may be directed to accomplishing a goal or expressed as agitation </a:t>
            </a:r>
          </a:p>
          <a:p>
            <a:pPr eaLnBrk="1" hangingPunct="1">
              <a:spcBef>
                <a:spcPct val="10000"/>
              </a:spcBef>
              <a:buClr>
                <a:srgbClr val="FF9900"/>
              </a:buClr>
              <a:buFont typeface="Wingdings" panose="05000000000000000000" pitchFamily="2" charset="2"/>
              <a:buChar char="§"/>
            </a:pPr>
            <a:r>
              <a:rPr lang="en-US" altLang="de-DE" sz="1400">
                <a:latin typeface="Tahoma" panose="020B0604030504040204" pitchFamily="34" charset="0"/>
              </a:rPr>
              <a:t>a pleasure-seeking urge that might get funneled into sexual sprees, overspending, or a variety of schemes, often with disastrous consequences. </a:t>
            </a:r>
            <a:endParaRPr lang="de-CH" altLang="de-DE" sz="14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circle(in)">
                                      <p:cBhvr>
                                        <p:cTn id="7" dur="2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2"/>
          <p:cNvSpPr>
            <a:spLocks noGrp="1"/>
          </p:cNvSpPr>
          <p:nvPr>
            <p:ph type="title"/>
          </p:nvPr>
        </p:nvSpPr>
        <p:spPr/>
        <p:txBody>
          <a:bodyPr/>
          <a:lstStyle/>
          <a:p>
            <a:pPr eaLnBrk="1" hangingPunct="1"/>
            <a:r>
              <a:rPr lang="de-CH" altLang="de-DE"/>
              <a:t>Patients tell their stories</a:t>
            </a:r>
          </a:p>
        </p:txBody>
      </p:sp>
      <p:sp>
        <p:nvSpPr>
          <p:cNvPr id="4" name="Inhaltsplatzhalter 3"/>
          <p:cNvSpPr>
            <a:spLocks noGrp="1"/>
          </p:cNvSpPr>
          <p:nvPr>
            <p:ph sz="half" idx="2"/>
          </p:nvPr>
        </p:nvSpPr>
        <p:spPr>
          <a:xfrm>
            <a:off x="4941888" y="1600200"/>
            <a:ext cx="4294187" cy="4525963"/>
          </a:xfrm>
        </p:spPr>
        <p:txBody>
          <a:bodyPr rtlCol="0">
            <a:normAutofit fontScale="92500"/>
          </a:bodyPr>
          <a:lstStyle/>
          <a:p>
            <a:pPr eaLnBrk="1" fontAlgn="auto" hangingPunct="1">
              <a:spcAft>
                <a:spcPts val="0"/>
              </a:spcAft>
              <a:defRPr/>
            </a:pPr>
            <a:r>
              <a:rPr lang="en-US" dirty="0"/>
              <a:t>Depression is a common mental disorder, characterized by sadness, loss of interest or pleasure, feelings of guilt or low self-worth, disturbed sleep or appetite, feelings of tiredness, and poor concentration.</a:t>
            </a:r>
            <a:endParaRPr lang="de-CH" dirty="0"/>
          </a:p>
          <a:p>
            <a:pPr eaLnBrk="1" fontAlgn="auto" hangingPunct="1">
              <a:spcAft>
                <a:spcPts val="0"/>
              </a:spcAft>
              <a:defRPr/>
            </a:pPr>
            <a:r>
              <a:rPr lang="en-US" dirty="0"/>
              <a:t>Depression can be long-lasting or recurrent, substantially impairing an individual’s ability to function at work or school or cope with daily life. At its most severe, depression can lead to suicide. </a:t>
            </a:r>
            <a:endParaRPr lang="de-CH" dirty="0"/>
          </a:p>
        </p:txBody>
      </p:sp>
      <p:sp>
        <p:nvSpPr>
          <p:cNvPr id="13316" name="Inhaltsplatzhalter 4"/>
          <p:cNvSpPr>
            <a:spLocks noGrp="1"/>
          </p:cNvSpPr>
          <p:nvPr>
            <p:ph sz="quarter" idx="13"/>
          </p:nvPr>
        </p:nvSpPr>
        <p:spPr>
          <a:xfrm>
            <a:off x="388938" y="1600200"/>
            <a:ext cx="4295775" cy="4525963"/>
          </a:xfrm>
        </p:spPr>
        <p:txBody>
          <a:bodyPr/>
          <a:lstStyle/>
          <a:p>
            <a:pPr eaLnBrk="1" hangingPunct="1"/>
            <a:endParaRPr lang="de-CH" altLang="de-DE"/>
          </a:p>
        </p:txBody>
      </p:sp>
      <p:sp>
        <p:nvSpPr>
          <p:cNvPr id="13317" name="Foliennummernplatzhalt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43F3D6DC-38AC-4E93-BB6F-3F144E751AFC}" type="slidenum">
              <a:rPr lang="en-US" altLang="de-DE" sz="1200">
                <a:solidFill>
                  <a:schemeClr val="bg1"/>
                </a:solidFill>
              </a:rPr>
              <a:pPr>
                <a:spcBef>
                  <a:spcPct val="0"/>
                </a:spcBef>
                <a:buClrTx/>
                <a:buFontTx/>
                <a:buNone/>
              </a:pPr>
              <a:t>4</a:t>
            </a:fld>
            <a:endParaRPr lang="en-US" altLang="de-DE" sz="1200">
              <a:solidFill>
                <a:schemeClr val="bg1"/>
              </a:solidFill>
            </a:endParaRPr>
          </a:p>
        </p:txBody>
      </p:sp>
      <p:pic>
        <p:nvPicPr>
          <p:cNvPr id="7" name="Grafik 6"/>
          <p:cNvPicPr>
            <a:picLocks noChangeAspect="1"/>
          </p:cNvPicPr>
          <p:nvPr/>
        </p:nvPicPr>
        <p:blipFill>
          <a:blip r:embed="rId2"/>
          <a:stretch>
            <a:fillRect/>
          </a:stretch>
        </p:blipFill>
        <p:spPr>
          <a:xfrm>
            <a:off x="-323651" y="1689645"/>
            <a:ext cx="5075089" cy="325152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85775" y="333375"/>
            <a:ext cx="8750300" cy="1150938"/>
          </a:xfrm>
        </p:spPr>
        <p:txBody>
          <a:bodyPr/>
          <a:lstStyle/>
          <a:p>
            <a:pPr eaLnBrk="1" hangingPunct="1"/>
            <a:r>
              <a:rPr lang="de-CH" altLang="de-DE"/>
              <a:t>Manic episode checklist</a:t>
            </a:r>
          </a:p>
        </p:txBody>
      </p:sp>
      <p:sp>
        <p:nvSpPr>
          <p:cNvPr id="74755" name="Rectangle 3"/>
          <p:cNvSpPr>
            <a:spLocks noGrp="1" noChangeArrowheads="1"/>
          </p:cNvSpPr>
          <p:nvPr>
            <p:ph type="body" idx="1"/>
          </p:nvPr>
        </p:nvSpPr>
        <p:spPr>
          <a:xfrm>
            <a:off x="485775" y="1700213"/>
            <a:ext cx="8750300" cy="4425950"/>
          </a:xfrm>
        </p:spPr>
        <p:txBody>
          <a:bodyPr/>
          <a:lstStyle/>
          <a:p>
            <a:pPr eaLnBrk="1" hangingPunct="1">
              <a:lnSpc>
                <a:spcPct val="80000"/>
              </a:lnSpc>
            </a:pPr>
            <a:r>
              <a:rPr lang="en-US" altLang="de-DE" sz="1800"/>
              <a:t>Check off any symptoms you've noticed for a week or longer in yourself or the person you're concerned about. Focus on symptoms that are present almost every day during most of the day. </a:t>
            </a:r>
            <a:endParaRPr lang="de-CH" altLang="de-DE" sz="1800"/>
          </a:p>
          <a:p>
            <a:pPr eaLnBrk="1" hangingPunct="1">
              <a:lnSpc>
                <a:spcPct val="80000"/>
              </a:lnSpc>
            </a:pPr>
            <a:r>
              <a:rPr lang="en-US" altLang="de-DE" sz="1800"/>
              <a:t>I feel extremely elated, uninhibited, or irritable. </a:t>
            </a:r>
            <a:endParaRPr lang="de-CH" altLang="de-DE" sz="1800"/>
          </a:p>
          <a:p>
            <a:pPr eaLnBrk="1" hangingPunct="1">
              <a:lnSpc>
                <a:spcPct val="80000"/>
              </a:lnSpc>
            </a:pPr>
            <a:r>
              <a:rPr lang="en-US" altLang="de-DE" sz="1800"/>
              <a:t>I have ideas or plans that will have a big impact on myself or on others. </a:t>
            </a:r>
            <a:endParaRPr lang="de-CH" altLang="de-DE" sz="1800"/>
          </a:p>
          <a:p>
            <a:pPr eaLnBrk="1" hangingPunct="1">
              <a:lnSpc>
                <a:spcPct val="80000"/>
              </a:lnSpc>
            </a:pPr>
            <a:r>
              <a:rPr lang="en-US" altLang="de-DE" sz="1800"/>
              <a:t>I have a continuous stream of thoughts racing through my brain. </a:t>
            </a:r>
            <a:endParaRPr lang="de-CH" altLang="de-DE" sz="1800"/>
          </a:p>
          <a:p>
            <a:pPr eaLnBrk="1" hangingPunct="1">
              <a:lnSpc>
                <a:spcPct val="80000"/>
              </a:lnSpc>
            </a:pPr>
            <a:r>
              <a:rPr lang="en-US" altLang="de-DE" sz="1800"/>
              <a:t>I am sleeping far less than I normally do. </a:t>
            </a:r>
            <a:endParaRPr lang="de-CH" altLang="de-DE" sz="1800"/>
          </a:p>
          <a:p>
            <a:pPr eaLnBrk="1" hangingPunct="1">
              <a:lnSpc>
                <a:spcPct val="80000"/>
              </a:lnSpc>
            </a:pPr>
            <a:r>
              <a:rPr lang="en-US" altLang="de-DE" sz="1800"/>
              <a:t>I am talking far more than I normally do. </a:t>
            </a:r>
            <a:endParaRPr lang="de-CH" altLang="de-DE" sz="1800"/>
          </a:p>
          <a:p>
            <a:pPr eaLnBrk="1" hangingPunct="1">
              <a:lnSpc>
                <a:spcPct val="80000"/>
              </a:lnSpc>
            </a:pPr>
            <a:r>
              <a:rPr lang="en-US" altLang="de-DE" sz="1800"/>
              <a:t>I feel quite distracted and find it hard to focus. </a:t>
            </a:r>
            <a:endParaRPr lang="de-CH" altLang="de-DE" sz="1800"/>
          </a:p>
          <a:p>
            <a:pPr eaLnBrk="1" hangingPunct="1">
              <a:lnSpc>
                <a:spcPct val="80000"/>
              </a:lnSpc>
            </a:pPr>
            <a:r>
              <a:rPr lang="en-US" altLang="de-DE" sz="1800"/>
              <a:t>I am energetically pursuing my goals, or I feel agitated and unable to sit still. </a:t>
            </a:r>
            <a:endParaRPr lang="de-CH" altLang="de-DE" sz="1800"/>
          </a:p>
          <a:p>
            <a:pPr eaLnBrk="1" hangingPunct="1">
              <a:lnSpc>
                <a:spcPct val="80000"/>
              </a:lnSpc>
            </a:pPr>
            <a:r>
              <a:rPr lang="en-US" altLang="de-DE" sz="1800"/>
              <a:t>I am actively pursuing pleasures that may have negative consequences, such as buying whatever I want or entering into sexual liaisons or business schemes. </a:t>
            </a:r>
          </a:p>
          <a:p>
            <a:pPr eaLnBrk="1" hangingPunct="1">
              <a:lnSpc>
                <a:spcPct val="80000"/>
              </a:lnSpc>
            </a:pPr>
            <a:endParaRPr lang="de-CH" altLang="de-DE" sz="1800"/>
          </a:p>
          <a:p>
            <a:pPr eaLnBrk="1" hangingPunct="1">
              <a:lnSpc>
                <a:spcPct val="80000"/>
              </a:lnSpc>
            </a:pPr>
            <a:endParaRPr lang="de-CH" altLang="de-DE" sz="1800"/>
          </a:p>
          <a:p>
            <a:pPr lvl="2" eaLnBrk="1" hangingPunct="1">
              <a:lnSpc>
                <a:spcPct val="80000"/>
              </a:lnSpc>
            </a:pPr>
            <a:r>
              <a:rPr lang="en-US" altLang="de-DE" sz="1400" b="1"/>
              <a:t>Scoring Key: </a:t>
            </a:r>
            <a:r>
              <a:rPr lang="en-US" altLang="de-DE" sz="1400"/>
              <a:t>Checking off four statements on the manic episode checklist, including the first statement, suggests possible bipolar disorder. Note that hypomanic symptoms (milder manic symptoms) may last for as little as four days, not a full week or longer. </a:t>
            </a:r>
            <a:endParaRPr lang="de-CH" altLang="de-DE"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GIF_Brain_dupl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638" y="2708275"/>
            <a:ext cx="2757487"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p:cNvSpPr>
            <a:spLocks noChangeArrowheads="1"/>
          </p:cNvSpPr>
          <p:nvPr/>
        </p:nvSpPr>
        <p:spPr bwMode="auto">
          <a:xfrm>
            <a:off x="5427663" y="228600"/>
            <a:ext cx="811212" cy="6400800"/>
          </a:xfrm>
          <a:prstGeom prst="rect">
            <a:avLst/>
          </a:prstGeom>
          <a:gradFill rotWithShape="0">
            <a:gsLst>
              <a:gs pos="0">
                <a:srgbClr val="FFFF99"/>
              </a:gs>
              <a:gs pos="100000">
                <a:srgbClr val="DDDDDD"/>
              </a:gs>
            </a:gsLst>
            <a:lin ang="54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r" eaLnBrk="1" hangingPunct="1">
              <a:spcBef>
                <a:spcPct val="0"/>
              </a:spcBef>
              <a:buClrTx/>
              <a:buFontTx/>
              <a:buNone/>
            </a:pPr>
            <a:r>
              <a:rPr lang="de-CH" altLang="de-DE" sz="1800">
                <a:solidFill>
                  <a:srgbClr val="000099"/>
                </a:solidFill>
                <a:latin typeface="Palatino Linotype" panose="02040502050505030304" pitchFamily="18" charset="0"/>
              </a:rPr>
              <a:t>Environment</a:t>
            </a:r>
            <a:r>
              <a:rPr lang="de-CH" altLang="de-DE" sz="3600">
                <a:solidFill>
                  <a:srgbClr val="000099"/>
                </a:solidFill>
                <a:latin typeface="Palatino Linotype" panose="02040502050505030304" pitchFamily="18" charset="0"/>
              </a:rPr>
              <a:t>    </a:t>
            </a:r>
            <a:endParaRPr lang="de-CH" altLang="de-DE" sz="1800">
              <a:latin typeface="Times New Roman" panose="02020603050405020304" pitchFamily="18" charset="0"/>
            </a:endParaRPr>
          </a:p>
        </p:txBody>
      </p:sp>
      <p:sp>
        <p:nvSpPr>
          <p:cNvPr id="76804" name="Text Box 4"/>
          <p:cNvSpPr txBox="1">
            <a:spLocks noChangeArrowheads="1"/>
          </p:cNvSpPr>
          <p:nvPr/>
        </p:nvSpPr>
        <p:spPr bwMode="auto">
          <a:xfrm>
            <a:off x="6469063" y="333375"/>
            <a:ext cx="299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4000">
                <a:solidFill>
                  <a:srgbClr val="000099"/>
                </a:solidFill>
                <a:latin typeface="Myriad Pro" panose="020B0503030403020204" pitchFamily="34" charset="0"/>
              </a:rPr>
              <a:t>FACTORS</a:t>
            </a:r>
            <a:endParaRPr lang="de-DE" altLang="de-DE">
              <a:latin typeface="Myriad Pro" panose="020B0503030403020204" pitchFamily="34" charset="0"/>
            </a:endParaRPr>
          </a:p>
        </p:txBody>
      </p:sp>
      <p:sp>
        <p:nvSpPr>
          <p:cNvPr id="76805" name="Rectangle 5"/>
          <p:cNvSpPr>
            <a:spLocks noChangeArrowheads="1"/>
          </p:cNvSpPr>
          <p:nvPr/>
        </p:nvSpPr>
        <p:spPr bwMode="auto">
          <a:xfrm>
            <a:off x="2146300" y="228600"/>
            <a:ext cx="2187575" cy="533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lnSpc>
                <a:spcPct val="70000"/>
              </a:lnSpc>
              <a:spcBef>
                <a:spcPct val="0"/>
              </a:spcBef>
              <a:buClrTx/>
              <a:buFontTx/>
              <a:buNone/>
            </a:pPr>
            <a:r>
              <a:rPr lang="de-CH" altLang="de-DE" sz="1800">
                <a:latin typeface="Palatino Linotype" panose="02040502050505030304" pitchFamily="18" charset="0"/>
              </a:rPr>
              <a:t>childhood</a:t>
            </a:r>
          </a:p>
          <a:p>
            <a:pPr algn="ctr" eaLnBrk="1" hangingPunct="1">
              <a:lnSpc>
                <a:spcPct val="70000"/>
              </a:lnSpc>
              <a:spcBef>
                <a:spcPct val="0"/>
              </a:spcBef>
              <a:buClrTx/>
              <a:buFontTx/>
              <a:buNone/>
            </a:pPr>
            <a:r>
              <a:rPr lang="de-CH" altLang="de-DE" sz="1800">
                <a:latin typeface="Palatino Linotype" panose="02040502050505030304" pitchFamily="18" charset="0"/>
              </a:rPr>
              <a:t>Life events</a:t>
            </a:r>
          </a:p>
        </p:txBody>
      </p:sp>
      <p:sp>
        <p:nvSpPr>
          <p:cNvPr id="76806" name="Rectangle 6"/>
          <p:cNvSpPr>
            <a:spLocks noChangeArrowheads="1"/>
          </p:cNvSpPr>
          <p:nvPr/>
        </p:nvSpPr>
        <p:spPr bwMode="auto">
          <a:xfrm>
            <a:off x="1951038" y="1412875"/>
            <a:ext cx="2511425"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1800" b="1">
                <a:solidFill>
                  <a:schemeClr val="bg1"/>
                </a:solidFill>
                <a:latin typeface="Palatino Linotype" panose="02040502050505030304" pitchFamily="18" charset="0"/>
              </a:rPr>
              <a:t>Thinking</a:t>
            </a:r>
            <a:endParaRPr lang="de-CH" altLang="de-DE" sz="1800">
              <a:solidFill>
                <a:schemeClr val="bg1"/>
              </a:solidFill>
              <a:latin typeface="Palatino Linotype" panose="02040502050505030304" pitchFamily="18" charset="0"/>
            </a:endParaRPr>
          </a:p>
          <a:p>
            <a:pPr algn="ctr" eaLnBrk="1" hangingPunct="1">
              <a:spcBef>
                <a:spcPct val="0"/>
              </a:spcBef>
              <a:buClrTx/>
              <a:buFontTx/>
              <a:buNone/>
            </a:pPr>
            <a:r>
              <a:rPr lang="de-CH" altLang="de-DE" sz="1800">
                <a:solidFill>
                  <a:schemeClr val="bg1"/>
                </a:solidFill>
                <a:latin typeface="Palatino Linotype" panose="02040502050505030304" pitchFamily="18" charset="0"/>
              </a:rPr>
              <a:t>Basic assumptions</a:t>
            </a:r>
          </a:p>
          <a:p>
            <a:pPr algn="ctr" eaLnBrk="1" hangingPunct="1">
              <a:lnSpc>
                <a:spcPct val="70000"/>
              </a:lnSpc>
              <a:spcBef>
                <a:spcPct val="0"/>
              </a:spcBef>
              <a:buClrTx/>
              <a:buFontTx/>
              <a:buNone/>
            </a:pPr>
            <a:r>
              <a:rPr lang="de-CH" altLang="de-DE" sz="1800">
                <a:solidFill>
                  <a:schemeClr val="bg1"/>
                </a:solidFill>
                <a:latin typeface="Palatino Linotype" panose="02040502050505030304" pitchFamily="18" charset="0"/>
              </a:rPr>
              <a:t>„belief system“</a:t>
            </a:r>
          </a:p>
        </p:txBody>
      </p:sp>
      <p:sp>
        <p:nvSpPr>
          <p:cNvPr id="76807" name="Rectangle 7"/>
          <p:cNvSpPr>
            <a:spLocks noChangeArrowheads="1"/>
          </p:cNvSpPr>
          <p:nvPr/>
        </p:nvSpPr>
        <p:spPr bwMode="auto">
          <a:xfrm>
            <a:off x="1620838" y="5029200"/>
            <a:ext cx="3240087" cy="16002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1800" b="1">
                <a:latin typeface="Palatino Linotype" panose="02040502050505030304" pitchFamily="18" charset="0"/>
              </a:rPr>
              <a:t>Physical symptoms</a:t>
            </a:r>
            <a:endParaRPr lang="de-CH" altLang="de-DE" sz="1800">
              <a:latin typeface="Palatino Linotype" panose="02040502050505030304" pitchFamily="18" charset="0"/>
            </a:endParaRPr>
          </a:p>
          <a:p>
            <a:pPr algn="ctr" eaLnBrk="1" hangingPunct="1">
              <a:spcBef>
                <a:spcPct val="0"/>
              </a:spcBef>
              <a:buClrTx/>
              <a:buFontTx/>
              <a:buNone/>
            </a:pPr>
            <a:r>
              <a:rPr lang="de-CH" altLang="de-DE" sz="1800">
                <a:latin typeface="Palatino Linotype" panose="02040502050505030304" pitchFamily="18" charset="0"/>
              </a:rPr>
              <a:t>Pain syndromes</a:t>
            </a:r>
          </a:p>
          <a:p>
            <a:pPr algn="ctr" eaLnBrk="1" hangingPunct="1">
              <a:spcBef>
                <a:spcPct val="0"/>
              </a:spcBef>
              <a:buClrTx/>
              <a:buFontTx/>
              <a:buNone/>
            </a:pPr>
            <a:r>
              <a:rPr lang="de-CH" altLang="de-DE" sz="1800">
                <a:latin typeface="Palatino Linotype" panose="02040502050505030304" pitchFamily="18" charset="0"/>
              </a:rPr>
              <a:t>Physical discomfort</a:t>
            </a:r>
          </a:p>
        </p:txBody>
      </p:sp>
      <p:sp>
        <p:nvSpPr>
          <p:cNvPr id="76808" name="AutoShape 8"/>
          <p:cNvSpPr>
            <a:spLocks noChangeArrowheads="1"/>
          </p:cNvSpPr>
          <p:nvPr/>
        </p:nvSpPr>
        <p:spPr bwMode="auto">
          <a:xfrm>
            <a:off x="5670550" y="2743200"/>
            <a:ext cx="1944688" cy="1676400"/>
          </a:xfrm>
          <a:prstGeom prst="irregularSeal1">
            <a:avLst/>
          </a:prstGeom>
          <a:solidFill>
            <a:srgbClr val="FF0000"/>
          </a:soli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1800" b="1">
                <a:solidFill>
                  <a:schemeClr val="bg1"/>
                </a:solidFill>
                <a:latin typeface="Palatino Linotype" panose="02040502050505030304" pitchFamily="18" charset="0"/>
              </a:rPr>
              <a:t>STRESS</a:t>
            </a:r>
            <a:endParaRPr lang="de-CH" altLang="de-DE" sz="1800">
              <a:latin typeface="Times New Roman" panose="02020603050405020304" pitchFamily="18" charset="0"/>
            </a:endParaRPr>
          </a:p>
        </p:txBody>
      </p:sp>
      <p:sp>
        <p:nvSpPr>
          <p:cNvPr id="76809" name="AutoShape 9"/>
          <p:cNvSpPr>
            <a:spLocks noChangeArrowheads="1"/>
          </p:cNvSpPr>
          <p:nvPr/>
        </p:nvSpPr>
        <p:spPr bwMode="auto">
          <a:xfrm>
            <a:off x="3119438" y="838200"/>
            <a:ext cx="242887"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76810" name="AutoShape 10"/>
          <p:cNvSpPr>
            <a:spLocks noChangeArrowheads="1"/>
          </p:cNvSpPr>
          <p:nvPr/>
        </p:nvSpPr>
        <p:spPr bwMode="auto">
          <a:xfrm>
            <a:off x="3119438" y="2286000"/>
            <a:ext cx="242887"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76811" name="AutoShape 11"/>
          <p:cNvSpPr>
            <a:spLocks noChangeArrowheads="1"/>
          </p:cNvSpPr>
          <p:nvPr/>
        </p:nvSpPr>
        <p:spPr bwMode="auto">
          <a:xfrm>
            <a:off x="3119438" y="4495800"/>
            <a:ext cx="242887"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76812" name="Line 12"/>
          <p:cNvSpPr>
            <a:spLocks noChangeShapeType="1"/>
          </p:cNvSpPr>
          <p:nvPr/>
        </p:nvSpPr>
        <p:spPr bwMode="auto">
          <a:xfrm>
            <a:off x="4699000" y="2133600"/>
            <a:ext cx="1052513" cy="990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6813" name="AutoShape 13"/>
          <p:cNvSpPr>
            <a:spLocks noChangeArrowheads="1"/>
          </p:cNvSpPr>
          <p:nvPr/>
        </p:nvSpPr>
        <p:spPr bwMode="auto">
          <a:xfrm>
            <a:off x="4478338" y="3429000"/>
            <a:ext cx="1295400" cy="381000"/>
          </a:xfrm>
          <a:prstGeom prst="leftRightArrow">
            <a:avLst>
              <a:gd name="adj1" fmla="val 50000"/>
              <a:gd name="adj2" fmla="val 6395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76814" name="Line 14"/>
          <p:cNvSpPr>
            <a:spLocks noChangeShapeType="1"/>
          </p:cNvSpPr>
          <p:nvPr/>
        </p:nvSpPr>
        <p:spPr bwMode="auto">
          <a:xfrm flipV="1">
            <a:off x="4699000" y="4191000"/>
            <a:ext cx="1052513" cy="990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6815" name="Rectangle 15"/>
          <p:cNvSpPr>
            <a:spLocks noChangeArrowheads="1"/>
          </p:cNvSpPr>
          <p:nvPr/>
        </p:nvSpPr>
        <p:spPr bwMode="auto">
          <a:xfrm>
            <a:off x="2563813" y="3141663"/>
            <a:ext cx="1377950" cy="6731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1800" b="1">
                <a:solidFill>
                  <a:schemeClr val="bg1"/>
                </a:solidFill>
                <a:latin typeface="Palatino Linotype" panose="02040502050505030304" pitchFamily="18" charset="0"/>
              </a:rPr>
              <a:t>BRAIN</a:t>
            </a:r>
          </a:p>
          <a:p>
            <a:pPr algn="ctr" eaLnBrk="1" hangingPunct="1">
              <a:spcBef>
                <a:spcPct val="0"/>
              </a:spcBef>
              <a:buClrTx/>
              <a:buFontTx/>
              <a:buNone/>
            </a:pPr>
            <a:r>
              <a:rPr lang="de-CH" altLang="de-DE" sz="1800">
                <a:solidFill>
                  <a:schemeClr val="bg1"/>
                </a:solidFill>
                <a:latin typeface="Palatino Linotype" panose="02040502050505030304" pitchFamily="18" charset="0"/>
              </a:rPr>
              <a:t>Genetics</a:t>
            </a:r>
          </a:p>
        </p:txBody>
      </p:sp>
      <p:sp>
        <p:nvSpPr>
          <p:cNvPr id="76816" name="Text Box 16"/>
          <p:cNvSpPr txBox="1">
            <a:spLocks noChangeArrowheads="1"/>
          </p:cNvSpPr>
          <p:nvPr/>
        </p:nvSpPr>
        <p:spPr bwMode="auto">
          <a:xfrm>
            <a:off x="6469063" y="1196975"/>
            <a:ext cx="2833687" cy="83343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a:latin typeface="Tahoma" panose="020B0604030504040204" pitchFamily="34" charset="0"/>
              </a:rPr>
              <a:t>contributing to Depression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6" descr="Dep-Trost--d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218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4"/>
          <p:cNvSpPr>
            <a:spLocks noChangeArrowheads="1"/>
          </p:cNvSpPr>
          <p:nvPr/>
        </p:nvSpPr>
        <p:spPr bwMode="auto">
          <a:xfrm>
            <a:off x="-192088" y="5943600"/>
            <a:ext cx="10296526" cy="371475"/>
          </a:xfrm>
          <a:prstGeom prst="rect">
            <a:avLst/>
          </a:prstGeom>
          <a:solidFill>
            <a:srgbClr val="66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78852" name="Text Box 3"/>
          <p:cNvSpPr txBox="1">
            <a:spLocks noChangeArrowheads="1"/>
          </p:cNvSpPr>
          <p:nvPr/>
        </p:nvSpPr>
        <p:spPr bwMode="auto">
          <a:xfrm>
            <a:off x="946150" y="4508500"/>
            <a:ext cx="8021638" cy="1555750"/>
          </a:xfrm>
          <a:prstGeom prst="rect">
            <a:avLst/>
          </a:prstGeom>
          <a:noFill/>
          <a:ln>
            <a:noFill/>
          </a:ln>
          <a:effectLst>
            <a:outerShdw dist="107763" dir="2700000" algn="ctr" rotWithShape="0">
              <a:schemeClr val="tx1">
                <a:alpha val="50000"/>
              </a:schemeClr>
            </a:outerShdw>
          </a:effectLst>
          <a:extLst>
            <a:ext uri="{909E8E84-426E-40DD-AFC4-6F175D3DCCD1}">
              <a14:hiddenFill xmlns:a14="http://schemas.microsoft.com/office/drawing/2010/main">
                <a:solidFill>
                  <a:srgbClr val="FFCC99">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lnSpc>
                <a:spcPct val="80000"/>
              </a:lnSpc>
              <a:spcBef>
                <a:spcPct val="0"/>
              </a:spcBef>
              <a:buClrTx/>
              <a:buFontTx/>
              <a:buNone/>
            </a:pPr>
            <a:r>
              <a:rPr lang="de-DE" altLang="de-DE" sz="6000" b="1">
                <a:solidFill>
                  <a:srgbClr val="FF9900"/>
                </a:solidFill>
                <a:latin typeface="Tahoma" panose="020B0604030504040204" pitchFamily="34" charset="0"/>
              </a:rPr>
              <a:t>Therapy</a:t>
            </a:r>
          </a:p>
          <a:p>
            <a:pPr algn="ctr" eaLnBrk="1" hangingPunct="1">
              <a:lnSpc>
                <a:spcPct val="80000"/>
              </a:lnSpc>
              <a:spcBef>
                <a:spcPct val="0"/>
              </a:spcBef>
              <a:buClrTx/>
              <a:buFontTx/>
              <a:buNone/>
            </a:pPr>
            <a:r>
              <a:rPr lang="de-DE" altLang="de-DE" sz="6000" b="1">
                <a:solidFill>
                  <a:srgbClr val="FF9900"/>
                </a:solidFill>
                <a:latin typeface="Tahoma" panose="020B0604030504040204" pitchFamily="34" charset="0"/>
              </a:rPr>
              <a:t>of Depression</a:t>
            </a:r>
            <a:endParaRPr lang="de-DE" altLang="de-DE" sz="6000">
              <a:solidFill>
                <a:srgbClr val="FF9900"/>
              </a:solidFill>
              <a:latin typeface="Tahom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4"/>
          <p:cNvSpPr>
            <a:spLocks noGrp="1"/>
          </p:cNvSpPr>
          <p:nvPr>
            <p:ph type="ctrTitle"/>
          </p:nvPr>
        </p:nvSpPr>
        <p:spPr>
          <a:xfrm>
            <a:off x="728663" y="609600"/>
            <a:ext cx="8264525" cy="3467100"/>
          </a:xfrm>
        </p:spPr>
        <p:txBody>
          <a:bodyPr/>
          <a:lstStyle/>
          <a:p>
            <a:pPr eaLnBrk="1" hangingPunct="1"/>
            <a:r>
              <a:rPr lang="de-CH" altLang="de-DE"/>
              <a:t>Depression can be treated!</a:t>
            </a:r>
          </a:p>
        </p:txBody>
      </p:sp>
      <p:sp>
        <p:nvSpPr>
          <p:cNvPr id="6" name="Untertitel 5"/>
          <p:cNvSpPr>
            <a:spLocks noGrp="1"/>
          </p:cNvSpPr>
          <p:nvPr>
            <p:ph type="subTitle" idx="1"/>
          </p:nvPr>
        </p:nvSpPr>
        <p:spPr>
          <a:xfrm>
            <a:off x="1458913" y="4953000"/>
            <a:ext cx="6804025" cy="1219200"/>
          </a:xfrm>
        </p:spPr>
        <p:txBody>
          <a:bodyPr rtlCol="0"/>
          <a:lstStyle/>
          <a:p>
            <a:pPr eaLnBrk="1" fontAlgn="auto" hangingPunct="1">
              <a:spcAft>
                <a:spcPts val="0"/>
              </a:spcAft>
              <a:defRPr/>
            </a:pPr>
            <a:r>
              <a:rPr lang="de-CH" dirty="0" err="1"/>
              <a:t>We</a:t>
            </a:r>
            <a:r>
              <a:rPr lang="de-CH" dirty="0"/>
              <a:t> </a:t>
            </a:r>
            <a:r>
              <a:rPr lang="de-CH" dirty="0" err="1"/>
              <a:t>have</a:t>
            </a:r>
            <a:r>
              <a:rPr lang="de-CH" dirty="0"/>
              <a:t> a </a:t>
            </a:r>
            <a:r>
              <a:rPr lang="de-CH" dirty="0" err="1"/>
              <a:t>responsibility</a:t>
            </a:r>
            <a:r>
              <a:rPr lang="de-CH" dirty="0"/>
              <a:t> </a:t>
            </a:r>
            <a:r>
              <a:rPr lang="de-CH" dirty="0" err="1"/>
              <a:t>to</a:t>
            </a:r>
            <a:r>
              <a:rPr lang="de-CH" dirty="0"/>
              <a:t> </a:t>
            </a:r>
            <a:r>
              <a:rPr lang="de-CH" dirty="0" err="1"/>
              <a:t>reduce</a:t>
            </a:r>
            <a:r>
              <a:rPr lang="de-CH" dirty="0"/>
              <a:t> </a:t>
            </a:r>
            <a:r>
              <a:rPr lang="de-CH" dirty="0" err="1"/>
              <a:t>stigma</a:t>
            </a:r>
            <a:r>
              <a:rPr lang="de-CH" dirty="0"/>
              <a:t> </a:t>
            </a:r>
            <a:r>
              <a:rPr lang="de-CH" dirty="0" err="1"/>
              <a:t>and</a:t>
            </a:r>
            <a:r>
              <a:rPr lang="de-CH" dirty="0"/>
              <a:t> </a:t>
            </a:r>
            <a:r>
              <a:rPr lang="de-CH" dirty="0" err="1"/>
              <a:t>to</a:t>
            </a:r>
            <a:r>
              <a:rPr lang="de-CH" dirty="0"/>
              <a:t> </a:t>
            </a:r>
            <a:r>
              <a:rPr lang="de-CH" dirty="0" err="1"/>
              <a:t>help</a:t>
            </a:r>
            <a:r>
              <a:rPr lang="de-CH" dirty="0"/>
              <a:t> </a:t>
            </a:r>
            <a:r>
              <a:rPr lang="de-CH" dirty="0" err="1"/>
              <a:t>those</a:t>
            </a:r>
            <a:r>
              <a:rPr lang="de-CH" dirty="0"/>
              <a:t> </a:t>
            </a:r>
            <a:r>
              <a:rPr lang="de-CH" dirty="0" err="1"/>
              <a:t>who</a:t>
            </a:r>
            <a:r>
              <a:rPr lang="de-CH" dirty="0"/>
              <a:t> </a:t>
            </a:r>
            <a:r>
              <a:rPr lang="de-CH" dirty="0" err="1"/>
              <a:t>are</a:t>
            </a:r>
            <a:r>
              <a:rPr lang="de-CH" dirty="0"/>
              <a:t> </a:t>
            </a:r>
            <a:r>
              <a:rPr lang="de-CH" dirty="0" err="1"/>
              <a:t>suffering</a:t>
            </a:r>
            <a:r>
              <a:rPr lang="de-CH" dirty="0"/>
              <a:t>.</a:t>
            </a:r>
          </a:p>
        </p:txBody>
      </p:sp>
      <p:sp>
        <p:nvSpPr>
          <p:cNvPr id="80900"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666906A7-C7C1-440E-9A52-034104AA4502}" type="slidenum">
              <a:rPr lang="en-US" altLang="de-DE" sz="1200">
                <a:solidFill>
                  <a:schemeClr val="bg1"/>
                </a:solidFill>
              </a:rPr>
              <a:pPr>
                <a:spcBef>
                  <a:spcPct val="0"/>
                </a:spcBef>
                <a:buClrTx/>
                <a:buFontTx/>
                <a:buNone/>
              </a:pPr>
              <a:t>43</a:t>
            </a:fld>
            <a:endParaRPr lang="en-US" altLang="de-DE" sz="120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GIF_Brain_duplex"/>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03275" y="3157538"/>
            <a:ext cx="2219325" cy="2000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23" name="Line 3"/>
          <p:cNvSpPr>
            <a:spLocks noChangeShapeType="1"/>
          </p:cNvSpPr>
          <p:nvPr/>
        </p:nvSpPr>
        <p:spPr bwMode="auto">
          <a:xfrm>
            <a:off x="3240088" y="3900488"/>
            <a:ext cx="89217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81924" name="AutoShape 4"/>
          <p:cNvSpPr>
            <a:spLocks noChangeArrowheads="1"/>
          </p:cNvSpPr>
          <p:nvPr/>
        </p:nvSpPr>
        <p:spPr bwMode="auto">
          <a:xfrm>
            <a:off x="3727450" y="3062288"/>
            <a:ext cx="1943100" cy="1676400"/>
          </a:xfrm>
          <a:prstGeom prst="irregularSeal1">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2000" b="1">
                <a:latin typeface="Palatino Linotype" panose="02040502050505030304" pitchFamily="18" charset="0"/>
              </a:rPr>
              <a:t>STRESS</a:t>
            </a:r>
            <a:endParaRPr lang="de-CH" altLang="de-DE" sz="1800">
              <a:latin typeface="Times New Roman" panose="02020603050405020304" pitchFamily="18" charset="0"/>
            </a:endParaRPr>
          </a:p>
        </p:txBody>
      </p:sp>
      <p:sp>
        <p:nvSpPr>
          <p:cNvPr id="81925" name="Rectangle 5"/>
          <p:cNvSpPr>
            <a:spLocks noChangeArrowheads="1"/>
          </p:cNvSpPr>
          <p:nvPr/>
        </p:nvSpPr>
        <p:spPr bwMode="auto">
          <a:xfrm>
            <a:off x="1185863" y="1731963"/>
            <a:ext cx="2066925"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1800" b="1">
                <a:solidFill>
                  <a:schemeClr val="bg1"/>
                </a:solidFill>
                <a:latin typeface="Palatino Linotype" panose="02040502050505030304" pitchFamily="18" charset="0"/>
              </a:rPr>
              <a:t>Thinking</a:t>
            </a:r>
            <a:endParaRPr lang="de-CH" altLang="de-DE" sz="1800">
              <a:solidFill>
                <a:schemeClr val="bg1"/>
              </a:solidFill>
              <a:latin typeface="Palatino Linotype" panose="02040502050505030304" pitchFamily="18" charset="0"/>
            </a:endParaRPr>
          </a:p>
        </p:txBody>
      </p:sp>
      <p:sp>
        <p:nvSpPr>
          <p:cNvPr id="81926" name="Rectangle 6"/>
          <p:cNvSpPr>
            <a:spLocks noChangeArrowheads="1"/>
          </p:cNvSpPr>
          <p:nvPr/>
        </p:nvSpPr>
        <p:spPr bwMode="auto">
          <a:xfrm>
            <a:off x="1109663" y="5160963"/>
            <a:ext cx="2185987" cy="762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1800" b="1">
                <a:latin typeface="Palatino Linotype" panose="02040502050505030304" pitchFamily="18" charset="0"/>
              </a:rPr>
              <a:t>Body</a:t>
            </a:r>
            <a:endParaRPr lang="de-CH" altLang="de-DE" sz="1800">
              <a:latin typeface="Palatino Linotype" panose="02040502050505030304" pitchFamily="18" charset="0"/>
            </a:endParaRPr>
          </a:p>
        </p:txBody>
      </p:sp>
      <p:sp>
        <p:nvSpPr>
          <p:cNvPr id="81927" name="AutoShape 7"/>
          <p:cNvSpPr>
            <a:spLocks noChangeArrowheads="1"/>
          </p:cNvSpPr>
          <p:nvPr/>
        </p:nvSpPr>
        <p:spPr bwMode="auto">
          <a:xfrm>
            <a:off x="2105025" y="2638425"/>
            <a:ext cx="242888"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81928" name="AutoShape 8"/>
          <p:cNvSpPr>
            <a:spLocks noChangeArrowheads="1"/>
          </p:cNvSpPr>
          <p:nvPr/>
        </p:nvSpPr>
        <p:spPr bwMode="auto">
          <a:xfrm>
            <a:off x="2081213" y="4551363"/>
            <a:ext cx="242887"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81929" name="Line 9"/>
          <p:cNvSpPr>
            <a:spLocks noChangeShapeType="1"/>
          </p:cNvSpPr>
          <p:nvPr/>
        </p:nvSpPr>
        <p:spPr bwMode="auto">
          <a:xfrm>
            <a:off x="3159125" y="2452688"/>
            <a:ext cx="1054100" cy="990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81930" name="Line 10"/>
          <p:cNvSpPr>
            <a:spLocks noChangeShapeType="1"/>
          </p:cNvSpPr>
          <p:nvPr/>
        </p:nvSpPr>
        <p:spPr bwMode="auto">
          <a:xfrm flipV="1">
            <a:off x="3159125" y="4510088"/>
            <a:ext cx="1054100" cy="990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81931" name="Group 11"/>
          <p:cNvGrpSpPr>
            <a:grpSpLocks/>
          </p:cNvGrpSpPr>
          <p:nvPr/>
        </p:nvGrpSpPr>
        <p:grpSpPr bwMode="auto">
          <a:xfrm>
            <a:off x="2641600" y="1412875"/>
            <a:ext cx="809625" cy="5168900"/>
            <a:chOff x="1565" y="909"/>
            <a:chExt cx="480" cy="3256"/>
          </a:xfrm>
        </p:grpSpPr>
        <p:sp>
          <p:nvSpPr>
            <p:cNvPr id="81940" name="Oval 12"/>
            <p:cNvSpPr>
              <a:spLocks noChangeArrowheads="1"/>
            </p:cNvSpPr>
            <p:nvPr/>
          </p:nvSpPr>
          <p:spPr bwMode="auto">
            <a:xfrm>
              <a:off x="1565" y="2101"/>
              <a:ext cx="480" cy="48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4000">
                  <a:latin typeface="Palatino Linotype" panose="02040502050505030304" pitchFamily="18" charset="0"/>
                </a:rPr>
                <a:t>4</a:t>
              </a:r>
              <a:endParaRPr lang="de-CH" altLang="de-DE" sz="1800">
                <a:latin typeface="Times New Roman" panose="02020603050405020304" pitchFamily="18" charset="0"/>
              </a:endParaRPr>
            </a:p>
          </p:txBody>
        </p:sp>
        <p:sp>
          <p:nvSpPr>
            <p:cNvPr id="81941" name="Oval 13"/>
            <p:cNvSpPr>
              <a:spLocks noChangeArrowheads="1"/>
            </p:cNvSpPr>
            <p:nvPr/>
          </p:nvSpPr>
          <p:spPr bwMode="auto">
            <a:xfrm>
              <a:off x="1565" y="909"/>
              <a:ext cx="480" cy="48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4000">
                  <a:latin typeface="Palatino Linotype" panose="02040502050505030304" pitchFamily="18" charset="0"/>
                </a:rPr>
                <a:t>1</a:t>
              </a:r>
              <a:endParaRPr lang="de-CH" altLang="de-DE" sz="1800">
                <a:latin typeface="Times New Roman" panose="02020603050405020304" pitchFamily="18" charset="0"/>
              </a:endParaRPr>
            </a:p>
          </p:txBody>
        </p:sp>
        <p:sp>
          <p:nvSpPr>
            <p:cNvPr id="81942" name="Oval 14"/>
            <p:cNvSpPr>
              <a:spLocks noChangeArrowheads="1"/>
            </p:cNvSpPr>
            <p:nvPr/>
          </p:nvSpPr>
          <p:spPr bwMode="auto">
            <a:xfrm>
              <a:off x="1565" y="3685"/>
              <a:ext cx="480" cy="48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4000">
                  <a:latin typeface="Palatino Linotype" panose="02040502050505030304" pitchFamily="18" charset="0"/>
                </a:rPr>
                <a:t>3</a:t>
              </a:r>
              <a:endParaRPr lang="de-CH" altLang="de-DE" sz="1800">
                <a:latin typeface="Times New Roman" panose="02020603050405020304" pitchFamily="18" charset="0"/>
              </a:endParaRPr>
            </a:p>
          </p:txBody>
        </p:sp>
      </p:grpSp>
      <p:sp>
        <p:nvSpPr>
          <p:cNvPr id="81932" name="Oval 15"/>
          <p:cNvSpPr>
            <a:spLocks noChangeArrowheads="1"/>
          </p:cNvSpPr>
          <p:nvPr/>
        </p:nvSpPr>
        <p:spPr bwMode="auto">
          <a:xfrm>
            <a:off x="4294188" y="4052888"/>
            <a:ext cx="809625" cy="76200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4000">
                <a:latin typeface="Palatino Linotype" panose="02040502050505030304" pitchFamily="18" charset="0"/>
              </a:rPr>
              <a:t>2</a:t>
            </a:r>
            <a:endParaRPr lang="de-CH" altLang="de-DE" sz="1800">
              <a:latin typeface="Times New Roman" panose="02020603050405020304" pitchFamily="18" charset="0"/>
            </a:endParaRPr>
          </a:p>
        </p:txBody>
      </p:sp>
      <p:grpSp>
        <p:nvGrpSpPr>
          <p:cNvPr id="81933" name="Group 16"/>
          <p:cNvGrpSpPr>
            <a:grpSpLocks/>
          </p:cNvGrpSpPr>
          <p:nvPr/>
        </p:nvGrpSpPr>
        <p:grpSpPr bwMode="auto">
          <a:xfrm>
            <a:off x="6203950" y="2300288"/>
            <a:ext cx="3403600" cy="2895600"/>
            <a:chOff x="3504" y="1296"/>
            <a:chExt cx="2016" cy="1824"/>
          </a:xfrm>
        </p:grpSpPr>
        <p:sp>
          <p:nvSpPr>
            <p:cNvPr id="81935" name="Oval 17"/>
            <p:cNvSpPr>
              <a:spLocks noChangeArrowheads="1"/>
            </p:cNvSpPr>
            <p:nvPr/>
          </p:nvSpPr>
          <p:spPr bwMode="auto">
            <a:xfrm>
              <a:off x="3504" y="1392"/>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3200">
                  <a:latin typeface="Palatino Linotype" panose="02040502050505030304" pitchFamily="18" charset="0"/>
                </a:rPr>
                <a:t>1</a:t>
              </a:r>
              <a:endParaRPr lang="de-CH" altLang="de-DE" sz="1800">
                <a:latin typeface="Times New Roman" panose="02020603050405020304" pitchFamily="18" charset="0"/>
              </a:endParaRPr>
            </a:p>
          </p:txBody>
        </p:sp>
        <p:sp>
          <p:nvSpPr>
            <p:cNvPr id="81936" name="Oval 18"/>
            <p:cNvSpPr>
              <a:spLocks noChangeArrowheads="1"/>
            </p:cNvSpPr>
            <p:nvPr/>
          </p:nvSpPr>
          <p:spPr bwMode="auto">
            <a:xfrm>
              <a:off x="3504" y="1872"/>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3200">
                  <a:latin typeface="Palatino Linotype" panose="02040502050505030304" pitchFamily="18" charset="0"/>
                </a:rPr>
                <a:t>2</a:t>
              </a:r>
              <a:endParaRPr lang="de-CH" altLang="de-DE" sz="1800">
                <a:latin typeface="Times New Roman" panose="02020603050405020304" pitchFamily="18" charset="0"/>
              </a:endParaRPr>
            </a:p>
          </p:txBody>
        </p:sp>
        <p:sp>
          <p:nvSpPr>
            <p:cNvPr id="81937" name="Oval 19"/>
            <p:cNvSpPr>
              <a:spLocks noChangeArrowheads="1"/>
            </p:cNvSpPr>
            <p:nvPr/>
          </p:nvSpPr>
          <p:spPr bwMode="auto">
            <a:xfrm>
              <a:off x="3504" y="2352"/>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3200">
                  <a:latin typeface="Palatino Linotype" panose="02040502050505030304" pitchFamily="18" charset="0"/>
                </a:rPr>
                <a:t>3</a:t>
              </a:r>
              <a:endParaRPr lang="de-CH" altLang="de-DE" sz="1800">
                <a:latin typeface="Times New Roman" panose="02020603050405020304" pitchFamily="18" charset="0"/>
              </a:endParaRPr>
            </a:p>
          </p:txBody>
        </p:sp>
        <p:sp>
          <p:nvSpPr>
            <p:cNvPr id="81938" name="Oval 20"/>
            <p:cNvSpPr>
              <a:spLocks noChangeArrowheads="1"/>
            </p:cNvSpPr>
            <p:nvPr/>
          </p:nvSpPr>
          <p:spPr bwMode="auto">
            <a:xfrm>
              <a:off x="3504" y="2832"/>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3200">
                  <a:latin typeface="Palatino Linotype" panose="02040502050505030304" pitchFamily="18" charset="0"/>
                </a:rPr>
                <a:t>4</a:t>
              </a:r>
              <a:endParaRPr lang="de-CH" altLang="de-DE" sz="1800">
                <a:latin typeface="Times New Roman" panose="02020603050405020304" pitchFamily="18" charset="0"/>
              </a:endParaRPr>
            </a:p>
          </p:txBody>
        </p:sp>
        <p:sp>
          <p:nvSpPr>
            <p:cNvPr id="81939" name="Text Box 21"/>
            <p:cNvSpPr txBox="1">
              <a:spLocks noChangeArrowheads="1"/>
            </p:cNvSpPr>
            <p:nvPr/>
          </p:nvSpPr>
          <p:spPr bwMode="auto">
            <a:xfrm>
              <a:off x="3888" y="1296"/>
              <a:ext cx="1632" cy="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lnSpc>
                  <a:spcPct val="130000"/>
                </a:lnSpc>
                <a:spcBef>
                  <a:spcPct val="0"/>
                </a:spcBef>
                <a:buClrTx/>
                <a:buFontTx/>
                <a:buNone/>
              </a:pPr>
              <a:r>
                <a:rPr lang="de-CH" altLang="de-DE" sz="2800">
                  <a:latin typeface="Tahoma" panose="020B0604030504040204" pitchFamily="34" charset="0"/>
                </a:rPr>
                <a:t>Talking</a:t>
              </a:r>
            </a:p>
            <a:p>
              <a:pPr eaLnBrk="1" hangingPunct="1">
                <a:lnSpc>
                  <a:spcPct val="130000"/>
                </a:lnSpc>
                <a:spcBef>
                  <a:spcPct val="0"/>
                </a:spcBef>
                <a:buClrTx/>
                <a:buFontTx/>
                <a:buNone/>
              </a:pPr>
              <a:r>
                <a:rPr lang="de-CH" altLang="de-DE" sz="2800">
                  <a:latin typeface="Tahoma" panose="020B0604030504040204" pitchFamily="34" charset="0"/>
                </a:rPr>
                <a:t>Support</a:t>
              </a:r>
            </a:p>
            <a:p>
              <a:pPr eaLnBrk="1" hangingPunct="1">
                <a:lnSpc>
                  <a:spcPct val="130000"/>
                </a:lnSpc>
                <a:spcBef>
                  <a:spcPct val="0"/>
                </a:spcBef>
                <a:buClrTx/>
                <a:buFontTx/>
                <a:buNone/>
              </a:pPr>
              <a:r>
                <a:rPr lang="de-CH" altLang="de-DE" sz="2800">
                  <a:latin typeface="Tahoma" panose="020B0604030504040204" pitchFamily="34" charset="0"/>
                </a:rPr>
                <a:t>Activation</a:t>
              </a:r>
            </a:p>
            <a:p>
              <a:pPr eaLnBrk="1" hangingPunct="1">
                <a:lnSpc>
                  <a:spcPct val="130000"/>
                </a:lnSpc>
                <a:spcBef>
                  <a:spcPct val="0"/>
                </a:spcBef>
                <a:buClrTx/>
                <a:buFontTx/>
                <a:buNone/>
              </a:pPr>
              <a:r>
                <a:rPr lang="de-CH" altLang="de-DE" sz="2800">
                  <a:latin typeface="Tahoma" panose="020B0604030504040204" pitchFamily="34" charset="0"/>
                </a:rPr>
                <a:t>Medication</a:t>
              </a:r>
              <a:endParaRPr lang="de-CH" altLang="de-DE">
                <a:latin typeface="Tahoma" panose="020B0604030504040204" pitchFamily="34" charset="0"/>
              </a:endParaRPr>
            </a:p>
          </p:txBody>
        </p:sp>
      </p:grpSp>
      <p:sp>
        <p:nvSpPr>
          <p:cNvPr id="81934" name="Rectangle 22"/>
          <p:cNvSpPr>
            <a:spLocks noGrp="1" noChangeArrowheads="1"/>
          </p:cNvSpPr>
          <p:nvPr>
            <p:ph type="title"/>
          </p:nvPr>
        </p:nvSpPr>
        <p:spPr>
          <a:xfrm>
            <a:off x="485775" y="333375"/>
            <a:ext cx="8750300" cy="1150938"/>
          </a:xfrm>
        </p:spPr>
        <p:txBody>
          <a:bodyPr/>
          <a:lstStyle/>
          <a:p>
            <a:pPr eaLnBrk="1" hangingPunct="1"/>
            <a:r>
              <a:rPr lang="en-US" altLang="de-DE"/>
              <a:t>Therapy of Depression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5165725" y="2570163"/>
            <a:ext cx="3829050" cy="1938337"/>
          </a:xfrm>
          <a:prstGeom prst="rect">
            <a:avLst/>
          </a:prstGeom>
          <a:noFill/>
          <a:ln>
            <a:noFill/>
          </a:ln>
          <a:effectLst/>
          <a:extLst>
            <a:ext uri="{909E8E84-426E-40DD-AFC4-6F175D3DCCD1}">
              <a14:hiddenFill xmlns:a14="http://schemas.microsoft.com/office/drawing/2010/main">
                <a:solidFill>
                  <a:srgbClr val="CCCC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2000"/>
              <a:t>Negative thoughts about:</a:t>
            </a:r>
          </a:p>
          <a:p>
            <a:pPr eaLnBrk="1" hangingPunct="1">
              <a:spcBef>
                <a:spcPct val="0"/>
              </a:spcBef>
              <a:buClrTx/>
              <a:buFont typeface="Wingdings" panose="05000000000000000000" pitchFamily="2" charset="2"/>
              <a:buChar char="§"/>
            </a:pPr>
            <a:r>
              <a:rPr lang="de-CH" altLang="de-DE" sz="2000"/>
              <a:t>the self («I am a failure»)</a:t>
            </a:r>
          </a:p>
          <a:p>
            <a:pPr eaLnBrk="1" hangingPunct="1">
              <a:spcBef>
                <a:spcPct val="0"/>
              </a:spcBef>
              <a:buClrTx/>
              <a:buFont typeface="Wingdings" panose="05000000000000000000" pitchFamily="2" charset="2"/>
              <a:buChar char="§"/>
            </a:pPr>
            <a:r>
              <a:rPr lang="de-CH" altLang="de-DE" sz="2000"/>
              <a:t>the world/environment («everything is against me»)</a:t>
            </a:r>
          </a:p>
          <a:p>
            <a:pPr eaLnBrk="1" hangingPunct="1">
              <a:spcBef>
                <a:spcPct val="0"/>
              </a:spcBef>
              <a:buClrTx/>
              <a:buFont typeface="Wingdings" panose="05000000000000000000" pitchFamily="2" charset="2"/>
              <a:buChar char="§"/>
            </a:pPr>
            <a:r>
              <a:rPr lang="de-CH" altLang="de-DE" sz="2000"/>
              <a:t>the future («there is no way out, no hope!»</a:t>
            </a:r>
          </a:p>
        </p:txBody>
      </p:sp>
      <p:sp>
        <p:nvSpPr>
          <p:cNvPr id="83971" name="Text Box 5"/>
          <p:cNvSpPr txBox="1">
            <a:spLocks noChangeArrowheads="1"/>
          </p:cNvSpPr>
          <p:nvPr/>
        </p:nvSpPr>
        <p:spPr bwMode="auto">
          <a:xfrm>
            <a:off x="5165725" y="2106613"/>
            <a:ext cx="3829050" cy="400050"/>
          </a:xfrm>
          <a:prstGeom prst="rect">
            <a:avLst/>
          </a:prstGeom>
          <a:noFill/>
          <a:ln>
            <a:noFill/>
          </a:ln>
          <a:effectLst/>
          <a:extLst>
            <a:ext uri="{909E8E84-426E-40DD-AFC4-6F175D3DCCD1}">
              <a14:hiddenFill xmlns:a14="http://schemas.microsoft.com/office/drawing/2010/main">
                <a:solidFill>
                  <a:srgbClr val="CCCC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2000" b="1">
                <a:solidFill>
                  <a:srgbClr val="000099"/>
                </a:solidFill>
              </a:rPr>
              <a:t>THE COGNITIVE TRIAD (A. Beck):</a:t>
            </a:r>
          </a:p>
        </p:txBody>
      </p:sp>
      <p:grpSp>
        <p:nvGrpSpPr>
          <p:cNvPr id="83972" name="Gruppieren 3"/>
          <p:cNvGrpSpPr>
            <a:grpSpLocks/>
          </p:cNvGrpSpPr>
          <p:nvPr/>
        </p:nvGrpSpPr>
        <p:grpSpPr bwMode="auto">
          <a:xfrm>
            <a:off x="573088" y="2124075"/>
            <a:ext cx="3989387" cy="2609850"/>
            <a:chOff x="2123728" y="1307228"/>
            <a:chExt cx="3751828" cy="2608419"/>
          </a:xfrm>
        </p:grpSpPr>
        <p:sp>
          <p:nvSpPr>
            <p:cNvPr id="83975" name="Rectangle 6"/>
            <p:cNvSpPr>
              <a:spLocks noChangeArrowheads="1"/>
            </p:cNvSpPr>
            <p:nvPr/>
          </p:nvSpPr>
          <p:spPr bwMode="auto">
            <a:xfrm>
              <a:off x="2590800" y="1307228"/>
              <a:ext cx="2172544" cy="39703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lnSpc>
                  <a:spcPct val="110000"/>
                </a:lnSpc>
                <a:spcBef>
                  <a:spcPct val="0"/>
                </a:spcBef>
                <a:buClrTx/>
                <a:buFontTx/>
                <a:buNone/>
              </a:pPr>
              <a:r>
                <a:rPr lang="de-CH" altLang="de-DE" sz="1800">
                  <a:latin typeface="Palatino Linotype" panose="02040502050505030304" pitchFamily="18" charset="0"/>
                </a:rPr>
                <a:t>Expectations</a:t>
              </a:r>
            </a:p>
          </p:txBody>
        </p:sp>
        <p:sp>
          <p:nvSpPr>
            <p:cNvPr id="83976" name="Rectangle 7"/>
            <p:cNvSpPr>
              <a:spLocks noChangeArrowheads="1"/>
            </p:cNvSpPr>
            <p:nvPr/>
          </p:nvSpPr>
          <p:spPr bwMode="auto">
            <a:xfrm>
              <a:off x="2590800" y="3518615"/>
              <a:ext cx="2172544" cy="39703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lnSpc>
                  <a:spcPct val="110000"/>
                </a:lnSpc>
                <a:spcBef>
                  <a:spcPct val="0"/>
                </a:spcBef>
                <a:buClrTx/>
                <a:buFontTx/>
                <a:buNone/>
              </a:pPr>
              <a:r>
                <a:rPr lang="de-CH" altLang="de-DE" sz="1800">
                  <a:latin typeface="Palatino Linotype" panose="02040502050505030304" pitchFamily="18" charset="0"/>
                </a:rPr>
                <a:t>Self Image</a:t>
              </a:r>
            </a:p>
          </p:txBody>
        </p:sp>
        <p:sp>
          <p:nvSpPr>
            <p:cNvPr id="2" name="Rectangle 9"/>
            <p:cNvSpPr>
              <a:spLocks noChangeArrowheads="1"/>
            </p:cNvSpPr>
            <p:nvPr/>
          </p:nvSpPr>
          <p:spPr bwMode="auto">
            <a:xfrm>
              <a:off x="4148193" y="2387723"/>
              <a:ext cx="1727363" cy="396657"/>
            </a:xfrm>
            <a:prstGeom prst="rect">
              <a:avLst/>
            </a:prstGeom>
            <a:solidFill>
              <a:schemeClr val="bg2">
                <a:lumMod val="40000"/>
                <a:lumOff val="60000"/>
              </a:schemeClr>
            </a:solidFill>
            <a:ln w="9525">
              <a:solidFill>
                <a:schemeClr val="tx1"/>
              </a:solidFill>
              <a:miter lim="800000"/>
              <a:headEnd/>
              <a:tailEnd/>
            </a:ln>
            <a:effectLst/>
          </p:spPr>
          <p:txBody>
            <a:bodyPr anchor="ctr">
              <a:spAutoFit/>
            </a:bodyPr>
            <a:lstStyle/>
            <a:p>
              <a:pPr algn="ctr" eaLnBrk="1" hangingPunct="1">
                <a:lnSpc>
                  <a:spcPct val="110000"/>
                </a:lnSpc>
                <a:defRPr/>
              </a:pPr>
              <a:r>
                <a:rPr lang="de-CH" altLang="de-DE">
                  <a:cs typeface="Arial" charset="0"/>
                </a:rPr>
                <a:t>Real Condition</a:t>
              </a:r>
            </a:p>
          </p:txBody>
        </p:sp>
        <p:sp>
          <p:nvSpPr>
            <p:cNvPr id="83978" name="Text Box 10"/>
            <p:cNvSpPr txBox="1">
              <a:spLocks noChangeArrowheads="1"/>
            </p:cNvSpPr>
            <p:nvPr/>
          </p:nvSpPr>
          <p:spPr bwMode="auto">
            <a:xfrm>
              <a:off x="2123728" y="2290382"/>
              <a:ext cx="1174995" cy="590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lnSpc>
                  <a:spcPct val="90000"/>
                </a:lnSpc>
                <a:spcBef>
                  <a:spcPct val="0"/>
                </a:spcBef>
                <a:buClrTx/>
                <a:buFontTx/>
                <a:buNone/>
              </a:pPr>
              <a:r>
                <a:rPr lang="de-CH" altLang="de-DE" sz="1800"/>
                <a:t>Cognitive</a:t>
              </a:r>
              <a:br>
                <a:rPr lang="de-CH" altLang="de-DE" sz="1800"/>
              </a:br>
              <a:r>
                <a:rPr lang="de-CH" altLang="de-DE" sz="1800"/>
                <a:t>Dissonance</a:t>
              </a:r>
            </a:p>
          </p:txBody>
        </p:sp>
      </p:grpSp>
      <p:sp>
        <p:nvSpPr>
          <p:cNvPr id="83973" name="Rectangle 11"/>
          <p:cNvSpPr>
            <a:spLocks noGrp="1" noChangeArrowheads="1"/>
          </p:cNvSpPr>
          <p:nvPr>
            <p:ph type="title"/>
          </p:nvPr>
        </p:nvSpPr>
        <p:spPr>
          <a:xfrm>
            <a:off x="485775" y="333375"/>
            <a:ext cx="8750300" cy="1008063"/>
          </a:xfrm>
        </p:spPr>
        <p:txBody>
          <a:bodyPr/>
          <a:lstStyle/>
          <a:p>
            <a:pPr eaLnBrk="1" hangingPunct="1"/>
            <a:r>
              <a:rPr lang="de-CH" altLang="de-DE"/>
              <a:t>Depressive Thinking Patterns</a:t>
            </a:r>
          </a:p>
        </p:txBody>
      </p:sp>
      <p:sp>
        <p:nvSpPr>
          <p:cNvPr id="3" name="Pfeil: nach oben und unten 2"/>
          <p:cNvSpPr/>
          <p:nvPr/>
        </p:nvSpPr>
        <p:spPr>
          <a:xfrm>
            <a:off x="1865313" y="2601913"/>
            <a:ext cx="719137" cy="1651000"/>
          </a:xfrm>
          <a:prstGeom prst="upDown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CH"/>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1"/>
          <p:cNvSpPr>
            <a:spLocks noGrp="1"/>
          </p:cNvSpPr>
          <p:nvPr>
            <p:ph type="title"/>
          </p:nvPr>
        </p:nvSpPr>
        <p:spPr>
          <a:xfrm>
            <a:off x="485775" y="333375"/>
            <a:ext cx="8750300" cy="1150938"/>
          </a:xfrm>
        </p:spPr>
        <p:txBody>
          <a:bodyPr/>
          <a:lstStyle/>
          <a:p>
            <a:pPr eaLnBrk="1" hangingPunct="1"/>
            <a:r>
              <a:rPr lang="de-CH" altLang="de-DE"/>
              <a:t>Treatment Steps</a:t>
            </a:r>
          </a:p>
        </p:txBody>
      </p:sp>
      <p:sp>
        <p:nvSpPr>
          <p:cNvPr id="86019" name="Inhaltsplatzhalter 2"/>
          <p:cNvSpPr>
            <a:spLocks noGrp="1"/>
          </p:cNvSpPr>
          <p:nvPr>
            <p:ph idx="1"/>
          </p:nvPr>
        </p:nvSpPr>
        <p:spPr>
          <a:xfrm>
            <a:off x="485775" y="1700213"/>
            <a:ext cx="8750300" cy="4425950"/>
          </a:xfrm>
        </p:spPr>
        <p:txBody>
          <a:bodyPr/>
          <a:lstStyle/>
          <a:p>
            <a:pPr eaLnBrk="1" hangingPunct="1"/>
            <a:r>
              <a:rPr lang="en-US" altLang="de-DE"/>
              <a:t>Evidence-based recommendations for management of depression in non-specialized health settings (WHO)</a:t>
            </a:r>
          </a:p>
          <a:p>
            <a:pPr lvl="1" eaLnBrk="1" hangingPunct="1"/>
            <a:r>
              <a:rPr lang="en-US" altLang="de-DE"/>
              <a:t>Antidepressants (Tricyclic Antidepressants and Selective Serotonin Reuptake Inhibitors) in treatment of adults with depression</a:t>
            </a:r>
          </a:p>
          <a:p>
            <a:pPr lvl="1" eaLnBrk="1" hangingPunct="1"/>
            <a:r>
              <a:rPr lang="en-US" altLang="de-DE"/>
              <a:t>Duration of antidepressant treatment</a:t>
            </a:r>
          </a:p>
          <a:p>
            <a:pPr lvl="1" eaLnBrk="1" hangingPunct="1"/>
            <a:r>
              <a:rPr lang="en-US" altLang="de-DE"/>
              <a:t>Brief, structured psychological treatment</a:t>
            </a:r>
          </a:p>
          <a:p>
            <a:pPr lvl="1" eaLnBrk="1" hangingPunct="1"/>
            <a:r>
              <a:rPr lang="en-US" altLang="de-DE"/>
              <a:t>Behavioral activation</a:t>
            </a:r>
          </a:p>
          <a:p>
            <a:pPr lvl="1" eaLnBrk="1" hangingPunct="1"/>
            <a:r>
              <a:rPr lang="en-US" altLang="de-DE"/>
              <a:t>Relaxation training</a:t>
            </a:r>
          </a:p>
          <a:p>
            <a:pPr lvl="1" eaLnBrk="1" hangingPunct="1"/>
            <a:r>
              <a:rPr lang="en-US" altLang="de-DE"/>
              <a:t>Physical activity</a:t>
            </a:r>
          </a:p>
          <a:p>
            <a:pPr eaLnBrk="1" hangingPunct="1"/>
            <a:endParaRPr lang="de-CH" altLang="de-DE"/>
          </a:p>
        </p:txBody>
      </p:sp>
      <p:sp>
        <p:nvSpPr>
          <p:cNvPr id="86020"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34FF8112-F09E-4200-ADEE-ACA1D72BFEC7}" type="slidenum">
              <a:rPr lang="en-US" altLang="de-DE" sz="1200">
                <a:solidFill>
                  <a:schemeClr val="bg1"/>
                </a:solidFill>
              </a:rPr>
              <a:pPr>
                <a:spcBef>
                  <a:spcPct val="0"/>
                </a:spcBef>
                <a:buClrTx/>
                <a:buFontTx/>
                <a:buNone/>
              </a:pPr>
              <a:t>46</a:t>
            </a:fld>
            <a:endParaRPr lang="en-US" altLang="de-DE" sz="120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el 1"/>
          <p:cNvSpPr>
            <a:spLocks noGrp="1"/>
          </p:cNvSpPr>
          <p:nvPr>
            <p:ph type="title"/>
          </p:nvPr>
        </p:nvSpPr>
        <p:spPr/>
        <p:txBody>
          <a:bodyPr/>
          <a:lstStyle/>
          <a:p>
            <a:pPr eaLnBrk="1" hangingPunct="1"/>
            <a:r>
              <a:rPr lang="de-CH" altLang="de-DE"/>
              <a:t>Medication</a:t>
            </a:r>
          </a:p>
        </p:txBody>
      </p:sp>
      <p:sp>
        <p:nvSpPr>
          <p:cNvPr id="3" name="Inhaltsplatzhalter 2"/>
          <p:cNvSpPr>
            <a:spLocks noGrp="1"/>
          </p:cNvSpPr>
          <p:nvPr>
            <p:ph sz="half" idx="2"/>
          </p:nvPr>
        </p:nvSpPr>
        <p:spPr>
          <a:xfrm>
            <a:off x="4941888" y="1600200"/>
            <a:ext cx="4294187" cy="4525963"/>
          </a:xfrm>
        </p:spPr>
        <p:txBody>
          <a:bodyPr rtlCol="0">
            <a:normAutofit fontScale="85000" lnSpcReduction="10000"/>
          </a:bodyPr>
          <a:lstStyle/>
          <a:p>
            <a:pPr eaLnBrk="1" fontAlgn="auto" hangingPunct="1">
              <a:spcAft>
                <a:spcPts val="0"/>
              </a:spcAft>
              <a:defRPr/>
            </a:pPr>
            <a:r>
              <a:rPr lang="en-US" dirty="0"/>
              <a:t>Medication can bring a surprising stability in depressive mood.</a:t>
            </a:r>
          </a:p>
          <a:p>
            <a:pPr eaLnBrk="1" fontAlgn="auto" hangingPunct="1">
              <a:spcAft>
                <a:spcPts val="0"/>
              </a:spcAft>
              <a:defRPr/>
            </a:pPr>
            <a:r>
              <a:rPr lang="en-US" dirty="0"/>
              <a:t>Tricyclic Antidepressants or fluoxetine should be considered in adults with moderate to severe depressive episode/disorder. </a:t>
            </a:r>
          </a:p>
          <a:p>
            <a:pPr eaLnBrk="1" fontAlgn="auto" hangingPunct="1">
              <a:spcAft>
                <a:spcPts val="0"/>
              </a:spcAft>
              <a:defRPr/>
            </a:pPr>
            <a:r>
              <a:rPr lang="en-US" dirty="0"/>
              <a:t>It takes some time until the medication brings relief.</a:t>
            </a:r>
          </a:p>
          <a:p>
            <a:pPr eaLnBrk="1" fontAlgn="auto" hangingPunct="1">
              <a:spcAft>
                <a:spcPts val="0"/>
              </a:spcAft>
              <a:defRPr/>
            </a:pPr>
            <a:r>
              <a:rPr lang="en-US" dirty="0"/>
              <a:t>Medication should be prescribed by the doctor and should be supported by talking about the symptoms</a:t>
            </a:r>
          </a:p>
          <a:p>
            <a:pPr eaLnBrk="1" fontAlgn="auto" hangingPunct="1">
              <a:spcAft>
                <a:spcPts val="0"/>
              </a:spcAft>
              <a:defRPr/>
            </a:pPr>
            <a:r>
              <a:rPr lang="en-US" dirty="0"/>
              <a:t>Side effects can be dry mouth, sweating, minor gastrointestinal symptoms, sexual dysfunction</a:t>
            </a:r>
          </a:p>
          <a:p>
            <a:pPr eaLnBrk="1" fontAlgn="auto" hangingPunct="1">
              <a:spcAft>
                <a:spcPts val="0"/>
              </a:spcAft>
              <a:defRPr/>
            </a:pPr>
            <a:r>
              <a:rPr lang="en-US" dirty="0"/>
              <a:t>The effect of medication is varied</a:t>
            </a:r>
          </a:p>
          <a:p>
            <a:pPr eaLnBrk="1" fontAlgn="auto" hangingPunct="1">
              <a:spcAft>
                <a:spcPts val="0"/>
              </a:spcAft>
              <a:defRPr/>
            </a:pPr>
            <a:endParaRPr lang="en-US" dirty="0"/>
          </a:p>
        </p:txBody>
      </p:sp>
      <p:sp>
        <p:nvSpPr>
          <p:cNvPr id="87044"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568B02BD-05BA-4FC2-8AFB-65D75E6520B6}" type="slidenum">
              <a:rPr lang="en-US" altLang="de-DE" sz="1200">
                <a:solidFill>
                  <a:schemeClr val="bg1"/>
                </a:solidFill>
              </a:rPr>
              <a:pPr>
                <a:spcBef>
                  <a:spcPct val="0"/>
                </a:spcBef>
                <a:buClrTx/>
                <a:buFontTx/>
                <a:buNone/>
              </a:pPr>
              <a:t>47</a:t>
            </a:fld>
            <a:endParaRPr lang="en-US" altLang="de-DE" sz="1200">
              <a:solidFill>
                <a:schemeClr val="bg1"/>
              </a:solidFill>
            </a:endParaRPr>
          </a:p>
        </p:txBody>
      </p:sp>
      <p:pic>
        <p:nvPicPr>
          <p:cNvPr id="87045" name="Inhaltsplatzhalter 7"/>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388938" y="1700213"/>
            <a:ext cx="4295775" cy="1465262"/>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6"/>
          <p:cNvSpPr txBox="1">
            <a:spLocks noChangeArrowheads="1"/>
          </p:cNvSpPr>
          <p:nvPr/>
        </p:nvSpPr>
        <p:spPr bwMode="auto">
          <a:xfrm>
            <a:off x="1133475" y="6230938"/>
            <a:ext cx="8345488" cy="338137"/>
          </a:xfrm>
          <a:prstGeom prst="rect">
            <a:avLst/>
          </a:prstGeom>
          <a:noFill/>
          <a:ln>
            <a:noFill/>
          </a:ln>
          <a:effectLst/>
          <a:extLst>
            <a:ext uri="{909E8E84-426E-40DD-AFC4-6F175D3DCCD1}">
              <a14:hiddenFill xmlns:a14="http://schemas.microsoft.com/office/drawing/2010/main">
                <a:solidFill>
                  <a:srgbClr val="CCCC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
                <a:srgbClr val="FFCC00"/>
              </a:buClr>
              <a:buSzPct val="80000"/>
              <a:buFont typeface="Wingdings" panose="05000000000000000000" pitchFamily="2" charset="2"/>
              <a:buChar char="§"/>
            </a:pPr>
            <a:r>
              <a:rPr lang="de-DE" altLang="de-DE" sz="1600" b="1"/>
              <a:t>Medication cannot abbreviate depression but alleviate it</a:t>
            </a:r>
          </a:p>
        </p:txBody>
      </p:sp>
      <p:pic>
        <p:nvPicPr>
          <p:cNvPr id="88067" name="Picture 8" descr="Dep_Med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341438"/>
            <a:ext cx="655637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itel 1"/>
          <p:cNvSpPr>
            <a:spLocks noGrp="1"/>
          </p:cNvSpPr>
          <p:nvPr>
            <p:ph type="title"/>
          </p:nvPr>
        </p:nvSpPr>
        <p:spPr/>
        <p:txBody>
          <a:bodyPr/>
          <a:lstStyle/>
          <a:p>
            <a:pPr eaLnBrk="1" hangingPunct="1"/>
            <a:r>
              <a:rPr lang="en-US" altLang="de-DE"/>
              <a:t>Promises and limitations of medication</a:t>
            </a:r>
            <a:endParaRPr lang="de-CH" altLang="de-DE"/>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1"/>
          <p:cNvSpPr>
            <a:spLocks noGrp="1"/>
          </p:cNvSpPr>
          <p:nvPr>
            <p:ph type="title"/>
          </p:nvPr>
        </p:nvSpPr>
        <p:spPr/>
        <p:txBody>
          <a:bodyPr/>
          <a:lstStyle/>
          <a:p>
            <a:pPr eaLnBrk="1" hangingPunct="1"/>
            <a:r>
              <a:rPr lang="de-CH" altLang="de-DE"/>
              <a:t>Duration of treatment</a:t>
            </a:r>
          </a:p>
        </p:txBody>
      </p:sp>
      <p:sp>
        <p:nvSpPr>
          <p:cNvPr id="3" name="Inhaltsplatzhalter 2"/>
          <p:cNvSpPr>
            <a:spLocks noGrp="1"/>
          </p:cNvSpPr>
          <p:nvPr>
            <p:ph sz="half" idx="2"/>
          </p:nvPr>
        </p:nvSpPr>
        <p:spPr>
          <a:xfrm>
            <a:off x="4941888" y="1600200"/>
            <a:ext cx="4294187" cy="4525963"/>
          </a:xfrm>
        </p:spPr>
        <p:txBody>
          <a:bodyPr rtlCol="0">
            <a:normAutofit fontScale="92500" lnSpcReduction="10000"/>
          </a:bodyPr>
          <a:lstStyle/>
          <a:p>
            <a:pPr eaLnBrk="1" fontAlgn="auto" hangingPunct="1">
              <a:spcAft>
                <a:spcPts val="0"/>
              </a:spcAft>
              <a:defRPr/>
            </a:pPr>
            <a:r>
              <a:rPr lang="en-US" dirty="0"/>
              <a:t>In adult individuals with depressive episode/disorders who have benefited from initial antidepressant treatment, the antidepressant treatment </a:t>
            </a:r>
            <a:r>
              <a:rPr lang="en-US" u="sng" dirty="0"/>
              <a:t>should not be stopped before 9 -12 months after recovery. </a:t>
            </a:r>
          </a:p>
          <a:p>
            <a:pPr eaLnBrk="1" fontAlgn="auto" hangingPunct="1">
              <a:spcAft>
                <a:spcPts val="0"/>
              </a:spcAft>
              <a:defRPr/>
            </a:pPr>
            <a:r>
              <a:rPr lang="en-US" dirty="0"/>
              <a:t>Treatment should be regularly monitored, with special attention to treatment adherence. Frequency of contact should be determined by the adherence, severity and by local feasibility issues.</a:t>
            </a:r>
            <a:endParaRPr lang="de-CH" dirty="0"/>
          </a:p>
        </p:txBody>
      </p:sp>
      <p:sp>
        <p:nvSpPr>
          <p:cNvPr id="90116"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AA929FD9-B92E-4B29-A7CB-F01178DC90D3}" type="slidenum">
              <a:rPr lang="en-US" altLang="de-DE" sz="1200">
                <a:solidFill>
                  <a:schemeClr val="bg1"/>
                </a:solidFill>
              </a:rPr>
              <a:pPr>
                <a:spcBef>
                  <a:spcPct val="0"/>
                </a:spcBef>
                <a:buClrTx/>
                <a:buFontTx/>
                <a:buNone/>
              </a:pPr>
              <a:t>49</a:t>
            </a:fld>
            <a:endParaRPr lang="en-US" altLang="de-DE" sz="1200">
              <a:solidFill>
                <a:schemeClr val="bg1"/>
              </a:solidFill>
            </a:endParaRPr>
          </a:p>
        </p:txBody>
      </p:sp>
      <p:sp>
        <p:nvSpPr>
          <p:cNvPr id="90117" name="Inhaltsplatzhalter 6"/>
          <p:cNvSpPr>
            <a:spLocks noGrp="1"/>
          </p:cNvSpPr>
          <p:nvPr>
            <p:ph sz="quarter" idx="13"/>
          </p:nvPr>
        </p:nvSpPr>
        <p:spPr>
          <a:xfrm>
            <a:off x="388938" y="1600200"/>
            <a:ext cx="4295775" cy="4525963"/>
          </a:xfrm>
        </p:spPr>
        <p:txBody>
          <a:bodyPr/>
          <a:lstStyle/>
          <a:p>
            <a:pPr eaLnBrk="1" hangingPunct="1"/>
            <a:endParaRPr lang="de-CH" altLang="de-DE"/>
          </a:p>
        </p:txBody>
      </p:sp>
      <p:pic>
        <p:nvPicPr>
          <p:cNvPr id="90118" name="Picture 2" descr="http://www.depression.org.nz/ContentFiles/Media/Image/3_372406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1628775"/>
            <a:ext cx="4287837"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2"/>
          <p:cNvSpPr>
            <a:spLocks noGrp="1"/>
          </p:cNvSpPr>
          <p:nvPr>
            <p:ph type="title"/>
          </p:nvPr>
        </p:nvSpPr>
        <p:spPr/>
        <p:txBody>
          <a:bodyPr/>
          <a:lstStyle/>
          <a:p>
            <a:pPr eaLnBrk="1" hangingPunct="1"/>
            <a:r>
              <a:rPr lang="de-CH" altLang="de-DE"/>
              <a:t>Family and Friends</a:t>
            </a:r>
          </a:p>
        </p:txBody>
      </p:sp>
      <p:sp>
        <p:nvSpPr>
          <p:cNvPr id="14339" name="Inhaltsplatzhalter 3"/>
          <p:cNvSpPr>
            <a:spLocks noGrp="1"/>
          </p:cNvSpPr>
          <p:nvPr>
            <p:ph sz="half" idx="2"/>
          </p:nvPr>
        </p:nvSpPr>
        <p:spPr>
          <a:xfrm>
            <a:off x="4941888" y="1600200"/>
            <a:ext cx="4294187" cy="4525963"/>
          </a:xfrm>
        </p:spPr>
        <p:txBody>
          <a:bodyPr/>
          <a:lstStyle/>
          <a:p>
            <a:pPr eaLnBrk="1" hangingPunct="1"/>
            <a:r>
              <a:rPr lang="en-US" altLang="de-DE"/>
              <a:t>Who in this auditory does not know anybody affected by the symptoms of sadness, loss of energy and social withdrawal?</a:t>
            </a:r>
          </a:p>
          <a:p>
            <a:pPr eaLnBrk="1" hangingPunct="1"/>
            <a:r>
              <a:rPr lang="en-US" altLang="de-DE"/>
              <a:t>Not only patients themselves are affected – </a:t>
            </a:r>
            <a:r>
              <a:rPr lang="en-US" altLang="de-DE" u="sng"/>
              <a:t>depression is a burden for the whole family!</a:t>
            </a:r>
          </a:p>
        </p:txBody>
      </p:sp>
      <p:sp>
        <p:nvSpPr>
          <p:cNvPr id="14340" name="Inhaltsplatzhalter 4"/>
          <p:cNvSpPr>
            <a:spLocks noGrp="1"/>
          </p:cNvSpPr>
          <p:nvPr>
            <p:ph sz="quarter" idx="13"/>
          </p:nvPr>
        </p:nvSpPr>
        <p:spPr>
          <a:xfrm>
            <a:off x="388938" y="1600200"/>
            <a:ext cx="4295775" cy="4525963"/>
          </a:xfrm>
        </p:spPr>
        <p:txBody>
          <a:bodyPr/>
          <a:lstStyle/>
          <a:p>
            <a:pPr eaLnBrk="1" hangingPunct="1"/>
            <a:endParaRPr lang="de-CH" altLang="de-DE"/>
          </a:p>
        </p:txBody>
      </p:sp>
      <p:sp>
        <p:nvSpPr>
          <p:cNvPr id="14341" name="Foliennummernplatzhalt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934E0BF3-D49F-4051-B74D-643109DBB891}" type="slidenum">
              <a:rPr lang="en-US" altLang="de-DE" sz="1200">
                <a:solidFill>
                  <a:schemeClr val="bg1"/>
                </a:solidFill>
              </a:rPr>
              <a:pPr>
                <a:spcBef>
                  <a:spcPct val="0"/>
                </a:spcBef>
                <a:buClrTx/>
                <a:buFontTx/>
                <a:buNone/>
              </a:pPr>
              <a:t>5</a:t>
            </a:fld>
            <a:endParaRPr lang="en-US" altLang="de-DE" sz="1200">
              <a:solidFill>
                <a:schemeClr val="bg1"/>
              </a:solidFill>
            </a:endParaRPr>
          </a:p>
        </p:txBody>
      </p:sp>
      <p:pic>
        <p:nvPicPr>
          <p:cNvPr id="2" name="Grafik 1"/>
          <p:cNvPicPr>
            <a:picLocks noChangeAspect="1"/>
          </p:cNvPicPr>
          <p:nvPr/>
        </p:nvPicPr>
        <p:blipFill>
          <a:blip r:embed="rId2"/>
          <a:stretch>
            <a:fillRect/>
          </a:stretch>
        </p:blipFill>
        <p:spPr>
          <a:xfrm>
            <a:off x="25450" y="1600200"/>
            <a:ext cx="4660374" cy="299308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1"/>
          <p:cNvSpPr>
            <a:spLocks noGrp="1"/>
          </p:cNvSpPr>
          <p:nvPr>
            <p:ph type="title"/>
          </p:nvPr>
        </p:nvSpPr>
        <p:spPr/>
        <p:txBody>
          <a:bodyPr/>
          <a:lstStyle/>
          <a:p>
            <a:pPr eaLnBrk="1" hangingPunct="1"/>
            <a:r>
              <a:rPr lang="de-CH" altLang="de-DE"/>
              <a:t>Psychological treatment (Talking therapy)</a:t>
            </a:r>
          </a:p>
        </p:txBody>
      </p:sp>
      <p:sp>
        <p:nvSpPr>
          <p:cNvPr id="3" name="Inhaltsplatzhalter 2"/>
          <p:cNvSpPr>
            <a:spLocks noGrp="1"/>
          </p:cNvSpPr>
          <p:nvPr>
            <p:ph sz="half" idx="2"/>
          </p:nvPr>
        </p:nvSpPr>
        <p:spPr>
          <a:xfrm>
            <a:off x="4941888" y="1600200"/>
            <a:ext cx="4294187" cy="4525963"/>
          </a:xfrm>
        </p:spPr>
        <p:txBody>
          <a:bodyPr rtlCol="0">
            <a:normAutofit fontScale="92500" lnSpcReduction="20000"/>
          </a:bodyPr>
          <a:lstStyle/>
          <a:p>
            <a:pPr eaLnBrk="1" fontAlgn="auto" hangingPunct="1">
              <a:spcAft>
                <a:spcPts val="0"/>
              </a:spcAft>
              <a:defRPr/>
            </a:pPr>
            <a:r>
              <a:rPr lang="en-US" b="1" i="1" dirty="0"/>
              <a:t>Interpersonal therapy</a:t>
            </a:r>
          </a:p>
          <a:p>
            <a:pPr eaLnBrk="1" fontAlgn="auto" hangingPunct="1">
              <a:spcAft>
                <a:spcPts val="0"/>
              </a:spcAft>
              <a:defRPr/>
            </a:pPr>
            <a:r>
              <a:rPr lang="en-US" b="1" i="1" dirty="0"/>
              <a:t>cognitive behavioral therapy </a:t>
            </a:r>
          </a:p>
          <a:p>
            <a:pPr eaLnBrk="1" fontAlgn="auto" hangingPunct="1">
              <a:spcAft>
                <a:spcPts val="0"/>
              </a:spcAft>
              <a:defRPr/>
            </a:pPr>
            <a:r>
              <a:rPr lang="en-US" b="1" i="1" dirty="0"/>
              <a:t>problem-solving treatment </a:t>
            </a:r>
          </a:p>
          <a:p>
            <a:pPr eaLnBrk="1" fontAlgn="auto" hangingPunct="1">
              <a:spcAft>
                <a:spcPts val="0"/>
              </a:spcAft>
              <a:defRPr/>
            </a:pPr>
            <a:r>
              <a:rPr lang="en-US" dirty="0"/>
              <a:t>should be considered as psychological treatment of depressive episode/disorder in non-specialized health care settings if there are sufficient human resources (e.g., supervised community health workers).</a:t>
            </a:r>
          </a:p>
          <a:p>
            <a:pPr eaLnBrk="1" fontAlgn="auto" hangingPunct="1">
              <a:spcAft>
                <a:spcPts val="0"/>
              </a:spcAft>
              <a:defRPr/>
            </a:pPr>
            <a:r>
              <a:rPr lang="en-US" dirty="0"/>
              <a:t>In moderate and severe depression, problem-solving treatment should be considered as adjunct to antidepressants.</a:t>
            </a:r>
          </a:p>
        </p:txBody>
      </p:sp>
      <p:pic>
        <p:nvPicPr>
          <p:cNvPr id="2" name="Inhaltsplatzhalter 1"/>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96429" y="1614952"/>
            <a:ext cx="4295775" cy="2252421"/>
          </a:xfrm>
        </p:spPr>
      </p:pic>
      <p:sp>
        <p:nvSpPr>
          <p:cNvPr id="91141"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C58C4CDC-0959-4E92-8E7A-F2FD9AC823BE}" type="slidenum">
              <a:rPr lang="en-US" altLang="de-DE" sz="1200">
                <a:solidFill>
                  <a:schemeClr val="bg1"/>
                </a:solidFill>
              </a:rPr>
              <a:pPr>
                <a:spcBef>
                  <a:spcPct val="0"/>
                </a:spcBef>
                <a:buClrTx/>
                <a:buFontTx/>
                <a:buNone/>
              </a:pPr>
              <a:t>50</a:t>
            </a:fld>
            <a:endParaRPr lang="en-US" altLang="de-DE" sz="120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el 1"/>
          <p:cNvSpPr>
            <a:spLocks noGrp="1"/>
          </p:cNvSpPr>
          <p:nvPr>
            <p:ph type="title"/>
          </p:nvPr>
        </p:nvSpPr>
        <p:spPr/>
        <p:txBody>
          <a:bodyPr/>
          <a:lstStyle/>
          <a:p>
            <a:pPr eaLnBrk="1" hangingPunct="1"/>
            <a:r>
              <a:rPr lang="de-CH" altLang="de-DE"/>
              <a:t>Talking about Depression</a:t>
            </a:r>
          </a:p>
        </p:txBody>
      </p:sp>
      <p:sp>
        <p:nvSpPr>
          <p:cNvPr id="92163" name="Inhaltsplatzhalter 3"/>
          <p:cNvSpPr>
            <a:spLocks noGrp="1"/>
          </p:cNvSpPr>
          <p:nvPr>
            <p:ph sz="half" idx="2"/>
          </p:nvPr>
        </p:nvSpPr>
        <p:spPr>
          <a:xfrm>
            <a:off x="4941888" y="1600200"/>
            <a:ext cx="4294187" cy="4525963"/>
          </a:xfrm>
        </p:spPr>
        <p:txBody>
          <a:bodyPr/>
          <a:lstStyle/>
          <a:p>
            <a:pPr eaLnBrk="1" hangingPunct="1">
              <a:lnSpc>
                <a:spcPct val="90000"/>
              </a:lnSpc>
            </a:pPr>
            <a:r>
              <a:rPr lang="de-DE" altLang="de-DE" sz="1800"/>
              <a:t>Basic attitude of unconditional acceptance.</a:t>
            </a:r>
          </a:p>
          <a:p>
            <a:pPr eaLnBrk="1" hangingPunct="1">
              <a:lnSpc>
                <a:spcPct val="90000"/>
              </a:lnSpc>
            </a:pPr>
            <a:r>
              <a:rPr lang="de-DE" altLang="de-DE" sz="1800"/>
              <a:t>Listening: </a:t>
            </a:r>
            <a:r>
              <a:rPr lang="en-US" altLang="de-DE" sz="1800"/>
              <a:t>Focus on what's going on their life in the here and now, stress at work and in relationships; their effect on mood and energy. </a:t>
            </a:r>
          </a:p>
          <a:p>
            <a:pPr eaLnBrk="1" hangingPunct="1">
              <a:lnSpc>
                <a:spcPct val="90000"/>
              </a:lnSpc>
            </a:pPr>
            <a:r>
              <a:rPr lang="de-DE" altLang="de-DE" sz="1800"/>
              <a:t>Give Hope: Most depressions will improve over time.</a:t>
            </a:r>
          </a:p>
          <a:p>
            <a:pPr eaLnBrk="1" hangingPunct="1">
              <a:lnSpc>
                <a:spcPct val="90000"/>
              </a:lnSpc>
            </a:pPr>
            <a:r>
              <a:rPr lang="de-DE" altLang="de-DE" sz="1800"/>
              <a:t>Educate about treatment options – medication, consulting with a psychiatrist etc.</a:t>
            </a:r>
          </a:p>
          <a:p>
            <a:pPr eaLnBrk="1" hangingPunct="1">
              <a:lnSpc>
                <a:spcPct val="90000"/>
              </a:lnSpc>
            </a:pPr>
            <a:r>
              <a:rPr lang="de-DE" altLang="de-DE" sz="1800"/>
              <a:t>Identify depressive thought patterns and help the person to develop more constructive view of life.</a:t>
            </a:r>
            <a:endParaRPr lang="en-US" altLang="de-DE" sz="1800"/>
          </a:p>
          <a:p>
            <a:pPr eaLnBrk="1" hangingPunct="1"/>
            <a:endParaRPr lang="de-CH" altLang="de-DE" sz="1800"/>
          </a:p>
        </p:txBody>
      </p:sp>
      <p:pic>
        <p:nvPicPr>
          <p:cNvPr id="92164" name="Picture 4" descr="http://timesofindia.indiatimes.com/photo/10426165.c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57338"/>
            <a:ext cx="45577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8"/>
          <p:cNvSpPr>
            <a:spLocks noGrp="1" noChangeArrowheads="1"/>
          </p:cNvSpPr>
          <p:nvPr>
            <p:ph type="title"/>
          </p:nvPr>
        </p:nvSpPr>
        <p:spPr>
          <a:xfrm>
            <a:off x="485775" y="333375"/>
            <a:ext cx="8750300" cy="1150938"/>
          </a:xfrm>
        </p:spPr>
        <p:txBody>
          <a:bodyPr/>
          <a:lstStyle/>
          <a:p>
            <a:pPr eaLnBrk="1" hangingPunct="1"/>
            <a:r>
              <a:rPr lang="de-CH" altLang="de-DE"/>
              <a:t>Cognitive distortions</a:t>
            </a:r>
          </a:p>
        </p:txBody>
      </p:sp>
      <p:sp>
        <p:nvSpPr>
          <p:cNvPr id="93187" name="Rectangle 9"/>
          <p:cNvSpPr>
            <a:spLocks noGrp="1" noChangeArrowheads="1"/>
          </p:cNvSpPr>
          <p:nvPr>
            <p:ph type="body" idx="1"/>
          </p:nvPr>
        </p:nvSpPr>
        <p:spPr>
          <a:xfrm>
            <a:off x="485775" y="1700213"/>
            <a:ext cx="8750300" cy="4425950"/>
          </a:xfrm>
        </p:spPr>
        <p:txBody>
          <a:bodyPr/>
          <a:lstStyle/>
          <a:p>
            <a:pPr eaLnBrk="1" hangingPunct="1">
              <a:lnSpc>
                <a:spcPct val="80000"/>
              </a:lnSpc>
            </a:pPr>
            <a:r>
              <a:rPr lang="en-US" altLang="de-DE" sz="2000" b="1"/>
              <a:t>All-or-nothing thinking </a:t>
            </a:r>
            <a:r>
              <a:rPr lang="en-US" altLang="de-DE" sz="2000"/>
              <a:t>– “Either I am completely well or I am a failure!”</a:t>
            </a:r>
          </a:p>
          <a:p>
            <a:pPr eaLnBrk="1" hangingPunct="1">
              <a:lnSpc>
                <a:spcPct val="80000"/>
              </a:lnSpc>
            </a:pPr>
            <a:r>
              <a:rPr lang="en-US" altLang="de-DE" sz="2000" b="1"/>
              <a:t>Overgeneralization</a:t>
            </a:r>
            <a:r>
              <a:rPr lang="en-US" altLang="de-DE" sz="2000"/>
              <a:t> – everybody is against me, nothing helps</a:t>
            </a:r>
          </a:p>
          <a:p>
            <a:pPr eaLnBrk="1" hangingPunct="1">
              <a:lnSpc>
                <a:spcPct val="80000"/>
              </a:lnSpc>
            </a:pPr>
            <a:r>
              <a:rPr lang="en-US" altLang="de-DE" sz="2000" b="1"/>
              <a:t>Mental filter </a:t>
            </a:r>
            <a:r>
              <a:rPr lang="en-US" altLang="de-DE" sz="2000"/>
              <a:t>- Focusing exclusively on certain, usually negative or upsetting, aspects of something while ignoring the rest, like a tiny imperfection in a piece of clothing. (See misleading vividness.)</a:t>
            </a:r>
          </a:p>
          <a:p>
            <a:pPr eaLnBrk="1" hangingPunct="1">
              <a:lnSpc>
                <a:spcPct val="80000"/>
              </a:lnSpc>
            </a:pPr>
            <a:r>
              <a:rPr lang="en-US" altLang="de-DE" sz="2000" b="1"/>
              <a:t>Disqualifying the positive</a:t>
            </a:r>
            <a:r>
              <a:rPr lang="en-US" altLang="de-DE" sz="2000"/>
              <a:t> - Continually "shooting down" positive experiences for arbitrary, ad hoc reasons. (See special pleading.)</a:t>
            </a:r>
          </a:p>
          <a:p>
            <a:pPr eaLnBrk="1" hangingPunct="1">
              <a:lnSpc>
                <a:spcPct val="80000"/>
              </a:lnSpc>
            </a:pPr>
            <a:r>
              <a:rPr lang="en-US" altLang="de-DE" sz="2000" b="1"/>
              <a:t>Catastrophizing</a:t>
            </a:r>
            <a:r>
              <a:rPr lang="en-US" altLang="de-DE" sz="2000"/>
              <a:t> - Focusing on the worst possible outcome, however unlikely, or thinking that a situation is unbearable or impossible when it is really just uncomfortable.</a:t>
            </a:r>
          </a:p>
          <a:p>
            <a:pPr eaLnBrk="1" hangingPunct="1">
              <a:lnSpc>
                <a:spcPct val="80000"/>
              </a:lnSpc>
            </a:pPr>
            <a:r>
              <a:rPr lang="en-US" altLang="de-DE" sz="2000" b="1"/>
              <a:t>Making should statements </a:t>
            </a:r>
            <a:r>
              <a:rPr lang="en-US" altLang="de-DE" sz="2000"/>
              <a:t>- Concentrating on what you think "should" or ought to be rather than the actual situation you are faced with, or having rigid rules which you think should always apply no matter what the circumstances are. </a:t>
            </a:r>
            <a:br>
              <a:rPr lang="en-US" altLang="de-DE" sz="2000"/>
            </a:br>
            <a:endParaRPr lang="en-US" altLang="de-DE" sz="2000"/>
          </a:p>
          <a:p>
            <a:pPr lvl="1" eaLnBrk="1" hangingPunct="1">
              <a:lnSpc>
                <a:spcPct val="80000"/>
              </a:lnSpc>
            </a:pPr>
            <a:r>
              <a:rPr lang="en-US" altLang="de-DE" sz="1600"/>
              <a:t>And many more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el 1"/>
          <p:cNvSpPr>
            <a:spLocks noGrp="1"/>
          </p:cNvSpPr>
          <p:nvPr>
            <p:ph type="title"/>
          </p:nvPr>
        </p:nvSpPr>
        <p:spPr/>
        <p:txBody>
          <a:bodyPr/>
          <a:lstStyle/>
          <a:p>
            <a:pPr eaLnBrk="1" hangingPunct="1"/>
            <a:r>
              <a:rPr lang="de-CH" altLang="de-DE"/>
              <a:t>Behavioral activation</a:t>
            </a:r>
          </a:p>
        </p:txBody>
      </p:sp>
      <p:sp>
        <p:nvSpPr>
          <p:cNvPr id="95235" name="Inhaltsplatzhalter 2"/>
          <p:cNvSpPr>
            <a:spLocks noGrp="1"/>
          </p:cNvSpPr>
          <p:nvPr>
            <p:ph sz="half" idx="2"/>
          </p:nvPr>
        </p:nvSpPr>
        <p:spPr>
          <a:xfrm>
            <a:off x="4941888" y="1600200"/>
            <a:ext cx="4294187" cy="4525963"/>
          </a:xfrm>
        </p:spPr>
        <p:txBody>
          <a:bodyPr/>
          <a:lstStyle/>
          <a:p>
            <a:pPr eaLnBrk="1" hangingPunct="1"/>
            <a:r>
              <a:rPr lang="en-US" altLang="de-DE" dirty="0"/>
              <a:t>Behavioral activation </a:t>
            </a:r>
            <a:r>
              <a:rPr lang="en-US" altLang="de-DE" dirty="0" smtClean="0"/>
              <a:t>means a structured day, with specific tasks, e.g. cooking, practical work etc.</a:t>
            </a:r>
            <a:endParaRPr lang="en-US" altLang="de-DE" dirty="0"/>
          </a:p>
          <a:p>
            <a:pPr eaLnBrk="1" hangingPunct="1"/>
            <a:r>
              <a:rPr lang="en-US" altLang="de-DE" dirty="0"/>
              <a:t>In moderate and severe depression, this intervention should be considered as adjunct to antidepressants.</a:t>
            </a:r>
          </a:p>
        </p:txBody>
      </p:sp>
      <p:sp>
        <p:nvSpPr>
          <p:cNvPr id="95236"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DC164065-39E9-4D93-9AEC-CE7A90A33B32}" type="slidenum">
              <a:rPr lang="en-US" altLang="de-DE" sz="1200">
                <a:solidFill>
                  <a:schemeClr val="bg1"/>
                </a:solidFill>
              </a:rPr>
              <a:pPr>
                <a:spcBef>
                  <a:spcPct val="0"/>
                </a:spcBef>
                <a:buClrTx/>
                <a:buFontTx/>
                <a:buNone/>
              </a:pPr>
              <a:t>53</a:t>
            </a:fld>
            <a:endParaRPr lang="en-US" altLang="de-DE" sz="1200">
              <a:solidFill>
                <a:schemeClr val="bg1"/>
              </a:solidFill>
            </a:endParaRPr>
          </a:p>
        </p:txBody>
      </p:sp>
      <p:pic>
        <p:nvPicPr>
          <p:cNvPr id="6" name="Grafik 5"/>
          <p:cNvPicPr>
            <a:picLocks noChangeAspect="1"/>
          </p:cNvPicPr>
          <p:nvPr/>
        </p:nvPicPr>
        <p:blipFill>
          <a:blip r:embed="rId2"/>
          <a:stretch>
            <a:fillRect/>
          </a:stretch>
        </p:blipFill>
        <p:spPr>
          <a:xfrm>
            <a:off x="0" y="1600200"/>
            <a:ext cx="4549212" cy="256629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el 1"/>
          <p:cNvSpPr>
            <a:spLocks noGrp="1"/>
          </p:cNvSpPr>
          <p:nvPr>
            <p:ph type="title"/>
          </p:nvPr>
        </p:nvSpPr>
        <p:spPr/>
        <p:txBody>
          <a:bodyPr/>
          <a:lstStyle/>
          <a:p>
            <a:pPr eaLnBrk="1" hangingPunct="1"/>
            <a:r>
              <a:rPr lang="de-CH" altLang="de-DE"/>
              <a:t>Relaxation training</a:t>
            </a:r>
          </a:p>
        </p:txBody>
      </p:sp>
      <p:sp>
        <p:nvSpPr>
          <p:cNvPr id="96259" name="Inhaltsplatzhalter 2"/>
          <p:cNvSpPr>
            <a:spLocks noGrp="1"/>
          </p:cNvSpPr>
          <p:nvPr>
            <p:ph sz="half" idx="2"/>
          </p:nvPr>
        </p:nvSpPr>
        <p:spPr>
          <a:xfrm>
            <a:off x="4941888" y="1600200"/>
            <a:ext cx="4294187" cy="4525963"/>
          </a:xfrm>
        </p:spPr>
        <p:txBody>
          <a:bodyPr/>
          <a:lstStyle/>
          <a:p>
            <a:pPr eaLnBrk="1" hangingPunct="1"/>
            <a:r>
              <a:rPr lang="en-US" altLang="de-DE"/>
              <a:t>Relaxation training may be considered as treatment of adults with depressive episode/disorder. In moderate and severe depression, this intervention should be considered as adjunct to antidepressants or structured brief psychological treatments.</a:t>
            </a:r>
          </a:p>
        </p:txBody>
      </p:sp>
      <p:pic>
        <p:nvPicPr>
          <p:cNvPr id="96260" name="Inhaltsplatzhalter 5"/>
          <p:cNvPicPr>
            <a:picLocks noGrp="1" noChangeAspect="1"/>
          </p:cNvPicPr>
          <p:nvPr>
            <p:ph sz="quarter" idx="13"/>
          </p:nvPr>
        </p:nvPicPr>
        <p:blipFill>
          <a:blip r:embed="rId2">
            <a:extLst>
              <a:ext uri="{28A0092B-C50C-407E-A947-70E740481C1C}">
                <a14:useLocalDpi xmlns:a14="http://schemas.microsoft.com/office/drawing/2010/main" val="0"/>
              </a:ext>
            </a:extLst>
          </a:blip>
          <a:srcRect t="29190" b="25681"/>
          <a:stretch>
            <a:fillRect/>
          </a:stretch>
        </p:blipFill>
        <p:spPr>
          <a:xfrm>
            <a:off x="498475" y="1758950"/>
            <a:ext cx="4132263" cy="2678113"/>
          </a:xfrm>
        </p:spPr>
      </p:pic>
      <p:sp>
        <p:nvSpPr>
          <p:cNvPr id="96261"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90585908-350E-4BE8-B068-643F1B55322C}" type="slidenum">
              <a:rPr lang="en-US" altLang="de-DE" sz="1200">
                <a:solidFill>
                  <a:schemeClr val="bg1"/>
                </a:solidFill>
              </a:rPr>
              <a:pPr>
                <a:spcBef>
                  <a:spcPct val="0"/>
                </a:spcBef>
                <a:buClrTx/>
                <a:buFontTx/>
                <a:buNone/>
              </a:pPr>
              <a:t>54</a:t>
            </a:fld>
            <a:endParaRPr lang="en-US" altLang="de-DE" sz="120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el 1"/>
          <p:cNvSpPr>
            <a:spLocks noGrp="1"/>
          </p:cNvSpPr>
          <p:nvPr>
            <p:ph type="title"/>
          </p:nvPr>
        </p:nvSpPr>
        <p:spPr/>
        <p:txBody>
          <a:bodyPr/>
          <a:lstStyle/>
          <a:p>
            <a:pPr eaLnBrk="1" hangingPunct="1"/>
            <a:r>
              <a:rPr lang="de-CH" altLang="de-DE"/>
              <a:t>Physical activity</a:t>
            </a:r>
          </a:p>
        </p:txBody>
      </p:sp>
      <p:sp>
        <p:nvSpPr>
          <p:cNvPr id="97283" name="Inhaltsplatzhalter 2"/>
          <p:cNvSpPr>
            <a:spLocks noGrp="1"/>
          </p:cNvSpPr>
          <p:nvPr>
            <p:ph sz="half" idx="2"/>
          </p:nvPr>
        </p:nvSpPr>
        <p:spPr>
          <a:xfrm>
            <a:off x="4941888" y="1600200"/>
            <a:ext cx="4294187" cy="4525963"/>
          </a:xfrm>
        </p:spPr>
        <p:txBody>
          <a:bodyPr/>
          <a:lstStyle/>
          <a:p>
            <a:pPr eaLnBrk="1" hangingPunct="1"/>
            <a:r>
              <a:rPr lang="en-US" altLang="de-DE"/>
              <a:t>Advice on physical activity should be encouraged as part of treatment for adults with depressive episode/disorder with inactive lifestyles. In moderate and severe depression, this intervention should be considered as adjunct to antidepressants or brief structured psychological treatments.</a:t>
            </a:r>
          </a:p>
        </p:txBody>
      </p:sp>
      <p:sp>
        <p:nvSpPr>
          <p:cNvPr id="97284"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5CEA12DC-ED4A-4A2C-8B93-645C9B8FCA14}" type="slidenum">
              <a:rPr lang="en-US" altLang="de-DE" sz="1200">
                <a:solidFill>
                  <a:schemeClr val="bg1"/>
                </a:solidFill>
              </a:rPr>
              <a:pPr>
                <a:spcBef>
                  <a:spcPct val="0"/>
                </a:spcBef>
                <a:buClrTx/>
                <a:buFontTx/>
                <a:buNone/>
              </a:pPr>
              <a:t>55</a:t>
            </a:fld>
            <a:endParaRPr lang="en-US" altLang="de-DE" sz="1200">
              <a:solidFill>
                <a:schemeClr val="bg1"/>
              </a:solidFill>
            </a:endParaRPr>
          </a:p>
        </p:txBody>
      </p:sp>
      <p:pic>
        <p:nvPicPr>
          <p:cNvPr id="7" name="Shape 530"/>
          <p:cNvPicPr preferRelativeResize="0"/>
          <p:nvPr/>
        </p:nvPicPr>
        <p:blipFill rotWithShape="1">
          <a:blip r:embed="rId3">
            <a:alphaModFix/>
          </a:blip>
          <a:srcRect/>
          <a:stretch/>
        </p:blipFill>
        <p:spPr>
          <a:xfrm>
            <a:off x="-100208" y="1671529"/>
            <a:ext cx="4629932" cy="302573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el 1"/>
          <p:cNvSpPr>
            <a:spLocks noGrp="1"/>
          </p:cNvSpPr>
          <p:nvPr>
            <p:ph type="ctrTitle"/>
          </p:nvPr>
        </p:nvSpPr>
        <p:spPr>
          <a:xfrm>
            <a:off x="728663" y="609600"/>
            <a:ext cx="8264525" cy="2674938"/>
          </a:xfrm>
        </p:spPr>
        <p:txBody>
          <a:bodyPr/>
          <a:lstStyle/>
          <a:p>
            <a:pPr eaLnBrk="1" hangingPunct="1"/>
            <a:r>
              <a:rPr lang="de-CH" altLang="de-DE"/>
              <a:t>Depression </a:t>
            </a:r>
            <a:br>
              <a:rPr lang="de-CH" altLang="de-DE"/>
            </a:br>
            <a:r>
              <a:rPr lang="de-CH" altLang="de-DE"/>
              <a:t>and the spiritual life</a:t>
            </a:r>
          </a:p>
        </p:txBody>
      </p:sp>
      <p:sp>
        <p:nvSpPr>
          <p:cNvPr id="3" name="Untertitel 2"/>
          <p:cNvSpPr>
            <a:spLocks noGrp="1"/>
          </p:cNvSpPr>
          <p:nvPr>
            <p:ph type="subTitle" idx="1"/>
          </p:nvPr>
        </p:nvSpPr>
        <p:spPr>
          <a:xfrm>
            <a:off x="1458913" y="4953000"/>
            <a:ext cx="6804025" cy="1219200"/>
          </a:xfrm>
        </p:spPr>
        <p:txBody>
          <a:bodyPr rtlCol="0"/>
          <a:lstStyle/>
          <a:p>
            <a:pPr eaLnBrk="1" fontAlgn="auto" hangingPunct="1">
              <a:spcAft>
                <a:spcPts val="0"/>
              </a:spcAft>
              <a:defRPr/>
            </a:pPr>
            <a:endParaRPr lang="de-CH"/>
          </a:p>
        </p:txBody>
      </p:sp>
      <p:sp>
        <p:nvSpPr>
          <p:cNvPr id="99332"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D47370F1-684E-4339-89CF-DF2DBDBCE7E0}" type="slidenum">
              <a:rPr lang="en-US" altLang="de-DE" sz="1200">
                <a:solidFill>
                  <a:schemeClr val="bg1"/>
                </a:solidFill>
              </a:rPr>
              <a:pPr>
                <a:spcBef>
                  <a:spcPct val="0"/>
                </a:spcBef>
                <a:buClrTx/>
                <a:buFontTx/>
                <a:buNone/>
              </a:pPr>
              <a:t>56</a:t>
            </a:fld>
            <a:endParaRPr lang="en-US" altLang="de-DE" sz="1200">
              <a:solidFill>
                <a:schemeClr val="bg1"/>
              </a:solidFill>
            </a:endParaRPr>
          </a:p>
        </p:txBody>
      </p:sp>
      <p:pic>
        <p:nvPicPr>
          <p:cNvPr id="99333" name="Picture 2" descr="https://encrypted-tbn1.gstatic.com/images?q=tbn:ANd9GcSashraYT-RdbKFAREn2Q4fswPJ5gUhgVc0GepfCxOAL2FHAsLH9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138" y="3473450"/>
            <a:ext cx="1225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p:txBody>
          <a:bodyPr/>
          <a:lstStyle/>
          <a:p>
            <a:pPr eaLnBrk="1" hangingPunct="1"/>
            <a:r>
              <a:rPr lang="de-CH" altLang="de-DE"/>
              <a:t>Depression can darken the faith</a:t>
            </a:r>
          </a:p>
        </p:txBody>
      </p:sp>
      <p:sp>
        <p:nvSpPr>
          <p:cNvPr id="100355" name="Inhaltsplatzhalter 2"/>
          <p:cNvSpPr>
            <a:spLocks noGrp="1"/>
          </p:cNvSpPr>
          <p:nvPr>
            <p:ph sz="half" idx="2"/>
          </p:nvPr>
        </p:nvSpPr>
        <p:spPr>
          <a:xfrm>
            <a:off x="4941888" y="1600200"/>
            <a:ext cx="4294187" cy="4525963"/>
          </a:xfrm>
        </p:spPr>
        <p:txBody>
          <a:bodyPr/>
          <a:lstStyle/>
          <a:p>
            <a:pPr eaLnBrk="1" hangingPunct="1"/>
            <a:r>
              <a:rPr lang="de-CH" altLang="de-DE"/>
              <a:t>Like a dark cloud before the sun, depression can be a dark filter not only in daily life but also in the life of faith.</a:t>
            </a:r>
          </a:p>
        </p:txBody>
      </p:sp>
      <p:pic>
        <p:nvPicPr>
          <p:cNvPr id="100356" name="Inhaltsplatzhalt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649288" y="1773238"/>
            <a:ext cx="3829050" cy="2700337"/>
          </a:xfrm>
        </p:spPr>
      </p:pic>
      <p:sp>
        <p:nvSpPr>
          <p:cNvPr id="100357"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75D9229D-AB22-4765-9FE8-B6BF3B8A4395}" type="slidenum">
              <a:rPr lang="en-US" altLang="de-DE" sz="1200">
                <a:solidFill>
                  <a:schemeClr val="bg1"/>
                </a:solidFill>
              </a:rPr>
              <a:pPr>
                <a:spcBef>
                  <a:spcPct val="0"/>
                </a:spcBef>
                <a:buClrTx/>
                <a:buFontTx/>
                <a:buNone/>
              </a:pPr>
              <a:t>57</a:t>
            </a:fld>
            <a:endParaRPr lang="en-US" altLang="de-DE" sz="120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1"/>
          <p:cNvSpPr>
            <a:spLocks noGrp="1"/>
          </p:cNvSpPr>
          <p:nvPr>
            <p:ph type="title"/>
          </p:nvPr>
        </p:nvSpPr>
        <p:spPr>
          <a:xfrm>
            <a:off x="485775" y="333375"/>
            <a:ext cx="8750300" cy="1150938"/>
          </a:xfrm>
        </p:spPr>
        <p:txBody>
          <a:bodyPr/>
          <a:lstStyle/>
          <a:p>
            <a:pPr eaLnBrk="1" hangingPunct="1"/>
            <a:r>
              <a:rPr lang="de-CH" altLang="de-DE"/>
              <a:t>Seven frequent spiritual worries</a:t>
            </a:r>
          </a:p>
        </p:txBody>
      </p:sp>
      <p:sp>
        <p:nvSpPr>
          <p:cNvPr id="101379" name="Inhaltsplatzhalter 2"/>
          <p:cNvSpPr>
            <a:spLocks noGrp="1"/>
          </p:cNvSpPr>
          <p:nvPr>
            <p:ph idx="1"/>
          </p:nvPr>
        </p:nvSpPr>
        <p:spPr>
          <a:xfrm>
            <a:off x="485775" y="1700213"/>
            <a:ext cx="8750300" cy="4425950"/>
          </a:xfrm>
        </p:spPr>
        <p:txBody>
          <a:bodyPr/>
          <a:lstStyle/>
          <a:p>
            <a:pPr eaLnBrk="1" hangingPunct="1"/>
            <a:r>
              <a:rPr lang="de-CH" altLang="de-DE"/>
              <a:t>«Depression is a sign of sin!» (good Christians do not get depressive)</a:t>
            </a:r>
          </a:p>
          <a:p>
            <a:pPr eaLnBrk="1" hangingPunct="1"/>
            <a:r>
              <a:rPr lang="de-CH" altLang="de-DE"/>
              <a:t>«God is punishing me!»</a:t>
            </a:r>
          </a:p>
          <a:p>
            <a:pPr eaLnBrk="1" hangingPunct="1"/>
            <a:r>
              <a:rPr lang="de-CH" altLang="de-DE"/>
              <a:t>«I do not feel God’s presence anymore!»</a:t>
            </a:r>
          </a:p>
          <a:p>
            <a:pPr eaLnBrk="1" hangingPunct="1"/>
            <a:r>
              <a:rPr lang="de-CH" altLang="de-DE"/>
              <a:t>«I do not get any strength our of Bible readings and prayer!»</a:t>
            </a:r>
          </a:p>
          <a:p>
            <a:pPr eaLnBrk="1" hangingPunct="1"/>
            <a:r>
              <a:rPr lang="de-CH" altLang="de-DE"/>
              <a:t>«I am so afraid of other people, I cannot go to church!»</a:t>
            </a:r>
          </a:p>
          <a:p>
            <a:pPr eaLnBrk="1" hangingPunct="1"/>
            <a:r>
              <a:rPr lang="de-CH" altLang="de-DE"/>
              <a:t>«I am a failure as a Christian. Others do much more for God!»</a:t>
            </a:r>
          </a:p>
          <a:p>
            <a:pPr eaLnBrk="1" hangingPunct="1"/>
            <a:r>
              <a:rPr lang="de-CH" altLang="de-DE"/>
              <a:t>«There is no hope for me!»</a:t>
            </a:r>
          </a:p>
        </p:txBody>
      </p:sp>
      <p:sp>
        <p:nvSpPr>
          <p:cNvPr id="101380" name="Foliennummernplatzhalt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7C276AF6-D300-4DC8-BED7-493078184DB5}" type="slidenum">
              <a:rPr lang="en-US" altLang="de-DE" sz="1200">
                <a:solidFill>
                  <a:schemeClr val="bg1"/>
                </a:solidFill>
              </a:rPr>
              <a:pPr>
                <a:spcBef>
                  <a:spcPct val="0"/>
                </a:spcBef>
                <a:buClrTx/>
                <a:buFontTx/>
                <a:buNone/>
              </a:pPr>
              <a:t>58</a:t>
            </a:fld>
            <a:endParaRPr lang="en-US" altLang="de-DE" sz="120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el 7"/>
          <p:cNvSpPr>
            <a:spLocks noGrp="1"/>
          </p:cNvSpPr>
          <p:nvPr>
            <p:ph type="title"/>
          </p:nvPr>
        </p:nvSpPr>
        <p:spPr/>
        <p:txBody>
          <a:bodyPr/>
          <a:lstStyle/>
          <a:p>
            <a:pPr eaLnBrk="1" hangingPunct="1"/>
            <a:r>
              <a:rPr lang="de-CH" altLang="de-DE"/>
              <a:t>Depressive Symptoms and religious life</a:t>
            </a:r>
          </a:p>
        </p:txBody>
      </p:sp>
      <p:sp>
        <p:nvSpPr>
          <p:cNvPr id="102403" name="Inhaltsplatzhalter 6"/>
          <p:cNvSpPr>
            <a:spLocks noGrp="1"/>
          </p:cNvSpPr>
          <p:nvPr>
            <p:ph sz="half" idx="2"/>
          </p:nvPr>
        </p:nvSpPr>
        <p:spPr>
          <a:xfrm>
            <a:off x="4941888" y="1600200"/>
            <a:ext cx="4294187" cy="4525963"/>
          </a:xfrm>
        </p:spPr>
        <p:txBody>
          <a:bodyPr/>
          <a:lstStyle/>
          <a:p>
            <a:pPr eaLnBrk="1" hangingPunct="1"/>
            <a:r>
              <a:rPr lang="de-CH" altLang="de-DE" sz="2000"/>
              <a:t>Sad mood, loss of joy and interest.</a:t>
            </a:r>
          </a:p>
          <a:p>
            <a:pPr eaLnBrk="1" hangingPunct="1"/>
            <a:r>
              <a:rPr lang="de-CH" altLang="de-DE" sz="2000"/>
              <a:t>Brooding and Doubt, unrest and  a narrowing focus on depressive ideas.</a:t>
            </a:r>
          </a:p>
          <a:p>
            <a:pPr eaLnBrk="1" hangingPunct="1"/>
            <a:r>
              <a:rPr lang="de-CH" altLang="de-DE" sz="2000"/>
              <a:t>Self reproach, guilt feelings</a:t>
            </a:r>
          </a:p>
          <a:p>
            <a:pPr eaLnBrk="1" hangingPunct="1"/>
            <a:r>
              <a:rPr lang="de-CH" altLang="de-DE" sz="2000"/>
              <a:t>Lack of energy, inability to decide </a:t>
            </a:r>
          </a:p>
          <a:p>
            <a:pPr eaLnBrk="1" hangingPunct="1"/>
            <a:r>
              <a:rPr lang="de-CH" altLang="de-DE" sz="2000"/>
              <a:t>Anxiety leads to withdrawal from church and fellowship</a:t>
            </a:r>
          </a:p>
          <a:p>
            <a:pPr eaLnBrk="1" hangingPunct="1"/>
            <a:r>
              <a:rPr lang="de-CH" altLang="de-DE" sz="2000"/>
              <a:t>Worry and lack of perspective</a:t>
            </a:r>
          </a:p>
          <a:p>
            <a:pPr eaLnBrk="1" hangingPunct="1"/>
            <a:r>
              <a:rPr lang="de-CH" altLang="de-DE" sz="2000"/>
              <a:t>Irritability and hypersensitivity</a:t>
            </a:r>
          </a:p>
          <a:p>
            <a:pPr eaLnBrk="1" hangingPunct="1"/>
            <a:r>
              <a:rPr lang="de-CH" altLang="de-DE" sz="2000"/>
              <a:t>Hopelessness and death wish</a:t>
            </a:r>
          </a:p>
        </p:txBody>
      </p:sp>
      <p:sp>
        <p:nvSpPr>
          <p:cNvPr id="9" name="Inhaltsplatzhalter 8"/>
          <p:cNvSpPr>
            <a:spLocks noGrp="1"/>
          </p:cNvSpPr>
          <p:nvPr>
            <p:ph sz="quarter" idx="13"/>
          </p:nvPr>
        </p:nvSpPr>
        <p:spPr>
          <a:xfrm>
            <a:off x="388938" y="1600200"/>
            <a:ext cx="4295775" cy="2333625"/>
          </a:xfrm>
          <a:solidFill>
            <a:schemeClr val="accent1">
              <a:lumMod val="40000"/>
              <a:lumOff val="60000"/>
            </a:schemeClr>
          </a:solidFill>
        </p:spPr>
        <p:txBody>
          <a:bodyPr rtlCol="0">
            <a:normAutofit/>
          </a:bodyPr>
          <a:lstStyle/>
          <a:p>
            <a:pPr eaLnBrk="1" fontAlgn="auto" hangingPunct="1">
              <a:spcAft>
                <a:spcPts val="0"/>
              </a:spcAft>
              <a:defRPr/>
            </a:pPr>
            <a:r>
              <a:rPr lang="de-CH" dirty="0"/>
              <a:t>Research </a:t>
            </a:r>
            <a:r>
              <a:rPr lang="de-CH" dirty="0" err="1"/>
              <a:t>has</a:t>
            </a:r>
            <a:r>
              <a:rPr lang="de-CH" dirty="0"/>
              <a:t> </a:t>
            </a:r>
            <a:r>
              <a:rPr lang="de-CH" dirty="0" err="1"/>
              <a:t>shown</a:t>
            </a:r>
            <a:r>
              <a:rPr lang="de-CH" dirty="0"/>
              <a:t> </a:t>
            </a:r>
            <a:r>
              <a:rPr lang="de-CH" dirty="0" err="1"/>
              <a:t>that</a:t>
            </a:r>
            <a:r>
              <a:rPr lang="de-CH" dirty="0"/>
              <a:t> </a:t>
            </a:r>
            <a:r>
              <a:rPr lang="de-CH" dirty="0" err="1"/>
              <a:t>it</a:t>
            </a:r>
            <a:r>
              <a:rPr lang="de-CH" dirty="0"/>
              <a:t> </a:t>
            </a:r>
            <a:r>
              <a:rPr lang="de-CH" dirty="0" err="1"/>
              <a:t>is</a:t>
            </a:r>
            <a:r>
              <a:rPr lang="de-CH" dirty="0"/>
              <a:t> not </a:t>
            </a:r>
            <a:r>
              <a:rPr lang="de-CH" dirty="0" err="1"/>
              <a:t>faith</a:t>
            </a:r>
            <a:r>
              <a:rPr lang="de-CH" dirty="0"/>
              <a:t> </a:t>
            </a:r>
            <a:r>
              <a:rPr lang="de-CH" dirty="0" err="1"/>
              <a:t>that</a:t>
            </a:r>
            <a:r>
              <a:rPr lang="de-CH" dirty="0"/>
              <a:t> </a:t>
            </a:r>
            <a:r>
              <a:rPr lang="de-CH" dirty="0" err="1"/>
              <a:t>makes</a:t>
            </a:r>
            <a:r>
              <a:rPr lang="de-CH" dirty="0"/>
              <a:t> a </a:t>
            </a:r>
            <a:r>
              <a:rPr lang="de-CH" dirty="0" err="1"/>
              <a:t>person</a:t>
            </a:r>
            <a:r>
              <a:rPr lang="de-CH" dirty="0"/>
              <a:t> </a:t>
            </a:r>
            <a:r>
              <a:rPr lang="de-CH" dirty="0" err="1"/>
              <a:t>unhappy</a:t>
            </a:r>
            <a:r>
              <a:rPr lang="de-CH" dirty="0"/>
              <a:t>, but </a:t>
            </a:r>
            <a:r>
              <a:rPr lang="de-CH" dirty="0" err="1"/>
              <a:t>that</a:t>
            </a:r>
            <a:r>
              <a:rPr lang="de-CH" dirty="0"/>
              <a:t> </a:t>
            </a:r>
            <a:r>
              <a:rPr lang="de-CH" dirty="0" err="1"/>
              <a:t>the</a:t>
            </a:r>
            <a:r>
              <a:rPr lang="de-CH" dirty="0"/>
              <a:t> </a:t>
            </a:r>
            <a:r>
              <a:rPr lang="de-CH" dirty="0" err="1"/>
              <a:t>depressed</a:t>
            </a:r>
            <a:r>
              <a:rPr lang="de-CH" dirty="0"/>
              <a:t> </a:t>
            </a:r>
            <a:r>
              <a:rPr lang="de-CH" dirty="0" err="1"/>
              <a:t>mood</a:t>
            </a:r>
            <a:r>
              <a:rPr lang="de-CH" dirty="0"/>
              <a:t> </a:t>
            </a:r>
            <a:r>
              <a:rPr lang="de-CH" dirty="0" err="1"/>
              <a:t>may</a:t>
            </a:r>
            <a:r>
              <a:rPr lang="de-CH" dirty="0"/>
              <a:t> </a:t>
            </a:r>
            <a:r>
              <a:rPr lang="de-CH" dirty="0" err="1"/>
              <a:t>lead</a:t>
            </a:r>
            <a:r>
              <a:rPr lang="de-CH" dirty="0"/>
              <a:t> </a:t>
            </a:r>
            <a:r>
              <a:rPr lang="de-CH" dirty="0" err="1"/>
              <a:t>to</a:t>
            </a:r>
            <a:r>
              <a:rPr lang="de-CH" dirty="0"/>
              <a:t> </a:t>
            </a:r>
            <a:r>
              <a:rPr lang="de-CH" dirty="0" err="1"/>
              <a:t>difficulties</a:t>
            </a:r>
            <a:r>
              <a:rPr lang="de-CH" dirty="0"/>
              <a:t> in </a:t>
            </a:r>
            <a:r>
              <a:rPr lang="de-CH" dirty="0" err="1"/>
              <a:t>the</a:t>
            </a:r>
            <a:r>
              <a:rPr lang="de-CH" dirty="0"/>
              <a:t> </a:t>
            </a:r>
            <a:r>
              <a:rPr lang="de-CH" dirty="0" err="1"/>
              <a:t>religious</a:t>
            </a:r>
            <a:r>
              <a:rPr lang="de-CH" dirty="0"/>
              <a:t> </a:t>
            </a:r>
            <a:r>
              <a:rPr lang="de-CH" dirty="0" err="1"/>
              <a:t>life</a:t>
            </a:r>
            <a:r>
              <a:rPr lang="de-CH" dirty="0"/>
              <a:t>. </a:t>
            </a:r>
          </a:p>
          <a:p>
            <a:pPr eaLnBrk="1" fontAlgn="auto" hangingPunct="1">
              <a:spcAft>
                <a:spcPts val="0"/>
              </a:spcAft>
              <a:defRPr/>
            </a:pPr>
            <a:endParaRPr lang="de-CH" dirty="0"/>
          </a:p>
        </p:txBody>
      </p:sp>
      <p:sp>
        <p:nvSpPr>
          <p:cNvPr id="102405"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12BEA0AA-7CBD-4E12-BF04-C1F4F690AB77}" type="slidenum">
              <a:rPr lang="en-US" altLang="de-DE" sz="1200">
                <a:solidFill>
                  <a:schemeClr val="bg1"/>
                </a:solidFill>
              </a:rPr>
              <a:pPr>
                <a:spcBef>
                  <a:spcPct val="0"/>
                </a:spcBef>
                <a:buClrTx/>
                <a:buFontTx/>
                <a:buNone/>
              </a:pPr>
              <a:t>59</a:t>
            </a:fld>
            <a:endParaRPr lang="en-US" altLang="de-DE" sz="12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pPr eaLnBrk="1" hangingPunct="1"/>
            <a:r>
              <a:rPr lang="de-CH" altLang="de-DE"/>
              <a:t>The Bible describes depressive states</a:t>
            </a:r>
          </a:p>
        </p:txBody>
      </p:sp>
      <p:sp>
        <p:nvSpPr>
          <p:cNvPr id="4" name="Inhaltsplatzhalter 3"/>
          <p:cNvSpPr>
            <a:spLocks noGrp="1"/>
          </p:cNvSpPr>
          <p:nvPr>
            <p:ph sz="half" idx="2"/>
          </p:nvPr>
        </p:nvSpPr>
        <p:spPr>
          <a:xfrm>
            <a:off x="4941888" y="1600200"/>
            <a:ext cx="4294187" cy="4525963"/>
          </a:xfrm>
        </p:spPr>
        <p:txBody>
          <a:bodyPr rtlCol="0">
            <a:normAutofit fontScale="92500"/>
          </a:bodyPr>
          <a:lstStyle/>
          <a:p>
            <a:pPr eaLnBrk="1" fontAlgn="auto" hangingPunct="1">
              <a:spcAft>
                <a:spcPts val="0"/>
              </a:spcAft>
              <a:defRPr/>
            </a:pPr>
            <a:r>
              <a:rPr lang="en-US" dirty="0"/>
              <a:t>You won't find the term "depression" in the Bible. Instead, the Bible uses words such as </a:t>
            </a:r>
            <a:r>
              <a:rPr lang="en-US" i="1" dirty="0"/>
              <a:t>downcast, sad, forlorn, discouraged, downhearted, mourning, troubled, miserable, despairing, and brokenhearted.</a:t>
            </a:r>
          </a:p>
          <a:p>
            <a:pPr eaLnBrk="1" fontAlgn="auto" hangingPunct="1">
              <a:spcAft>
                <a:spcPts val="0"/>
              </a:spcAft>
              <a:defRPr/>
            </a:pPr>
            <a:r>
              <a:rPr lang="en-US" dirty="0"/>
              <a:t>Bible people showing the symptoms of this disease: </a:t>
            </a:r>
            <a:r>
              <a:rPr lang="en-US" i="1" dirty="0"/>
              <a:t>Hagar, Moses, Naomi, Hannah, Saul, David, Solomon, Elijah, Nehemiah, Job, Jeremiah.</a:t>
            </a:r>
          </a:p>
        </p:txBody>
      </p:sp>
      <p:sp>
        <p:nvSpPr>
          <p:cNvPr id="15364" name="Inhaltsplatzhalter 4"/>
          <p:cNvSpPr>
            <a:spLocks noGrp="1"/>
          </p:cNvSpPr>
          <p:nvPr>
            <p:ph sz="quarter" idx="13"/>
          </p:nvPr>
        </p:nvSpPr>
        <p:spPr>
          <a:xfrm>
            <a:off x="388938" y="1600200"/>
            <a:ext cx="4295775" cy="4525963"/>
          </a:xfrm>
        </p:spPr>
        <p:txBody>
          <a:bodyPr/>
          <a:lstStyle/>
          <a:p>
            <a:pPr eaLnBrk="1" hangingPunct="1"/>
            <a:endParaRPr lang="de-CH" altLang="de-DE"/>
          </a:p>
        </p:txBody>
      </p:sp>
      <p:sp>
        <p:nvSpPr>
          <p:cNvPr id="15365" name="Foliennummernplatzhalt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6D609A37-8B72-4BA2-8DFE-6BA800EE6EE7}" type="slidenum">
              <a:rPr lang="en-US" altLang="de-DE" sz="1200">
                <a:solidFill>
                  <a:schemeClr val="bg1"/>
                </a:solidFill>
              </a:rPr>
              <a:pPr>
                <a:spcBef>
                  <a:spcPct val="0"/>
                </a:spcBef>
                <a:buClrTx/>
                <a:buFontTx/>
                <a:buNone/>
              </a:pPr>
              <a:t>6</a:t>
            </a:fld>
            <a:endParaRPr lang="en-US" altLang="de-DE" sz="1200">
              <a:solidFill>
                <a:schemeClr val="bg1"/>
              </a:solidFill>
            </a:endParaRPr>
          </a:p>
        </p:txBody>
      </p:sp>
      <p:pic>
        <p:nvPicPr>
          <p:cNvPr id="15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700213"/>
            <a:ext cx="4303712"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85775" y="333375"/>
            <a:ext cx="8750300" cy="1150938"/>
          </a:xfrm>
        </p:spPr>
        <p:txBody>
          <a:bodyPr/>
          <a:lstStyle/>
          <a:p>
            <a:pPr eaLnBrk="1" hangingPunct="1"/>
            <a:r>
              <a:rPr lang="de-CH" altLang="de-DE" sz="2800">
                <a:solidFill>
                  <a:srgbClr val="000066"/>
                </a:solidFill>
              </a:rPr>
              <a:t>Positive Aspects of Faith</a:t>
            </a:r>
            <a:endParaRPr lang="en-US" altLang="de-DE" sz="2800">
              <a:solidFill>
                <a:srgbClr val="000066"/>
              </a:solidFill>
            </a:endParaRPr>
          </a:p>
        </p:txBody>
      </p:sp>
      <p:sp>
        <p:nvSpPr>
          <p:cNvPr id="2" name="Inhaltsplatzhalter 1"/>
          <p:cNvSpPr>
            <a:spLocks noGrp="1"/>
          </p:cNvSpPr>
          <p:nvPr>
            <p:ph idx="1"/>
          </p:nvPr>
        </p:nvSpPr>
        <p:spPr>
          <a:xfrm>
            <a:off x="485775" y="1700213"/>
            <a:ext cx="8750300" cy="4425950"/>
          </a:xfrm>
        </p:spPr>
        <p:txBody>
          <a:bodyPr rtlCol="0">
            <a:normAutofit/>
          </a:bodyPr>
          <a:lstStyle/>
          <a:p>
            <a:pPr eaLnBrk="1" fontAlgn="auto" hangingPunct="1">
              <a:spcAft>
                <a:spcPts val="0"/>
              </a:spcAft>
              <a:buFont typeface="Wingdings" pitchFamily="2" charset="2"/>
              <a:buNone/>
              <a:defRPr/>
            </a:pPr>
            <a:r>
              <a:rPr lang="de-CH" b="1" dirty="0"/>
              <a:t>1. Depression </a:t>
            </a:r>
            <a:r>
              <a:rPr lang="de-CH" b="1" dirty="0" err="1"/>
              <a:t>leads</a:t>
            </a:r>
            <a:r>
              <a:rPr lang="de-CH" b="1" dirty="0"/>
              <a:t> </a:t>
            </a:r>
            <a:r>
              <a:rPr lang="de-CH" b="1" dirty="0" err="1"/>
              <a:t>to</a:t>
            </a:r>
            <a:r>
              <a:rPr lang="de-CH" b="1" dirty="0"/>
              <a:t> a </a:t>
            </a:r>
            <a:r>
              <a:rPr lang="de-CH" b="1" dirty="0" err="1"/>
              <a:t>deepened</a:t>
            </a:r>
            <a:r>
              <a:rPr lang="de-CH" b="1" dirty="0"/>
              <a:t> sense </a:t>
            </a:r>
            <a:r>
              <a:rPr lang="de-CH" b="1" dirty="0" err="1"/>
              <a:t>of</a:t>
            </a:r>
            <a:r>
              <a:rPr lang="de-CH" b="1" dirty="0"/>
              <a:t> </a:t>
            </a:r>
            <a:r>
              <a:rPr lang="de-CH" b="1" dirty="0" err="1"/>
              <a:t>faith</a:t>
            </a:r>
            <a:endParaRPr lang="de-CH" dirty="0"/>
          </a:p>
          <a:p>
            <a:pPr eaLnBrk="1" fontAlgn="auto" hangingPunct="1">
              <a:spcAft>
                <a:spcPts val="0"/>
              </a:spcAft>
              <a:buFont typeface="Wingdings" pitchFamily="2" charset="2"/>
              <a:buNone/>
              <a:defRPr/>
            </a:pPr>
            <a:endParaRPr lang="de-CH" dirty="0"/>
          </a:p>
          <a:p>
            <a:pPr eaLnBrk="1" fontAlgn="auto" hangingPunct="1">
              <a:spcAft>
                <a:spcPts val="0"/>
              </a:spcAft>
              <a:buFont typeface="Wingdings" pitchFamily="2" charset="2"/>
              <a:buNone/>
              <a:defRPr/>
            </a:pPr>
            <a:r>
              <a:rPr lang="de-CH" b="1" dirty="0"/>
              <a:t>2. Faith </a:t>
            </a:r>
            <a:r>
              <a:rPr lang="de-CH" b="1" dirty="0" err="1"/>
              <a:t>as</a:t>
            </a:r>
            <a:r>
              <a:rPr lang="de-CH" b="1" dirty="0"/>
              <a:t> a </a:t>
            </a:r>
            <a:r>
              <a:rPr lang="de-CH" b="1" dirty="0" err="1"/>
              <a:t>protection</a:t>
            </a:r>
            <a:r>
              <a:rPr lang="de-CH" b="1" dirty="0"/>
              <a:t> </a:t>
            </a:r>
            <a:r>
              <a:rPr lang="de-CH" b="1" dirty="0" err="1"/>
              <a:t>against</a:t>
            </a:r>
            <a:r>
              <a:rPr lang="de-CH" b="1" dirty="0"/>
              <a:t> </a:t>
            </a:r>
            <a:r>
              <a:rPr lang="de-CH" b="1" dirty="0" err="1"/>
              <a:t>despair</a:t>
            </a:r>
            <a:r>
              <a:rPr lang="de-CH" b="1" dirty="0"/>
              <a:t> </a:t>
            </a:r>
            <a:r>
              <a:rPr lang="de-CH" b="1" dirty="0" err="1"/>
              <a:t>and</a:t>
            </a:r>
            <a:r>
              <a:rPr lang="de-CH" b="1" dirty="0"/>
              <a:t> </a:t>
            </a:r>
            <a:r>
              <a:rPr lang="de-CH" b="1" dirty="0" err="1"/>
              <a:t>suicide</a:t>
            </a:r>
            <a:endParaRPr lang="de-CH" b="1" dirty="0"/>
          </a:p>
          <a:p>
            <a:pPr eaLnBrk="1" fontAlgn="auto" hangingPunct="1">
              <a:spcAft>
                <a:spcPts val="0"/>
              </a:spcAft>
              <a:buFont typeface="Wingdings" pitchFamily="2" charset="2"/>
              <a:buNone/>
              <a:defRPr/>
            </a:pPr>
            <a:endParaRPr lang="de-CH" b="1" dirty="0"/>
          </a:p>
          <a:p>
            <a:pPr eaLnBrk="1" fontAlgn="auto" hangingPunct="1">
              <a:spcAft>
                <a:spcPts val="0"/>
              </a:spcAft>
              <a:buFont typeface="Wingdings" pitchFamily="2" charset="2"/>
              <a:buNone/>
              <a:defRPr/>
            </a:pPr>
            <a:r>
              <a:rPr lang="de-CH" b="1" dirty="0"/>
              <a:t>3. Faith </a:t>
            </a:r>
            <a:r>
              <a:rPr lang="de-CH" b="1" dirty="0" err="1"/>
              <a:t>as</a:t>
            </a:r>
            <a:r>
              <a:rPr lang="de-CH" b="1" dirty="0"/>
              <a:t> a </a:t>
            </a:r>
            <a:r>
              <a:rPr lang="de-CH" b="1" dirty="0" err="1"/>
              <a:t>source</a:t>
            </a:r>
            <a:r>
              <a:rPr lang="de-CH" b="1" dirty="0"/>
              <a:t> </a:t>
            </a:r>
            <a:r>
              <a:rPr lang="de-CH" b="1" dirty="0" err="1"/>
              <a:t>of</a:t>
            </a:r>
            <a:r>
              <a:rPr lang="de-CH" b="1" dirty="0"/>
              <a:t> </a:t>
            </a:r>
            <a:r>
              <a:rPr lang="de-CH" b="1" dirty="0" err="1"/>
              <a:t>strength</a:t>
            </a:r>
            <a:r>
              <a:rPr lang="de-CH" b="1" dirty="0"/>
              <a:t> in </a:t>
            </a:r>
            <a:r>
              <a:rPr lang="de-CH" b="1" dirty="0" err="1"/>
              <a:t>depression</a:t>
            </a:r>
            <a:endParaRPr lang="en-US" dirty="0"/>
          </a:p>
          <a:p>
            <a:pPr marL="0" indent="0" eaLnBrk="1" fontAlgn="auto" hangingPunct="1">
              <a:spcAft>
                <a:spcPts val="0"/>
              </a:spcAft>
              <a:buFont typeface="Wingdings" pitchFamily="2" charset="2"/>
              <a:buNone/>
              <a:defRPr/>
            </a:pPr>
            <a:endParaRPr lang="de-CH"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85775" y="333375"/>
            <a:ext cx="8750300" cy="1150938"/>
          </a:xfrm>
        </p:spPr>
        <p:txBody>
          <a:bodyPr/>
          <a:lstStyle/>
          <a:p>
            <a:pPr eaLnBrk="1" hangingPunct="1"/>
            <a:r>
              <a:rPr lang="de-CH" altLang="de-DE">
                <a:solidFill>
                  <a:schemeClr val="tx1"/>
                </a:solidFill>
              </a:rPr>
              <a:t>1. Deepened faith through depression</a:t>
            </a:r>
            <a:endParaRPr lang="en-US" altLang="de-DE">
              <a:solidFill>
                <a:schemeClr val="tx1"/>
              </a:solidFill>
            </a:endParaRPr>
          </a:p>
        </p:txBody>
      </p:sp>
      <p:sp>
        <p:nvSpPr>
          <p:cNvPr id="105475" name="Rectangle 3"/>
          <p:cNvSpPr>
            <a:spLocks noGrp="1" noChangeArrowheads="1"/>
          </p:cNvSpPr>
          <p:nvPr>
            <p:ph type="body" idx="1"/>
          </p:nvPr>
        </p:nvSpPr>
        <p:spPr>
          <a:xfrm>
            <a:off x="485775" y="1700213"/>
            <a:ext cx="8750300" cy="4425950"/>
          </a:xfrm>
        </p:spPr>
        <p:txBody>
          <a:bodyPr/>
          <a:lstStyle/>
          <a:p>
            <a:pPr eaLnBrk="1" hangingPunct="1">
              <a:lnSpc>
                <a:spcPct val="70000"/>
              </a:lnSpc>
            </a:pPr>
            <a:r>
              <a:rPr lang="de-DE" altLang="de-DE"/>
              <a:t>Increased dependency on God</a:t>
            </a:r>
          </a:p>
          <a:p>
            <a:pPr eaLnBrk="1" hangingPunct="1">
              <a:lnSpc>
                <a:spcPct val="70000"/>
              </a:lnSpc>
            </a:pPr>
            <a:r>
              <a:rPr lang="de-DE" altLang="de-DE"/>
              <a:t>Deepening of personal faith</a:t>
            </a:r>
          </a:p>
          <a:p>
            <a:pPr eaLnBrk="1" hangingPunct="1">
              <a:lnSpc>
                <a:spcPct val="70000"/>
              </a:lnSpc>
            </a:pPr>
            <a:r>
              <a:rPr lang="de-DE" altLang="de-DE"/>
              <a:t>A more mature attitude towards suffering</a:t>
            </a:r>
          </a:p>
          <a:p>
            <a:pPr eaLnBrk="1" hangingPunct="1">
              <a:lnSpc>
                <a:spcPct val="70000"/>
              </a:lnSpc>
            </a:pPr>
            <a:r>
              <a:rPr lang="de-DE" altLang="de-DE"/>
              <a:t>A more compassionate attitude towards other people</a:t>
            </a:r>
            <a:endParaRPr lang="en-US" altLang="de-DE"/>
          </a:p>
        </p:txBody>
      </p:sp>
      <p:sp>
        <p:nvSpPr>
          <p:cNvPr id="105476" name="Text Box 4"/>
          <p:cNvSpPr txBox="1">
            <a:spLocks noChangeArrowheads="1"/>
          </p:cNvSpPr>
          <p:nvPr/>
        </p:nvSpPr>
        <p:spPr bwMode="auto">
          <a:xfrm>
            <a:off x="1109663" y="3446463"/>
            <a:ext cx="7939087" cy="2271712"/>
          </a:xfrm>
          <a:prstGeom prst="rect">
            <a:avLst/>
          </a:prstGeom>
          <a:noFill/>
          <a:ln>
            <a:noFill/>
          </a:ln>
          <a:effectLst/>
          <a:extLst>
            <a:ext uri="{909E8E84-426E-40DD-AFC4-6F175D3DCCD1}">
              <a14:hiddenFill xmlns:a14="http://schemas.microsoft.com/office/drawing/2010/main">
                <a:gradFill rotWithShape="0">
                  <a:gsLst>
                    <a:gs pos="0">
                      <a:schemeClr val="hlink"/>
                    </a:gs>
                    <a:gs pos="100000">
                      <a:srgbClr val="FFFF9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lnSpc>
                <a:spcPct val="90000"/>
              </a:lnSpc>
              <a:spcBef>
                <a:spcPct val="50000"/>
              </a:spcBef>
              <a:buClrTx/>
              <a:buFontTx/>
              <a:buNone/>
            </a:pPr>
            <a:r>
              <a:rPr lang="en-US" altLang="de-DE" i="1">
                <a:latin typeface="Times New Roman" panose="02020603050405020304" pitchFamily="18" charset="0"/>
              </a:rPr>
              <a:t> Why, my soul, are you downcast? Why so disturbed within me? Put your hope in God, for I will yet praise him, my Savior and my God. </a:t>
            </a:r>
            <a:r>
              <a:rPr lang="de-CH" altLang="de-DE" i="1">
                <a:latin typeface="Times New Roman" panose="02020603050405020304" pitchFamily="18" charset="0"/>
              </a:rPr>
              <a:t>. . . Psalm 42:5</a:t>
            </a:r>
          </a:p>
          <a:p>
            <a:pPr eaLnBrk="1" hangingPunct="1">
              <a:lnSpc>
                <a:spcPct val="90000"/>
              </a:lnSpc>
              <a:spcBef>
                <a:spcPct val="50000"/>
              </a:spcBef>
              <a:buClrTx/>
              <a:buFontTx/>
              <a:buNone/>
            </a:pPr>
            <a:r>
              <a:rPr lang="en-US" altLang="de-DE" i="1">
                <a:latin typeface="Times New Roman" panose="02020603050405020304" pitchFamily="18" charset="0"/>
              </a:rPr>
              <a:t>I thirst for you, oh God; my whole being longs for you, </a:t>
            </a:r>
            <a:br>
              <a:rPr lang="en-US" altLang="de-DE" i="1">
                <a:latin typeface="Times New Roman" panose="02020603050405020304" pitchFamily="18" charset="0"/>
              </a:rPr>
            </a:br>
            <a:r>
              <a:rPr lang="en-US" altLang="de-DE" i="1">
                <a:latin typeface="Times New Roman" panose="02020603050405020304" pitchFamily="18" charset="0"/>
              </a:rPr>
              <a:t>in a dry and parched land, where there is no water.</a:t>
            </a:r>
            <a:r>
              <a:rPr lang="de-CH" altLang="de-DE" i="1">
                <a:latin typeface="Times New Roman" panose="02020603050405020304" pitchFamily="18" charset="0"/>
              </a:rPr>
              <a:t/>
            </a:r>
            <a:br>
              <a:rPr lang="de-CH" altLang="de-DE" i="1">
                <a:latin typeface="Times New Roman" panose="02020603050405020304" pitchFamily="18" charset="0"/>
              </a:rPr>
            </a:br>
            <a:r>
              <a:rPr lang="de-CH" altLang="de-DE" i="1">
                <a:latin typeface="Times New Roman" panose="02020603050405020304" pitchFamily="18" charset="0"/>
              </a:rPr>
              <a:t>(Psalm 63:1)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85775" y="333375"/>
            <a:ext cx="8750300" cy="1150938"/>
          </a:xfrm>
        </p:spPr>
        <p:txBody>
          <a:bodyPr/>
          <a:lstStyle/>
          <a:p>
            <a:pPr eaLnBrk="1" hangingPunct="1"/>
            <a:r>
              <a:rPr lang="de-DE" altLang="de-DE" sz="2800"/>
              <a:t>2. Faith as a protection against despair /suicide</a:t>
            </a:r>
            <a:endParaRPr lang="en-US" altLang="de-DE" sz="2800"/>
          </a:p>
        </p:txBody>
      </p:sp>
      <p:sp>
        <p:nvSpPr>
          <p:cNvPr id="107523" name="Rectangle 3"/>
          <p:cNvSpPr>
            <a:spLocks noGrp="1" noChangeArrowheads="1"/>
          </p:cNvSpPr>
          <p:nvPr>
            <p:ph type="body" idx="1"/>
          </p:nvPr>
        </p:nvSpPr>
        <p:spPr>
          <a:xfrm>
            <a:off x="485775" y="1700213"/>
            <a:ext cx="8750300" cy="4425950"/>
          </a:xfrm>
        </p:spPr>
        <p:txBody>
          <a:bodyPr/>
          <a:lstStyle/>
          <a:p>
            <a:pPr eaLnBrk="1" hangingPunct="1">
              <a:lnSpc>
                <a:spcPct val="80000"/>
              </a:lnSpc>
            </a:pPr>
            <a:r>
              <a:rPr lang="de-DE" altLang="de-DE"/>
              <a:t>Hope against hopelessness </a:t>
            </a:r>
          </a:p>
          <a:p>
            <a:pPr eaLnBrk="1" hangingPunct="1">
              <a:lnSpc>
                <a:spcPct val="80000"/>
              </a:lnSpc>
            </a:pPr>
            <a:r>
              <a:rPr lang="de-DE" altLang="de-DE"/>
              <a:t>Fear of punishment in case of suicide</a:t>
            </a:r>
          </a:p>
          <a:p>
            <a:pPr eaLnBrk="1" hangingPunct="1">
              <a:lnSpc>
                <a:spcPct val="80000"/>
              </a:lnSpc>
            </a:pPr>
            <a:r>
              <a:rPr lang="de-DE" altLang="de-DE"/>
              <a:t>Death wish becomes a desire for eternity without taking suicidal action.</a:t>
            </a:r>
          </a:p>
        </p:txBody>
      </p:sp>
      <p:sp>
        <p:nvSpPr>
          <p:cNvPr id="107524" name="Text Box 4"/>
          <p:cNvSpPr txBox="1">
            <a:spLocks noChangeArrowheads="1"/>
          </p:cNvSpPr>
          <p:nvPr/>
        </p:nvSpPr>
        <p:spPr bwMode="auto">
          <a:xfrm>
            <a:off x="1109663" y="3806825"/>
            <a:ext cx="7939087" cy="2271713"/>
          </a:xfrm>
          <a:prstGeom prst="rect">
            <a:avLst/>
          </a:prstGeom>
          <a:noFill/>
          <a:ln>
            <a:noFill/>
          </a:ln>
          <a:effectLst/>
          <a:extLst>
            <a:ext uri="{909E8E84-426E-40DD-AFC4-6F175D3DCCD1}">
              <a14:hiddenFill xmlns:a14="http://schemas.microsoft.com/office/drawing/2010/main">
                <a:gradFill rotWithShape="0">
                  <a:gsLst>
                    <a:gs pos="0">
                      <a:schemeClr val="hlink"/>
                    </a:gs>
                    <a:gs pos="100000">
                      <a:srgbClr val="FFFF9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lnSpc>
                <a:spcPct val="90000"/>
              </a:lnSpc>
              <a:spcBef>
                <a:spcPct val="50000"/>
              </a:spcBef>
              <a:buClrTx/>
              <a:buFontTx/>
              <a:buNone/>
            </a:pPr>
            <a:r>
              <a:rPr lang="en-US" altLang="de-DE" i="1">
                <a:latin typeface="Times New Roman" panose="02020603050405020304" pitchFamily="18" charset="0"/>
              </a:rPr>
              <a:t>I have become like broken pottery</a:t>
            </a:r>
            <a:r>
              <a:rPr lang="de-CH" altLang="de-DE" i="1">
                <a:latin typeface="Times New Roman" panose="02020603050405020304" pitchFamily="18" charset="0"/>
              </a:rPr>
              <a:t>. . .</a:t>
            </a:r>
            <a:br>
              <a:rPr lang="de-CH" altLang="de-DE" i="1">
                <a:latin typeface="Times New Roman" panose="02020603050405020304" pitchFamily="18" charset="0"/>
              </a:rPr>
            </a:br>
            <a:r>
              <a:rPr lang="en-US" altLang="de-DE" i="1">
                <a:latin typeface="Times New Roman" panose="02020603050405020304" pitchFamily="18" charset="0"/>
              </a:rPr>
              <a:t>But I trustc in you, Lord;I say, “You are my God.” </a:t>
            </a:r>
            <a:r>
              <a:rPr lang="de-CH" altLang="de-DE" i="1">
                <a:latin typeface="Times New Roman" panose="02020603050405020304" pitchFamily="18" charset="0"/>
              </a:rPr>
              <a:t/>
            </a:r>
            <a:br>
              <a:rPr lang="de-CH" altLang="de-DE" i="1">
                <a:latin typeface="Times New Roman" panose="02020603050405020304" pitchFamily="18" charset="0"/>
              </a:rPr>
            </a:br>
            <a:r>
              <a:rPr lang="en-US" altLang="de-DE" b="1" i="1">
                <a:latin typeface="Times New Roman" panose="02020603050405020304" pitchFamily="18" charset="0"/>
              </a:rPr>
              <a:t>My times are in your hands </a:t>
            </a:r>
            <a:r>
              <a:rPr lang="de-CH" altLang="de-DE" b="1" i="1">
                <a:latin typeface="Times New Roman" panose="02020603050405020304" pitchFamily="18" charset="0"/>
              </a:rPr>
              <a:t>. . . </a:t>
            </a:r>
            <a:r>
              <a:rPr lang="de-CH" altLang="de-DE" i="1">
                <a:latin typeface="Times New Roman" panose="02020603050405020304" pitchFamily="18" charset="0"/>
              </a:rPr>
              <a:t>(Psalm 31:12-15)</a:t>
            </a:r>
          </a:p>
          <a:p>
            <a:pPr eaLnBrk="1" hangingPunct="1">
              <a:lnSpc>
                <a:spcPct val="90000"/>
              </a:lnSpc>
              <a:spcBef>
                <a:spcPct val="50000"/>
              </a:spcBef>
              <a:buClrTx/>
              <a:buFontTx/>
              <a:buNone/>
            </a:pPr>
            <a:r>
              <a:rPr lang="en-US" altLang="de-DE" i="1">
                <a:latin typeface="Times New Roman" panose="02020603050405020304" pitchFamily="18" charset="0"/>
              </a:rPr>
              <a:t>Even though I walk through the darkest valley, I will fear no evil,  for you are with me; your rod and your staff, they comfort me. </a:t>
            </a:r>
            <a:r>
              <a:rPr lang="de-CH" altLang="de-DE" i="1">
                <a:latin typeface="Times New Roman" panose="02020603050405020304" pitchFamily="18" charset="0"/>
              </a:rPr>
              <a:t>. . . (Psalm 23)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85775" y="333375"/>
            <a:ext cx="8750300" cy="1150938"/>
          </a:xfrm>
        </p:spPr>
        <p:txBody>
          <a:bodyPr/>
          <a:lstStyle/>
          <a:p>
            <a:pPr eaLnBrk="1" hangingPunct="1"/>
            <a:r>
              <a:rPr lang="de-CH" altLang="de-DE" sz="2800">
                <a:solidFill>
                  <a:schemeClr val="tx1"/>
                </a:solidFill>
              </a:rPr>
              <a:t>3. Faith as a source of strength in depression</a:t>
            </a:r>
            <a:endParaRPr lang="en-US" altLang="de-DE" sz="2800">
              <a:solidFill>
                <a:schemeClr val="tx1"/>
              </a:solidFill>
            </a:endParaRPr>
          </a:p>
        </p:txBody>
      </p:sp>
      <p:sp>
        <p:nvSpPr>
          <p:cNvPr id="109571" name="Rectangle 3"/>
          <p:cNvSpPr>
            <a:spLocks noGrp="1" noChangeArrowheads="1"/>
          </p:cNvSpPr>
          <p:nvPr>
            <p:ph type="body" idx="1"/>
          </p:nvPr>
        </p:nvSpPr>
        <p:spPr>
          <a:xfrm>
            <a:off x="485775" y="1700213"/>
            <a:ext cx="8750300" cy="4425950"/>
          </a:xfrm>
        </p:spPr>
        <p:txBody>
          <a:bodyPr/>
          <a:lstStyle/>
          <a:p>
            <a:pPr eaLnBrk="1" hangingPunct="1">
              <a:lnSpc>
                <a:spcPct val="90000"/>
              </a:lnSpc>
            </a:pPr>
            <a:r>
              <a:rPr lang="de-DE" altLang="de-DE"/>
              <a:t>Despite despair, doubt and lack of energy</a:t>
            </a:r>
          </a:p>
          <a:p>
            <a:pPr eaLnBrk="1" hangingPunct="1">
              <a:lnSpc>
                <a:spcPct val="90000"/>
              </a:lnSpc>
            </a:pPr>
            <a:r>
              <a:rPr lang="de-DE" altLang="de-DE"/>
              <a:t>Bible verses and Christian songs</a:t>
            </a:r>
          </a:p>
          <a:p>
            <a:pPr eaLnBrk="1" hangingPunct="1">
              <a:lnSpc>
                <a:spcPct val="90000"/>
              </a:lnSpc>
            </a:pPr>
            <a:r>
              <a:rPr lang="de-DE" altLang="de-DE"/>
              <a:t>Encouragement by fellow Christians</a:t>
            </a:r>
          </a:p>
          <a:p>
            <a:pPr eaLnBrk="1" hangingPunct="1">
              <a:lnSpc>
                <a:spcPct val="90000"/>
              </a:lnSpc>
            </a:pPr>
            <a:endParaRPr lang="de-DE" altLang="de-DE"/>
          </a:p>
          <a:p>
            <a:pPr eaLnBrk="1" hangingPunct="1">
              <a:lnSpc>
                <a:spcPct val="90000"/>
              </a:lnSpc>
            </a:pPr>
            <a:endParaRPr lang="en-US" altLang="de-DE"/>
          </a:p>
        </p:txBody>
      </p:sp>
      <p:sp>
        <p:nvSpPr>
          <p:cNvPr id="109572" name="Text Box 4"/>
          <p:cNvSpPr txBox="1">
            <a:spLocks noChangeArrowheads="1"/>
          </p:cNvSpPr>
          <p:nvPr/>
        </p:nvSpPr>
        <p:spPr bwMode="auto">
          <a:xfrm>
            <a:off x="1185863" y="3733800"/>
            <a:ext cx="7940675" cy="2603500"/>
          </a:xfrm>
          <a:prstGeom prst="rect">
            <a:avLst/>
          </a:prstGeom>
          <a:noFill/>
          <a:ln>
            <a:noFill/>
          </a:ln>
          <a:effectLst/>
          <a:extLst>
            <a:ext uri="{909E8E84-426E-40DD-AFC4-6F175D3DCCD1}">
              <a14:hiddenFill xmlns:a14="http://schemas.microsoft.com/office/drawing/2010/main">
                <a:gradFill rotWithShape="0">
                  <a:gsLst>
                    <a:gs pos="0">
                      <a:schemeClr val="hlink"/>
                    </a:gs>
                    <a:gs pos="100000">
                      <a:srgbClr val="FFFF9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lnSpc>
                <a:spcPct val="90000"/>
              </a:lnSpc>
              <a:spcBef>
                <a:spcPct val="50000"/>
              </a:spcBef>
              <a:buClrTx/>
              <a:buFontTx/>
              <a:buNone/>
            </a:pPr>
            <a:r>
              <a:rPr lang="en-US" altLang="de-DE" i="1">
                <a:latin typeface="Times New Roman" panose="02020603050405020304" pitchFamily="18" charset="0"/>
              </a:rPr>
              <a:t>Blessed are those whose strength is in you, </a:t>
            </a:r>
            <a:br>
              <a:rPr lang="en-US" altLang="de-DE" i="1">
                <a:latin typeface="Times New Roman" panose="02020603050405020304" pitchFamily="18" charset="0"/>
              </a:rPr>
            </a:br>
            <a:r>
              <a:rPr lang="en-US" altLang="de-DE" i="1">
                <a:latin typeface="Times New Roman" panose="02020603050405020304" pitchFamily="18" charset="0"/>
              </a:rPr>
              <a:t>whose hearts are set on pilgrimage. </a:t>
            </a:r>
            <a:br>
              <a:rPr lang="en-US" altLang="de-DE" i="1">
                <a:latin typeface="Times New Roman" panose="02020603050405020304" pitchFamily="18" charset="0"/>
              </a:rPr>
            </a:br>
            <a:r>
              <a:rPr lang="en-US" altLang="de-DE" i="1">
                <a:latin typeface="Times New Roman" panose="02020603050405020304" pitchFamily="18" charset="0"/>
              </a:rPr>
              <a:t>As they pass through the desert valley, </a:t>
            </a:r>
            <a:br>
              <a:rPr lang="en-US" altLang="de-DE" i="1">
                <a:latin typeface="Times New Roman" panose="02020603050405020304" pitchFamily="18" charset="0"/>
              </a:rPr>
            </a:br>
            <a:r>
              <a:rPr lang="en-US" altLang="de-DE" i="1">
                <a:latin typeface="Times New Roman" panose="02020603050405020304" pitchFamily="18" charset="0"/>
              </a:rPr>
              <a:t>they make it a place of springs; </a:t>
            </a:r>
            <a:br>
              <a:rPr lang="en-US" altLang="de-DE" i="1">
                <a:latin typeface="Times New Roman" panose="02020603050405020304" pitchFamily="18" charset="0"/>
              </a:rPr>
            </a:br>
            <a:r>
              <a:rPr lang="en-US" altLang="de-DE" i="1">
                <a:latin typeface="Times New Roman" panose="02020603050405020304" pitchFamily="18" charset="0"/>
              </a:rPr>
              <a:t>the autumn rains also cover it with pools. </a:t>
            </a:r>
            <a:br>
              <a:rPr lang="en-US" altLang="de-DE" i="1">
                <a:latin typeface="Times New Roman" panose="02020603050405020304" pitchFamily="18" charset="0"/>
              </a:rPr>
            </a:br>
            <a:r>
              <a:rPr lang="en-US" altLang="de-DE" i="1">
                <a:latin typeface="Times New Roman" panose="02020603050405020304" pitchFamily="18" charset="0"/>
              </a:rPr>
              <a:t>They go from strength to strength </a:t>
            </a:r>
            <a:r>
              <a:rPr lang="de-CH" altLang="de-DE" i="1">
                <a:latin typeface="Times New Roman" panose="02020603050405020304" pitchFamily="18" charset="0"/>
              </a:rPr>
              <a:t>. . . (Psalm 84)</a:t>
            </a:r>
          </a:p>
          <a:p>
            <a:pPr eaLnBrk="1" hangingPunct="1">
              <a:lnSpc>
                <a:spcPct val="90000"/>
              </a:lnSpc>
              <a:spcBef>
                <a:spcPct val="50000"/>
              </a:spcBef>
              <a:buClrTx/>
              <a:buFontTx/>
              <a:buNone/>
            </a:pPr>
            <a:endParaRPr lang="de-CH" altLang="de-DE" i="1">
              <a:latin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p:txBody>
          <a:bodyPr>
            <a:normAutofit/>
          </a:bodyPr>
          <a:lstStyle/>
          <a:p>
            <a:r>
              <a:rPr lang="de-CH" b="1" dirty="0"/>
              <a:t>Download </a:t>
            </a:r>
            <a:r>
              <a:rPr lang="de-CH" b="1" dirty="0" err="1"/>
              <a:t>this</a:t>
            </a:r>
            <a:r>
              <a:rPr lang="de-CH" b="1" dirty="0"/>
              <a:t> </a:t>
            </a:r>
            <a:r>
              <a:rPr lang="de-CH" b="1" dirty="0" err="1"/>
              <a:t>presentation</a:t>
            </a:r>
            <a:r>
              <a:rPr lang="de-CH" b="1" dirty="0"/>
              <a:t> </a:t>
            </a:r>
            <a:r>
              <a:rPr lang="de-CH" b="1" dirty="0" err="1"/>
              <a:t>from</a:t>
            </a:r>
            <a:r>
              <a:rPr lang="de-CH" b="1" dirty="0"/>
              <a:t>: </a:t>
            </a:r>
            <a:r>
              <a:rPr lang="de-CH" b="1" dirty="0">
                <a:hlinkClick r:id="rId3"/>
              </a:rPr>
              <a:t>www.psy77.com</a:t>
            </a:r>
            <a:r>
              <a:rPr lang="de-CH" b="1" dirty="0"/>
              <a:t>  </a:t>
            </a:r>
            <a:br>
              <a:rPr lang="de-CH" b="1" dirty="0"/>
            </a:br>
            <a:endParaRPr lang="de-CH" altLang="de-DE" dirty="0"/>
          </a:p>
        </p:txBody>
      </p:sp>
      <p:sp>
        <p:nvSpPr>
          <p:cNvPr id="3" name="Untertitel 2"/>
          <p:cNvSpPr>
            <a:spLocks noGrp="1"/>
          </p:cNvSpPr>
          <p:nvPr>
            <p:ph type="subTitle" idx="1"/>
          </p:nvPr>
        </p:nvSpPr>
        <p:spPr/>
        <p:txBody>
          <a:bodyPr/>
          <a:lstStyle/>
          <a:p>
            <a:endParaRPr lang="de-CH"/>
          </a:p>
        </p:txBody>
      </p:sp>
    </p:spTree>
    <p:extLst>
      <p:ext uri="{BB962C8B-B14F-4D97-AF65-F5344CB8AC3E}">
        <p14:creationId xmlns:p14="http://schemas.microsoft.com/office/powerpoint/2010/main" val="347543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eaLnBrk="1" hangingPunct="1"/>
            <a:r>
              <a:rPr lang="de-CH" altLang="de-DE"/>
              <a:t>Biblical examples</a:t>
            </a:r>
          </a:p>
        </p:txBody>
      </p:sp>
      <p:sp>
        <p:nvSpPr>
          <p:cNvPr id="3" name="Inhaltsplatzhalter 2"/>
          <p:cNvSpPr>
            <a:spLocks noGrp="1"/>
          </p:cNvSpPr>
          <p:nvPr>
            <p:ph sz="half" idx="2"/>
          </p:nvPr>
        </p:nvSpPr>
        <p:spPr>
          <a:xfrm>
            <a:off x="4941888" y="1600200"/>
            <a:ext cx="4294187" cy="4525963"/>
          </a:xfrm>
        </p:spPr>
        <p:txBody>
          <a:bodyPr rtlCol="0">
            <a:normAutofit/>
          </a:bodyPr>
          <a:lstStyle/>
          <a:p>
            <a:pPr marL="0" indent="0" eaLnBrk="1" fontAlgn="auto" hangingPunct="1">
              <a:spcAft>
                <a:spcPts val="0"/>
              </a:spcAft>
              <a:buFont typeface="Calibri" panose="020F0502020204030204" pitchFamily="34" charset="0"/>
              <a:buNone/>
              <a:defRPr/>
            </a:pPr>
            <a:r>
              <a:rPr lang="en-US" dirty="0"/>
              <a:t>The prophet Elijah went through an episode of “Burnout” after his great victory against Jezebel:</a:t>
            </a:r>
          </a:p>
          <a:p>
            <a:pPr marL="457200" lvl="1" indent="0" eaLnBrk="1" fontAlgn="auto" hangingPunct="1">
              <a:spcAft>
                <a:spcPts val="0"/>
              </a:spcAft>
              <a:buFont typeface="Calibri" panose="020F0502020204030204" pitchFamily="34" charset="0"/>
              <a:buNone/>
              <a:defRPr/>
            </a:pPr>
            <a:r>
              <a:rPr lang="en-US" dirty="0">
                <a:solidFill>
                  <a:schemeClr val="accent1">
                    <a:lumMod val="75000"/>
                  </a:schemeClr>
                </a:solidFill>
              </a:rPr>
              <a:t>He (Elijah) came to a broom bush, sat down under it and prayed that he might die. "I have had enough, LORD," he said. "Take my life; I am no better than my ancestors." Then he lay down under the bush and fell asleep. (1 Kings 19:4-5, NIV)</a:t>
            </a:r>
          </a:p>
          <a:p>
            <a:pPr eaLnBrk="1" fontAlgn="auto" hangingPunct="1">
              <a:spcAft>
                <a:spcPts val="0"/>
              </a:spcAft>
              <a:defRPr/>
            </a:pPr>
            <a:endParaRPr lang="de-CH" dirty="0"/>
          </a:p>
        </p:txBody>
      </p:sp>
      <p:sp>
        <p:nvSpPr>
          <p:cNvPr id="4" name="Inhaltsplatzhalter 3"/>
          <p:cNvSpPr>
            <a:spLocks noGrp="1"/>
          </p:cNvSpPr>
          <p:nvPr>
            <p:ph sz="quarter" idx="13"/>
          </p:nvPr>
        </p:nvSpPr>
        <p:spPr>
          <a:xfrm>
            <a:off x="388938" y="1600200"/>
            <a:ext cx="4295775" cy="4525963"/>
          </a:xfrm>
        </p:spPr>
        <p:txBody>
          <a:bodyPr rtlCol="0">
            <a:normAutofit fontScale="92500" lnSpcReduction="20000"/>
          </a:bodyPr>
          <a:lstStyle/>
          <a:p>
            <a:pPr eaLnBrk="1" fontAlgn="auto" hangingPunct="1">
              <a:spcAft>
                <a:spcPts val="0"/>
              </a:spcAft>
              <a:defRPr/>
            </a:pPr>
            <a:r>
              <a:rPr lang="en-US" u="sng" dirty="0"/>
              <a:t>Hannah</a:t>
            </a:r>
            <a:r>
              <a:rPr lang="en-US" dirty="0"/>
              <a:t>, who was barren, </a:t>
            </a:r>
          </a:p>
          <a:p>
            <a:pPr eaLnBrk="1" fontAlgn="auto" hangingPunct="1">
              <a:spcAft>
                <a:spcPts val="0"/>
              </a:spcAft>
              <a:defRPr/>
            </a:pPr>
            <a:r>
              <a:rPr lang="en-US" u="sng" dirty="0"/>
              <a:t>Jeremiah</a:t>
            </a:r>
            <a:r>
              <a:rPr lang="en-US" dirty="0"/>
              <a:t>, the "weeping prophet." </a:t>
            </a:r>
          </a:p>
          <a:p>
            <a:pPr eaLnBrk="1" fontAlgn="auto" hangingPunct="1">
              <a:spcAft>
                <a:spcPts val="0"/>
              </a:spcAft>
              <a:defRPr/>
            </a:pPr>
            <a:r>
              <a:rPr lang="en-US" u="sng" dirty="0"/>
              <a:t>King David </a:t>
            </a:r>
            <a:r>
              <a:rPr lang="en-US" dirty="0"/>
              <a:t>— “I am troubled, I am bowed down greatly; I go mourning all the day long. …I groan because of the turmoil of my heart” (Psalm 38:6,8 - </a:t>
            </a:r>
            <a:r>
              <a:rPr lang="en-US"/>
              <a:t>NKJV).</a:t>
            </a:r>
            <a:br>
              <a:rPr lang="en-US"/>
            </a:br>
            <a:endParaRPr lang="en-US" dirty="0"/>
          </a:p>
          <a:p>
            <a:pPr eaLnBrk="1" fontAlgn="auto" hangingPunct="1">
              <a:spcAft>
                <a:spcPts val="0"/>
              </a:spcAft>
              <a:defRPr/>
            </a:pPr>
            <a:r>
              <a:rPr lang="en-US" dirty="0"/>
              <a:t>Read Psalms 6, 13, 18, 23, 25, 27, 31, 32, 34, 37-40, 42-43, 46, 51, 55, 62-63, 69, 71, 73, 77, 84, 86, 90-91, 94-95, 103-104, 107, 110, 116, 118, 121, 123-124, 130, 138, 139, 141-143, 146-147.</a:t>
            </a:r>
          </a:p>
          <a:p>
            <a:pPr eaLnBrk="1" fontAlgn="auto" hangingPunct="1">
              <a:spcAft>
                <a:spcPts val="0"/>
              </a:spcAft>
              <a:defRPr/>
            </a:pPr>
            <a:endParaRPr lang="en-US" dirty="0"/>
          </a:p>
          <a:p>
            <a:pPr eaLnBrk="1" fontAlgn="auto" hangingPunct="1">
              <a:spcAft>
                <a:spcPts val="0"/>
              </a:spcAft>
              <a:defRPr/>
            </a:pPr>
            <a:endParaRPr lang="de-CH" dirty="0"/>
          </a:p>
        </p:txBody>
      </p:sp>
      <p:sp>
        <p:nvSpPr>
          <p:cNvPr id="17413"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5C119AEA-087B-4BCF-AF2E-7B2BE41E7BA4}" type="slidenum">
              <a:rPr lang="en-US" altLang="de-DE" sz="1200">
                <a:solidFill>
                  <a:schemeClr val="bg1"/>
                </a:solidFill>
              </a:rPr>
              <a:pPr>
                <a:spcBef>
                  <a:spcPct val="0"/>
                </a:spcBef>
                <a:buClrTx/>
                <a:buFontTx/>
                <a:buNone/>
              </a:pPr>
              <a:t>7</a:t>
            </a:fld>
            <a:endParaRPr lang="en-US" altLang="de-DE" sz="12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5"/>
          <p:cNvSpPr>
            <a:spLocks noChangeShapeType="1"/>
          </p:cNvSpPr>
          <p:nvPr/>
        </p:nvSpPr>
        <p:spPr bwMode="auto">
          <a:xfrm>
            <a:off x="1539875" y="1700213"/>
            <a:ext cx="6642100" cy="0"/>
          </a:xfrm>
          <a:prstGeom prst="line">
            <a:avLst/>
          </a:prstGeom>
          <a:noFill/>
          <a:ln w="7620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8435" name="Titel 3"/>
          <p:cNvSpPr>
            <a:spLocks noGrp="1"/>
          </p:cNvSpPr>
          <p:nvPr>
            <p:ph type="title"/>
          </p:nvPr>
        </p:nvSpPr>
        <p:spPr>
          <a:xfrm>
            <a:off x="485775" y="333375"/>
            <a:ext cx="8750300" cy="1150938"/>
          </a:xfrm>
        </p:spPr>
        <p:txBody>
          <a:bodyPr/>
          <a:lstStyle/>
          <a:p>
            <a:pPr eaLnBrk="1" hangingPunct="1"/>
            <a:r>
              <a:rPr lang="de-CH" altLang="de-DE"/>
              <a:t>Spectrum of mood disturbance</a:t>
            </a:r>
          </a:p>
        </p:txBody>
      </p:sp>
      <p:sp>
        <p:nvSpPr>
          <p:cNvPr id="5" name="Inhaltsplatzhalter 4"/>
          <p:cNvSpPr>
            <a:spLocks noGrp="1"/>
          </p:cNvSpPr>
          <p:nvPr>
            <p:ph idx="1"/>
          </p:nvPr>
        </p:nvSpPr>
        <p:spPr>
          <a:xfrm>
            <a:off x="485775" y="1700213"/>
            <a:ext cx="8750300" cy="4425950"/>
          </a:xfrm>
        </p:spPr>
        <p:txBody>
          <a:bodyPr rtlCol="0">
            <a:normAutofit lnSpcReduction="10000"/>
          </a:bodyPr>
          <a:lstStyle/>
          <a:p>
            <a:pPr marL="0" indent="0" algn="ctr" eaLnBrk="1" fontAlgn="auto" hangingPunct="1">
              <a:spcAft>
                <a:spcPts val="0"/>
              </a:spcAft>
              <a:buFont typeface="Wingdings" pitchFamily="2" charset="2"/>
              <a:buNone/>
              <a:defRPr/>
            </a:pPr>
            <a:r>
              <a:rPr lang="en-US" dirty="0"/>
              <a:t>Mild 			thru to 			Severe</a:t>
            </a:r>
          </a:p>
          <a:p>
            <a:pPr marL="0" indent="0" algn="ctr" eaLnBrk="1" fontAlgn="auto" hangingPunct="1">
              <a:spcAft>
                <a:spcPts val="0"/>
              </a:spcAft>
              <a:buFont typeface="Wingdings" pitchFamily="2" charset="2"/>
              <a:buNone/>
              <a:defRPr/>
            </a:pPr>
            <a:r>
              <a:rPr lang="en-US" dirty="0"/>
              <a:t/>
            </a:r>
            <a:br>
              <a:rPr lang="en-US" dirty="0"/>
            </a:br>
            <a:r>
              <a:rPr lang="en-US" dirty="0"/>
              <a:t>Transience    thru to  Persistence</a:t>
            </a:r>
          </a:p>
          <a:p>
            <a:pPr eaLnBrk="1" fontAlgn="auto" hangingPunct="1">
              <a:lnSpc>
                <a:spcPct val="130000"/>
              </a:lnSpc>
              <a:spcAft>
                <a:spcPts val="0"/>
              </a:spcAft>
              <a:buClr>
                <a:srgbClr val="FFFF00"/>
              </a:buClr>
              <a:buSzPct val="75000"/>
              <a:buFont typeface="Wingdings" pitchFamily="2" charset="2"/>
              <a:buNone/>
              <a:defRPr/>
            </a:pPr>
            <a:endParaRPr lang="en-US" dirty="0"/>
          </a:p>
          <a:p>
            <a:pPr eaLnBrk="1" fontAlgn="auto" hangingPunct="1">
              <a:lnSpc>
                <a:spcPct val="130000"/>
              </a:lnSpc>
              <a:spcAft>
                <a:spcPts val="0"/>
              </a:spcAft>
              <a:buClr>
                <a:srgbClr val="FFFF00"/>
              </a:buClr>
              <a:buSzPct val="75000"/>
              <a:buFont typeface="Wingdings" pitchFamily="2" charset="2"/>
              <a:buNone/>
              <a:defRPr/>
            </a:pPr>
            <a:r>
              <a:rPr lang="en-US" dirty="0"/>
              <a:t>Continuous distribution in population</a:t>
            </a:r>
          </a:p>
          <a:p>
            <a:pPr eaLnBrk="1" fontAlgn="auto" hangingPunct="1">
              <a:lnSpc>
                <a:spcPct val="90000"/>
              </a:lnSpc>
              <a:spcAft>
                <a:spcPts val="0"/>
              </a:spcAft>
              <a:buClr>
                <a:srgbClr val="FFFF00"/>
              </a:buClr>
              <a:buSzPct val="75000"/>
              <a:buFont typeface="Wingdings" pitchFamily="2" charset="2"/>
              <a:buNone/>
              <a:defRPr/>
            </a:pPr>
            <a:r>
              <a:rPr lang="en-US" dirty="0"/>
              <a:t>Clinically significant when:</a:t>
            </a:r>
          </a:p>
          <a:p>
            <a:pPr lvl="1" eaLnBrk="1" fontAlgn="auto" hangingPunct="1">
              <a:lnSpc>
                <a:spcPct val="90000"/>
              </a:lnSpc>
              <a:spcAft>
                <a:spcPts val="0"/>
              </a:spcAft>
              <a:buClr>
                <a:srgbClr val="FFFF00"/>
              </a:buClr>
              <a:buSzPct val="75000"/>
              <a:buNone/>
              <a:defRPr/>
            </a:pPr>
            <a:r>
              <a:rPr lang="en-US" dirty="0"/>
              <a:t>	(1) interferes with normal activities</a:t>
            </a:r>
          </a:p>
          <a:p>
            <a:pPr lvl="1" eaLnBrk="1" fontAlgn="auto" hangingPunct="1">
              <a:lnSpc>
                <a:spcPct val="90000"/>
              </a:lnSpc>
              <a:spcAft>
                <a:spcPts val="0"/>
              </a:spcAft>
              <a:buClr>
                <a:srgbClr val="FFFF00"/>
              </a:buClr>
              <a:buSzPct val="75000"/>
              <a:buNone/>
              <a:defRPr/>
            </a:pPr>
            <a:r>
              <a:rPr lang="en-US" dirty="0"/>
              <a:t>	(2) persists for min. 2 weeks</a:t>
            </a:r>
          </a:p>
          <a:p>
            <a:pPr eaLnBrk="1" fontAlgn="auto" hangingPunct="1">
              <a:lnSpc>
                <a:spcPct val="90000"/>
              </a:lnSpc>
              <a:spcAft>
                <a:spcPts val="0"/>
              </a:spcAft>
              <a:buClr>
                <a:srgbClr val="FFFF00"/>
              </a:buClr>
              <a:buSzPct val="75000"/>
              <a:buFont typeface="Wingdings" pitchFamily="2" charset="2"/>
              <a:buNone/>
              <a:defRPr/>
            </a:pPr>
            <a:r>
              <a:rPr lang="en-US" dirty="0"/>
              <a:t>Diagnosis of depression / depressive disorder</a:t>
            </a:r>
          </a:p>
          <a:p>
            <a:pPr lvl="1" eaLnBrk="1" fontAlgn="auto" hangingPunct="1">
              <a:lnSpc>
                <a:spcPct val="90000"/>
              </a:lnSpc>
              <a:spcAft>
                <a:spcPts val="0"/>
              </a:spcAft>
              <a:buClr>
                <a:srgbClr val="FFFF00"/>
              </a:buClr>
              <a:buSzPct val="75000"/>
              <a:buNone/>
              <a:defRPr/>
            </a:pPr>
            <a:r>
              <a:rPr lang="en-US" dirty="0"/>
              <a:t>	“Persistent &amp; pervasive low mood”</a:t>
            </a:r>
          </a:p>
          <a:p>
            <a:pPr lvl="1" eaLnBrk="1" fontAlgn="auto" hangingPunct="1">
              <a:lnSpc>
                <a:spcPct val="90000"/>
              </a:lnSpc>
              <a:spcAft>
                <a:spcPts val="0"/>
              </a:spcAft>
              <a:buClr>
                <a:srgbClr val="FFFF00"/>
              </a:buClr>
              <a:buSzPct val="75000"/>
              <a:buNone/>
              <a:defRPr/>
            </a:pPr>
            <a:r>
              <a:rPr lang="en-US" dirty="0"/>
              <a:t>	“Loss of interest or pleasure in activities”</a:t>
            </a:r>
          </a:p>
          <a:p>
            <a:pPr eaLnBrk="1" fontAlgn="auto" hangingPunct="1">
              <a:lnSpc>
                <a:spcPct val="90000"/>
              </a:lnSpc>
              <a:spcAft>
                <a:spcPts val="0"/>
              </a:spcAft>
              <a:buClr>
                <a:srgbClr val="FFFF00"/>
              </a:buClr>
              <a:buSzPct val="75000"/>
              <a:buFont typeface="Wingdings" pitchFamily="2" charset="2"/>
              <a:buNone/>
              <a:defRPr/>
            </a:pPr>
            <a:endParaRPr lang="en-US" dirty="0"/>
          </a:p>
          <a:p>
            <a:pPr marL="0" indent="0" eaLnBrk="1" fontAlgn="auto" hangingPunct="1">
              <a:spcAft>
                <a:spcPts val="0"/>
              </a:spcAft>
              <a:buFont typeface="Wingdings" pitchFamily="2" charset="2"/>
              <a:buNone/>
              <a:defRPr/>
            </a:pPr>
            <a:endParaRPr lang="de-CH" dirty="0"/>
          </a:p>
        </p:txBody>
      </p:sp>
      <p:cxnSp>
        <p:nvCxnSpPr>
          <p:cNvPr id="18437" name="Gerade Verbindung 6"/>
          <p:cNvCxnSpPr>
            <a:cxnSpLocks noChangeShapeType="1"/>
          </p:cNvCxnSpPr>
          <p:nvPr/>
        </p:nvCxnSpPr>
        <p:spPr bwMode="auto">
          <a:xfrm>
            <a:off x="1951038" y="2133600"/>
            <a:ext cx="5819775" cy="0"/>
          </a:xfrm>
          <a:prstGeom prst="line">
            <a:avLst/>
          </a:prstGeom>
          <a:noFill/>
          <a:ln w="76200" algn="ctr">
            <a:solidFill>
              <a:srgbClr val="FFC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863725" y="1524000"/>
            <a:ext cx="5913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DE" altLang="de-DE">
              <a:latin typeface="Times New Roman" panose="02020603050405020304" pitchFamily="18" charset="0"/>
            </a:endParaRPr>
          </a:p>
        </p:txBody>
      </p:sp>
      <p:sp>
        <p:nvSpPr>
          <p:cNvPr id="19459" name="Rectangle 7"/>
          <p:cNvSpPr>
            <a:spLocks noGrp="1" noChangeArrowheads="1"/>
          </p:cNvSpPr>
          <p:nvPr>
            <p:ph type="title"/>
          </p:nvPr>
        </p:nvSpPr>
        <p:spPr>
          <a:xfrm>
            <a:off x="485775" y="333375"/>
            <a:ext cx="8750300" cy="1150938"/>
          </a:xfrm>
        </p:spPr>
        <p:txBody>
          <a:bodyPr/>
          <a:lstStyle/>
          <a:p>
            <a:pPr eaLnBrk="1" hangingPunct="1"/>
            <a:r>
              <a:rPr lang="de-DE" altLang="de-DE">
                <a:solidFill>
                  <a:srgbClr val="000099"/>
                </a:solidFill>
              </a:rPr>
              <a:t>Depression is frequent</a:t>
            </a:r>
            <a:endParaRPr lang="en-US" altLang="de-DE">
              <a:solidFill>
                <a:schemeClr val="tx1"/>
              </a:solidFill>
            </a:endParaRPr>
          </a:p>
        </p:txBody>
      </p:sp>
      <p:sp>
        <p:nvSpPr>
          <p:cNvPr id="19460" name="Rectangle 8"/>
          <p:cNvSpPr>
            <a:spLocks noGrp="1" noChangeArrowheads="1"/>
          </p:cNvSpPr>
          <p:nvPr>
            <p:ph type="body" idx="1"/>
          </p:nvPr>
        </p:nvSpPr>
        <p:spPr>
          <a:xfrm>
            <a:off x="3865563" y="1557338"/>
            <a:ext cx="5207000" cy="4538662"/>
          </a:xfrm>
        </p:spPr>
        <p:txBody>
          <a:bodyPr/>
          <a:lstStyle/>
          <a:p>
            <a:pPr eaLnBrk="1" hangingPunct="1"/>
            <a:r>
              <a:rPr lang="en-US" altLang="de-DE"/>
              <a:t>Depression is the leading cause of disability as measured by YLDs and the third  leading contributor to the global burden of disease (DALYs) in 2004. Today, depression is already the second cause of DALYs in the age category 15-44 years for both sexes combined. </a:t>
            </a:r>
          </a:p>
        </p:txBody>
      </p:sp>
      <p:sp>
        <p:nvSpPr>
          <p:cNvPr id="19461" name="Text Box 9"/>
          <p:cNvSpPr txBox="1">
            <a:spLocks noChangeArrowheads="1"/>
          </p:cNvSpPr>
          <p:nvPr/>
        </p:nvSpPr>
        <p:spPr bwMode="auto">
          <a:xfrm>
            <a:off x="4402138" y="4941888"/>
            <a:ext cx="4210050" cy="4921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35000"/>
              </a:spcBef>
              <a:buClrTx/>
              <a:buFontTx/>
              <a:buNone/>
            </a:pPr>
            <a:r>
              <a:rPr lang="de-CH" altLang="de-DE" sz="1100">
                <a:latin typeface="Tahoma" panose="020B0604030504040204" pitchFamily="34" charset="0"/>
              </a:rPr>
              <a:t>YLD = Years lost due to Disability </a:t>
            </a:r>
          </a:p>
          <a:p>
            <a:pPr eaLnBrk="1" hangingPunct="1">
              <a:spcBef>
                <a:spcPct val="35000"/>
              </a:spcBef>
              <a:buClrTx/>
              <a:buFontTx/>
              <a:buNone/>
            </a:pPr>
            <a:r>
              <a:rPr lang="de-CH" altLang="de-DE" sz="1100">
                <a:latin typeface="Tahoma" panose="020B0604030504040204" pitchFamily="34" charset="0"/>
              </a:rPr>
              <a:t>DALY = disability-adjusted life year</a:t>
            </a:r>
          </a:p>
        </p:txBody>
      </p:sp>
      <p:pic>
        <p:nvPicPr>
          <p:cNvPr id="1946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1" y="1692274"/>
            <a:ext cx="3803751" cy="2384797"/>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3708</Words>
  <Application>Microsoft Office PowerPoint</Application>
  <PresentationFormat>Benutzerdefiniert</PresentationFormat>
  <Paragraphs>499</Paragraphs>
  <Slides>64</Slides>
  <Notes>37</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64</vt:i4>
      </vt:variant>
    </vt:vector>
  </HeadingPairs>
  <TitlesOfParts>
    <vt:vector size="75" baseType="lpstr">
      <vt:lpstr>Arial</vt:lpstr>
      <vt:lpstr>Calibri</vt:lpstr>
      <vt:lpstr>Cambria</vt:lpstr>
      <vt:lpstr>Courier New</vt:lpstr>
      <vt:lpstr>Myriad Pro</vt:lpstr>
      <vt:lpstr>Palatino Linotype</vt:lpstr>
      <vt:lpstr>Tahoma</vt:lpstr>
      <vt:lpstr>Times New Roman</vt:lpstr>
      <vt:lpstr>Verdana</vt:lpstr>
      <vt:lpstr>Wingdings</vt:lpstr>
      <vt:lpstr>Executive</vt:lpstr>
      <vt:lpstr>The Problem of  DEPRESSION  Understanding and Helping  in professional Counselling</vt:lpstr>
      <vt:lpstr>Mental Health – Four trumpets</vt:lpstr>
      <vt:lpstr>PowerPoint-Präsentation</vt:lpstr>
      <vt:lpstr>Patients tell their stories</vt:lpstr>
      <vt:lpstr>Family and Friends</vt:lpstr>
      <vt:lpstr>The Bible describes depressive states</vt:lpstr>
      <vt:lpstr>Biblical examples</vt:lpstr>
      <vt:lpstr>Spectrum of mood disturbance</vt:lpstr>
      <vt:lpstr>Depression is frequent</vt:lpstr>
      <vt:lpstr>Depression is under-diagnosed</vt:lpstr>
      <vt:lpstr>Common Symptoms</vt:lpstr>
      <vt:lpstr>Basic symptoms</vt:lpstr>
      <vt:lpstr>Basic symptoms</vt:lpstr>
      <vt:lpstr>Basic Symptoms</vt:lpstr>
      <vt:lpstr>Depressed Mood</vt:lpstr>
      <vt:lpstr>Depressive thought patterns</vt:lpstr>
      <vt:lpstr>Physical symptoms</vt:lpstr>
      <vt:lpstr>Physical symptoms of depression</vt:lpstr>
      <vt:lpstr>Motor symptoms of depression</vt:lpstr>
      <vt:lpstr>STRESS OF MODERN LIFE</vt:lpstr>
      <vt:lpstr>Medical Causes of Depression</vt:lpstr>
      <vt:lpstr>MARITAL PROBLEMS</vt:lpstr>
      <vt:lpstr>VIOLENCE / TRAUMA</vt:lpstr>
      <vt:lpstr>BEREAVEMENT</vt:lpstr>
      <vt:lpstr>Key Questions for Depression</vt:lpstr>
      <vt:lpstr>Mild, moderate, or severe?</vt:lpstr>
      <vt:lpstr>Beck Depression Inventory (BDI)</vt:lpstr>
      <vt:lpstr>The varieties of depression</vt:lpstr>
      <vt:lpstr>Dysthymia</vt:lpstr>
      <vt:lpstr>Differences male - female</vt:lpstr>
      <vt:lpstr>PowerPoint-Präsentation</vt:lpstr>
      <vt:lpstr>Male depression</vt:lpstr>
      <vt:lpstr>Psychodynamics of male depression</vt:lpstr>
      <vt:lpstr>Male and female depression</vt:lpstr>
      <vt:lpstr>Male and female depression</vt:lpstr>
      <vt:lpstr>The course of depression</vt:lpstr>
      <vt:lpstr>Complex forms</vt:lpstr>
      <vt:lpstr>Unipolar depression</vt:lpstr>
      <vt:lpstr>Bipolar Disorder</vt:lpstr>
      <vt:lpstr>Manic episode checklist</vt:lpstr>
      <vt:lpstr>PowerPoint-Präsentation</vt:lpstr>
      <vt:lpstr>PowerPoint-Präsentation</vt:lpstr>
      <vt:lpstr>Depression can be treated!</vt:lpstr>
      <vt:lpstr>Therapy of Depression</vt:lpstr>
      <vt:lpstr>Depressive Thinking Patterns</vt:lpstr>
      <vt:lpstr>Treatment Steps</vt:lpstr>
      <vt:lpstr>Medication</vt:lpstr>
      <vt:lpstr>Promises and limitations of medication</vt:lpstr>
      <vt:lpstr>Duration of treatment</vt:lpstr>
      <vt:lpstr>Psychological treatment (Talking therapy)</vt:lpstr>
      <vt:lpstr>Talking about Depression</vt:lpstr>
      <vt:lpstr>Cognitive distortions</vt:lpstr>
      <vt:lpstr>Behavioral activation</vt:lpstr>
      <vt:lpstr>Relaxation training</vt:lpstr>
      <vt:lpstr>Physical activity</vt:lpstr>
      <vt:lpstr>Depression  and the spiritual life</vt:lpstr>
      <vt:lpstr>Depression can darken the faith</vt:lpstr>
      <vt:lpstr>Seven frequent spiritual worries</vt:lpstr>
      <vt:lpstr>Depressive Symptoms and religious life</vt:lpstr>
      <vt:lpstr>Positive Aspects of Faith</vt:lpstr>
      <vt:lpstr>1. Deepened faith through depression</vt:lpstr>
      <vt:lpstr>2. Faith as a protection against despair /suicide</vt:lpstr>
      <vt:lpstr>3. Faith as a source of strength in depression</vt:lpstr>
      <vt:lpstr>Download this presentation from: www.psy77.com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 of Depression</dc:title>
  <dc:creator>Prof. Dr. Samuel Pfeifer</dc:creator>
  <cp:keywords>Depression_understanding_causes_treatment_coping</cp:keywords>
  <cp:lastModifiedBy>Samuel Pfeifer</cp:lastModifiedBy>
  <cp:revision>138</cp:revision>
  <dcterms:created xsi:type="dcterms:W3CDTF">2012-12-12T08:45:31Z</dcterms:created>
  <dcterms:modified xsi:type="dcterms:W3CDTF">2017-04-30T08:41:38Z</dcterms:modified>
</cp:coreProperties>
</file>