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9" r:id="rId2"/>
    <p:sldId id="395" r:id="rId3"/>
    <p:sldId id="264" r:id="rId4"/>
    <p:sldId id="266" r:id="rId5"/>
    <p:sldId id="379" r:id="rId6"/>
    <p:sldId id="380" r:id="rId7"/>
    <p:sldId id="381" r:id="rId8"/>
    <p:sldId id="267" r:id="rId9"/>
    <p:sldId id="269" r:id="rId10"/>
    <p:sldId id="384" r:id="rId11"/>
    <p:sldId id="275" r:id="rId12"/>
    <p:sldId id="276" r:id="rId13"/>
    <p:sldId id="277" r:id="rId14"/>
    <p:sldId id="278" r:id="rId15"/>
    <p:sldId id="279" r:id="rId16"/>
    <p:sldId id="378" r:id="rId17"/>
    <p:sldId id="398" r:id="rId18"/>
    <p:sldId id="387" r:id="rId19"/>
    <p:sldId id="388" r:id="rId20"/>
    <p:sldId id="389" r:id="rId21"/>
    <p:sldId id="391" r:id="rId22"/>
    <p:sldId id="392" r:id="rId23"/>
    <p:sldId id="393" r:id="rId24"/>
    <p:sldId id="394" r:id="rId25"/>
    <p:sldId id="285" r:id="rId26"/>
    <p:sldId id="287" r:id="rId27"/>
    <p:sldId id="289" r:id="rId28"/>
    <p:sldId id="292" r:id="rId29"/>
    <p:sldId id="294" r:id="rId30"/>
    <p:sldId id="295" r:id="rId31"/>
    <p:sldId id="296" r:id="rId32"/>
    <p:sldId id="297" r:id="rId33"/>
    <p:sldId id="298" r:id="rId34"/>
    <p:sldId id="299" r:id="rId35"/>
    <p:sldId id="300" r:id="rId36"/>
    <p:sldId id="305" r:id="rId37"/>
    <p:sldId id="306" r:id="rId38"/>
    <p:sldId id="396" r:id="rId39"/>
    <p:sldId id="310" r:id="rId40"/>
    <p:sldId id="311" r:id="rId41"/>
    <p:sldId id="397" r:id="rId42"/>
    <p:sldId id="382" r:id="rId43"/>
    <p:sldId id="399" r:id="rId44"/>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653" autoAdjust="0"/>
  </p:normalViewPr>
  <p:slideViewPr>
    <p:cSldViewPr snapToGrid="0">
      <p:cViewPr varScale="1">
        <p:scale>
          <a:sx n="78" d="100"/>
          <a:sy n="78" d="100"/>
        </p:scale>
        <p:origin x="1398" y="120"/>
      </p:cViewPr>
      <p:guideLst/>
    </p:cSldViewPr>
  </p:slideViewPr>
  <p:notesTextViewPr>
    <p:cViewPr>
      <p:scale>
        <a:sx n="1" d="1"/>
        <a:sy n="1" d="1"/>
      </p:scale>
      <p:origin x="0" y="0"/>
    </p:cViewPr>
  </p:notesTextViewPr>
  <p:sorterViewPr>
    <p:cViewPr varScale="1">
      <p:scale>
        <a:sx n="100" d="100"/>
        <a:sy n="100" d="100"/>
      </p:scale>
      <p:origin x="0" y="-8664"/>
    </p:cViewPr>
  </p:sorterViewPr>
  <p:notesViewPr>
    <p:cSldViewPr snapToGrid="0">
      <p:cViewPr varScale="1">
        <p:scale>
          <a:sx n="66" d="100"/>
          <a:sy n="66" d="100"/>
        </p:scale>
        <p:origin x="325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77633-C1E9-472B-ACFB-2B8DBA6F994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CH"/>
        </a:p>
      </dgm:t>
    </dgm:pt>
    <dgm:pt modelId="{C6346BB7-8AE2-4877-808D-72C74605591C}">
      <dgm:prSet phldrT="[Text]"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CH" sz="1800" dirty="0"/>
            <a:t>Technische Beschleunigung</a:t>
          </a:r>
        </a:p>
      </dgm:t>
    </dgm:pt>
    <dgm:pt modelId="{6B7A1ED1-9B20-4186-80A2-86BA413C507A}" type="parTrans" cxnId="{EC370823-5729-4083-8C1A-AF531E99C9A7}">
      <dgm:prSet/>
      <dgm:spPr/>
      <dgm:t>
        <a:bodyPr/>
        <a:lstStyle/>
        <a:p>
          <a:endParaRPr lang="de-CH" sz="1800"/>
        </a:p>
      </dgm:t>
    </dgm:pt>
    <dgm:pt modelId="{BF59D656-9659-4FD4-BF3D-0FC80560E250}" type="sibTrans" cxnId="{EC370823-5729-4083-8C1A-AF531E99C9A7}">
      <dgm:prSet/>
      <dgm:spPr>
        <a:ln w="57150">
          <a:solidFill>
            <a:srgbClr val="C00000"/>
          </a:solidFill>
          <a:headEnd type="none" w="med" len="med"/>
          <a:tailEnd type="triangle" w="med" len="med"/>
        </a:ln>
      </dgm:spPr>
      <dgm:t>
        <a:bodyPr/>
        <a:lstStyle/>
        <a:p>
          <a:endParaRPr lang="de-CH" sz="1800"/>
        </a:p>
      </dgm:t>
    </dgm:pt>
    <dgm:pt modelId="{F72B94D2-1841-4475-8B7D-96A3B46D0874}">
      <dgm:prSet phldrT="[Text]"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CH" sz="1800" dirty="0"/>
            <a:t>Beschleunigung des sozialen Wandels</a:t>
          </a:r>
        </a:p>
      </dgm:t>
    </dgm:pt>
    <dgm:pt modelId="{EC107FDF-2A35-47BA-B063-C33F41B94CC3}" type="parTrans" cxnId="{1C05EF8F-D403-43C5-89A5-20DA1B386791}">
      <dgm:prSet/>
      <dgm:spPr/>
      <dgm:t>
        <a:bodyPr/>
        <a:lstStyle/>
        <a:p>
          <a:endParaRPr lang="de-CH" sz="1800"/>
        </a:p>
      </dgm:t>
    </dgm:pt>
    <dgm:pt modelId="{1AF132C9-A8A5-4078-A833-615214AE1232}" type="sibTrans" cxnId="{1C05EF8F-D403-43C5-89A5-20DA1B386791}">
      <dgm:prSet/>
      <dgm:spPr>
        <a:ln w="57150">
          <a:solidFill>
            <a:srgbClr val="C00000"/>
          </a:solidFill>
          <a:headEnd type="none" w="med" len="med"/>
          <a:tailEnd type="triangle" w="med" len="med"/>
        </a:ln>
      </dgm:spPr>
      <dgm:t>
        <a:bodyPr/>
        <a:lstStyle/>
        <a:p>
          <a:endParaRPr lang="de-CH" sz="1800"/>
        </a:p>
      </dgm:t>
    </dgm:pt>
    <dgm:pt modelId="{55B5FF87-6D22-4B5A-A492-F08715B17A53}">
      <dgm:prSet phldrT="[Text]"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CH" sz="1800" dirty="0"/>
            <a:t>Beschleunigung des Lebenstempos</a:t>
          </a:r>
        </a:p>
      </dgm:t>
    </dgm:pt>
    <dgm:pt modelId="{AF4773A9-800C-4C8D-BA9D-5663A5768B70}" type="parTrans" cxnId="{7FB2C1AA-CAE0-4047-AEC7-A47129765AA6}">
      <dgm:prSet/>
      <dgm:spPr/>
      <dgm:t>
        <a:bodyPr/>
        <a:lstStyle/>
        <a:p>
          <a:endParaRPr lang="de-CH" sz="1800"/>
        </a:p>
      </dgm:t>
    </dgm:pt>
    <dgm:pt modelId="{D5597E3A-7533-4C69-9F6D-204065E61BD4}" type="sibTrans" cxnId="{7FB2C1AA-CAE0-4047-AEC7-A47129765AA6}">
      <dgm:prSet/>
      <dgm:spPr>
        <a:ln w="57150">
          <a:solidFill>
            <a:srgbClr val="C00000"/>
          </a:solidFill>
          <a:headEnd type="none" w="med" len="med"/>
          <a:tailEnd type="triangle" w="med" len="med"/>
        </a:ln>
      </dgm:spPr>
      <dgm:t>
        <a:bodyPr/>
        <a:lstStyle/>
        <a:p>
          <a:endParaRPr lang="de-CH" sz="1800"/>
        </a:p>
      </dgm:t>
    </dgm:pt>
    <dgm:pt modelId="{058D2A67-8193-44E2-8459-4DA85B5BEDF8}" type="pres">
      <dgm:prSet presAssocID="{83777633-C1E9-472B-ACFB-2B8DBA6F9948}" presName="cycle" presStyleCnt="0">
        <dgm:presLayoutVars>
          <dgm:dir/>
          <dgm:resizeHandles val="exact"/>
        </dgm:presLayoutVars>
      </dgm:prSet>
      <dgm:spPr/>
    </dgm:pt>
    <dgm:pt modelId="{A83EB46C-4559-43AB-8CE7-2A8C34FB9F74}" type="pres">
      <dgm:prSet presAssocID="{C6346BB7-8AE2-4877-808D-72C74605591C}" presName="node" presStyleLbl="node1" presStyleIdx="0" presStyleCnt="3" custScaleX="115935">
        <dgm:presLayoutVars>
          <dgm:bulletEnabled val="1"/>
        </dgm:presLayoutVars>
      </dgm:prSet>
      <dgm:spPr/>
    </dgm:pt>
    <dgm:pt modelId="{CDFE1161-0F18-44C1-922E-E74BE7BF7CA2}" type="pres">
      <dgm:prSet presAssocID="{C6346BB7-8AE2-4877-808D-72C74605591C}" presName="spNode" presStyleCnt="0"/>
      <dgm:spPr/>
    </dgm:pt>
    <dgm:pt modelId="{29CF101D-E320-4C14-BF18-C02D9484023E}" type="pres">
      <dgm:prSet presAssocID="{BF59D656-9659-4FD4-BF3D-0FC80560E250}" presName="sibTrans" presStyleLbl="sibTrans1D1" presStyleIdx="0" presStyleCnt="3"/>
      <dgm:spPr/>
    </dgm:pt>
    <dgm:pt modelId="{168D56A8-7033-4264-A2DA-29A6DF12A99C}" type="pres">
      <dgm:prSet presAssocID="{F72B94D2-1841-4475-8B7D-96A3B46D0874}" presName="node" presStyleLbl="node1" presStyleIdx="1" presStyleCnt="3" custScaleX="120296">
        <dgm:presLayoutVars>
          <dgm:bulletEnabled val="1"/>
        </dgm:presLayoutVars>
      </dgm:prSet>
      <dgm:spPr/>
    </dgm:pt>
    <dgm:pt modelId="{AFD87313-6251-434C-94B1-8888B2064417}" type="pres">
      <dgm:prSet presAssocID="{F72B94D2-1841-4475-8B7D-96A3B46D0874}" presName="spNode" presStyleCnt="0"/>
      <dgm:spPr/>
    </dgm:pt>
    <dgm:pt modelId="{A661689D-5571-4DF1-BA2F-E48F1223ECB3}" type="pres">
      <dgm:prSet presAssocID="{1AF132C9-A8A5-4078-A833-615214AE1232}" presName="sibTrans" presStyleLbl="sibTrans1D1" presStyleIdx="1" presStyleCnt="3"/>
      <dgm:spPr/>
    </dgm:pt>
    <dgm:pt modelId="{DE669624-3100-4E9F-812B-5333A8A776E0}" type="pres">
      <dgm:prSet presAssocID="{55B5FF87-6D22-4B5A-A492-F08715B17A53}" presName="node" presStyleLbl="node1" presStyleIdx="2" presStyleCnt="3" custScaleX="117877">
        <dgm:presLayoutVars>
          <dgm:bulletEnabled val="1"/>
        </dgm:presLayoutVars>
      </dgm:prSet>
      <dgm:spPr/>
    </dgm:pt>
    <dgm:pt modelId="{705C83FD-39A1-4029-8014-61EE23B7ACD4}" type="pres">
      <dgm:prSet presAssocID="{55B5FF87-6D22-4B5A-A492-F08715B17A53}" presName="spNode" presStyleCnt="0"/>
      <dgm:spPr/>
    </dgm:pt>
    <dgm:pt modelId="{9BF93B72-CEF2-422A-AD47-E72EB9B38128}" type="pres">
      <dgm:prSet presAssocID="{D5597E3A-7533-4C69-9F6D-204065E61BD4}" presName="sibTrans" presStyleLbl="sibTrans1D1" presStyleIdx="2" presStyleCnt="3"/>
      <dgm:spPr/>
    </dgm:pt>
  </dgm:ptLst>
  <dgm:cxnLst>
    <dgm:cxn modelId="{EC370823-5729-4083-8C1A-AF531E99C9A7}" srcId="{83777633-C1E9-472B-ACFB-2B8DBA6F9948}" destId="{C6346BB7-8AE2-4877-808D-72C74605591C}" srcOrd="0" destOrd="0" parTransId="{6B7A1ED1-9B20-4186-80A2-86BA413C507A}" sibTransId="{BF59D656-9659-4FD4-BF3D-0FC80560E250}"/>
    <dgm:cxn modelId="{97FE03FD-BAC6-4B80-B048-F29A5DDE6EF7}" type="presOf" srcId="{1AF132C9-A8A5-4078-A833-615214AE1232}" destId="{A661689D-5571-4DF1-BA2F-E48F1223ECB3}" srcOrd="0" destOrd="0" presId="urn:microsoft.com/office/officeart/2005/8/layout/cycle6"/>
    <dgm:cxn modelId="{1C05EF8F-D403-43C5-89A5-20DA1B386791}" srcId="{83777633-C1E9-472B-ACFB-2B8DBA6F9948}" destId="{F72B94D2-1841-4475-8B7D-96A3B46D0874}" srcOrd="1" destOrd="0" parTransId="{EC107FDF-2A35-47BA-B063-C33F41B94CC3}" sibTransId="{1AF132C9-A8A5-4078-A833-615214AE1232}"/>
    <dgm:cxn modelId="{7AC0EF39-24AF-4D16-BBAC-09E6C3E4DB2F}" type="presOf" srcId="{D5597E3A-7533-4C69-9F6D-204065E61BD4}" destId="{9BF93B72-CEF2-422A-AD47-E72EB9B38128}" srcOrd="0" destOrd="0" presId="urn:microsoft.com/office/officeart/2005/8/layout/cycle6"/>
    <dgm:cxn modelId="{E2552588-A96A-4D22-B6EF-4C68D4249ECE}" type="presOf" srcId="{55B5FF87-6D22-4B5A-A492-F08715B17A53}" destId="{DE669624-3100-4E9F-812B-5333A8A776E0}" srcOrd="0" destOrd="0" presId="urn:microsoft.com/office/officeart/2005/8/layout/cycle6"/>
    <dgm:cxn modelId="{CA77361B-461F-4DE9-8BFA-78C7561F62F3}" type="presOf" srcId="{83777633-C1E9-472B-ACFB-2B8DBA6F9948}" destId="{058D2A67-8193-44E2-8459-4DA85B5BEDF8}" srcOrd="0" destOrd="0" presId="urn:microsoft.com/office/officeart/2005/8/layout/cycle6"/>
    <dgm:cxn modelId="{CD9B758A-FD6C-4E4D-B858-F2B52917D63D}" type="presOf" srcId="{BF59D656-9659-4FD4-BF3D-0FC80560E250}" destId="{29CF101D-E320-4C14-BF18-C02D9484023E}" srcOrd="0" destOrd="0" presId="urn:microsoft.com/office/officeart/2005/8/layout/cycle6"/>
    <dgm:cxn modelId="{7FB2C1AA-CAE0-4047-AEC7-A47129765AA6}" srcId="{83777633-C1E9-472B-ACFB-2B8DBA6F9948}" destId="{55B5FF87-6D22-4B5A-A492-F08715B17A53}" srcOrd="2" destOrd="0" parTransId="{AF4773A9-800C-4C8D-BA9D-5663A5768B70}" sibTransId="{D5597E3A-7533-4C69-9F6D-204065E61BD4}"/>
    <dgm:cxn modelId="{FDEC8C54-AAFB-4DD3-A239-C0F996106DB9}" type="presOf" srcId="{F72B94D2-1841-4475-8B7D-96A3B46D0874}" destId="{168D56A8-7033-4264-A2DA-29A6DF12A99C}" srcOrd="0" destOrd="0" presId="urn:microsoft.com/office/officeart/2005/8/layout/cycle6"/>
    <dgm:cxn modelId="{A89EE336-6B6E-426D-B6AC-42D49FDD0396}" type="presOf" srcId="{C6346BB7-8AE2-4877-808D-72C74605591C}" destId="{A83EB46C-4559-43AB-8CE7-2A8C34FB9F74}" srcOrd="0" destOrd="0" presId="urn:microsoft.com/office/officeart/2005/8/layout/cycle6"/>
    <dgm:cxn modelId="{0500D252-195E-4852-A7E9-A609A66CDAAA}" type="presParOf" srcId="{058D2A67-8193-44E2-8459-4DA85B5BEDF8}" destId="{A83EB46C-4559-43AB-8CE7-2A8C34FB9F74}" srcOrd="0" destOrd="0" presId="urn:microsoft.com/office/officeart/2005/8/layout/cycle6"/>
    <dgm:cxn modelId="{3EC3B373-8018-4B17-9C92-5C8588C6C82F}" type="presParOf" srcId="{058D2A67-8193-44E2-8459-4DA85B5BEDF8}" destId="{CDFE1161-0F18-44C1-922E-E74BE7BF7CA2}" srcOrd="1" destOrd="0" presId="urn:microsoft.com/office/officeart/2005/8/layout/cycle6"/>
    <dgm:cxn modelId="{35BAD424-3C17-4778-BF31-90048904FB14}" type="presParOf" srcId="{058D2A67-8193-44E2-8459-4DA85B5BEDF8}" destId="{29CF101D-E320-4C14-BF18-C02D9484023E}" srcOrd="2" destOrd="0" presId="urn:microsoft.com/office/officeart/2005/8/layout/cycle6"/>
    <dgm:cxn modelId="{7E65111F-1B6D-466E-80A3-A5B8FA7EC176}" type="presParOf" srcId="{058D2A67-8193-44E2-8459-4DA85B5BEDF8}" destId="{168D56A8-7033-4264-A2DA-29A6DF12A99C}" srcOrd="3" destOrd="0" presId="urn:microsoft.com/office/officeart/2005/8/layout/cycle6"/>
    <dgm:cxn modelId="{7CDE7C0C-FEA3-4A8F-8077-931DAE490612}" type="presParOf" srcId="{058D2A67-8193-44E2-8459-4DA85B5BEDF8}" destId="{AFD87313-6251-434C-94B1-8888B2064417}" srcOrd="4" destOrd="0" presId="urn:microsoft.com/office/officeart/2005/8/layout/cycle6"/>
    <dgm:cxn modelId="{6EEAEBF9-1A74-4F66-B599-34EB0499A945}" type="presParOf" srcId="{058D2A67-8193-44E2-8459-4DA85B5BEDF8}" destId="{A661689D-5571-4DF1-BA2F-E48F1223ECB3}" srcOrd="5" destOrd="0" presId="urn:microsoft.com/office/officeart/2005/8/layout/cycle6"/>
    <dgm:cxn modelId="{F9195796-A059-4A12-8D78-FED98D0A9A65}" type="presParOf" srcId="{058D2A67-8193-44E2-8459-4DA85B5BEDF8}" destId="{DE669624-3100-4E9F-812B-5333A8A776E0}" srcOrd="6" destOrd="0" presId="urn:microsoft.com/office/officeart/2005/8/layout/cycle6"/>
    <dgm:cxn modelId="{C79B3D77-5F9E-44D4-8ADB-2A8B1FE0240A}" type="presParOf" srcId="{058D2A67-8193-44E2-8459-4DA85B5BEDF8}" destId="{705C83FD-39A1-4029-8014-61EE23B7ACD4}" srcOrd="7" destOrd="0" presId="urn:microsoft.com/office/officeart/2005/8/layout/cycle6"/>
    <dgm:cxn modelId="{90C2D847-3829-4F2C-AA31-548663FDAF12}" type="presParOf" srcId="{058D2A67-8193-44E2-8459-4DA85B5BEDF8}" destId="{9BF93B72-CEF2-422A-AD47-E72EB9B38128}"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EB46C-4559-43AB-8CE7-2A8C34FB9F74}">
      <dsp:nvSpPr>
        <dsp:cNvPr id="0" name=""/>
        <dsp:cNvSpPr/>
      </dsp:nvSpPr>
      <dsp:spPr>
        <a:xfrm>
          <a:off x="2261495" y="133"/>
          <a:ext cx="2459787" cy="1379102"/>
        </a:xfrm>
        <a:prstGeom prst="roundRect">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CH" sz="1800" kern="1200" dirty="0"/>
            <a:t>Technische Beschleunigung</a:t>
          </a:r>
        </a:p>
      </dsp:txBody>
      <dsp:txXfrm>
        <a:off x="2328817" y="67455"/>
        <a:ext cx="2325143" cy="1244458"/>
      </dsp:txXfrm>
    </dsp:sp>
    <dsp:sp modelId="{29CF101D-E320-4C14-BF18-C02D9484023E}">
      <dsp:nvSpPr>
        <dsp:cNvPr id="0" name=""/>
        <dsp:cNvSpPr/>
      </dsp:nvSpPr>
      <dsp:spPr>
        <a:xfrm>
          <a:off x="1651455" y="689684"/>
          <a:ext cx="3679867" cy="3679867"/>
        </a:xfrm>
        <a:custGeom>
          <a:avLst/>
          <a:gdLst/>
          <a:ahLst/>
          <a:cxnLst/>
          <a:rect l="0" t="0" r="0" b="0"/>
          <a:pathLst>
            <a:path>
              <a:moveTo>
                <a:pt x="3082464" y="482924"/>
              </a:moveTo>
              <a:arcTo wR="1839933" hR="1839933" stAng="18748707" swAng="3251058"/>
            </a:path>
          </a:pathLst>
        </a:custGeom>
        <a:noFill/>
        <a:ln w="57150" cap="flat" cmpd="sng" algn="ctr">
          <a:solidFill>
            <a:srgbClr val="C00000"/>
          </a:solidFill>
          <a:prstDash val="solid"/>
          <a:miter lim="800000"/>
          <a:headEnd type="none" w="med" len="med"/>
          <a:tailEnd type="triangle" w="med" len="med"/>
        </a:ln>
        <a:effectLst/>
      </dsp:spPr>
      <dsp:style>
        <a:lnRef idx="1">
          <a:scrgbClr r="0" g="0" b="0"/>
        </a:lnRef>
        <a:fillRef idx="0">
          <a:scrgbClr r="0" g="0" b="0"/>
        </a:fillRef>
        <a:effectRef idx="0">
          <a:scrgbClr r="0" g="0" b="0"/>
        </a:effectRef>
        <a:fontRef idx="minor"/>
      </dsp:style>
    </dsp:sp>
    <dsp:sp modelId="{168D56A8-7033-4264-A2DA-29A6DF12A99C}">
      <dsp:nvSpPr>
        <dsp:cNvPr id="0" name=""/>
        <dsp:cNvSpPr/>
      </dsp:nvSpPr>
      <dsp:spPr>
        <a:xfrm>
          <a:off x="3808660" y="2760033"/>
          <a:ext cx="2552315" cy="1379102"/>
        </a:xfrm>
        <a:prstGeom prst="roundRect">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CH" sz="1800" kern="1200" dirty="0"/>
            <a:t>Beschleunigung des sozialen Wandels</a:t>
          </a:r>
        </a:p>
      </dsp:txBody>
      <dsp:txXfrm>
        <a:off x="3875982" y="2827355"/>
        <a:ext cx="2417671" cy="1244458"/>
      </dsp:txXfrm>
    </dsp:sp>
    <dsp:sp modelId="{A661689D-5571-4DF1-BA2F-E48F1223ECB3}">
      <dsp:nvSpPr>
        <dsp:cNvPr id="0" name=""/>
        <dsp:cNvSpPr/>
      </dsp:nvSpPr>
      <dsp:spPr>
        <a:xfrm>
          <a:off x="1651455" y="689684"/>
          <a:ext cx="3679867" cy="3679867"/>
        </a:xfrm>
        <a:custGeom>
          <a:avLst/>
          <a:gdLst/>
          <a:ahLst/>
          <a:cxnLst/>
          <a:rect l="0" t="0" r="0" b="0"/>
          <a:pathLst>
            <a:path>
              <a:moveTo>
                <a:pt x="2715814" y="3458015"/>
              </a:moveTo>
              <a:arcTo wR="1839933" hR="1839933" stAng="3694377" swAng="3411245"/>
            </a:path>
          </a:pathLst>
        </a:custGeom>
        <a:noFill/>
        <a:ln w="57150" cap="flat" cmpd="sng" algn="ctr">
          <a:solidFill>
            <a:srgbClr val="C00000"/>
          </a:solidFill>
          <a:prstDash val="solid"/>
          <a:miter lim="800000"/>
          <a:headEnd type="none" w="med" len="med"/>
          <a:tailEnd type="triangle" w="med" len="med"/>
        </a:ln>
        <a:effectLst/>
      </dsp:spPr>
      <dsp:style>
        <a:lnRef idx="1">
          <a:scrgbClr r="0" g="0" b="0"/>
        </a:lnRef>
        <a:fillRef idx="0">
          <a:scrgbClr r="0" g="0" b="0"/>
        </a:fillRef>
        <a:effectRef idx="0">
          <a:scrgbClr r="0" g="0" b="0"/>
        </a:effectRef>
        <a:fontRef idx="minor"/>
      </dsp:style>
    </dsp:sp>
    <dsp:sp modelId="{DE669624-3100-4E9F-812B-5333A8A776E0}">
      <dsp:nvSpPr>
        <dsp:cNvPr id="0" name=""/>
        <dsp:cNvSpPr/>
      </dsp:nvSpPr>
      <dsp:spPr>
        <a:xfrm>
          <a:off x="647464" y="2760033"/>
          <a:ext cx="2500991" cy="1379102"/>
        </a:xfrm>
        <a:prstGeom prst="roundRect">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CH" sz="1800" kern="1200" dirty="0"/>
            <a:t>Beschleunigung des Lebenstempos</a:t>
          </a:r>
        </a:p>
      </dsp:txBody>
      <dsp:txXfrm>
        <a:off x="714786" y="2827355"/>
        <a:ext cx="2366347" cy="1244458"/>
      </dsp:txXfrm>
    </dsp:sp>
    <dsp:sp modelId="{9BF93B72-CEF2-422A-AD47-E72EB9B38128}">
      <dsp:nvSpPr>
        <dsp:cNvPr id="0" name=""/>
        <dsp:cNvSpPr/>
      </dsp:nvSpPr>
      <dsp:spPr>
        <a:xfrm>
          <a:off x="1651455" y="689684"/>
          <a:ext cx="3679867" cy="3679867"/>
        </a:xfrm>
        <a:custGeom>
          <a:avLst/>
          <a:gdLst/>
          <a:ahLst/>
          <a:cxnLst/>
          <a:rect l="0" t="0" r="0" b="0"/>
          <a:pathLst>
            <a:path>
              <a:moveTo>
                <a:pt x="12426" y="2053411"/>
              </a:moveTo>
              <a:arcTo wR="1839933" hR="1839933" stAng="10400235" swAng="3251058"/>
            </a:path>
          </a:pathLst>
        </a:custGeom>
        <a:noFill/>
        <a:ln w="57150" cap="flat" cmpd="sng" algn="ctr">
          <a:solidFill>
            <a:srgbClr val="C00000"/>
          </a:solidFill>
          <a:prstDash val="solid"/>
          <a:miter lim="800000"/>
          <a:headEnd type="none" w="med" len="med"/>
          <a:tailEnd type="triangle"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3"/>
          <p:cNvSpPr>
            <a:spLocks noGrp="1"/>
          </p:cNvSpPr>
          <p:nvPr>
            <p:ph type="ftr" sz="quarter" idx="2"/>
          </p:nvPr>
        </p:nvSpPr>
        <p:spPr>
          <a:xfrm>
            <a:off x="449943" y="8461489"/>
            <a:ext cx="2971800" cy="458787"/>
          </a:xfrm>
          <a:prstGeom prst="rect">
            <a:avLst/>
          </a:prstGeom>
        </p:spPr>
        <p:txBody>
          <a:bodyPr vert="horz" lIns="91440" tIns="45720" rIns="91440" bIns="45720" rtlCol="0" anchor="b"/>
          <a:lstStyle>
            <a:lvl1pPr algn="l">
              <a:defRPr sz="1200"/>
            </a:lvl1pPr>
          </a:lstStyle>
          <a:p>
            <a:r>
              <a:rPr lang="de-CH" dirty="0"/>
              <a:t>www.seminare-ps.net</a:t>
            </a:r>
          </a:p>
          <a:p>
            <a:r>
              <a:rPr lang="de-CH" dirty="0"/>
              <a:t>www.studium-religion-psychotherapie.de</a:t>
            </a:r>
          </a:p>
        </p:txBody>
      </p:sp>
      <p:sp>
        <p:nvSpPr>
          <p:cNvPr id="7"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8A5CD5-0F9D-401F-A3C4-DBA2B9A6D3A6}" type="slidenum">
              <a:rPr lang="de-CH" smtClean="0"/>
              <a:t>‹Nr.›</a:t>
            </a:fld>
            <a:endParaRPr lang="de-CH"/>
          </a:p>
        </p:txBody>
      </p:sp>
      <p:sp>
        <p:nvSpPr>
          <p:cNvPr id="8" name="Textfeld 7"/>
          <p:cNvSpPr txBox="1"/>
          <p:nvPr/>
        </p:nvSpPr>
        <p:spPr>
          <a:xfrm>
            <a:off x="3556000" y="0"/>
            <a:ext cx="3302000" cy="646331"/>
          </a:xfrm>
          <a:prstGeom prst="rect">
            <a:avLst/>
          </a:prstGeom>
          <a:noFill/>
        </p:spPr>
        <p:txBody>
          <a:bodyPr wrap="square" rtlCol="0">
            <a:spAutoFit/>
          </a:bodyPr>
          <a:lstStyle/>
          <a:p>
            <a:r>
              <a:rPr lang="de-CH" sz="1200" dirty="0"/>
              <a:t>Prof. Dr. Samuel Pfeifer</a:t>
            </a:r>
          </a:p>
          <a:p>
            <a:r>
              <a:rPr lang="de-CH" sz="1200" dirty="0"/>
              <a:t>Burnout – Was bringt uns aus der Balance?</a:t>
            </a:r>
          </a:p>
          <a:p>
            <a:r>
              <a:rPr lang="de-CH" sz="1200" dirty="0"/>
              <a:t>Vortrag 1</a:t>
            </a:r>
          </a:p>
        </p:txBody>
      </p:sp>
    </p:spTree>
    <p:extLst>
      <p:ext uri="{BB962C8B-B14F-4D97-AF65-F5344CB8AC3E}">
        <p14:creationId xmlns:p14="http://schemas.microsoft.com/office/powerpoint/2010/main" val="3672360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60628-1065-4A2A-B9A7-D66CDB5A976B}" type="datetimeFigureOut">
              <a:rPr lang="de-CH" smtClean="0"/>
              <a:t>14.09.2016</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768E8-E0C7-4286-A125-613D17263600}" type="slidenum">
              <a:rPr lang="de-CH" smtClean="0"/>
              <a:t>‹Nr.›</a:t>
            </a:fld>
            <a:endParaRPr lang="de-CH"/>
          </a:p>
        </p:txBody>
      </p:sp>
    </p:spTree>
    <p:extLst>
      <p:ext uri="{BB962C8B-B14F-4D97-AF65-F5344CB8AC3E}">
        <p14:creationId xmlns:p14="http://schemas.microsoft.com/office/powerpoint/2010/main" val="192811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b="1" dirty="0"/>
              <a:t>Hartmut Rosa</a:t>
            </a:r>
            <a:r>
              <a:rPr lang="de-CH" sz="1200" dirty="0"/>
              <a:t>, Professor für Allgemeine und Theoretische Soziologie Universität Jena; Leitung Max Weber Kolleg für kultur- und sozialwissenschaftliche Studien Univ. Erfurt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5</a:t>
            </a:fld>
            <a:endParaRPr lang="de-CH"/>
          </a:p>
        </p:txBody>
      </p:sp>
    </p:spTree>
    <p:extLst>
      <p:ext uri="{BB962C8B-B14F-4D97-AF65-F5344CB8AC3E}">
        <p14:creationId xmlns:p14="http://schemas.microsoft.com/office/powerpoint/2010/main" val="179027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Beard, </a:t>
            </a:r>
            <a:r>
              <a:rPr lang="de-CH" dirty="0" err="1"/>
              <a:t>Amercian</a:t>
            </a:r>
            <a:r>
              <a:rPr lang="de-CH" dirty="0"/>
              <a:t> </a:t>
            </a:r>
            <a:r>
              <a:rPr lang="de-CH" dirty="0" err="1"/>
              <a:t>Nervousness</a:t>
            </a:r>
            <a:r>
              <a:rPr lang="de-CH" dirty="0"/>
              <a:t> 1869</a:t>
            </a:r>
          </a:p>
          <a:p>
            <a:endParaRPr lang="de-CH" dirty="0"/>
          </a:p>
        </p:txBody>
      </p:sp>
      <p:sp>
        <p:nvSpPr>
          <p:cNvPr id="4" name="Foliennummernplatzhalter 3"/>
          <p:cNvSpPr>
            <a:spLocks noGrp="1"/>
          </p:cNvSpPr>
          <p:nvPr>
            <p:ph type="sldNum" sz="quarter" idx="10"/>
          </p:nvPr>
        </p:nvSpPr>
        <p:spPr/>
        <p:txBody>
          <a:bodyPr/>
          <a:lstStyle/>
          <a:p>
            <a:fld id="{1E5768E8-E0C7-4286-A125-613D17263600}" type="slidenum">
              <a:rPr lang="de-CH" smtClean="0"/>
              <a:t>16</a:t>
            </a:fld>
            <a:endParaRPr lang="de-CH"/>
          </a:p>
        </p:txBody>
      </p:sp>
    </p:spTree>
    <p:extLst>
      <p:ext uri="{BB962C8B-B14F-4D97-AF65-F5344CB8AC3E}">
        <p14:creationId xmlns:p14="http://schemas.microsoft.com/office/powerpoint/2010/main" val="3566735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err="1"/>
              <a:t>Quelle</a:t>
            </a:r>
            <a:r>
              <a:rPr lang="de-CH"/>
              <a:t>: Eckart </a:t>
            </a:r>
            <a:r>
              <a:rPr lang="de-CH" dirty="0"/>
              <a:t>W.U. (2014) Nervöse Zeiten – Wilhelm Erb und ‘sein’ Zeitalter der Neurasthenie im Kontext. Psyche im Fokus</a:t>
            </a:r>
            <a:r>
              <a:rPr lang="de-CH" baseline="0" dirty="0"/>
              <a:t> (DGPPN) 2 / 2014</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17</a:t>
            </a:fld>
            <a:endParaRPr lang="de-CH"/>
          </a:p>
        </p:txBody>
      </p:sp>
    </p:spTree>
    <p:extLst>
      <p:ext uri="{BB962C8B-B14F-4D97-AF65-F5344CB8AC3E}">
        <p14:creationId xmlns:p14="http://schemas.microsoft.com/office/powerpoint/2010/main" val="389684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Aus NZZ</a:t>
            </a:r>
            <a:r>
              <a:rPr lang="de-CH" baseline="0" dirty="0"/>
              <a:t> am Sonntag, 3. August 2014</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19</a:t>
            </a:fld>
            <a:endParaRPr lang="de-CH"/>
          </a:p>
        </p:txBody>
      </p:sp>
    </p:spTree>
    <p:extLst>
      <p:ext uri="{BB962C8B-B14F-4D97-AF65-F5344CB8AC3E}">
        <p14:creationId xmlns:p14="http://schemas.microsoft.com/office/powerpoint/2010/main" val="3765477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20</a:t>
            </a:fld>
            <a:endParaRPr lang="de-CH"/>
          </a:p>
        </p:txBody>
      </p:sp>
    </p:spTree>
    <p:extLst>
      <p:ext uri="{BB962C8B-B14F-4D97-AF65-F5344CB8AC3E}">
        <p14:creationId xmlns:p14="http://schemas.microsoft.com/office/powerpoint/2010/main" val="327827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21F1220A-BBEF-4BA0-88B6-C9B8DC776A93}" type="slidenum">
              <a:rPr lang="de-CH" sz="1200" smtClean="0"/>
              <a:pPr/>
              <a:t>25</a:t>
            </a:fld>
            <a:endParaRPr lang="de-CH"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94104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163FC35C-FDB3-4765-AEB2-A7A46FE2AD4F}" type="slidenum">
              <a:rPr lang="de-CH" sz="1200" smtClean="0"/>
              <a:pPr/>
              <a:t>26</a:t>
            </a:fld>
            <a:endParaRPr lang="de-CH"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de-DE"/>
          </a:p>
        </p:txBody>
      </p:sp>
    </p:spTree>
    <p:extLst>
      <p:ext uri="{BB962C8B-B14F-4D97-AF65-F5344CB8AC3E}">
        <p14:creationId xmlns:p14="http://schemas.microsoft.com/office/powerpoint/2010/main" val="133450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9FAA31F8-95A0-4205-A843-90B4DF05B720}" type="slidenum">
              <a:rPr lang="de-CH" sz="1200" smtClean="0"/>
              <a:pPr/>
              <a:t>28</a:t>
            </a:fld>
            <a:endParaRPr lang="de-CH"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900429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D28E22FD-A11F-41DE-98B4-DAA650C945B3}" type="slidenum">
              <a:rPr lang="de-CH" sz="1200" smtClean="0"/>
              <a:pPr/>
              <a:t>29</a:t>
            </a:fld>
            <a:endParaRPr lang="de-CH"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2470867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F1E3A4DD-F30D-42FD-8BFB-128CF153C9A0}" type="slidenum">
              <a:rPr lang="de-CH" sz="1200" smtClean="0"/>
              <a:pPr/>
              <a:t>32</a:t>
            </a:fld>
            <a:endParaRPr lang="de-CH"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de-DE"/>
          </a:p>
        </p:txBody>
      </p:sp>
    </p:spTree>
    <p:extLst>
      <p:ext uri="{BB962C8B-B14F-4D97-AF65-F5344CB8AC3E}">
        <p14:creationId xmlns:p14="http://schemas.microsoft.com/office/powerpoint/2010/main" val="336645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FAA8596D-F0E8-4ED9-A3D9-8221D0CCABA1}" type="slidenum">
              <a:rPr lang="de-CH" sz="1200" smtClean="0"/>
              <a:pPr/>
              <a:t>33</a:t>
            </a:fld>
            <a:endParaRPr lang="de-CH"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236847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b="1" dirty="0"/>
              <a:t>Hartmut Rosa</a:t>
            </a:r>
            <a:r>
              <a:rPr lang="de-CH" sz="1200" dirty="0"/>
              <a:t>, Professor für Allgemeine und Theoretische Soziologie Universität Jena; Leitung Max Weber Kolleg für kultur- und sozialwissenschaftliche Studien Univ. Erfurt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6</a:t>
            </a:fld>
            <a:endParaRPr lang="de-CH"/>
          </a:p>
        </p:txBody>
      </p:sp>
    </p:spTree>
    <p:extLst>
      <p:ext uri="{BB962C8B-B14F-4D97-AF65-F5344CB8AC3E}">
        <p14:creationId xmlns:p14="http://schemas.microsoft.com/office/powerpoint/2010/main" val="3089830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C1D5C7D2-26D4-4CD9-A8B4-CC1E2E8D83AF}" type="slidenum">
              <a:rPr lang="de-CH" sz="1200" smtClean="0"/>
              <a:pPr/>
              <a:t>34</a:t>
            </a:fld>
            <a:endParaRPr lang="de-CH"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2409105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229027C1-0D74-4210-9928-B0CB9D7AD33B}" type="slidenum">
              <a:rPr lang="de-CH" sz="1200" smtClean="0"/>
              <a:pPr/>
              <a:t>35</a:t>
            </a:fld>
            <a:endParaRPr lang="de-CH"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3968162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4AE150A2-3BE7-4F4F-84DD-E52FC446D369}" type="slidenum">
              <a:rPr lang="de-CH" sz="1200" smtClean="0"/>
              <a:pPr/>
              <a:t>36</a:t>
            </a:fld>
            <a:endParaRPr lang="de-CH"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1254247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F6E423ED-280B-4B30-911B-8535F40B5752}" type="slidenum">
              <a:rPr lang="de-CH" sz="1200" smtClean="0"/>
              <a:pPr/>
              <a:t>38</a:t>
            </a:fld>
            <a:endParaRPr lang="de-CH"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2136705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871C71FC-B38A-4B59-9E60-E9C9804DC27F}" type="slidenum">
              <a:rPr lang="de-CH" sz="1200" smtClean="0"/>
              <a:pPr/>
              <a:t>39</a:t>
            </a:fld>
            <a:endParaRPr lang="de-CH"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566914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D644213F-72AE-498D-83B2-F6D24B4EF43C}" type="slidenum">
              <a:rPr lang="de-CH" sz="1200" smtClean="0"/>
              <a:pPr/>
              <a:t>40</a:t>
            </a:fld>
            <a:endParaRPr lang="de-CH"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3060191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96042163-7FAA-48DF-8998-8A6DC95A0355}" type="slidenum">
              <a:rPr lang="de-CH" sz="1200" smtClean="0"/>
              <a:pPr/>
              <a:t>42</a:t>
            </a:fld>
            <a:endParaRPr lang="de-CH"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endParaRPr lang="de-DE"/>
          </a:p>
        </p:txBody>
      </p:sp>
    </p:spTree>
    <p:extLst>
      <p:ext uri="{BB962C8B-B14F-4D97-AF65-F5344CB8AC3E}">
        <p14:creationId xmlns:p14="http://schemas.microsoft.com/office/powerpoint/2010/main" val="99771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E2118-F44A-4111-BEB5-10A34DCA54AE}" type="slidenum">
              <a:rPr lang="de-CH"/>
              <a:pPr/>
              <a:t>9</a:t>
            </a:fld>
            <a:endParaRPr lang="de-CH"/>
          </a:p>
        </p:txBody>
      </p:sp>
      <p:sp>
        <p:nvSpPr>
          <p:cNvPr id="173058" name="Rectangle 2"/>
          <p:cNvSpPr>
            <a:spLocks noGrp="1" noRot="1" noChangeAspect="1" noChangeArrowheads="1" noTextEdit="1"/>
          </p:cNvSpPr>
          <p:nvPr>
            <p:ph type="sldImg"/>
          </p:nvPr>
        </p:nvSpPr>
        <p:spPr>
          <a:xfrm>
            <a:off x="630238" y="768350"/>
            <a:ext cx="5840412" cy="3836988"/>
          </a:xfrm>
          <a:ln/>
        </p:spPr>
      </p:sp>
      <p:sp>
        <p:nvSpPr>
          <p:cNvPr id="17305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40516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34B2E552-E096-4A2E-89B0-058AB30DAD3B}" type="slidenum">
              <a:rPr lang="de-CH" sz="1200" smtClean="0"/>
              <a:pPr/>
              <a:t>10</a:t>
            </a:fld>
            <a:endParaRPr lang="de-CH"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332392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386D4E63-9390-4329-8738-DB4029E7317D}" type="slidenum">
              <a:rPr lang="de-CH" sz="1200" smtClean="0"/>
              <a:pPr/>
              <a:t>11</a:t>
            </a:fld>
            <a:endParaRPr lang="de-CH"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80794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0CADC10C-A915-4EE2-BEC7-373019F51126}" type="slidenum">
              <a:rPr lang="de-CH" sz="1200" smtClean="0"/>
              <a:pPr/>
              <a:t>12</a:t>
            </a:fld>
            <a:endParaRPr lang="de-CH" sz="1200"/>
          </a:p>
        </p:txBody>
      </p:sp>
      <p:sp>
        <p:nvSpPr>
          <p:cNvPr id="82947" name="Rectangle 2"/>
          <p:cNvSpPr>
            <a:spLocks noGrp="1" noRot="1" noChangeAspect="1" noChangeArrowheads="1" noTextEdit="1"/>
          </p:cNvSpPr>
          <p:nvPr>
            <p:ph type="sldImg"/>
          </p:nvPr>
        </p:nvSpPr>
        <p:spPr>
          <a:xfrm>
            <a:off x="628650" y="768350"/>
            <a:ext cx="5842000" cy="3836988"/>
          </a:xfrm>
          <a:ln/>
        </p:spPr>
      </p:sp>
      <p:sp>
        <p:nvSpPr>
          <p:cNvPr id="82948" name="Rectangle 3"/>
          <p:cNvSpPr>
            <a:spLocks noGrp="1" noChangeArrowheads="1"/>
          </p:cNvSpPr>
          <p:nvPr>
            <p:ph type="body" idx="1"/>
          </p:nvPr>
        </p:nvSpPr>
        <p:spPr>
          <a:xfrm>
            <a:off x="946150" y="4860925"/>
            <a:ext cx="5207000" cy="4605338"/>
          </a:xfrm>
          <a:noFill/>
        </p:spPr>
        <p:txBody>
          <a:bodyPr/>
          <a:lstStyle/>
          <a:p>
            <a:endParaRPr lang="de-DE"/>
          </a:p>
        </p:txBody>
      </p:sp>
    </p:spTree>
    <p:extLst>
      <p:ext uri="{BB962C8B-B14F-4D97-AF65-F5344CB8AC3E}">
        <p14:creationId xmlns:p14="http://schemas.microsoft.com/office/powerpoint/2010/main" val="132719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755FC5D1-4A45-4392-84A3-B7DCA52452FD}" type="slidenum">
              <a:rPr lang="de-CH" sz="1200" smtClean="0"/>
              <a:pPr/>
              <a:t>13</a:t>
            </a:fld>
            <a:endParaRPr lang="de-CH" sz="1200"/>
          </a:p>
        </p:txBody>
      </p:sp>
      <p:sp>
        <p:nvSpPr>
          <p:cNvPr id="83971" name="Rectangle 2"/>
          <p:cNvSpPr>
            <a:spLocks noGrp="1" noRot="1" noChangeAspect="1" noChangeArrowheads="1" noTextEdit="1"/>
          </p:cNvSpPr>
          <p:nvPr>
            <p:ph type="sldImg"/>
          </p:nvPr>
        </p:nvSpPr>
        <p:spPr>
          <a:xfrm>
            <a:off x="628650" y="768350"/>
            <a:ext cx="5842000" cy="3836988"/>
          </a:xfrm>
          <a:ln/>
        </p:spPr>
      </p:sp>
      <p:sp>
        <p:nvSpPr>
          <p:cNvPr id="83972" name="Rectangle 3"/>
          <p:cNvSpPr>
            <a:spLocks noGrp="1" noChangeArrowheads="1"/>
          </p:cNvSpPr>
          <p:nvPr>
            <p:ph type="body" idx="1"/>
          </p:nvPr>
        </p:nvSpPr>
        <p:spPr>
          <a:xfrm>
            <a:off x="946150" y="4860925"/>
            <a:ext cx="5207000" cy="4605338"/>
          </a:xfrm>
          <a:noFill/>
        </p:spPr>
        <p:txBody>
          <a:bodyPr/>
          <a:lstStyle/>
          <a:p>
            <a:endParaRPr lang="de-DE"/>
          </a:p>
        </p:txBody>
      </p:sp>
    </p:spTree>
    <p:extLst>
      <p:ext uri="{BB962C8B-B14F-4D97-AF65-F5344CB8AC3E}">
        <p14:creationId xmlns:p14="http://schemas.microsoft.com/office/powerpoint/2010/main" val="172587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99475FE4-A442-4D61-9FD3-BB8B6A421102}" type="slidenum">
              <a:rPr lang="de-CH" sz="1200" smtClean="0"/>
              <a:pPr/>
              <a:t>14</a:t>
            </a:fld>
            <a:endParaRPr lang="de-CH" sz="1200"/>
          </a:p>
        </p:txBody>
      </p:sp>
      <p:sp>
        <p:nvSpPr>
          <p:cNvPr id="84995" name="Rectangle 2"/>
          <p:cNvSpPr>
            <a:spLocks noGrp="1" noRot="1" noChangeAspect="1" noChangeArrowheads="1" noTextEdit="1"/>
          </p:cNvSpPr>
          <p:nvPr>
            <p:ph type="sldImg"/>
          </p:nvPr>
        </p:nvSpPr>
        <p:spPr>
          <a:xfrm>
            <a:off x="628650" y="768350"/>
            <a:ext cx="5842000" cy="3836988"/>
          </a:xfrm>
          <a:ln/>
        </p:spPr>
      </p:sp>
      <p:sp>
        <p:nvSpPr>
          <p:cNvPr id="84996" name="Rectangle 3"/>
          <p:cNvSpPr>
            <a:spLocks noGrp="1" noChangeArrowheads="1"/>
          </p:cNvSpPr>
          <p:nvPr>
            <p:ph type="body" idx="1"/>
          </p:nvPr>
        </p:nvSpPr>
        <p:spPr>
          <a:xfrm>
            <a:off x="946150" y="4860925"/>
            <a:ext cx="5207000" cy="4605338"/>
          </a:xfrm>
          <a:noFill/>
        </p:spPr>
        <p:txBody>
          <a:bodyPr/>
          <a:lstStyle/>
          <a:p>
            <a:endParaRPr lang="de-DE"/>
          </a:p>
        </p:txBody>
      </p:sp>
    </p:spTree>
    <p:extLst>
      <p:ext uri="{BB962C8B-B14F-4D97-AF65-F5344CB8AC3E}">
        <p14:creationId xmlns:p14="http://schemas.microsoft.com/office/powerpoint/2010/main" val="119866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fld id="{98E1D679-2639-4563-A07E-E83C0469AD84}" type="slidenum">
              <a:rPr lang="de-CH" sz="1200" smtClean="0"/>
              <a:pPr/>
              <a:t>15</a:t>
            </a:fld>
            <a:endParaRPr lang="de-CH" sz="1200"/>
          </a:p>
        </p:txBody>
      </p:sp>
      <p:sp>
        <p:nvSpPr>
          <p:cNvPr id="86019" name="Rectangle 2"/>
          <p:cNvSpPr>
            <a:spLocks noGrp="1" noRot="1" noChangeAspect="1" noChangeArrowheads="1" noTextEdit="1"/>
          </p:cNvSpPr>
          <p:nvPr>
            <p:ph type="sldImg"/>
          </p:nvPr>
        </p:nvSpPr>
        <p:spPr>
          <a:xfrm>
            <a:off x="628650" y="768350"/>
            <a:ext cx="5842000" cy="3836988"/>
          </a:xfrm>
          <a:ln/>
        </p:spPr>
      </p:sp>
      <p:sp>
        <p:nvSpPr>
          <p:cNvPr id="86020" name="Rectangle 3"/>
          <p:cNvSpPr>
            <a:spLocks noGrp="1" noChangeArrowheads="1"/>
          </p:cNvSpPr>
          <p:nvPr>
            <p:ph type="body" idx="1"/>
          </p:nvPr>
        </p:nvSpPr>
        <p:spPr>
          <a:xfrm>
            <a:off x="946150" y="4860925"/>
            <a:ext cx="5207000" cy="4605338"/>
          </a:xfrm>
          <a:noFill/>
        </p:spPr>
        <p:txBody>
          <a:bodyPr/>
          <a:lstStyle/>
          <a:p>
            <a:r>
              <a:rPr lang="de-DE" dirty="0"/>
              <a:t>Bildquelle: mobbing-und-burnout.sozialnetz.de</a:t>
            </a:r>
          </a:p>
        </p:txBody>
      </p:sp>
    </p:spTree>
    <p:extLst>
      <p:ext uri="{BB962C8B-B14F-4D97-AF65-F5344CB8AC3E}">
        <p14:creationId xmlns:p14="http://schemas.microsoft.com/office/powerpoint/2010/main" val="101688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20495" y="404814"/>
            <a:ext cx="8671883" cy="863600"/>
          </a:xfrm>
        </p:spPr>
        <p:txBody>
          <a:bodyPr/>
          <a:lstStyle/>
          <a:p>
            <a:r>
              <a:rPr lang="de-DE"/>
              <a:t>Titelmasterformat durch Klicken bearbeiten</a:t>
            </a:r>
            <a:endParaRPr lang="de-CH"/>
          </a:p>
        </p:txBody>
      </p:sp>
      <p:sp>
        <p:nvSpPr>
          <p:cNvPr id="3" name="Textplatzhalter 2"/>
          <p:cNvSpPr>
            <a:spLocks noGrp="1"/>
          </p:cNvSpPr>
          <p:nvPr>
            <p:ph type="body" sz="half" idx="1"/>
          </p:nvPr>
        </p:nvSpPr>
        <p:spPr>
          <a:xfrm>
            <a:off x="1603349" y="1628777"/>
            <a:ext cx="4199388" cy="4467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950030" y="1628777"/>
            <a:ext cx="4200923" cy="4467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a:xfrm>
            <a:off x="782495" y="6248436"/>
            <a:ext cx="2175642" cy="456771"/>
          </a:xfrm>
          <a:prstGeom prst="rect">
            <a:avLst/>
          </a:prstGeom>
        </p:spPr>
        <p:txBody>
          <a:bodyPr/>
          <a:lstStyle>
            <a:lvl1pPr>
              <a:defRPr/>
            </a:lvl1pPr>
          </a:lstStyle>
          <a:p>
            <a:pPr>
              <a:defRPr/>
            </a:pPr>
            <a:endParaRPr lang="en-US"/>
          </a:p>
        </p:txBody>
      </p:sp>
      <p:sp>
        <p:nvSpPr>
          <p:cNvPr id="6" name="Fußzeilenplatzhalter 5"/>
          <p:cNvSpPr>
            <a:spLocks noGrp="1"/>
          </p:cNvSpPr>
          <p:nvPr>
            <p:ph type="ftr" sz="quarter" idx="11"/>
          </p:nvPr>
        </p:nvSpPr>
        <p:spPr>
          <a:xfrm>
            <a:off x="3567256" y="6248436"/>
            <a:ext cx="3304889" cy="456771"/>
          </a:xfrm>
          <a:prstGeom prst="rect">
            <a:avLst/>
          </a:prstGeom>
        </p:spPr>
        <p:txBody>
          <a:bodyPr/>
          <a:lstStyle>
            <a:lvl1pPr>
              <a:defRPr/>
            </a:lvl1pPr>
          </a:lstStyle>
          <a:p>
            <a:pPr>
              <a:defRPr/>
            </a:pPr>
            <a:endParaRPr lang="en-US"/>
          </a:p>
        </p:txBody>
      </p:sp>
      <p:sp>
        <p:nvSpPr>
          <p:cNvPr id="7" name="Foliennummernplatzhalter 6"/>
          <p:cNvSpPr>
            <a:spLocks noGrp="1"/>
          </p:cNvSpPr>
          <p:nvPr>
            <p:ph type="sldNum" sz="quarter" idx="12"/>
          </p:nvPr>
        </p:nvSpPr>
        <p:spPr>
          <a:xfrm>
            <a:off x="7481264" y="6248436"/>
            <a:ext cx="2175642" cy="456771"/>
          </a:xfrm>
          <a:prstGeom prst="rect">
            <a:avLst/>
          </a:prstGeom>
        </p:spPr>
        <p:txBody>
          <a:bodyPr/>
          <a:lstStyle>
            <a:lvl1pPr>
              <a:defRPr/>
            </a:lvl1pPr>
          </a:lstStyle>
          <a:p>
            <a:pPr>
              <a:defRPr/>
            </a:pPr>
            <a:fld id="{D97FEA05-779F-4497-AA5D-E8C285E86C22}" type="slidenum">
              <a:rPr lang="en-US"/>
              <a:pPr>
                <a:defRPr/>
              </a:pPr>
              <a:t>‹Nr.›</a:t>
            </a:fld>
            <a:endParaRPr lang="en-US"/>
          </a:p>
        </p:txBody>
      </p:sp>
    </p:spTree>
    <p:extLst>
      <p:ext uri="{BB962C8B-B14F-4D97-AF65-F5344CB8AC3E}">
        <p14:creationId xmlns:p14="http://schemas.microsoft.com/office/powerpoint/2010/main" val="50354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lvl1pPr marL="228600" indent="-228600">
              <a:buClr>
                <a:schemeClr val="accent1">
                  <a:lumMod val="75000"/>
                </a:schemeClr>
              </a:buClr>
              <a:buFont typeface="Calibri" panose="020F0502020204030204" pitchFamily="34" charset="0"/>
              <a:buChar char="»"/>
              <a:defRPr/>
            </a:lvl1pPr>
            <a:lvl2pPr>
              <a:defRPr i="1"/>
            </a:lvl2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lvl1pPr marL="228600" indent="-228600">
              <a:defRPr lang="de-DE" sz="2800" kern="1200" dirty="0">
                <a:solidFill>
                  <a:schemeClr val="tx1"/>
                </a:solidFill>
                <a:latin typeface="+mn-lt"/>
                <a:ea typeface="+mn-ea"/>
                <a:cs typeface="+mn-cs"/>
              </a:defRPr>
            </a:lvl1pPr>
            <a:lvl2pPr marL="685800" indent="-228600">
              <a:defRPr lang="de-DE" sz="2400" i="1" kern="1200" dirty="0">
                <a:solidFill>
                  <a:schemeClr val="tx1"/>
                </a:solidFill>
                <a:latin typeface="+mn-lt"/>
                <a:ea typeface="+mn-ea"/>
                <a:cs typeface="+mn-cs"/>
              </a:defRPr>
            </a:lvl2pPr>
          </a:lstStyle>
          <a:p>
            <a:pPr marL="228600" lvl="0" indent="-228600" algn="l" defTabSz="914400" rtl="0" eaLnBrk="1" latinLnBrk="0" hangingPunct="1">
              <a:lnSpc>
                <a:spcPct val="90000"/>
              </a:lnSpc>
              <a:spcBef>
                <a:spcPts val="1000"/>
              </a:spcBef>
              <a:buClr>
                <a:schemeClr val="accent1">
                  <a:lumMod val="75000"/>
                </a:schemeClr>
              </a:buClr>
              <a:buFont typeface="Calibri" panose="020F0502020204030204" pitchFamily="34" charset="0"/>
              <a:buChar char="»"/>
            </a:pPr>
            <a:r>
              <a:rPr lang="de-DE" dirty="0"/>
              <a:t>Formatvorlagen des Textmasters bearbeiten</a:t>
            </a:r>
          </a:p>
          <a:p>
            <a:pPr marL="685800" lvl="1" indent="-228600" algn="l" defTabSz="914400" rtl="0" eaLnBrk="1" latinLnBrk="0" hangingPunct="1">
              <a:lnSpc>
                <a:spcPct val="90000"/>
              </a:lnSpc>
              <a:spcBef>
                <a:spcPts val="500"/>
              </a:spcBef>
              <a:buFont typeface="Arial" panose="020B0604020202020204" pitchFamily="34" charset="0"/>
              <a:buChar char="•"/>
            </a:pPr>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517527"/>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Rechteck 6"/>
          <p:cNvSpPr/>
          <p:nvPr userDrawn="1"/>
        </p:nvSpPr>
        <p:spPr>
          <a:xfrm>
            <a:off x="-53488" y="1648843"/>
            <a:ext cx="4877736" cy="31648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11" name="Grafik 10"/>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5146" y="-330506"/>
            <a:ext cx="10454546" cy="735170"/>
          </a:xfrm>
          <a:prstGeom prst="rect">
            <a:avLst/>
          </a:prstGeom>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502567"/>
            <a:ext cx="8873490" cy="2454444"/>
          </a:xfrm>
        </p:spPr>
        <p:txBody>
          <a:bodyPr>
            <a:normAutofit/>
          </a:bodyPr>
          <a:lstStyle/>
          <a:p>
            <a:r>
              <a:rPr lang="de-CH" dirty="0"/>
              <a:t>BURNOUT</a:t>
            </a:r>
            <a:br>
              <a:rPr lang="de-CH" dirty="0"/>
            </a:br>
            <a:r>
              <a:rPr lang="de-CH" sz="4000" dirty="0"/>
              <a:t>Was mich aus der Balance bringen kann</a:t>
            </a:r>
            <a:endParaRPr lang="de-CH" dirty="0"/>
          </a:p>
        </p:txBody>
      </p:sp>
      <p:sp>
        <p:nvSpPr>
          <p:cNvPr id="3" name="Untertitel 2"/>
          <p:cNvSpPr>
            <a:spLocks noGrp="1"/>
          </p:cNvSpPr>
          <p:nvPr>
            <p:ph type="subTitle" idx="1"/>
          </p:nvPr>
        </p:nvSpPr>
        <p:spPr>
          <a:xfrm>
            <a:off x="1304925" y="5127743"/>
            <a:ext cx="7829550" cy="1012371"/>
          </a:xfrm>
        </p:spPr>
        <p:txBody>
          <a:bodyPr/>
          <a:lstStyle/>
          <a:p>
            <a:r>
              <a:rPr lang="de-CH" dirty="0"/>
              <a:t>Prof. Dr. med. Samuel Pfeifer</a:t>
            </a:r>
          </a:p>
        </p:txBody>
      </p:sp>
      <p:pic>
        <p:nvPicPr>
          <p:cNvPr id="6" name="Grafik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624266"/>
            <a:ext cx="10676586" cy="4742905"/>
          </a:xfrm>
          <a:prstGeom prst="rect">
            <a:avLst/>
          </a:prstGeom>
        </p:spPr>
      </p:pic>
    </p:spTree>
    <p:extLst>
      <p:ext uri="{BB962C8B-B14F-4D97-AF65-F5344CB8AC3E}">
        <p14:creationId xmlns:p14="http://schemas.microsoft.com/office/powerpoint/2010/main" val="81035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descr="Burnout_Lehrer1"/>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883011" y="1703695"/>
            <a:ext cx="3780523" cy="25085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1" name="Picture 10" descr="Schwester_Trost"/>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744852" y="1689886"/>
            <a:ext cx="4602910" cy="25592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2" name="Rectangle 11"/>
          <p:cNvSpPr>
            <a:spLocks noGrp="1" noChangeArrowheads="1"/>
          </p:cNvSpPr>
          <p:nvPr>
            <p:ph type="title"/>
          </p:nvPr>
        </p:nvSpPr>
        <p:spPr/>
        <p:txBody>
          <a:bodyPr/>
          <a:lstStyle/>
          <a:p>
            <a:r>
              <a:rPr lang="de-CH"/>
              <a:t>Wer ist besonders gefährdet?</a:t>
            </a:r>
          </a:p>
        </p:txBody>
      </p:sp>
      <p:sp>
        <p:nvSpPr>
          <p:cNvPr id="48133" name="Text Box 12"/>
          <p:cNvSpPr txBox="1">
            <a:spLocks noChangeArrowheads="1"/>
          </p:cNvSpPr>
          <p:nvPr/>
        </p:nvSpPr>
        <p:spPr bwMode="auto">
          <a:xfrm>
            <a:off x="883011" y="4480784"/>
            <a:ext cx="8464751" cy="44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sz="2320"/>
              <a:t>Helfende Berufe – z.B. Lehrer, Pflegende</a:t>
            </a:r>
          </a:p>
        </p:txBody>
      </p:sp>
    </p:spTree>
    <p:extLst>
      <p:ext uri="{BB962C8B-B14F-4D97-AF65-F5344CB8AC3E}">
        <p14:creationId xmlns:p14="http://schemas.microsoft.com/office/powerpoint/2010/main" val="49585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0495" y="544510"/>
            <a:ext cx="8671883" cy="618325"/>
          </a:xfrm>
        </p:spPr>
        <p:txBody>
          <a:bodyPr/>
          <a:lstStyle/>
          <a:p>
            <a:endParaRPr lang="de-CH"/>
          </a:p>
        </p:txBody>
      </p:sp>
      <p:sp>
        <p:nvSpPr>
          <p:cNvPr id="23555" name="Rectangle 3"/>
          <p:cNvSpPr>
            <a:spLocks noGrp="1" noChangeArrowheads="1"/>
          </p:cNvSpPr>
          <p:nvPr>
            <p:ph type="body" idx="1"/>
          </p:nvPr>
        </p:nvSpPr>
        <p:spPr>
          <a:xfrm>
            <a:off x="1603348" y="1504984"/>
            <a:ext cx="8547603" cy="4467891"/>
          </a:xfrm>
        </p:spPr>
        <p:txBody>
          <a:bodyPr/>
          <a:lstStyle/>
          <a:p>
            <a:endParaRPr lang="de-CH"/>
          </a:p>
        </p:txBody>
      </p:sp>
      <p:pic>
        <p:nvPicPr>
          <p:cNvPr id="23556" name="Picture 4" descr="Arbeit_Dis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44" y="157866"/>
            <a:ext cx="10644998" cy="606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p:cNvSpPr>
            <a:spLocks noChangeArrowheads="1"/>
          </p:cNvSpPr>
          <p:nvPr/>
        </p:nvSpPr>
        <p:spPr bwMode="auto">
          <a:xfrm>
            <a:off x="-417330" y="4802202"/>
            <a:ext cx="11063862" cy="1897933"/>
          </a:xfrm>
          <a:prstGeom prst="rect">
            <a:avLst/>
          </a:prstGeom>
          <a:solidFill>
            <a:srgbClr val="66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706" b="1">
                <a:solidFill>
                  <a:schemeClr val="bg1"/>
                </a:solidFill>
              </a:rPr>
              <a:t>„Der Ausfall von Leistungsträgern </a:t>
            </a:r>
            <a:br>
              <a:rPr lang="de-CH" sz="2706" b="1">
                <a:solidFill>
                  <a:schemeClr val="bg1"/>
                </a:solidFill>
              </a:rPr>
            </a:br>
            <a:r>
              <a:rPr lang="de-CH" sz="2706" b="1">
                <a:solidFill>
                  <a:schemeClr val="bg1"/>
                </a:solidFill>
              </a:rPr>
              <a:t>stellt ein hohes unternehmerisches Risiko dar.“</a:t>
            </a:r>
            <a:br>
              <a:rPr lang="de-CH" sz="2706">
                <a:solidFill>
                  <a:schemeClr val="bg1"/>
                </a:solidFill>
              </a:rPr>
            </a:br>
            <a:r>
              <a:rPr lang="de-CH" sz="1740">
                <a:solidFill>
                  <a:schemeClr val="bg1"/>
                </a:solidFill>
                <a:latin typeface="Arial" charset="0"/>
              </a:rPr>
              <a:t>(Urs Klingler Direktor HR, Pricewaterhousecoopers)</a:t>
            </a:r>
          </a:p>
        </p:txBody>
      </p:sp>
    </p:spTree>
    <p:extLst>
      <p:ext uri="{BB962C8B-B14F-4D97-AF65-F5344CB8AC3E}">
        <p14:creationId xmlns:p14="http://schemas.microsoft.com/office/powerpoint/2010/main" val="51361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normAutofit/>
          </a:bodyPr>
          <a:lstStyle/>
          <a:p>
            <a:r>
              <a:rPr lang="de-CH" sz="3866"/>
              <a:t>Definition Burnout</a:t>
            </a:r>
            <a:endParaRPr lang="de-DE" sz="3866"/>
          </a:p>
        </p:txBody>
      </p:sp>
      <p:sp>
        <p:nvSpPr>
          <p:cNvPr id="24579" name="Rectangle 6"/>
          <p:cNvSpPr>
            <a:spLocks noGrp="1" noChangeArrowheads="1"/>
          </p:cNvSpPr>
          <p:nvPr>
            <p:ph idx="1"/>
          </p:nvPr>
        </p:nvSpPr>
        <p:spPr>
          <a:xfrm>
            <a:off x="5104263" y="1648843"/>
            <a:ext cx="5017637" cy="4528120"/>
          </a:xfrm>
        </p:spPr>
        <p:txBody>
          <a:bodyPr/>
          <a:lstStyle/>
          <a:p>
            <a:pPr>
              <a:buFont typeface="Wingdings" pitchFamily="2" charset="2"/>
              <a:buNone/>
            </a:pPr>
            <a:r>
              <a:rPr lang="de-CH" b="1" dirty="0">
                <a:solidFill>
                  <a:srgbClr val="FF0000"/>
                </a:solidFill>
              </a:rPr>
              <a:t>Drei wesentliche Elemente:</a:t>
            </a:r>
            <a:br>
              <a:rPr lang="de-CH" b="1" dirty="0">
                <a:solidFill>
                  <a:srgbClr val="FF0000"/>
                </a:solidFill>
              </a:rPr>
            </a:br>
            <a:endParaRPr lang="de-CH" dirty="0"/>
          </a:p>
          <a:p>
            <a:r>
              <a:rPr lang="de-CH" dirty="0"/>
              <a:t>Emotionale Erschöpfung</a:t>
            </a:r>
          </a:p>
          <a:p>
            <a:r>
              <a:rPr lang="de-CH" dirty="0"/>
              <a:t>Verlust des Einfühlungsvermögens</a:t>
            </a:r>
          </a:p>
          <a:p>
            <a:r>
              <a:rPr lang="de-CH" dirty="0"/>
              <a:t>Verminderte Leistungsfähigkeit</a:t>
            </a:r>
          </a:p>
          <a:p>
            <a:endParaRPr lang="de-CH" dirty="0"/>
          </a:p>
          <a:p>
            <a:endParaRPr lang="de-DE" dirty="0"/>
          </a:p>
        </p:txBody>
      </p:sp>
      <p:pic>
        <p:nvPicPr>
          <p:cNvPr id="4" name="Grafik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125" y="1648843"/>
            <a:ext cx="4954137" cy="3170115"/>
          </a:xfrm>
          <a:prstGeom prst="rect">
            <a:avLst/>
          </a:prstGeom>
        </p:spPr>
      </p:pic>
    </p:spTree>
    <p:extLst>
      <p:ext uri="{BB962C8B-B14F-4D97-AF65-F5344CB8AC3E}">
        <p14:creationId xmlns:p14="http://schemas.microsoft.com/office/powerpoint/2010/main" val="91296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de-CH">
                <a:solidFill>
                  <a:schemeClr val="tx1"/>
                </a:solidFill>
              </a:rPr>
              <a:t>A) Emotionale Erschöpfung</a:t>
            </a:r>
            <a:endParaRPr lang="de-DE">
              <a:solidFill>
                <a:schemeClr val="tx1"/>
              </a:solidFill>
            </a:endParaRPr>
          </a:p>
        </p:txBody>
      </p:sp>
      <p:sp>
        <p:nvSpPr>
          <p:cNvPr id="25603" name="Rectangle 5"/>
          <p:cNvSpPr>
            <a:spLocks noGrp="1" noChangeArrowheads="1"/>
          </p:cNvSpPr>
          <p:nvPr>
            <p:ph idx="1"/>
          </p:nvPr>
        </p:nvSpPr>
        <p:spPr>
          <a:xfrm>
            <a:off x="5022376" y="1648843"/>
            <a:ext cx="5099524" cy="4528120"/>
          </a:xfrm>
        </p:spPr>
        <p:txBody>
          <a:bodyPr/>
          <a:lstStyle/>
          <a:p>
            <a:r>
              <a:rPr lang="de-CH" dirty="0"/>
              <a:t>lust- und interesselos </a:t>
            </a:r>
          </a:p>
          <a:p>
            <a:r>
              <a:rPr lang="de-CH" dirty="0"/>
              <a:t>bedrückt, hoffnungslos</a:t>
            </a:r>
          </a:p>
          <a:p>
            <a:r>
              <a:rPr lang="de-CH" dirty="0"/>
              <a:t>reizbar, aggressiv </a:t>
            </a:r>
          </a:p>
          <a:p>
            <a:r>
              <a:rPr lang="de-CH" dirty="0"/>
              <a:t>ungeduldig und nervös</a:t>
            </a:r>
          </a:p>
          <a:p>
            <a:r>
              <a:rPr lang="de-CH" dirty="0"/>
              <a:t>Selbstzweifel und Pessimismus </a:t>
            </a:r>
            <a:br>
              <a:rPr lang="de-CH" dirty="0"/>
            </a:br>
            <a:endParaRPr lang="de-CH" dirty="0"/>
          </a:p>
          <a:p>
            <a:pPr>
              <a:buClr>
                <a:srgbClr val="333399"/>
              </a:buClr>
              <a:buFont typeface="Wingdings" pitchFamily="2" charset="2"/>
              <a:buBlip>
                <a:blip r:embed="rId3"/>
              </a:buBlip>
            </a:pPr>
            <a:r>
              <a:rPr lang="de-CH" dirty="0"/>
              <a:t>	</a:t>
            </a:r>
            <a:r>
              <a:rPr lang="de-CH" b="1" i="1" dirty="0">
                <a:solidFill>
                  <a:srgbClr val="1C12E6"/>
                </a:solidFill>
              </a:rPr>
              <a:t>Depressives Syndrom</a:t>
            </a:r>
            <a:endParaRPr lang="de-CH" dirty="0"/>
          </a:p>
          <a:p>
            <a:endParaRPr lang="de-DE" dirty="0"/>
          </a:p>
        </p:txBody>
      </p:sp>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648843"/>
            <a:ext cx="4810267" cy="3198828"/>
          </a:xfrm>
          <a:prstGeom prst="rect">
            <a:avLst/>
          </a:prstGeom>
        </p:spPr>
      </p:pic>
    </p:spTree>
    <p:extLst>
      <p:ext uri="{BB962C8B-B14F-4D97-AF65-F5344CB8AC3E}">
        <p14:creationId xmlns:p14="http://schemas.microsoft.com/office/powerpoint/2010/main" val="410299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de-CH"/>
              <a:t>Verlust des Einfühlungsvermögens</a:t>
            </a:r>
            <a:endParaRPr lang="de-DE"/>
          </a:p>
        </p:txBody>
      </p:sp>
      <p:sp>
        <p:nvSpPr>
          <p:cNvPr id="26627" name="Rectangle 5"/>
          <p:cNvSpPr>
            <a:spLocks noGrp="1" noChangeArrowheads="1"/>
          </p:cNvSpPr>
          <p:nvPr>
            <p:ph idx="1"/>
          </p:nvPr>
        </p:nvSpPr>
        <p:spPr>
          <a:xfrm>
            <a:off x="4995081" y="1648843"/>
            <a:ext cx="5126819" cy="4528120"/>
          </a:xfrm>
        </p:spPr>
        <p:txBody>
          <a:bodyPr>
            <a:normAutofit fontScale="85000" lnSpcReduction="10000"/>
          </a:bodyPr>
          <a:lstStyle/>
          <a:p>
            <a:pPr>
              <a:buFont typeface="Wingdings" pitchFamily="2" charset="2"/>
              <a:buNone/>
            </a:pPr>
            <a:r>
              <a:rPr lang="de-CH" i="1" dirty="0"/>
              <a:t>Verlust von:</a:t>
            </a:r>
            <a:r>
              <a:rPr lang="de-CH" dirty="0"/>
              <a:t> </a:t>
            </a:r>
          </a:p>
          <a:p>
            <a:r>
              <a:rPr lang="de-CH" dirty="0"/>
              <a:t>Begeisterungsfähigkeit, Einsatzbereitschaft </a:t>
            </a:r>
          </a:p>
          <a:p>
            <a:r>
              <a:rPr lang="de-CH" dirty="0"/>
              <a:t>Einfühlungsvermögen (Mitgefühl) und Verantwortungsgefühl </a:t>
            </a:r>
          </a:p>
          <a:p>
            <a:r>
              <a:rPr lang="de-CH" dirty="0"/>
              <a:t>Auftreten von Unlust, Gleichgültigkeit gegenüber Arbeit, </a:t>
            </a:r>
            <a:r>
              <a:rPr lang="de-CH" dirty="0">
                <a:cs typeface="Tahoma" pitchFamily="34" charset="0"/>
              </a:rPr>
              <a:t>negative Gefühle gegen Kunden/Mitarbeitern</a:t>
            </a:r>
            <a:endParaRPr lang="de-CH" dirty="0">
              <a:cs typeface="Times New Roman" pitchFamily="18" charset="0"/>
            </a:endParaRPr>
          </a:p>
          <a:p>
            <a:r>
              <a:rPr lang="de-CH" dirty="0"/>
              <a:t>unbeteiligte oder zynische Reaktionen </a:t>
            </a:r>
          </a:p>
          <a:p>
            <a:r>
              <a:rPr lang="de-CH" dirty="0"/>
              <a:t>abgehärtetes, unpersönliches Verhalten</a:t>
            </a:r>
          </a:p>
          <a:p>
            <a:pPr>
              <a:buClr>
                <a:srgbClr val="1C12E6"/>
              </a:buClr>
              <a:buFont typeface="Wingdings" pitchFamily="2" charset="2"/>
              <a:buNone/>
            </a:pPr>
            <a:r>
              <a:rPr lang="de-CH" b="1" i="1" dirty="0">
                <a:solidFill>
                  <a:srgbClr val="1C12E6"/>
                </a:solidFill>
              </a:rPr>
              <a:t>-------&gt;  Abwehrverhalten</a:t>
            </a:r>
            <a:endParaRPr lang="de-DE" dirty="0"/>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72" y="1648843"/>
            <a:ext cx="4731816" cy="3151757"/>
          </a:xfrm>
          <a:prstGeom prst="rect">
            <a:avLst/>
          </a:prstGeom>
        </p:spPr>
      </p:pic>
    </p:spTree>
    <p:extLst>
      <p:ext uri="{BB962C8B-B14F-4D97-AF65-F5344CB8AC3E}">
        <p14:creationId xmlns:p14="http://schemas.microsoft.com/office/powerpoint/2010/main" val="117761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de-CH"/>
              <a:t>Verminderte Leistungsfähigkeit</a:t>
            </a:r>
            <a:endParaRPr lang="de-DE"/>
          </a:p>
        </p:txBody>
      </p:sp>
      <p:sp>
        <p:nvSpPr>
          <p:cNvPr id="27651" name="Rectangle 5"/>
          <p:cNvSpPr>
            <a:spLocks noGrp="1" noChangeArrowheads="1"/>
          </p:cNvSpPr>
          <p:nvPr>
            <p:ph idx="1"/>
          </p:nvPr>
        </p:nvSpPr>
        <p:spPr>
          <a:xfrm>
            <a:off x="5008728" y="1648843"/>
            <a:ext cx="5113172" cy="4528120"/>
          </a:xfrm>
        </p:spPr>
        <p:txBody>
          <a:bodyPr>
            <a:normAutofit fontScale="92500" lnSpcReduction="20000"/>
          </a:bodyPr>
          <a:lstStyle/>
          <a:p>
            <a:r>
              <a:rPr lang="de-CH" dirty="0"/>
              <a:t>Erschöpfung und Müdigkeit </a:t>
            </a:r>
          </a:p>
          <a:p>
            <a:r>
              <a:rPr lang="de-CH" dirty="0">
                <a:cs typeface="Times New Roman" pitchFamily="18" charset="0"/>
              </a:rPr>
              <a:t>Zweifel an den eigenen Kompetenzen </a:t>
            </a:r>
            <a:endParaRPr lang="de-CH" dirty="0"/>
          </a:p>
          <a:p>
            <a:r>
              <a:rPr lang="de-CH" dirty="0"/>
              <a:t>Durchschlafstörungen, frühes Erwachen</a:t>
            </a:r>
          </a:p>
          <a:p>
            <a:r>
              <a:rPr lang="de-CH" dirty="0"/>
              <a:t>Appetitstörungen (Zu- oder Abnahme)</a:t>
            </a:r>
          </a:p>
          <a:p>
            <a:r>
              <a:rPr lang="de-CH" b="1" i="1" dirty="0"/>
              <a:t>erhöhte Krankheitsanfälligkeit</a:t>
            </a:r>
            <a:r>
              <a:rPr lang="de-CH" dirty="0"/>
              <a:t> (Beeinträchtigung der Abwehrkräfte) </a:t>
            </a:r>
          </a:p>
          <a:p>
            <a:r>
              <a:rPr lang="de-CH" b="1" i="1" dirty="0"/>
              <a:t>psychosomatische Beschwerden</a:t>
            </a:r>
            <a:r>
              <a:rPr lang="de-CH" dirty="0"/>
              <a:t> (Kopf-, Rücken-, Bauchweh etc.) </a:t>
            </a:r>
          </a:p>
          <a:p>
            <a:pPr>
              <a:buClr>
                <a:srgbClr val="1C12E6"/>
              </a:buClr>
              <a:buFont typeface="Wingdings" pitchFamily="2" charset="2"/>
              <a:buNone/>
            </a:pPr>
            <a:r>
              <a:rPr lang="de-CH" b="1" i="1" dirty="0">
                <a:solidFill>
                  <a:srgbClr val="1C12E6"/>
                </a:solidFill>
              </a:rPr>
              <a:t>----&gt; Somatisierung oder Depression</a:t>
            </a:r>
            <a:endParaRPr lang="de-DE" dirty="0"/>
          </a:p>
        </p:txBody>
      </p:sp>
      <p:pic>
        <p:nvPicPr>
          <p:cNvPr id="5" name="Grafik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9888" y="1648842"/>
            <a:ext cx="5086801" cy="3171635"/>
          </a:xfrm>
          <a:prstGeom prst="rect">
            <a:avLst/>
          </a:prstGeom>
        </p:spPr>
      </p:pic>
    </p:spTree>
    <p:extLst>
      <p:ext uri="{BB962C8B-B14F-4D97-AF65-F5344CB8AC3E}">
        <p14:creationId xmlns:p14="http://schemas.microsoft.com/office/powerpoint/2010/main" val="266734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595" y="914316"/>
            <a:ext cx="5238750" cy="4000500"/>
          </a:xfrm>
          <a:prstGeom prst="rect">
            <a:avLst/>
          </a:prstGeom>
        </p:spPr>
      </p:pic>
      <p:sp>
        <p:nvSpPr>
          <p:cNvPr id="2" name="Titel 1"/>
          <p:cNvSpPr>
            <a:spLocks noGrp="1"/>
          </p:cNvSpPr>
          <p:nvPr>
            <p:ph type="title"/>
          </p:nvPr>
        </p:nvSpPr>
        <p:spPr/>
        <p:txBody>
          <a:bodyPr/>
          <a:lstStyle/>
          <a:p>
            <a:r>
              <a:rPr lang="de-CH" dirty="0"/>
              <a:t>Geschichte der Erschöpfung</a:t>
            </a:r>
          </a:p>
        </p:txBody>
      </p:sp>
      <p:sp>
        <p:nvSpPr>
          <p:cNvPr id="3" name="Inhaltsplatzhalter 2"/>
          <p:cNvSpPr>
            <a:spLocks noGrp="1"/>
          </p:cNvSpPr>
          <p:nvPr>
            <p:ph idx="1"/>
          </p:nvPr>
        </p:nvSpPr>
        <p:spPr>
          <a:xfrm>
            <a:off x="5330047" y="1648843"/>
            <a:ext cx="4634537" cy="4528120"/>
          </a:xfrm>
        </p:spPr>
        <p:txBody>
          <a:bodyPr/>
          <a:lstStyle/>
          <a:p>
            <a:r>
              <a:rPr lang="de-CH" dirty="0"/>
              <a:t>Zeitkrankheit Neurasthenie (Beard 1869):</a:t>
            </a:r>
          </a:p>
          <a:p>
            <a:r>
              <a:rPr lang="de-CH" dirty="0"/>
              <a:t>Fünf grosse Ursachen:</a:t>
            </a:r>
          </a:p>
          <a:p>
            <a:pPr lvl="1"/>
            <a:r>
              <a:rPr lang="de-CH" dirty="0"/>
              <a:t>Dampfenergie</a:t>
            </a:r>
          </a:p>
          <a:p>
            <a:pPr lvl="1"/>
            <a:r>
              <a:rPr lang="de-CH" dirty="0"/>
              <a:t>Regelmässig erscheinende Zeitungen</a:t>
            </a:r>
          </a:p>
          <a:p>
            <a:pPr lvl="1"/>
            <a:r>
              <a:rPr lang="de-CH" dirty="0"/>
              <a:t>Telegraphen</a:t>
            </a:r>
          </a:p>
          <a:p>
            <a:pPr lvl="1"/>
            <a:r>
              <a:rPr lang="de-CH" dirty="0"/>
              <a:t>Naturwissenschaften</a:t>
            </a:r>
          </a:p>
          <a:p>
            <a:pPr lvl="1"/>
            <a:r>
              <a:rPr lang="de-CH" dirty="0"/>
              <a:t>Mentale Aktivität der Frauen</a:t>
            </a:r>
          </a:p>
        </p:txBody>
      </p:sp>
      <p:pic>
        <p:nvPicPr>
          <p:cNvPr id="6146" name="Picture 2" descr="https://images-na.ssl-images-amazon.com/images/I/4131ODibl%2BL._SX290_BO1,204,203,200_.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031959">
            <a:off x="3130261" y="3491259"/>
            <a:ext cx="1736242" cy="2826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5404513" y="5663821"/>
            <a:ext cx="4317179" cy="646331"/>
          </a:xfrm>
          <a:prstGeom prst="rect">
            <a:avLst/>
          </a:prstGeom>
          <a:noFill/>
        </p:spPr>
        <p:txBody>
          <a:bodyPr wrap="square" rtlCol="0">
            <a:spAutoFit/>
          </a:bodyPr>
          <a:lstStyle/>
          <a:p>
            <a:r>
              <a:rPr lang="de-CH" sz="1200" dirty="0" err="1"/>
              <a:t>Martynkiewicz</a:t>
            </a:r>
            <a:r>
              <a:rPr lang="de-CH" sz="1200" dirty="0"/>
              <a:t> W. (2013). Das Zeitalter der Erschöpfung. Die Überforderung des Menschen durch die Moderne. Aufbau, Berlin, S. 38</a:t>
            </a:r>
          </a:p>
        </p:txBody>
      </p:sp>
    </p:spTree>
    <p:extLst>
      <p:ext uri="{BB962C8B-B14F-4D97-AF65-F5344CB8AC3E}">
        <p14:creationId xmlns:p14="http://schemas.microsoft.com/office/powerpoint/2010/main" val="75200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Nervosität und </a:t>
            </a:r>
            <a:r>
              <a:rPr lang="de-CH" dirty="0" err="1"/>
              <a:t>Cultur</a:t>
            </a:r>
            <a:r>
              <a:rPr lang="de-CH" dirty="0"/>
              <a:t> </a:t>
            </a:r>
            <a:r>
              <a:rPr lang="de-CH" sz="2000" dirty="0"/>
              <a:t>(Der Psychiater Wilhelm Erb 1893)</a:t>
            </a:r>
          </a:p>
        </p:txBody>
      </p:sp>
      <p:sp>
        <p:nvSpPr>
          <p:cNvPr id="3" name="Inhaltsplatzhalter 2"/>
          <p:cNvSpPr>
            <a:spLocks noGrp="1"/>
          </p:cNvSpPr>
          <p:nvPr>
            <p:ph idx="1"/>
          </p:nvPr>
        </p:nvSpPr>
        <p:spPr>
          <a:xfrm>
            <a:off x="5066270" y="1648843"/>
            <a:ext cx="5055630" cy="4528120"/>
          </a:xfrm>
        </p:spPr>
        <p:txBody>
          <a:bodyPr>
            <a:normAutofit fontScale="70000" lnSpcReduction="20000"/>
          </a:bodyPr>
          <a:lstStyle/>
          <a:p>
            <a:pPr>
              <a:lnSpc>
                <a:spcPct val="120000"/>
              </a:lnSpc>
            </a:pPr>
            <a:r>
              <a:rPr lang="de-CH" dirty="0"/>
              <a:t>Die wachsende Nervosität unserer Zeit hat  ihre Gründe:</a:t>
            </a:r>
          </a:p>
          <a:p>
            <a:pPr lvl="1">
              <a:lnSpc>
                <a:spcPct val="120000"/>
              </a:lnSpc>
            </a:pPr>
            <a:r>
              <a:rPr lang="de-CH" dirty="0"/>
              <a:t>in den Zeitverhältnissen, </a:t>
            </a:r>
          </a:p>
          <a:p>
            <a:pPr lvl="1">
              <a:lnSpc>
                <a:spcPct val="120000"/>
              </a:lnSpc>
            </a:pPr>
            <a:r>
              <a:rPr lang="de-CH" dirty="0"/>
              <a:t>in den modernen Lebensgewohnheiten, </a:t>
            </a:r>
          </a:p>
          <a:p>
            <a:pPr lvl="1">
              <a:lnSpc>
                <a:spcPct val="120000"/>
              </a:lnSpc>
            </a:pPr>
            <a:r>
              <a:rPr lang="de-CH" dirty="0"/>
              <a:t>in den Fortschritten und der Verfeinerung unserer </a:t>
            </a:r>
            <a:r>
              <a:rPr lang="de-CH" dirty="0" err="1"/>
              <a:t>Cultur</a:t>
            </a:r>
            <a:r>
              <a:rPr lang="de-CH" dirty="0"/>
              <a:t>, </a:t>
            </a:r>
          </a:p>
          <a:p>
            <a:pPr lvl="1">
              <a:lnSpc>
                <a:spcPct val="120000"/>
              </a:lnSpc>
            </a:pPr>
            <a:r>
              <a:rPr lang="de-CH" dirty="0"/>
              <a:t>in den neuen Gestaltungen des modernen Daseins und Verkehrs.</a:t>
            </a:r>
          </a:p>
          <a:p>
            <a:pPr>
              <a:lnSpc>
                <a:spcPct val="120000"/>
              </a:lnSpc>
            </a:pPr>
            <a:r>
              <a:rPr lang="de-CH" u="sng" dirty="0"/>
              <a:t>Fortschritt – Kampf ums Dasein</a:t>
            </a:r>
            <a:r>
              <a:rPr lang="de-CH" dirty="0"/>
              <a:t>: «Die Ansprüche an die Leistungsfähigkeit des Einzelnen im Kampf ums Dasein ist nur unter Aufbietung aller geistigen Kräfte möglich.»</a:t>
            </a:r>
          </a:p>
          <a:p>
            <a:endParaRPr lang="de-CH" dirty="0"/>
          </a:p>
        </p:txBody>
      </p:sp>
      <p:pic>
        <p:nvPicPr>
          <p:cNvPr id="5" name="Inhaltsplatzhalter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4908" y="1648842"/>
            <a:ext cx="5474044" cy="3163545"/>
          </a:xfrm>
          <a:prstGeom prst="rect">
            <a:avLst/>
          </a:prstGeom>
        </p:spPr>
      </p:pic>
    </p:spTree>
    <p:extLst>
      <p:ext uri="{BB962C8B-B14F-4D97-AF65-F5344CB8AC3E}">
        <p14:creationId xmlns:p14="http://schemas.microsoft.com/office/powerpoint/2010/main" val="31213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a:t>«Der Kampf ums Dasein»</a:t>
            </a:r>
            <a:br>
              <a:rPr lang="de-CH" dirty="0"/>
            </a:br>
            <a:r>
              <a:rPr lang="de-CH" dirty="0"/>
              <a:t>Die Szene rund um Speed</a:t>
            </a:r>
          </a:p>
        </p:txBody>
      </p:sp>
      <p:sp>
        <p:nvSpPr>
          <p:cNvPr id="6" name="Untertitel 5"/>
          <p:cNvSpPr>
            <a:spLocks noGrp="1"/>
          </p:cNvSpPr>
          <p:nvPr>
            <p:ph type="subTitle" idx="1"/>
          </p:nvPr>
        </p:nvSpPr>
        <p:spPr/>
        <p:txBody>
          <a:bodyPr/>
          <a:lstStyle/>
          <a:p>
            <a:endParaRPr lang="de-CH"/>
          </a:p>
        </p:txBody>
      </p:sp>
      <p:sp>
        <p:nvSpPr>
          <p:cNvPr id="4" name="Foliennummernplatzhalter 3"/>
          <p:cNvSpPr>
            <a:spLocks noGrp="1"/>
          </p:cNvSpPr>
          <p:nvPr>
            <p:ph type="sldNum" sz="quarter" idx="4294967295"/>
          </p:nvPr>
        </p:nvSpPr>
        <p:spPr>
          <a:xfrm>
            <a:off x="9229726" y="6381751"/>
            <a:ext cx="561975" cy="365125"/>
          </a:xfrm>
          <a:prstGeom prst="rect">
            <a:avLst/>
          </a:prstGeom>
        </p:spPr>
        <p:txBody>
          <a:bodyPr/>
          <a:lstStyle/>
          <a:p>
            <a:fld id="{BA9B540C-44DA-4F69-89C9-7C84606640D3}" type="slidenum">
              <a:rPr lang="en-US" smtClean="0"/>
              <a:pPr/>
              <a:t>18</a:t>
            </a:fld>
            <a:endParaRPr lang="en-US" dirty="0"/>
          </a:p>
        </p:txBody>
      </p:sp>
    </p:spTree>
    <p:extLst>
      <p:ext uri="{BB962C8B-B14F-4D97-AF65-F5344CB8AC3E}">
        <p14:creationId xmlns:p14="http://schemas.microsoft.com/office/powerpoint/2010/main" val="3814623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CH"/>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 y="404664"/>
            <a:ext cx="9144000" cy="713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3779540" y="2708921"/>
            <a:ext cx="3888432" cy="1323439"/>
          </a:xfrm>
          <a:prstGeom prst="rect">
            <a:avLst/>
          </a:prstGeom>
          <a:noFill/>
        </p:spPr>
        <p:txBody>
          <a:bodyPr wrap="square" rtlCol="0">
            <a:spAutoFit/>
          </a:bodyPr>
          <a:lstStyle/>
          <a:p>
            <a:r>
              <a:rPr lang="de-CH" sz="8000" b="1" dirty="0">
                <a:solidFill>
                  <a:schemeClr val="bg1"/>
                </a:solidFill>
                <a:latin typeface="Calibri" pitchFamily="34" charset="0"/>
              </a:rPr>
              <a:t>S P E </a:t>
            </a:r>
            <a:r>
              <a:rPr lang="de-CH" sz="8000" b="1" dirty="0" err="1">
                <a:solidFill>
                  <a:schemeClr val="bg1"/>
                </a:solidFill>
                <a:latin typeface="Calibri" pitchFamily="34" charset="0"/>
              </a:rPr>
              <a:t>E</a:t>
            </a:r>
            <a:r>
              <a:rPr lang="de-CH" sz="8000" b="1" dirty="0">
                <a:solidFill>
                  <a:schemeClr val="bg1"/>
                </a:solidFill>
                <a:latin typeface="Calibri" pitchFamily="34" charset="0"/>
              </a:rPr>
              <a:t> D</a:t>
            </a:r>
          </a:p>
        </p:txBody>
      </p:sp>
      <p:sp>
        <p:nvSpPr>
          <p:cNvPr id="7" name="Textfeld 6"/>
          <p:cNvSpPr txBox="1"/>
          <p:nvPr/>
        </p:nvSpPr>
        <p:spPr>
          <a:xfrm>
            <a:off x="1187252" y="692697"/>
            <a:ext cx="3168352" cy="2031325"/>
          </a:xfrm>
          <a:prstGeom prst="rect">
            <a:avLst/>
          </a:prstGeom>
          <a:solidFill>
            <a:schemeClr val="tx1">
              <a:lumMod val="75000"/>
              <a:lumOff val="25000"/>
            </a:schemeClr>
          </a:solidFill>
        </p:spPr>
        <p:txBody>
          <a:bodyPr wrap="square" rtlCol="0">
            <a:spAutoFit/>
          </a:bodyPr>
          <a:lstStyle/>
          <a:p>
            <a:r>
              <a:rPr lang="de-CH" sz="1400" dirty="0">
                <a:solidFill>
                  <a:schemeClr val="bg1"/>
                </a:solidFill>
              </a:rPr>
              <a:t>Die Wirkung von «Speed» setzt rasch</a:t>
            </a:r>
          </a:p>
          <a:p>
            <a:r>
              <a:rPr lang="de-CH" sz="1400" dirty="0">
                <a:solidFill>
                  <a:schemeClr val="bg1"/>
                </a:solidFill>
              </a:rPr>
              <a:t>ein. Wird die Droge geschnupft, dauert es bloss ein paar Minuten, bis sie sich bemerkbar macht. Die 28-jährige Sarah beschreibt es so: «Du spürst gleich nach dem Schnupfen ein schmerzhaftes Ziehen im Schädel. Danach fühlst du dich energie-geladen und stark wie ein</a:t>
            </a:r>
          </a:p>
          <a:p>
            <a:r>
              <a:rPr lang="de-CH" sz="1400" dirty="0">
                <a:solidFill>
                  <a:schemeClr val="bg1"/>
                </a:solidFill>
              </a:rPr>
              <a:t>Schnellzug.»</a:t>
            </a:r>
          </a:p>
        </p:txBody>
      </p:sp>
    </p:spTree>
    <p:extLst>
      <p:ext uri="{BB962C8B-B14F-4D97-AF65-F5344CB8AC3E}">
        <p14:creationId xmlns:p14="http://schemas.microsoft.com/office/powerpoint/2010/main" val="93870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CH" sz="2800" spc="300" dirty="0"/>
              <a:t>IM ZEITALTER DER BESCHLEUNIGUNG:</a:t>
            </a:r>
            <a:br>
              <a:rPr lang="de-CH" dirty="0"/>
            </a:br>
            <a:r>
              <a:rPr lang="de-CH" dirty="0"/>
              <a:t>Wenn Menschen aus der Kurve fliegen</a:t>
            </a:r>
          </a:p>
        </p:txBody>
      </p:sp>
      <p:sp>
        <p:nvSpPr>
          <p:cNvPr id="4" name="Textplatzhalter 3"/>
          <p:cNvSpPr>
            <a:spLocks noGrp="1"/>
          </p:cNvSpPr>
          <p:nvPr>
            <p:ph type="body" idx="1"/>
          </p:nvPr>
        </p:nvSpPr>
        <p:spPr/>
        <p:txBody>
          <a:bodyPr/>
          <a:lstStyle/>
          <a:p>
            <a:pPr algn="ctr"/>
            <a:endParaRPr lang="de-CH"/>
          </a:p>
        </p:txBody>
      </p:sp>
    </p:spTree>
    <p:extLst>
      <p:ext uri="{BB962C8B-B14F-4D97-AF65-F5344CB8AC3E}">
        <p14:creationId xmlns:p14="http://schemas.microsoft.com/office/powerpoint/2010/main" val="1589506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335588" y="404664"/>
            <a:ext cx="5292080" cy="338437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050" name="Picture 2" descr="http://media.onsugar.com/files/2011/03/09/3/498/4981324/6b9f1a26f657c015_kate-winslet-inside-art-glamour-590bes030111.previe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5588" y="3933057"/>
            <a:ext cx="523875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ealers.maserati.com/mediaObject/redesign/models/GranCabrio-MC/photogallery/grancabrio-mc_07/original/grancabrio-mc_0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39694" y="404665"/>
            <a:ext cx="6936790" cy="33965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jtonline.com/sites/default/files/805_inside-charters10-765_060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3283" y="3933056"/>
            <a:ext cx="5148064" cy="33965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infosysblogs.com/management-consulting/images/Happy%20Business%20People%20-%20Thumbs%20Up.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3349" y="419798"/>
            <a:ext cx="5264696" cy="337401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3779540" y="2708921"/>
            <a:ext cx="3888432" cy="1323439"/>
          </a:xfrm>
          <a:prstGeom prst="rect">
            <a:avLst/>
          </a:prstGeom>
          <a:noFill/>
        </p:spPr>
        <p:txBody>
          <a:bodyPr wrap="square" rtlCol="0">
            <a:spAutoFit/>
          </a:bodyPr>
          <a:lstStyle/>
          <a:p>
            <a:r>
              <a:rPr lang="de-CH" sz="8000" b="1" dirty="0">
                <a:solidFill>
                  <a:schemeClr val="bg1"/>
                </a:solidFill>
                <a:latin typeface="Calibri" pitchFamily="34" charset="0"/>
              </a:rPr>
              <a:t>S P E </a:t>
            </a:r>
            <a:r>
              <a:rPr lang="de-CH" sz="8000" b="1" dirty="0" err="1">
                <a:solidFill>
                  <a:schemeClr val="bg1"/>
                </a:solidFill>
                <a:latin typeface="Calibri" pitchFamily="34" charset="0"/>
              </a:rPr>
              <a:t>E</a:t>
            </a:r>
            <a:r>
              <a:rPr lang="de-CH" sz="8000" b="1" dirty="0">
                <a:solidFill>
                  <a:schemeClr val="bg1"/>
                </a:solidFill>
                <a:latin typeface="Calibri" pitchFamily="34" charset="0"/>
              </a:rPr>
              <a:t> D</a:t>
            </a:r>
          </a:p>
        </p:txBody>
      </p:sp>
    </p:spTree>
    <p:extLst>
      <p:ext uri="{BB962C8B-B14F-4D97-AF65-F5344CB8AC3E}">
        <p14:creationId xmlns:p14="http://schemas.microsoft.com/office/powerpoint/2010/main" val="415096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Verführer und Antreiber</a:t>
            </a:r>
          </a:p>
        </p:txBody>
      </p:sp>
      <p:sp>
        <p:nvSpPr>
          <p:cNvPr id="3" name="Inhaltsplatzhalter 2"/>
          <p:cNvSpPr>
            <a:spLocks noGrp="1"/>
          </p:cNvSpPr>
          <p:nvPr>
            <p:ph idx="1"/>
          </p:nvPr>
        </p:nvSpPr>
        <p:spPr/>
        <p:txBody>
          <a:bodyPr>
            <a:normAutofit fontScale="92500"/>
          </a:bodyPr>
          <a:lstStyle/>
          <a:p>
            <a:r>
              <a:rPr lang="de-CH" dirty="0"/>
              <a:t>«Dies ist die «</a:t>
            </a:r>
            <a:r>
              <a:rPr lang="de-CH" dirty="0" err="1"/>
              <a:t>Once</a:t>
            </a:r>
            <a:r>
              <a:rPr lang="de-CH" dirty="0"/>
              <a:t>-in-a-</a:t>
            </a:r>
            <a:r>
              <a:rPr lang="de-CH" dirty="0" err="1"/>
              <a:t>lifetime</a:t>
            </a:r>
            <a:r>
              <a:rPr lang="de-CH" dirty="0"/>
              <a:t> Chance», die ich Ihnen gebe!»</a:t>
            </a:r>
          </a:p>
          <a:p>
            <a:pPr lvl="1"/>
            <a:r>
              <a:rPr lang="de-CH" sz="1600" dirty="0"/>
              <a:t>(ein Pharma-Verkaufschef über seine Methode, junge Mitarbeiter zu motivieren, 14 Stunden am Tag zu arbeiten und zwei Drittel des Lebens unterwegs zu verbringen)</a:t>
            </a:r>
          </a:p>
          <a:p>
            <a:r>
              <a:rPr lang="de-CH" dirty="0"/>
              <a:t>Wenn Ihnen der Erfolg des Unternehmens am Herzen liegt, dann müssen Sie diesen Job übernehmen! Es ist nur für eine begrenzte Zeit! Dies ist auch ein Zeichen Ihres </a:t>
            </a:r>
            <a:r>
              <a:rPr lang="de-CH" dirty="0" err="1"/>
              <a:t>Commitments</a:t>
            </a:r>
            <a:r>
              <a:rPr lang="de-CH" dirty="0"/>
              <a:t> für unsere Firma zu arbeiten! Denken Sie an den Lohn und die tollen Möglichkeiten!</a:t>
            </a:r>
          </a:p>
          <a:p>
            <a:pPr lvl="1"/>
            <a:r>
              <a:rPr lang="de-CH" sz="1600" dirty="0"/>
              <a:t>Eine Top-Managerin zu ihrer hochgestellten Mitarbeiterin – die begrenzte Zeit verlängerte sich jeweils um ein halbes Jahr bis zum Crash nach 2,5 Jahren. </a:t>
            </a:r>
          </a:p>
          <a:p>
            <a:r>
              <a:rPr lang="de-CH" dirty="0"/>
              <a:t>«Leben Sie Ihren Traum! Sie könnten der nächste Internet-Millionär werden! Voller Einsatz rund um die Uhr zahlt sich aus!»</a:t>
            </a:r>
          </a:p>
          <a:p>
            <a:pPr lvl="1"/>
            <a:r>
              <a:rPr lang="de-CH" sz="1700" dirty="0"/>
              <a:t>Motivations-Speech für neue Mitarbeiter von Rocket Internet Berlin</a:t>
            </a:r>
          </a:p>
        </p:txBody>
      </p:sp>
    </p:spTree>
    <p:extLst>
      <p:ext uri="{BB962C8B-B14F-4D97-AF65-F5344CB8AC3E}">
        <p14:creationId xmlns:p14="http://schemas.microsoft.com/office/powerpoint/2010/main" val="266346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ist der Kick, sich zu überarbeiten?</a:t>
            </a:r>
          </a:p>
        </p:txBody>
      </p:sp>
      <p:pic>
        <p:nvPicPr>
          <p:cNvPr id="4" name="Inhaltsplatzhalter 3"/>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717709" y="1168858"/>
            <a:ext cx="3764020" cy="5387063"/>
          </a:xfrm>
          <a:prstGeom prst="rect">
            <a:avLst/>
          </a:prstGeom>
          <a:ln>
            <a:noFill/>
          </a:ln>
          <a:effectLst>
            <a:outerShdw blurRad="292100" dist="139700" dir="2700000" algn="tl" rotWithShape="0">
              <a:srgbClr val="333333">
                <a:alpha val="65000"/>
              </a:srgbClr>
            </a:outerShdw>
          </a:effectLst>
        </p:spPr>
      </p:pic>
      <p:sp>
        <p:nvSpPr>
          <p:cNvPr id="5" name="Inhaltsplatzhalter 4"/>
          <p:cNvSpPr>
            <a:spLocks noGrp="1"/>
          </p:cNvSpPr>
          <p:nvPr>
            <p:ph sz="half" idx="2"/>
          </p:nvPr>
        </p:nvSpPr>
        <p:spPr>
          <a:xfrm>
            <a:off x="5219701" y="1628778"/>
            <a:ext cx="4591564" cy="4467225"/>
          </a:xfrm>
        </p:spPr>
        <p:txBody>
          <a:bodyPr/>
          <a:lstStyle/>
          <a:p>
            <a:r>
              <a:rPr lang="de-CH" sz="2000" dirty="0"/>
              <a:t>Arbeit ist die einmalige Chance, sich zu beweisen</a:t>
            </a:r>
          </a:p>
          <a:p>
            <a:r>
              <a:rPr lang="de-CH" sz="2000" dirty="0"/>
              <a:t>Arbeit gibt Status und Geld</a:t>
            </a:r>
          </a:p>
          <a:p>
            <a:r>
              <a:rPr lang="de-CH" sz="2000" dirty="0"/>
              <a:t>Arbeit zeigt dem Vater, dem Onkel oder den Kollegen, dass ich etwas kann</a:t>
            </a:r>
          </a:p>
          <a:p>
            <a:r>
              <a:rPr lang="de-CH" sz="2000" dirty="0"/>
              <a:t>Arbeit wird Ersatzwelt für normale Beziehungen.</a:t>
            </a:r>
          </a:p>
          <a:p>
            <a:r>
              <a:rPr lang="de-CH" sz="2000" dirty="0"/>
              <a:t>Arbeit hat einen höheren Sinn (z.B. Krebsforschung)</a:t>
            </a:r>
          </a:p>
          <a:p>
            <a:r>
              <a:rPr lang="de-CH" sz="2000" dirty="0"/>
              <a:t>Arbeit ist «SPEED» und kann süchtig machen</a:t>
            </a:r>
          </a:p>
        </p:txBody>
      </p:sp>
    </p:spTree>
    <p:extLst>
      <p:ext uri="{BB962C8B-B14F-4D97-AF65-F5344CB8AC3E}">
        <p14:creationId xmlns:p14="http://schemas.microsoft.com/office/powerpoint/2010/main" val="588477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Welche Bedürfnisse erfüllt «Speed»</a:t>
            </a:r>
          </a:p>
        </p:txBody>
      </p:sp>
      <p:sp>
        <p:nvSpPr>
          <p:cNvPr id="3" name="Inhaltsplatzhalter 2"/>
          <p:cNvSpPr>
            <a:spLocks noGrp="1"/>
          </p:cNvSpPr>
          <p:nvPr>
            <p:ph idx="1"/>
          </p:nvPr>
        </p:nvSpPr>
        <p:spPr/>
        <p:txBody>
          <a:bodyPr/>
          <a:lstStyle/>
          <a:p>
            <a:r>
              <a:rPr lang="de-CH" dirty="0"/>
              <a:t>Selbstwert / Bedeutung / Applaus</a:t>
            </a:r>
          </a:p>
          <a:p>
            <a:r>
              <a:rPr lang="de-CH" dirty="0"/>
              <a:t>Erfolg / Verkaufszahlen</a:t>
            </a:r>
          </a:p>
          <a:p>
            <a:r>
              <a:rPr lang="de-CH" dirty="0"/>
              <a:t>Macht / Aufstieg</a:t>
            </a:r>
          </a:p>
          <a:p>
            <a:r>
              <a:rPr lang="de-CH" dirty="0"/>
              <a:t>Attraktivität / Eros des Erfolgs</a:t>
            </a:r>
          </a:p>
          <a:p>
            <a:endParaRPr lang="de-CH" dirty="0"/>
          </a:p>
          <a:p>
            <a:pPr marL="0" indent="0">
              <a:buNone/>
            </a:pPr>
            <a:r>
              <a:rPr lang="de-CH" dirty="0"/>
              <a:t>HINTERGRÜNDIG AUCH:</a:t>
            </a:r>
          </a:p>
          <a:p>
            <a:r>
              <a:rPr lang="de-CH" dirty="0"/>
              <a:t>Vater beeindrucken, übertrumpfen</a:t>
            </a:r>
          </a:p>
          <a:p>
            <a:endParaRPr lang="de-CH" dirty="0"/>
          </a:p>
        </p:txBody>
      </p:sp>
    </p:spTree>
    <p:extLst>
      <p:ext uri="{BB962C8B-B14F-4D97-AF65-F5344CB8AC3E}">
        <p14:creationId xmlns:p14="http://schemas.microsoft.com/office/powerpoint/2010/main" val="1042243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a:t>Der Crash und wie er sich ankündigt</a:t>
            </a:r>
          </a:p>
        </p:txBody>
      </p:sp>
      <p:sp>
        <p:nvSpPr>
          <p:cNvPr id="6" name="Untertitel 5"/>
          <p:cNvSpPr>
            <a:spLocks noGrp="1"/>
          </p:cNvSpPr>
          <p:nvPr>
            <p:ph type="subTitle" idx="1"/>
          </p:nvPr>
        </p:nvSpPr>
        <p:spPr/>
        <p:txBody>
          <a:bodyPr/>
          <a:lstStyle/>
          <a:p>
            <a:endParaRPr lang="de-CH"/>
          </a:p>
        </p:txBody>
      </p:sp>
      <p:sp>
        <p:nvSpPr>
          <p:cNvPr id="4" name="Foliennummernplatzhalter 3"/>
          <p:cNvSpPr>
            <a:spLocks noGrp="1"/>
          </p:cNvSpPr>
          <p:nvPr>
            <p:ph type="sldNum" sz="quarter" idx="4294967295"/>
          </p:nvPr>
        </p:nvSpPr>
        <p:spPr>
          <a:xfrm>
            <a:off x="9229726" y="6381751"/>
            <a:ext cx="561975" cy="365125"/>
          </a:xfrm>
          <a:prstGeom prst="rect">
            <a:avLst/>
          </a:prstGeom>
        </p:spPr>
        <p:txBody>
          <a:bodyPr/>
          <a:lstStyle/>
          <a:p>
            <a:fld id="{BA9B540C-44DA-4F69-89C9-7C84606640D3}" type="slidenum">
              <a:rPr lang="en-US" smtClean="0"/>
              <a:pPr/>
              <a:t>24</a:t>
            </a:fld>
            <a:endParaRPr lang="en-US" dirty="0"/>
          </a:p>
        </p:txBody>
      </p:sp>
    </p:spTree>
    <p:extLst>
      <p:ext uri="{BB962C8B-B14F-4D97-AF65-F5344CB8AC3E}">
        <p14:creationId xmlns:p14="http://schemas.microsoft.com/office/powerpoint/2010/main" val="52973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CH"/>
              <a:t>„Wie eine ausgebrannte Hülle“</a:t>
            </a:r>
          </a:p>
        </p:txBody>
      </p:sp>
      <p:sp>
        <p:nvSpPr>
          <p:cNvPr id="31747" name="Rectangle 3"/>
          <p:cNvSpPr>
            <a:spLocks noGrp="1" noChangeArrowheads="1"/>
          </p:cNvSpPr>
          <p:nvPr>
            <p:ph idx="1"/>
          </p:nvPr>
        </p:nvSpPr>
        <p:spPr/>
        <p:txBody>
          <a:bodyPr>
            <a:normAutofit/>
          </a:bodyPr>
          <a:lstStyle/>
          <a:p>
            <a:pPr lvl="1">
              <a:lnSpc>
                <a:spcPct val="80000"/>
              </a:lnSpc>
              <a:buFontTx/>
              <a:buNone/>
            </a:pPr>
            <a:r>
              <a:rPr lang="de-CH" sz="1740" dirty="0"/>
              <a:t>Betroffene brauchen eindrückliche Bilder:</a:t>
            </a:r>
          </a:p>
          <a:p>
            <a:pPr>
              <a:lnSpc>
                <a:spcPct val="80000"/>
              </a:lnSpc>
            </a:pPr>
            <a:r>
              <a:rPr lang="de-CH" sz="2513" dirty="0"/>
              <a:t>„Wie eine Raketenstufe, die ausgeglüht und nutzlos ins Meer fällt“</a:t>
            </a:r>
          </a:p>
          <a:p>
            <a:pPr>
              <a:lnSpc>
                <a:spcPct val="80000"/>
              </a:lnSpc>
            </a:pPr>
            <a:r>
              <a:rPr lang="de-CH" sz="2513" dirty="0"/>
              <a:t>„Wie ein Haus, das ausgebrannt ist, aber die Fassade steht noch.“</a:t>
            </a:r>
          </a:p>
          <a:p>
            <a:pPr>
              <a:lnSpc>
                <a:spcPct val="80000"/>
              </a:lnSpc>
            </a:pPr>
            <a:r>
              <a:rPr lang="de-CH" sz="2513" dirty="0"/>
              <a:t>„Wie ein Marathonläufer in der Wüste. Ich kann weder vorwärts noch rückwärts.“</a:t>
            </a:r>
          </a:p>
          <a:p>
            <a:pPr>
              <a:lnSpc>
                <a:spcPct val="80000"/>
              </a:lnSpc>
            </a:pPr>
            <a:r>
              <a:rPr lang="de-CH" sz="2513" dirty="0"/>
              <a:t>„Wie ein leerer Akku.“</a:t>
            </a:r>
          </a:p>
          <a:p>
            <a:pPr>
              <a:lnSpc>
                <a:spcPct val="90000"/>
              </a:lnSpc>
            </a:pPr>
            <a:r>
              <a:rPr lang="de-CH" sz="2513" dirty="0"/>
              <a:t>„Energiebudget: auf Pump gelebt, permanent überbucht, neues Budget machen und abbezahlen</a:t>
            </a:r>
          </a:p>
          <a:p>
            <a:pPr>
              <a:lnSpc>
                <a:spcPct val="90000"/>
              </a:lnSpc>
            </a:pPr>
            <a:r>
              <a:rPr lang="de-CH" sz="2513" dirty="0"/>
              <a:t>Wolf in der Falle: Schmerzhafte Neuorientierung, die nicht ohne Verluste geht.</a:t>
            </a:r>
          </a:p>
        </p:txBody>
      </p:sp>
    </p:spTree>
    <p:extLst>
      <p:ext uri="{BB962C8B-B14F-4D97-AF65-F5344CB8AC3E}">
        <p14:creationId xmlns:p14="http://schemas.microsoft.com/office/powerpoint/2010/main" val="3467331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de-CH"/>
              <a:t>Zwiespältige Zahlen</a:t>
            </a:r>
            <a:endParaRPr lang="de-DE"/>
          </a:p>
        </p:txBody>
      </p:sp>
      <p:sp>
        <p:nvSpPr>
          <p:cNvPr id="33795" name="Rectangle 3"/>
          <p:cNvSpPr>
            <a:spLocks noGrp="1" noChangeArrowheads="1"/>
          </p:cNvSpPr>
          <p:nvPr>
            <p:ph idx="1"/>
          </p:nvPr>
        </p:nvSpPr>
        <p:spPr/>
        <p:txBody>
          <a:bodyPr/>
          <a:lstStyle/>
          <a:p>
            <a:pPr>
              <a:lnSpc>
                <a:spcPct val="90000"/>
              </a:lnSpc>
              <a:buFont typeface="Wingdings" pitchFamily="2" charset="2"/>
              <a:buNone/>
            </a:pPr>
            <a:r>
              <a:rPr lang="de-CH" b="1" i="1" dirty="0">
                <a:solidFill>
                  <a:srgbClr val="660033"/>
                </a:solidFill>
              </a:rPr>
              <a:t>Untersuchung bei 1000 Managern:</a:t>
            </a:r>
          </a:p>
          <a:p>
            <a:pPr>
              <a:lnSpc>
                <a:spcPct val="90000"/>
              </a:lnSpc>
            </a:pPr>
            <a:r>
              <a:rPr lang="de-CH" dirty="0"/>
              <a:t>40% arbeiten 60 Std. und mehr</a:t>
            </a:r>
          </a:p>
          <a:p>
            <a:pPr>
              <a:lnSpc>
                <a:spcPct val="90000"/>
              </a:lnSpc>
            </a:pPr>
            <a:r>
              <a:rPr lang="de-CH" dirty="0"/>
              <a:t>57% haben Angst, die Stelle zu verlieren</a:t>
            </a:r>
          </a:p>
          <a:p>
            <a:pPr>
              <a:lnSpc>
                <a:spcPct val="90000"/>
              </a:lnSpc>
            </a:pPr>
            <a:r>
              <a:rPr lang="de-CH" dirty="0"/>
              <a:t>77% konsumieren täglich Alkohol zur Entspannung</a:t>
            </a:r>
          </a:p>
          <a:p>
            <a:pPr>
              <a:lnSpc>
                <a:spcPct val="90000"/>
              </a:lnSpc>
            </a:pPr>
            <a:r>
              <a:rPr lang="de-CH" dirty="0"/>
              <a:t>28% nehmen regelmässig Beruhigungs-, Schlaf- oder Schmerzmittel</a:t>
            </a:r>
          </a:p>
          <a:p>
            <a:pPr>
              <a:lnSpc>
                <a:spcPct val="90000"/>
              </a:lnSpc>
            </a:pPr>
            <a:r>
              <a:rPr lang="de-CH" dirty="0"/>
              <a:t>66% weisen Belastungssymptome auf</a:t>
            </a:r>
          </a:p>
          <a:p>
            <a:pPr>
              <a:lnSpc>
                <a:spcPct val="90000"/>
              </a:lnSpc>
            </a:pPr>
            <a:r>
              <a:rPr lang="de-CH" dirty="0">
                <a:solidFill>
                  <a:srgbClr val="FF0000"/>
                </a:solidFill>
              </a:rPr>
              <a:t>TROTZDEM:</a:t>
            </a:r>
            <a:br>
              <a:rPr lang="de-CH" dirty="0">
                <a:solidFill>
                  <a:srgbClr val="FF0000"/>
                </a:solidFill>
              </a:rPr>
            </a:br>
            <a:r>
              <a:rPr lang="de-CH" dirty="0">
                <a:solidFill>
                  <a:srgbClr val="FF0000"/>
                </a:solidFill>
              </a:rPr>
              <a:t>77% sind mit ihrem Wohlbefinden zufrieden</a:t>
            </a:r>
            <a:endParaRPr lang="de-DE" dirty="0">
              <a:solidFill>
                <a:srgbClr val="FF0000"/>
              </a:solidFill>
            </a:endParaRPr>
          </a:p>
        </p:txBody>
      </p:sp>
    </p:spTree>
    <p:extLst>
      <p:ext uri="{BB962C8B-B14F-4D97-AF65-F5344CB8AC3E}">
        <p14:creationId xmlns:p14="http://schemas.microsoft.com/office/powerpoint/2010/main" val="37118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de-DE">
                <a:solidFill>
                  <a:srgbClr val="CC0000"/>
                </a:solidFill>
              </a:rPr>
              <a:t>BURNOUT - Notbremse der Seele?</a:t>
            </a:r>
            <a:endParaRPr lang="de-CH"/>
          </a:p>
        </p:txBody>
      </p:sp>
      <p:sp>
        <p:nvSpPr>
          <p:cNvPr id="35843" name="Inhaltsplatzhalter 2"/>
          <p:cNvSpPr>
            <a:spLocks noGrp="1"/>
          </p:cNvSpPr>
          <p:nvPr>
            <p:ph idx="1"/>
          </p:nvPr>
        </p:nvSpPr>
        <p:spPr>
          <a:xfrm>
            <a:off x="4979773" y="1648843"/>
            <a:ext cx="5142127" cy="4528120"/>
          </a:xfrm>
        </p:spPr>
        <p:txBody>
          <a:bodyPr>
            <a:normAutofit lnSpcReduction="10000"/>
          </a:bodyPr>
          <a:lstStyle/>
          <a:p>
            <a:r>
              <a:rPr lang="de-CH" dirty="0"/>
              <a:t>Burnout ist eine körperliche und emotionale Erschöpfung aufgrund dauernder Anspannung, ständiger sozialer Begegnungen, täglichen Stresses.</a:t>
            </a:r>
          </a:p>
          <a:p>
            <a:r>
              <a:rPr lang="de-CH" dirty="0"/>
              <a:t>Burnout ist besonders tiefgreifend, wenn aufreibende Arbeit und dauernde Belastung von wenig Anerkennung und mitmenschlicher Unterstützung begleitet sind.</a:t>
            </a:r>
          </a:p>
        </p:txBody>
      </p:sp>
      <p:grpSp>
        <p:nvGrpSpPr>
          <p:cNvPr id="4" name="Group 74"/>
          <p:cNvGrpSpPr>
            <a:grpSpLocks/>
          </p:cNvGrpSpPr>
          <p:nvPr/>
        </p:nvGrpSpPr>
        <p:grpSpPr bwMode="auto">
          <a:xfrm>
            <a:off x="134322" y="1915297"/>
            <a:ext cx="4647743" cy="2368826"/>
            <a:chOff x="1089" y="1434"/>
            <a:chExt cx="5443" cy="1769"/>
          </a:xfrm>
        </p:grpSpPr>
        <p:sp>
          <p:nvSpPr>
            <p:cNvPr id="5" name="Rectangle 73"/>
            <p:cNvSpPr>
              <a:spLocks noChangeArrowheads="1"/>
            </p:cNvSpPr>
            <p:nvPr/>
          </p:nvSpPr>
          <p:spPr bwMode="auto">
            <a:xfrm>
              <a:off x="1089" y="1434"/>
              <a:ext cx="5443" cy="1769"/>
            </a:xfrm>
            <a:prstGeom prst="rect">
              <a:avLst/>
            </a:prstGeom>
            <a:solidFill>
              <a:srgbClr val="FFFF99"/>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CH" sz="2000" b="1">
                <a:latin typeface="Calibri" pitchFamily="34" charset="0"/>
                <a:cs typeface="Calibri" pitchFamily="34" charset="0"/>
              </a:endParaRPr>
            </a:p>
          </p:txBody>
        </p:sp>
        <p:sp>
          <p:nvSpPr>
            <p:cNvPr id="6" name="Text Box 69"/>
            <p:cNvSpPr txBox="1">
              <a:spLocks noChangeArrowheads="1"/>
            </p:cNvSpPr>
            <p:nvPr/>
          </p:nvSpPr>
          <p:spPr bwMode="auto">
            <a:xfrm>
              <a:off x="1225" y="2115"/>
              <a:ext cx="2313"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b="1" dirty="0">
                  <a:latin typeface="Calibri" pitchFamily="34" charset="0"/>
                  <a:cs typeface="Calibri" pitchFamily="34" charset="0"/>
                </a:rPr>
                <a:t>BURNOUT     =</a:t>
              </a:r>
            </a:p>
          </p:txBody>
        </p:sp>
        <p:sp>
          <p:nvSpPr>
            <p:cNvPr id="7" name="Text Box 70"/>
            <p:cNvSpPr txBox="1">
              <a:spLocks noChangeArrowheads="1"/>
            </p:cNvSpPr>
            <p:nvPr/>
          </p:nvSpPr>
          <p:spPr bwMode="auto">
            <a:xfrm>
              <a:off x="3629" y="1752"/>
              <a:ext cx="2232"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sz="2000" b="1">
                  <a:latin typeface="Calibri" pitchFamily="34" charset="0"/>
                  <a:cs typeface="Calibri" pitchFamily="34" charset="0"/>
                </a:rPr>
                <a:t>EINSATZ</a:t>
              </a:r>
            </a:p>
          </p:txBody>
        </p:sp>
        <p:sp>
          <p:nvSpPr>
            <p:cNvPr id="8" name="Text Box 71"/>
            <p:cNvSpPr txBox="1">
              <a:spLocks noChangeArrowheads="1"/>
            </p:cNvSpPr>
            <p:nvPr/>
          </p:nvSpPr>
          <p:spPr bwMode="auto">
            <a:xfrm>
              <a:off x="3629" y="2478"/>
              <a:ext cx="2581"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sz="2000" b="1">
                  <a:latin typeface="Calibri" pitchFamily="34" charset="0"/>
                  <a:cs typeface="Calibri" pitchFamily="34" charset="0"/>
                </a:rPr>
                <a:t>BEFRIEDIGUNG</a:t>
              </a:r>
            </a:p>
          </p:txBody>
        </p:sp>
        <p:sp>
          <p:nvSpPr>
            <p:cNvPr id="9" name="Line 72"/>
            <p:cNvSpPr>
              <a:spLocks noChangeShapeType="1"/>
            </p:cNvSpPr>
            <p:nvPr/>
          </p:nvSpPr>
          <p:spPr bwMode="auto">
            <a:xfrm>
              <a:off x="3629" y="2296"/>
              <a:ext cx="2721"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2000" b="1">
                <a:latin typeface="Calibri" pitchFamily="34" charset="0"/>
                <a:cs typeface="Calibri" pitchFamily="34" charset="0"/>
              </a:endParaRPr>
            </a:p>
          </p:txBody>
        </p:sp>
      </p:grpSp>
    </p:spTree>
    <p:extLst>
      <p:ext uri="{BB962C8B-B14F-4D97-AF65-F5344CB8AC3E}">
        <p14:creationId xmlns:p14="http://schemas.microsoft.com/office/powerpoint/2010/main" val="3489917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Oval 4"/>
          <p:cNvSpPr>
            <a:spLocks noChangeArrowheads="1"/>
          </p:cNvSpPr>
          <p:nvPr/>
        </p:nvSpPr>
        <p:spPr bwMode="auto">
          <a:xfrm>
            <a:off x="2000732" y="3792631"/>
            <a:ext cx="3742166" cy="2253891"/>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740" b="1">
                <a:latin typeface="Tahoma" pitchFamily="34" charset="0"/>
              </a:rPr>
              <a:t>Persönlichkeit</a:t>
            </a:r>
            <a:endParaRPr lang="de-DE" sz="1740">
              <a:latin typeface="Tahoma" pitchFamily="34" charset="0"/>
            </a:endParaRPr>
          </a:p>
          <a:p>
            <a:pPr algn="ctr"/>
            <a:r>
              <a:rPr lang="de-DE" sz="1740">
                <a:latin typeface="Tahoma" pitchFamily="34" charset="0"/>
              </a:rPr>
              <a:t>Grundhaltung</a:t>
            </a:r>
          </a:p>
        </p:txBody>
      </p:sp>
      <p:sp>
        <p:nvSpPr>
          <p:cNvPr id="43013" name="Oval 5"/>
          <p:cNvSpPr>
            <a:spLocks noChangeArrowheads="1"/>
          </p:cNvSpPr>
          <p:nvPr/>
        </p:nvSpPr>
        <p:spPr bwMode="auto">
          <a:xfrm>
            <a:off x="2000732" y="1902369"/>
            <a:ext cx="3742166" cy="2253891"/>
          </a:xfrm>
          <a:prstGeom prst="ellipse">
            <a:avLst/>
          </a:prstGeom>
          <a:solidFill>
            <a:srgbClr val="FF99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740">
                <a:latin typeface="Tahoma" pitchFamily="34" charset="0"/>
              </a:rPr>
              <a:t>Faktoren am</a:t>
            </a:r>
            <a:br>
              <a:rPr lang="de-DE" sz="1740">
                <a:latin typeface="Tahoma" pitchFamily="34" charset="0"/>
              </a:rPr>
            </a:br>
            <a:r>
              <a:rPr lang="de-DE" sz="1740" b="1">
                <a:latin typeface="Tahoma" pitchFamily="34" charset="0"/>
              </a:rPr>
              <a:t>Arbeitsplatz</a:t>
            </a:r>
            <a:endParaRPr lang="de-DE" sz="1740">
              <a:latin typeface="Tahoma" pitchFamily="34" charset="0"/>
            </a:endParaRPr>
          </a:p>
        </p:txBody>
      </p:sp>
      <p:sp>
        <p:nvSpPr>
          <p:cNvPr id="43014" name="Oval 6"/>
          <p:cNvSpPr>
            <a:spLocks noChangeArrowheads="1"/>
          </p:cNvSpPr>
          <p:nvPr/>
        </p:nvSpPr>
        <p:spPr bwMode="auto">
          <a:xfrm>
            <a:off x="5480532" y="1902369"/>
            <a:ext cx="3740632" cy="2253891"/>
          </a:xfrm>
          <a:prstGeom prst="ellipse">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740" b="1">
                <a:latin typeface="Tahoma" pitchFamily="34" charset="0"/>
              </a:rPr>
              <a:t>Privatleben</a:t>
            </a:r>
            <a:endParaRPr lang="de-DE" sz="1740">
              <a:latin typeface="Tahoma" pitchFamily="34" charset="0"/>
            </a:endParaRPr>
          </a:p>
          <a:p>
            <a:pPr algn="ctr"/>
            <a:r>
              <a:rPr lang="de-DE" sz="1740">
                <a:latin typeface="Tahoma" pitchFamily="34" charset="0"/>
              </a:rPr>
              <a:t>Partnerschaft</a:t>
            </a:r>
          </a:p>
          <a:p>
            <a:pPr algn="ctr"/>
            <a:r>
              <a:rPr lang="de-DE" sz="1740">
                <a:latin typeface="Tahoma" pitchFamily="34" charset="0"/>
              </a:rPr>
              <a:t>Beziehungen</a:t>
            </a:r>
          </a:p>
        </p:txBody>
      </p:sp>
      <p:sp>
        <p:nvSpPr>
          <p:cNvPr id="43015" name="Oval 7"/>
          <p:cNvSpPr>
            <a:spLocks noChangeArrowheads="1"/>
          </p:cNvSpPr>
          <p:nvPr/>
        </p:nvSpPr>
        <p:spPr bwMode="auto">
          <a:xfrm>
            <a:off x="5393077" y="3864742"/>
            <a:ext cx="3742165" cy="2253892"/>
          </a:xfrm>
          <a:prstGeom prst="ellipse">
            <a:avLst/>
          </a:pr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740" b="1">
                <a:solidFill>
                  <a:schemeClr val="bg1"/>
                </a:solidFill>
                <a:latin typeface="Tahoma" pitchFamily="34" charset="0"/>
              </a:rPr>
              <a:t>Gesundheit</a:t>
            </a:r>
            <a:endParaRPr lang="de-DE" sz="1740">
              <a:solidFill>
                <a:schemeClr val="bg1"/>
              </a:solidFill>
              <a:latin typeface="Tahoma" pitchFamily="34" charset="0"/>
            </a:endParaRPr>
          </a:p>
          <a:p>
            <a:pPr algn="ctr"/>
            <a:r>
              <a:rPr lang="de-DE" sz="1740">
                <a:solidFill>
                  <a:schemeClr val="bg1"/>
                </a:solidFill>
                <a:latin typeface="Tahoma" pitchFamily="34" charset="0"/>
              </a:rPr>
              <a:t>körperliche</a:t>
            </a:r>
          </a:p>
          <a:p>
            <a:pPr algn="ctr"/>
            <a:r>
              <a:rPr lang="de-DE" sz="1740">
                <a:solidFill>
                  <a:schemeClr val="bg1"/>
                </a:solidFill>
                <a:latin typeface="Tahoma" pitchFamily="34" charset="0"/>
              </a:rPr>
              <a:t>Fitness</a:t>
            </a:r>
          </a:p>
        </p:txBody>
      </p:sp>
      <p:sp>
        <p:nvSpPr>
          <p:cNvPr id="38918" name="AutoShape 8"/>
          <p:cNvSpPr>
            <a:spLocks noChangeArrowheads="1"/>
          </p:cNvSpPr>
          <p:nvPr/>
        </p:nvSpPr>
        <p:spPr bwMode="auto">
          <a:xfrm>
            <a:off x="4871413" y="3501113"/>
            <a:ext cx="1391613" cy="1018777"/>
          </a:xfrm>
          <a:custGeom>
            <a:avLst/>
            <a:gdLst>
              <a:gd name="T0" fmla="*/ 2147483647 w 21600"/>
              <a:gd name="T1" fmla="*/ 1253842385 h 21600"/>
              <a:gd name="T2" fmla="*/ 2147483647 w 21600"/>
              <a:gd name="T3" fmla="*/ 2147483647 h 21600"/>
              <a:gd name="T4" fmla="*/ 0 w 21600"/>
              <a:gd name="T5" fmla="*/ 1253842385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740"/>
          </a:p>
        </p:txBody>
      </p:sp>
      <p:sp>
        <p:nvSpPr>
          <p:cNvPr id="38919" name="Rectangle 9"/>
          <p:cNvSpPr>
            <a:spLocks noGrp="1" noChangeArrowheads="1"/>
          </p:cNvSpPr>
          <p:nvPr>
            <p:ph type="title"/>
          </p:nvPr>
        </p:nvSpPr>
        <p:spPr/>
        <p:txBody>
          <a:bodyPr/>
          <a:lstStyle/>
          <a:p>
            <a:r>
              <a:rPr lang="de-CH"/>
              <a:t>Vier Bereiche</a:t>
            </a:r>
          </a:p>
        </p:txBody>
      </p:sp>
      <p:pic>
        <p:nvPicPr>
          <p:cNvPr id="8" name="Grafik 7"/>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2449" y="157866"/>
            <a:ext cx="2485586" cy="3380397"/>
          </a:xfrm>
          <a:prstGeom prst="rect">
            <a:avLst/>
          </a:prstGeom>
        </p:spPr>
      </p:pic>
    </p:spTree>
    <p:extLst>
      <p:ext uri="{BB962C8B-B14F-4D97-AF65-F5344CB8AC3E}">
        <p14:creationId xmlns:p14="http://schemas.microsoft.com/office/powerpoint/2010/main" val="2059995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43012"/>
                                        </p:tgtEl>
                                        <p:attrNameLst>
                                          <p:attrName>style.visibility</p:attrName>
                                        </p:attrNameLst>
                                      </p:cBhvr>
                                      <p:to>
                                        <p:strVal val="visible"/>
                                      </p:to>
                                    </p:set>
                                    <p:anim calcmode="lin" valueType="num">
                                      <p:cBhvr additive="base">
                                        <p:cTn id="15" dur="500" fill="hold"/>
                                        <p:tgtEl>
                                          <p:spTgt spid="43012"/>
                                        </p:tgtEl>
                                        <p:attrNameLst>
                                          <p:attrName>ppt_x</p:attrName>
                                        </p:attrNameLst>
                                      </p:cBhvr>
                                      <p:tavLst>
                                        <p:tav tm="0">
                                          <p:val>
                                            <p:strVal val="0-#ppt_w/2"/>
                                          </p:val>
                                        </p:tav>
                                        <p:tav tm="100000">
                                          <p:val>
                                            <p:strVal val="#ppt_x"/>
                                          </p:val>
                                        </p:tav>
                                      </p:tavLst>
                                    </p:anim>
                                    <p:anim calcmode="lin" valueType="num">
                                      <p:cBhvr additive="base">
                                        <p:cTn id="16"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43015"/>
                                        </p:tgtEl>
                                        <p:attrNameLst>
                                          <p:attrName>style.visibility</p:attrName>
                                        </p:attrNameLst>
                                      </p:cBhvr>
                                      <p:to>
                                        <p:strVal val="visible"/>
                                      </p:to>
                                    </p:set>
                                    <p:anim calcmode="lin" valueType="num">
                                      <p:cBhvr additive="base">
                                        <p:cTn id="21" dur="500" fill="hold"/>
                                        <p:tgtEl>
                                          <p:spTgt spid="43015"/>
                                        </p:tgtEl>
                                        <p:attrNameLst>
                                          <p:attrName>ppt_x</p:attrName>
                                        </p:attrNameLst>
                                      </p:cBhvr>
                                      <p:tavLst>
                                        <p:tav tm="0">
                                          <p:val>
                                            <p:strVal val="1+#ppt_w/2"/>
                                          </p:val>
                                        </p:tav>
                                        <p:tav tm="100000">
                                          <p:val>
                                            <p:strVal val="#ppt_x"/>
                                          </p:val>
                                        </p:tav>
                                      </p:tavLst>
                                    </p:anim>
                                    <p:anim calcmode="lin" valueType="num">
                                      <p:cBhvr additive="base">
                                        <p:cTn id="22"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autoUpdateAnimBg="0"/>
      <p:bldP spid="43013" grpId="0" animBg="1" autoUpdateAnimBg="0"/>
      <p:bldP spid="43014" grpId="0" animBg="1" autoUpdateAnimBg="0"/>
      <p:bldP spid="4301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lstStyle/>
          <a:p>
            <a:r>
              <a:rPr lang="de-DE">
                <a:solidFill>
                  <a:srgbClr val="000099"/>
                </a:solidFill>
              </a:rPr>
              <a:t>Stressoren am Arbeitsplatz</a:t>
            </a:r>
            <a:endParaRPr lang="de-DE">
              <a:solidFill>
                <a:schemeClr val="tx1"/>
              </a:solidFill>
            </a:endParaRPr>
          </a:p>
        </p:txBody>
      </p:sp>
      <p:sp>
        <p:nvSpPr>
          <p:cNvPr id="40963" name="Inhaltsplatzhalter 2"/>
          <p:cNvSpPr>
            <a:spLocks noGrp="1"/>
          </p:cNvSpPr>
          <p:nvPr>
            <p:ph idx="1"/>
          </p:nvPr>
        </p:nvSpPr>
        <p:spPr>
          <a:xfrm>
            <a:off x="4919870" y="1648843"/>
            <a:ext cx="5202030" cy="4528120"/>
          </a:xfrm>
        </p:spPr>
        <p:txBody>
          <a:bodyPr>
            <a:normAutofit fontScale="77500" lnSpcReduction="20000"/>
          </a:bodyPr>
          <a:lstStyle/>
          <a:p>
            <a:r>
              <a:rPr lang="de-CH" dirty="0"/>
              <a:t>Zu große Arbeitsmenge</a:t>
            </a:r>
          </a:p>
          <a:p>
            <a:r>
              <a:rPr lang="de-CH" dirty="0"/>
              <a:t>zu komplizierte Aufgaben</a:t>
            </a:r>
          </a:p>
          <a:p>
            <a:r>
              <a:rPr lang="de-CH" dirty="0"/>
              <a:t>unklare Erwartungen Ihres Chefs</a:t>
            </a:r>
          </a:p>
          <a:p>
            <a:r>
              <a:rPr lang="de-CH" dirty="0"/>
              <a:t>unklare Verantwortungsbereiche</a:t>
            </a:r>
          </a:p>
          <a:p>
            <a:r>
              <a:rPr lang="de-CH" dirty="0"/>
              <a:t>wenig Handlungsspielraum</a:t>
            </a:r>
          </a:p>
          <a:p>
            <a:r>
              <a:rPr lang="de-CH" dirty="0"/>
              <a:t>zu viele Projekte</a:t>
            </a:r>
          </a:p>
          <a:p>
            <a:r>
              <a:rPr lang="de-CH" dirty="0"/>
              <a:t>Angst vor Arbeitsplatzverlust</a:t>
            </a:r>
          </a:p>
          <a:p>
            <a:r>
              <a:rPr lang="de-CH" dirty="0"/>
              <a:t>Konkurrenzdruck</a:t>
            </a:r>
          </a:p>
          <a:p>
            <a:r>
              <a:rPr lang="de-CH" dirty="0"/>
              <a:t>keine bzw. negative Rückmeldungen</a:t>
            </a:r>
          </a:p>
          <a:p>
            <a:r>
              <a:rPr lang="de-CH" dirty="0"/>
              <a:t>Konflikte mit Kollegen und Vorgesetzten</a:t>
            </a:r>
          </a:p>
          <a:p>
            <a:r>
              <a:rPr lang="de-CH" dirty="0"/>
              <a:t>zu viele Überstunden</a:t>
            </a:r>
          </a:p>
          <a:p>
            <a:r>
              <a:rPr lang="de-CH" dirty="0"/>
              <a:t>keine Ferien</a:t>
            </a:r>
          </a:p>
          <a:p>
            <a:endParaRPr lang="de-CH" dirty="0"/>
          </a:p>
          <a:p>
            <a:endParaRPr lang="de-CH" dirty="0"/>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48843"/>
            <a:ext cx="4804540" cy="3204028"/>
          </a:xfrm>
          <a:prstGeom prst="rect">
            <a:avLst/>
          </a:prstGeom>
        </p:spPr>
      </p:pic>
    </p:spTree>
    <p:extLst>
      <p:ext uri="{BB962C8B-B14F-4D97-AF65-F5344CB8AC3E}">
        <p14:creationId xmlns:p14="http://schemas.microsoft.com/office/powerpoint/2010/main" val="198796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Burnout bis zum Crash</a:t>
            </a:r>
          </a:p>
        </p:txBody>
      </p:sp>
      <p:pic>
        <p:nvPicPr>
          <p:cNvPr id="7" name="Inhaltsplatzhalt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17709" y="1574649"/>
            <a:ext cx="3429392" cy="4260760"/>
          </a:xfrm>
          <a:prstGeom prst="rect">
            <a:avLst/>
          </a:prstGeom>
          <a:ln>
            <a:noFill/>
          </a:ln>
          <a:effectLst>
            <a:outerShdw blurRad="292100" dist="139700" dir="2700000" algn="tl" rotWithShape="0">
              <a:srgbClr val="333333">
                <a:alpha val="65000"/>
              </a:srgbClr>
            </a:outerShdw>
          </a:effectLst>
        </p:spPr>
      </p:pic>
      <p:sp>
        <p:nvSpPr>
          <p:cNvPr id="6" name="Inhaltsplatzhalter 5"/>
          <p:cNvSpPr>
            <a:spLocks noGrp="1"/>
          </p:cNvSpPr>
          <p:nvPr>
            <p:ph sz="half" idx="2"/>
          </p:nvPr>
        </p:nvSpPr>
        <p:spPr>
          <a:xfrm>
            <a:off x="4955059" y="1711656"/>
            <a:ext cx="5195894" cy="4261562"/>
          </a:xfrm>
        </p:spPr>
        <p:txBody>
          <a:bodyPr/>
          <a:lstStyle/>
          <a:p>
            <a:pPr marL="0" indent="0">
              <a:buNone/>
            </a:pPr>
            <a:r>
              <a:rPr lang="de-CH" sz="1933" dirty="0"/>
              <a:t>«Ich stelle bei mir fest, dass ich immer grössere Schwierigkeiten habe, zur Ruhe zu kommen, das Tempo herunterzunehmen. Es kommt irgendwann ein Punkt, wo Sie das Gefühl bekommen, nur noch von einer Verpflichtung zur nächsten zu rennen. Das schnürt Ihnen die Kehle zu. Unter einem solchen Eindruck – dass es weniger Verpflichtungen sein könnten – stehe ich immer noch.»</a:t>
            </a:r>
          </a:p>
        </p:txBody>
      </p:sp>
    </p:spTree>
    <p:extLst>
      <p:ext uri="{BB962C8B-B14F-4D97-AF65-F5344CB8AC3E}">
        <p14:creationId xmlns:p14="http://schemas.microsoft.com/office/powerpoint/2010/main" val="106690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CH" dirty="0"/>
              <a:t>Persönlichkeitsfaktoren</a:t>
            </a:r>
          </a:p>
        </p:txBody>
      </p:sp>
      <p:sp>
        <p:nvSpPr>
          <p:cNvPr id="41987" name="Rectangle 3"/>
          <p:cNvSpPr>
            <a:spLocks noGrp="1" noChangeArrowheads="1"/>
          </p:cNvSpPr>
          <p:nvPr>
            <p:ph idx="1"/>
          </p:nvPr>
        </p:nvSpPr>
        <p:spPr/>
        <p:txBody>
          <a:bodyPr>
            <a:normAutofit fontScale="92500"/>
          </a:bodyPr>
          <a:lstStyle/>
          <a:p>
            <a:r>
              <a:rPr lang="de-CH" dirty="0"/>
              <a:t>Einsatz und Befriedigung hängen ab von:</a:t>
            </a:r>
          </a:p>
          <a:p>
            <a:pPr lvl="1"/>
            <a:r>
              <a:rPr lang="de-CH" dirty="0"/>
              <a:t>Erwartungen und Ansprüchen des Betroffenen („Helferpersönlichkeit“)</a:t>
            </a:r>
          </a:p>
          <a:p>
            <a:pPr lvl="1"/>
            <a:r>
              <a:rPr lang="de-CH" dirty="0"/>
              <a:t>des Betriebs, der Kunden, Normen etc.</a:t>
            </a:r>
          </a:p>
          <a:p>
            <a:r>
              <a:rPr lang="de-CH" dirty="0"/>
              <a:t>Umgang des Betroffenen mit diesen:</a:t>
            </a:r>
          </a:p>
          <a:p>
            <a:pPr lvl="1"/>
            <a:r>
              <a:rPr lang="de-CH" dirty="0"/>
              <a:t>Hilfsbereitschaft, Engagement, Wachsamkeit, Perfektionismus</a:t>
            </a:r>
          </a:p>
          <a:p>
            <a:pPr lvl="1"/>
            <a:r>
              <a:rPr lang="de-CH" dirty="0"/>
              <a:t>Zufriedenheit mit Arbeit, Lohn etc.</a:t>
            </a:r>
          </a:p>
          <a:p>
            <a:pPr lvl="1"/>
            <a:r>
              <a:rPr lang="de-CH" dirty="0"/>
              <a:t>Selbstsicherheit, Durchsetzungs- und Abgrenzungsvermögen</a:t>
            </a:r>
          </a:p>
          <a:p>
            <a:r>
              <a:rPr lang="de-CH" dirty="0"/>
              <a:t>Ein Beispiel</a:t>
            </a:r>
          </a:p>
          <a:p>
            <a:pPr lvl="1"/>
            <a:r>
              <a:rPr lang="de-CH" dirty="0"/>
              <a:t>«Es zeigt sich immer mehr, dass mein Verhalten, es allen recht zu machen, alles möglichst perfekt und unter Kontrolle zu haben, nicht Nein-Sagen etc. etc. sich zu einem Zwang entwickelt hat. Meine Messlatte war schliesslich so hoch, dass sie nicht mehr zu erreichen </a:t>
            </a:r>
            <a:r>
              <a:rPr lang="de-CH"/>
              <a:t>war…»</a:t>
            </a:r>
            <a:endParaRPr lang="de-CH" dirty="0"/>
          </a:p>
        </p:txBody>
      </p:sp>
    </p:spTree>
    <p:extLst>
      <p:ext uri="{BB962C8B-B14F-4D97-AF65-F5344CB8AC3E}">
        <p14:creationId xmlns:p14="http://schemas.microsoft.com/office/powerpoint/2010/main" val="966234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de-CH"/>
              <a:t>Stressoren in Familie und Freizeit</a:t>
            </a:r>
          </a:p>
        </p:txBody>
      </p:sp>
      <p:sp>
        <p:nvSpPr>
          <p:cNvPr id="43011" name="Inhaltsplatzhalter 2"/>
          <p:cNvSpPr>
            <a:spLocks noGrp="1"/>
          </p:cNvSpPr>
          <p:nvPr>
            <p:ph idx="1"/>
          </p:nvPr>
        </p:nvSpPr>
        <p:spPr>
          <a:xfrm>
            <a:off x="4860235" y="1648843"/>
            <a:ext cx="5261665" cy="4528120"/>
          </a:xfrm>
        </p:spPr>
        <p:txBody>
          <a:bodyPr>
            <a:normAutofit lnSpcReduction="10000"/>
          </a:bodyPr>
          <a:lstStyle/>
          <a:p>
            <a:r>
              <a:rPr lang="de-CH" dirty="0"/>
              <a:t>Konflikte mit Partner / Partnerin</a:t>
            </a:r>
          </a:p>
          <a:p>
            <a:r>
              <a:rPr lang="de-CH" dirty="0"/>
              <a:t>Konflikte mit Kindern</a:t>
            </a:r>
          </a:p>
          <a:p>
            <a:r>
              <a:rPr lang="de-CH" dirty="0"/>
              <a:t>Konflikte mit Freunden</a:t>
            </a:r>
          </a:p>
          <a:p>
            <a:r>
              <a:rPr lang="de-CH" dirty="0"/>
              <a:t>Mehrfachbelastungen (Haushalt / Erziehung / Beruf)</a:t>
            </a:r>
          </a:p>
          <a:p>
            <a:r>
              <a:rPr lang="de-CH" dirty="0"/>
              <a:t>Mangel an Kontaktmöglichkeiten</a:t>
            </a:r>
          </a:p>
          <a:p>
            <a:r>
              <a:rPr lang="de-CH" dirty="0"/>
              <a:t>Aufgeben von Hobbys oder sportlichen Aktivitäten</a:t>
            </a:r>
          </a:p>
          <a:p>
            <a:r>
              <a:rPr lang="de-CH" dirty="0"/>
              <a:t>Vernachlässigung des Privatlebens</a:t>
            </a:r>
          </a:p>
        </p:txBody>
      </p:sp>
      <p:pic>
        <p:nvPicPr>
          <p:cNvPr id="2" name="Grafik 1"/>
          <p:cNvPicPr>
            <a:picLocks noChangeAspect="1"/>
          </p:cNvPicPr>
          <p:nvPr/>
        </p:nvPicPr>
        <p:blipFill rotWithShape="1">
          <a:blip r:embed="rId2" cstate="email">
            <a:extLst>
              <a:ext uri="{28A0092B-C50C-407E-A947-70E740481C1C}">
                <a14:useLocalDpi xmlns:a14="http://schemas.microsoft.com/office/drawing/2010/main"/>
              </a:ext>
            </a:extLst>
          </a:blip>
          <a:srcRect t="5273"/>
          <a:stretch/>
        </p:blipFill>
        <p:spPr>
          <a:xfrm>
            <a:off x="-166211" y="1648843"/>
            <a:ext cx="5026445" cy="3178222"/>
          </a:xfrm>
          <a:prstGeom prst="rect">
            <a:avLst/>
          </a:prstGeom>
        </p:spPr>
      </p:pic>
    </p:spTree>
    <p:extLst>
      <p:ext uri="{BB962C8B-B14F-4D97-AF65-F5344CB8AC3E}">
        <p14:creationId xmlns:p14="http://schemas.microsoft.com/office/powerpoint/2010/main" val="146585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CH"/>
              <a:t>Gesundheitssorgen</a:t>
            </a:r>
          </a:p>
        </p:txBody>
      </p:sp>
      <p:sp>
        <p:nvSpPr>
          <p:cNvPr id="140291" name="Rectangle 3"/>
          <p:cNvSpPr>
            <a:spLocks noGrp="1" noChangeArrowheads="1"/>
          </p:cNvSpPr>
          <p:nvPr>
            <p:ph idx="1"/>
          </p:nvPr>
        </p:nvSpPr>
        <p:spPr>
          <a:xfrm>
            <a:off x="5004486" y="1648843"/>
            <a:ext cx="5117414" cy="4528120"/>
          </a:xfrm>
        </p:spPr>
        <p:txBody>
          <a:bodyPr>
            <a:normAutofit fontScale="92500"/>
          </a:bodyPr>
          <a:lstStyle/>
          <a:p>
            <a:pPr>
              <a:lnSpc>
                <a:spcPct val="90000"/>
              </a:lnSpc>
            </a:pPr>
            <a:r>
              <a:rPr lang="de-DE" dirty="0"/>
              <a:t>Auch kleine gesundheitliche Probleme lösen Angst aus.</a:t>
            </a:r>
          </a:p>
          <a:p>
            <a:pPr>
              <a:lnSpc>
                <a:spcPct val="90000"/>
              </a:lnSpc>
            </a:pPr>
            <a:r>
              <a:rPr lang="de-DE" dirty="0"/>
              <a:t>Vorübergehende Behinderungen (z.B. </a:t>
            </a:r>
            <a:r>
              <a:rPr lang="de-DE" dirty="0" err="1"/>
              <a:t>Fussverletzung</a:t>
            </a:r>
            <a:r>
              <a:rPr lang="de-DE" dirty="0"/>
              <a:t>) machen einem die Abhängigkeit von andern bewusst</a:t>
            </a:r>
          </a:p>
          <a:p>
            <a:pPr>
              <a:lnSpc>
                <a:spcPct val="90000"/>
              </a:lnSpc>
            </a:pPr>
            <a:r>
              <a:rPr lang="de-DE" dirty="0"/>
              <a:t>Grippe kann zu einer länger dauernden Erschöpfung führen.</a:t>
            </a:r>
          </a:p>
          <a:p>
            <a:pPr>
              <a:lnSpc>
                <a:spcPct val="90000"/>
              </a:lnSpc>
            </a:pPr>
            <a:r>
              <a:rPr lang="de-DE" dirty="0"/>
              <a:t>Allgemeine Anfälligkeit für Erkältungen und psychosomatische Beschwerden. </a:t>
            </a:r>
            <a:endParaRPr lang="de-CH" dirty="0"/>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48843"/>
            <a:ext cx="4820615" cy="3215350"/>
          </a:xfrm>
          <a:prstGeom prst="rect">
            <a:avLst/>
          </a:prstGeom>
        </p:spPr>
      </p:pic>
    </p:spTree>
    <p:extLst>
      <p:ext uri="{BB962C8B-B14F-4D97-AF65-F5344CB8AC3E}">
        <p14:creationId xmlns:p14="http://schemas.microsoft.com/office/powerpoint/2010/main" val="1912846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a:spLocks noGrp="1" noChangeArrowheads="1"/>
          </p:cNvSpPr>
          <p:nvPr>
            <p:ph type="title"/>
          </p:nvPr>
        </p:nvSpPr>
        <p:spPr/>
        <p:txBody>
          <a:bodyPr/>
          <a:lstStyle/>
          <a:p>
            <a:r>
              <a:rPr lang="de-DE">
                <a:solidFill>
                  <a:srgbClr val="000099"/>
                </a:solidFill>
              </a:rPr>
              <a:t>Was merkt die betroffene Person?</a:t>
            </a:r>
            <a:endParaRPr lang="de-CH">
              <a:solidFill>
                <a:srgbClr val="000099"/>
              </a:solidFill>
            </a:endParaRPr>
          </a:p>
        </p:txBody>
      </p:sp>
      <p:sp>
        <p:nvSpPr>
          <p:cNvPr id="2" name="Inhaltsplatzhalter 1"/>
          <p:cNvSpPr>
            <a:spLocks noGrp="1"/>
          </p:cNvSpPr>
          <p:nvPr>
            <p:ph idx="1"/>
          </p:nvPr>
        </p:nvSpPr>
        <p:spPr/>
        <p:txBody>
          <a:bodyPr/>
          <a:lstStyle/>
          <a:p>
            <a:r>
              <a:rPr lang="de-CH" sz="2320" dirty="0"/>
              <a:t>alles </a:t>
            </a:r>
            <a:r>
              <a:rPr lang="de-CH" sz="2320" dirty="0" err="1"/>
              <a:t>zuviel</a:t>
            </a:r>
            <a:endParaRPr lang="de-CH" sz="2320" dirty="0"/>
          </a:p>
          <a:p>
            <a:r>
              <a:rPr lang="de-CH" sz="2320" u="sng" dirty="0"/>
              <a:t>körperliche</a:t>
            </a:r>
            <a:r>
              <a:rPr lang="de-CH" sz="2320" dirty="0"/>
              <a:t> </a:t>
            </a:r>
            <a:r>
              <a:rPr lang="de-CH" sz="2320" u="sng" dirty="0"/>
              <a:t>Erschöpfung</a:t>
            </a:r>
            <a:r>
              <a:rPr lang="de-CH" sz="2320" dirty="0"/>
              <a:t>: konstante Übermüdung und Lustlosigkeit, innerlich angetrieben, psychosomatische Beschwerden (Schwitzen, Herzklopfen, Kopfweh, Rückenschmerzen, Impotenz)</a:t>
            </a:r>
          </a:p>
          <a:p>
            <a:r>
              <a:rPr lang="de-CH" sz="2320" u="sng" dirty="0"/>
              <a:t>emotionale Erschöpfung</a:t>
            </a:r>
            <a:r>
              <a:rPr lang="de-CH" sz="2320" dirty="0"/>
              <a:t>: keine Belastbarkeit, reizbar, den Tränen nahe, keine Distanz </a:t>
            </a:r>
          </a:p>
          <a:p>
            <a:r>
              <a:rPr lang="de-CH" sz="2320" dirty="0"/>
              <a:t>keine Fähigkeit mehr, Aufgaben zu planen.</a:t>
            </a:r>
          </a:p>
          <a:p>
            <a:r>
              <a:rPr lang="de-CH" sz="2320" dirty="0"/>
              <a:t>Schlafstörungen</a:t>
            </a:r>
          </a:p>
          <a:p>
            <a:r>
              <a:rPr lang="de-CH" sz="2320" dirty="0"/>
              <a:t>nicht abschalten können, auch in der Freizeit an den Beruf denken</a:t>
            </a:r>
          </a:p>
          <a:p>
            <a:r>
              <a:rPr lang="de-CH" sz="2320" dirty="0"/>
              <a:t>Entmutigung: „Ich schaffe es doch nicht“ / «Ich bin eine Versagerin» </a:t>
            </a:r>
          </a:p>
        </p:txBody>
      </p:sp>
    </p:spTree>
    <p:extLst>
      <p:ext uri="{BB962C8B-B14F-4D97-AF65-F5344CB8AC3E}">
        <p14:creationId xmlns:p14="http://schemas.microsoft.com/office/powerpoint/2010/main" val="1762361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p:txBody>
          <a:bodyPr/>
          <a:lstStyle/>
          <a:p>
            <a:r>
              <a:rPr lang="de-DE">
                <a:solidFill>
                  <a:srgbClr val="000099"/>
                </a:solidFill>
              </a:rPr>
              <a:t>Anzeichen für Burnout am Arbeitsplatz</a:t>
            </a:r>
            <a:endParaRPr lang="de-CH">
              <a:solidFill>
                <a:srgbClr val="000099"/>
              </a:solidFill>
            </a:endParaRPr>
          </a:p>
        </p:txBody>
      </p:sp>
      <p:sp>
        <p:nvSpPr>
          <p:cNvPr id="46083" name="Rectangle 6"/>
          <p:cNvSpPr>
            <a:spLocks noGrp="1" noChangeArrowheads="1"/>
          </p:cNvSpPr>
          <p:nvPr>
            <p:ph idx="1"/>
          </p:nvPr>
        </p:nvSpPr>
        <p:spPr/>
        <p:txBody>
          <a:bodyPr>
            <a:normAutofit/>
          </a:bodyPr>
          <a:lstStyle/>
          <a:p>
            <a:pPr>
              <a:lnSpc>
                <a:spcPct val="90000"/>
              </a:lnSpc>
            </a:pPr>
            <a:r>
              <a:rPr lang="de-DE" dirty="0"/>
              <a:t>Klagen über Arbeitsunlust und Überforderung</a:t>
            </a:r>
          </a:p>
          <a:p>
            <a:pPr>
              <a:lnSpc>
                <a:spcPct val="90000"/>
              </a:lnSpc>
            </a:pPr>
            <a:r>
              <a:rPr lang="de-DE" dirty="0"/>
              <a:t>keine neuen Ideen und Projekte, die die Person früher auszeichneten</a:t>
            </a:r>
          </a:p>
          <a:p>
            <a:pPr>
              <a:lnSpc>
                <a:spcPct val="90000"/>
              </a:lnSpc>
            </a:pPr>
            <a:r>
              <a:rPr lang="de-DE" dirty="0"/>
              <a:t>Negative Grundeinstellung, Dienst nach Vorschrift</a:t>
            </a:r>
          </a:p>
          <a:p>
            <a:pPr>
              <a:lnSpc>
                <a:spcPct val="90000"/>
              </a:lnSpc>
            </a:pPr>
            <a:r>
              <a:rPr lang="de-DE" dirty="0"/>
              <a:t>Widerstand gegen Veränderungen</a:t>
            </a:r>
          </a:p>
          <a:p>
            <a:pPr>
              <a:lnSpc>
                <a:spcPct val="90000"/>
              </a:lnSpc>
            </a:pPr>
            <a:r>
              <a:rPr lang="de-DE" dirty="0"/>
              <a:t>weniger Kontakt mit Kollegen</a:t>
            </a:r>
          </a:p>
          <a:p>
            <a:pPr>
              <a:lnSpc>
                <a:spcPct val="90000"/>
              </a:lnSpc>
            </a:pPr>
            <a:r>
              <a:rPr lang="de-DE" dirty="0"/>
              <a:t>vermehrt krankheitsbedingte Absenzen</a:t>
            </a:r>
          </a:p>
          <a:p>
            <a:pPr>
              <a:lnSpc>
                <a:spcPct val="90000"/>
              </a:lnSpc>
            </a:pPr>
            <a:r>
              <a:rPr lang="de-DE" dirty="0"/>
              <a:t>„innere Kündigung“</a:t>
            </a:r>
          </a:p>
        </p:txBody>
      </p:sp>
    </p:spTree>
    <p:extLst>
      <p:ext uri="{BB962C8B-B14F-4D97-AF65-F5344CB8AC3E}">
        <p14:creationId xmlns:p14="http://schemas.microsoft.com/office/powerpoint/2010/main" val="1403252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p:txBody>
          <a:bodyPr/>
          <a:lstStyle/>
          <a:p>
            <a:r>
              <a:rPr lang="de-DE">
                <a:solidFill>
                  <a:srgbClr val="000099"/>
                </a:solidFill>
              </a:rPr>
              <a:t>Wer ist besonders gefährdet?</a:t>
            </a:r>
          </a:p>
        </p:txBody>
      </p:sp>
      <p:sp>
        <p:nvSpPr>
          <p:cNvPr id="47107" name="Rectangle 6"/>
          <p:cNvSpPr>
            <a:spLocks noGrp="1" noChangeArrowheads="1"/>
          </p:cNvSpPr>
          <p:nvPr>
            <p:ph idx="1"/>
          </p:nvPr>
        </p:nvSpPr>
        <p:spPr/>
        <p:txBody>
          <a:bodyPr/>
          <a:lstStyle/>
          <a:p>
            <a:r>
              <a:rPr lang="de-DE"/>
              <a:t>Burnout trifft oft die </a:t>
            </a:r>
            <a:r>
              <a:rPr lang="de-DE" u="sng"/>
              <a:t>besten</a:t>
            </a:r>
            <a:r>
              <a:rPr lang="de-DE"/>
              <a:t> Mitarbeiter</a:t>
            </a:r>
          </a:p>
          <a:p>
            <a:r>
              <a:rPr lang="de-DE"/>
              <a:t>Hohes persönliches Engagement im täglichen Umgang mit anderen Menschen</a:t>
            </a:r>
          </a:p>
          <a:p>
            <a:r>
              <a:rPr lang="de-DE"/>
              <a:t>Hoher Anspruch an sich selbst: „Ich will gut sein - Ich will erfolgreich sein - Ich will es den andern zeigen!“</a:t>
            </a:r>
          </a:p>
          <a:p>
            <a:r>
              <a:rPr lang="de-DE"/>
              <a:t>Sensibilität für Mitarbeiter und Situationen</a:t>
            </a:r>
          </a:p>
          <a:p>
            <a:r>
              <a:rPr lang="de-DE"/>
              <a:t>ethisches Verantwortungsgefühl</a:t>
            </a:r>
          </a:p>
          <a:p>
            <a:r>
              <a:rPr lang="de-DE"/>
              <a:t>schlechte Abgrenzungsfähigkeit</a:t>
            </a:r>
          </a:p>
        </p:txBody>
      </p:sp>
    </p:spTree>
    <p:extLst>
      <p:ext uri="{BB962C8B-B14F-4D97-AF65-F5344CB8AC3E}">
        <p14:creationId xmlns:p14="http://schemas.microsoft.com/office/powerpoint/2010/main" val="3992668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581343" y="1270000"/>
            <a:ext cx="9003292" cy="4730334"/>
            <a:chOff x="581343" y="1270000"/>
            <a:chExt cx="9003292" cy="4730334"/>
          </a:xfrm>
        </p:grpSpPr>
        <p:sp>
          <p:nvSpPr>
            <p:cNvPr id="51202" name="Oval 6"/>
            <p:cNvSpPr>
              <a:spLocks noChangeArrowheads="1"/>
            </p:cNvSpPr>
            <p:nvPr/>
          </p:nvSpPr>
          <p:spPr bwMode="auto">
            <a:xfrm>
              <a:off x="2276749" y="1415758"/>
              <a:ext cx="5655442" cy="4216266"/>
            </a:xfrm>
            <a:prstGeom prst="ellipse">
              <a:avLst/>
            </a:prstGeom>
            <a:gradFill rotWithShape="0">
              <a:gsLst>
                <a:gs pos="0">
                  <a:srgbClr val="CCECFF"/>
                </a:gs>
                <a:gs pos="100000">
                  <a:srgbClr val="EAEAEA"/>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CH" sz="1740"/>
            </a:p>
          </p:txBody>
        </p:sp>
        <p:sp>
          <p:nvSpPr>
            <p:cNvPr id="51203" name="Text Box 5"/>
            <p:cNvSpPr txBox="1">
              <a:spLocks noChangeArrowheads="1"/>
            </p:cNvSpPr>
            <p:nvPr/>
          </p:nvSpPr>
          <p:spPr bwMode="auto">
            <a:xfrm>
              <a:off x="4722428" y="1270000"/>
              <a:ext cx="891078" cy="300531"/>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1353">
                  <a:solidFill>
                    <a:schemeClr val="bg1"/>
                  </a:solidFill>
                  <a:latin typeface="+mn-lt"/>
                </a:rPr>
                <a:t>Stadium 1</a:t>
              </a:r>
            </a:p>
          </p:txBody>
        </p:sp>
        <p:grpSp>
          <p:nvGrpSpPr>
            <p:cNvPr id="51204" name="Group 10"/>
            <p:cNvGrpSpPr>
              <a:grpSpLocks/>
            </p:cNvGrpSpPr>
            <p:nvPr/>
          </p:nvGrpSpPr>
          <p:grpSpPr bwMode="auto">
            <a:xfrm>
              <a:off x="6104835" y="1561517"/>
              <a:ext cx="1650910" cy="713452"/>
              <a:chOff x="3024" y="1056"/>
              <a:chExt cx="912" cy="471"/>
            </a:xfrm>
          </p:grpSpPr>
          <p:sp>
            <p:nvSpPr>
              <p:cNvPr id="51237" name="Text Box 11"/>
              <p:cNvSpPr txBox="1">
                <a:spLocks noChangeArrowheads="1"/>
              </p:cNvSpPr>
              <p:nvPr/>
            </p:nvSpPr>
            <p:spPr bwMode="auto">
              <a:xfrm>
                <a:off x="3024" y="1056"/>
                <a:ext cx="492" cy="1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1353">
                    <a:solidFill>
                      <a:schemeClr val="bg1"/>
                    </a:solidFill>
                    <a:latin typeface="+mn-lt"/>
                  </a:rPr>
                  <a:t>Stadium 2</a:t>
                </a:r>
              </a:p>
            </p:txBody>
          </p:sp>
          <p:sp>
            <p:nvSpPr>
              <p:cNvPr id="51238" name="Text Box 12"/>
              <p:cNvSpPr txBox="1">
                <a:spLocks noChangeArrowheads="1"/>
              </p:cNvSpPr>
              <p:nvPr/>
            </p:nvSpPr>
            <p:spPr bwMode="auto">
              <a:xfrm>
                <a:off x="3024" y="1248"/>
                <a:ext cx="91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pPr>
                <a:r>
                  <a:rPr lang="de-CH" sz="1353">
                    <a:latin typeface="+mn-lt"/>
                  </a:rPr>
                  <a:t>Verstärkter</a:t>
                </a:r>
                <a:br>
                  <a:rPr lang="de-CH" sz="1353">
                    <a:latin typeface="+mn-lt"/>
                  </a:rPr>
                </a:br>
                <a:r>
                  <a:rPr lang="de-CH" sz="1353">
                    <a:latin typeface="+mn-lt"/>
                  </a:rPr>
                  <a:t>Einsatz</a:t>
                </a:r>
                <a:endParaRPr lang="de-CH" sz="1546">
                  <a:latin typeface="+mn-lt"/>
                </a:endParaRPr>
              </a:p>
            </p:txBody>
          </p:sp>
        </p:grpSp>
        <p:grpSp>
          <p:nvGrpSpPr>
            <p:cNvPr id="51205" name="Group 13"/>
            <p:cNvGrpSpPr>
              <a:grpSpLocks/>
            </p:cNvGrpSpPr>
            <p:nvPr/>
          </p:nvGrpSpPr>
          <p:grpSpPr bwMode="auto">
            <a:xfrm>
              <a:off x="6713955" y="4396910"/>
              <a:ext cx="1652444" cy="940528"/>
              <a:chOff x="3024" y="1056"/>
              <a:chExt cx="912" cy="622"/>
            </a:xfrm>
          </p:grpSpPr>
          <p:sp>
            <p:nvSpPr>
              <p:cNvPr id="51235" name="Text Box 14"/>
              <p:cNvSpPr txBox="1">
                <a:spLocks noChangeArrowheads="1"/>
              </p:cNvSpPr>
              <p:nvPr/>
            </p:nvSpPr>
            <p:spPr bwMode="auto">
              <a:xfrm>
                <a:off x="3024" y="1056"/>
                <a:ext cx="492" cy="199"/>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1353">
                    <a:solidFill>
                      <a:schemeClr val="bg1"/>
                    </a:solidFill>
                    <a:latin typeface="+mn-lt"/>
                  </a:rPr>
                  <a:t>Stadium 5</a:t>
                </a:r>
              </a:p>
            </p:txBody>
          </p:sp>
          <p:sp>
            <p:nvSpPr>
              <p:cNvPr id="51236" name="Text Box 15"/>
              <p:cNvSpPr txBox="1">
                <a:spLocks noChangeArrowheads="1"/>
              </p:cNvSpPr>
              <p:nvPr/>
            </p:nvSpPr>
            <p:spPr bwMode="auto">
              <a:xfrm>
                <a:off x="3024" y="1248"/>
                <a:ext cx="912"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de-CH" sz="1353">
                    <a:latin typeface="+mn-lt"/>
                  </a:rPr>
                  <a:t>Zynismus –</a:t>
                </a:r>
                <a:br>
                  <a:rPr lang="de-CH" sz="1353">
                    <a:latin typeface="+mn-lt"/>
                  </a:rPr>
                </a:br>
                <a:r>
                  <a:rPr lang="de-CH" sz="1353">
                    <a:latin typeface="+mn-lt"/>
                  </a:rPr>
                  <a:t>Umdeutung von</a:t>
                </a:r>
                <a:br>
                  <a:rPr lang="de-CH" sz="1353">
                    <a:latin typeface="+mn-lt"/>
                  </a:rPr>
                </a:br>
                <a:r>
                  <a:rPr lang="de-CH" sz="1353">
                    <a:latin typeface="+mn-lt"/>
                  </a:rPr>
                  <a:t>Werten </a:t>
                </a:r>
                <a:endParaRPr lang="de-CH" sz="1546">
                  <a:latin typeface="+mn-lt"/>
                </a:endParaRPr>
              </a:p>
            </p:txBody>
          </p:sp>
        </p:grpSp>
        <p:sp>
          <p:nvSpPr>
            <p:cNvPr id="51206" name="Text Box 17"/>
            <p:cNvSpPr txBox="1">
              <a:spLocks noChangeArrowheads="1"/>
            </p:cNvSpPr>
            <p:nvPr/>
          </p:nvSpPr>
          <p:spPr bwMode="auto">
            <a:xfrm>
              <a:off x="6976320" y="2433002"/>
              <a:ext cx="891078" cy="300531"/>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1353">
                  <a:solidFill>
                    <a:schemeClr val="bg1"/>
                  </a:solidFill>
                  <a:latin typeface="+mn-lt"/>
                </a:rPr>
                <a:t>Stadium 3</a:t>
              </a:r>
            </a:p>
          </p:txBody>
        </p:sp>
        <p:sp>
          <p:nvSpPr>
            <p:cNvPr id="51207" name="Text Box 18"/>
            <p:cNvSpPr txBox="1">
              <a:spLocks noChangeArrowheads="1"/>
            </p:cNvSpPr>
            <p:nvPr/>
          </p:nvSpPr>
          <p:spPr bwMode="auto">
            <a:xfrm>
              <a:off x="6976319" y="2724519"/>
              <a:ext cx="2608316" cy="50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sz="1353" dirty="0">
                  <a:latin typeface="+mn-lt"/>
                </a:rPr>
                <a:t>Subtile </a:t>
              </a:r>
              <a:r>
                <a:rPr lang="de-CH" sz="1353" dirty="0" err="1">
                  <a:latin typeface="+mn-lt"/>
                </a:rPr>
                <a:t>Vernachlässsigung</a:t>
              </a:r>
              <a:r>
                <a:rPr lang="de-CH" sz="1353" dirty="0">
                  <a:latin typeface="+mn-lt"/>
                </a:rPr>
                <a:t> </a:t>
              </a:r>
              <a:br>
                <a:rPr lang="de-CH" sz="1353" dirty="0">
                  <a:latin typeface="+mn-lt"/>
                </a:rPr>
              </a:br>
              <a:r>
                <a:rPr lang="de-CH" sz="1353" dirty="0">
                  <a:latin typeface="+mn-lt"/>
                </a:rPr>
                <a:t>eigener Bedürfnisse</a:t>
              </a:r>
              <a:endParaRPr lang="de-CH" sz="1546" dirty="0">
                <a:latin typeface="+mn-lt"/>
              </a:endParaRPr>
            </a:p>
          </p:txBody>
        </p:sp>
        <p:grpSp>
          <p:nvGrpSpPr>
            <p:cNvPr id="51208" name="Group 37"/>
            <p:cNvGrpSpPr>
              <a:grpSpLocks/>
            </p:cNvGrpSpPr>
            <p:nvPr/>
          </p:nvGrpSpPr>
          <p:grpSpPr bwMode="auto">
            <a:xfrm>
              <a:off x="7063775" y="3451776"/>
              <a:ext cx="2172574" cy="591929"/>
              <a:chOff x="4368" y="2496"/>
              <a:chExt cx="1200" cy="391"/>
            </a:xfrm>
          </p:grpSpPr>
          <p:sp>
            <p:nvSpPr>
              <p:cNvPr id="51233" name="Text Box 20"/>
              <p:cNvSpPr txBox="1">
                <a:spLocks noChangeArrowheads="1"/>
              </p:cNvSpPr>
              <p:nvPr/>
            </p:nvSpPr>
            <p:spPr bwMode="auto">
              <a:xfrm>
                <a:off x="4368" y="2496"/>
                <a:ext cx="492" cy="199"/>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1353">
                    <a:solidFill>
                      <a:schemeClr val="bg1"/>
                    </a:solidFill>
                    <a:latin typeface="+mn-lt"/>
                  </a:rPr>
                  <a:t>Stadium 4</a:t>
                </a:r>
              </a:p>
            </p:txBody>
          </p:sp>
          <p:sp>
            <p:nvSpPr>
              <p:cNvPr id="51234" name="Text Box 21"/>
              <p:cNvSpPr txBox="1">
                <a:spLocks noChangeArrowheads="1"/>
              </p:cNvSpPr>
              <p:nvPr/>
            </p:nvSpPr>
            <p:spPr bwMode="auto">
              <a:xfrm>
                <a:off x="4368" y="2688"/>
                <a:ext cx="1200"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sz="1353">
                    <a:latin typeface="+mn-lt"/>
                  </a:rPr>
                  <a:t>Verdrängung von Konflikten</a:t>
                </a:r>
                <a:endParaRPr lang="de-CH" sz="1546">
                  <a:latin typeface="+mn-lt"/>
                </a:endParaRPr>
              </a:p>
            </p:txBody>
          </p:sp>
        </p:grpSp>
        <p:grpSp>
          <p:nvGrpSpPr>
            <p:cNvPr id="51209" name="Group 48"/>
            <p:cNvGrpSpPr>
              <a:grpSpLocks/>
            </p:cNvGrpSpPr>
            <p:nvPr/>
          </p:nvGrpSpPr>
          <p:grpSpPr bwMode="auto">
            <a:xfrm>
              <a:off x="5234885" y="5139513"/>
              <a:ext cx="2436474" cy="754877"/>
              <a:chOff x="3264" y="3408"/>
              <a:chExt cx="1344" cy="498"/>
            </a:xfrm>
          </p:grpSpPr>
          <p:sp>
            <p:nvSpPr>
              <p:cNvPr id="51231" name="Text Box 23"/>
              <p:cNvSpPr txBox="1">
                <a:spLocks noChangeArrowheads="1"/>
              </p:cNvSpPr>
              <p:nvPr/>
            </p:nvSpPr>
            <p:spPr bwMode="auto">
              <a:xfrm>
                <a:off x="3264" y="3408"/>
                <a:ext cx="492" cy="1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1353">
                    <a:solidFill>
                      <a:schemeClr val="bg1"/>
                    </a:solidFill>
                    <a:latin typeface="+mn-lt"/>
                  </a:rPr>
                  <a:t>Stadium 6</a:t>
                </a:r>
              </a:p>
            </p:txBody>
          </p:sp>
          <p:sp>
            <p:nvSpPr>
              <p:cNvPr id="51232" name="Text Box 24"/>
              <p:cNvSpPr txBox="1">
                <a:spLocks noChangeArrowheads="1"/>
              </p:cNvSpPr>
              <p:nvPr/>
            </p:nvSpPr>
            <p:spPr bwMode="auto">
              <a:xfrm>
                <a:off x="3264" y="3600"/>
                <a:ext cx="1344"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de-CH" sz="1353">
                    <a:latin typeface="+mn-lt"/>
                  </a:rPr>
                  <a:t>Verstärkte Verleugnung der aufgetretenen Probleme </a:t>
                </a:r>
                <a:endParaRPr lang="de-CH" sz="1546">
                  <a:latin typeface="+mn-lt"/>
                </a:endParaRPr>
              </a:p>
            </p:txBody>
          </p:sp>
        </p:grpSp>
        <p:grpSp>
          <p:nvGrpSpPr>
            <p:cNvPr id="51210" name="Group 49"/>
            <p:cNvGrpSpPr>
              <a:grpSpLocks/>
            </p:cNvGrpSpPr>
            <p:nvPr/>
          </p:nvGrpSpPr>
          <p:grpSpPr bwMode="auto">
            <a:xfrm>
              <a:off x="3752749" y="5142582"/>
              <a:ext cx="1135384" cy="567692"/>
              <a:chOff x="2448" y="3613"/>
              <a:chExt cx="624" cy="375"/>
            </a:xfrm>
          </p:grpSpPr>
          <p:sp>
            <p:nvSpPr>
              <p:cNvPr id="51229" name="Text Box 26"/>
              <p:cNvSpPr txBox="1">
                <a:spLocks noChangeArrowheads="1"/>
              </p:cNvSpPr>
              <p:nvPr/>
            </p:nvSpPr>
            <p:spPr bwMode="auto">
              <a:xfrm>
                <a:off x="2448" y="3613"/>
                <a:ext cx="490" cy="199"/>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1353">
                    <a:solidFill>
                      <a:schemeClr val="bg1"/>
                    </a:solidFill>
                    <a:latin typeface="+mn-lt"/>
                  </a:rPr>
                  <a:t>Stadium 7</a:t>
                </a:r>
              </a:p>
            </p:txBody>
          </p:sp>
          <p:sp>
            <p:nvSpPr>
              <p:cNvPr id="51230" name="Text Box 27"/>
              <p:cNvSpPr txBox="1">
                <a:spLocks noChangeArrowheads="1"/>
              </p:cNvSpPr>
              <p:nvPr/>
            </p:nvSpPr>
            <p:spPr bwMode="auto">
              <a:xfrm>
                <a:off x="2448" y="3805"/>
                <a:ext cx="624"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de-CH" sz="1353">
                    <a:latin typeface="+mn-lt"/>
                  </a:rPr>
                  <a:t>Rückzug </a:t>
                </a:r>
                <a:endParaRPr lang="de-CH" sz="1546">
                  <a:latin typeface="+mn-lt"/>
                </a:endParaRPr>
              </a:p>
            </p:txBody>
          </p:sp>
        </p:grpSp>
        <p:grpSp>
          <p:nvGrpSpPr>
            <p:cNvPr id="51211" name="Group 39"/>
            <p:cNvGrpSpPr>
              <a:grpSpLocks/>
            </p:cNvGrpSpPr>
            <p:nvPr/>
          </p:nvGrpSpPr>
          <p:grpSpPr bwMode="auto">
            <a:xfrm>
              <a:off x="2364204" y="4396909"/>
              <a:ext cx="2349019" cy="736466"/>
              <a:chOff x="1536" y="2843"/>
              <a:chExt cx="1296" cy="487"/>
            </a:xfrm>
          </p:grpSpPr>
          <p:sp>
            <p:nvSpPr>
              <p:cNvPr id="51227" name="Text Box 29"/>
              <p:cNvSpPr txBox="1">
                <a:spLocks noChangeArrowheads="1"/>
              </p:cNvSpPr>
              <p:nvPr/>
            </p:nvSpPr>
            <p:spPr bwMode="auto">
              <a:xfrm>
                <a:off x="1546" y="2843"/>
                <a:ext cx="492" cy="199"/>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1353">
                    <a:solidFill>
                      <a:schemeClr val="bg1"/>
                    </a:solidFill>
                    <a:latin typeface="+mn-lt"/>
                  </a:rPr>
                  <a:t>Stadium 8</a:t>
                </a:r>
              </a:p>
            </p:txBody>
          </p:sp>
          <p:sp>
            <p:nvSpPr>
              <p:cNvPr id="51228" name="Text Box 30"/>
              <p:cNvSpPr txBox="1">
                <a:spLocks noChangeArrowheads="1"/>
              </p:cNvSpPr>
              <p:nvPr/>
            </p:nvSpPr>
            <p:spPr bwMode="auto">
              <a:xfrm>
                <a:off x="1536" y="3024"/>
                <a:ext cx="1296"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de-CH" sz="1353">
                    <a:latin typeface="+mn-lt"/>
                  </a:rPr>
                  <a:t>Beobachtbare</a:t>
                </a:r>
                <a:br>
                  <a:rPr lang="de-CH" sz="1353">
                    <a:latin typeface="+mn-lt"/>
                  </a:rPr>
                </a:br>
                <a:r>
                  <a:rPr lang="de-CH" sz="1353">
                    <a:latin typeface="+mn-lt"/>
                  </a:rPr>
                  <a:t>Verhaltensänderungen </a:t>
                </a:r>
                <a:endParaRPr lang="de-CH" sz="1546">
                  <a:latin typeface="+mn-lt"/>
                </a:endParaRPr>
              </a:p>
            </p:txBody>
          </p:sp>
        </p:grpSp>
        <p:sp>
          <p:nvSpPr>
            <p:cNvPr id="51212" name="Text Box 32"/>
            <p:cNvSpPr txBox="1">
              <a:spLocks noChangeArrowheads="1"/>
            </p:cNvSpPr>
            <p:nvPr/>
          </p:nvSpPr>
          <p:spPr bwMode="auto">
            <a:xfrm>
              <a:off x="1928462" y="3579127"/>
              <a:ext cx="891078" cy="300531"/>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1353">
                  <a:solidFill>
                    <a:schemeClr val="bg1"/>
                  </a:solidFill>
                  <a:latin typeface="+mn-lt"/>
                </a:rPr>
                <a:t>Stadium 9</a:t>
              </a:r>
            </a:p>
          </p:txBody>
        </p:sp>
        <p:sp>
          <p:nvSpPr>
            <p:cNvPr id="51213" name="Text Box 33"/>
            <p:cNvSpPr txBox="1">
              <a:spLocks noChangeArrowheads="1"/>
            </p:cNvSpPr>
            <p:nvPr/>
          </p:nvSpPr>
          <p:spPr bwMode="auto">
            <a:xfrm>
              <a:off x="1844075" y="3869109"/>
              <a:ext cx="2694237" cy="27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de-CH" sz="1353">
                  <a:latin typeface="+mn-lt"/>
                </a:rPr>
                <a:t>Abstumpfung </a:t>
              </a:r>
              <a:endParaRPr lang="de-CH" sz="1546">
                <a:latin typeface="+mn-lt"/>
              </a:endParaRPr>
            </a:p>
          </p:txBody>
        </p:sp>
        <p:grpSp>
          <p:nvGrpSpPr>
            <p:cNvPr id="51214" name="Group 40"/>
            <p:cNvGrpSpPr>
              <a:grpSpLocks/>
            </p:cNvGrpSpPr>
            <p:nvPr/>
          </p:nvGrpSpPr>
          <p:grpSpPr bwMode="auto">
            <a:xfrm>
              <a:off x="1756620" y="2870279"/>
              <a:ext cx="1650910" cy="567692"/>
              <a:chOff x="1632" y="1536"/>
              <a:chExt cx="912" cy="375"/>
            </a:xfrm>
          </p:grpSpPr>
          <p:sp>
            <p:nvSpPr>
              <p:cNvPr id="51225" name="Text Box 35"/>
              <p:cNvSpPr txBox="1">
                <a:spLocks noChangeArrowheads="1"/>
              </p:cNvSpPr>
              <p:nvPr/>
            </p:nvSpPr>
            <p:spPr bwMode="auto">
              <a:xfrm>
                <a:off x="1817" y="1536"/>
                <a:ext cx="541" cy="199"/>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de-CH" sz="1353">
                    <a:solidFill>
                      <a:schemeClr val="bg1"/>
                    </a:solidFill>
                    <a:latin typeface="+mn-lt"/>
                  </a:rPr>
                  <a:t>Stadium 10</a:t>
                </a:r>
              </a:p>
            </p:txBody>
          </p:sp>
          <p:sp>
            <p:nvSpPr>
              <p:cNvPr id="51226" name="Text Box 36"/>
              <p:cNvSpPr txBox="1">
                <a:spLocks noChangeArrowheads="1"/>
              </p:cNvSpPr>
              <p:nvPr/>
            </p:nvSpPr>
            <p:spPr bwMode="auto">
              <a:xfrm>
                <a:off x="1632" y="1728"/>
                <a:ext cx="91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de-CH" sz="1353">
                    <a:latin typeface="+mn-lt"/>
                  </a:rPr>
                  <a:t>Innere Leere </a:t>
                </a:r>
                <a:endParaRPr lang="de-CH" sz="1546">
                  <a:latin typeface="+mn-lt"/>
                </a:endParaRPr>
              </a:p>
            </p:txBody>
          </p:sp>
        </p:grpSp>
        <p:grpSp>
          <p:nvGrpSpPr>
            <p:cNvPr id="51215" name="Group 42"/>
            <p:cNvGrpSpPr>
              <a:grpSpLocks/>
            </p:cNvGrpSpPr>
            <p:nvPr/>
          </p:nvGrpSpPr>
          <p:grpSpPr bwMode="auto">
            <a:xfrm>
              <a:off x="2103372" y="2288777"/>
              <a:ext cx="1649377" cy="567692"/>
              <a:chOff x="1632" y="1536"/>
              <a:chExt cx="912" cy="375"/>
            </a:xfrm>
          </p:grpSpPr>
          <p:sp>
            <p:nvSpPr>
              <p:cNvPr id="51223" name="Text Box 43"/>
              <p:cNvSpPr txBox="1">
                <a:spLocks noChangeArrowheads="1"/>
              </p:cNvSpPr>
              <p:nvPr/>
            </p:nvSpPr>
            <p:spPr bwMode="auto">
              <a:xfrm>
                <a:off x="1816" y="1536"/>
                <a:ext cx="541" cy="199"/>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de-CH" sz="1353">
                    <a:solidFill>
                      <a:schemeClr val="bg1"/>
                    </a:solidFill>
                    <a:latin typeface="+mn-lt"/>
                  </a:rPr>
                  <a:t>Stadium 11</a:t>
                </a:r>
              </a:p>
            </p:txBody>
          </p:sp>
          <p:sp>
            <p:nvSpPr>
              <p:cNvPr id="51224" name="Text Box 44"/>
              <p:cNvSpPr txBox="1">
                <a:spLocks noChangeArrowheads="1"/>
              </p:cNvSpPr>
              <p:nvPr/>
            </p:nvSpPr>
            <p:spPr bwMode="auto">
              <a:xfrm>
                <a:off x="1632" y="1728"/>
                <a:ext cx="91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de-CH" sz="1353">
                    <a:latin typeface="+mn-lt"/>
                  </a:rPr>
                  <a:t>Depression </a:t>
                </a:r>
                <a:endParaRPr lang="de-CH" sz="1546">
                  <a:latin typeface="+mn-lt"/>
                </a:endParaRPr>
              </a:p>
            </p:txBody>
          </p:sp>
        </p:grpSp>
        <p:sp>
          <p:nvSpPr>
            <p:cNvPr id="51216" name="Text Box 46"/>
            <p:cNvSpPr txBox="1">
              <a:spLocks noChangeArrowheads="1"/>
            </p:cNvSpPr>
            <p:nvPr/>
          </p:nvSpPr>
          <p:spPr bwMode="auto">
            <a:xfrm>
              <a:off x="2799946" y="1487871"/>
              <a:ext cx="1304158" cy="297655"/>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1353">
                  <a:solidFill>
                    <a:schemeClr val="bg1"/>
                  </a:solidFill>
                  <a:latin typeface="+mn-lt"/>
                </a:rPr>
                <a:t>Stadium 12</a:t>
              </a:r>
            </a:p>
          </p:txBody>
        </p:sp>
        <p:sp>
          <p:nvSpPr>
            <p:cNvPr id="51217" name="Text Box 47"/>
            <p:cNvSpPr txBox="1">
              <a:spLocks noChangeArrowheads="1"/>
            </p:cNvSpPr>
            <p:nvPr/>
          </p:nvSpPr>
          <p:spPr bwMode="auto">
            <a:xfrm>
              <a:off x="2799945" y="1779388"/>
              <a:ext cx="2000732" cy="517061"/>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de-CH" sz="1740" b="1">
                  <a:latin typeface="+mn-lt"/>
                </a:rPr>
                <a:t>BURNOUT</a:t>
              </a:r>
              <a:br>
                <a:rPr lang="de-CH" sz="1353">
                  <a:latin typeface="+mn-lt"/>
                </a:rPr>
              </a:br>
              <a:r>
                <a:rPr lang="de-CH" sz="1353">
                  <a:latin typeface="+mn-lt"/>
                </a:rPr>
                <a:t>völlige Erschöpfung </a:t>
              </a:r>
              <a:endParaRPr lang="de-CH" sz="1546">
                <a:latin typeface="+mn-lt"/>
              </a:endParaRPr>
            </a:p>
          </p:txBody>
        </p:sp>
        <p:sp>
          <p:nvSpPr>
            <p:cNvPr id="51218" name="AutoShape 50"/>
            <p:cNvSpPr>
              <a:spLocks noChangeArrowheads="1"/>
            </p:cNvSpPr>
            <p:nvPr/>
          </p:nvSpPr>
          <p:spPr bwMode="auto">
            <a:xfrm rot="3195867">
              <a:off x="5135923" y="2433769"/>
              <a:ext cx="1163002" cy="3051729"/>
            </a:xfrm>
            <a:prstGeom prst="curvedLeftArrow">
              <a:avLst>
                <a:gd name="adj1" fmla="val 51800"/>
                <a:gd name="adj2" fmla="val 103600"/>
                <a:gd name="adj3" fmla="val 33333"/>
              </a:avLst>
            </a:prstGeom>
            <a:solidFill>
              <a:srgbClr val="FFCC00"/>
            </a:solidFill>
            <a:ln w="9525">
              <a:noFill/>
              <a:miter lim="800000"/>
              <a:headEnd/>
              <a:tailEnd/>
            </a:ln>
            <a:effectLst>
              <a:outerShdw blurRad="50800" dist="38100" dir="5400000" algn="t" rotWithShape="0">
                <a:prstClr val="black">
                  <a:alpha val="40000"/>
                </a:prstClr>
              </a:outerShdw>
            </a:effectLst>
            <a:extLst/>
          </p:spPr>
          <p:txBody>
            <a:bodyPr wrap="none" anchor="ctr"/>
            <a:lstStyle/>
            <a:p>
              <a:endParaRPr lang="de-CH" sz="1740"/>
            </a:p>
          </p:txBody>
        </p:sp>
        <p:sp>
          <p:nvSpPr>
            <p:cNvPr id="51219" name="Text Box 8"/>
            <p:cNvSpPr txBox="1">
              <a:spLocks noChangeArrowheads="1"/>
            </p:cNvSpPr>
            <p:nvPr/>
          </p:nvSpPr>
          <p:spPr bwMode="auto">
            <a:xfrm>
              <a:off x="4452391" y="1561517"/>
              <a:ext cx="1652444" cy="42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50000"/>
                </a:spcBef>
              </a:pPr>
              <a:r>
                <a:rPr lang="de-CH" sz="1353">
                  <a:latin typeface="+mn-lt"/>
                </a:rPr>
                <a:t>Sich beweisen wollen</a:t>
              </a:r>
              <a:endParaRPr lang="de-CH" sz="1546">
                <a:latin typeface="+mn-lt"/>
              </a:endParaRPr>
            </a:p>
          </p:txBody>
        </p:sp>
        <p:sp>
          <p:nvSpPr>
            <p:cNvPr id="51220" name="Text Box 52"/>
            <p:cNvSpPr txBox="1">
              <a:spLocks noChangeArrowheads="1"/>
            </p:cNvSpPr>
            <p:nvPr/>
          </p:nvSpPr>
          <p:spPr bwMode="auto">
            <a:xfrm>
              <a:off x="581343" y="5759371"/>
              <a:ext cx="2879888" cy="24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966">
                  <a:latin typeface="+mn-lt"/>
                </a:rPr>
                <a:t>   nach Freudenberger und North</a:t>
              </a:r>
              <a:endParaRPr lang="de-DE" sz="2320">
                <a:latin typeface="+mn-lt"/>
              </a:endParaRPr>
            </a:p>
          </p:txBody>
        </p:sp>
        <p:sp>
          <p:nvSpPr>
            <p:cNvPr id="32821" name="Rectangle 53"/>
            <p:cNvSpPr>
              <a:spLocks noChangeArrowheads="1"/>
            </p:cNvSpPr>
            <p:nvPr/>
          </p:nvSpPr>
          <p:spPr bwMode="auto">
            <a:xfrm>
              <a:off x="7844735" y="1431102"/>
              <a:ext cx="1462192" cy="68736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933" b="1">
                  <a:solidFill>
                    <a:schemeClr val="bg1"/>
                  </a:solidFill>
                </a:rPr>
                <a:t>Cave Sucht!</a:t>
              </a:r>
              <a:br>
                <a:rPr lang="de-DE" sz="1933" b="1">
                  <a:solidFill>
                    <a:schemeClr val="bg1"/>
                  </a:solidFill>
                </a:rPr>
              </a:br>
              <a:r>
                <a:rPr lang="de-DE" sz="1933" b="1">
                  <a:solidFill>
                    <a:schemeClr val="bg1"/>
                  </a:solidFill>
                </a:rPr>
                <a:t>(Kokain u.a.)</a:t>
              </a:r>
            </a:p>
          </p:txBody>
        </p:sp>
      </p:grpSp>
      <p:sp>
        <p:nvSpPr>
          <p:cNvPr id="51222" name="Rectangle 54"/>
          <p:cNvSpPr>
            <a:spLocks noGrp="1" noChangeArrowheads="1"/>
          </p:cNvSpPr>
          <p:nvPr>
            <p:ph type="title"/>
          </p:nvPr>
        </p:nvSpPr>
        <p:spPr/>
        <p:txBody>
          <a:bodyPr/>
          <a:lstStyle/>
          <a:p>
            <a:r>
              <a:rPr lang="de-DE">
                <a:solidFill>
                  <a:srgbClr val="000099"/>
                </a:solidFill>
              </a:rPr>
              <a:t>Der Burnout-Zyklus</a:t>
            </a:r>
          </a:p>
        </p:txBody>
      </p:sp>
    </p:spTree>
    <p:extLst>
      <p:ext uri="{BB962C8B-B14F-4D97-AF65-F5344CB8AC3E}">
        <p14:creationId xmlns:p14="http://schemas.microsoft.com/office/powerpoint/2010/main" val="254182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Burnout-Spirale / Stufen</a:t>
            </a:r>
            <a:endParaRPr lang="en-US" dirty="0"/>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1568" y="1612045"/>
            <a:ext cx="8670133" cy="4043996"/>
          </a:xfrm>
          <a:prstGeom prst="rect">
            <a:avLst/>
          </a:prstGeom>
        </p:spPr>
      </p:pic>
    </p:spTree>
    <p:extLst>
      <p:ext uri="{BB962C8B-B14F-4D97-AF65-F5344CB8AC3E}">
        <p14:creationId xmlns:p14="http://schemas.microsoft.com/office/powerpoint/2010/main" val="1004580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ChangeArrowheads="1"/>
          </p:cNvSpPr>
          <p:nvPr/>
        </p:nvSpPr>
        <p:spPr bwMode="auto">
          <a:xfrm>
            <a:off x="-160638" y="1331606"/>
            <a:ext cx="10812162" cy="4579896"/>
          </a:xfrm>
          <a:prstGeom prst="rect">
            <a:avLst/>
          </a:prstGeom>
          <a:solidFill>
            <a:schemeClr val="accent1">
              <a:lumMod val="40000"/>
              <a:lumOff val="60000"/>
            </a:schemeClr>
          </a:solidFill>
          <a:ln>
            <a:noFill/>
          </a:ln>
          <a:effectLst/>
          <a:extLst/>
        </p:spPr>
        <p:txBody>
          <a:bodyPr wrap="none" anchor="ctr"/>
          <a:lstStyle/>
          <a:p>
            <a:endParaRPr lang="de-CH" sz="1740"/>
          </a:p>
        </p:txBody>
      </p:sp>
      <p:sp>
        <p:nvSpPr>
          <p:cNvPr id="54276" name="Line 6"/>
          <p:cNvSpPr>
            <a:spLocks noChangeShapeType="1"/>
          </p:cNvSpPr>
          <p:nvPr/>
        </p:nvSpPr>
        <p:spPr bwMode="auto">
          <a:xfrm flipV="1">
            <a:off x="1223482" y="1477365"/>
            <a:ext cx="0" cy="42162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740"/>
          </a:p>
        </p:txBody>
      </p:sp>
      <p:sp>
        <p:nvSpPr>
          <p:cNvPr id="54277" name="Freeform 14"/>
          <p:cNvSpPr>
            <a:spLocks/>
          </p:cNvSpPr>
          <p:nvPr/>
        </p:nvSpPr>
        <p:spPr bwMode="auto">
          <a:xfrm>
            <a:off x="1223483" y="1623124"/>
            <a:ext cx="7238843" cy="4104262"/>
          </a:xfrm>
          <a:custGeom>
            <a:avLst/>
            <a:gdLst>
              <a:gd name="T0" fmla="*/ 0 w 3994"/>
              <a:gd name="T1" fmla="*/ 2147483647 h 2710"/>
              <a:gd name="T2" fmla="*/ 2147483647 w 3994"/>
              <a:gd name="T3" fmla="*/ 0 h 2710"/>
              <a:gd name="T4" fmla="*/ 2147483647 w 3994"/>
              <a:gd name="T5" fmla="*/ 2147483647 h 2710"/>
              <a:gd name="T6" fmla="*/ 0 w 3994"/>
              <a:gd name="T7" fmla="*/ 2147483647 h 27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94" h="2710">
                <a:moveTo>
                  <a:pt x="0" y="2688"/>
                </a:moveTo>
                <a:cubicBezTo>
                  <a:pt x="1296" y="487"/>
                  <a:pt x="3114" y="14"/>
                  <a:pt x="3984" y="0"/>
                </a:cubicBezTo>
                <a:cubicBezTo>
                  <a:pt x="3986" y="2633"/>
                  <a:pt x="3994" y="2710"/>
                  <a:pt x="3976" y="2692"/>
                </a:cubicBezTo>
                <a:cubicBezTo>
                  <a:pt x="3994" y="2692"/>
                  <a:pt x="804" y="2688"/>
                  <a:pt x="0" y="2688"/>
                </a:cubicBezTo>
                <a:close/>
              </a:path>
            </a:pathLst>
          </a:custGeom>
          <a:gradFill rotWithShape="0">
            <a:gsLst>
              <a:gs pos="0">
                <a:srgbClr val="FFCC00"/>
              </a:gs>
              <a:gs pos="100000">
                <a:srgbClr val="FFFF9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740"/>
          </a:p>
        </p:txBody>
      </p:sp>
      <p:sp>
        <p:nvSpPr>
          <p:cNvPr id="54279" name="Line 19"/>
          <p:cNvSpPr>
            <a:spLocks noChangeShapeType="1"/>
          </p:cNvSpPr>
          <p:nvPr/>
        </p:nvSpPr>
        <p:spPr bwMode="auto">
          <a:xfrm>
            <a:off x="4615827" y="2786126"/>
            <a:ext cx="0" cy="2907505"/>
          </a:xfrm>
          <a:prstGeom prst="line">
            <a:avLst/>
          </a:prstGeom>
          <a:noFill/>
          <a:ln w="381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740"/>
          </a:p>
        </p:txBody>
      </p:sp>
      <p:sp>
        <p:nvSpPr>
          <p:cNvPr id="13334" name="Text Box 22"/>
          <p:cNvSpPr txBox="1">
            <a:spLocks noChangeArrowheads="1"/>
          </p:cNvSpPr>
          <p:nvPr/>
        </p:nvSpPr>
        <p:spPr bwMode="auto">
          <a:xfrm>
            <a:off x="5312401" y="2348850"/>
            <a:ext cx="2697305" cy="94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pPr>
            <a:r>
              <a:rPr lang="de-DE" sz="3479" b="1">
                <a:solidFill>
                  <a:srgbClr val="CC0000"/>
                </a:solidFill>
                <a:latin typeface="+mn-lt"/>
              </a:rPr>
              <a:t>Burnout-Gefahr!</a:t>
            </a:r>
            <a:endParaRPr lang="de-DE" sz="1933" b="1">
              <a:solidFill>
                <a:schemeClr val="bg1"/>
              </a:solidFill>
              <a:latin typeface="+mn-lt"/>
            </a:endParaRPr>
          </a:p>
        </p:txBody>
      </p:sp>
      <p:sp>
        <p:nvSpPr>
          <p:cNvPr id="54283" name="Text Box 25"/>
          <p:cNvSpPr txBox="1">
            <a:spLocks noChangeArrowheads="1"/>
          </p:cNvSpPr>
          <p:nvPr/>
        </p:nvSpPr>
        <p:spPr bwMode="auto">
          <a:xfrm rot="-5400000">
            <a:off x="334353" y="1709921"/>
            <a:ext cx="1235114" cy="33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pPr>
            <a:r>
              <a:rPr lang="de-CH" sz="1933" dirty="0">
                <a:latin typeface="+mn-lt"/>
              </a:rPr>
              <a:t>Leistung</a:t>
            </a:r>
          </a:p>
        </p:txBody>
      </p:sp>
      <p:sp>
        <p:nvSpPr>
          <p:cNvPr id="54284" name="Text Box 26"/>
          <p:cNvSpPr txBox="1">
            <a:spLocks noChangeArrowheads="1"/>
          </p:cNvSpPr>
          <p:nvPr/>
        </p:nvSpPr>
        <p:spPr bwMode="auto">
          <a:xfrm>
            <a:off x="6616559" y="5330001"/>
            <a:ext cx="1827356" cy="35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sz="1740">
                <a:latin typeface="+mn-lt"/>
              </a:rPr>
              <a:t>Anstrengung</a:t>
            </a:r>
          </a:p>
        </p:txBody>
      </p:sp>
      <p:sp>
        <p:nvSpPr>
          <p:cNvPr id="54285" name="Line 7"/>
          <p:cNvSpPr>
            <a:spLocks noChangeShapeType="1"/>
          </p:cNvSpPr>
          <p:nvPr/>
        </p:nvSpPr>
        <p:spPr bwMode="auto">
          <a:xfrm>
            <a:off x="1223483" y="5693631"/>
            <a:ext cx="7220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740"/>
          </a:p>
        </p:txBody>
      </p:sp>
      <p:sp>
        <p:nvSpPr>
          <p:cNvPr id="54286" name="Line 28"/>
          <p:cNvSpPr>
            <a:spLocks noChangeShapeType="1"/>
          </p:cNvSpPr>
          <p:nvPr/>
        </p:nvSpPr>
        <p:spPr bwMode="auto">
          <a:xfrm>
            <a:off x="1396858" y="2786126"/>
            <a:ext cx="7047056"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740"/>
          </a:p>
        </p:txBody>
      </p:sp>
      <p:sp>
        <p:nvSpPr>
          <p:cNvPr id="2" name="Titel 1"/>
          <p:cNvSpPr>
            <a:spLocks noGrp="1"/>
          </p:cNvSpPr>
          <p:nvPr>
            <p:ph type="title"/>
          </p:nvPr>
        </p:nvSpPr>
        <p:spPr/>
        <p:txBody>
          <a:bodyPr>
            <a:normAutofit/>
          </a:bodyPr>
          <a:lstStyle/>
          <a:p>
            <a:r>
              <a:rPr lang="de-CH" dirty="0"/>
              <a:t>Mehr Anstrengung bringt nicht mehr</a:t>
            </a:r>
          </a:p>
        </p:txBody>
      </p:sp>
      <p:sp>
        <p:nvSpPr>
          <p:cNvPr id="3" name="Freihandform: Form 2"/>
          <p:cNvSpPr/>
          <p:nvPr/>
        </p:nvSpPr>
        <p:spPr>
          <a:xfrm>
            <a:off x="1248032" y="5659395"/>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Freihandform: Form 6"/>
          <p:cNvSpPr/>
          <p:nvPr/>
        </p:nvSpPr>
        <p:spPr>
          <a:xfrm>
            <a:off x="1235676" y="1606378"/>
            <a:ext cx="9057502" cy="4077730"/>
          </a:xfrm>
          <a:custGeom>
            <a:avLst/>
            <a:gdLst>
              <a:gd name="connsiteX0" fmla="*/ 0 w 9057502"/>
              <a:gd name="connsiteY0" fmla="*/ 4201122 h 4201122"/>
              <a:gd name="connsiteX1" fmla="*/ 7203989 w 9057502"/>
              <a:gd name="connsiteY1" fmla="*/ 123392 h 4201122"/>
              <a:gd name="connsiteX2" fmla="*/ 9057502 w 9057502"/>
              <a:gd name="connsiteY2" fmla="*/ 1457922 h 4201122"/>
              <a:gd name="connsiteX0" fmla="*/ 0 w 9057502"/>
              <a:gd name="connsiteY0" fmla="*/ 4077929 h 4077929"/>
              <a:gd name="connsiteX1" fmla="*/ 7203989 w 9057502"/>
              <a:gd name="connsiteY1" fmla="*/ 199 h 4077929"/>
              <a:gd name="connsiteX2" fmla="*/ 9057502 w 9057502"/>
              <a:gd name="connsiteY2" fmla="*/ 1334729 h 4077929"/>
              <a:gd name="connsiteX0" fmla="*/ 0 w 9057502"/>
              <a:gd name="connsiteY0" fmla="*/ 4078171 h 4078171"/>
              <a:gd name="connsiteX1" fmla="*/ 7203989 w 9057502"/>
              <a:gd name="connsiteY1" fmla="*/ 441 h 4078171"/>
              <a:gd name="connsiteX2" fmla="*/ 9057502 w 9057502"/>
              <a:gd name="connsiteY2" fmla="*/ 1334971 h 4078171"/>
              <a:gd name="connsiteX0" fmla="*/ 0 w 9057502"/>
              <a:gd name="connsiteY0" fmla="*/ 4077781 h 4077781"/>
              <a:gd name="connsiteX1" fmla="*/ 7203989 w 9057502"/>
              <a:gd name="connsiteY1" fmla="*/ 51 h 4077781"/>
              <a:gd name="connsiteX2" fmla="*/ 9057502 w 9057502"/>
              <a:gd name="connsiteY2" fmla="*/ 1334581 h 4077781"/>
              <a:gd name="connsiteX0" fmla="*/ 0 w 9057502"/>
              <a:gd name="connsiteY0" fmla="*/ 4201122 h 4201122"/>
              <a:gd name="connsiteX1" fmla="*/ 7203989 w 9057502"/>
              <a:gd name="connsiteY1" fmla="*/ 123392 h 4201122"/>
              <a:gd name="connsiteX2" fmla="*/ 9057502 w 9057502"/>
              <a:gd name="connsiteY2" fmla="*/ 1457922 h 4201122"/>
              <a:gd name="connsiteX0" fmla="*/ 0 w 9057502"/>
              <a:gd name="connsiteY0" fmla="*/ 4201122 h 4201122"/>
              <a:gd name="connsiteX1" fmla="*/ 7203989 w 9057502"/>
              <a:gd name="connsiteY1" fmla="*/ 123392 h 4201122"/>
              <a:gd name="connsiteX2" fmla="*/ 9057502 w 9057502"/>
              <a:gd name="connsiteY2" fmla="*/ 1457922 h 4201122"/>
              <a:gd name="connsiteX0" fmla="*/ 0 w 9057502"/>
              <a:gd name="connsiteY0" fmla="*/ 4201122 h 4201122"/>
              <a:gd name="connsiteX1" fmla="*/ 7203989 w 9057502"/>
              <a:gd name="connsiteY1" fmla="*/ 123392 h 4201122"/>
              <a:gd name="connsiteX2" fmla="*/ 9057502 w 9057502"/>
              <a:gd name="connsiteY2" fmla="*/ 1457922 h 4201122"/>
              <a:gd name="connsiteX0" fmla="*/ 0 w 9057502"/>
              <a:gd name="connsiteY0" fmla="*/ 4077978 h 4077978"/>
              <a:gd name="connsiteX1" fmla="*/ 7203989 w 9057502"/>
              <a:gd name="connsiteY1" fmla="*/ 248 h 4077978"/>
              <a:gd name="connsiteX2" fmla="*/ 9057502 w 9057502"/>
              <a:gd name="connsiteY2" fmla="*/ 1334778 h 4077978"/>
              <a:gd name="connsiteX0" fmla="*/ 0 w 9057502"/>
              <a:gd name="connsiteY0" fmla="*/ 4079744 h 4079744"/>
              <a:gd name="connsiteX1" fmla="*/ 7203989 w 9057502"/>
              <a:gd name="connsiteY1" fmla="*/ 2014 h 4079744"/>
              <a:gd name="connsiteX2" fmla="*/ 9057502 w 9057502"/>
              <a:gd name="connsiteY2" fmla="*/ 1336544 h 4079744"/>
              <a:gd name="connsiteX0" fmla="*/ 0 w 9057502"/>
              <a:gd name="connsiteY0" fmla="*/ 4201122 h 4201122"/>
              <a:gd name="connsiteX1" fmla="*/ 7203989 w 9057502"/>
              <a:gd name="connsiteY1" fmla="*/ 123392 h 4201122"/>
              <a:gd name="connsiteX2" fmla="*/ 9057502 w 9057502"/>
              <a:gd name="connsiteY2" fmla="*/ 1457922 h 4201122"/>
              <a:gd name="connsiteX0" fmla="*/ 0 w 9057502"/>
              <a:gd name="connsiteY0" fmla="*/ 4201122 h 4201122"/>
              <a:gd name="connsiteX1" fmla="*/ 7203989 w 9057502"/>
              <a:gd name="connsiteY1" fmla="*/ 123392 h 4201122"/>
              <a:gd name="connsiteX2" fmla="*/ 9057502 w 9057502"/>
              <a:gd name="connsiteY2" fmla="*/ 1457922 h 4201122"/>
              <a:gd name="connsiteX0" fmla="*/ 0 w 9057502"/>
              <a:gd name="connsiteY0" fmla="*/ 4201122 h 4201122"/>
              <a:gd name="connsiteX1" fmla="*/ 7203989 w 9057502"/>
              <a:gd name="connsiteY1" fmla="*/ 123392 h 4201122"/>
              <a:gd name="connsiteX2" fmla="*/ 9057502 w 9057502"/>
              <a:gd name="connsiteY2" fmla="*/ 1457922 h 4201122"/>
              <a:gd name="connsiteX0" fmla="*/ 0 w 9057502"/>
              <a:gd name="connsiteY0" fmla="*/ 4077730 h 4077730"/>
              <a:gd name="connsiteX1" fmla="*/ 7203989 w 9057502"/>
              <a:gd name="connsiteY1" fmla="*/ 0 h 4077730"/>
              <a:gd name="connsiteX2" fmla="*/ 9057502 w 9057502"/>
              <a:gd name="connsiteY2" fmla="*/ 1334530 h 4077730"/>
            </a:gdLst>
            <a:ahLst/>
            <a:cxnLst>
              <a:cxn ang="0">
                <a:pos x="connsiteX0" y="connsiteY0"/>
              </a:cxn>
              <a:cxn ang="0">
                <a:pos x="connsiteX1" y="connsiteY1"/>
              </a:cxn>
              <a:cxn ang="0">
                <a:pos x="connsiteX2" y="connsiteY2"/>
              </a:cxn>
            </a:cxnLst>
            <a:rect l="l" t="t" r="r" b="b"/>
            <a:pathLst>
              <a:path w="9057502" h="4077730">
                <a:moveTo>
                  <a:pt x="0" y="4077730"/>
                </a:moveTo>
                <a:cubicBezTo>
                  <a:pt x="3007840" y="43249"/>
                  <a:pt x="6485237" y="0"/>
                  <a:pt x="7203989" y="0"/>
                </a:cubicBezTo>
                <a:cubicBezTo>
                  <a:pt x="7922741" y="0"/>
                  <a:pt x="8885537" y="438665"/>
                  <a:pt x="9057502" y="1334530"/>
                </a:cubicBezTo>
              </a:path>
            </a:pathLst>
          </a:cu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342" name="Group 30"/>
          <p:cNvGrpSpPr>
            <a:grpSpLocks/>
          </p:cNvGrpSpPr>
          <p:nvPr/>
        </p:nvGrpSpPr>
        <p:grpSpPr bwMode="auto">
          <a:xfrm>
            <a:off x="1223483" y="2867445"/>
            <a:ext cx="3304889" cy="863812"/>
            <a:chOff x="1152" y="1926"/>
            <a:chExt cx="1824" cy="570"/>
          </a:xfrm>
        </p:grpSpPr>
        <p:sp>
          <p:nvSpPr>
            <p:cNvPr id="54288" name="AutoShape 17"/>
            <p:cNvSpPr>
              <a:spLocks noChangeArrowheads="1"/>
            </p:cNvSpPr>
            <p:nvPr/>
          </p:nvSpPr>
          <p:spPr bwMode="auto">
            <a:xfrm>
              <a:off x="1152" y="2256"/>
              <a:ext cx="1824" cy="240"/>
            </a:xfrm>
            <a:prstGeom prst="rightArrow">
              <a:avLst>
                <a:gd name="adj1" fmla="val 50000"/>
                <a:gd name="adj2" fmla="val 19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740"/>
            </a:p>
          </p:txBody>
        </p:sp>
        <p:sp>
          <p:nvSpPr>
            <p:cNvPr id="54289" name="Text Box 24"/>
            <p:cNvSpPr txBox="1">
              <a:spLocks noChangeArrowheads="1"/>
            </p:cNvSpPr>
            <p:nvPr/>
          </p:nvSpPr>
          <p:spPr bwMode="auto">
            <a:xfrm>
              <a:off x="1248" y="1926"/>
              <a:ext cx="1440"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pPr>
              <a:r>
                <a:rPr lang="de-CH" sz="2320">
                  <a:latin typeface="+mn-lt"/>
                </a:rPr>
                <a:t>Normale</a:t>
              </a:r>
              <a:br>
                <a:rPr lang="de-CH" sz="2320">
                  <a:latin typeface="+mn-lt"/>
                </a:rPr>
              </a:br>
              <a:r>
                <a:rPr lang="de-CH" sz="2320">
                  <a:latin typeface="+mn-lt"/>
                </a:rPr>
                <a:t>Anstrengung</a:t>
              </a:r>
            </a:p>
          </p:txBody>
        </p:sp>
      </p:grpSp>
      <p:grpSp>
        <p:nvGrpSpPr>
          <p:cNvPr id="13343" name="Group 31"/>
          <p:cNvGrpSpPr>
            <a:grpSpLocks/>
          </p:cNvGrpSpPr>
          <p:nvPr/>
        </p:nvGrpSpPr>
        <p:grpSpPr bwMode="auto">
          <a:xfrm>
            <a:off x="4703282" y="1682880"/>
            <a:ext cx="3392344" cy="1090889"/>
            <a:chOff x="3072" y="1152"/>
            <a:chExt cx="1872" cy="720"/>
          </a:xfrm>
        </p:grpSpPr>
        <p:sp>
          <p:nvSpPr>
            <p:cNvPr id="54291" name="Line 20"/>
            <p:cNvSpPr>
              <a:spLocks noChangeShapeType="1"/>
            </p:cNvSpPr>
            <p:nvPr/>
          </p:nvSpPr>
          <p:spPr bwMode="auto">
            <a:xfrm>
              <a:off x="4944" y="1152"/>
              <a:ext cx="0" cy="72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740"/>
            </a:p>
          </p:txBody>
        </p:sp>
        <p:sp>
          <p:nvSpPr>
            <p:cNvPr id="54290" name="AutoShape 18"/>
            <p:cNvSpPr>
              <a:spLocks noChangeArrowheads="1"/>
            </p:cNvSpPr>
            <p:nvPr/>
          </p:nvSpPr>
          <p:spPr bwMode="auto">
            <a:xfrm>
              <a:off x="3072" y="1296"/>
              <a:ext cx="1824" cy="240"/>
            </a:xfrm>
            <a:prstGeom prst="rightArrow">
              <a:avLst>
                <a:gd name="adj1" fmla="val 50000"/>
                <a:gd name="adj2" fmla="val 190000"/>
              </a:avLst>
            </a:prstGeom>
            <a:solidFill>
              <a:schemeClr val="accent2">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740"/>
            </a:p>
          </p:txBody>
        </p:sp>
      </p:grpSp>
    </p:spTree>
    <p:extLst>
      <p:ext uri="{BB962C8B-B14F-4D97-AF65-F5344CB8AC3E}">
        <p14:creationId xmlns:p14="http://schemas.microsoft.com/office/powerpoint/2010/main" val="623107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42"/>
                                        </p:tgtEl>
                                        <p:attrNameLst>
                                          <p:attrName>style.visibility</p:attrName>
                                        </p:attrNameLst>
                                      </p:cBhvr>
                                      <p:to>
                                        <p:strVal val="visible"/>
                                      </p:to>
                                    </p:set>
                                    <p:anim calcmode="lin" valueType="num">
                                      <p:cBhvr additive="base">
                                        <p:cTn id="7" dur="500" fill="hold"/>
                                        <p:tgtEl>
                                          <p:spTgt spid="13342"/>
                                        </p:tgtEl>
                                        <p:attrNameLst>
                                          <p:attrName>ppt_x</p:attrName>
                                        </p:attrNameLst>
                                      </p:cBhvr>
                                      <p:tavLst>
                                        <p:tav tm="0">
                                          <p:val>
                                            <p:strVal val="0-#ppt_w/2"/>
                                          </p:val>
                                        </p:tav>
                                        <p:tav tm="100000">
                                          <p:val>
                                            <p:strVal val="#ppt_x"/>
                                          </p:val>
                                        </p:tav>
                                      </p:tavLst>
                                    </p:anim>
                                    <p:anim calcmode="lin" valueType="num">
                                      <p:cBhvr additive="base">
                                        <p:cTn id="8" dur="500" fill="hold"/>
                                        <p:tgtEl>
                                          <p:spTgt spid="133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43"/>
                                        </p:tgtEl>
                                        <p:attrNameLst>
                                          <p:attrName>style.visibility</p:attrName>
                                        </p:attrNameLst>
                                      </p:cBhvr>
                                      <p:to>
                                        <p:strVal val="visible"/>
                                      </p:to>
                                    </p:set>
                                    <p:anim calcmode="lin" valueType="num">
                                      <p:cBhvr additive="base">
                                        <p:cTn id="13" dur="500" fill="hold"/>
                                        <p:tgtEl>
                                          <p:spTgt spid="13343"/>
                                        </p:tgtEl>
                                        <p:attrNameLst>
                                          <p:attrName>ppt_x</p:attrName>
                                        </p:attrNameLst>
                                      </p:cBhvr>
                                      <p:tavLst>
                                        <p:tav tm="0">
                                          <p:val>
                                            <p:strVal val="0-#ppt_w/2"/>
                                          </p:val>
                                        </p:tav>
                                        <p:tav tm="100000">
                                          <p:val>
                                            <p:strVal val="#ppt_x"/>
                                          </p:val>
                                        </p:tav>
                                      </p:tavLst>
                                    </p:anim>
                                    <p:anim calcmode="lin" valueType="num">
                                      <p:cBhvr additive="base">
                                        <p:cTn id="14" dur="500" fill="hold"/>
                                        <p:tgtEl>
                                          <p:spTgt spid="133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3334"/>
                                        </p:tgtEl>
                                        <p:attrNameLst>
                                          <p:attrName>style.visibility</p:attrName>
                                        </p:attrNameLst>
                                      </p:cBhvr>
                                      <p:to>
                                        <p:strVal val="visible"/>
                                      </p:to>
                                    </p:set>
                                    <p:anim calcmode="lin" valueType="num">
                                      <p:cBhvr additive="base">
                                        <p:cTn id="19" dur="500" fill="hold"/>
                                        <p:tgtEl>
                                          <p:spTgt spid="13334"/>
                                        </p:tgtEl>
                                        <p:attrNameLst>
                                          <p:attrName>ppt_x</p:attrName>
                                        </p:attrNameLst>
                                      </p:cBhvr>
                                      <p:tavLst>
                                        <p:tav tm="0">
                                          <p:val>
                                            <p:strVal val="1+#ppt_w/2"/>
                                          </p:val>
                                        </p:tav>
                                        <p:tav tm="100000">
                                          <p:val>
                                            <p:strVal val="#ppt_x"/>
                                          </p:val>
                                        </p:tav>
                                      </p:tavLst>
                                    </p:anim>
                                    <p:anim calcmode="lin" valueType="num">
                                      <p:cBhvr additive="base">
                                        <p:cTn id="20" dur="500" fill="hold"/>
                                        <p:tgtEl>
                                          <p:spTgt spid="133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p:txBody>
          <a:bodyPr/>
          <a:lstStyle/>
          <a:p>
            <a:r>
              <a:rPr lang="de-DE">
                <a:solidFill>
                  <a:srgbClr val="000099"/>
                </a:solidFill>
              </a:rPr>
              <a:t>Was macht die Beziehung schwierig?</a:t>
            </a:r>
            <a:endParaRPr lang="de-DE">
              <a:solidFill>
                <a:schemeClr val="tx1"/>
              </a:solidFill>
            </a:endParaRPr>
          </a:p>
        </p:txBody>
      </p:sp>
      <p:sp>
        <p:nvSpPr>
          <p:cNvPr id="55299" name="Rectangle 6"/>
          <p:cNvSpPr>
            <a:spLocks noGrp="1" noChangeArrowheads="1"/>
          </p:cNvSpPr>
          <p:nvPr>
            <p:ph idx="1"/>
          </p:nvPr>
        </p:nvSpPr>
        <p:spPr>
          <a:xfrm>
            <a:off x="5029200" y="1648843"/>
            <a:ext cx="5092700" cy="4528120"/>
          </a:xfrm>
        </p:spPr>
        <p:txBody>
          <a:bodyPr>
            <a:normAutofit fontScale="92500" lnSpcReduction="20000"/>
          </a:bodyPr>
          <a:lstStyle/>
          <a:p>
            <a:pPr>
              <a:lnSpc>
                <a:spcPct val="90000"/>
              </a:lnSpc>
            </a:pPr>
            <a:r>
              <a:rPr lang="de-DE" dirty="0"/>
              <a:t>fühlt sich isoliert</a:t>
            </a:r>
          </a:p>
          <a:p>
            <a:pPr>
              <a:lnSpc>
                <a:spcPct val="90000"/>
              </a:lnSpc>
            </a:pPr>
            <a:r>
              <a:rPr lang="de-DE" dirty="0"/>
              <a:t>schämt sich</a:t>
            </a:r>
          </a:p>
          <a:p>
            <a:pPr>
              <a:lnSpc>
                <a:spcPct val="90000"/>
              </a:lnSpc>
            </a:pPr>
            <a:r>
              <a:rPr lang="de-DE" dirty="0"/>
              <a:t>sieht sich als Versager</a:t>
            </a:r>
          </a:p>
          <a:p>
            <a:pPr>
              <a:lnSpc>
                <a:spcPct val="90000"/>
              </a:lnSpc>
            </a:pPr>
            <a:r>
              <a:rPr lang="de-DE" dirty="0"/>
              <a:t>durch jede kleine Anstrengung und Begegnung sehr erschöpft</a:t>
            </a:r>
          </a:p>
          <a:p>
            <a:pPr>
              <a:lnSpc>
                <a:spcPct val="90000"/>
              </a:lnSpc>
            </a:pPr>
            <a:r>
              <a:rPr lang="de-DE" dirty="0"/>
              <a:t>wagt sich nicht nach draußen, weil man ihn/sie erkennen / sehen könnte</a:t>
            </a:r>
          </a:p>
          <a:p>
            <a:pPr>
              <a:lnSpc>
                <a:spcPct val="90000"/>
              </a:lnSpc>
            </a:pPr>
            <a:r>
              <a:rPr lang="de-DE" dirty="0"/>
              <a:t>Begegnung mit Bekannten </a:t>
            </a:r>
            <a:r>
              <a:rPr lang="de-DE" dirty="0" err="1"/>
              <a:t>läßt</a:t>
            </a:r>
            <a:r>
              <a:rPr lang="de-DE" dirty="0"/>
              <a:t> auslösende Konflikte wieder aufleben</a:t>
            </a:r>
          </a:p>
          <a:p>
            <a:pPr>
              <a:lnSpc>
                <a:spcPct val="90000"/>
              </a:lnSpc>
            </a:pPr>
            <a:r>
              <a:rPr lang="de-DE" dirty="0"/>
              <a:t>Angst vor Wiedereinstieg</a:t>
            </a:r>
          </a:p>
        </p:txBody>
      </p:sp>
      <p:pic>
        <p:nvPicPr>
          <p:cNvPr id="1026" name="Picture 2" descr="http://www.creducation.org/resources/interpersonal_skills_module/indifferenc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452" y="1648843"/>
            <a:ext cx="4921803" cy="405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89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44805" y="1519880"/>
            <a:ext cx="3246111" cy="4315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CH" dirty="0"/>
              <a:t>«Generation Burnout»</a:t>
            </a:r>
            <a:endParaRPr lang="en-US" dirty="0"/>
          </a:p>
        </p:txBody>
      </p:sp>
      <p:pic>
        <p:nvPicPr>
          <p:cNvPr id="5" name="Inhaltsplatzhalter 4"/>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rot="20762434">
            <a:off x="942408" y="1865549"/>
            <a:ext cx="2848115" cy="3681070"/>
          </a:xfrm>
          <a:prstGeom prst="rect">
            <a:avLst/>
          </a:prstGeom>
          <a:ln>
            <a:noFill/>
          </a:ln>
          <a:effectLst>
            <a:outerShdw blurRad="292100" dist="139700" dir="2700000" algn="tl" rotWithShape="0">
              <a:srgbClr val="333333">
                <a:alpha val="65000"/>
              </a:srgbClr>
            </a:outerShdw>
          </a:effectLst>
        </p:spPr>
      </p:pic>
      <p:pic>
        <p:nvPicPr>
          <p:cNvPr id="6" name="Inhaltsplatzhalt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386405">
            <a:off x="6713093" y="2130717"/>
            <a:ext cx="2810531" cy="37931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8341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6"/>
          <p:cNvSpPr>
            <a:spLocks noGrp="1" noChangeArrowheads="1"/>
          </p:cNvSpPr>
          <p:nvPr>
            <p:ph type="title"/>
          </p:nvPr>
        </p:nvSpPr>
        <p:spPr/>
        <p:txBody>
          <a:bodyPr/>
          <a:lstStyle/>
          <a:p>
            <a:r>
              <a:rPr lang="de-DE">
                <a:solidFill>
                  <a:srgbClr val="000099"/>
                </a:solidFill>
              </a:rPr>
              <a:t>Wie kommuniziert man Burnout?</a:t>
            </a:r>
            <a:endParaRPr lang="de-DE">
              <a:solidFill>
                <a:schemeClr val="tx1"/>
              </a:solidFill>
            </a:endParaRPr>
          </a:p>
        </p:txBody>
      </p:sp>
      <p:sp>
        <p:nvSpPr>
          <p:cNvPr id="3" name="Inhaltsplatzhalter 2"/>
          <p:cNvSpPr>
            <a:spLocks noGrp="1"/>
          </p:cNvSpPr>
          <p:nvPr>
            <p:ph idx="1"/>
          </p:nvPr>
        </p:nvSpPr>
        <p:spPr/>
        <p:txBody>
          <a:bodyPr/>
          <a:lstStyle/>
          <a:p>
            <a:pPr marL="0" indent="0">
              <a:buNone/>
            </a:pPr>
            <a:r>
              <a:rPr lang="de-CH" b="1" dirty="0"/>
              <a:t>Spannungsfeld zwischen Selbstschutz und Informationsbedürfnis</a:t>
            </a:r>
          </a:p>
          <a:p>
            <a:endParaRPr lang="de-CH" dirty="0"/>
          </a:p>
          <a:p>
            <a:r>
              <a:rPr lang="de-CH" dirty="0"/>
              <a:t>Eine offene Mitteilung ist besser als Ausreden</a:t>
            </a:r>
          </a:p>
          <a:p>
            <a:r>
              <a:rPr lang="de-CH" dirty="0"/>
              <a:t>Selbstschutz: keine Details über persönliche Angelegenheiten </a:t>
            </a:r>
          </a:p>
          <a:p>
            <a:r>
              <a:rPr lang="de-CH" dirty="0"/>
              <a:t>keine Schuldzuweisungen</a:t>
            </a:r>
          </a:p>
          <a:p>
            <a:r>
              <a:rPr lang="de-CH" dirty="0"/>
              <a:t>Ansprechperson benennen, die den Kontakt hält  </a:t>
            </a:r>
          </a:p>
          <a:p>
            <a:endParaRPr lang="de-CH" dirty="0"/>
          </a:p>
          <a:p>
            <a:endParaRPr lang="de-CH" dirty="0"/>
          </a:p>
        </p:txBody>
      </p:sp>
    </p:spTree>
    <p:extLst>
      <p:ext uri="{BB962C8B-B14F-4D97-AF65-F5344CB8AC3E}">
        <p14:creationId xmlns:p14="http://schemas.microsoft.com/office/powerpoint/2010/main" val="1383438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«Erosion der menschlichen Seele»</a:t>
            </a:r>
          </a:p>
        </p:txBody>
      </p:sp>
      <p:sp>
        <p:nvSpPr>
          <p:cNvPr id="3" name="Inhaltsplatzhalter 2"/>
          <p:cNvSpPr>
            <a:spLocks noGrp="1"/>
          </p:cNvSpPr>
          <p:nvPr>
            <p:ph idx="1"/>
          </p:nvPr>
        </p:nvSpPr>
        <p:spPr/>
        <p:txBody>
          <a:bodyPr/>
          <a:lstStyle/>
          <a:p>
            <a:pPr marL="0" indent="0">
              <a:buNone/>
            </a:pPr>
            <a:r>
              <a:rPr lang="de-CH" dirty="0"/>
              <a:t>«Burnout ist eine Erosion der Werte, der Würde, des Geistes und des Willens – eine Erosion der menschlichen Seele. Es ist ein Leiden, das sich schrittweise und ständig ausbreitet und Menschen in eine Abwärtsspirale zieht, aus der das Entkommen schwierig ist.» </a:t>
            </a:r>
          </a:p>
          <a:p>
            <a:pPr marL="0" indent="0">
              <a:buNone/>
            </a:pPr>
            <a:endParaRPr lang="de-CH" dirty="0"/>
          </a:p>
          <a:p>
            <a:pPr marL="441884" lvl="1" indent="0">
              <a:buNone/>
            </a:pPr>
            <a:r>
              <a:rPr lang="de-CH" dirty="0"/>
              <a:t>Die </a:t>
            </a:r>
            <a:r>
              <a:rPr lang="de-CH" dirty="0" err="1"/>
              <a:t>Burnoutforscher</a:t>
            </a:r>
            <a:r>
              <a:rPr lang="de-CH" dirty="0"/>
              <a:t> </a:t>
            </a:r>
            <a:r>
              <a:rPr lang="de-CH" dirty="0" err="1"/>
              <a:t>Maslach</a:t>
            </a:r>
            <a:r>
              <a:rPr lang="de-CH" dirty="0"/>
              <a:t> und Leiter</a:t>
            </a:r>
          </a:p>
          <a:p>
            <a:endParaRPr lang="de-CH" dirty="0"/>
          </a:p>
        </p:txBody>
      </p:sp>
    </p:spTree>
    <p:extLst>
      <p:ext uri="{BB962C8B-B14F-4D97-AF65-F5344CB8AC3E}">
        <p14:creationId xmlns:p14="http://schemas.microsoft.com/office/powerpoint/2010/main" val="1232355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e-CH"/>
              <a:t>Seminarheft</a:t>
            </a:r>
            <a:endParaRPr lang="de-DE"/>
          </a:p>
        </p:txBody>
      </p:sp>
      <p:sp>
        <p:nvSpPr>
          <p:cNvPr id="70659" name="Rectangle 6"/>
          <p:cNvSpPr>
            <a:spLocks noGrp="1" noChangeArrowheads="1"/>
          </p:cNvSpPr>
          <p:nvPr>
            <p:ph type="body" sz="half" idx="4294967295"/>
          </p:nvPr>
        </p:nvSpPr>
        <p:spPr>
          <a:xfrm>
            <a:off x="5029200" y="1649619"/>
            <a:ext cx="4187825" cy="4260850"/>
          </a:xfrm>
        </p:spPr>
        <p:txBody>
          <a:bodyPr/>
          <a:lstStyle/>
          <a:p>
            <a:r>
              <a:rPr lang="de-CH" dirty="0"/>
              <a:t>40 Seiten</a:t>
            </a:r>
          </a:p>
          <a:p>
            <a:r>
              <a:rPr lang="de-CH" dirty="0"/>
              <a:t>Kurz und prägnant</a:t>
            </a:r>
          </a:p>
          <a:p>
            <a:r>
              <a:rPr lang="de-CH" dirty="0"/>
              <a:t>Mit vielen Hinweisen auf weiterführende und ergänzende Literatur</a:t>
            </a:r>
            <a:endParaRPr lang="de-DE" dirty="0"/>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38448">
            <a:off x="1269911" y="1983344"/>
            <a:ext cx="2361664" cy="3309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336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1276" y="5955957"/>
            <a:ext cx="11269362" cy="1779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8171" y="521498"/>
            <a:ext cx="9001310" cy="6124179"/>
          </a:xfrm>
          <a:prstGeom prst="rect">
            <a:avLst/>
          </a:prstGeom>
        </p:spPr>
      </p:pic>
    </p:spTree>
    <p:extLst>
      <p:ext uri="{BB962C8B-B14F-4D97-AF65-F5344CB8AC3E}">
        <p14:creationId xmlns:p14="http://schemas.microsoft.com/office/powerpoint/2010/main" val="273003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«Beschleunigung und Entfremdung»</a:t>
            </a:r>
          </a:p>
        </p:txBody>
      </p:sp>
      <p:sp>
        <p:nvSpPr>
          <p:cNvPr id="3" name="Inhaltsplatzhalter 2"/>
          <p:cNvSpPr>
            <a:spLocks noGrp="1"/>
          </p:cNvSpPr>
          <p:nvPr>
            <p:ph sz="half" idx="2"/>
          </p:nvPr>
        </p:nvSpPr>
        <p:spPr>
          <a:xfrm>
            <a:off x="5284946" y="1825625"/>
            <a:ext cx="4650791" cy="4351338"/>
          </a:xfrm>
        </p:spPr>
        <p:txBody>
          <a:bodyPr>
            <a:normAutofit fontScale="92500" lnSpcReduction="10000"/>
          </a:bodyPr>
          <a:lstStyle/>
          <a:p>
            <a:pPr marL="457200" lvl="1" indent="0">
              <a:buNone/>
            </a:pPr>
            <a:r>
              <a:rPr lang="de-CH" b="1" dirty="0"/>
              <a:t>Hartmut Rosa</a:t>
            </a:r>
            <a:r>
              <a:rPr lang="de-CH" dirty="0"/>
              <a:t>, Professor für Allgemeine und Theoretische Soziologie Universität Jena; Leitung Max Weber Kolleg für kultur- und sozialwissenschaftliche Studien Univ. Erfurt </a:t>
            </a:r>
          </a:p>
          <a:p>
            <a:r>
              <a:rPr lang="de-CH" sz="1800" dirty="0"/>
              <a:t>Die enorme Beschleunigung des Lebens und der Produktionsabläufe</a:t>
            </a:r>
          </a:p>
          <a:p>
            <a:r>
              <a:rPr lang="de-CH" sz="1800" dirty="0"/>
              <a:t>Ein Buch zu kopieren brauchte vor 1000 Jahre Monate, heute ist ein Buch im Nu im Internet</a:t>
            </a:r>
          </a:p>
          <a:p>
            <a:r>
              <a:rPr lang="de-CH" sz="1800" dirty="0"/>
              <a:t>Die Geschwindigkeit einer Reise von A nach B hat sich vervielfacht</a:t>
            </a:r>
          </a:p>
          <a:p>
            <a:r>
              <a:rPr lang="de-CH" sz="1800" dirty="0"/>
              <a:t>In der digitalen Welt wächst die Zahl der Speicher und die Geschwindigkeit der Prozessoren exponentiell</a:t>
            </a:r>
            <a:br>
              <a:rPr lang="de-CH" sz="1800" dirty="0"/>
            </a:br>
            <a:endParaRPr lang="de-CH" sz="1800" dirty="0"/>
          </a:p>
        </p:txBody>
      </p:sp>
      <p:cxnSp>
        <p:nvCxnSpPr>
          <p:cNvPr id="6" name="Gerade Verbindung mit Pfeil 5"/>
          <p:cNvCxnSpPr/>
          <p:nvPr/>
        </p:nvCxnSpPr>
        <p:spPr>
          <a:xfrm>
            <a:off x="1187252" y="5517232"/>
            <a:ext cx="41044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1187252" y="1700808"/>
            <a:ext cx="0" cy="38164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V="1">
            <a:off x="1187252" y="1700808"/>
            <a:ext cx="3744416" cy="2808312"/>
          </a:xfrm>
          <a:prstGeom prst="line">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2" name="Gerade Verbindung 11"/>
          <p:cNvCxnSpPr/>
          <p:nvPr/>
        </p:nvCxnSpPr>
        <p:spPr>
          <a:xfrm>
            <a:off x="1835324" y="4005064"/>
            <a:ext cx="0" cy="14401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563516" y="2780928"/>
            <a:ext cx="0" cy="26642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907332" y="5157192"/>
            <a:ext cx="432048" cy="369332"/>
          </a:xfrm>
          <a:prstGeom prst="rect">
            <a:avLst/>
          </a:prstGeom>
          <a:noFill/>
        </p:spPr>
        <p:txBody>
          <a:bodyPr wrap="square" rtlCol="0">
            <a:spAutoFit/>
          </a:bodyPr>
          <a:lstStyle/>
          <a:p>
            <a:r>
              <a:rPr lang="de-CH" i="1" dirty="0"/>
              <a:t>t₁</a:t>
            </a:r>
          </a:p>
        </p:txBody>
      </p:sp>
      <p:sp>
        <p:nvSpPr>
          <p:cNvPr id="17" name="Textfeld 16"/>
          <p:cNvSpPr txBox="1"/>
          <p:nvPr/>
        </p:nvSpPr>
        <p:spPr>
          <a:xfrm>
            <a:off x="3563516" y="5157192"/>
            <a:ext cx="432048" cy="369332"/>
          </a:xfrm>
          <a:prstGeom prst="rect">
            <a:avLst/>
          </a:prstGeom>
          <a:noFill/>
        </p:spPr>
        <p:txBody>
          <a:bodyPr wrap="square" rtlCol="0">
            <a:spAutoFit/>
          </a:bodyPr>
          <a:lstStyle/>
          <a:p>
            <a:r>
              <a:rPr lang="de-CH" i="1" dirty="0"/>
              <a:t>t₂</a:t>
            </a:r>
          </a:p>
        </p:txBody>
      </p:sp>
      <p:sp>
        <p:nvSpPr>
          <p:cNvPr id="18" name="Bogen 17"/>
          <p:cNvSpPr/>
          <p:nvPr/>
        </p:nvSpPr>
        <p:spPr>
          <a:xfrm flipV="1">
            <a:off x="-1153008" y="-1899592"/>
            <a:ext cx="5940660" cy="7056784"/>
          </a:xfrm>
          <a:prstGeom prst="arc">
            <a:avLst/>
          </a:prstGeom>
          <a:ln>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de-CH"/>
          </a:p>
        </p:txBody>
      </p:sp>
      <p:sp>
        <p:nvSpPr>
          <p:cNvPr id="4" name="Textfeld 3"/>
          <p:cNvSpPr txBox="1"/>
          <p:nvPr/>
        </p:nvSpPr>
        <p:spPr>
          <a:xfrm>
            <a:off x="2915444" y="1628801"/>
            <a:ext cx="1872208" cy="646331"/>
          </a:xfrm>
          <a:prstGeom prst="rect">
            <a:avLst/>
          </a:prstGeom>
          <a:noFill/>
        </p:spPr>
        <p:txBody>
          <a:bodyPr wrap="square" rtlCol="0">
            <a:spAutoFit/>
          </a:bodyPr>
          <a:lstStyle/>
          <a:p>
            <a:r>
              <a:rPr lang="de-CH" dirty="0"/>
              <a:t>«Output» pro Zeiteinheit</a:t>
            </a:r>
          </a:p>
        </p:txBody>
      </p:sp>
      <p:sp>
        <p:nvSpPr>
          <p:cNvPr id="5" name="Textfeld 4"/>
          <p:cNvSpPr txBox="1"/>
          <p:nvPr/>
        </p:nvSpPr>
        <p:spPr>
          <a:xfrm>
            <a:off x="4571628" y="5157192"/>
            <a:ext cx="720080" cy="369332"/>
          </a:xfrm>
          <a:prstGeom prst="rect">
            <a:avLst/>
          </a:prstGeom>
          <a:noFill/>
        </p:spPr>
        <p:txBody>
          <a:bodyPr wrap="square" rtlCol="0">
            <a:spAutoFit/>
          </a:bodyPr>
          <a:lstStyle/>
          <a:p>
            <a:r>
              <a:rPr lang="de-CH" dirty="0"/>
              <a:t>Zeit</a:t>
            </a:r>
          </a:p>
        </p:txBody>
      </p:sp>
    </p:spTree>
    <p:extLst>
      <p:ext uri="{BB962C8B-B14F-4D97-AF65-F5344CB8AC3E}">
        <p14:creationId xmlns:p14="http://schemas.microsoft.com/office/powerpoint/2010/main" val="150827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«Beschleunigung und Entfremdung»</a:t>
            </a:r>
          </a:p>
        </p:txBody>
      </p:sp>
      <p:graphicFrame>
        <p:nvGraphicFramePr>
          <p:cNvPr id="9" name="Diagramm 8"/>
          <p:cNvGraphicFramePr/>
          <p:nvPr>
            <p:extLst/>
          </p:nvPr>
        </p:nvGraphicFramePr>
        <p:xfrm>
          <a:off x="1907332" y="1340768"/>
          <a:ext cx="7008440"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feld 18"/>
          <p:cNvSpPr txBox="1"/>
          <p:nvPr/>
        </p:nvSpPr>
        <p:spPr>
          <a:xfrm>
            <a:off x="5764698" y="5965056"/>
            <a:ext cx="3151073" cy="430887"/>
          </a:xfrm>
          <a:prstGeom prst="rect">
            <a:avLst/>
          </a:prstGeom>
          <a:noFill/>
        </p:spPr>
        <p:txBody>
          <a:bodyPr wrap="square" rtlCol="0">
            <a:spAutoFit/>
          </a:bodyPr>
          <a:lstStyle/>
          <a:p>
            <a:r>
              <a:rPr lang="de-CH" sz="1100" dirty="0">
                <a:latin typeface="Calibri" pitchFamily="34" charset="0"/>
              </a:rPr>
              <a:t>Nach Hartmut Rosa: Beschleunigung und Entfremdung. Suhrkamp</a:t>
            </a:r>
          </a:p>
        </p:txBody>
      </p:sp>
      <p:sp>
        <p:nvSpPr>
          <p:cNvPr id="11" name="Textfeld 10"/>
          <p:cNvSpPr txBox="1"/>
          <p:nvPr/>
        </p:nvSpPr>
        <p:spPr>
          <a:xfrm>
            <a:off x="4355604" y="3212977"/>
            <a:ext cx="2232248" cy="646331"/>
          </a:xfrm>
          <a:prstGeom prst="rect">
            <a:avLst/>
          </a:prstGeom>
          <a:noFill/>
        </p:spPr>
        <p:txBody>
          <a:bodyPr wrap="square" rtlCol="0">
            <a:spAutoFit/>
          </a:bodyPr>
          <a:lstStyle/>
          <a:p>
            <a:pPr algn="ctr"/>
            <a:r>
              <a:rPr lang="de-CH" dirty="0"/>
              <a:t>Dimensionen der Beschleunigung</a:t>
            </a:r>
          </a:p>
        </p:txBody>
      </p:sp>
    </p:spTree>
    <p:extLst>
      <p:ext uri="{BB962C8B-B14F-4D97-AF65-F5344CB8AC3E}">
        <p14:creationId xmlns:p14="http://schemas.microsoft.com/office/powerpoint/2010/main" val="121032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Fieberkurven der Gesellschaft </a:t>
            </a:r>
          </a:p>
        </p:txBody>
      </p:sp>
      <p:pic>
        <p:nvPicPr>
          <p:cNvPr id="8" name="Inhaltsplatzhalter 7"/>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1012826" y="2326882"/>
            <a:ext cx="4041775" cy="3072601"/>
          </a:xfrm>
        </p:spPr>
      </p:pic>
      <p:sp>
        <p:nvSpPr>
          <p:cNvPr id="4" name="Foliennummernplatzhalter 3"/>
          <p:cNvSpPr>
            <a:spLocks noGrp="1"/>
          </p:cNvSpPr>
          <p:nvPr>
            <p:ph type="sldNum" sz="quarter" idx="4294967295"/>
          </p:nvPr>
        </p:nvSpPr>
        <p:spPr>
          <a:xfrm>
            <a:off x="9396165" y="6381329"/>
            <a:ext cx="561975" cy="365125"/>
          </a:xfrm>
          <a:prstGeom prst="rect">
            <a:avLst/>
          </a:prstGeom>
        </p:spPr>
        <p:txBody>
          <a:bodyPr/>
          <a:lstStyle/>
          <a:p>
            <a:fld id="{BA9B540C-44DA-4F69-89C9-7C84606640D3}" type="slidenum">
              <a:rPr lang="en-US" smtClean="0"/>
              <a:pPr/>
              <a:t>7</a:t>
            </a:fld>
            <a:endParaRPr lang="en-US" dirty="0"/>
          </a:p>
        </p:txBody>
      </p:sp>
      <p:pic>
        <p:nvPicPr>
          <p:cNvPr id="6" name="Inhaltsplatzhalter 7"/>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848450" y="1660676"/>
            <a:ext cx="4779720" cy="3633595"/>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2241" y="1612365"/>
            <a:ext cx="4342914" cy="3744820"/>
          </a:xfrm>
          <a:prstGeom prst="rect">
            <a:avLst/>
          </a:prstGeom>
        </p:spPr>
      </p:pic>
    </p:spTree>
    <p:extLst>
      <p:ext uri="{BB962C8B-B14F-4D97-AF65-F5344CB8AC3E}">
        <p14:creationId xmlns:p14="http://schemas.microsoft.com/office/powerpoint/2010/main" val="35017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Zunahme von Depressionen</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17709" y="1214315"/>
            <a:ext cx="8528192" cy="5498176"/>
          </a:xfrm>
        </p:spPr>
      </p:pic>
    </p:spTree>
    <p:extLst>
      <p:ext uri="{BB962C8B-B14F-4D97-AF65-F5344CB8AC3E}">
        <p14:creationId xmlns:p14="http://schemas.microsoft.com/office/powerpoint/2010/main" val="30095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de-DE"/>
              <a:t>Modediagnose? </a:t>
            </a:r>
          </a:p>
        </p:txBody>
      </p:sp>
      <p:sp>
        <p:nvSpPr>
          <p:cNvPr id="172035" name="Rectangle 3"/>
          <p:cNvSpPr>
            <a:spLocks noGrp="1" noChangeArrowheads="1"/>
          </p:cNvSpPr>
          <p:nvPr>
            <p:ph type="body" idx="1"/>
          </p:nvPr>
        </p:nvSpPr>
        <p:spPr/>
        <p:txBody>
          <a:bodyPr/>
          <a:lstStyle/>
          <a:p>
            <a:pPr>
              <a:lnSpc>
                <a:spcPct val="90000"/>
              </a:lnSpc>
            </a:pPr>
            <a:r>
              <a:rPr lang="de-DE" sz="2320"/>
              <a:t>Kein Krankheitsbegriff hat sich so rasch ausgebreitet wie der Begriff „Burnout“.</a:t>
            </a:r>
          </a:p>
          <a:p>
            <a:pPr>
              <a:lnSpc>
                <a:spcPct val="90000"/>
              </a:lnSpc>
            </a:pPr>
            <a:r>
              <a:rPr lang="de-DE" sz="2320"/>
              <a:t>Jeder kann mitreden, denn jeder, der mit Engagement im Beruf steht, kennt Zeiten der Erschöpfung und der inneren Leere.</a:t>
            </a:r>
          </a:p>
          <a:p>
            <a:pPr>
              <a:lnSpc>
                <a:spcPct val="90000"/>
              </a:lnSpc>
            </a:pPr>
            <a:r>
              <a:rPr lang="de-DE" sz="2320"/>
              <a:t>Erschöpfung ist ein dehnbarer Begriff – vom Topbanker bis zum Strassenarbeiter.</a:t>
            </a:r>
          </a:p>
          <a:p>
            <a:pPr>
              <a:lnSpc>
                <a:spcPct val="90000"/>
              </a:lnSpc>
            </a:pPr>
            <a:r>
              <a:rPr lang="de-DE" sz="2320"/>
              <a:t>Burnout pathologisiert nicht wie eine andere Diagnose. Betroffene wollen als Kranke gelten, aber gleichzeitig nicht psychisch krank sein. </a:t>
            </a:r>
          </a:p>
          <a:p>
            <a:pPr>
              <a:lnSpc>
                <a:spcPct val="90000"/>
              </a:lnSpc>
            </a:pPr>
            <a:r>
              <a:rPr lang="de-DE" sz="2320"/>
              <a:t>DENNOCH: Das Zustandsbild ist real und die Betroffenen leiden erheblich.</a:t>
            </a:r>
          </a:p>
        </p:txBody>
      </p:sp>
    </p:spTree>
    <p:extLst>
      <p:ext uri="{BB962C8B-B14F-4D97-AF65-F5344CB8AC3E}">
        <p14:creationId xmlns:p14="http://schemas.microsoft.com/office/powerpoint/2010/main" val="4154786621"/>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1805</Words>
  <Application>Microsoft Office PowerPoint</Application>
  <PresentationFormat>Benutzerdefiniert</PresentationFormat>
  <Paragraphs>288</Paragraphs>
  <Slides>43</Slides>
  <Notes>26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43</vt:i4>
      </vt:variant>
    </vt:vector>
  </HeadingPairs>
  <TitlesOfParts>
    <vt:vector size="50" baseType="lpstr">
      <vt:lpstr>Arial</vt:lpstr>
      <vt:lpstr>Calibri</vt:lpstr>
      <vt:lpstr>Calibri Light</vt:lpstr>
      <vt:lpstr>Tahoma</vt:lpstr>
      <vt:lpstr>Times New Roman</vt:lpstr>
      <vt:lpstr>Wingdings</vt:lpstr>
      <vt:lpstr>Office</vt:lpstr>
      <vt:lpstr>BURNOUT Was mich aus der Balance bringen kann</vt:lpstr>
      <vt:lpstr>IM ZEITALTER DER BESCHLEUNIGUNG: Wenn Menschen aus der Kurve fliegen</vt:lpstr>
      <vt:lpstr>Burnout bis zum Crash</vt:lpstr>
      <vt:lpstr>«Generation Burnout»</vt:lpstr>
      <vt:lpstr>«Beschleunigung und Entfremdung»</vt:lpstr>
      <vt:lpstr>«Beschleunigung und Entfremdung»</vt:lpstr>
      <vt:lpstr>Fieberkurven der Gesellschaft </vt:lpstr>
      <vt:lpstr>Zunahme von Depressionen</vt:lpstr>
      <vt:lpstr>Modediagnose? </vt:lpstr>
      <vt:lpstr>Wer ist besonders gefährdet?</vt:lpstr>
      <vt:lpstr>PowerPoint-Präsentation</vt:lpstr>
      <vt:lpstr>Definition Burnout</vt:lpstr>
      <vt:lpstr>A) Emotionale Erschöpfung</vt:lpstr>
      <vt:lpstr>Verlust des Einfühlungsvermögens</vt:lpstr>
      <vt:lpstr>Verminderte Leistungsfähigkeit</vt:lpstr>
      <vt:lpstr>Geschichte der Erschöpfung</vt:lpstr>
      <vt:lpstr>Nervosität und Cultur (Der Psychiater Wilhelm Erb 1893)</vt:lpstr>
      <vt:lpstr>«Der Kampf ums Dasein» Die Szene rund um Speed</vt:lpstr>
      <vt:lpstr>PowerPoint-Präsentation</vt:lpstr>
      <vt:lpstr>PowerPoint-Präsentation</vt:lpstr>
      <vt:lpstr>Verführer und Antreiber</vt:lpstr>
      <vt:lpstr>Was ist der Kick, sich zu überarbeiten?</vt:lpstr>
      <vt:lpstr>Welche Bedürfnisse erfüllt «Speed»</vt:lpstr>
      <vt:lpstr>Der Crash und wie er sich ankündigt</vt:lpstr>
      <vt:lpstr>„Wie eine ausgebrannte Hülle“</vt:lpstr>
      <vt:lpstr>Zwiespältige Zahlen</vt:lpstr>
      <vt:lpstr>BURNOUT - Notbremse der Seele?</vt:lpstr>
      <vt:lpstr>Vier Bereiche</vt:lpstr>
      <vt:lpstr>Stressoren am Arbeitsplatz</vt:lpstr>
      <vt:lpstr>Persönlichkeitsfaktoren</vt:lpstr>
      <vt:lpstr>Stressoren in Familie und Freizeit</vt:lpstr>
      <vt:lpstr>Gesundheitssorgen</vt:lpstr>
      <vt:lpstr>Was merkt die betroffene Person?</vt:lpstr>
      <vt:lpstr>Anzeichen für Burnout am Arbeitsplatz</vt:lpstr>
      <vt:lpstr>Wer ist besonders gefährdet?</vt:lpstr>
      <vt:lpstr>Der Burnout-Zyklus</vt:lpstr>
      <vt:lpstr>Burnout-Spirale / Stufen</vt:lpstr>
      <vt:lpstr>Mehr Anstrengung bringt nicht mehr</vt:lpstr>
      <vt:lpstr>Was macht die Beziehung schwierig?</vt:lpstr>
      <vt:lpstr>Wie kommuniziert man Burnout?</vt:lpstr>
      <vt:lpstr>«Erosion der menschlichen Seele»</vt:lpstr>
      <vt:lpstr>Seminarheft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BURNOUT Was mich aus der Balance bringen kann</dc:title>
  <dc:creator>Samuel Pfeifer</dc:creator>
  <cp:lastModifiedBy>Samuel Pfeifer</cp:lastModifiedBy>
  <cp:revision>43</cp:revision>
  <dcterms:created xsi:type="dcterms:W3CDTF">2016-08-12T09:40:00Z</dcterms:created>
  <dcterms:modified xsi:type="dcterms:W3CDTF">2016-09-14T07:54:19Z</dcterms:modified>
</cp:coreProperties>
</file>