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9" r:id="rId3"/>
    <p:sldId id="29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92" r:id="rId18"/>
    <p:sldId id="273" r:id="rId19"/>
    <p:sldId id="274" r:id="rId20"/>
    <p:sldId id="275" r:id="rId21"/>
    <p:sldId id="276" r:id="rId22"/>
    <p:sldId id="277" r:id="rId23"/>
    <p:sldId id="278" r:id="rId24"/>
    <p:sldId id="279" r:id="rId25"/>
    <p:sldId id="280" r:id="rId26"/>
    <p:sldId id="290" r:id="rId27"/>
    <p:sldId id="281" r:id="rId28"/>
    <p:sldId id="282" r:id="rId29"/>
    <p:sldId id="293" r:id="rId30"/>
    <p:sldId id="295" r:id="rId31"/>
    <p:sldId id="296" r:id="rId32"/>
    <p:sldId id="288" r:id="rId33"/>
  </p:sldIdLst>
  <p:sldSz cx="10439400" cy="6858000"/>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4" autoAdjust="0"/>
    <p:restoredTop sz="79525" autoAdjust="0"/>
  </p:normalViewPr>
  <p:slideViewPr>
    <p:cSldViewPr snapToGrid="0">
      <p:cViewPr varScale="1">
        <p:scale>
          <a:sx n="68" d="100"/>
          <a:sy n="68" d="100"/>
        </p:scale>
        <p:origin x="19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890707" cy="497829"/>
          </a:xfrm>
          <a:prstGeom prst="rect">
            <a:avLst/>
          </a:prstGeom>
        </p:spPr>
        <p:txBody>
          <a:bodyPr vert="horz" lIns="90279" tIns="45139" rIns="90279" bIns="45139" rtlCol="0"/>
          <a:lstStyle>
            <a:lvl1pPr algn="l">
              <a:defRPr sz="1200"/>
            </a:lvl1pPr>
          </a:lstStyle>
          <a:p>
            <a:endParaRPr lang="de-CH"/>
          </a:p>
        </p:txBody>
      </p:sp>
      <p:sp>
        <p:nvSpPr>
          <p:cNvPr id="3" name="Datumsplatzhalter 2"/>
          <p:cNvSpPr>
            <a:spLocks noGrp="1"/>
          </p:cNvSpPr>
          <p:nvPr>
            <p:ph type="dt" sz="quarter" idx="1"/>
          </p:nvPr>
        </p:nvSpPr>
        <p:spPr>
          <a:xfrm>
            <a:off x="3776843" y="0"/>
            <a:ext cx="2890707" cy="497829"/>
          </a:xfrm>
          <a:prstGeom prst="rect">
            <a:avLst/>
          </a:prstGeom>
        </p:spPr>
        <p:txBody>
          <a:bodyPr vert="horz" lIns="90279" tIns="45139" rIns="90279" bIns="45139" rtlCol="0"/>
          <a:lstStyle>
            <a:lvl1pPr algn="r">
              <a:defRPr sz="1200"/>
            </a:lvl1pPr>
          </a:lstStyle>
          <a:p>
            <a:fld id="{E0E72668-E022-452E-A4C1-1E4A3B992004}" type="datetimeFigureOut">
              <a:rPr lang="de-CH" smtClean="0"/>
              <a:t>04.12.2016</a:t>
            </a:fld>
            <a:endParaRPr lang="de-CH"/>
          </a:p>
        </p:txBody>
      </p:sp>
      <p:sp>
        <p:nvSpPr>
          <p:cNvPr id="4" name="Fußzeilenplatzhalter 3"/>
          <p:cNvSpPr>
            <a:spLocks noGrp="1"/>
          </p:cNvSpPr>
          <p:nvPr>
            <p:ph type="ftr" sz="quarter" idx="2"/>
          </p:nvPr>
        </p:nvSpPr>
        <p:spPr>
          <a:xfrm>
            <a:off x="2" y="9428809"/>
            <a:ext cx="2890707" cy="497829"/>
          </a:xfrm>
          <a:prstGeom prst="rect">
            <a:avLst/>
          </a:prstGeom>
        </p:spPr>
        <p:txBody>
          <a:bodyPr vert="horz" lIns="90279" tIns="45139" rIns="90279" bIns="45139" rtlCol="0" anchor="b"/>
          <a:lstStyle>
            <a:lvl1pPr algn="l">
              <a:defRPr sz="1200"/>
            </a:lvl1pPr>
          </a:lstStyle>
          <a:p>
            <a:endParaRPr lang="de-CH"/>
          </a:p>
        </p:txBody>
      </p:sp>
      <p:sp>
        <p:nvSpPr>
          <p:cNvPr id="5" name="Foliennummernplatzhalter 4"/>
          <p:cNvSpPr>
            <a:spLocks noGrp="1"/>
          </p:cNvSpPr>
          <p:nvPr>
            <p:ph type="sldNum" sz="quarter" idx="3"/>
          </p:nvPr>
        </p:nvSpPr>
        <p:spPr>
          <a:xfrm>
            <a:off x="3776843" y="9428809"/>
            <a:ext cx="2890707" cy="497829"/>
          </a:xfrm>
          <a:prstGeom prst="rect">
            <a:avLst/>
          </a:prstGeom>
        </p:spPr>
        <p:txBody>
          <a:bodyPr vert="horz" lIns="90279" tIns="45139" rIns="90279" bIns="45139" rtlCol="0" anchor="b"/>
          <a:lstStyle>
            <a:lvl1pPr algn="r">
              <a:defRPr sz="1200"/>
            </a:lvl1pPr>
          </a:lstStyle>
          <a:p>
            <a:fld id="{44B438FB-16DF-471A-ACA9-CC013909B217}" type="slidenum">
              <a:rPr lang="de-CH" smtClean="0"/>
              <a:t>‹Nr.›</a:t>
            </a:fld>
            <a:endParaRPr lang="de-CH"/>
          </a:p>
        </p:txBody>
      </p:sp>
    </p:spTree>
    <p:extLst>
      <p:ext uri="{BB962C8B-B14F-4D97-AF65-F5344CB8AC3E}">
        <p14:creationId xmlns:p14="http://schemas.microsoft.com/office/powerpoint/2010/main" val="3459925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889938" cy="498056"/>
          </a:xfrm>
          <a:prstGeom prst="rect">
            <a:avLst/>
          </a:prstGeom>
        </p:spPr>
        <p:txBody>
          <a:bodyPr vert="horz" lIns="95253" tIns="47626" rIns="95253" bIns="47626" rtlCol="0"/>
          <a:lstStyle>
            <a:lvl1pPr algn="l">
              <a:defRPr sz="1300"/>
            </a:lvl1pPr>
          </a:lstStyle>
          <a:p>
            <a:endParaRPr lang="de-CH"/>
          </a:p>
        </p:txBody>
      </p:sp>
      <p:sp>
        <p:nvSpPr>
          <p:cNvPr id="3" name="Datumsplatzhalter 2"/>
          <p:cNvSpPr>
            <a:spLocks noGrp="1"/>
          </p:cNvSpPr>
          <p:nvPr>
            <p:ph type="dt" idx="1"/>
          </p:nvPr>
        </p:nvSpPr>
        <p:spPr>
          <a:xfrm>
            <a:off x="3777608" y="0"/>
            <a:ext cx="2889938" cy="498056"/>
          </a:xfrm>
          <a:prstGeom prst="rect">
            <a:avLst/>
          </a:prstGeom>
        </p:spPr>
        <p:txBody>
          <a:bodyPr vert="horz" lIns="95253" tIns="47626" rIns="95253" bIns="47626" rtlCol="0"/>
          <a:lstStyle>
            <a:lvl1pPr algn="r">
              <a:defRPr sz="1300"/>
            </a:lvl1pPr>
          </a:lstStyle>
          <a:p>
            <a:fld id="{6249EA79-4AC2-407B-9ACC-5ED9C052B80F}" type="datetimeFigureOut">
              <a:rPr lang="de-CH" smtClean="0"/>
              <a:t>04.12.2016</a:t>
            </a:fld>
            <a:endParaRPr lang="de-CH"/>
          </a:p>
        </p:txBody>
      </p:sp>
      <p:sp>
        <p:nvSpPr>
          <p:cNvPr id="4" name="Folienbildplatzhalter 3"/>
          <p:cNvSpPr>
            <a:spLocks noGrp="1" noRot="1" noChangeAspect="1"/>
          </p:cNvSpPr>
          <p:nvPr>
            <p:ph type="sldImg" idx="2"/>
          </p:nvPr>
        </p:nvSpPr>
        <p:spPr>
          <a:xfrm>
            <a:off x="785813" y="1241425"/>
            <a:ext cx="5097462" cy="3349625"/>
          </a:xfrm>
          <a:prstGeom prst="rect">
            <a:avLst/>
          </a:prstGeom>
          <a:noFill/>
          <a:ln w="12700">
            <a:solidFill>
              <a:prstClr val="black"/>
            </a:solidFill>
          </a:ln>
        </p:spPr>
        <p:txBody>
          <a:bodyPr vert="horz" lIns="95253" tIns="47626" rIns="95253" bIns="47626" rtlCol="0" anchor="ctr"/>
          <a:lstStyle/>
          <a:p>
            <a:endParaRPr lang="de-CH"/>
          </a:p>
        </p:txBody>
      </p:sp>
      <p:sp>
        <p:nvSpPr>
          <p:cNvPr id="5" name="Notizenplatzhalter 4"/>
          <p:cNvSpPr>
            <a:spLocks noGrp="1"/>
          </p:cNvSpPr>
          <p:nvPr>
            <p:ph type="body" sz="quarter" idx="3"/>
          </p:nvPr>
        </p:nvSpPr>
        <p:spPr>
          <a:xfrm>
            <a:off x="666909" y="4777196"/>
            <a:ext cx="5335270" cy="3908614"/>
          </a:xfrm>
          <a:prstGeom prst="rect">
            <a:avLst/>
          </a:prstGeom>
        </p:spPr>
        <p:txBody>
          <a:bodyPr vert="horz" lIns="95253" tIns="47626" rIns="95253" bIns="47626"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4"/>
            <a:ext cx="2889938" cy="498055"/>
          </a:xfrm>
          <a:prstGeom prst="rect">
            <a:avLst/>
          </a:prstGeom>
        </p:spPr>
        <p:txBody>
          <a:bodyPr vert="horz" lIns="95253" tIns="47626" rIns="95253" bIns="47626" rtlCol="0" anchor="b"/>
          <a:lstStyle>
            <a:lvl1pPr algn="l">
              <a:defRPr sz="1300"/>
            </a:lvl1pPr>
          </a:lstStyle>
          <a:p>
            <a:endParaRPr lang="de-CH"/>
          </a:p>
        </p:txBody>
      </p:sp>
      <p:sp>
        <p:nvSpPr>
          <p:cNvPr id="7" name="Foliennummernplatzhalter 6"/>
          <p:cNvSpPr>
            <a:spLocks noGrp="1"/>
          </p:cNvSpPr>
          <p:nvPr>
            <p:ph type="sldNum" sz="quarter" idx="5"/>
          </p:nvPr>
        </p:nvSpPr>
        <p:spPr>
          <a:xfrm>
            <a:off x="3777608" y="9428584"/>
            <a:ext cx="2889938" cy="498055"/>
          </a:xfrm>
          <a:prstGeom prst="rect">
            <a:avLst/>
          </a:prstGeom>
        </p:spPr>
        <p:txBody>
          <a:bodyPr vert="horz" lIns="95253" tIns="47626" rIns="95253" bIns="47626" rtlCol="0" anchor="b"/>
          <a:lstStyle>
            <a:lvl1pPr algn="r">
              <a:defRPr sz="1300"/>
            </a:lvl1pPr>
          </a:lstStyle>
          <a:p>
            <a:fld id="{AF3CFE9C-1F9C-4CA7-839F-22C2473CE4C0}" type="slidenum">
              <a:rPr lang="de-CH" smtClean="0"/>
              <a:t>‹Nr.›</a:t>
            </a:fld>
            <a:endParaRPr lang="de-CH"/>
          </a:p>
        </p:txBody>
      </p:sp>
    </p:spTree>
    <p:extLst>
      <p:ext uri="{BB962C8B-B14F-4D97-AF65-F5344CB8AC3E}">
        <p14:creationId xmlns:p14="http://schemas.microsoft.com/office/powerpoint/2010/main" val="371271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x.doi.org/10.1111/j.1467-9280.2006.01682.x"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sciencenews.org/articles/20060114/toc.asp" TargetMode="External"/><Relationship Id="rId4" Type="http://schemas.openxmlformats.org/officeDocument/2006/relationships/hyperlink" Target="http://www.sciencenews.org/articles/20020302/fob2.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CC6BF-E48F-40B9-BD6A-406681CC13F4}" type="slidenum">
              <a:rPr lang="de-CH"/>
              <a:pPr/>
              <a:t>2</a:t>
            </a:fld>
            <a:endParaRPr lang="de-CH"/>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a:t>“I swore to myself that I would get older, stronger and more powerful so that one day I could free myself. I made a pact with my later self that I would free that little 12-year-old girl.” </a:t>
            </a:r>
          </a:p>
        </p:txBody>
      </p:sp>
    </p:spTree>
    <p:extLst>
      <p:ext uri="{BB962C8B-B14F-4D97-AF65-F5344CB8AC3E}">
        <p14:creationId xmlns:p14="http://schemas.microsoft.com/office/powerpoint/2010/main" val="74868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Diskussion: Trauma in der Kindheit. „Ich hatte eine schwere Kindheit, die mich später geformt hat.“  </a:t>
            </a:r>
          </a:p>
          <a:p>
            <a:r>
              <a:rPr lang="de-CH" dirty="0"/>
              <a:t>RESILIENZ – was hat ihr geholfen? – die ersten sieben Jahre bei den Grosseltern haben ihr gezeigt, dass es Menschen mit gutem Herz gibt. Unbeschwerte frühe Kindheit; selbstsicheres kleines Mädchen, „Prinzessin“ (Mutter verwöhnte sie materiell) -  dann aber drei Jahre bei der Mutter und den kleinen Geschwistern: Mutter schlägt sie häufig, bestraft sie ungerecht; in der Schule gehänselt (sprach Bauern-Dialekt); isoliert; </a:t>
            </a:r>
          </a:p>
          <a:p>
            <a:r>
              <a:rPr lang="de-CH" dirty="0"/>
              <a:t>Las Heidi-Buch – im Schlaf „immer bei den Grosseltern“ (auch in der Fantasie);</a:t>
            </a:r>
          </a:p>
          <a:p>
            <a:r>
              <a:rPr lang="de-CH" dirty="0"/>
              <a:t>Dann kommen die Grosseltern dazu und versuchen, sie zu schützen;</a:t>
            </a:r>
          </a:p>
          <a:p>
            <a:r>
              <a:rPr lang="de-CH" dirty="0"/>
              <a:t>Später wegen ihrer Intelligenz im Mittelpunkt; stärkte ihr Selbstwertgefühl;</a:t>
            </a:r>
          </a:p>
          <a:p>
            <a:endParaRPr lang="de-CH" dirty="0"/>
          </a:p>
        </p:txBody>
      </p:sp>
      <p:sp>
        <p:nvSpPr>
          <p:cNvPr id="4" name="Foliennummernplatzhalter 3"/>
          <p:cNvSpPr>
            <a:spLocks noGrp="1"/>
          </p:cNvSpPr>
          <p:nvPr>
            <p:ph type="sldNum" sz="quarter" idx="10"/>
          </p:nvPr>
        </p:nvSpPr>
        <p:spPr/>
        <p:txBody>
          <a:bodyPr/>
          <a:lstStyle/>
          <a:p>
            <a:fld id="{8EB91812-0B8D-43AC-BB60-C41354205430}" type="slidenum">
              <a:rPr lang="de-CH" smtClean="0"/>
              <a:pPr/>
              <a:t>12</a:t>
            </a:fld>
            <a:endParaRPr lang="de-CH"/>
          </a:p>
        </p:txBody>
      </p:sp>
    </p:spTree>
    <p:extLst>
      <p:ext uri="{BB962C8B-B14F-4D97-AF65-F5344CB8AC3E}">
        <p14:creationId xmlns:p14="http://schemas.microsoft.com/office/powerpoint/2010/main" val="1527887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DFB65-47EA-418F-A943-8A442F5A8FDC}" type="slidenum">
              <a:rPr lang="de-CH"/>
              <a:pPr/>
              <a:t>13</a:t>
            </a:fld>
            <a:endParaRPr lang="de-CH"/>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930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2FA30E-4E0E-4601-BECD-90773AA852E8}" type="slidenum">
              <a:rPr lang="de-CH"/>
              <a:pPr/>
              <a:t>15</a:t>
            </a:fld>
            <a:endParaRPr lang="de-CH"/>
          </a:p>
        </p:txBody>
      </p:sp>
      <p:sp>
        <p:nvSpPr>
          <p:cNvPr id="376834" name="Rectangle 2"/>
          <p:cNvSpPr>
            <a:spLocks noGrp="1" noRot="1" noChangeAspect="1" noChangeArrowheads="1" noTextEdit="1"/>
          </p:cNvSpPr>
          <p:nvPr>
            <p:ph type="sldImg"/>
          </p:nvPr>
        </p:nvSpPr>
        <p:spPr>
          <a:xfrm>
            <a:off x="280988" y="844550"/>
            <a:ext cx="6046787" cy="3973513"/>
          </a:xfrm>
          <a:ln/>
        </p:spPr>
      </p:sp>
      <p:sp>
        <p:nvSpPr>
          <p:cNvPr id="376835" name="Rectangle 3"/>
          <p:cNvSpPr>
            <a:spLocks noGrp="1" noChangeArrowheads="1"/>
          </p:cNvSpPr>
          <p:nvPr>
            <p:ph type="body" idx="1"/>
          </p:nvPr>
        </p:nvSpPr>
        <p:spPr>
          <a:xfrm>
            <a:off x="881495" y="5154615"/>
            <a:ext cx="4847439" cy="4818555"/>
          </a:xfrm>
        </p:spPr>
        <p:txBody>
          <a:bodyPr/>
          <a:lstStyle/>
          <a:p>
            <a:endParaRPr lang="en-US"/>
          </a:p>
        </p:txBody>
      </p:sp>
    </p:spTree>
    <p:extLst>
      <p:ext uri="{BB962C8B-B14F-4D97-AF65-F5344CB8AC3E}">
        <p14:creationId xmlns:p14="http://schemas.microsoft.com/office/powerpoint/2010/main" val="523077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2604F-9175-4836-AE7E-83A2433C01EB}" type="slidenum">
              <a:rPr lang="de-CH"/>
              <a:pPr/>
              <a:t>16</a:t>
            </a:fld>
            <a:endParaRPr lang="de-CH"/>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pPr>
              <a:spcBef>
                <a:spcPct val="50000"/>
              </a:spcBef>
            </a:pPr>
            <a:r>
              <a:rPr lang="en-US">
                <a:solidFill>
                  <a:schemeClr val="tx2"/>
                </a:solidFill>
              </a:rPr>
              <a:t>Wolin, S.; Wolin, S.: Resilience among youth growing up in substance-abusing families, In: Journal of Child &amp; Adolescent Substance Abuse, Binghamton, NY, USA: Haworth Press 42 (1995), S. 415-42.</a:t>
            </a:r>
          </a:p>
          <a:p>
            <a:endParaRPr lang="en-US"/>
          </a:p>
        </p:txBody>
      </p:sp>
    </p:spTree>
    <p:extLst>
      <p:ext uri="{BB962C8B-B14F-4D97-AF65-F5344CB8AC3E}">
        <p14:creationId xmlns:p14="http://schemas.microsoft.com/office/powerpoint/2010/main" val="4231455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5C092-62C9-4313-A0D4-9E87E96670CD}" type="slidenum">
              <a:rPr lang="de-CH"/>
              <a:pPr/>
              <a:t>18</a:t>
            </a:fld>
            <a:endParaRPr lang="de-CH"/>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pPr>
              <a:lnSpc>
                <a:spcPct val="80000"/>
              </a:lnSpc>
            </a:pPr>
            <a:r>
              <a:rPr lang="en-US" sz="800" b="1"/>
              <a:t>Masters of Disaster: Survey taps resilience of post-9/11 New York</a:t>
            </a:r>
          </a:p>
          <a:p>
            <a:pPr>
              <a:lnSpc>
                <a:spcPct val="80000"/>
              </a:lnSpc>
            </a:pPr>
            <a:r>
              <a:rPr lang="en-US" sz="800" b="1"/>
              <a:t>ABSTRACT—Research on adult reactions to potentially traumatic events has focused almost exclusively on posttraumatic stress disorder (PTSD). Although there has been relatively little research on the absence of trauma symptoms, the available evidence suggests that resilience following such events may be more prevalent than previously believed. This study examined the prevalence of resilience, defined as having either no PTSD symptoms or one symptom, among a large (</a:t>
            </a:r>
            <a:r>
              <a:rPr lang="en-US" sz="800" b="1" i="1"/>
              <a:t>n</a:t>
            </a:r>
            <a:r>
              <a:rPr lang="en-US" sz="800" b="1"/>
              <a:t>= 2,752) probability sample of New York area residents during the 6 months following the September 11th terrorist attack. Although many respondents met criteria for PTSD, particularly when exposure was high, resilience was observed in 65.1% of the sample. Resilience was less prevalent among more highly exposed individuals, but the frequency of resilience never fell below one third even among the exposure groups with the most dramatic elevations in PTSD.</a:t>
            </a:r>
            <a:r>
              <a:rPr lang="en-US" sz="800"/>
              <a:t> </a:t>
            </a:r>
            <a:endParaRPr lang="en-US" sz="800" b="1"/>
          </a:p>
          <a:p>
            <a:pPr>
              <a:lnSpc>
                <a:spcPct val="80000"/>
              </a:lnSpc>
            </a:pPr>
            <a:r>
              <a:rPr lang="en-US" sz="800" b="1"/>
              <a:t>Bruce Bower</a:t>
            </a:r>
            <a:r>
              <a:rPr lang="en-US" sz="800"/>
              <a:t>Telephone interviews with more than 2,700 people living in and around New York City yielded evidence of widespread psychological resilience during the 6 months after the September 11, 2001, terrorist attacks on the World Trade Center. </a:t>
            </a:r>
          </a:p>
          <a:p>
            <a:pPr>
              <a:lnSpc>
                <a:spcPct val="80000"/>
              </a:lnSpc>
            </a:pPr>
            <a:r>
              <a:rPr lang="en-US" sz="800" b="1" i="1"/>
              <a:t>References:</a:t>
            </a:r>
            <a:endParaRPr lang="en-US" sz="800"/>
          </a:p>
          <a:p>
            <a:pPr>
              <a:lnSpc>
                <a:spcPct val="80000"/>
              </a:lnSpc>
            </a:pPr>
            <a:r>
              <a:rPr lang="en-US" sz="800"/>
              <a:t>Bonanno, G.A., </a:t>
            </a:r>
            <a:r>
              <a:rPr lang="en-US" sz="800" i="1"/>
              <a:t>et al</a:t>
            </a:r>
            <a:r>
              <a:rPr lang="en-US" sz="800"/>
              <a:t>. 2006. Psychological resilience after disaster: New York City in the aftermath of the September 11th terrorist attack. </a:t>
            </a:r>
            <a:r>
              <a:rPr lang="en-US" sz="800" i="1"/>
              <a:t>Psychological Science</a:t>
            </a:r>
            <a:r>
              <a:rPr lang="en-US" sz="800"/>
              <a:t> 17(March):181-186. Abstract available at </a:t>
            </a:r>
            <a:r>
              <a:rPr lang="en-US" sz="800">
                <a:hlinkClick r:id="rId3"/>
              </a:rPr>
              <a:t>http://dx.doi.org/10.1111/j.1467-9280.2006.01682.x</a:t>
            </a:r>
            <a:r>
              <a:rPr lang="en-US" sz="800"/>
              <a:t>.</a:t>
            </a:r>
          </a:p>
          <a:p>
            <a:pPr>
              <a:lnSpc>
                <a:spcPct val="80000"/>
              </a:lnSpc>
            </a:pPr>
            <a:r>
              <a:rPr lang="en-US" sz="800" b="1" i="1"/>
              <a:t>Further Readings:</a:t>
            </a:r>
            <a:endParaRPr lang="en-US" sz="800"/>
          </a:p>
          <a:p>
            <a:pPr>
              <a:lnSpc>
                <a:spcPct val="80000"/>
              </a:lnSpc>
            </a:pPr>
            <a:r>
              <a:rPr lang="en-US" sz="800"/>
              <a:t>Bower, B. 2002. Good grief: Bereaved adjust well without airing emotion. </a:t>
            </a:r>
            <a:r>
              <a:rPr lang="en-US" sz="800" i="1"/>
              <a:t>Science News</a:t>
            </a:r>
            <a:r>
              <a:rPr lang="en-US" sz="800"/>
              <a:t> 161(March 2):131. Available at </a:t>
            </a:r>
            <a:r>
              <a:rPr lang="en-US" sz="800">
                <a:hlinkClick r:id="rId4"/>
              </a:rPr>
              <a:t>http://www.sciencenews.org/articles/20020302/fob2.asp</a:t>
            </a:r>
            <a:r>
              <a:rPr lang="en-US" sz="800"/>
              <a:t>.</a:t>
            </a:r>
          </a:p>
          <a:p>
            <a:pPr>
              <a:lnSpc>
                <a:spcPct val="80000"/>
              </a:lnSpc>
            </a:pPr>
            <a:r>
              <a:rPr lang="en-US" sz="800" b="1" i="1"/>
              <a:t>Sources:</a:t>
            </a:r>
            <a:endParaRPr lang="en-US" sz="800"/>
          </a:p>
          <a:p>
            <a:pPr>
              <a:lnSpc>
                <a:spcPct val="80000"/>
              </a:lnSpc>
            </a:pPr>
            <a:r>
              <a:rPr lang="en-US" sz="800"/>
              <a:t>George A. Bonnano</a:t>
            </a:r>
            <a:br>
              <a:rPr lang="en-US" sz="800"/>
            </a:br>
            <a:r>
              <a:rPr lang="en-US" sz="800"/>
              <a:t>Clinical Psychology Program</a:t>
            </a:r>
            <a:br>
              <a:rPr lang="en-US" sz="800"/>
            </a:br>
            <a:r>
              <a:rPr lang="en-US" sz="800"/>
              <a:t>525 West 120th Street, Box 218</a:t>
            </a:r>
            <a:br>
              <a:rPr lang="en-US" sz="800"/>
            </a:br>
            <a:r>
              <a:rPr lang="en-US" sz="800"/>
              <a:t>Teachers College</a:t>
            </a:r>
            <a:br>
              <a:rPr lang="en-US" sz="800"/>
            </a:br>
            <a:r>
              <a:rPr lang="en-US" sz="800"/>
              <a:t>Columbia University</a:t>
            </a:r>
            <a:br>
              <a:rPr lang="en-US" sz="800"/>
            </a:br>
            <a:r>
              <a:rPr lang="en-US" sz="800"/>
              <a:t>New York, NY 10027</a:t>
            </a:r>
          </a:p>
          <a:p>
            <a:pPr>
              <a:lnSpc>
                <a:spcPct val="80000"/>
              </a:lnSpc>
            </a:pPr>
            <a:r>
              <a:rPr lang="en-US" sz="800"/>
              <a:t>Glenn I. Roisman</a:t>
            </a:r>
            <a:br>
              <a:rPr lang="en-US" sz="800"/>
            </a:br>
            <a:r>
              <a:rPr lang="en-US" sz="800"/>
              <a:t>Department of Psychology</a:t>
            </a:r>
            <a:br>
              <a:rPr lang="en-US" sz="800"/>
            </a:br>
            <a:r>
              <a:rPr lang="en-US" sz="800"/>
              <a:t>University of Illinois, Urbana-Champaign</a:t>
            </a:r>
            <a:br>
              <a:rPr lang="en-US" sz="800"/>
            </a:br>
            <a:r>
              <a:rPr lang="en-US" sz="800"/>
              <a:t>603 East Daniel Street</a:t>
            </a:r>
            <a:br>
              <a:rPr lang="en-US" sz="800"/>
            </a:br>
            <a:r>
              <a:rPr lang="en-US" sz="800"/>
              <a:t>Champaign, IL 61820</a:t>
            </a:r>
          </a:p>
          <a:p>
            <a:pPr>
              <a:lnSpc>
                <a:spcPct val="80000"/>
              </a:lnSpc>
            </a:pPr>
            <a:r>
              <a:rPr lang="en-US" sz="800"/>
              <a:t>Rachel Yehuda</a:t>
            </a:r>
            <a:br>
              <a:rPr lang="en-US" sz="800"/>
            </a:br>
            <a:r>
              <a:rPr lang="en-US" sz="800"/>
              <a:t>Department of Psychiatry</a:t>
            </a:r>
            <a:br>
              <a:rPr lang="en-US" sz="800"/>
            </a:br>
            <a:r>
              <a:rPr lang="en-US" sz="800"/>
              <a:t>Mount Sinai School of Medicine</a:t>
            </a:r>
            <a:br>
              <a:rPr lang="en-US" sz="800"/>
            </a:br>
            <a:r>
              <a:rPr lang="en-US" sz="800"/>
              <a:t>One Gustave L. Levy Place</a:t>
            </a:r>
            <a:br>
              <a:rPr lang="en-US" sz="800"/>
            </a:br>
            <a:r>
              <a:rPr lang="en-US" sz="800"/>
              <a:t>Box 1230</a:t>
            </a:r>
            <a:br>
              <a:rPr lang="en-US" sz="800"/>
            </a:br>
            <a:r>
              <a:rPr lang="en-US" sz="800"/>
              <a:t>New York, NY 10029</a:t>
            </a:r>
          </a:p>
          <a:p>
            <a:pPr>
              <a:lnSpc>
                <a:spcPct val="80000"/>
              </a:lnSpc>
            </a:pPr>
            <a:br>
              <a:rPr lang="en-US" sz="800"/>
            </a:br>
            <a:br>
              <a:rPr lang="en-US" sz="800"/>
            </a:br>
            <a:endParaRPr lang="en-US" sz="800"/>
          </a:p>
          <a:p>
            <a:pPr>
              <a:lnSpc>
                <a:spcPct val="80000"/>
              </a:lnSpc>
            </a:pPr>
            <a:r>
              <a:rPr lang="en-US" sz="800"/>
              <a:t>From </a:t>
            </a:r>
            <a:r>
              <a:rPr lang="en-US" sz="800" i="1"/>
              <a:t>Science News</a:t>
            </a:r>
            <a:r>
              <a:rPr lang="en-US" sz="800"/>
              <a:t>, </a:t>
            </a:r>
            <a:r>
              <a:rPr lang="en-US" sz="800">
                <a:hlinkClick r:id="rId5"/>
              </a:rPr>
              <a:t>Vol. 169, No. 2</a:t>
            </a:r>
            <a:r>
              <a:rPr lang="en-US" sz="800"/>
              <a:t>, Jan. 14, 2006, p. 19.</a:t>
            </a:r>
          </a:p>
        </p:txBody>
      </p:sp>
    </p:spTree>
    <p:extLst>
      <p:ext uri="{BB962C8B-B14F-4D97-AF65-F5344CB8AC3E}">
        <p14:creationId xmlns:p14="http://schemas.microsoft.com/office/powerpoint/2010/main" val="110634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449B3-AE94-4247-9DB6-0C904C86FC65}" type="slidenum">
              <a:rPr lang="de-CH"/>
              <a:pPr/>
              <a:t>19</a:t>
            </a:fld>
            <a:endParaRPr lang="de-CH"/>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9526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F9A0D-0DFB-4ABB-81DE-758370BF49A3}" type="slidenum">
              <a:rPr lang="de-CH"/>
              <a:pPr/>
              <a:t>20</a:t>
            </a:fld>
            <a:endParaRPr lang="de-CH"/>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392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900C9-33EB-4F96-9E05-AECE99E75BC2}" type="slidenum">
              <a:rPr lang="de-CH"/>
              <a:pPr/>
              <a:t>21</a:t>
            </a:fld>
            <a:endParaRPr lang="de-CH"/>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789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9CAF5-0B1B-4630-B848-60B90A3F486E}" type="slidenum">
              <a:rPr lang="de-CH"/>
              <a:pPr/>
              <a:t>22</a:t>
            </a:fld>
            <a:endParaRPr lang="de-CH"/>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de-DE"/>
              <a:t>Bonanno G.A. (2004). Loss, trauma, and human resilience. American Psychologist 59:20-28.</a:t>
            </a:r>
            <a:endParaRPr lang="en-US"/>
          </a:p>
        </p:txBody>
      </p:sp>
    </p:spTree>
    <p:extLst>
      <p:ext uri="{BB962C8B-B14F-4D97-AF65-F5344CB8AC3E}">
        <p14:creationId xmlns:p14="http://schemas.microsoft.com/office/powerpoint/2010/main" val="79051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89F4F-31C8-4F57-B25D-DD7FBE7288DA}" type="slidenum">
              <a:rPr lang="de-CH"/>
              <a:pPr/>
              <a:t>23</a:t>
            </a:fld>
            <a:endParaRPr lang="de-CH"/>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762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F345E-2383-4655-A2E5-7A000204E430}" type="slidenum">
              <a:rPr lang="de-CH"/>
              <a:pPr/>
              <a:t>4</a:t>
            </a:fld>
            <a:endParaRPr lang="de-CH"/>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190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26</a:t>
            </a:fld>
            <a:endParaRPr lang="de-CH"/>
          </a:p>
        </p:txBody>
      </p:sp>
    </p:spTree>
    <p:extLst>
      <p:ext uri="{BB962C8B-B14F-4D97-AF65-F5344CB8AC3E}">
        <p14:creationId xmlns:p14="http://schemas.microsoft.com/office/powerpoint/2010/main" val="151326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C3D54-F328-4119-9A10-747FC8F76533}" type="slidenum">
              <a:rPr lang="de-CH"/>
              <a:pPr/>
              <a:t>27</a:t>
            </a:fld>
            <a:endParaRPr lang="de-CH"/>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de-CH"/>
              <a:t>Tedeschi, R. &amp; Calhoun, L. (1995). Trauma &amp; Transformation. CA: Sage Publications.</a:t>
            </a:r>
            <a:endParaRPr lang="en-US"/>
          </a:p>
          <a:p>
            <a:r>
              <a:rPr lang="en-US"/>
              <a:t>Posttraumatic Growth</a:t>
            </a:r>
          </a:p>
          <a:p>
            <a:r>
              <a:rPr lang="en-US"/>
              <a:t>Posttraumatic growth in children develops as a result of lessons learned from exposure to trauma or crisis (Tedeschi &amp; Calhoun, 2004). Posttraumatic growth is manifested in several clearly defined behaviors and thought patterns not necessarily present prior to exposure (Turner &amp; Cox, 2004). Experiences that children and adolescents may have that are associated with posttraumatic growth include (Tedeschi &amp; Calhoun, 2004; Ungerleider, 2003):</a:t>
            </a:r>
          </a:p>
          <a:p>
            <a:r>
              <a:rPr lang="en-US"/>
              <a:t>•	Feeling more compassion and empathy for others after personal trauma or loss</a:t>
            </a:r>
          </a:p>
          <a:p>
            <a:r>
              <a:rPr lang="en-US"/>
              <a:t>•	Increased psychological and emotional maturity when compared to age-related peers</a:t>
            </a:r>
          </a:p>
          <a:p>
            <a:r>
              <a:rPr lang="en-US"/>
              <a:t>•	Increased resiliency, the ability to “bounce back”</a:t>
            </a:r>
          </a:p>
          <a:p>
            <a:r>
              <a:rPr lang="en-US"/>
              <a:t>•	A more complex appreciation of life when compared to age related peers</a:t>
            </a:r>
          </a:p>
          <a:p>
            <a:r>
              <a:rPr lang="en-US"/>
              <a:t>•	A deeper understanding of one’s personal values, purpose, and meaning in life</a:t>
            </a:r>
          </a:p>
          <a:p>
            <a:r>
              <a:rPr lang="en-US"/>
              <a:t>•	A greater value of interpersonal relationships</a:t>
            </a:r>
          </a:p>
          <a:p>
            <a:r>
              <a:rPr lang="de-CH"/>
              <a:t>Tedeschi, R. &amp; Calhoun, L. (1995). Trauma &amp; Transformation. CA: Sage Publications.</a:t>
            </a:r>
          </a:p>
          <a:p>
            <a:r>
              <a:rPr lang="en-US">
                <a:solidFill>
                  <a:schemeClr val="tx2"/>
                </a:solidFill>
              </a:rPr>
              <a:t>Park C.L. &amp; Fenster J.R. (2004). Stress-Related Growth: Predictors of Occurrence and Correlates with Psychological AdjustmentJ ournal of Social and Clinical Psychology 23:195-215.</a:t>
            </a:r>
          </a:p>
          <a:p>
            <a:endParaRPr lang="en-US"/>
          </a:p>
        </p:txBody>
      </p:sp>
    </p:spTree>
    <p:extLst>
      <p:ext uri="{BB962C8B-B14F-4D97-AF65-F5344CB8AC3E}">
        <p14:creationId xmlns:p14="http://schemas.microsoft.com/office/powerpoint/2010/main" val="4088545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latin typeface="Times New Roman" pitchFamily="18" charset="0"/>
              </a:rPr>
              <a:t>Der junge Neurologe, Nervenarzt und Psychotherapeut hatte noch vor der Deportation sein erstes Manuskript des Buches „Ärztliche Seelsorge“ verfasst. Eingenäht in seinen Mantel versuchte der 37-jährige es ins Konzentrationslager zu schmuggeln, doch in den Wirren verlor sich auch das Manuskript, nun nur noch in seinem Gedächtnis verankert und der schwersten Bewährungsprobe ausgesetzt, der eine positive Sicht des Lebens überhaupt begegnen konnte. </a:t>
            </a:r>
          </a:p>
          <a:p>
            <a:r>
              <a:rPr lang="de-CH" sz="1300" dirty="0">
                <a:latin typeface="Times New Roman" pitchFamily="18" charset="0"/>
              </a:rPr>
              <a:t>Während viele andere am Erlebten zerbrachen, blieb Frankl dabei: Es gilt, selbst in schwersten Umständen einen Sinn zu finden. „Trotzdem Ja zum Leben sagen – ein Psychologe erlebt das Konzentrationslager“ (1977/2012), so betitelte er das Buch, das er schon bald nach der Befreiung aus dem KZ verfasste. Frankl, stets berührt von der kleinsten positiven Erfahrung, wertete diese als Beweis dafür, „dass man dem Menschen im Konzentrationslager alles nehmen kann, nur nicht die letzte menschliche Freiheit, sich zu den gegebenen Verhältnissen so oder so einzustellen. Und es gab ein ‚So oder So‘!“(S.102). </a:t>
            </a:r>
            <a:r>
              <a:rPr lang="de-CH" sz="1300">
                <a:latin typeface="Times New Roman" pitchFamily="18" charset="0"/>
              </a:rPr>
              <a:t>Frankl hatte kein spirituelles „Erleuchtungserlebnis“ wie Tournier, doch das Erleben in den Konzentrationslagern prägte und bestätigte ihn in seinen frühen Wiener Ideen. </a:t>
            </a:r>
            <a:endParaRPr lang="de-CH"/>
          </a:p>
        </p:txBody>
      </p:sp>
      <p:sp>
        <p:nvSpPr>
          <p:cNvPr id="4" name="Foliennummernplatzhalter 3"/>
          <p:cNvSpPr>
            <a:spLocks noGrp="1"/>
          </p:cNvSpPr>
          <p:nvPr>
            <p:ph type="sldNum" sz="quarter" idx="10"/>
          </p:nvPr>
        </p:nvSpPr>
        <p:spPr/>
        <p:txBody>
          <a:bodyPr/>
          <a:lstStyle/>
          <a:p>
            <a:fld id="{8EB91812-0B8D-43AC-BB60-C41354205430}" type="slidenum">
              <a:rPr lang="de-CH" smtClean="0"/>
              <a:pPr/>
              <a:t>28</a:t>
            </a:fld>
            <a:endParaRPr lang="de-CH"/>
          </a:p>
        </p:txBody>
      </p:sp>
    </p:spTree>
    <p:extLst>
      <p:ext uri="{BB962C8B-B14F-4D97-AF65-F5344CB8AC3E}">
        <p14:creationId xmlns:p14="http://schemas.microsoft.com/office/powerpoint/2010/main" val="873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300" dirty="0">
                <a:latin typeface="Times New Roman" pitchFamily="18" charset="0"/>
              </a:rPr>
              <a:t>Der junge Neurologe, Nervenarzt und Psychotherapeut hatte noch vor der Deportation sein erstes Manuskript des Buches „Ärztliche Seelsorge“ verfasst. Eingenäht in seinen Mantel versuchte der 37-jährige es ins Konzentrationslager zu schmuggeln, doch in den Wirren verlor sich auch das Manuskript, nun nur noch in seinem Gedächtnis verankert und der schwersten Bewährungsprobe ausgesetzt, der eine positive Sicht des Lebens überhaupt begegnen konnte. </a:t>
            </a:r>
          </a:p>
          <a:p>
            <a:r>
              <a:rPr lang="de-CH" sz="1300" dirty="0">
                <a:latin typeface="Times New Roman" pitchFamily="18" charset="0"/>
              </a:rPr>
              <a:t>Während viele andere am Erlebten zerbrachen, blieb Frankl dabei: Es gilt, selbst in schwersten Umständen einen Sinn zu finden. „Trotzdem Ja zum Leben sagen – ein Psychologe erlebt das Konzentrationslager“ (1977/2012), so betitelte er das Buch, das er schon bald nach der Befreiung aus dem KZ verfasste. Frankl, stets berührt von der kleinsten positiven Erfahrung, wertete diese als Beweis dafür, „dass man dem Menschen im Konzentrationslager alles nehmen kann, nur nicht die letzte menschliche Freiheit, sich zu den gegebenen Verhältnissen so oder so einzustellen. Und es gab ein ‚So oder So‘!“(S.102). </a:t>
            </a:r>
            <a:r>
              <a:rPr lang="de-CH" sz="1300">
                <a:latin typeface="Times New Roman" pitchFamily="18" charset="0"/>
              </a:rPr>
              <a:t>Frankl hatte kein spirituelles „Erleuchtungserlebnis“ wie Tournier, doch das Erleben in den Konzentrationslagern prägte und bestätigte ihn in seinen frühen Wiener Ideen. </a:t>
            </a:r>
            <a:endParaRPr lang="de-CH"/>
          </a:p>
        </p:txBody>
      </p:sp>
      <p:sp>
        <p:nvSpPr>
          <p:cNvPr id="4" name="Foliennummernplatzhalter 3"/>
          <p:cNvSpPr>
            <a:spLocks noGrp="1"/>
          </p:cNvSpPr>
          <p:nvPr>
            <p:ph type="sldNum" sz="quarter" idx="10"/>
          </p:nvPr>
        </p:nvSpPr>
        <p:spPr/>
        <p:txBody>
          <a:bodyPr/>
          <a:lstStyle/>
          <a:p>
            <a:fld id="{8EB91812-0B8D-43AC-BB60-C41354205430}" type="slidenum">
              <a:rPr lang="de-CH" smtClean="0"/>
              <a:pPr/>
              <a:t>29</a:t>
            </a:fld>
            <a:endParaRPr lang="de-CH"/>
          </a:p>
        </p:txBody>
      </p:sp>
    </p:spTree>
    <p:extLst>
      <p:ext uri="{BB962C8B-B14F-4D97-AF65-F5344CB8AC3E}">
        <p14:creationId xmlns:p14="http://schemas.microsoft.com/office/powerpoint/2010/main" val="987220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4467C-4A76-4284-A141-D1BD61DB2FEF}" type="slidenum">
              <a:rPr lang="de-CH"/>
              <a:pPr/>
              <a:t>32</a:t>
            </a:fld>
            <a:endParaRPr lang="de-CH"/>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pPr>
              <a:lnSpc>
                <a:spcPct val="80000"/>
              </a:lnSpc>
            </a:pPr>
            <a:r>
              <a:rPr lang="de-DE" sz="1200" dirty="0" err="1"/>
              <a:t>Bonanno</a:t>
            </a:r>
            <a:r>
              <a:rPr lang="de-DE" sz="1200" dirty="0"/>
              <a:t> G.A. (2004). Loss, </a:t>
            </a:r>
            <a:r>
              <a:rPr lang="de-DE" sz="1200" dirty="0" err="1"/>
              <a:t>trauma</a:t>
            </a:r>
            <a:r>
              <a:rPr lang="de-DE" sz="1200" dirty="0"/>
              <a:t>, </a:t>
            </a:r>
            <a:r>
              <a:rPr lang="de-DE" sz="1200" dirty="0" err="1"/>
              <a:t>and</a:t>
            </a:r>
            <a:r>
              <a:rPr lang="de-DE" sz="1200" dirty="0"/>
              <a:t> human </a:t>
            </a:r>
            <a:r>
              <a:rPr lang="de-DE" sz="1200" dirty="0" err="1"/>
              <a:t>resilience</a:t>
            </a:r>
            <a:r>
              <a:rPr lang="de-DE" sz="1200" dirty="0"/>
              <a:t>. American </a:t>
            </a:r>
            <a:r>
              <a:rPr lang="de-DE" sz="1200" dirty="0" err="1"/>
              <a:t>Psychologist</a:t>
            </a:r>
            <a:r>
              <a:rPr lang="de-DE" sz="1200" dirty="0"/>
              <a:t> 59:20-28.</a:t>
            </a:r>
          </a:p>
          <a:p>
            <a:pPr>
              <a:lnSpc>
                <a:spcPct val="80000"/>
              </a:lnSpc>
            </a:pPr>
            <a:r>
              <a:rPr lang="de-DE" sz="1200" dirty="0"/>
              <a:t>Calhoun L.G. &amp; </a:t>
            </a:r>
            <a:r>
              <a:rPr lang="de-DE" sz="1200" dirty="0" err="1"/>
              <a:t>Tedeschi</a:t>
            </a:r>
            <a:r>
              <a:rPr lang="de-DE" sz="1200" dirty="0"/>
              <a:t> R.G.  (2006). Handbook </a:t>
            </a:r>
            <a:r>
              <a:rPr lang="de-DE" sz="1200" dirty="0" err="1"/>
              <a:t>of</a:t>
            </a:r>
            <a:r>
              <a:rPr lang="de-DE" sz="1200" dirty="0"/>
              <a:t> </a:t>
            </a:r>
            <a:r>
              <a:rPr lang="de-DE" sz="1200" dirty="0" err="1"/>
              <a:t>Posttraumatic</a:t>
            </a:r>
            <a:r>
              <a:rPr lang="de-DE" sz="1200" dirty="0"/>
              <a:t> Growth: Research </a:t>
            </a:r>
            <a:r>
              <a:rPr lang="de-DE" sz="1200" dirty="0" err="1"/>
              <a:t>and</a:t>
            </a:r>
            <a:r>
              <a:rPr lang="de-DE" sz="1200" dirty="0"/>
              <a:t> Practice. Lawrence </a:t>
            </a:r>
            <a:r>
              <a:rPr lang="de-DE" sz="1200" dirty="0" err="1"/>
              <a:t>Erlbaum</a:t>
            </a:r>
            <a:r>
              <a:rPr lang="de-DE" sz="1200" dirty="0"/>
              <a:t> Associates. </a:t>
            </a:r>
          </a:p>
          <a:p>
            <a:pPr>
              <a:lnSpc>
                <a:spcPct val="80000"/>
              </a:lnSpc>
            </a:pPr>
            <a:r>
              <a:rPr lang="de-DE" sz="1200" dirty="0"/>
              <a:t>Calhoun L.G. &amp; </a:t>
            </a:r>
            <a:r>
              <a:rPr lang="de-DE" sz="1200" dirty="0" err="1"/>
              <a:t>Tedeschi</a:t>
            </a:r>
            <a:r>
              <a:rPr lang="de-DE" sz="1200" dirty="0"/>
              <a:t> R.G. (1999). </a:t>
            </a:r>
            <a:r>
              <a:rPr lang="de-DE" sz="1200" dirty="0" err="1"/>
              <a:t>Facilitating</a:t>
            </a:r>
            <a:r>
              <a:rPr lang="de-DE" sz="1200" dirty="0"/>
              <a:t> </a:t>
            </a:r>
            <a:r>
              <a:rPr lang="de-DE" sz="1200" dirty="0" err="1"/>
              <a:t>Posttraumatic</a:t>
            </a:r>
            <a:r>
              <a:rPr lang="de-DE" sz="1200" dirty="0"/>
              <a:t> Growth: A </a:t>
            </a:r>
            <a:r>
              <a:rPr lang="de-DE" sz="1200" dirty="0" err="1"/>
              <a:t>Clinician's</a:t>
            </a:r>
            <a:r>
              <a:rPr lang="de-DE" sz="1200" dirty="0"/>
              <a:t> Guide. Verlag Lawrence </a:t>
            </a:r>
            <a:r>
              <a:rPr lang="de-DE" sz="1200" dirty="0" err="1"/>
              <a:t>Erlbaum</a:t>
            </a:r>
            <a:r>
              <a:rPr lang="de-DE" sz="1200" dirty="0"/>
              <a:t> Associates. </a:t>
            </a:r>
          </a:p>
          <a:p>
            <a:pPr>
              <a:lnSpc>
                <a:spcPct val="80000"/>
              </a:lnSpc>
            </a:pPr>
            <a:r>
              <a:rPr lang="de-DE" sz="1200" dirty="0" err="1"/>
              <a:t>Csikszentmihalyi</a:t>
            </a:r>
            <a:r>
              <a:rPr lang="de-DE" sz="1200" dirty="0"/>
              <a:t> M. (1992). Flow: Das Geheimnis des Glücks. Klett-Cotta.</a:t>
            </a:r>
          </a:p>
          <a:p>
            <a:pPr>
              <a:lnSpc>
                <a:spcPct val="80000"/>
              </a:lnSpc>
            </a:pPr>
            <a:r>
              <a:rPr lang="de-DE" sz="1200" dirty="0"/>
              <a:t>Fischer G. (2000). Mehrdimensionale Psychodynamische Traumatherapie (MPTT). </a:t>
            </a:r>
            <a:r>
              <a:rPr lang="de-DE" sz="1200" dirty="0" err="1"/>
              <a:t>Asanger</a:t>
            </a:r>
            <a:r>
              <a:rPr lang="de-DE" sz="1200" dirty="0"/>
              <a:t> Verlag. </a:t>
            </a:r>
          </a:p>
          <a:p>
            <a:pPr>
              <a:lnSpc>
                <a:spcPct val="80000"/>
              </a:lnSpc>
            </a:pPr>
            <a:r>
              <a:rPr lang="de-DE" sz="1200" dirty="0"/>
              <a:t>Fröhlich-</a:t>
            </a:r>
            <a:r>
              <a:rPr lang="de-DE" sz="1200" dirty="0" err="1"/>
              <a:t>Gildhoff</a:t>
            </a:r>
            <a:r>
              <a:rPr lang="de-DE" sz="1200" dirty="0"/>
              <a:t> &amp; </a:t>
            </a:r>
            <a:r>
              <a:rPr lang="de-DE" sz="1200" dirty="0" err="1"/>
              <a:t>Rönnau</a:t>
            </a:r>
            <a:r>
              <a:rPr lang="de-DE" sz="1200" dirty="0"/>
              <a:t>-Böse (2011). Resilienz. UTB Reinhardt Verlag, München und Basel.</a:t>
            </a:r>
          </a:p>
          <a:p>
            <a:pPr>
              <a:lnSpc>
                <a:spcPct val="80000"/>
              </a:lnSpc>
            </a:pPr>
            <a:r>
              <a:rPr lang="de-CH" sz="1200" dirty="0" err="1"/>
              <a:t>Leppert</a:t>
            </a:r>
            <a:r>
              <a:rPr lang="de-CH" sz="1200" dirty="0"/>
              <a:t> K., Richter F. &amp; Strauss B. (2013). Wie </a:t>
            </a:r>
            <a:r>
              <a:rPr lang="de-CH" sz="1200" dirty="0" err="1"/>
              <a:t>resilient</a:t>
            </a:r>
            <a:r>
              <a:rPr lang="de-CH" sz="1200" dirty="0"/>
              <a:t> ist die Resilienz? Für die Psychotherapie relevante Forschungsergebnisse. Psychotherapie im Dialog 1 /2013, S. 52-55. </a:t>
            </a:r>
            <a:endParaRPr lang="de-DE" sz="1200" dirty="0"/>
          </a:p>
          <a:p>
            <a:pPr>
              <a:lnSpc>
                <a:spcPct val="80000"/>
              </a:lnSpc>
            </a:pPr>
            <a:r>
              <a:rPr lang="de-DE" sz="1200" dirty="0"/>
              <a:t>MacDonald G. (2004): A </a:t>
            </a:r>
            <a:r>
              <a:rPr lang="de-DE" sz="1200" dirty="0" err="1"/>
              <a:t>Resilient</a:t>
            </a:r>
            <a:r>
              <a:rPr lang="de-DE" sz="1200" dirty="0"/>
              <a:t> Life. </a:t>
            </a:r>
            <a:r>
              <a:rPr lang="de-DE" sz="1200" dirty="0" err="1"/>
              <a:t>You</a:t>
            </a:r>
            <a:r>
              <a:rPr lang="de-DE" sz="1200" dirty="0"/>
              <a:t> </a:t>
            </a:r>
            <a:r>
              <a:rPr lang="de-DE" sz="1200" dirty="0" err="1"/>
              <a:t>can</a:t>
            </a:r>
            <a:r>
              <a:rPr lang="de-DE" sz="1200" dirty="0"/>
              <a:t> </a:t>
            </a:r>
            <a:r>
              <a:rPr lang="de-DE" sz="1200" dirty="0" err="1"/>
              <a:t>move</a:t>
            </a:r>
            <a:r>
              <a:rPr lang="de-DE" sz="1200" dirty="0"/>
              <a:t> </a:t>
            </a:r>
            <a:r>
              <a:rPr lang="de-DE" sz="1200" dirty="0" err="1"/>
              <a:t>ahead</a:t>
            </a:r>
            <a:r>
              <a:rPr lang="de-DE" sz="1200" dirty="0"/>
              <a:t> </a:t>
            </a:r>
            <a:r>
              <a:rPr lang="de-DE" sz="1200" dirty="0" err="1"/>
              <a:t>no</a:t>
            </a:r>
            <a:r>
              <a:rPr lang="de-DE" sz="1200" dirty="0"/>
              <a:t> matter </a:t>
            </a:r>
            <a:r>
              <a:rPr lang="de-DE" sz="1200" dirty="0" err="1"/>
              <a:t>what</a:t>
            </a:r>
            <a:r>
              <a:rPr lang="de-DE" sz="1200" dirty="0"/>
              <a:t>. Nashville: Thomas Nelson.</a:t>
            </a:r>
          </a:p>
          <a:p>
            <a:pPr>
              <a:lnSpc>
                <a:spcPct val="80000"/>
              </a:lnSpc>
            </a:pPr>
            <a:r>
              <a:rPr lang="de-DE" sz="1200" dirty="0" err="1"/>
              <a:t>Maercker</a:t>
            </a:r>
            <a:r>
              <a:rPr lang="de-DE" sz="1200" dirty="0"/>
              <a:t> A. &amp; Langner R. (2001). Persönliche Reifung (Personal Growth) durch Belastung und Traumata: Validierung zweier deutschsprachiger Fragebogenversionen. </a:t>
            </a:r>
            <a:r>
              <a:rPr lang="de-DE" sz="1200" dirty="0" err="1"/>
              <a:t>Diagnostica</a:t>
            </a:r>
            <a:r>
              <a:rPr lang="de-DE" sz="1200" dirty="0"/>
              <a:t>, 47. S. 153-162. </a:t>
            </a:r>
          </a:p>
          <a:p>
            <a:pPr>
              <a:lnSpc>
                <a:spcPct val="80000"/>
              </a:lnSpc>
            </a:pPr>
            <a:r>
              <a:rPr lang="de-DE" sz="1200" dirty="0" err="1"/>
              <a:t>Maercker</a:t>
            </a:r>
            <a:r>
              <a:rPr lang="de-DE" sz="1200" dirty="0"/>
              <a:t> A. (2003). Therapie der posttraumatischen Belastungsstörung. Springer. </a:t>
            </a:r>
          </a:p>
          <a:p>
            <a:pPr>
              <a:lnSpc>
                <a:spcPct val="80000"/>
              </a:lnSpc>
            </a:pPr>
            <a:r>
              <a:rPr lang="de-DE" sz="1200" dirty="0" err="1"/>
              <a:t>Sachsse</a:t>
            </a:r>
            <a:r>
              <a:rPr lang="de-DE" sz="1200" dirty="0"/>
              <a:t> U., Ibrahim Özkan &amp; Anette </a:t>
            </a:r>
            <a:r>
              <a:rPr lang="de-DE" sz="1200" dirty="0" err="1"/>
              <a:t>Streeck</a:t>
            </a:r>
            <a:r>
              <a:rPr lang="de-DE" sz="1200" dirty="0"/>
              <a:t>-Fischer (2002). Traumatherapie – was ist erfolgreich? Verlag </a:t>
            </a:r>
            <a:r>
              <a:rPr lang="de-DE" sz="1200" dirty="0" err="1"/>
              <a:t>Vandenhoeck</a:t>
            </a:r>
            <a:r>
              <a:rPr lang="de-DE" sz="1200" dirty="0"/>
              <a:t> &amp; Ruprecht.</a:t>
            </a:r>
          </a:p>
          <a:p>
            <a:pPr>
              <a:lnSpc>
                <a:spcPct val="80000"/>
              </a:lnSpc>
            </a:pPr>
            <a:r>
              <a:rPr lang="de-DE" sz="1200" dirty="0"/>
              <a:t>Schellenbaum P. (1994). Nimm deine Couch und geh! Heilung mit Spontanritualen. Verlag </a:t>
            </a:r>
            <a:r>
              <a:rPr lang="de-DE" sz="1200" dirty="0" err="1"/>
              <a:t>Dtv</a:t>
            </a:r>
            <a:r>
              <a:rPr lang="de-DE" sz="1200" dirty="0"/>
              <a:t> (Taschenbuch). </a:t>
            </a:r>
          </a:p>
          <a:p>
            <a:pPr>
              <a:lnSpc>
                <a:spcPct val="80000"/>
              </a:lnSpc>
            </a:pPr>
            <a:r>
              <a:rPr lang="de-DE" sz="1200" dirty="0"/>
              <a:t>Van der Kolk B.A. et al. (2000) </a:t>
            </a:r>
            <a:r>
              <a:rPr lang="de-DE" sz="1200" dirty="0" err="1"/>
              <a:t>Traumatic</a:t>
            </a:r>
            <a:r>
              <a:rPr lang="de-DE" sz="1200" dirty="0"/>
              <a:t> Stress. </a:t>
            </a:r>
            <a:r>
              <a:rPr lang="de-DE" sz="1200" dirty="0" err="1"/>
              <a:t>Junfermann</a:t>
            </a:r>
            <a:r>
              <a:rPr lang="de-DE" sz="1200" dirty="0"/>
              <a:t> Verlag.</a:t>
            </a:r>
          </a:p>
          <a:p>
            <a:pPr>
              <a:lnSpc>
                <a:spcPct val="80000"/>
              </a:lnSpc>
            </a:pPr>
            <a:r>
              <a:rPr lang="de-DE" sz="1200" dirty="0"/>
              <a:t>Werner E. E.: </a:t>
            </a:r>
            <a:r>
              <a:rPr lang="de-DE" sz="1200" dirty="0" err="1"/>
              <a:t>Resilient</a:t>
            </a:r>
            <a:r>
              <a:rPr lang="de-DE" sz="1200" dirty="0"/>
              <a:t> </a:t>
            </a:r>
            <a:r>
              <a:rPr lang="de-DE" sz="1200" dirty="0" err="1"/>
              <a:t>offspring</a:t>
            </a:r>
            <a:r>
              <a:rPr lang="de-DE" sz="1200" dirty="0"/>
              <a:t> </a:t>
            </a:r>
            <a:r>
              <a:rPr lang="de-DE" sz="1200" dirty="0" err="1"/>
              <a:t>of</a:t>
            </a:r>
            <a:r>
              <a:rPr lang="de-DE" sz="1200" dirty="0"/>
              <a:t> </a:t>
            </a:r>
            <a:r>
              <a:rPr lang="de-DE" sz="1200" dirty="0" err="1"/>
              <a:t>alcoholics</a:t>
            </a:r>
            <a:r>
              <a:rPr lang="de-DE" sz="1200" dirty="0"/>
              <a:t>: A longitudinal </a:t>
            </a:r>
            <a:r>
              <a:rPr lang="de-DE" sz="1200" dirty="0" err="1"/>
              <a:t>study</a:t>
            </a:r>
            <a:r>
              <a:rPr lang="de-DE" sz="1200" dirty="0"/>
              <a:t> </a:t>
            </a:r>
            <a:r>
              <a:rPr lang="de-DE" sz="1200" dirty="0" err="1"/>
              <a:t>from</a:t>
            </a:r>
            <a:r>
              <a:rPr lang="de-DE" sz="1200" dirty="0"/>
              <a:t> </a:t>
            </a:r>
            <a:r>
              <a:rPr lang="de-DE" sz="1200" dirty="0" err="1"/>
              <a:t>birth</a:t>
            </a:r>
            <a:r>
              <a:rPr lang="de-DE" sz="1200" dirty="0"/>
              <a:t> </a:t>
            </a:r>
            <a:r>
              <a:rPr lang="de-DE" sz="1200" dirty="0" err="1"/>
              <a:t>to</a:t>
            </a:r>
            <a:r>
              <a:rPr lang="de-DE" sz="1200" dirty="0"/>
              <a:t> </a:t>
            </a:r>
            <a:r>
              <a:rPr lang="de-DE" sz="1200" dirty="0" err="1"/>
              <a:t>age</a:t>
            </a:r>
            <a:r>
              <a:rPr lang="de-DE" sz="1200" dirty="0"/>
              <a:t> 18, In: Journal </a:t>
            </a:r>
            <a:r>
              <a:rPr lang="de-DE" sz="1200" dirty="0" err="1"/>
              <a:t>of</a:t>
            </a:r>
            <a:r>
              <a:rPr lang="de-DE" sz="1200" dirty="0"/>
              <a:t> Studies on </a:t>
            </a:r>
            <a:r>
              <a:rPr lang="de-DE" sz="1200" dirty="0" err="1"/>
              <a:t>Alcohol</a:t>
            </a:r>
            <a:r>
              <a:rPr lang="de-DE" sz="1200" dirty="0"/>
              <a:t>, </a:t>
            </a:r>
            <a:r>
              <a:rPr lang="de-DE" sz="1200" dirty="0" err="1"/>
              <a:t>Piscataway</a:t>
            </a:r>
            <a:r>
              <a:rPr lang="de-DE" sz="1200" dirty="0"/>
              <a:t> NJ, USA: State University </a:t>
            </a:r>
            <a:r>
              <a:rPr lang="de-DE" sz="1200" dirty="0" err="1"/>
              <a:t>of</a:t>
            </a:r>
            <a:r>
              <a:rPr lang="de-DE" sz="1200" dirty="0"/>
              <a:t> New Jersey 47 (1986), S. 34-40. </a:t>
            </a:r>
          </a:p>
          <a:p>
            <a:pPr>
              <a:lnSpc>
                <a:spcPct val="80000"/>
              </a:lnSpc>
            </a:pPr>
            <a:r>
              <a:rPr lang="de-DE" sz="1200" dirty="0"/>
              <a:t>Werner E.E. (1995). </a:t>
            </a:r>
            <a:r>
              <a:rPr lang="de-DE" sz="1200" dirty="0" err="1"/>
              <a:t>Resilience</a:t>
            </a:r>
            <a:r>
              <a:rPr lang="de-DE" sz="1200" dirty="0"/>
              <a:t> in </a:t>
            </a:r>
            <a:r>
              <a:rPr lang="de-DE" sz="1200" dirty="0" err="1"/>
              <a:t>development</a:t>
            </a:r>
            <a:r>
              <a:rPr lang="de-DE" sz="1200" dirty="0"/>
              <a:t>. </a:t>
            </a:r>
            <a:r>
              <a:rPr lang="de-DE" sz="1200" dirty="0" err="1"/>
              <a:t>Current</a:t>
            </a:r>
            <a:r>
              <a:rPr lang="de-DE" sz="1200" dirty="0"/>
              <a:t> </a:t>
            </a:r>
            <a:r>
              <a:rPr lang="de-DE" sz="1200" dirty="0" err="1"/>
              <a:t>directions</a:t>
            </a:r>
            <a:r>
              <a:rPr lang="de-DE" sz="1200" dirty="0"/>
              <a:t> in </a:t>
            </a:r>
            <a:r>
              <a:rPr lang="de-DE" sz="1200" dirty="0" err="1"/>
              <a:t>psychological</a:t>
            </a:r>
            <a:r>
              <a:rPr lang="de-DE" sz="1200" dirty="0"/>
              <a:t> Science 4:81-85.</a:t>
            </a:r>
          </a:p>
          <a:p>
            <a:pPr>
              <a:lnSpc>
                <a:spcPct val="80000"/>
              </a:lnSpc>
            </a:pPr>
            <a:r>
              <a:rPr lang="de-DE" sz="1200" dirty="0"/>
              <a:t>Werner E.E. et al. (2001). </a:t>
            </a:r>
            <a:r>
              <a:rPr lang="de-DE" sz="1200" dirty="0" err="1"/>
              <a:t>Journeys</a:t>
            </a:r>
            <a:r>
              <a:rPr lang="de-DE" sz="1200" dirty="0"/>
              <a:t> </a:t>
            </a:r>
            <a:r>
              <a:rPr lang="de-DE" sz="1200" dirty="0" err="1"/>
              <a:t>from</a:t>
            </a:r>
            <a:r>
              <a:rPr lang="de-DE" sz="1200" dirty="0"/>
              <a:t> </a:t>
            </a:r>
            <a:r>
              <a:rPr lang="de-DE" sz="1200" dirty="0" err="1"/>
              <a:t>Childhood</a:t>
            </a:r>
            <a:r>
              <a:rPr lang="de-DE" sz="1200" dirty="0"/>
              <a:t> </a:t>
            </a:r>
            <a:r>
              <a:rPr lang="de-DE" sz="1200" dirty="0" err="1"/>
              <a:t>to</a:t>
            </a:r>
            <a:r>
              <a:rPr lang="de-DE" sz="1200" dirty="0"/>
              <a:t> </a:t>
            </a:r>
            <a:r>
              <a:rPr lang="de-DE" sz="1200" dirty="0" err="1"/>
              <a:t>Midlife</a:t>
            </a:r>
            <a:r>
              <a:rPr lang="de-DE" sz="1200" dirty="0"/>
              <a:t>: </a:t>
            </a:r>
            <a:r>
              <a:rPr lang="de-DE" sz="1200" dirty="0" err="1"/>
              <a:t>Risk</a:t>
            </a:r>
            <a:r>
              <a:rPr lang="de-DE" sz="1200" dirty="0"/>
              <a:t>, </a:t>
            </a:r>
            <a:r>
              <a:rPr lang="de-DE" sz="1200" dirty="0" err="1"/>
              <a:t>Resilience</a:t>
            </a:r>
            <a:r>
              <a:rPr lang="de-DE" sz="1200" dirty="0"/>
              <a:t>, </a:t>
            </a:r>
            <a:r>
              <a:rPr lang="de-DE" sz="1200" dirty="0" err="1"/>
              <a:t>and</a:t>
            </a:r>
            <a:r>
              <a:rPr lang="de-DE" sz="1200" dirty="0"/>
              <a:t> </a:t>
            </a:r>
            <a:r>
              <a:rPr lang="de-DE" sz="1200" dirty="0" err="1"/>
              <a:t>Recovery</a:t>
            </a:r>
            <a:r>
              <a:rPr lang="de-DE" sz="1200" dirty="0"/>
              <a:t>. </a:t>
            </a:r>
            <a:r>
              <a:rPr lang="de-DE" sz="1200" dirty="0" err="1"/>
              <a:t>Perspectives</a:t>
            </a:r>
            <a:r>
              <a:rPr lang="de-DE" sz="1200" dirty="0"/>
              <a:t> </a:t>
            </a:r>
            <a:r>
              <a:rPr lang="de-DE" sz="1200" dirty="0" err="1"/>
              <a:t>from</a:t>
            </a:r>
            <a:r>
              <a:rPr lang="de-DE" sz="1200" dirty="0"/>
              <a:t> </a:t>
            </a:r>
            <a:r>
              <a:rPr lang="de-DE" sz="1200" dirty="0" err="1"/>
              <a:t>the</a:t>
            </a:r>
            <a:r>
              <a:rPr lang="de-DE" sz="1200" dirty="0"/>
              <a:t> Kauai Longitudinal Study. Cornell University Press, </a:t>
            </a:r>
            <a:r>
              <a:rPr lang="de-DE" sz="1200" dirty="0" err="1"/>
              <a:t>Ithaca</a:t>
            </a:r>
            <a:r>
              <a:rPr lang="de-DE" sz="1200" dirty="0"/>
              <a:t> NY.</a:t>
            </a:r>
          </a:p>
          <a:p>
            <a:pPr>
              <a:lnSpc>
                <a:spcPct val="80000"/>
              </a:lnSpc>
            </a:pPr>
            <a:r>
              <a:rPr lang="de-DE" sz="1200" dirty="0" err="1"/>
              <a:t>Wolin</a:t>
            </a:r>
            <a:r>
              <a:rPr lang="de-DE" sz="1200" dirty="0"/>
              <a:t>, S.; </a:t>
            </a:r>
            <a:r>
              <a:rPr lang="de-DE" sz="1200" dirty="0" err="1"/>
              <a:t>Wolin</a:t>
            </a:r>
            <a:r>
              <a:rPr lang="de-DE" sz="1200" dirty="0"/>
              <a:t>, S.: </a:t>
            </a:r>
            <a:r>
              <a:rPr lang="de-DE" sz="1200" dirty="0" err="1"/>
              <a:t>Resilience</a:t>
            </a:r>
            <a:r>
              <a:rPr lang="de-DE" sz="1200" dirty="0"/>
              <a:t> </a:t>
            </a:r>
            <a:r>
              <a:rPr lang="de-DE" sz="1200" dirty="0" err="1"/>
              <a:t>among</a:t>
            </a:r>
            <a:r>
              <a:rPr lang="de-DE" sz="1200" dirty="0"/>
              <a:t> </a:t>
            </a:r>
            <a:r>
              <a:rPr lang="de-DE" sz="1200" dirty="0" err="1"/>
              <a:t>youth</a:t>
            </a:r>
            <a:r>
              <a:rPr lang="de-DE" sz="1200" dirty="0"/>
              <a:t> </a:t>
            </a:r>
            <a:r>
              <a:rPr lang="de-DE" sz="1200" dirty="0" err="1"/>
              <a:t>growing</a:t>
            </a:r>
            <a:r>
              <a:rPr lang="de-DE" sz="1200" dirty="0"/>
              <a:t> </a:t>
            </a:r>
            <a:r>
              <a:rPr lang="de-DE" sz="1200" dirty="0" err="1"/>
              <a:t>up</a:t>
            </a:r>
            <a:r>
              <a:rPr lang="de-DE" sz="1200" dirty="0"/>
              <a:t> in </a:t>
            </a:r>
            <a:r>
              <a:rPr lang="de-DE" sz="1200" dirty="0" err="1"/>
              <a:t>substance-abusing</a:t>
            </a:r>
            <a:r>
              <a:rPr lang="de-DE" sz="1200" dirty="0"/>
              <a:t> </a:t>
            </a:r>
            <a:r>
              <a:rPr lang="de-DE" sz="1200" dirty="0" err="1"/>
              <a:t>families</a:t>
            </a:r>
            <a:r>
              <a:rPr lang="de-DE" sz="1200" dirty="0"/>
              <a:t>, In: Journal </a:t>
            </a:r>
            <a:r>
              <a:rPr lang="de-DE" sz="1200" dirty="0" err="1"/>
              <a:t>of</a:t>
            </a:r>
            <a:r>
              <a:rPr lang="de-DE" sz="1200" dirty="0"/>
              <a:t> Child &amp; </a:t>
            </a:r>
            <a:r>
              <a:rPr lang="de-DE" sz="1200" dirty="0" err="1"/>
              <a:t>Adolescent</a:t>
            </a:r>
            <a:r>
              <a:rPr lang="de-DE" sz="1200" dirty="0"/>
              <a:t> </a:t>
            </a:r>
            <a:r>
              <a:rPr lang="de-DE" sz="1200" dirty="0" err="1"/>
              <a:t>Substance</a:t>
            </a:r>
            <a:r>
              <a:rPr lang="de-DE" sz="1200" dirty="0"/>
              <a:t> </a:t>
            </a:r>
            <a:r>
              <a:rPr lang="de-DE" sz="1200" dirty="0" err="1"/>
              <a:t>Abuse</a:t>
            </a:r>
            <a:r>
              <a:rPr lang="de-DE" sz="1200" dirty="0"/>
              <a:t>, </a:t>
            </a:r>
            <a:r>
              <a:rPr lang="de-DE" sz="1200" dirty="0" err="1"/>
              <a:t>Binghamton</a:t>
            </a:r>
            <a:r>
              <a:rPr lang="de-DE" sz="1200" dirty="0"/>
              <a:t>, NY, USA: Haworth Press 42 (1995), S. 415-42.</a:t>
            </a:r>
          </a:p>
          <a:p>
            <a:pPr>
              <a:lnSpc>
                <a:spcPct val="80000"/>
              </a:lnSpc>
            </a:pPr>
            <a:r>
              <a:rPr lang="de-DE" sz="1200" dirty="0" err="1"/>
              <a:t>Wustmann</a:t>
            </a:r>
            <a:r>
              <a:rPr lang="de-DE" sz="1200" dirty="0"/>
              <a:t>, C. (2004). Resilienz: Widerstandsfähigkeit von Kindern in Tageseinrichtungen fördern. Beiträge zur Bildungsqualität, hrsg. von W.E. Fthenakis. Weinheim/Basel: Beltz.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Rees CS et al. (2016). Can We Predict Burnout among Student Nurses? An Exploration of the ICWR-1 Model of Individual Psychological Resilience. </a:t>
            </a:r>
            <a:r>
              <a:rPr lang="fr-CH" sz="1200" b="1" kern="1200" dirty="0">
                <a:solidFill>
                  <a:schemeClr val="tx1"/>
                </a:solidFill>
                <a:effectLst/>
                <a:latin typeface="+mn-lt"/>
                <a:ea typeface="+mn-ea"/>
                <a:cs typeface="+mn-cs"/>
              </a:rPr>
              <a:t>Front </a:t>
            </a:r>
            <a:r>
              <a:rPr lang="fr-CH" sz="1200" b="1" kern="1200" dirty="0" err="1">
                <a:solidFill>
                  <a:schemeClr val="tx1"/>
                </a:solidFill>
                <a:effectLst/>
                <a:latin typeface="+mn-lt"/>
                <a:ea typeface="+mn-ea"/>
                <a:cs typeface="+mn-cs"/>
              </a:rPr>
              <a:t>Psychol</a:t>
            </a:r>
            <a:r>
              <a:rPr lang="fr-CH" sz="1200" b="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2016 Jul 19;7:1072.</a:t>
            </a:r>
            <a:endParaRPr lang="de-CH"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40126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4C151-C5E2-483E-ACD3-C680270879DD}" type="slidenum">
              <a:rPr lang="de-CH"/>
              <a:pPr/>
              <a:t>5</a:t>
            </a:fld>
            <a:endParaRPr lang="de-CH"/>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t>Werner, E. E.: Resilient offspring of alcoholics: A longitudinal study from birth to age 18, In: Journal of Studies on Alcohol, Piscataway NJ, USA: State University of New Jersey 47 (1986), S. 34-40.</a:t>
            </a:r>
          </a:p>
          <a:p>
            <a:r>
              <a:rPr lang="de-DE"/>
              <a:t>Wustmann, C. (2004). Resilienz: Widerstandsfähigkeit von Kindern in Tageseinrichtungen fördern. Beiträge zur Bildungsqualität, hrsg. von W.E. Fthenakis. Weinheim/Basel: Beltz. </a:t>
            </a:r>
            <a:endParaRPr lang="en-US"/>
          </a:p>
          <a:p>
            <a:r>
              <a:rPr lang="en-US"/>
              <a:t>Flow: Das Geheimnis des Glücks  von Mihaly Csikszentmihalyi von Klett-Cotta 1992.</a:t>
            </a:r>
          </a:p>
          <a:p>
            <a:r>
              <a:rPr lang="en-US"/>
              <a:t>Werner E.E. (1995). Resilience in development. Current directions in psychological Science 4:81-85.</a:t>
            </a:r>
          </a:p>
        </p:txBody>
      </p:sp>
    </p:spTree>
    <p:extLst>
      <p:ext uri="{BB962C8B-B14F-4D97-AF65-F5344CB8AC3E}">
        <p14:creationId xmlns:p14="http://schemas.microsoft.com/office/powerpoint/2010/main" val="343946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1D382-E3F1-45FF-B558-DE2A2E9CE83F}" type="slidenum">
              <a:rPr lang="de-CH"/>
              <a:pPr/>
              <a:t>6</a:t>
            </a:fld>
            <a:endParaRPr lang="de-CH"/>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pPr>
              <a:lnSpc>
                <a:spcPct val="80000"/>
              </a:lnSpc>
            </a:pPr>
            <a:r>
              <a:rPr lang="de-DE" sz="800" dirty="0" err="1"/>
              <a:t>Risk</a:t>
            </a:r>
            <a:r>
              <a:rPr lang="de-DE" sz="800" dirty="0"/>
              <a:t>, </a:t>
            </a:r>
            <a:r>
              <a:rPr lang="de-DE" sz="800" dirty="0" err="1"/>
              <a:t>resilience</a:t>
            </a:r>
            <a:r>
              <a:rPr lang="de-DE" sz="800" dirty="0"/>
              <a:t> </a:t>
            </a:r>
            <a:r>
              <a:rPr lang="de-DE" sz="800" dirty="0" err="1"/>
              <a:t>and</a:t>
            </a:r>
            <a:r>
              <a:rPr lang="de-DE" sz="800" dirty="0"/>
              <a:t> </a:t>
            </a:r>
            <a:r>
              <a:rPr lang="de-DE" sz="800" dirty="0" err="1"/>
              <a:t>recovery</a:t>
            </a:r>
            <a:r>
              <a:rPr lang="de-DE" sz="800" dirty="0"/>
              <a:t>:</a:t>
            </a:r>
          </a:p>
          <a:p>
            <a:pPr>
              <a:lnSpc>
                <a:spcPct val="80000"/>
              </a:lnSpc>
            </a:pPr>
            <a:r>
              <a:rPr lang="de-DE" sz="800" dirty="0"/>
              <a:t>Perspektives </a:t>
            </a:r>
            <a:r>
              <a:rPr lang="de-DE" sz="800" dirty="0" err="1"/>
              <a:t>from</a:t>
            </a:r>
            <a:r>
              <a:rPr lang="de-DE" sz="800" dirty="0"/>
              <a:t> </a:t>
            </a:r>
            <a:r>
              <a:rPr lang="de-DE" sz="800" dirty="0" err="1"/>
              <a:t>the</a:t>
            </a:r>
            <a:r>
              <a:rPr lang="de-DE" sz="800" dirty="0"/>
              <a:t> Kauai Longitudinal Study</a:t>
            </a:r>
          </a:p>
          <a:p>
            <a:pPr>
              <a:lnSpc>
                <a:spcPct val="80000"/>
              </a:lnSpc>
            </a:pPr>
            <a:endParaRPr lang="de-DE" sz="800" dirty="0"/>
          </a:p>
          <a:p>
            <a:pPr>
              <a:lnSpc>
                <a:spcPct val="80000"/>
              </a:lnSpc>
            </a:pPr>
            <a:r>
              <a:rPr lang="de-DE" sz="800" dirty="0"/>
              <a:t>1 Allgemeines zur Studie</a:t>
            </a:r>
          </a:p>
          <a:p>
            <a:pPr>
              <a:lnSpc>
                <a:spcPct val="80000"/>
              </a:lnSpc>
            </a:pPr>
            <a:r>
              <a:rPr lang="de-DE" sz="800" dirty="0"/>
              <a:t>-	Zusammenfassung der Hauptbefunde der Kauai Längsschnittstudie, </a:t>
            </a:r>
          </a:p>
          <a:p>
            <a:pPr>
              <a:lnSpc>
                <a:spcPct val="80000"/>
              </a:lnSpc>
            </a:pPr>
            <a:r>
              <a:rPr lang="de-DE" sz="800" dirty="0"/>
              <a:t>-	Längsschnittstudie: von 698 Kleinkinder 1955 in Kauai (Hawaiianische Inseln) geboren </a:t>
            </a:r>
          </a:p>
          <a:p>
            <a:pPr>
              <a:lnSpc>
                <a:spcPct val="80000"/>
              </a:lnSpc>
            </a:pPr>
            <a:r>
              <a:rPr lang="de-DE" sz="800" dirty="0"/>
              <a:t>-	 Erhebungszeitpunkte: Pränatale Episode, im Alter von: 1, 2, 10, 18, 32</a:t>
            </a:r>
          </a:p>
          <a:p>
            <a:pPr>
              <a:lnSpc>
                <a:spcPct val="80000"/>
              </a:lnSpc>
            </a:pPr>
            <a:endParaRPr lang="de-DE" sz="800" dirty="0"/>
          </a:p>
          <a:p>
            <a:pPr>
              <a:lnSpc>
                <a:spcPct val="80000"/>
              </a:lnSpc>
            </a:pPr>
            <a:r>
              <a:rPr lang="de-DE" sz="800" dirty="0"/>
              <a:t>- 1/3 high-</a:t>
            </a:r>
            <a:r>
              <a:rPr lang="de-DE" sz="800" dirty="0" err="1"/>
              <a:t>risk</a:t>
            </a:r>
            <a:r>
              <a:rPr lang="de-DE" sz="800" dirty="0"/>
              <a:t> </a:t>
            </a:r>
            <a:r>
              <a:rPr lang="de-DE" sz="800" dirty="0" err="1"/>
              <a:t>children</a:t>
            </a:r>
            <a:r>
              <a:rPr lang="de-DE" sz="800" dirty="0"/>
              <a:t> = 201</a:t>
            </a:r>
          </a:p>
          <a:p>
            <a:pPr>
              <a:lnSpc>
                <a:spcPct val="80000"/>
              </a:lnSpc>
            </a:pPr>
            <a:r>
              <a:rPr lang="de-DE" sz="800" dirty="0"/>
              <a:t>- High </a:t>
            </a:r>
            <a:r>
              <a:rPr lang="de-DE" sz="800" dirty="0" err="1"/>
              <a:t>risk</a:t>
            </a:r>
            <a:r>
              <a:rPr lang="de-DE" sz="800" dirty="0"/>
              <a:t>, wenn 4 oder mehr Risikofaktoren zutreffen</a:t>
            </a:r>
          </a:p>
          <a:p>
            <a:pPr>
              <a:lnSpc>
                <a:spcPct val="80000"/>
              </a:lnSpc>
            </a:pPr>
            <a:r>
              <a:rPr lang="de-DE" sz="800" dirty="0"/>
              <a:t>-	high-</a:t>
            </a:r>
            <a:r>
              <a:rPr lang="de-DE" sz="800" dirty="0" err="1"/>
              <a:t>risk</a:t>
            </a:r>
            <a:r>
              <a:rPr lang="de-DE" sz="800" dirty="0"/>
              <a:t>= </a:t>
            </a:r>
          </a:p>
          <a:p>
            <a:pPr>
              <a:lnSpc>
                <a:spcPct val="80000"/>
              </a:lnSpc>
            </a:pPr>
            <a:r>
              <a:rPr lang="de-DE" sz="800" dirty="0"/>
              <a:t>o	Kinder standen unter Pränatalem Stress,</a:t>
            </a:r>
          </a:p>
          <a:p>
            <a:pPr>
              <a:lnSpc>
                <a:spcPct val="80000"/>
              </a:lnSpc>
            </a:pPr>
            <a:r>
              <a:rPr lang="de-DE" sz="800" dirty="0"/>
              <a:t>o	Chronischer Armut, </a:t>
            </a:r>
          </a:p>
          <a:p>
            <a:pPr>
              <a:lnSpc>
                <a:spcPct val="80000"/>
              </a:lnSpc>
            </a:pPr>
            <a:r>
              <a:rPr lang="de-DE" sz="800" dirty="0"/>
              <a:t>o	Familienleben gestört durch chronische Disharmonie – zerrütteten Familieneinheit</a:t>
            </a:r>
          </a:p>
          <a:p>
            <a:pPr>
              <a:lnSpc>
                <a:spcPct val="80000"/>
              </a:lnSpc>
            </a:pPr>
            <a:r>
              <a:rPr lang="de-DE" sz="800" dirty="0"/>
              <a:t>o	elterliche Alkoholsucht </a:t>
            </a:r>
          </a:p>
          <a:p>
            <a:pPr>
              <a:lnSpc>
                <a:spcPct val="80000"/>
              </a:lnSpc>
            </a:pPr>
            <a:r>
              <a:rPr lang="de-DE" sz="800" dirty="0"/>
              <a:t>o	elterlicher Psychopathologie</a:t>
            </a:r>
          </a:p>
          <a:p>
            <a:pPr>
              <a:lnSpc>
                <a:spcPct val="80000"/>
              </a:lnSpc>
            </a:pPr>
            <a:r>
              <a:rPr lang="de-DE" sz="800" dirty="0"/>
              <a:t>2. Langzeiteffekte der Kindheit unter Risikofaktoren auf Erwachsenenalter (im alter 32)</a:t>
            </a:r>
          </a:p>
          <a:p>
            <a:pPr>
              <a:lnSpc>
                <a:spcPct val="80000"/>
              </a:lnSpc>
            </a:pPr>
            <a:endParaRPr lang="de-DE" sz="800" dirty="0"/>
          </a:p>
          <a:p>
            <a:pPr>
              <a:lnSpc>
                <a:spcPct val="80000"/>
              </a:lnSpc>
            </a:pPr>
            <a:endParaRPr lang="de-DE" sz="800" dirty="0"/>
          </a:p>
          <a:p>
            <a:pPr>
              <a:lnSpc>
                <a:spcPct val="80000"/>
              </a:lnSpc>
            </a:pPr>
            <a:r>
              <a:rPr lang="de-DE" sz="800" dirty="0" err="1"/>
              <a:t>Resilient</a:t>
            </a:r>
            <a:r>
              <a:rPr lang="de-DE" sz="800" dirty="0"/>
              <a:t> high-</a:t>
            </a:r>
            <a:r>
              <a:rPr lang="de-DE" sz="800" dirty="0" err="1"/>
              <a:t>risk</a:t>
            </a:r>
            <a:r>
              <a:rPr lang="de-DE" sz="800" dirty="0"/>
              <a:t> Kinder	Vulnerable high-</a:t>
            </a:r>
            <a:r>
              <a:rPr lang="de-DE" sz="800" dirty="0" err="1"/>
              <a:t>risk</a:t>
            </a:r>
            <a:r>
              <a:rPr lang="de-DE" sz="800" dirty="0"/>
              <a:t> Kinder</a:t>
            </a:r>
          </a:p>
          <a:p>
            <a:pPr>
              <a:lnSpc>
                <a:spcPct val="80000"/>
              </a:lnSpc>
            </a:pPr>
            <a:r>
              <a:rPr lang="de-DE" sz="800" dirty="0"/>
              <a:t>1/3 der high-</a:t>
            </a:r>
            <a:r>
              <a:rPr lang="de-DE" sz="800" dirty="0" err="1"/>
              <a:t>risk</a:t>
            </a:r>
            <a:r>
              <a:rPr lang="de-DE" sz="800" dirty="0"/>
              <a:t> Kinder wurden kompetente , zufriedene, sorgende junge Erwachsene, </a:t>
            </a:r>
          </a:p>
          <a:p>
            <a:pPr>
              <a:lnSpc>
                <a:spcPct val="80000"/>
              </a:lnSpc>
            </a:pPr>
            <a:r>
              <a:rPr lang="de-DE" sz="800" dirty="0"/>
              <a:t>erfolgreich in der schule	2/3 dieser high-</a:t>
            </a:r>
            <a:r>
              <a:rPr lang="de-DE" sz="800" dirty="0" err="1"/>
              <a:t>risk</a:t>
            </a:r>
            <a:r>
              <a:rPr lang="de-DE" sz="800" dirty="0"/>
              <a:t>  Kinder </a:t>
            </a:r>
          </a:p>
          <a:p>
            <a:pPr>
              <a:lnSpc>
                <a:spcPct val="80000"/>
              </a:lnSpc>
            </a:pPr>
            <a:r>
              <a:rPr lang="de-DE" sz="800" dirty="0"/>
              <a:t> im Alter von 10 Verhaltensprobleme, </a:t>
            </a:r>
          </a:p>
          <a:p>
            <a:pPr>
              <a:lnSpc>
                <a:spcPct val="80000"/>
              </a:lnSpc>
            </a:pPr>
            <a:r>
              <a:rPr lang="de-DE" sz="800" dirty="0"/>
              <a:t>Lernprobleme, psychische Probleme, </a:t>
            </a:r>
          </a:p>
          <a:p>
            <a:pPr>
              <a:lnSpc>
                <a:spcPct val="80000"/>
              </a:lnSpc>
            </a:pPr>
            <a:r>
              <a:rPr lang="de-DE" sz="800" dirty="0" err="1"/>
              <a:t>Delequenz</a:t>
            </a:r>
            <a:r>
              <a:rPr lang="de-DE" sz="800" dirty="0"/>
              <a:t>, und oder Teenagerschwangerschaften vor dem 18.Lebensjahr</a:t>
            </a:r>
          </a:p>
          <a:p>
            <a:pPr>
              <a:lnSpc>
                <a:spcPct val="80000"/>
              </a:lnSpc>
            </a:pPr>
            <a:r>
              <a:rPr lang="de-DE" sz="800" dirty="0"/>
              <a:t>2.1. Erwachsenenalter </a:t>
            </a:r>
          </a:p>
          <a:p>
            <a:pPr>
              <a:lnSpc>
                <a:spcPct val="80000"/>
              </a:lnSpc>
            </a:pPr>
            <a:r>
              <a:rPr lang="de-DE" sz="800" dirty="0"/>
              <a:t> </a:t>
            </a:r>
            <a:r>
              <a:rPr lang="de-DE" sz="800" dirty="0" err="1"/>
              <a:t>resiliente</a:t>
            </a:r>
            <a:r>
              <a:rPr lang="de-DE" sz="800" dirty="0"/>
              <a:t> high-</a:t>
            </a:r>
            <a:r>
              <a:rPr lang="de-DE" sz="800" dirty="0" err="1"/>
              <a:t>risk</a:t>
            </a:r>
            <a:r>
              <a:rPr lang="de-DE" sz="800" dirty="0"/>
              <a:t> </a:t>
            </a:r>
            <a:r>
              <a:rPr lang="de-DE" sz="800" dirty="0" err="1"/>
              <a:t>childrens</a:t>
            </a:r>
            <a:r>
              <a:rPr lang="de-DE" sz="800" dirty="0"/>
              <a:t> im Erwachsenenalter: </a:t>
            </a:r>
          </a:p>
          <a:p>
            <a:pPr>
              <a:lnSpc>
                <a:spcPct val="80000"/>
              </a:lnSpc>
            </a:pPr>
            <a:r>
              <a:rPr lang="de-DE" sz="800" dirty="0"/>
              <a:t>-	nahezu alle(2 Ausnahmen) </a:t>
            </a:r>
            <a:r>
              <a:rPr lang="de-DE" sz="800" dirty="0" err="1"/>
              <a:t>resiliente</a:t>
            </a:r>
            <a:r>
              <a:rPr lang="de-DE" sz="800" dirty="0"/>
              <a:t> Personen in Mitt30ern  gleich dem Stand der </a:t>
            </a:r>
            <a:r>
              <a:rPr lang="de-DE" sz="800" dirty="0" err="1"/>
              <a:t>low-risk</a:t>
            </a:r>
            <a:r>
              <a:rPr lang="de-DE" sz="800" dirty="0"/>
              <a:t> Kinder</a:t>
            </a:r>
          </a:p>
          <a:p>
            <a:pPr>
              <a:lnSpc>
                <a:spcPct val="80000"/>
              </a:lnSpc>
            </a:pPr>
            <a:r>
              <a:rPr lang="de-DE" sz="800" dirty="0"/>
              <a:t>-	Leben im Kontrast zu traumatische Umfeld in der Kindheit</a:t>
            </a:r>
          </a:p>
          <a:p>
            <a:pPr>
              <a:lnSpc>
                <a:spcPct val="80000"/>
              </a:lnSpc>
            </a:pPr>
            <a:r>
              <a:rPr lang="de-DE" sz="800" dirty="0"/>
              <a:t>-	ähnliche Probleme wie normale Personen: Depression, Stress</a:t>
            </a:r>
          </a:p>
          <a:p>
            <a:pPr>
              <a:lnSpc>
                <a:spcPct val="80000"/>
              </a:lnSpc>
            </a:pPr>
            <a:r>
              <a:rPr lang="de-DE" sz="800" dirty="0"/>
              <a:t>-	internaler </a:t>
            </a:r>
            <a:r>
              <a:rPr lang="de-DE" sz="800" dirty="0" err="1"/>
              <a:t>locus</a:t>
            </a:r>
            <a:r>
              <a:rPr lang="de-DE" sz="800" dirty="0"/>
              <a:t> </a:t>
            </a:r>
            <a:r>
              <a:rPr lang="de-DE" sz="800" dirty="0" err="1"/>
              <a:t>of</a:t>
            </a:r>
            <a:r>
              <a:rPr lang="de-DE" sz="800" dirty="0"/>
              <a:t> </a:t>
            </a:r>
            <a:r>
              <a:rPr lang="de-DE" sz="800" dirty="0" err="1"/>
              <a:t>control</a:t>
            </a:r>
            <a:endParaRPr lang="de-DE" sz="800" dirty="0"/>
          </a:p>
          <a:p>
            <a:pPr>
              <a:lnSpc>
                <a:spcPct val="80000"/>
              </a:lnSpc>
            </a:pPr>
            <a:r>
              <a:rPr lang="de-DE" sz="800" dirty="0"/>
              <a:t>-	positives Selbstkonzept</a:t>
            </a:r>
          </a:p>
          <a:p>
            <a:pPr>
              <a:lnSpc>
                <a:spcPct val="80000"/>
              </a:lnSpc>
            </a:pPr>
            <a:endParaRPr lang="de-DE" sz="800" dirty="0"/>
          </a:p>
          <a:p>
            <a:pPr>
              <a:lnSpc>
                <a:spcPct val="80000"/>
              </a:lnSpc>
            </a:pPr>
            <a:r>
              <a:rPr lang="de-DE" sz="800" dirty="0"/>
              <a:t>2.2 .im Gegensatz zu vulnerablen Kindern ist es charakteristisch für  </a:t>
            </a:r>
            <a:r>
              <a:rPr lang="de-DE" sz="800" dirty="0" err="1"/>
              <a:t>resiliente</a:t>
            </a:r>
            <a:r>
              <a:rPr lang="de-DE" sz="800" dirty="0"/>
              <a:t> Kinder:</a:t>
            </a:r>
          </a:p>
          <a:p>
            <a:pPr>
              <a:lnSpc>
                <a:spcPct val="80000"/>
              </a:lnSpc>
            </a:pPr>
            <a:r>
              <a:rPr lang="de-DE" sz="800" dirty="0"/>
              <a:t>Kleinkind:</a:t>
            </a:r>
          </a:p>
          <a:p>
            <a:pPr>
              <a:lnSpc>
                <a:spcPct val="80000"/>
              </a:lnSpc>
            </a:pPr>
            <a:r>
              <a:rPr lang="de-DE" sz="800" dirty="0"/>
              <a:t>• geringes Maß an Reiz- und Erregbarkeit</a:t>
            </a:r>
          </a:p>
          <a:p>
            <a:pPr>
              <a:lnSpc>
                <a:spcPct val="80000"/>
              </a:lnSpc>
            </a:pPr>
            <a:r>
              <a:rPr lang="de-DE" sz="800" dirty="0"/>
              <a:t>• quicklebendig, zärtlich, niedlich, unbeschwert, ausgeglichen, essen</a:t>
            </a:r>
          </a:p>
          <a:p>
            <a:pPr>
              <a:lnSpc>
                <a:spcPct val="80000"/>
              </a:lnSpc>
            </a:pPr>
            <a:r>
              <a:rPr lang="de-DE" sz="800" dirty="0"/>
              <a:t>gern, schlafen gut, machen niemandem Mühe, </a:t>
            </a:r>
          </a:p>
          <a:p>
            <a:pPr>
              <a:lnSpc>
                <a:spcPct val="80000"/>
              </a:lnSpc>
            </a:pPr>
            <a:r>
              <a:rPr lang="de-DE" sz="800" dirty="0"/>
              <a:t>-&gt; Bekamen positive Zuwendung von Familienmitgliedern sowie von Fremden</a:t>
            </a:r>
          </a:p>
          <a:p>
            <a:pPr>
              <a:lnSpc>
                <a:spcPct val="80000"/>
              </a:lnSpc>
            </a:pPr>
            <a:r>
              <a:rPr lang="de-DE" sz="800" dirty="0"/>
              <a:t>• Bereitschaft für neue Erfahrungen </a:t>
            </a:r>
          </a:p>
          <a:p>
            <a:pPr>
              <a:lnSpc>
                <a:spcPct val="80000"/>
              </a:lnSpc>
            </a:pPr>
            <a:r>
              <a:rPr lang="de-DE" sz="800" dirty="0"/>
              <a:t>-&gt; Erforschen der Welt </a:t>
            </a:r>
          </a:p>
          <a:p>
            <a:pPr>
              <a:lnSpc>
                <a:spcPct val="80000"/>
              </a:lnSpc>
            </a:pPr>
            <a:endParaRPr lang="de-DE" sz="800" dirty="0"/>
          </a:p>
          <a:p>
            <a:pPr>
              <a:lnSpc>
                <a:spcPct val="80000"/>
              </a:lnSpc>
            </a:pPr>
            <a:r>
              <a:rPr lang="de-DE" sz="800" dirty="0"/>
              <a:t>Kindheit:</a:t>
            </a:r>
          </a:p>
          <a:p>
            <a:pPr>
              <a:lnSpc>
                <a:spcPct val="80000"/>
              </a:lnSpc>
            </a:pPr>
            <a:r>
              <a:rPr lang="de-DE" sz="800" dirty="0"/>
              <a:t>- vorhandene Fähigkeiten werden effektiver genutzt</a:t>
            </a:r>
          </a:p>
          <a:p>
            <a:pPr>
              <a:lnSpc>
                <a:spcPct val="80000"/>
              </a:lnSpc>
            </a:pPr>
            <a:r>
              <a:rPr lang="de-DE" sz="800" dirty="0"/>
              <a:t>- Viele Hobbies, welche nicht nur sexueller </a:t>
            </a:r>
            <a:r>
              <a:rPr lang="de-DE" sz="800" dirty="0" err="1"/>
              <a:t>art</a:t>
            </a:r>
            <a:r>
              <a:rPr lang="de-DE" sz="800" dirty="0"/>
              <a:t> sind </a:t>
            </a:r>
          </a:p>
          <a:p>
            <a:pPr>
              <a:lnSpc>
                <a:spcPct val="80000"/>
              </a:lnSpc>
            </a:pPr>
            <a:r>
              <a:rPr lang="de-DE" sz="800" dirty="0"/>
              <a:t>=&gt; diese Aktivitäten  versorgen Kinder mit Trost in Not und Grund zum Stolz fühlen</a:t>
            </a:r>
          </a:p>
          <a:p>
            <a:pPr>
              <a:lnSpc>
                <a:spcPct val="80000"/>
              </a:lnSpc>
            </a:pPr>
            <a:endParaRPr lang="de-DE" sz="800" dirty="0"/>
          </a:p>
          <a:p>
            <a:pPr>
              <a:lnSpc>
                <a:spcPct val="80000"/>
              </a:lnSpc>
            </a:pPr>
            <a:r>
              <a:rPr lang="de-DE" sz="800" dirty="0"/>
              <a:t>3 Schutzfaktoren </a:t>
            </a:r>
          </a:p>
          <a:p>
            <a:pPr>
              <a:lnSpc>
                <a:spcPct val="80000"/>
              </a:lnSpc>
            </a:pPr>
            <a:r>
              <a:rPr lang="de-DE" sz="800" dirty="0"/>
              <a:t>	= Langzeiteffekte von Schutzfaktoren und Schutzprozessen (im Alter 32), welche eine </a:t>
            </a:r>
            <a:r>
              <a:rPr lang="de-DE" sz="800" dirty="0" err="1"/>
              <a:t>erfogreiche</a:t>
            </a:r>
            <a:r>
              <a:rPr lang="de-DE" sz="800" dirty="0"/>
              <a:t> Adaptation des Erwachsenwerdens ermöglichen</a:t>
            </a:r>
          </a:p>
          <a:p>
            <a:pPr>
              <a:lnSpc>
                <a:spcPct val="80000"/>
              </a:lnSpc>
            </a:pPr>
            <a:r>
              <a:rPr lang="de-DE" sz="800" dirty="0"/>
              <a:t>1.	Cluster</a:t>
            </a:r>
          </a:p>
          <a:p>
            <a:pPr>
              <a:lnSpc>
                <a:spcPct val="80000"/>
              </a:lnSpc>
            </a:pPr>
            <a:r>
              <a:rPr lang="de-DE" sz="800" dirty="0"/>
              <a:t>-	spezielle Temperamentseigenschaften, die bei Erziehungspersonen positive Reaktionen auslösen was half positive Zuwendung von unterschiedlichen betreuenden Personen zu erhalten</a:t>
            </a:r>
          </a:p>
          <a:p>
            <a:pPr>
              <a:lnSpc>
                <a:spcPct val="80000"/>
              </a:lnSpc>
            </a:pPr>
            <a:r>
              <a:rPr lang="de-DE" sz="800" dirty="0"/>
              <a:t>o	Sie wurden schon als Baby als liebevoll und umgänglich bezeichnet, hatten später ein hohes Antriebsniveau, waren gesellig, ausgeglichen. .</a:t>
            </a:r>
          </a:p>
          <a:p>
            <a:pPr>
              <a:lnSpc>
                <a:spcPct val="80000"/>
              </a:lnSpc>
            </a:pPr>
            <a:endParaRPr lang="de-DE" sz="800" dirty="0"/>
          </a:p>
          <a:p>
            <a:pPr>
              <a:lnSpc>
                <a:spcPct val="80000"/>
              </a:lnSpc>
            </a:pPr>
            <a:r>
              <a:rPr lang="de-DE" sz="800" dirty="0"/>
              <a:t>2.Cluster</a:t>
            </a:r>
          </a:p>
          <a:p>
            <a:pPr>
              <a:lnSpc>
                <a:spcPct val="80000"/>
              </a:lnSpc>
            </a:pPr>
            <a:r>
              <a:rPr lang="de-DE" sz="800" dirty="0"/>
              <a:t>-	Fähigkeit ihre Veranlagungen effektiv zu nutzen</a:t>
            </a:r>
          </a:p>
          <a:p>
            <a:pPr>
              <a:lnSpc>
                <a:spcPct val="80000"/>
              </a:lnSpc>
            </a:pPr>
            <a:r>
              <a:rPr lang="de-DE" sz="800" dirty="0"/>
              <a:t>o	Deren individuelle Dispositionen ermöglichen die Selektion und Konstruktion ihrer Umwelt</a:t>
            </a:r>
          </a:p>
          <a:p>
            <a:pPr>
              <a:lnSpc>
                <a:spcPct val="80000"/>
              </a:lnSpc>
            </a:pPr>
            <a:r>
              <a:rPr lang="de-DE" sz="800" dirty="0"/>
              <a:t>o	Diese Kinder entwickelten  Selbstvertrauen </a:t>
            </a:r>
          </a:p>
          <a:p>
            <a:pPr>
              <a:lnSpc>
                <a:spcPct val="80000"/>
              </a:lnSpc>
            </a:pPr>
            <a:r>
              <a:rPr lang="de-DE" sz="800" dirty="0"/>
              <a:t>	durch das meistern der frustrierenden Lebensereignisse</a:t>
            </a:r>
          </a:p>
          <a:p>
            <a:pPr>
              <a:lnSpc>
                <a:spcPct val="80000"/>
              </a:lnSpc>
            </a:pPr>
            <a:r>
              <a:rPr lang="de-DE" sz="800" dirty="0"/>
              <a:t>	 Mehrzahl der High-</a:t>
            </a:r>
            <a:r>
              <a:rPr lang="de-DE" sz="800" dirty="0" err="1"/>
              <a:t>risk</a:t>
            </a:r>
            <a:r>
              <a:rPr lang="de-DE" sz="800" dirty="0"/>
              <a:t> Kinder nicht überdurchschnittlich talentiert, aber hatten große Freude und  Interessen </a:t>
            </a:r>
            <a:r>
              <a:rPr lang="de-DE" sz="800" dirty="0" err="1"/>
              <a:t>and</a:t>
            </a:r>
            <a:r>
              <a:rPr lang="de-DE" sz="800" dirty="0"/>
              <a:t> Hobbies welche ihnen Trost gespendet, </a:t>
            </a:r>
          </a:p>
          <a:p>
            <a:pPr>
              <a:lnSpc>
                <a:spcPct val="80000"/>
              </a:lnSpc>
            </a:pPr>
            <a:r>
              <a:rPr lang="de-DE" sz="800" dirty="0"/>
              <a:t>3.Cluster</a:t>
            </a:r>
          </a:p>
          <a:p>
            <a:pPr>
              <a:lnSpc>
                <a:spcPct val="80000"/>
              </a:lnSpc>
            </a:pPr>
            <a:r>
              <a:rPr lang="de-DE" sz="800" dirty="0"/>
              <a:t>-  Charaktereigenschaften  und  Betreuungs- und Erziehungsstil der Eltern, welches die Kompetenzen des Kindes beeinflusst </a:t>
            </a:r>
          </a:p>
          <a:p>
            <a:pPr>
              <a:lnSpc>
                <a:spcPct val="80000"/>
              </a:lnSpc>
            </a:pPr>
            <a:r>
              <a:rPr lang="de-DE" sz="800" dirty="0"/>
              <a:t>-	Eltern mit höherer Schulbildung erzogen ihre Kinder mit besseren Kommunikations- und Problemlösungsfähigkeiten; ihre Kinder waren gesünder, deshalb fehlten sie weniger in der Schule und konnten eine bessere Leistung erbringen</a:t>
            </a:r>
          </a:p>
          <a:p>
            <a:pPr>
              <a:lnSpc>
                <a:spcPct val="80000"/>
              </a:lnSpc>
            </a:pPr>
            <a:r>
              <a:rPr lang="de-DE" sz="800" dirty="0"/>
              <a:t>-	Es sind verschiedene Erziehungsorientierungen in der Familie, die bei Jungen und Mädchen die kindliche Resistenzfähigkeit stärken</a:t>
            </a:r>
          </a:p>
          <a:p>
            <a:pPr>
              <a:lnSpc>
                <a:spcPct val="80000"/>
              </a:lnSpc>
            </a:pPr>
            <a:r>
              <a:rPr lang="de-DE" sz="800" dirty="0"/>
              <a:t>o	Bei Jungen: Haushalte mit klaren Regeln, ein Mann im Haushalt, der seinen Platz im Leben des Jungen als Rollenmodell einnehmen konnte</a:t>
            </a:r>
          </a:p>
          <a:p>
            <a:pPr>
              <a:lnSpc>
                <a:spcPct val="80000"/>
              </a:lnSpc>
            </a:pPr>
            <a:r>
              <a:rPr lang="de-DE" sz="800" dirty="0"/>
              <a:t>o	Bei Mädchen: Betonung von Unabhängigkeit, weibliche Führungspersonen            </a:t>
            </a:r>
          </a:p>
          <a:p>
            <a:pPr>
              <a:lnSpc>
                <a:spcPct val="80000"/>
              </a:lnSpc>
            </a:pPr>
            <a:endParaRPr lang="de-DE" sz="800" dirty="0"/>
          </a:p>
          <a:p>
            <a:pPr>
              <a:lnSpc>
                <a:spcPct val="80000"/>
              </a:lnSpc>
            </a:pPr>
            <a:r>
              <a:rPr lang="de-DE" sz="800" dirty="0"/>
              <a:t>Cluster 4</a:t>
            </a:r>
          </a:p>
          <a:p>
            <a:pPr>
              <a:lnSpc>
                <a:spcPct val="80000"/>
              </a:lnSpc>
            </a:pPr>
            <a:r>
              <a:rPr lang="de-DE" sz="800" dirty="0"/>
              <a:t>-	das Vorhandensein  von Bezugspersonen und außerfamiliären Beziehungen </a:t>
            </a:r>
          </a:p>
          <a:p>
            <a:pPr>
              <a:lnSpc>
                <a:spcPct val="80000"/>
              </a:lnSpc>
            </a:pPr>
            <a:r>
              <a:rPr lang="de-DE" sz="800" dirty="0"/>
              <a:t>-	Selbstachtung und Selbstwirksamkeit werden gefördert durch unterstützende Beziehungen</a:t>
            </a:r>
          </a:p>
          <a:p>
            <a:pPr>
              <a:lnSpc>
                <a:spcPct val="80000"/>
              </a:lnSpc>
            </a:pPr>
            <a:r>
              <a:rPr lang="de-DE" sz="800" dirty="0"/>
              <a:t>-	Großeltern,  Mitglieder der Kirchgemeinde, ältere Geschwister, andere Familienangehörige, wie Onkel und Tanten </a:t>
            </a:r>
          </a:p>
          <a:p>
            <a:pPr>
              <a:lnSpc>
                <a:spcPct val="80000"/>
              </a:lnSpc>
            </a:pPr>
            <a:r>
              <a:rPr lang="de-DE" sz="800" dirty="0"/>
              <a:t>-	Ersatzeltern wichtige Rolle als positives Model zur Identifikation</a:t>
            </a:r>
          </a:p>
          <a:p>
            <a:pPr>
              <a:lnSpc>
                <a:spcPct val="80000"/>
              </a:lnSpc>
            </a:pPr>
            <a:r>
              <a:rPr lang="de-DE" sz="800" dirty="0"/>
              <a:t>-	Religiöse Überzeugungen dienten auch als Schutzfaktor; stellten Struktur für ihr Leben zur Verfügung und vermittelten Stabilität</a:t>
            </a:r>
          </a:p>
          <a:p>
            <a:pPr>
              <a:lnSpc>
                <a:spcPct val="80000"/>
              </a:lnSpc>
            </a:pPr>
            <a:r>
              <a:rPr lang="de-DE" sz="800" dirty="0"/>
              <a:t>-	Engagement in außerschulischen Aktivitäten </a:t>
            </a:r>
          </a:p>
          <a:p>
            <a:pPr>
              <a:lnSpc>
                <a:spcPct val="80000"/>
              </a:lnSpc>
            </a:pPr>
            <a:endParaRPr lang="de-DE" sz="800" dirty="0"/>
          </a:p>
          <a:p>
            <a:pPr>
              <a:lnSpc>
                <a:spcPct val="80000"/>
              </a:lnSpc>
            </a:pPr>
            <a:endParaRPr lang="de-DE" sz="800" dirty="0"/>
          </a:p>
          <a:p>
            <a:pPr>
              <a:lnSpc>
                <a:spcPct val="80000"/>
              </a:lnSpc>
            </a:pPr>
            <a:r>
              <a:rPr lang="de-DE" sz="800" dirty="0"/>
              <a:t>3.2. </a:t>
            </a:r>
            <a:r>
              <a:rPr lang="de-DE" sz="800" dirty="0" err="1"/>
              <a:t>aufkumulierte</a:t>
            </a:r>
            <a:r>
              <a:rPr lang="de-DE" sz="800" dirty="0"/>
              <a:t> Folgen</a:t>
            </a:r>
          </a:p>
          <a:p>
            <a:pPr>
              <a:lnSpc>
                <a:spcPct val="80000"/>
              </a:lnSpc>
            </a:pPr>
            <a:r>
              <a:rPr lang="de-DE" sz="800" dirty="0"/>
              <a:t>-	Resilienz, ist ein Zusammenspiel von vielen Faktoren, deren Grundstein im Kindesalter gelegt wird und durch Reaktionen und Handlungsergebnisse in dem späteren Leben beeinflusst wird. </a:t>
            </a:r>
          </a:p>
          <a:p>
            <a:pPr>
              <a:lnSpc>
                <a:spcPct val="80000"/>
              </a:lnSpc>
            </a:pPr>
            <a:endParaRPr lang="de-DE" sz="800" dirty="0"/>
          </a:p>
          <a:p>
            <a:pPr>
              <a:lnSpc>
                <a:spcPct val="80000"/>
              </a:lnSpc>
            </a:pPr>
            <a:r>
              <a:rPr lang="de-DE" sz="800" dirty="0"/>
              <a:t>3.3. Geschlechtsunterschiede</a:t>
            </a:r>
          </a:p>
          <a:p>
            <a:pPr>
              <a:lnSpc>
                <a:spcPct val="80000"/>
              </a:lnSpc>
            </a:pPr>
            <a:r>
              <a:rPr lang="de-DE" sz="800" dirty="0"/>
              <a:t>o	Die Wirkung der Schutzfaktoren hängt entscheidend vom Geschlecht des Kindes ab: </a:t>
            </a:r>
          </a:p>
          <a:p>
            <a:pPr>
              <a:lnSpc>
                <a:spcPct val="80000"/>
              </a:lnSpc>
            </a:pPr>
            <a:r>
              <a:rPr lang="de-DE" sz="800" dirty="0"/>
              <a:t>o	äußere Schutzfaktoren größeren Einfluss auf high-</a:t>
            </a:r>
            <a:r>
              <a:rPr lang="de-DE" sz="800" dirty="0" err="1"/>
              <a:t>risk</a:t>
            </a:r>
            <a:r>
              <a:rPr lang="de-DE" sz="800" dirty="0"/>
              <a:t> Männer</a:t>
            </a:r>
          </a:p>
          <a:p>
            <a:pPr>
              <a:lnSpc>
                <a:spcPct val="80000"/>
              </a:lnSpc>
            </a:pPr>
            <a:r>
              <a:rPr lang="de-DE" sz="800" dirty="0"/>
              <a:t>o	Schutzfaktoren innerhalb der Person: Temperament, kognitive Fähigkeiten, </a:t>
            </a:r>
            <a:r>
              <a:rPr lang="de-DE" sz="800" dirty="0" err="1"/>
              <a:t>locus</a:t>
            </a:r>
            <a:r>
              <a:rPr lang="de-DE" sz="800" dirty="0"/>
              <a:t> </a:t>
            </a:r>
            <a:r>
              <a:rPr lang="de-DE" sz="800" dirty="0" err="1"/>
              <a:t>of</a:t>
            </a:r>
            <a:r>
              <a:rPr lang="de-DE" sz="800" dirty="0"/>
              <a:t> </a:t>
            </a:r>
            <a:r>
              <a:rPr lang="de-DE" sz="800" dirty="0" err="1"/>
              <a:t>control</a:t>
            </a:r>
            <a:r>
              <a:rPr lang="de-DE" sz="800" dirty="0"/>
              <a:t>, größeren Einfluss auf high-</a:t>
            </a:r>
            <a:r>
              <a:rPr lang="de-DE" sz="800" dirty="0" err="1"/>
              <a:t>risk</a:t>
            </a:r>
            <a:r>
              <a:rPr lang="de-DE" sz="800" dirty="0"/>
              <a:t> Frauen</a:t>
            </a:r>
          </a:p>
          <a:p>
            <a:pPr>
              <a:lnSpc>
                <a:spcPct val="80000"/>
              </a:lnSpc>
            </a:pPr>
            <a:endParaRPr lang="de-DE" sz="800" dirty="0"/>
          </a:p>
          <a:p>
            <a:pPr>
              <a:lnSpc>
                <a:spcPct val="80000"/>
              </a:lnSpc>
            </a:pPr>
            <a:r>
              <a:rPr lang="de-DE" sz="800" dirty="0"/>
              <a:t>4 </a:t>
            </a:r>
            <a:r>
              <a:rPr lang="de-DE" sz="800" dirty="0" err="1"/>
              <a:t>ZusammenfassungEigenschaften</a:t>
            </a:r>
            <a:r>
              <a:rPr lang="de-DE" sz="800" dirty="0"/>
              <a:t> </a:t>
            </a:r>
            <a:r>
              <a:rPr lang="de-DE" sz="800" dirty="0" err="1"/>
              <a:t>resilienter</a:t>
            </a:r>
            <a:r>
              <a:rPr lang="de-DE" sz="800" dirty="0"/>
              <a:t> Personen:</a:t>
            </a:r>
          </a:p>
          <a:p>
            <a:pPr>
              <a:lnSpc>
                <a:spcPct val="80000"/>
              </a:lnSpc>
            </a:pPr>
            <a:r>
              <a:rPr lang="de-DE" sz="800" dirty="0"/>
              <a:t>-	Interne Kontrollüberzeugung</a:t>
            </a:r>
          </a:p>
          <a:p>
            <a:pPr>
              <a:lnSpc>
                <a:spcPct val="80000"/>
              </a:lnSpc>
            </a:pPr>
            <a:r>
              <a:rPr lang="de-DE" sz="800" dirty="0"/>
              <a:t>o	1.Kern= stabile Selbstwirksamkeitsüberzeugungen ( Ich kann etwas!)2.gewisses Maß an </a:t>
            </a:r>
            <a:r>
              <a:rPr lang="de-DE" sz="800" dirty="0" err="1"/>
              <a:t>EgokontrolleImpulskontrolleFähigkeit</a:t>
            </a:r>
            <a:r>
              <a:rPr lang="de-DE" sz="800" dirty="0"/>
              <a:t> zum BelohnungsaufschubNeugierverhalten3. gutes Problemlöseverhalten ( korreliert hoch mit Intelligenz)</a:t>
            </a:r>
          </a:p>
          <a:p>
            <a:pPr>
              <a:lnSpc>
                <a:spcPct val="80000"/>
              </a:lnSpc>
            </a:pPr>
            <a:r>
              <a:rPr lang="de-DE" sz="800" dirty="0"/>
              <a:t>o	4. Unabhängigkeit ( erledigen Dinge selbst, denen sie gewachsen sind)</a:t>
            </a:r>
          </a:p>
          <a:p>
            <a:pPr>
              <a:lnSpc>
                <a:spcPct val="80000"/>
              </a:lnSpc>
            </a:pPr>
            <a:r>
              <a:rPr lang="de-DE" sz="800" dirty="0"/>
              <a:t>-	Leben als Herausforderung</a:t>
            </a:r>
          </a:p>
          <a:p>
            <a:pPr>
              <a:lnSpc>
                <a:spcPct val="80000"/>
              </a:lnSpc>
            </a:pPr>
            <a:r>
              <a:rPr lang="de-DE" sz="800" dirty="0"/>
              <a:t>o	1. optimistische Grundeinstellung2. Fähigkeit die positiven Aspekte von Veränderungen zu erkennen und die negativen Aspekte der Situation zu minimieren3. flexible Denk- und Handlungsweise ( gute Anpassungsfähigkeit an verschiedenste Situationen)4. Fähigkeit, eine Situation aus verschiedenen Perspektiven zu betrachten und alternative Problemlösungen abzuleiten Verpflichtungsgefühl</a:t>
            </a:r>
          </a:p>
          <a:p>
            <a:pPr>
              <a:lnSpc>
                <a:spcPct val="80000"/>
              </a:lnSpc>
            </a:pPr>
            <a:r>
              <a:rPr lang="de-DE" sz="800" dirty="0"/>
              <a:t>o	1. können Bedeutung und Wert im eigenen Tun bzw. einen Zweck und Sinn in der eigenen Existenz sehen (gehen Verpflichtungen ein)2. In schwierigen Zeiten können sie sich  zum </a:t>
            </a:r>
            <a:r>
              <a:rPr lang="de-DE" sz="800" dirty="0" err="1"/>
              <a:t>Durc</a:t>
            </a:r>
            <a:endParaRPr lang="de-DE" sz="800" dirty="0"/>
          </a:p>
          <a:p>
            <a:pPr>
              <a:lnSpc>
                <a:spcPct val="80000"/>
              </a:lnSpc>
            </a:pPr>
            <a:endParaRPr lang="en-US" sz="800" dirty="0"/>
          </a:p>
        </p:txBody>
      </p:sp>
    </p:spTree>
    <p:extLst>
      <p:ext uri="{BB962C8B-B14F-4D97-AF65-F5344CB8AC3E}">
        <p14:creationId xmlns:p14="http://schemas.microsoft.com/office/powerpoint/2010/main" val="97528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B0A04-2C66-43D8-AA6C-2BF78BD84052}" type="slidenum">
              <a:rPr lang="de-CH"/>
              <a:pPr/>
              <a:t>7</a:t>
            </a:fld>
            <a:endParaRPr lang="de-CH"/>
          </a:p>
        </p:txBody>
      </p:sp>
      <p:sp>
        <p:nvSpPr>
          <p:cNvPr id="339970" name="Rectangle 2"/>
          <p:cNvSpPr>
            <a:spLocks noGrp="1" noRot="1" noChangeAspect="1" noChangeArrowheads="1" noTextEdit="1"/>
          </p:cNvSpPr>
          <p:nvPr>
            <p:ph type="sldImg"/>
          </p:nvPr>
        </p:nvSpPr>
        <p:spPr>
          <a:xfrm>
            <a:off x="280988" y="844550"/>
            <a:ext cx="6046787" cy="3973513"/>
          </a:xfrm>
          <a:ln/>
        </p:spPr>
      </p:sp>
      <p:sp>
        <p:nvSpPr>
          <p:cNvPr id="339971" name="Rectangle 3"/>
          <p:cNvSpPr>
            <a:spLocks noGrp="1" noChangeArrowheads="1"/>
          </p:cNvSpPr>
          <p:nvPr>
            <p:ph type="body" idx="1"/>
          </p:nvPr>
        </p:nvSpPr>
        <p:spPr>
          <a:xfrm>
            <a:off x="881495" y="5154615"/>
            <a:ext cx="4847439" cy="4818555"/>
          </a:xfrm>
        </p:spPr>
        <p:txBody>
          <a:bodyPr/>
          <a:lstStyle/>
          <a:p>
            <a:endParaRPr lang="en-US"/>
          </a:p>
        </p:txBody>
      </p:sp>
    </p:spTree>
    <p:extLst>
      <p:ext uri="{BB962C8B-B14F-4D97-AF65-F5344CB8AC3E}">
        <p14:creationId xmlns:p14="http://schemas.microsoft.com/office/powerpoint/2010/main" val="45292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061A8-C900-4AC1-A1BB-3415D48E5078}" type="slidenum">
              <a:rPr lang="de-CH"/>
              <a:pPr/>
              <a:t>8</a:t>
            </a:fld>
            <a:endParaRPr lang="de-CH"/>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151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154CC-7860-4978-869B-63A4F0213BD5}" type="slidenum">
              <a:rPr lang="de-CH"/>
              <a:pPr/>
              <a:t>9</a:t>
            </a:fld>
            <a:endParaRPr lang="de-CH"/>
          </a:p>
        </p:txBody>
      </p:sp>
      <p:sp>
        <p:nvSpPr>
          <p:cNvPr id="388098" name="Rectangle 2"/>
          <p:cNvSpPr>
            <a:spLocks noGrp="1" noRot="1" noChangeAspect="1" noChangeArrowheads="1" noTextEdit="1"/>
          </p:cNvSpPr>
          <p:nvPr>
            <p:ph type="sldImg"/>
          </p:nvPr>
        </p:nvSpPr>
        <p:spPr>
          <a:xfrm>
            <a:off x="280988" y="844550"/>
            <a:ext cx="6046787" cy="3973513"/>
          </a:xfrm>
          <a:ln/>
        </p:spPr>
      </p:sp>
      <p:sp>
        <p:nvSpPr>
          <p:cNvPr id="388099" name="Rectangle 3"/>
          <p:cNvSpPr>
            <a:spLocks noGrp="1" noChangeArrowheads="1"/>
          </p:cNvSpPr>
          <p:nvPr>
            <p:ph type="body" idx="1"/>
          </p:nvPr>
        </p:nvSpPr>
        <p:spPr>
          <a:xfrm>
            <a:off x="881495" y="5154615"/>
            <a:ext cx="4847439" cy="4818555"/>
          </a:xfrm>
        </p:spPr>
        <p:txBody>
          <a:bodyPr/>
          <a:lstStyle/>
          <a:p>
            <a:endParaRPr lang="en-US"/>
          </a:p>
        </p:txBody>
      </p:sp>
    </p:spTree>
    <p:extLst>
      <p:ext uri="{BB962C8B-B14F-4D97-AF65-F5344CB8AC3E}">
        <p14:creationId xmlns:p14="http://schemas.microsoft.com/office/powerpoint/2010/main" val="301520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08FD7-E35C-48F0-93CB-8D4B0734197C}" type="slidenum">
              <a:rPr lang="de-CH"/>
              <a:pPr/>
              <a:t>10</a:t>
            </a:fld>
            <a:endParaRPr lang="de-CH"/>
          </a:p>
        </p:txBody>
      </p:sp>
      <p:sp>
        <p:nvSpPr>
          <p:cNvPr id="348162" name="Rectangle 2"/>
          <p:cNvSpPr>
            <a:spLocks noGrp="1" noRot="1" noChangeAspect="1" noChangeArrowheads="1" noTextEdit="1"/>
          </p:cNvSpPr>
          <p:nvPr>
            <p:ph type="sldImg"/>
          </p:nvPr>
        </p:nvSpPr>
        <p:spPr>
          <a:xfrm>
            <a:off x="280988" y="844550"/>
            <a:ext cx="6046787" cy="3973513"/>
          </a:xfrm>
          <a:ln/>
        </p:spPr>
      </p:sp>
      <p:sp>
        <p:nvSpPr>
          <p:cNvPr id="348163" name="Rectangle 3"/>
          <p:cNvSpPr>
            <a:spLocks noGrp="1" noChangeArrowheads="1"/>
          </p:cNvSpPr>
          <p:nvPr>
            <p:ph type="body" idx="1"/>
          </p:nvPr>
        </p:nvSpPr>
        <p:spPr>
          <a:xfrm>
            <a:off x="881495" y="5154615"/>
            <a:ext cx="4847439" cy="4818555"/>
          </a:xfrm>
        </p:spPr>
        <p:txBody>
          <a:bodyPr/>
          <a:lstStyle/>
          <a:p>
            <a:endParaRPr lang="en-US"/>
          </a:p>
        </p:txBody>
      </p:sp>
    </p:spTree>
    <p:extLst>
      <p:ext uri="{BB962C8B-B14F-4D97-AF65-F5344CB8AC3E}">
        <p14:creationId xmlns:p14="http://schemas.microsoft.com/office/powerpoint/2010/main" val="192295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F5E8E-8DF2-4A54-BFD6-B8E834CAD568}" type="slidenum">
              <a:rPr lang="de-CH"/>
              <a:pPr/>
              <a:t>11</a:t>
            </a:fld>
            <a:endParaRPr lang="de-CH"/>
          </a:p>
        </p:txBody>
      </p:sp>
      <p:sp>
        <p:nvSpPr>
          <p:cNvPr id="358402" name="Rectangle 2"/>
          <p:cNvSpPr>
            <a:spLocks noGrp="1" noRot="1" noChangeAspect="1" noChangeArrowheads="1" noTextEdit="1"/>
          </p:cNvSpPr>
          <p:nvPr>
            <p:ph type="sldImg"/>
          </p:nvPr>
        </p:nvSpPr>
        <p:spPr>
          <a:xfrm>
            <a:off x="280988" y="844550"/>
            <a:ext cx="6046787" cy="3973513"/>
          </a:xfrm>
          <a:ln/>
        </p:spPr>
      </p:sp>
      <p:sp>
        <p:nvSpPr>
          <p:cNvPr id="358403" name="Rectangle 3"/>
          <p:cNvSpPr>
            <a:spLocks noGrp="1" noChangeArrowheads="1"/>
          </p:cNvSpPr>
          <p:nvPr>
            <p:ph type="body" idx="1"/>
          </p:nvPr>
        </p:nvSpPr>
        <p:spPr>
          <a:xfrm>
            <a:off x="881495" y="5154615"/>
            <a:ext cx="4847439" cy="4818555"/>
          </a:xfrm>
        </p:spPr>
        <p:txBody>
          <a:bodyPr/>
          <a:lstStyle/>
          <a:p>
            <a:endParaRPr lang="en-US"/>
          </a:p>
        </p:txBody>
      </p:sp>
    </p:spTree>
    <p:extLst>
      <p:ext uri="{BB962C8B-B14F-4D97-AF65-F5344CB8AC3E}">
        <p14:creationId xmlns:p14="http://schemas.microsoft.com/office/powerpoint/2010/main" val="380371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82955" y="3263899"/>
            <a:ext cx="8873490"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04925" y="5308600"/>
            <a:ext cx="7829550"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0696" y="365125"/>
            <a:ext cx="2250996"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17710" y="365125"/>
            <a:ext cx="6622494"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1848644" y="404813"/>
            <a:ext cx="8139470" cy="792162"/>
          </a:xfrm>
        </p:spPr>
        <p:txBody>
          <a:bodyPr/>
          <a:lstStyle/>
          <a:p>
            <a:r>
              <a:rPr lang="de-DE"/>
              <a:t>Titelmasterformat durch Klicken bearbeiten</a:t>
            </a:r>
            <a:endParaRPr lang="de-CH"/>
          </a:p>
        </p:txBody>
      </p:sp>
      <p:sp>
        <p:nvSpPr>
          <p:cNvPr id="3" name="Inhaltsplatzhalter 2"/>
          <p:cNvSpPr>
            <a:spLocks noGrp="1"/>
          </p:cNvSpPr>
          <p:nvPr>
            <p:ph sz="half" idx="1"/>
          </p:nvPr>
        </p:nvSpPr>
        <p:spPr>
          <a:xfrm>
            <a:off x="1848644" y="1628776"/>
            <a:ext cx="3981834" cy="4467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04469" y="1628776"/>
            <a:ext cx="3983646" cy="4467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a:xfrm>
            <a:off x="782955" y="6248400"/>
            <a:ext cx="2174875" cy="457200"/>
          </a:xfrm>
          <a:prstGeom prst="rect">
            <a:avLst/>
          </a:prstGeom>
        </p:spPr>
        <p:txBody>
          <a:bodyPr/>
          <a:lstStyle>
            <a:lvl1pPr>
              <a:defRPr/>
            </a:lvl1pPr>
          </a:lstStyle>
          <a:p>
            <a:endParaRPr lang="de-CH"/>
          </a:p>
        </p:txBody>
      </p:sp>
      <p:sp>
        <p:nvSpPr>
          <p:cNvPr id="6" name="Fußzeilenplatzhalter 5"/>
          <p:cNvSpPr>
            <a:spLocks noGrp="1"/>
          </p:cNvSpPr>
          <p:nvPr>
            <p:ph type="ftr" sz="quarter" idx="11"/>
          </p:nvPr>
        </p:nvSpPr>
        <p:spPr>
          <a:xfrm>
            <a:off x="3566795" y="6248400"/>
            <a:ext cx="3305810" cy="457200"/>
          </a:xfrm>
          <a:prstGeom prst="rect">
            <a:avLst/>
          </a:prstGeom>
        </p:spPr>
        <p:txBody>
          <a:bodyPr/>
          <a:lstStyle>
            <a:lvl1pPr>
              <a:defRPr/>
            </a:lvl1pPr>
          </a:lstStyle>
          <a:p>
            <a:endParaRPr lang="de-CH"/>
          </a:p>
        </p:txBody>
      </p:sp>
      <p:sp>
        <p:nvSpPr>
          <p:cNvPr id="7" name="Foliennummernplatzhalter 6"/>
          <p:cNvSpPr>
            <a:spLocks noGrp="1"/>
          </p:cNvSpPr>
          <p:nvPr>
            <p:ph type="sldNum" sz="quarter" idx="12"/>
          </p:nvPr>
        </p:nvSpPr>
        <p:spPr>
          <a:xfrm>
            <a:off x="7481571" y="6248400"/>
            <a:ext cx="2506544" cy="457200"/>
          </a:xfrm>
          <a:prstGeom prst="rect">
            <a:avLst/>
          </a:prstGeom>
        </p:spPr>
        <p:txBody>
          <a:bodyPr/>
          <a:lstStyle>
            <a:lvl1pPr>
              <a:defRPr/>
            </a:lvl1pPr>
          </a:lstStyle>
          <a:p>
            <a:fld id="{CE6CA890-91CA-4D0B-98C6-4A9753F1F7B0}" type="slidenum">
              <a:rPr lang="de-CH"/>
              <a:pPr/>
              <a:t>‹Nr.›</a:t>
            </a:fld>
            <a:endParaRPr lang="de-CH"/>
          </a:p>
        </p:txBody>
      </p:sp>
    </p:spTree>
    <p:extLst>
      <p:ext uri="{BB962C8B-B14F-4D97-AF65-F5344CB8AC3E}">
        <p14:creationId xmlns:p14="http://schemas.microsoft.com/office/powerpoint/2010/main" val="24907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17709" y="631827"/>
            <a:ext cx="9404191"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17709" y="1648843"/>
            <a:ext cx="9404191"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2272" y="1709740"/>
            <a:ext cx="9003983"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12272" y="4589465"/>
            <a:ext cx="900398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5" name="Footer Placeholder 4"/>
          <p:cNvSpPr>
            <a:spLocks noGrp="1"/>
          </p:cNvSpPr>
          <p:nvPr>
            <p:ph type="ftr" sz="quarter" idx="11"/>
          </p:nvPr>
        </p:nvSpPr>
        <p:spPr>
          <a:xfrm>
            <a:off x="3458051" y="6356352"/>
            <a:ext cx="3523298"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17709"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284946" y="1825625"/>
            <a:ext cx="4436745"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19068" y="365127"/>
            <a:ext cx="9003983"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19070" y="1681163"/>
            <a:ext cx="441635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19070" y="2505075"/>
            <a:ext cx="441635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284947" y="1681163"/>
            <a:ext cx="44381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284947" y="2505075"/>
            <a:ext cx="4438105"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8" name="Footer Placeholder 7"/>
          <p:cNvSpPr>
            <a:spLocks noGrp="1"/>
          </p:cNvSpPr>
          <p:nvPr>
            <p:ph type="ftr" sz="quarter" idx="11"/>
          </p:nvPr>
        </p:nvSpPr>
        <p:spPr>
          <a:xfrm>
            <a:off x="3458051" y="6356352"/>
            <a:ext cx="3523298"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4" name="Footer Placeholder 3"/>
          <p:cNvSpPr>
            <a:spLocks noGrp="1"/>
          </p:cNvSpPr>
          <p:nvPr>
            <p:ph type="ftr" sz="quarter" idx="11"/>
          </p:nvPr>
        </p:nvSpPr>
        <p:spPr>
          <a:xfrm>
            <a:off x="3458051" y="6356352"/>
            <a:ext cx="3523298"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3" name="Footer Placeholder 2"/>
          <p:cNvSpPr>
            <a:spLocks noGrp="1"/>
          </p:cNvSpPr>
          <p:nvPr>
            <p:ph type="ftr" sz="quarter" idx="11"/>
          </p:nvPr>
        </p:nvSpPr>
        <p:spPr>
          <a:xfrm>
            <a:off x="3458051" y="6356352"/>
            <a:ext cx="3523298"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438105" y="987427"/>
            <a:ext cx="52849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19069" y="457200"/>
            <a:ext cx="33669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438105" y="987427"/>
            <a:ext cx="528494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19069" y="2057400"/>
            <a:ext cx="33669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17709" y="6356352"/>
            <a:ext cx="2348865" cy="365125"/>
          </a:xfrm>
          <a:prstGeom prst="rect">
            <a:avLst/>
          </a:prstGeom>
        </p:spPr>
        <p:txBody>
          <a:bodyPr/>
          <a:lstStyle/>
          <a:p>
            <a:fld id="{2E338DC9-5F08-48C9-A2FE-EF6F2C6415F0}" type="datetimeFigureOut">
              <a:rPr lang="de-CH" smtClean="0"/>
              <a:t>04.12.2016</a:t>
            </a:fld>
            <a:endParaRPr lang="de-CH"/>
          </a:p>
        </p:txBody>
      </p:sp>
      <p:sp>
        <p:nvSpPr>
          <p:cNvPr id="6" name="Footer Placeholder 5"/>
          <p:cNvSpPr>
            <a:spLocks noGrp="1"/>
          </p:cNvSpPr>
          <p:nvPr>
            <p:ph type="ftr" sz="quarter" idx="11"/>
          </p:nvPr>
        </p:nvSpPr>
        <p:spPr>
          <a:xfrm>
            <a:off x="3458051" y="6356352"/>
            <a:ext cx="3523298"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9886791" y="4489452"/>
            <a:ext cx="5653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709" y="627697"/>
            <a:ext cx="9003983"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17709" y="1648843"/>
            <a:ext cx="9003983"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305636" y="5959190"/>
            <a:ext cx="804941" cy="603706"/>
          </a:xfrm>
          <a:prstGeom prst="rect">
            <a:avLst/>
          </a:prstGeom>
        </p:spPr>
      </p:pic>
      <p:pic>
        <p:nvPicPr>
          <p:cNvPr id="10" name="Grafik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17709" y="6308977"/>
            <a:ext cx="3153103" cy="233797"/>
          </a:xfrm>
          <a:prstGeom prst="rect">
            <a:avLst/>
          </a:prstGeom>
        </p:spPr>
      </p:pic>
      <p:pic>
        <p:nvPicPr>
          <p:cNvPr id="11" name="Grafik 10"/>
          <p:cNvPicPr>
            <a:picLocks noChangeAspect="1"/>
          </p:cNvPicPr>
          <p:nvPr userDrawn="1"/>
        </p:nvPicPr>
        <p:blipFill rotWithShape="1">
          <a:blip r:embed="rId16" cstate="print">
            <a:extLst>
              <a:ext uri="{28A0092B-C50C-407E-A947-70E740481C1C}">
                <a14:useLocalDpi xmlns:a14="http://schemas.microsoft.com/office/drawing/2010/main" val="0"/>
              </a:ext>
            </a:extLst>
          </a:blip>
          <a:srcRect/>
          <a:stretch/>
        </p:blipFill>
        <p:spPr>
          <a:xfrm>
            <a:off x="-118593" y="-147942"/>
            <a:ext cx="10676586" cy="6464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200" b="1"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lumMod val="50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gandyslondon.com/our-journey"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a:spLocks noGrp="1"/>
          </p:cNvSpPr>
          <p:nvPr>
            <p:ph type="subTitle" idx="1"/>
          </p:nvPr>
        </p:nvSpPr>
        <p:spPr>
          <a:xfrm>
            <a:off x="1304925" y="5127743"/>
            <a:ext cx="8251670" cy="1012371"/>
          </a:xfrm>
        </p:spPr>
        <p:txBody>
          <a:bodyPr/>
          <a:lstStyle/>
          <a:p>
            <a:pPr algn="r"/>
            <a:r>
              <a:rPr lang="de-CH" dirty="0"/>
              <a:t>Prof. Dr. med. Samuel Pfeifer</a:t>
            </a:r>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t="13829" b="19616"/>
          <a:stretch/>
        </p:blipFill>
        <p:spPr>
          <a:xfrm>
            <a:off x="0" y="-1323189"/>
            <a:ext cx="10676586" cy="4742905"/>
          </a:xfrm>
          <a:prstGeom prst="rect">
            <a:avLst/>
          </a:prstGeom>
        </p:spPr>
      </p:pic>
      <p:sp>
        <p:nvSpPr>
          <p:cNvPr id="4" name="Titel 1"/>
          <p:cNvSpPr>
            <a:spLocks noGrp="1"/>
          </p:cNvSpPr>
          <p:nvPr>
            <p:ph type="ctrTitle"/>
          </p:nvPr>
        </p:nvSpPr>
        <p:spPr>
          <a:xfrm>
            <a:off x="782955" y="2502567"/>
            <a:ext cx="8873490" cy="2454444"/>
          </a:xfrm>
        </p:spPr>
        <p:txBody>
          <a:bodyPr>
            <a:normAutofit fontScale="90000"/>
          </a:bodyPr>
          <a:lstStyle/>
          <a:p>
            <a:pPr algn="r"/>
            <a:r>
              <a:rPr lang="de-CH" sz="7300" b="1" spc="1200" dirty="0">
                <a:solidFill>
                  <a:schemeClr val="bg1"/>
                </a:solidFill>
              </a:rPr>
              <a:t>RESILIENZ</a:t>
            </a:r>
            <a:br>
              <a:rPr lang="de-CH" dirty="0"/>
            </a:br>
            <a:r>
              <a:rPr lang="de-CH" sz="4000" dirty="0"/>
              <a:t>psychosoziale Faktoren und Persönlichkeitseigenschaften für eine erfolgreiche Lebensbewältigung</a:t>
            </a:r>
            <a:endParaRPr lang="de-CH" dirty="0"/>
          </a:p>
        </p:txBody>
      </p:sp>
    </p:spTree>
    <p:extLst>
      <p:ext uri="{BB962C8B-B14F-4D97-AF65-F5344CB8AC3E}">
        <p14:creationId xmlns:p14="http://schemas.microsoft.com/office/powerpoint/2010/main" val="403611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de-DE" sz="2800" dirty="0"/>
              <a:t>Resiliente Kinder im Erwachsenenalter</a:t>
            </a:r>
          </a:p>
        </p:txBody>
      </p:sp>
      <p:sp>
        <p:nvSpPr>
          <p:cNvPr id="347139" name="Rectangle 3"/>
          <p:cNvSpPr>
            <a:spLocks noGrp="1" noChangeArrowheads="1"/>
          </p:cNvSpPr>
          <p:nvPr>
            <p:ph type="body" idx="1"/>
          </p:nvPr>
        </p:nvSpPr>
        <p:spPr/>
        <p:txBody>
          <a:bodyPr/>
          <a:lstStyle/>
          <a:p>
            <a:r>
              <a:rPr lang="de-DE" sz="2400">
                <a:cs typeface="Times New Roman" pitchFamily="18" charset="0"/>
              </a:rPr>
              <a:t>Leben im Kontrast zur traumatischen Umfeld in der Kindheit</a:t>
            </a:r>
            <a:r>
              <a:rPr lang="de-DE" sz="2400"/>
              <a:t> </a:t>
            </a:r>
          </a:p>
          <a:p>
            <a:r>
              <a:rPr lang="de-DE" sz="2400">
                <a:cs typeface="Times New Roman" pitchFamily="18" charset="0"/>
              </a:rPr>
              <a:t>Nahezu alle (2 Ausnahmen) resilienten Personen in waren in ihren 30er Jahren auf dem gleichen Stand wie low-risk Kinder</a:t>
            </a:r>
            <a:endParaRPr lang="de-DE" sz="2400"/>
          </a:p>
          <a:p>
            <a:r>
              <a:rPr lang="en-GB" sz="2400">
                <a:cs typeface="Times New Roman" pitchFamily="18" charset="0"/>
              </a:rPr>
              <a:t>Internaler locus of control</a:t>
            </a:r>
            <a:r>
              <a:rPr lang="de-DE" sz="2400"/>
              <a:t>, </a:t>
            </a:r>
            <a:r>
              <a:rPr lang="de-DE" sz="2400">
                <a:cs typeface="Times New Roman" pitchFamily="18" charset="0"/>
              </a:rPr>
              <a:t>positives Selbstkonzept</a:t>
            </a:r>
            <a:r>
              <a:rPr lang="de-DE" sz="2400"/>
              <a:t> </a:t>
            </a:r>
          </a:p>
          <a:p>
            <a:r>
              <a:rPr lang="de-DE" sz="2400">
                <a:cs typeface="Times New Roman" pitchFamily="18" charset="0"/>
              </a:rPr>
              <a:t>Spuren der Kindheit auf Erwachsenenalter: </a:t>
            </a:r>
          </a:p>
          <a:p>
            <a:pPr lvl="1"/>
            <a:r>
              <a:rPr lang="de-DE" sz="2000">
                <a:cs typeface="Times New Roman" pitchFamily="18" charset="0"/>
              </a:rPr>
              <a:t>von Stress hervorgerufene Gesundheitsprobleme z.B. Migräne </a:t>
            </a:r>
          </a:p>
          <a:p>
            <a:pPr lvl="1"/>
            <a:r>
              <a:rPr lang="de-DE" sz="2000">
                <a:cs typeface="Times New Roman" pitchFamily="18" charset="0"/>
              </a:rPr>
              <a:t>Zurückhaltung in interpersonalen Beziehungen</a:t>
            </a:r>
          </a:p>
        </p:txBody>
      </p:sp>
    </p:spTree>
    <p:extLst>
      <p:ext uri="{BB962C8B-B14F-4D97-AF65-F5344CB8AC3E}">
        <p14:creationId xmlns:p14="http://schemas.microsoft.com/office/powerpoint/2010/main" val="28463301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de-DE"/>
              <a:t>Gemeinsamkeiten</a:t>
            </a:r>
          </a:p>
        </p:txBody>
      </p:sp>
      <p:sp>
        <p:nvSpPr>
          <p:cNvPr id="357379" name="Rectangle 3"/>
          <p:cNvSpPr>
            <a:spLocks noGrp="1" noChangeArrowheads="1"/>
          </p:cNvSpPr>
          <p:nvPr>
            <p:ph type="body" idx="1"/>
          </p:nvPr>
        </p:nvSpPr>
        <p:spPr/>
        <p:txBody>
          <a:bodyPr/>
          <a:lstStyle/>
          <a:p>
            <a:pPr>
              <a:lnSpc>
                <a:spcPct val="90000"/>
              </a:lnSpc>
            </a:pPr>
            <a:r>
              <a:rPr lang="de-DE" sz="2100" dirty="0">
                <a:cs typeface="Times New Roman" pitchFamily="18" charset="0"/>
              </a:rPr>
              <a:t>Resiliente Personen hatten mindestens eine Bezugsperson,</a:t>
            </a:r>
          </a:p>
          <a:p>
            <a:pPr lvl="1">
              <a:lnSpc>
                <a:spcPct val="90000"/>
              </a:lnSpc>
            </a:pPr>
            <a:r>
              <a:rPr lang="de-DE" sz="1800" dirty="0">
                <a:cs typeface="Times New Roman" pitchFamily="18" charset="0"/>
              </a:rPr>
              <a:t>von denen sie positive Aufmerksamkeit in der Kindheit</a:t>
            </a:r>
            <a:r>
              <a:rPr lang="de-DE" sz="1800" dirty="0"/>
              <a:t> </a:t>
            </a:r>
            <a:r>
              <a:rPr lang="de-DE" sz="1800" dirty="0">
                <a:cs typeface="Times New Roman" pitchFamily="18" charset="0"/>
              </a:rPr>
              <a:t>bekamen</a:t>
            </a:r>
            <a:endParaRPr lang="de-DE" sz="1800" dirty="0"/>
          </a:p>
          <a:p>
            <a:pPr lvl="1">
              <a:lnSpc>
                <a:spcPct val="90000"/>
              </a:lnSpc>
            </a:pPr>
            <a:r>
              <a:rPr lang="de-DE" sz="1800" dirty="0">
                <a:cs typeface="Times New Roman" pitchFamily="18" charset="0"/>
              </a:rPr>
              <a:t>Bezugspersonen: Ersatzeltern, Großeltern, ältere Familienmitglieder.</a:t>
            </a:r>
            <a:r>
              <a:rPr lang="de-DE" sz="1800" dirty="0"/>
              <a:t> </a:t>
            </a:r>
            <a:endParaRPr lang="de-DE" sz="1900" dirty="0">
              <a:cs typeface="Times New Roman" pitchFamily="18" charset="0"/>
            </a:endParaRPr>
          </a:p>
          <a:p>
            <a:pPr>
              <a:lnSpc>
                <a:spcPct val="90000"/>
              </a:lnSpc>
            </a:pPr>
            <a:r>
              <a:rPr lang="de-DE" sz="2100" dirty="0">
                <a:cs typeface="Times New Roman" pitchFamily="18" charset="0"/>
              </a:rPr>
              <a:t>Resiliente Personen fanden emotionale Unterstützung außerhalb der Familie</a:t>
            </a:r>
            <a:r>
              <a:rPr lang="de-DE" sz="2100" dirty="0"/>
              <a:t> </a:t>
            </a:r>
          </a:p>
          <a:p>
            <a:pPr lvl="1">
              <a:lnSpc>
                <a:spcPct val="90000"/>
              </a:lnSpc>
            </a:pPr>
            <a:r>
              <a:rPr lang="de-DE" sz="1800" dirty="0">
                <a:cs typeface="Times New Roman" pitchFamily="18" charset="0"/>
              </a:rPr>
              <a:t>enge Freundschaften, Lieblingslehrer, Pfarrer, Jugendarbeiter</a:t>
            </a:r>
          </a:p>
          <a:p>
            <a:pPr>
              <a:lnSpc>
                <a:spcPct val="90000"/>
              </a:lnSpc>
            </a:pPr>
            <a:r>
              <a:rPr lang="de-DE" sz="2100" dirty="0">
                <a:cs typeface="Times New Roman" pitchFamily="18" charset="0"/>
              </a:rPr>
              <a:t>Teilnahme an außerschulischen Aktivitäten z.B. CVJM</a:t>
            </a:r>
          </a:p>
          <a:p>
            <a:pPr>
              <a:lnSpc>
                <a:spcPct val="90000"/>
              </a:lnSpc>
            </a:pPr>
            <a:r>
              <a:rPr lang="de-DE" sz="2100" dirty="0">
                <a:cs typeface="Times New Roman" pitchFamily="18" charset="0"/>
              </a:rPr>
              <a:t>Glaube / Gebet </a:t>
            </a:r>
          </a:p>
          <a:p>
            <a:pPr>
              <a:lnSpc>
                <a:spcPct val="90000"/>
              </a:lnSpc>
            </a:pPr>
            <a:r>
              <a:rPr lang="de-DE" sz="2100" dirty="0">
                <a:cs typeface="Times New Roman" pitchFamily="18" charset="0"/>
              </a:rPr>
              <a:t>Erkennen eines Lebenssinns, der ihnen die Kontrolle über ihr Schicksal gibt.</a:t>
            </a:r>
          </a:p>
          <a:p>
            <a:pPr>
              <a:lnSpc>
                <a:spcPct val="90000"/>
              </a:lnSpc>
            </a:pPr>
            <a:r>
              <a:rPr lang="de-DE" sz="2100" dirty="0">
                <a:cs typeface="Times New Roman" pitchFamily="18" charset="0"/>
              </a:rPr>
              <a:t>Sie verfügen über ein, teilweise selbst erzeugtes, soziales Netzwerk plus eine optimistische Grundhaltung.</a:t>
            </a:r>
          </a:p>
        </p:txBody>
      </p:sp>
    </p:spTree>
    <p:extLst>
      <p:ext uri="{BB962C8B-B14F-4D97-AF65-F5344CB8AC3E}">
        <p14:creationId xmlns:p14="http://schemas.microsoft.com/office/powerpoint/2010/main" val="29286819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Heidi-Buch als Inspiration</a:t>
            </a:r>
          </a:p>
        </p:txBody>
      </p:sp>
      <p:sp>
        <p:nvSpPr>
          <p:cNvPr id="5" name="Inhaltsplatzhalter 4"/>
          <p:cNvSpPr>
            <a:spLocks noGrp="1"/>
          </p:cNvSpPr>
          <p:nvPr>
            <p:ph sz="half" idx="2"/>
          </p:nvPr>
        </p:nvSpPr>
        <p:spPr>
          <a:xfrm>
            <a:off x="3779501" y="1628776"/>
            <a:ext cx="5616913" cy="4467225"/>
          </a:xfrm>
        </p:spPr>
        <p:txBody>
          <a:bodyPr/>
          <a:lstStyle/>
          <a:p>
            <a:r>
              <a:rPr lang="de-CH" sz="1800" dirty="0"/>
              <a:t>Eine 48-jährige Frau erzählt von ihrer traumatischen Kindheit. „Ich hatte eine schwere Kindheit, die mich später geformt hat.“</a:t>
            </a:r>
          </a:p>
          <a:p>
            <a:r>
              <a:rPr lang="de-CH" sz="1800" dirty="0"/>
              <a:t>Die schwer gestörte Mutter schlägt sie häufig, bestraft sie ungerecht; als 9-jährige muss sie schon auf die kleinen Geschwister aufpassen; in der Schule wird sie gehänselt (sprach Bauern-Dialekt); isoliert; </a:t>
            </a:r>
          </a:p>
          <a:p>
            <a:r>
              <a:rPr lang="de-CH" sz="1800" dirty="0"/>
              <a:t>RESILIENZ – was hat ihr geholfen? – die ersten sieben Jahre bei den Grosseltern haben ihr gezeigt, dass es Menschen mit gutem Herz gibt. Unbeschwerte frühe Kindheit; sie las </a:t>
            </a:r>
            <a:r>
              <a:rPr lang="de-CH" sz="1800" u="sng" dirty="0"/>
              <a:t>Heidi-Buch</a:t>
            </a:r>
            <a:r>
              <a:rPr lang="de-CH" sz="1800" dirty="0"/>
              <a:t> – im Schlaf „immer bei den Grosseltern“ (auch in der Fantasie); Dann kommen die Grosseltern dazu und versuchen, sie zu schützen;</a:t>
            </a:r>
          </a:p>
          <a:p>
            <a:r>
              <a:rPr lang="de-CH" sz="1800" dirty="0"/>
              <a:t>Später wegen ihrer Intelligenz im Mittelpunkt; stärkte ihr Selbstwertgefühl;</a:t>
            </a:r>
          </a:p>
          <a:p>
            <a:endParaRPr lang="de-CH" sz="1800" dirty="0"/>
          </a:p>
        </p:txBody>
      </p:sp>
      <p:pic>
        <p:nvPicPr>
          <p:cNvPr id="1026" name="Picture 2" descr="http://i1.weltbild.ch/asset/vgw/heidi-0720709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7120">
            <a:off x="942674" y="1766978"/>
            <a:ext cx="2171800" cy="3304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8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4 Cluster von Schutzfaktoren</a:t>
            </a:r>
          </a:p>
        </p:txBody>
      </p:sp>
      <p:sp>
        <p:nvSpPr>
          <p:cNvPr id="389123" name="Rectangle 3"/>
          <p:cNvSpPr>
            <a:spLocks noGrp="1" noChangeArrowheads="1"/>
          </p:cNvSpPr>
          <p:nvPr>
            <p:ph type="body" idx="1"/>
          </p:nvPr>
        </p:nvSpPr>
        <p:spPr/>
        <p:txBody>
          <a:bodyPr/>
          <a:lstStyle/>
          <a:p>
            <a:pPr lvl="1"/>
            <a:r>
              <a:rPr lang="en-US"/>
              <a:t>Es fanden sich vier Cluster von Schutzfaktoren, </a:t>
            </a:r>
            <a:r>
              <a:rPr lang="de-DE">
                <a:cs typeface="Times New Roman" pitchFamily="18" charset="0"/>
              </a:rPr>
              <a:t>die es den high-risk Kindern ermöglichen kompetente und  umsorgende Erwachsener zu werden </a:t>
            </a:r>
          </a:p>
          <a:p>
            <a:r>
              <a:rPr lang="de-DE">
                <a:cs typeface="Times New Roman" pitchFamily="18" charset="0"/>
              </a:rPr>
              <a:t>Spezielle Temperamenteigenschaften</a:t>
            </a:r>
          </a:p>
          <a:p>
            <a:r>
              <a:rPr lang="de-DE">
                <a:cs typeface="Times New Roman" pitchFamily="18" charset="0"/>
              </a:rPr>
              <a:t>Fähigkeiten ihre Gaben erfolgreich zu nutzen</a:t>
            </a:r>
          </a:p>
          <a:p>
            <a:r>
              <a:rPr lang="de-DE">
                <a:cs typeface="Times New Roman" pitchFamily="18" charset="0"/>
              </a:rPr>
              <a:t>Betreuungsmuster und Schulerfolg</a:t>
            </a:r>
          </a:p>
          <a:p>
            <a:r>
              <a:rPr lang="en-US"/>
              <a:t>Bezugspersonen und unterstützende Beziehungen.</a:t>
            </a:r>
          </a:p>
        </p:txBody>
      </p:sp>
    </p:spTree>
    <p:extLst>
      <p:ext uri="{BB962C8B-B14F-4D97-AF65-F5344CB8AC3E}">
        <p14:creationId xmlns:p14="http://schemas.microsoft.com/office/powerpoint/2010/main" val="306368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bwMode="auto">
          <a:xfrm>
            <a:off x="1491434" y="3030667"/>
            <a:ext cx="9289290" cy="4608640"/>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a:solidFill>
                <a:schemeClr val="tx2"/>
              </a:solidFill>
              <a:latin typeface="Times New Roman" pitchFamily="18" charset="0"/>
            </a:endParaRPr>
          </a:p>
        </p:txBody>
      </p:sp>
      <p:sp>
        <p:nvSpPr>
          <p:cNvPr id="2" name="Titel 1"/>
          <p:cNvSpPr>
            <a:spLocks noGrp="1"/>
          </p:cNvSpPr>
          <p:nvPr>
            <p:ph type="title"/>
          </p:nvPr>
        </p:nvSpPr>
        <p:spPr>
          <a:xfrm>
            <a:off x="379141" y="337584"/>
            <a:ext cx="3147725" cy="2227297"/>
          </a:xfrm>
        </p:spPr>
        <p:txBody>
          <a:bodyPr/>
          <a:lstStyle/>
          <a:p>
            <a:r>
              <a:rPr lang="de-CH" dirty="0"/>
              <a:t>Personale Ressourcen </a:t>
            </a:r>
            <a:br>
              <a:rPr lang="de-CH" dirty="0"/>
            </a:br>
            <a:r>
              <a:rPr lang="de-CH" sz="1400" dirty="0"/>
              <a:t>(nach Fröhlich-</a:t>
            </a:r>
            <a:r>
              <a:rPr lang="de-CH" sz="1400" dirty="0" err="1"/>
              <a:t>Gildhoff</a:t>
            </a:r>
            <a:r>
              <a:rPr lang="de-CH" sz="1400" dirty="0"/>
              <a:t> </a:t>
            </a:r>
            <a:br>
              <a:rPr lang="de-CH" sz="1400" dirty="0"/>
            </a:br>
            <a:r>
              <a:rPr lang="de-CH" sz="1400" dirty="0"/>
              <a:t>und </a:t>
            </a:r>
            <a:r>
              <a:rPr lang="de-CH" sz="1400" dirty="0" err="1"/>
              <a:t>Rönnau</a:t>
            </a:r>
            <a:r>
              <a:rPr lang="de-CH" sz="1400" dirty="0"/>
              <a:t>-Böse 2011)</a:t>
            </a:r>
            <a:endParaRPr lang="en-US" b="0" dirty="0"/>
          </a:p>
        </p:txBody>
      </p:sp>
      <p:grpSp>
        <p:nvGrpSpPr>
          <p:cNvPr id="26" name="Gruppieren 25"/>
          <p:cNvGrpSpPr/>
          <p:nvPr/>
        </p:nvGrpSpPr>
        <p:grpSpPr>
          <a:xfrm>
            <a:off x="3347440" y="517034"/>
            <a:ext cx="6192860" cy="6209267"/>
            <a:chOff x="2699740" y="260560"/>
            <a:chExt cx="6192860" cy="6209267"/>
          </a:xfrm>
        </p:grpSpPr>
        <p:sp>
          <p:nvSpPr>
            <p:cNvPr id="5" name="Abgerundetes Rechteck 4"/>
            <p:cNvSpPr/>
            <p:nvPr/>
          </p:nvSpPr>
          <p:spPr bwMode="auto">
            <a:xfrm>
              <a:off x="2699740" y="476590"/>
              <a:ext cx="1656230" cy="64809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Selbst- und Fremdwahr-</a:t>
              </a:r>
              <a:br>
                <a:rPr lang="de-CH" sz="1400" dirty="0">
                  <a:solidFill>
                    <a:schemeClr val="tx2"/>
                  </a:solidFill>
                  <a:latin typeface="Calibri" panose="020F0502020204030204" pitchFamily="34" charset="0"/>
                </a:rPr>
              </a:br>
              <a:r>
                <a:rPr lang="de-CH" sz="1400" dirty="0" err="1">
                  <a:solidFill>
                    <a:schemeClr val="tx2"/>
                  </a:solidFill>
                  <a:latin typeface="Calibri" panose="020F0502020204030204" pitchFamily="34" charset="0"/>
                </a:rPr>
                <a:t>nehmung</a:t>
              </a:r>
              <a:endParaRPr lang="en-US" sz="1400" dirty="0">
                <a:solidFill>
                  <a:schemeClr val="tx2"/>
                </a:solidFill>
                <a:latin typeface="Calibri" panose="020F0502020204030204" pitchFamily="34" charset="0"/>
              </a:endParaRPr>
            </a:p>
          </p:txBody>
        </p:sp>
        <p:sp>
          <p:nvSpPr>
            <p:cNvPr id="7" name="Ellipse 6"/>
            <p:cNvSpPr/>
            <p:nvPr/>
          </p:nvSpPr>
          <p:spPr bwMode="auto">
            <a:xfrm>
              <a:off x="4644010" y="260560"/>
              <a:ext cx="2304320" cy="1080150"/>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Angemessene Selbsteinschätzung und Informations-verarbeitung</a:t>
              </a:r>
              <a:endParaRPr lang="en-US" sz="1400" dirty="0">
                <a:solidFill>
                  <a:schemeClr val="tx2"/>
                </a:solidFill>
                <a:latin typeface="Times New Roman" pitchFamily="18" charset="0"/>
              </a:endParaRPr>
            </a:p>
          </p:txBody>
        </p:sp>
        <p:sp>
          <p:nvSpPr>
            <p:cNvPr id="18" name="Abgerundetes Rechteck 17"/>
            <p:cNvSpPr/>
            <p:nvPr/>
          </p:nvSpPr>
          <p:spPr bwMode="auto">
            <a:xfrm>
              <a:off x="7236370" y="476590"/>
              <a:ext cx="1656230" cy="648090"/>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Wie gemein! Was geht im andern vor?</a:t>
              </a:r>
              <a:endParaRPr lang="en-US" sz="1400" dirty="0">
                <a:solidFill>
                  <a:schemeClr val="tx2"/>
                </a:solidFill>
                <a:latin typeface="Calibri" panose="020F0502020204030204" pitchFamily="34" charset="0"/>
              </a:endParaRPr>
            </a:p>
          </p:txBody>
        </p:sp>
        <p:sp>
          <p:nvSpPr>
            <p:cNvPr id="8" name="Abgerundetes Rechteck 7"/>
            <p:cNvSpPr/>
            <p:nvPr/>
          </p:nvSpPr>
          <p:spPr bwMode="auto">
            <a:xfrm>
              <a:off x="2699740" y="1612343"/>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Selbststeuerung</a:t>
              </a:r>
              <a:endParaRPr lang="en-US" sz="1400" dirty="0">
                <a:solidFill>
                  <a:schemeClr val="tx2"/>
                </a:solidFill>
                <a:latin typeface="Calibri" panose="020F0502020204030204" pitchFamily="34" charset="0"/>
              </a:endParaRPr>
            </a:p>
          </p:txBody>
        </p:sp>
        <p:sp>
          <p:nvSpPr>
            <p:cNvPr id="9" name="Ellipse 8"/>
            <p:cNvSpPr/>
            <p:nvPr/>
          </p:nvSpPr>
          <p:spPr bwMode="auto">
            <a:xfrm>
              <a:off x="4644010" y="1412720"/>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Regulation von Gefühlen und </a:t>
              </a:r>
              <a:r>
                <a:rPr lang="de-CH" sz="1400" dirty="0" err="1">
                  <a:solidFill>
                    <a:schemeClr val="tx2"/>
                  </a:solidFill>
                  <a:latin typeface="Times New Roman" pitchFamily="18" charset="0"/>
                </a:rPr>
                <a:t>Erre-gung</a:t>
              </a:r>
              <a:r>
                <a:rPr lang="de-CH" sz="1400" dirty="0">
                  <a:solidFill>
                    <a:schemeClr val="tx2"/>
                  </a:solidFill>
                  <a:latin typeface="Times New Roman" pitchFamily="18" charset="0"/>
                </a:rPr>
                <a:t> – Aktivierung oder Beruhigung</a:t>
              </a:r>
              <a:endParaRPr lang="en-US" sz="1400" dirty="0">
                <a:solidFill>
                  <a:schemeClr val="tx2"/>
                </a:solidFill>
                <a:latin typeface="Times New Roman" pitchFamily="18" charset="0"/>
              </a:endParaRPr>
            </a:p>
          </p:txBody>
        </p:sp>
        <p:sp>
          <p:nvSpPr>
            <p:cNvPr id="10" name="Abgerundetes Rechteck 9"/>
            <p:cNvSpPr/>
            <p:nvPr/>
          </p:nvSpPr>
          <p:spPr bwMode="auto">
            <a:xfrm>
              <a:off x="2699740" y="2676997"/>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Selbstwirksamkeit</a:t>
              </a:r>
              <a:endParaRPr lang="en-US" sz="1400" dirty="0">
                <a:solidFill>
                  <a:schemeClr val="tx2"/>
                </a:solidFill>
                <a:latin typeface="Calibri" panose="020F0502020204030204" pitchFamily="34" charset="0"/>
              </a:endParaRPr>
            </a:p>
          </p:txBody>
        </p:sp>
        <p:sp>
          <p:nvSpPr>
            <p:cNvPr id="11" name="Ellipse 10"/>
            <p:cNvSpPr/>
            <p:nvPr/>
          </p:nvSpPr>
          <p:spPr bwMode="auto">
            <a:xfrm>
              <a:off x="4644010" y="2477374"/>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Überzeugung, Anforderung bewältigen zu können</a:t>
              </a:r>
              <a:endParaRPr lang="en-US" sz="1400" dirty="0">
                <a:solidFill>
                  <a:schemeClr val="tx2"/>
                </a:solidFill>
                <a:latin typeface="Times New Roman" pitchFamily="18" charset="0"/>
              </a:endParaRPr>
            </a:p>
          </p:txBody>
        </p:sp>
        <p:sp>
          <p:nvSpPr>
            <p:cNvPr id="12" name="Abgerundetes Rechteck 11"/>
            <p:cNvSpPr/>
            <p:nvPr/>
          </p:nvSpPr>
          <p:spPr bwMode="auto">
            <a:xfrm>
              <a:off x="2699740" y="3741651"/>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Soziale Kompetenzen</a:t>
              </a:r>
              <a:endParaRPr lang="en-US" sz="1400" dirty="0">
                <a:solidFill>
                  <a:schemeClr val="tx2"/>
                </a:solidFill>
                <a:latin typeface="Calibri" panose="020F0502020204030204" pitchFamily="34" charset="0"/>
              </a:endParaRPr>
            </a:p>
          </p:txBody>
        </p:sp>
        <p:sp>
          <p:nvSpPr>
            <p:cNvPr id="13" name="Ellipse 12"/>
            <p:cNvSpPr/>
            <p:nvPr/>
          </p:nvSpPr>
          <p:spPr bwMode="auto">
            <a:xfrm>
              <a:off x="4644010" y="3542028"/>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Unterstützung holen, Selbstbehauptung, Konfliktlösung </a:t>
              </a:r>
              <a:endParaRPr lang="en-US" sz="1400" dirty="0">
                <a:solidFill>
                  <a:schemeClr val="tx2"/>
                </a:solidFill>
                <a:latin typeface="Times New Roman" pitchFamily="18" charset="0"/>
              </a:endParaRPr>
            </a:p>
          </p:txBody>
        </p:sp>
        <p:sp>
          <p:nvSpPr>
            <p:cNvPr id="14" name="Abgerundetes Rechteck 13"/>
            <p:cNvSpPr/>
            <p:nvPr/>
          </p:nvSpPr>
          <p:spPr bwMode="auto">
            <a:xfrm>
              <a:off x="2699740" y="4806305"/>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Umgang mit Stress</a:t>
              </a:r>
              <a:endParaRPr lang="en-US" sz="1400" dirty="0">
                <a:solidFill>
                  <a:schemeClr val="tx2"/>
                </a:solidFill>
                <a:latin typeface="Calibri" panose="020F0502020204030204" pitchFamily="34" charset="0"/>
              </a:endParaRPr>
            </a:p>
          </p:txBody>
        </p:sp>
        <p:sp>
          <p:nvSpPr>
            <p:cNvPr id="15" name="Ellipse 14"/>
            <p:cNvSpPr/>
            <p:nvPr/>
          </p:nvSpPr>
          <p:spPr bwMode="auto">
            <a:xfrm>
              <a:off x="4644010" y="4606682"/>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Eigene Kompetenzen aktivieren in der Situation</a:t>
              </a:r>
              <a:endParaRPr lang="en-US" sz="1400" dirty="0">
                <a:solidFill>
                  <a:schemeClr val="tx2"/>
                </a:solidFill>
                <a:latin typeface="Times New Roman" pitchFamily="18" charset="0"/>
              </a:endParaRPr>
            </a:p>
          </p:txBody>
        </p:sp>
        <p:sp>
          <p:nvSpPr>
            <p:cNvPr id="16" name="Abgerundetes Rechteck 15"/>
            <p:cNvSpPr/>
            <p:nvPr/>
          </p:nvSpPr>
          <p:spPr bwMode="auto">
            <a:xfrm>
              <a:off x="2699740" y="5782542"/>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Problemlösen</a:t>
              </a:r>
              <a:endParaRPr lang="en-US" sz="1400" dirty="0">
                <a:solidFill>
                  <a:schemeClr val="tx2"/>
                </a:solidFill>
                <a:latin typeface="Calibri" panose="020F0502020204030204" pitchFamily="34" charset="0"/>
              </a:endParaRPr>
            </a:p>
          </p:txBody>
        </p:sp>
        <p:sp>
          <p:nvSpPr>
            <p:cNvPr id="17" name="Ellipse 16"/>
            <p:cNvSpPr/>
            <p:nvPr/>
          </p:nvSpPr>
          <p:spPr bwMode="auto">
            <a:xfrm>
              <a:off x="4644010" y="5671337"/>
              <a:ext cx="2304320" cy="798490"/>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Analyse und Problem-bewältigung</a:t>
              </a:r>
              <a:endParaRPr lang="en-US" sz="1400" dirty="0">
                <a:solidFill>
                  <a:schemeClr val="tx2"/>
                </a:solidFill>
                <a:latin typeface="Times New Roman" pitchFamily="18" charset="0"/>
              </a:endParaRPr>
            </a:p>
          </p:txBody>
        </p:sp>
        <p:sp>
          <p:nvSpPr>
            <p:cNvPr id="19" name="Abgerundetes Rechteck 18"/>
            <p:cNvSpPr/>
            <p:nvPr/>
          </p:nvSpPr>
          <p:spPr bwMode="auto">
            <a:xfrm>
              <a:off x="7236370" y="1612343"/>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Ruhig Blut!</a:t>
              </a:r>
              <a:endParaRPr lang="en-US" sz="1400" dirty="0">
                <a:solidFill>
                  <a:schemeClr val="tx2"/>
                </a:solidFill>
                <a:latin typeface="Calibri" panose="020F0502020204030204" pitchFamily="34" charset="0"/>
              </a:endParaRPr>
            </a:p>
          </p:txBody>
        </p:sp>
        <p:sp>
          <p:nvSpPr>
            <p:cNvPr id="20" name="Abgerundetes Rechteck 19"/>
            <p:cNvSpPr/>
            <p:nvPr/>
          </p:nvSpPr>
          <p:spPr bwMode="auto">
            <a:xfrm>
              <a:off x="7236370" y="2676997"/>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Das schaff ich!</a:t>
              </a:r>
              <a:endParaRPr lang="en-US" sz="1400" dirty="0">
                <a:solidFill>
                  <a:schemeClr val="tx2"/>
                </a:solidFill>
                <a:latin typeface="Calibri" panose="020F0502020204030204" pitchFamily="34" charset="0"/>
              </a:endParaRPr>
            </a:p>
          </p:txBody>
        </p:sp>
        <p:sp>
          <p:nvSpPr>
            <p:cNvPr id="21" name="Abgerundetes Rechteck 20"/>
            <p:cNvSpPr/>
            <p:nvPr/>
          </p:nvSpPr>
          <p:spPr bwMode="auto">
            <a:xfrm>
              <a:off x="7236370" y="3741651"/>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Ich geh zu meinem Freund!</a:t>
              </a:r>
              <a:endParaRPr lang="en-US" sz="1400" dirty="0">
                <a:solidFill>
                  <a:schemeClr val="tx2"/>
                </a:solidFill>
                <a:latin typeface="Calibri" panose="020F0502020204030204" pitchFamily="34" charset="0"/>
              </a:endParaRPr>
            </a:p>
          </p:txBody>
        </p:sp>
        <p:sp>
          <p:nvSpPr>
            <p:cNvPr id="22" name="Abgerundetes Rechteck 21"/>
            <p:cNvSpPr/>
            <p:nvPr/>
          </p:nvSpPr>
          <p:spPr bwMode="auto">
            <a:xfrm>
              <a:off x="7236370" y="4806305"/>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Eins nach dem andern!</a:t>
              </a:r>
              <a:endParaRPr lang="en-US" sz="1400" dirty="0">
                <a:solidFill>
                  <a:schemeClr val="tx2"/>
                </a:solidFill>
                <a:latin typeface="Calibri" panose="020F0502020204030204" pitchFamily="34" charset="0"/>
              </a:endParaRPr>
            </a:p>
          </p:txBody>
        </p:sp>
        <p:sp>
          <p:nvSpPr>
            <p:cNvPr id="23" name="Abgerundetes Rechteck 22"/>
            <p:cNvSpPr/>
            <p:nvPr/>
          </p:nvSpPr>
          <p:spPr bwMode="auto">
            <a:xfrm>
              <a:off x="7236370" y="5782542"/>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Es muss was gemacht werden!</a:t>
              </a:r>
              <a:endParaRPr lang="en-US" sz="1400" dirty="0">
                <a:solidFill>
                  <a:schemeClr val="tx2"/>
                </a:solidFill>
                <a:latin typeface="Calibri" panose="020F0502020204030204" pitchFamily="34" charset="0"/>
              </a:endParaRPr>
            </a:p>
          </p:txBody>
        </p:sp>
      </p:grpSp>
    </p:spTree>
    <p:extLst>
      <p:ext uri="{BB962C8B-B14F-4D97-AF65-F5344CB8AC3E}">
        <p14:creationId xmlns:p14="http://schemas.microsoft.com/office/powerpoint/2010/main" val="367742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de-DE">
                <a:cs typeface="Times New Roman" pitchFamily="18" charset="0"/>
              </a:rPr>
              <a:t>Schlussfolgerungen der Studie</a:t>
            </a:r>
          </a:p>
        </p:txBody>
      </p:sp>
      <p:sp>
        <p:nvSpPr>
          <p:cNvPr id="375812" name="Rectangle 4"/>
          <p:cNvSpPr>
            <a:spLocks noGrp="1" noChangeArrowheads="1"/>
          </p:cNvSpPr>
          <p:nvPr>
            <p:ph idx="1"/>
          </p:nvPr>
        </p:nvSpPr>
        <p:spPr>
          <a:xfrm>
            <a:off x="5040351" y="1648843"/>
            <a:ext cx="5081549" cy="4528120"/>
          </a:xfrm>
        </p:spPr>
        <p:txBody>
          <a:bodyPr/>
          <a:lstStyle/>
          <a:p>
            <a:pPr marL="0" indent="0">
              <a:buFont typeface="Wingdings" pitchFamily="2" charset="2"/>
              <a:buNone/>
            </a:pPr>
            <a:r>
              <a:rPr lang="de-DE" dirty="0"/>
              <a:t>Resilienz ist ein Zusammenspiel von vielen Faktoren, deren Grundstein im Kindesalter gelegt wird und durch Reaktionen und Handlungsergebnisse im späteren Leben beeinflusst wird.</a:t>
            </a:r>
          </a:p>
          <a:p>
            <a:pPr>
              <a:buFont typeface="Wingdings" pitchFamily="2" charset="2"/>
              <a:buNone/>
            </a:pPr>
            <a:endParaRPr lang="de-DE" dirty="0"/>
          </a:p>
          <a:p>
            <a:pPr>
              <a:buFont typeface="Wingdings" pitchFamily="2" charset="2"/>
              <a:buNone/>
            </a:pPr>
            <a:endParaRPr lang="en-US"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69" y="1384300"/>
            <a:ext cx="3120427" cy="4939990"/>
          </a:xfrm>
          <a:prstGeom prst="rect">
            <a:avLst/>
          </a:prstGeom>
        </p:spPr>
      </p:pic>
    </p:spTree>
    <p:extLst>
      <p:ext uri="{BB962C8B-B14F-4D97-AF65-F5344CB8AC3E}">
        <p14:creationId xmlns:p14="http://schemas.microsoft.com/office/powerpoint/2010/main" val="13514891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ChangeArrowheads="1"/>
          </p:cNvSpPr>
          <p:nvPr>
            <p:ph type="title"/>
          </p:nvPr>
        </p:nvSpPr>
        <p:spPr/>
        <p:txBody>
          <a:bodyPr/>
          <a:lstStyle/>
          <a:p>
            <a:r>
              <a:rPr lang="en-US"/>
              <a:t>Faktoren nach Wolin &amp; Wolin 1995</a:t>
            </a:r>
          </a:p>
        </p:txBody>
      </p:sp>
      <p:graphicFrame>
        <p:nvGraphicFramePr>
          <p:cNvPr id="325785" name="Group 153"/>
          <p:cNvGraphicFramePr>
            <a:graphicFrameLocks noGrp="1"/>
          </p:cNvGraphicFramePr>
          <p:nvPr>
            <p:ph idx="1"/>
            <p:extLst>
              <p:ext uri="{D42A27DB-BD31-4B8C-83A1-F6EECF244321}">
                <p14:modId xmlns:p14="http://schemas.microsoft.com/office/powerpoint/2010/main" val="1541486968"/>
              </p:ext>
            </p:extLst>
          </p:nvPr>
        </p:nvGraphicFramePr>
        <p:xfrm>
          <a:off x="717709" y="1486621"/>
          <a:ext cx="8192115" cy="4551680"/>
        </p:xfrm>
        <a:graphic>
          <a:graphicData uri="http://schemas.openxmlformats.org/drawingml/2006/table">
            <a:tbl>
              <a:tblPr/>
              <a:tblGrid>
                <a:gridCol w="2648619">
                  <a:extLst>
                    <a:ext uri="{9D8B030D-6E8A-4147-A177-3AD203B41FA5}">
                      <a16:colId xmlns:a16="http://schemas.microsoft.com/office/drawing/2014/main" val="20000"/>
                    </a:ext>
                  </a:extLst>
                </a:gridCol>
                <a:gridCol w="5543496">
                  <a:extLst>
                    <a:ext uri="{9D8B030D-6E8A-4147-A177-3AD203B41FA5}">
                      <a16:colId xmlns:a16="http://schemas.microsoft.com/office/drawing/2014/main" val="20001"/>
                    </a:ext>
                  </a:extLst>
                </a:gridCol>
              </a:tblGrid>
              <a:tr h="39624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000" b="1" i="0" u="none" strike="noStrike" cap="none" normalizeH="0" baseline="0" dirty="0" err="1">
                          <a:ln>
                            <a:noFill/>
                          </a:ln>
                          <a:solidFill>
                            <a:schemeClr val="tx1"/>
                          </a:solidFill>
                          <a:effectLst/>
                          <a:latin typeface="Calibri" pitchFamily="34" charset="0"/>
                        </a:rPr>
                        <a:t>Faktor</a:t>
                      </a:r>
                      <a:endParaRPr kumimoji="0" lang="en-US" sz="2000" b="1" i="0" u="none" strike="noStrike" cap="none" normalizeH="0" baseline="0" dirty="0">
                        <a:ln>
                          <a:noFill/>
                        </a:ln>
                        <a:solidFill>
                          <a:schemeClr val="tx1"/>
                        </a:solidFill>
                        <a:effectLst/>
                        <a:latin typeface="Calibri" pitchFamily="34"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000" b="1" i="0" u="none" strike="noStrike" cap="none" normalizeH="0" baseline="0" dirty="0" err="1">
                          <a:ln>
                            <a:noFill/>
                          </a:ln>
                          <a:solidFill>
                            <a:schemeClr val="tx1"/>
                          </a:solidFill>
                          <a:effectLst/>
                          <a:latin typeface="Calibri" pitchFamily="34" charset="0"/>
                        </a:rPr>
                        <a:t>Beispiel</a:t>
                      </a:r>
                      <a:endParaRPr kumimoji="0" lang="en-US" sz="2000" b="1" i="0" u="none" strike="noStrike" cap="none" normalizeH="0" baseline="0" dirty="0">
                        <a:ln>
                          <a:noFill/>
                        </a:ln>
                        <a:solidFill>
                          <a:schemeClr val="tx1"/>
                        </a:solidFill>
                        <a:effectLst/>
                        <a:latin typeface="Calibri" pitchFamily="34" charset="0"/>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57912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a:ln>
                            <a:noFill/>
                          </a:ln>
                          <a:solidFill>
                            <a:schemeClr val="tx1"/>
                          </a:solidFill>
                          <a:effectLst/>
                          <a:latin typeface="Calibri" pitchFamily="34" charset="0"/>
                        </a:rPr>
                        <a:t>Einsicht</a:t>
                      </a:r>
                      <a:endParaRPr kumimoji="0" lang="en-US" sz="2000" b="1" i="0" u="none" strike="noStrike" cap="none" normalizeH="0" baseline="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a:ln>
                            <a:noFill/>
                          </a:ln>
                          <a:solidFill>
                            <a:schemeClr val="tx1"/>
                          </a:solidFill>
                          <a:effectLst/>
                          <a:latin typeface="Calibri" pitchFamily="34" charset="0"/>
                        </a:rPr>
                        <a:t>Erkennen, dass mit dem alkoholabhängigen Vater etwas nicht stimmt</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912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a:ln>
                            <a:noFill/>
                          </a:ln>
                          <a:solidFill>
                            <a:schemeClr val="tx1"/>
                          </a:solidFill>
                          <a:effectLst/>
                          <a:latin typeface="Calibri" pitchFamily="34" charset="0"/>
                        </a:rPr>
                        <a:t>Unabhängigkeit</a:t>
                      </a:r>
                      <a:endParaRPr kumimoji="0" lang="en-US" sz="2000" b="1" i="0" u="none" strike="noStrike" cap="none" normalizeH="0" baseline="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a:ln>
                            <a:noFill/>
                          </a:ln>
                          <a:solidFill>
                            <a:schemeClr val="tx1"/>
                          </a:solidFill>
                          <a:effectLst/>
                          <a:latin typeface="Calibri" pitchFamily="34" charset="0"/>
                        </a:rPr>
                        <a:t>sich von den Stimmungen in der Familie nicht mehr beeinflussen zu lassen</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0104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a:ln>
                            <a:noFill/>
                          </a:ln>
                          <a:solidFill>
                            <a:schemeClr val="tx1"/>
                          </a:solidFill>
                          <a:effectLst/>
                          <a:latin typeface="Calibri" pitchFamily="34" charset="0"/>
                        </a:rPr>
                        <a:t>Beziehungs-</a:t>
                      </a:r>
                      <a:br>
                        <a:rPr kumimoji="0" lang="de-DE" sz="2000" b="1" i="0" u="none" strike="noStrike" cap="none" normalizeH="0" baseline="0">
                          <a:ln>
                            <a:noFill/>
                          </a:ln>
                          <a:solidFill>
                            <a:schemeClr val="tx1"/>
                          </a:solidFill>
                          <a:effectLst/>
                          <a:latin typeface="Calibri" pitchFamily="34" charset="0"/>
                        </a:rPr>
                      </a:br>
                      <a:r>
                        <a:rPr kumimoji="0" lang="de-DE" sz="2000" b="1" i="0" u="none" strike="noStrike" cap="none" normalizeH="0" baseline="0">
                          <a:ln>
                            <a:noFill/>
                          </a:ln>
                          <a:solidFill>
                            <a:schemeClr val="tx1"/>
                          </a:solidFill>
                          <a:effectLst/>
                          <a:latin typeface="Calibri" pitchFamily="34" charset="0"/>
                        </a:rPr>
                        <a:t>fähigkeit</a:t>
                      </a:r>
                      <a:endParaRPr kumimoji="0" lang="en-US" sz="2000" b="1" i="0" u="none" strike="noStrike" cap="none" normalizeH="0" baseline="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a:ln>
                            <a:noFill/>
                          </a:ln>
                          <a:solidFill>
                            <a:schemeClr val="tx1"/>
                          </a:solidFill>
                          <a:effectLst/>
                          <a:latin typeface="Calibri" pitchFamily="34" charset="0"/>
                        </a:rPr>
                        <a:t>in eigener Initiative Bindungen zu psychisch gesunden und stabilen Menschen aufzubauen</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880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a:ln>
                            <a:noFill/>
                          </a:ln>
                          <a:solidFill>
                            <a:schemeClr val="tx1"/>
                          </a:solidFill>
                          <a:effectLst/>
                          <a:latin typeface="Calibri" pitchFamily="34" charset="0"/>
                        </a:rPr>
                        <a:t>Initiative</a:t>
                      </a:r>
                      <a:endParaRPr kumimoji="0" lang="en-US" sz="2000" b="1" i="0" u="none" strike="noStrike" cap="none" normalizeH="0" baseline="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a:ln>
                            <a:noFill/>
                          </a:ln>
                          <a:solidFill>
                            <a:schemeClr val="tx1"/>
                          </a:solidFill>
                          <a:effectLst/>
                          <a:latin typeface="Calibri" pitchFamily="34" charset="0"/>
                        </a:rPr>
                        <a:t>in Form von sportlichen und sozialen Aktivitäten</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7912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a:ln>
                            <a:noFill/>
                          </a:ln>
                          <a:solidFill>
                            <a:schemeClr val="tx1"/>
                          </a:solidFill>
                          <a:effectLst/>
                          <a:latin typeface="Calibri" pitchFamily="34" charset="0"/>
                        </a:rPr>
                        <a:t>Kreativität</a:t>
                      </a:r>
                      <a:endParaRPr kumimoji="0" lang="en-US" sz="2000" b="1" i="0" u="none" strike="noStrike" cap="none" normalizeH="0" baseline="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dirty="0">
                          <a:ln>
                            <a:noFill/>
                          </a:ln>
                          <a:solidFill>
                            <a:schemeClr val="tx1"/>
                          </a:solidFill>
                          <a:effectLst/>
                          <a:latin typeface="Calibri" pitchFamily="34" charset="0"/>
                        </a:rPr>
                        <a:t>in Form von ungewöhnlichen Lösungswegen oder von  künstlerischem Ausdruck</a:t>
                      </a:r>
                      <a:endParaRPr kumimoji="0" lang="en-US" sz="1600" b="0" i="0" u="none" strike="noStrike" cap="none" normalizeH="0" baseline="0" dirty="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912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a:ln>
                            <a:noFill/>
                          </a:ln>
                          <a:solidFill>
                            <a:schemeClr val="tx1"/>
                          </a:solidFill>
                          <a:effectLst/>
                          <a:latin typeface="Calibri" pitchFamily="34" charset="0"/>
                        </a:rPr>
                        <a:t>Humor</a:t>
                      </a:r>
                      <a:endParaRPr kumimoji="0" lang="en-US" sz="2000" b="1" i="0" u="none" strike="noStrike" cap="none" normalizeH="0" baseline="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a:ln>
                            <a:noFill/>
                          </a:ln>
                          <a:solidFill>
                            <a:schemeClr val="tx1"/>
                          </a:solidFill>
                          <a:effectLst/>
                          <a:latin typeface="Calibri" pitchFamily="34" charset="0"/>
                        </a:rPr>
                        <a:t>in Form von Sarkasmus und Ironie als Methode der Distanzierung</a:t>
                      </a:r>
                      <a:endParaRPr kumimoji="0" lang="en-US" sz="1600" b="0" i="0" u="none" strike="noStrike" cap="none" normalizeH="0" baseline="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79120">
                <a:tc>
                  <a:txBody>
                    <a:bodyPr/>
                    <a:lstStyle/>
                    <a:p>
                      <a:pPr marL="0" marR="0" lvl="0" indent="0" algn="l" defTabSz="914400" rtl="0" eaLnBrk="1" fontAlgn="base" latinLnBrk="0" hangingPunct="1">
                        <a:lnSpc>
                          <a:spcPct val="100000"/>
                        </a:lnSpc>
                        <a:spcBef>
                          <a:spcPts val="0"/>
                        </a:spcBef>
                        <a:spcAft>
                          <a:spcPct val="0"/>
                        </a:spcAft>
                        <a:buClr>
                          <a:srgbClr val="FF6600"/>
                        </a:buClr>
                        <a:buSzPct val="120000"/>
                        <a:buFont typeface="Wingdings" pitchFamily="2" charset="2"/>
                        <a:buNone/>
                        <a:tabLst/>
                      </a:pPr>
                      <a:r>
                        <a:rPr kumimoji="0" lang="de-DE" sz="2000" b="1" i="0" u="none" strike="noStrike" cap="none" normalizeH="0" baseline="0" dirty="0">
                          <a:ln>
                            <a:noFill/>
                          </a:ln>
                          <a:solidFill>
                            <a:schemeClr val="tx1"/>
                          </a:solidFill>
                          <a:effectLst/>
                          <a:latin typeface="Calibri" pitchFamily="34" charset="0"/>
                        </a:rPr>
                        <a:t>Moral</a:t>
                      </a:r>
                      <a:endParaRPr kumimoji="0" lang="en-US" sz="2000" b="1" i="0" u="none" strike="noStrike" cap="none" normalizeH="0" baseline="0" dirty="0">
                        <a:ln>
                          <a:noFill/>
                        </a:ln>
                        <a:solidFill>
                          <a:schemeClr val="tx1"/>
                        </a:solidFill>
                        <a:effectLst/>
                        <a:latin typeface="Calibri"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1600" b="0" i="0" u="none" strike="noStrike" cap="none" normalizeH="0" baseline="0" dirty="0">
                          <a:ln>
                            <a:noFill/>
                          </a:ln>
                          <a:solidFill>
                            <a:schemeClr val="tx1"/>
                          </a:solidFill>
                          <a:effectLst/>
                          <a:latin typeface="Calibri" pitchFamily="34" charset="0"/>
                        </a:rPr>
                        <a:t>in Form eines von den Eltern unabhängigen stabilen Wertesystems.</a:t>
                      </a:r>
                      <a:endParaRPr kumimoji="0" lang="en-US" sz="1600" b="0" i="0" u="none" strike="noStrike" cap="none" normalizeH="0" baseline="0" dirty="0">
                        <a:ln>
                          <a:noFill/>
                        </a:ln>
                        <a:solidFill>
                          <a:schemeClr val="tx1"/>
                        </a:solidFill>
                        <a:effectLst/>
                        <a:latin typeface="Calibri"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325784" name="Text Box 152"/>
          <p:cNvSpPr txBox="1">
            <a:spLocks noChangeArrowheads="1"/>
          </p:cNvSpPr>
          <p:nvPr/>
        </p:nvSpPr>
        <p:spPr bwMode="auto">
          <a:xfrm rot="5400000">
            <a:off x="6972904" y="3260016"/>
            <a:ext cx="46806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000" dirty="0" err="1">
                <a:latin typeface="Arial" charset="0"/>
              </a:rPr>
              <a:t>Wolin</a:t>
            </a:r>
            <a:r>
              <a:rPr lang="en-US" sz="1000" dirty="0">
                <a:latin typeface="Arial" charset="0"/>
              </a:rPr>
              <a:t>, S.; </a:t>
            </a:r>
            <a:r>
              <a:rPr lang="en-US" sz="1000" dirty="0" err="1">
                <a:latin typeface="Arial" charset="0"/>
              </a:rPr>
              <a:t>Wolin</a:t>
            </a:r>
            <a:r>
              <a:rPr lang="en-US" sz="1000" dirty="0">
                <a:latin typeface="Arial" charset="0"/>
              </a:rPr>
              <a:t>, S.: Resilience among youth growing up in substance-abusing families, In: Journal of Child &amp; Adolescent Substance Abuse, Binghamton, NY, USA: Haworth Press 42 (1995), S. 415-42.</a:t>
            </a:r>
          </a:p>
        </p:txBody>
      </p:sp>
    </p:spTree>
    <p:extLst>
      <p:ext uri="{BB962C8B-B14F-4D97-AF65-F5344CB8AC3E}">
        <p14:creationId xmlns:p14="http://schemas.microsoft.com/office/powerpoint/2010/main" val="22669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Zwischenbilanz: Drei Ebenen</a:t>
            </a:r>
          </a:p>
        </p:txBody>
      </p:sp>
      <p:sp>
        <p:nvSpPr>
          <p:cNvPr id="3" name="Inhaltsplatzhalter 2"/>
          <p:cNvSpPr>
            <a:spLocks noGrp="1"/>
          </p:cNvSpPr>
          <p:nvPr>
            <p:ph idx="1"/>
          </p:nvPr>
        </p:nvSpPr>
        <p:spPr>
          <a:xfrm>
            <a:off x="1628078" y="1648843"/>
            <a:ext cx="8493822" cy="4528120"/>
          </a:xfrm>
        </p:spPr>
        <p:txBody>
          <a:bodyPr>
            <a:normAutofit/>
          </a:bodyPr>
          <a:lstStyle/>
          <a:p>
            <a:pPr>
              <a:buClr>
                <a:srgbClr val="C00000"/>
              </a:buClr>
              <a:buFont typeface="Wingdings" panose="05000000000000000000" pitchFamily="2" charset="2"/>
              <a:buChar char="§"/>
            </a:pPr>
            <a:r>
              <a:rPr lang="de-CH" sz="3200" i="1" dirty="0"/>
              <a:t>1. Temperaments-Disposition für Resilienz</a:t>
            </a:r>
          </a:p>
          <a:p>
            <a:pPr>
              <a:buClr>
                <a:srgbClr val="C00000"/>
              </a:buClr>
              <a:buFont typeface="Wingdings" panose="05000000000000000000" pitchFamily="2" charset="2"/>
              <a:buChar char="§"/>
            </a:pPr>
            <a:endParaRPr lang="de-CH" sz="3200" i="1" dirty="0"/>
          </a:p>
          <a:p>
            <a:pPr>
              <a:buClr>
                <a:srgbClr val="C00000"/>
              </a:buClr>
              <a:buFont typeface="Wingdings" panose="05000000000000000000" pitchFamily="2" charset="2"/>
              <a:buChar char="§"/>
            </a:pPr>
            <a:r>
              <a:rPr lang="de-CH" sz="3200" i="1" dirty="0"/>
              <a:t>2. Soziokulturelle Faktoren für Resilienz</a:t>
            </a:r>
          </a:p>
          <a:p>
            <a:pPr>
              <a:buClr>
                <a:srgbClr val="C00000"/>
              </a:buClr>
              <a:buFont typeface="Wingdings" panose="05000000000000000000" pitchFamily="2" charset="2"/>
              <a:buChar char="§"/>
            </a:pPr>
            <a:endParaRPr lang="de-CH" sz="3200" i="1" dirty="0"/>
          </a:p>
          <a:p>
            <a:pPr>
              <a:buClr>
                <a:srgbClr val="C00000"/>
              </a:buClr>
              <a:buFont typeface="Wingdings" panose="05000000000000000000" pitchFamily="2" charset="2"/>
              <a:buChar char="§"/>
            </a:pPr>
            <a:r>
              <a:rPr lang="de-CH" sz="3200" i="1" dirty="0"/>
              <a:t>3. Lernbare Verhaltensweisen für Resilienz</a:t>
            </a:r>
          </a:p>
        </p:txBody>
      </p:sp>
    </p:spTree>
    <p:extLst>
      <p:ext uri="{BB962C8B-B14F-4D97-AF65-F5344CB8AC3E}">
        <p14:creationId xmlns:p14="http://schemas.microsoft.com/office/powerpoint/2010/main" val="122617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dirty="0" err="1"/>
              <a:t>Resilienz</a:t>
            </a:r>
            <a:r>
              <a:rPr lang="en-US" dirty="0"/>
              <a:t> </a:t>
            </a:r>
            <a:r>
              <a:rPr lang="en-US" dirty="0" err="1"/>
              <a:t>bei</a:t>
            </a:r>
            <a:r>
              <a:rPr lang="en-US" dirty="0"/>
              <a:t> </a:t>
            </a:r>
            <a:r>
              <a:rPr lang="en-US" dirty="0" err="1"/>
              <a:t>Erwachsenen</a:t>
            </a:r>
            <a:endParaRPr lang="en-US" dirty="0"/>
          </a:p>
        </p:txBody>
      </p:sp>
      <p:sp>
        <p:nvSpPr>
          <p:cNvPr id="405509" name="Rectangle 5"/>
          <p:cNvSpPr>
            <a:spLocks noGrp="1" noChangeArrowheads="1"/>
          </p:cNvSpPr>
          <p:nvPr>
            <p:ph type="body" sz="half" idx="4294967295"/>
          </p:nvPr>
        </p:nvSpPr>
        <p:spPr>
          <a:xfrm>
            <a:off x="5051503" y="1628775"/>
            <a:ext cx="4917687" cy="4467225"/>
          </a:xfrm>
        </p:spPr>
        <p:txBody>
          <a:bodyPr/>
          <a:lstStyle/>
          <a:p>
            <a:r>
              <a:rPr lang="en-US" sz="2400" dirty="0"/>
              <a:t>Die </a:t>
            </a:r>
            <a:r>
              <a:rPr lang="en-US" sz="2400" dirty="0" err="1"/>
              <a:t>Katastrophe</a:t>
            </a:r>
            <a:r>
              <a:rPr lang="en-US" sz="2400" dirty="0"/>
              <a:t> </a:t>
            </a:r>
            <a:r>
              <a:rPr lang="en-US" sz="2400" dirty="0" err="1"/>
              <a:t>vom</a:t>
            </a:r>
            <a:r>
              <a:rPr lang="en-US" sz="2400" dirty="0"/>
              <a:t> 11. September 2001 hat </a:t>
            </a:r>
            <a:r>
              <a:rPr lang="en-US" sz="2400" dirty="0" err="1"/>
              <a:t>viele</a:t>
            </a:r>
            <a:r>
              <a:rPr lang="en-US" sz="2400" dirty="0"/>
              <a:t> </a:t>
            </a:r>
            <a:r>
              <a:rPr lang="en-US" sz="2400" dirty="0" err="1"/>
              <a:t>Forschungen</a:t>
            </a:r>
            <a:r>
              <a:rPr lang="en-US" sz="2400" dirty="0"/>
              <a:t> </a:t>
            </a:r>
            <a:r>
              <a:rPr lang="en-US" sz="2400" dirty="0" err="1"/>
              <a:t>zum</a:t>
            </a:r>
            <a:r>
              <a:rPr lang="en-US" sz="2400" dirty="0"/>
              <a:t> </a:t>
            </a:r>
            <a:r>
              <a:rPr lang="en-US" sz="2400" dirty="0" err="1"/>
              <a:t>Thema</a:t>
            </a:r>
            <a:r>
              <a:rPr lang="en-US" sz="2400" dirty="0"/>
              <a:t> Resilienz </a:t>
            </a:r>
            <a:r>
              <a:rPr lang="en-US" sz="2400" dirty="0" err="1"/>
              <a:t>gefördert</a:t>
            </a:r>
            <a:r>
              <a:rPr lang="en-US" sz="2400" dirty="0"/>
              <a:t>. </a:t>
            </a:r>
          </a:p>
          <a:p>
            <a:r>
              <a:rPr lang="en-US" sz="2400" dirty="0"/>
              <a:t>Die </a:t>
            </a:r>
            <a:r>
              <a:rPr lang="en-US" sz="2400" dirty="0" err="1"/>
              <a:t>grosse</a:t>
            </a:r>
            <a:r>
              <a:rPr lang="en-US" sz="2400" dirty="0"/>
              <a:t> </a:t>
            </a:r>
            <a:r>
              <a:rPr lang="en-US" sz="2400" dirty="0" err="1"/>
              <a:t>Frage</a:t>
            </a:r>
            <a:r>
              <a:rPr lang="en-US" sz="2400" dirty="0"/>
              <a:t>: </a:t>
            </a:r>
            <a:br>
              <a:rPr lang="en-US" sz="2400" dirty="0"/>
            </a:br>
            <a:r>
              <a:rPr lang="en-US" sz="2400" i="1" dirty="0"/>
              <a:t>Was </a:t>
            </a:r>
            <a:r>
              <a:rPr lang="en-US" sz="2400" i="1" dirty="0" err="1"/>
              <a:t>hilft</a:t>
            </a:r>
            <a:r>
              <a:rPr lang="en-US" sz="2400" i="1" dirty="0"/>
              <a:t> Menschen, </a:t>
            </a:r>
            <a:r>
              <a:rPr lang="en-US" sz="2400" i="1" dirty="0" err="1"/>
              <a:t>mit</a:t>
            </a:r>
            <a:r>
              <a:rPr lang="en-US" sz="2400" i="1" dirty="0"/>
              <a:t> </a:t>
            </a:r>
            <a:r>
              <a:rPr lang="en-US" sz="2400" i="1" dirty="0" err="1"/>
              <a:t>Katastrophen</a:t>
            </a:r>
            <a:r>
              <a:rPr lang="en-US" sz="2400" i="1" dirty="0"/>
              <a:t> und </a:t>
            </a:r>
            <a:r>
              <a:rPr lang="en-US" sz="2400" i="1" dirty="0" err="1"/>
              <a:t>schweren</a:t>
            </a:r>
            <a:r>
              <a:rPr lang="en-US" sz="2400" i="1" dirty="0"/>
              <a:t> </a:t>
            </a:r>
            <a:r>
              <a:rPr lang="en-US" sz="2400" i="1" dirty="0" err="1"/>
              <a:t>Lebensereignissen</a:t>
            </a:r>
            <a:r>
              <a:rPr lang="en-US" sz="2400" i="1" dirty="0"/>
              <a:t> </a:t>
            </a:r>
            <a:r>
              <a:rPr lang="en-US" sz="2400" i="1" dirty="0" err="1"/>
              <a:t>umzugehen</a:t>
            </a:r>
            <a:r>
              <a:rPr lang="en-US" sz="2400" i="1" dirty="0"/>
              <a:t>, </a:t>
            </a:r>
            <a:r>
              <a:rPr lang="en-US" sz="2400" i="1" dirty="0" err="1"/>
              <a:t>ohne</a:t>
            </a:r>
            <a:r>
              <a:rPr lang="en-US" sz="2400" i="1" dirty="0"/>
              <a:t> </a:t>
            </a:r>
            <a:r>
              <a:rPr lang="en-US" sz="2400" i="1" dirty="0" err="1"/>
              <a:t>daran</a:t>
            </a:r>
            <a:r>
              <a:rPr lang="en-US" sz="2400" i="1" dirty="0"/>
              <a:t> </a:t>
            </a:r>
            <a:r>
              <a:rPr lang="en-US" sz="2400" i="1" dirty="0" err="1"/>
              <a:t>zu</a:t>
            </a:r>
            <a:r>
              <a:rPr lang="en-US" sz="2400" i="1" dirty="0"/>
              <a:t> </a:t>
            </a:r>
            <a:r>
              <a:rPr lang="en-US" sz="2400" i="1" dirty="0" err="1"/>
              <a:t>zerbrechen</a:t>
            </a:r>
            <a:r>
              <a:rPr lang="en-US" sz="2400" i="1" dirty="0"/>
              <a:t>?</a:t>
            </a:r>
          </a:p>
          <a:p>
            <a:r>
              <a:rPr lang="en-US" sz="2400" dirty="0" err="1"/>
              <a:t>Überraschende</a:t>
            </a:r>
            <a:r>
              <a:rPr lang="en-US" sz="2400" dirty="0"/>
              <a:t> </a:t>
            </a:r>
            <a:r>
              <a:rPr lang="en-US" sz="2400" dirty="0" err="1"/>
              <a:t>Antworten</a:t>
            </a:r>
            <a:endParaRPr lang="en-US" sz="2400" dirty="0"/>
          </a:p>
        </p:txBody>
      </p:sp>
      <p:pic>
        <p:nvPicPr>
          <p:cNvPr id="405510" name="Picture 6" descr="ny-terror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1628775"/>
            <a:ext cx="4806176" cy="57754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564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PTSD ist seltener als man denkt</a:t>
            </a:r>
          </a:p>
        </p:txBody>
      </p:sp>
      <p:sp>
        <p:nvSpPr>
          <p:cNvPr id="412675" name="Rectangle 3"/>
          <p:cNvSpPr>
            <a:spLocks noGrp="1" noChangeArrowheads="1"/>
          </p:cNvSpPr>
          <p:nvPr>
            <p:ph type="body" idx="1"/>
          </p:nvPr>
        </p:nvSpPr>
        <p:spPr/>
        <p:txBody>
          <a:bodyPr/>
          <a:lstStyle/>
          <a:p>
            <a:pPr>
              <a:lnSpc>
                <a:spcPct val="90000"/>
              </a:lnSpc>
            </a:pPr>
            <a:r>
              <a:rPr lang="en-US" sz="2400"/>
              <a:t>Ca. 50 – 60 % der amerikanischen Bevölkerung erlebt traumatischen Stress, aber nur 5 – 10 % entwickeln eine PTSD (= post-traumatic stress disorder).</a:t>
            </a:r>
          </a:p>
          <a:p>
            <a:pPr>
              <a:lnSpc>
                <a:spcPct val="90000"/>
              </a:lnSpc>
            </a:pPr>
            <a:r>
              <a:rPr lang="en-US" sz="2400" u="sng"/>
              <a:t>Kriterien</a:t>
            </a:r>
            <a:r>
              <a:rPr lang="en-US" sz="2400"/>
              <a:t>: Intrusion (Träume, Flashbacks, Erinnerungen), vegetative Erregung, Vermeidung.</a:t>
            </a:r>
          </a:p>
          <a:p>
            <a:pPr>
              <a:lnSpc>
                <a:spcPct val="90000"/>
              </a:lnSpc>
            </a:pPr>
            <a:r>
              <a:rPr lang="en-US" sz="2400"/>
              <a:t>Neben chronischer PTSD gibt es auch subklinische Formen, die bald wieder nachlassen.</a:t>
            </a:r>
          </a:p>
          <a:p>
            <a:pPr>
              <a:lnSpc>
                <a:spcPct val="90000"/>
              </a:lnSpc>
            </a:pPr>
            <a:r>
              <a:rPr lang="en-US" sz="2400"/>
              <a:t>Unmittelbar nach den 9-11-Terroranschlägen zeigten 7,5 % der Bevölkerung Manhattans eine PTSD – diese Rate fiel vier Monate später auf 1,7 % und sechs Monate später auf 0,6 %. </a:t>
            </a:r>
          </a:p>
        </p:txBody>
      </p:sp>
      <p:sp>
        <p:nvSpPr>
          <p:cNvPr id="412676" name="Text Box 4"/>
          <p:cNvSpPr txBox="1">
            <a:spLocks noChangeArrowheads="1"/>
          </p:cNvSpPr>
          <p:nvPr/>
        </p:nvSpPr>
        <p:spPr bwMode="auto">
          <a:xfrm>
            <a:off x="2051261" y="5517290"/>
            <a:ext cx="691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dirty="0" err="1">
                <a:latin typeface="Calibri" panose="020F0502020204030204" pitchFamily="34" charset="0"/>
              </a:rPr>
              <a:t>Bonanno</a:t>
            </a:r>
            <a:r>
              <a:rPr lang="de-DE" sz="1200" dirty="0">
                <a:latin typeface="Calibri" panose="020F0502020204030204" pitchFamily="34" charset="0"/>
              </a:rPr>
              <a:t> G.A. (2004). Loss, </a:t>
            </a:r>
            <a:r>
              <a:rPr lang="de-DE" sz="1200" dirty="0" err="1">
                <a:latin typeface="Calibri" panose="020F0502020204030204" pitchFamily="34" charset="0"/>
              </a:rPr>
              <a:t>trauma</a:t>
            </a:r>
            <a:r>
              <a:rPr lang="de-DE" sz="1200" dirty="0">
                <a:latin typeface="Calibri" panose="020F0502020204030204" pitchFamily="34" charset="0"/>
              </a:rPr>
              <a:t>, </a:t>
            </a:r>
            <a:r>
              <a:rPr lang="de-DE" sz="1200" dirty="0" err="1">
                <a:latin typeface="Calibri" panose="020F0502020204030204" pitchFamily="34" charset="0"/>
              </a:rPr>
              <a:t>and</a:t>
            </a:r>
            <a:r>
              <a:rPr lang="de-DE" sz="1200" dirty="0">
                <a:latin typeface="Calibri" panose="020F0502020204030204" pitchFamily="34" charset="0"/>
              </a:rPr>
              <a:t> human </a:t>
            </a:r>
            <a:r>
              <a:rPr lang="de-DE" sz="1200" dirty="0" err="1">
                <a:latin typeface="Calibri" panose="020F0502020204030204" pitchFamily="34" charset="0"/>
              </a:rPr>
              <a:t>resilience</a:t>
            </a:r>
            <a:r>
              <a:rPr lang="de-DE" sz="1200" dirty="0">
                <a:latin typeface="Calibri" panose="020F0502020204030204" pitchFamily="34" charset="0"/>
              </a:rPr>
              <a:t>. American </a:t>
            </a:r>
            <a:r>
              <a:rPr lang="de-DE" sz="1200" dirty="0" err="1">
                <a:latin typeface="Calibri" panose="020F0502020204030204" pitchFamily="34" charset="0"/>
              </a:rPr>
              <a:t>Psychologist</a:t>
            </a:r>
            <a:r>
              <a:rPr lang="de-DE" sz="1200" dirty="0">
                <a:latin typeface="Calibri" panose="020F0502020204030204" pitchFamily="34" charset="0"/>
              </a:rPr>
              <a:t> 59:20-28.</a:t>
            </a:r>
            <a:endParaRPr lang="en-US" sz="1200" dirty="0">
              <a:latin typeface="Calibri" panose="020F0502020204030204" pitchFamily="34" charset="0"/>
            </a:endParaRPr>
          </a:p>
        </p:txBody>
      </p:sp>
    </p:spTree>
    <p:extLst>
      <p:ext uri="{BB962C8B-B14F-4D97-AF65-F5344CB8AC3E}">
        <p14:creationId xmlns:p14="http://schemas.microsoft.com/office/powerpoint/2010/main" val="407558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Grp="1" noChangeArrowheads="1"/>
          </p:cNvSpPr>
          <p:nvPr>
            <p:ph type="title"/>
          </p:nvPr>
        </p:nvSpPr>
        <p:spPr/>
        <p:txBody>
          <a:bodyPr/>
          <a:lstStyle/>
          <a:p>
            <a:r>
              <a:rPr lang="en-US" dirty="0" err="1"/>
              <a:t>Natascha</a:t>
            </a:r>
            <a:r>
              <a:rPr lang="en-US" dirty="0"/>
              <a:t> </a:t>
            </a:r>
            <a:r>
              <a:rPr lang="en-US" dirty="0" err="1"/>
              <a:t>Kampusch</a:t>
            </a:r>
            <a:r>
              <a:rPr lang="en-US" dirty="0"/>
              <a:t> 2006 </a:t>
            </a:r>
          </a:p>
        </p:txBody>
      </p:sp>
      <p:pic>
        <p:nvPicPr>
          <p:cNvPr id="280583" name="Picture 7" descr="natascha_Kampusch"/>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3775" y="1628775"/>
            <a:ext cx="4562475" cy="344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0582" name="Rectangle 6"/>
          <p:cNvSpPr>
            <a:spLocks noGrp="1" noChangeArrowheads="1"/>
          </p:cNvSpPr>
          <p:nvPr>
            <p:ph type="body" sz="half" idx="4294967295"/>
          </p:nvPr>
        </p:nvSpPr>
        <p:spPr>
          <a:xfrm>
            <a:off x="5140713" y="1628775"/>
            <a:ext cx="4981187" cy="4467225"/>
          </a:xfrm>
        </p:spPr>
        <p:txBody>
          <a:bodyPr/>
          <a:lstStyle/>
          <a:p>
            <a:pPr marL="0" indent="0">
              <a:buNone/>
            </a:pPr>
            <a:r>
              <a:rPr lang="de-DE" sz="2000" dirty="0"/>
              <a:t>„Ja, also ich war nicht einsam, in meinem Herzen war meine Familie, und glückliche Erinnerungen waren immer bei mir und ich hab mir eines Tages geschworen, dass ich älter werde, stärker und kräftiger, um mich eines Tages befreien zu können, ich hab sozusagen mit meinem späteren Ich einen Pakt geschlossen, dass es kommen würde, und das kleine zwölfjährige Mädchen befreien.“ (aus dem ersten ORF-Interview)</a:t>
            </a:r>
            <a:endParaRPr lang="en-US" sz="2000" dirty="0"/>
          </a:p>
        </p:txBody>
      </p:sp>
      <p:sp>
        <p:nvSpPr>
          <p:cNvPr id="280584" name="Text Box 8"/>
          <p:cNvSpPr txBox="1">
            <a:spLocks noChangeArrowheads="1"/>
          </p:cNvSpPr>
          <p:nvPr/>
        </p:nvSpPr>
        <p:spPr bwMode="auto">
          <a:xfrm>
            <a:off x="1187451" y="5157789"/>
            <a:ext cx="4537075" cy="701675"/>
          </a:xfrm>
          <a:prstGeom prst="rect">
            <a:avLst/>
          </a:prstGeom>
          <a:noFill/>
          <a:ln>
            <a:noFill/>
          </a:ln>
          <a:effectLst/>
          <a:extLst/>
        </p:spPr>
        <p:txBody>
          <a:bodyPr>
            <a:spAutoFit/>
          </a:bodyPr>
          <a:lstStyle/>
          <a:p>
            <a:pPr algn="l">
              <a:spcBef>
                <a:spcPct val="50000"/>
              </a:spcBef>
            </a:pPr>
            <a:r>
              <a:rPr lang="en-US" sz="2000" b="1" dirty="0">
                <a:latin typeface="Arial" charset="0"/>
              </a:rPr>
              <a:t>3096 </a:t>
            </a:r>
            <a:r>
              <a:rPr lang="en-US" sz="2000" b="1" dirty="0" err="1">
                <a:latin typeface="Arial" charset="0"/>
              </a:rPr>
              <a:t>Tage</a:t>
            </a:r>
            <a:r>
              <a:rPr lang="en-US" sz="2000" b="1" dirty="0">
                <a:latin typeface="Arial" charset="0"/>
              </a:rPr>
              <a:t> </a:t>
            </a:r>
            <a:r>
              <a:rPr lang="en-US" sz="2000" b="1" dirty="0" err="1">
                <a:latin typeface="Arial" charset="0"/>
              </a:rPr>
              <a:t>gefangen</a:t>
            </a:r>
            <a:r>
              <a:rPr lang="en-US" sz="2000" b="1" dirty="0">
                <a:latin typeface="Arial" charset="0"/>
              </a:rPr>
              <a:t> hinter </a:t>
            </a:r>
            <a:r>
              <a:rPr lang="en-US" sz="2000" b="1" dirty="0" err="1">
                <a:latin typeface="Arial" charset="0"/>
              </a:rPr>
              <a:t>einer</a:t>
            </a:r>
            <a:r>
              <a:rPr lang="en-US" sz="2000" b="1" dirty="0">
                <a:latin typeface="Arial" charset="0"/>
              </a:rPr>
              <a:t> </a:t>
            </a:r>
            <a:r>
              <a:rPr lang="en-US" sz="2000" b="1" dirty="0" err="1">
                <a:latin typeface="Arial" charset="0"/>
              </a:rPr>
              <a:t>schalldichten</a:t>
            </a:r>
            <a:r>
              <a:rPr lang="en-US" sz="2000" b="1" dirty="0">
                <a:latin typeface="Arial" charset="0"/>
              </a:rPr>
              <a:t> </a:t>
            </a:r>
            <a:r>
              <a:rPr lang="en-US" sz="2000" b="1" dirty="0" err="1">
                <a:latin typeface="Arial" charset="0"/>
              </a:rPr>
              <a:t>Tresortür</a:t>
            </a:r>
            <a:r>
              <a:rPr lang="en-US" sz="2000" b="1" dirty="0">
                <a:latin typeface="Arial" charset="0"/>
              </a:rPr>
              <a:t> </a:t>
            </a:r>
          </a:p>
        </p:txBody>
      </p:sp>
      <p:pic>
        <p:nvPicPr>
          <p:cNvPr id="280585" name="Picture 9" descr="natascha_Kampusch_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075" y="3633788"/>
            <a:ext cx="2162175" cy="14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9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4"/>
          <p:cNvSpPr>
            <a:spLocks noGrp="1" noChangeArrowheads="1"/>
          </p:cNvSpPr>
          <p:nvPr>
            <p:ph type="title"/>
          </p:nvPr>
        </p:nvSpPr>
        <p:spPr/>
        <p:txBody>
          <a:bodyPr/>
          <a:lstStyle/>
          <a:p>
            <a:r>
              <a:rPr lang="en-US"/>
              <a:t>Vier Muster der Verarbeitung</a:t>
            </a:r>
          </a:p>
        </p:txBody>
      </p:sp>
      <p:sp>
        <p:nvSpPr>
          <p:cNvPr id="418830" name="Text Box 14"/>
          <p:cNvSpPr txBox="1">
            <a:spLocks noChangeArrowheads="1"/>
          </p:cNvSpPr>
          <p:nvPr/>
        </p:nvSpPr>
        <p:spPr bwMode="auto">
          <a:xfrm rot="5400000">
            <a:off x="7738151" y="3327059"/>
            <a:ext cx="36259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de-DE" sz="1050" dirty="0" err="1">
                <a:latin typeface="Arial" charset="0"/>
              </a:rPr>
              <a:t>Bonanno</a:t>
            </a:r>
            <a:r>
              <a:rPr lang="de-DE" sz="1050" dirty="0">
                <a:latin typeface="Arial" charset="0"/>
              </a:rPr>
              <a:t> G.A. (2004). Loss, </a:t>
            </a:r>
            <a:r>
              <a:rPr lang="de-DE" sz="1050" dirty="0" err="1">
                <a:latin typeface="Arial" charset="0"/>
              </a:rPr>
              <a:t>trauma</a:t>
            </a:r>
            <a:r>
              <a:rPr lang="de-DE" sz="1050" dirty="0">
                <a:latin typeface="Arial" charset="0"/>
              </a:rPr>
              <a:t>, </a:t>
            </a:r>
            <a:r>
              <a:rPr lang="de-DE" sz="1050" dirty="0" err="1">
                <a:latin typeface="Arial" charset="0"/>
              </a:rPr>
              <a:t>and</a:t>
            </a:r>
            <a:r>
              <a:rPr lang="de-DE" sz="1050" dirty="0">
                <a:latin typeface="Arial" charset="0"/>
              </a:rPr>
              <a:t> human </a:t>
            </a:r>
            <a:r>
              <a:rPr lang="de-DE" sz="1050" dirty="0" err="1">
                <a:latin typeface="Arial" charset="0"/>
              </a:rPr>
              <a:t>resilience</a:t>
            </a:r>
            <a:r>
              <a:rPr lang="de-DE" sz="1050" dirty="0">
                <a:latin typeface="Arial" charset="0"/>
              </a:rPr>
              <a:t>. American </a:t>
            </a:r>
            <a:r>
              <a:rPr lang="de-DE" sz="1050" dirty="0" err="1">
                <a:latin typeface="Arial" charset="0"/>
              </a:rPr>
              <a:t>Psychologist</a:t>
            </a:r>
            <a:r>
              <a:rPr lang="de-DE" sz="1050" dirty="0">
                <a:latin typeface="Arial" charset="0"/>
              </a:rPr>
              <a:t> 59:20-28.</a:t>
            </a:r>
            <a:endParaRPr lang="en-US" sz="1050" dirty="0">
              <a:latin typeface="Arial" charset="0"/>
            </a:endParaRPr>
          </a:p>
        </p:txBody>
      </p:sp>
      <p:grpSp>
        <p:nvGrpSpPr>
          <p:cNvPr id="2" name="Gruppieren 1"/>
          <p:cNvGrpSpPr/>
          <p:nvPr/>
        </p:nvGrpSpPr>
        <p:grpSpPr>
          <a:xfrm>
            <a:off x="801611" y="1584171"/>
            <a:ext cx="7848600" cy="4441825"/>
            <a:chOff x="2195514" y="1628776"/>
            <a:chExt cx="7848600" cy="4441825"/>
          </a:xfrm>
        </p:grpSpPr>
        <p:sp>
          <p:nvSpPr>
            <p:cNvPr id="418848" name="Rectangle 32"/>
            <p:cNvSpPr>
              <a:spLocks noChangeArrowheads="1"/>
            </p:cNvSpPr>
            <p:nvPr/>
          </p:nvSpPr>
          <p:spPr bwMode="auto">
            <a:xfrm>
              <a:off x="2339975" y="1700213"/>
              <a:ext cx="5759450" cy="2089150"/>
            </a:xfrm>
            <a:prstGeom prst="rect">
              <a:avLst/>
            </a:prstGeom>
            <a:gradFill>
              <a:gsLst>
                <a:gs pos="0">
                  <a:schemeClr val="bg1"/>
                </a:gs>
                <a:gs pos="17999">
                  <a:schemeClr val="bg1"/>
                </a:gs>
                <a:gs pos="36000">
                  <a:schemeClr val="bg1">
                    <a:lumMod val="85000"/>
                  </a:schemeClr>
                </a:gs>
                <a:gs pos="61000">
                  <a:srgbClr val="CCCCFF"/>
                </a:gs>
                <a:gs pos="82001">
                  <a:schemeClr val="bg1">
                    <a:lumMod val="95000"/>
                  </a:schemeClr>
                </a:gs>
                <a:gs pos="100000">
                  <a:schemeClr val="bg1"/>
                </a:gs>
              </a:gsLst>
              <a:lin ang="5400000" scaled="0"/>
            </a:gradFill>
            <a:ln>
              <a:noFill/>
            </a:ln>
            <a:effectLst/>
            <a:extLst/>
          </p:spPr>
          <p:txBody>
            <a:bodyPr wrap="none" anchor="ctr"/>
            <a:lstStyle/>
            <a:p>
              <a:endParaRPr lang="de-CH"/>
            </a:p>
          </p:txBody>
        </p:sp>
        <p:sp>
          <p:nvSpPr>
            <p:cNvPr id="418829" name="Text Box 13"/>
            <p:cNvSpPr txBox="1">
              <a:spLocks noChangeArrowheads="1"/>
            </p:cNvSpPr>
            <p:nvPr/>
          </p:nvSpPr>
          <p:spPr bwMode="auto">
            <a:xfrm>
              <a:off x="8172451" y="2249488"/>
              <a:ext cx="1871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400"/>
                <a:t>Chronisch</a:t>
              </a:r>
            </a:p>
            <a:p>
              <a:pPr algn="l">
                <a:spcBef>
                  <a:spcPct val="50000"/>
                </a:spcBef>
              </a:pPr>
              <a:r>
                <a:rPr lang="en-US" sz="2400"/>
                <a:t>Verzögert</a:t>
              </a:r>
            </a:p>
            <a:p>
              <a:pPr algn="l">
                <a:spcBef>
                  <a:spcPct val="50000"/>
                </a:spcBef>
              </a:pPr>
              <a:endParaRPr lang="en-US" sz="2400"/>
            </a:p>
            <a:p>
              <a:pPr algn="l">
                <a:spcBef>
                  <a:spcPct val="50000"/>
                </a:spcBef>
              </a:pPr>
              <a:endParaRPr lang="en-US" sz="2400"/>
            </a:p>
            <a:p>
              <a:pPr algn="l">
                <a:spcBef>
                  <a:spcPct val="50000"/>
                </a:spcBef>
              </a:pPr>
              <a:r>
                <a:rPr lang="en-US" sz="2400"/>
                <a:t>Recovery</a:t>
              </a:r>
            </a:p>
            <a:p>
              <a:pPr algn="l">
                <a:spcBef>
                  <a:spcPct val="50000"/>
                </a:spcBef>
              </a:pPr>
              <a:r>
                <a:rPr lang="en-US" sz="2400"/>
                <a:t>Resilienz</a:t>
              </a:r>
            </a:p>
          </p:txBody>
        </p:sp>
        <p:sp>
          <p:nvSpPr>
            <p:cNvPr id="418831" name="Freeform 15"/>
            <p:cNvSpPr>
              <a:spLocks/>
            </p:cNvSpPr>
            <p:nvPr/>
          </p:nvSpPr>
          <p:spPr bwMode="auto">
            <a:xfrm>
              <a:off x="2316163" y="4497389"/>
              <a:ext cx="1611312" cy="407987"/>
            </a:xfrm>
            <a:custGeom>
              <a:avLst/>
              <a:gdLst>
                <a:gd name="T0" fmla="*/ 0 w 1015"/>
                <a:gd name="T1" fmla="*/ 257 h 257"/>
                <a:gd name="T2" fmla="*/ 138 w 1015"/>
                <a:gd name="T3" fmla="*/ 157 h 257"/>
                <a:gd name="T4" fmla="*/ 375 w 1015"/>
                <a:gd name="T5" fmla="*/ 1 h 257"/>
                <a:gd name="T6" fmla="*/ 458 w 1015"/>
                <a:gd name="T7" fmla="*/ 10 h 257"/>
                <a:gd name="T8" fmla="*/ 549 w 1015"/>
                <a:gd name="T9" fmla="*/ 102 h 257"/>
                <a:gd name="T10" fmla="*/ 805 w 1015"/>
                <a:gd name="T11" fmla="*/ 111 h 257"/>
                <a:gd name="T12" fmla="*/ 988 w 1015"/>
                <a:gd name="T13" fmla="*/ 111 h 257"/>
                <a:gd name="T14" fmla="*/ 1015 w 1015"/>
                <a:gd name="T15" fmla="*/ 84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5" h="257">
                  <a:moveTo>
                    <a:pt x="0" y="257"/>
                  </a:moveTo>
                  <a:cubicBezTo>
                    <a:pt x="42" y="218"/>
                    <a:pt x="94" y="194"/>
                    <a:pt x="138" y="157"/>
                  </a:cubicBezTo>
                  <a:cubicBezTo>
                    <a:pt x="210" y="97"/>
                    <a:pt x="281" y="24"/>
                    <a:pt x="375" y="1"/>
                  </a:cubicBezTo>
                  <a:cubicBezTo>
                    <a:pt x="403" y="4"/>
                    <a:pt x="432" y="0"/>
                    <a:pt x="458" y="10"/>
                  </a:cubicBezTo>
                  <a:cubicBezTo>
                    <a:pt x="473" y="16"/>
                    <a:pt x="516" y="99"/>
                    <a:pt x="549" y="102"/>
                  </a:cubicBezTo>
                  <a:cubicBezTo>
                    <a:pt x="634" y="110"/>
                    <a:pt x="720" y="108"/>
                    <a:pt x="805" y="111"/>
                  </a:cubicBezTo>
                  <a:cubicBezTo>
                    <a:pt x="889" y="144"/>
                    <a:pt x="887" y="138"/>
                    <a:pt x="988" y="111"/>
                  </a:cubicBezTo>
                  <a:cubicBezTo>
                    <a:pt x="997" y="102"/>
                    <a:pt x="1015" y="84"/>
                    <a:pt x="1015" y="8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418833" name="Freeform 17"/>
            <p:cNvSpPr>
              <a:spLocks/>
            </p:cNvSpPr>
            <p:nvPr/>
          </p:nvSpPr>
          <p:spPr bwMode="auto">
            <a:xfrm>
              <a:off x="2339976" y="4775200"/>
              <a:ext cx="5692775" cy="508000"/>
            </a:xfrm>
            <a:custGeom>
              <a:avLst/>
              <a:gdLst>
                <a:gd name="T0" fmla="*/ 0 w 3822"/>
                <a:gd name="T1" fmla="*/ 201 h 320"/>
                <a:gd name="T2" fmla="*/ 101 w 3822"/>
                <a:gd name="T3" fmla="*/ 165 h 320"/>
                <a:gd name="T4" fmla="*/ 274 w 3822"/>
                <a:gd name="T5" fmla="*/ 73 h 320"/>
                <a:gd name="T6" fmla="*/ 704 w 3822"/>
                <a:gd name="T7" fmla="*/ 137 h 320"/>
                <a:gd name="T8" fmla="*/ 823 w 3822"/>
                <a:gd name="T9" fmla="*/ 119 h 320"/>
                <a:gd name="T10" fmla="*/ 933 w 3822"/>
                <a:gd name="T11" fmla="*/ 46 h 320"/>
                <a:gd name="T12" fmla="*/ 1006 w 3822"/>
                <a:gd name="T13" fmla="*/ 0 h 320"/>
                <a:gd name="T14" fmla="*/ 1161 w 3822"/>
                <a:gd name="T15" fmla="*/ 27 h 320"/>
                <a:gd name="T16" fmla="*/ 1445 w 3822"/>
                <a:gd name="T17" fmla="*/ 73 h 320"/>
                <a:gd name="T18" fmla="*/ 1847 w 3822"/>
                <a:gd name="T19" fmla="*/ 128 h 320"/>
                <a:gd name="T20" fmla="*/ 2295 w 3822"/>
                <a:gd name="T21" fmla="*/ 146 h 320"/>
                <a:gd name="T22" fmla="*/ 2478 w 3822"/>
                <a:gd name="T23" fmla="*/ 192 h 320"/>
                <a:gd name="T24" fmla="*/ 3054 w 3822"/>
                <a:gd name="T25" fmla="*/ 192 h 320"/>
                <a:gd name="T26" fmla="*/ 3438 w 3822"/>
                <a:gd name="T27" fmla="*/ 247 h 320"/>
                <a:gd name="T28" fmla="*/ 3685 w 3822"/>
                <a:gd name="T29" fmla="*/ 293 h 320"/>
                <a:gd name="T30" fmla="*/ 3822 w 3822"/>
                <a:gd name="T31"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22" h="320">
                  <a:moveTo>
                    <a:pt x="0" y="201"/>
                  </a:moveTo>
                  <a:cubicBezTo>
                    <a:pt x="38" y="192"/>
                    <a:pt x="63" y="174"/>
                    <a:pt x="101" y="165"/>
                  </a:cubicBezTo>
                  <a:cubicBezTo>
                    <a:pt x="150" y="114"/>
                    <a:pt x="210" y="99"/>
                    <a:pt x="274" y="73"/>
                  </a:cubicBezTo>
                  <a:cubicBezTo>
                    <a:pt x="485" y="80"/>
                    <a:pt x="540" y="73"/>
                    <a:pt x="704" y="137"/>
                  </a:cubicBezTo>
                  <a:cubicBezTo>
                    <a:pt x="744" y="131"/>
                    <a:pt x="784" y="130"/>
                    <a:pt x="823" y="119"/>
                  </a:cubicBezTo>
                  <a:cubicBezTo>
                    <a:pt x="864" y="108"/>
                    <a:pt x="895" y="65"/>
                    <a:pt x="933" y="46"/>
                  </a:cubicBezTo>
                  <a:cubicBezTo>
                    <a:pt x="956" y="22"/>
                    <a:pt x="974" y="10"/>
                    <a:pt x="1006" y="0"/>
                  </a:cubicBezTo>
                  <a:cubicBezTo>
                    <a:pt x="1069" y="6"/>
                    <a:pt x="1104" y="13"/>
                    <a:pt x="1161" y="27"/>
                  </a:cubicBezTo>
                  <a:cubicBezTo>
                    <a:pt x="1262" y="79"/>
                    <a:pt x="1291" y="60"/>
                    <a:pt x="1445" y="73"/>
                  </a:cubicBezTo>
                  <a:cubicBezTo>
                    <a:pt x="1578" y="162"/>
                    <a:pt x="1622" y="120"/>
                    <a:pt x="1847" y="128"/>
                  </a:cubicBezTo>
                  <a:cubicBezTo>
                    <a:pt x="1996" y="133"/>
                    <a:pt x="2146" y="141"/>
                    <a:pt x="2295" y="146"/>
                  </a:cubicBezTo>
                  <a:cubicBezTo>
                    <a:pt x="2356" y="161"/>
                    <a:pt x="2417" y="177"/>
                    <a:pt x="2478" y="192"/>
                  </a:cubicBezTo>
                  <a:cubicBezTo>
                    <a:pt x="2666" y="188"/>
                    <a:pt x="2867" y="161"/>
                    <a:pt x="3054" y="192"/>
                  </a:cubicBezTo>
                  <a:cubicBezTo>
                    <a:pt x="3186" y="258"/>
                    <a:pt x="3263" y="241"/>
                    <a:pt x="3438" y="247"/>
                  </a:cubicBezTo>
                  <a:cubicBezTo>
                    <a:pt x="3521" y="259"/>
                    <a:pt x="3603" y="277"/>
                    <a:pt x="3685" y="293"/>
                  </a:cubicBezTo>
                  <a:cubicBezTo>
                    <a:pt x="3736" y="303"/>
                    <a:pt x="3772" y="320"/>
                    <a:pt x="3822" y="320"/>
                  </a:cubicBezTo>
                </a:path>
              </a:pathLst>
            </a:custGeom>
            <a:noFill/>
            <a:ln w="57150" cap="flat" cmpd="sng">
              <a:solidFill>
                <a:srgbClr val="6699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418834" name="Freeform 18"/>
            <p:cNvSpPr>
              <a:spLocks/>
            </p:cNvSpPr>
            <p:nvPr/>
          </p:nvSpPr>
          <p:spPr bwMode="auto">
            <a:xfrm>
              <a:off x="2339975" y="2914651"/>
              <a:ext cx="5759450" cy="1679575"/>
            </a:xfrm>
            <a:custGeom>
              <a:avLst/>
              <a:gdLst>
                <a:gd name="T0" fmla="*/ 0 w 3712"/>
                <a:gd name="T1" fmla="*/ 879 h 1058"/>
                <a:gd name="T2" fmla="*/ 73 w 3712"/>
                <a:gd name="T3" fmla="*/ 761 h 1058"/>
                <a:gd name="T4" fmla="*/ 201 w 3712"/>
                <a:gd name="T5" fmla="*/ 605 h 1058"/>
                <a:gd name="T6" fmla="*/ 219 w 3712"/>
                <a:gd name="T7" fmla="*/ 578 h 1058"/>
                <a:gd name="T8" fmla="*/ 283 w 3712"/>
                <a:gd name="T9" fmla="*/ 623 h 1058"/>
                <a:gd name="T10" fmla="*/ 338 w 3712"/>
                <a:gd name="T11" fmla="*/ 733 h 1058"/>
                <a:gd name="T12" fmla="*/ 366 w 3712"/>
                <a:gd name="T13" fmla="*/ 751 h 1058"/>
                <a:gd name="T14" fmla="*/ 384 w 3712"/>
                <a:gd name="T15" fmla="*/ 770 h 1058"/>
                <a:gd name="T16" fmla="*/ 466 w 3712"/>
                <a:gd name="T17" fmla="*/ 715 h 1058"/>
                <a:gd name="T18" fmla="*/ 914 w 3712"/>
                <a:gd name="T19" fmla="*/ 797 h 1058"/>
                <a:gd name="T20" fmla="*/ 923 w 3712"/>
                <a:gd name="T21" fmla="*/ 843 h 1058"/>
                <a:gd name="T22" fmla="*/ 914 w 3712"/>
                <a:gd name="T23" fmla="*/ 916 h 1058"/>
                <a:gd name="T24" fmla="*/ 960 w 3712"/>
                <a:gd name="T25" fmla="*/ 934 h 1058"/>
                <a:gd name="T26" fmla="*/ 1079 w 3712"/>
                <a:gd name="T27" fmla="*/ 898 h 1058"/>
                <a:gd name="T28" fmla="*/ 1262 w 3712"/>
                <a:gd name="T29" fmla="*/ 962 h 1058"/>
                <a:gd name="T30" fmla="*/ 1435 w 3712"/>
                <a:gd name="T31" fmla="*/ 1026 h 1058"/>
                <a:gd name="T32" fmla="*/ 1472 w 3712"/>
                <a:gd name="T33" fmla="*/ 1053 h 1058"/>
                <a:gd name="T34" fmla="*/ 1636 w 3712"/>
                <a:gd name="T35" fmla="*/ 1044 h 1058"/>
                <a:gd name="T36" fmla="*/ 1783 w 3712"/>
                <a:gd name="T37" fmla="*/ 907 h 1058"/>
                <a:gd name="T38" fmla="*/ 2020 w 3712"/>
                <a:gd name="T39" fmla="*/ 834 h 1058"/>
                <a:gd name="T40" fmla="*/ 2852 w 3712"/>
                <a:gd name="T41" fmla="*/ 697 h 1058"/>
                <a:gd name="T42" fmla="*/ 2962 w 3712"/>
                <a:gd name="T43" fmla="*/ 633 h 1058"/>
                <a:gd name="T44" fmla="*/ 2971 w 3712"/>
                <a:gd name="T45" fmla="*/ 596 h 1058"/>
                <a:gd name="T46" fmla="*/ 2980 w 3712"/>
                <a:gd name="T47" fmla="*/ 450 h 1058"/>
                <a:gd name="T48" fmla="*/ 3044 w 3712"/>
                <a:gd name="T49" fmla="*/ 386 h 1058"/>
                <a:gd name="T50" fmla="*/ 3255 w 3712"/>
                <a:gd name="T51" fmla="*/ 221 h 1058"/>
                <a:gd name="T52" fmla="*/ 3300 w 3712"/>
                <a:gd name="T53" fmla="*/ 230 h 1058"/>
                <a:gd name="T54" fmla="*/ 3410 w 3712"/>
                <a:gd name="T55" fmla="*/ 322 h 1058"/>
                <a:gd name="T56" fmla="*/ 3456 w 3712"/>
                <a:gd name="T57" fmla="*/ 313 h 1058"/>
                <a:gd name="T58" fmla="*/ 3465 w 3712"/>
                <a:gd name="T59" fmla="*/ 267 h 1058"/>
                <a:gd name="T60" fmla="*/ 3502 w 3712"/>
                <a:gd name="T61" fmla="*/ 185 h 1058"/>
                <a:gd name="T62" fmla="*/ 3639 w 3712"/>
                <a:gd name="T63" fmla="*/ 47 h 1058"/>
                <a:gd name="T64" fmla="*/ 3712 w 3712"/>
                <a:gd name="T65" fmla="*/ 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12" h="1058">
                  <a:moveTo>
                    <a:pt x="0" y="879"/>
                  </a:moveTo>
                  <a:cubicBezTo>
                    <a:pt x="27" y="839"/>
                    <a:pt x="45" y="799"/>
                    <a:pt x="73" y="761"/>
                  </a:cubicBezTo>
                  <a:cubicBezTo>
                    <a:pt x="89" y="711"/>
                    <a:pt x="156" y="635"/>
                    <a:pt x="201" y="605"/>
                  </a:cubicBezTo>
                  <a:cubicBezTo>
                    <a:pt x="207" y="596"/>
                    <a:pt x="208" y="580"/>
                    <a:pt x="219" y="578"/>
                  </a:cubicBezTo>
                  <a:cubicBezTo>
                    <a:pt x="240" y="575"/>
                    <a:pt x="271" y="611"/>
                    <a:pt x="283" y="623"/>
                  </a:cubicBezTo>
                  <a:cubicBezTo>
                    <a:pt x="290" y="645"/>
                    <a:pt x="322" y="718"/>
                    <a:pt x="338" y="733"/>
                  </a:cubicBezTo>
                  <a:cubicBezTo>
                    <a:pt x="346" y="741"/>
                    <a:pt x="357" y="744"/>
                    <a:pt x="366" y="751"/>
                  </a:cubicBezTo>
                  <a:cubicBezTo>
                    <a:pt x="373" y="756"/>
                    <a:pt x="378" y="764"/>
                    <a:pt x="384" y="770"/>
                  </a:cubicBezTo>
                  <a:cubicBezTo>
                    <a:pt x="440" y="761"/>
                    <a:pt x="449" y="765"/>
                    <a:pt x="466" y="715"/>
                  </a:cubicBezTo>
                  <a:cubicBezTo>
                    <a:pt x="731" y="722"/>
                    <a:pt x="777" y="660"/>
                    <a:pt x="914" y="797"/>
                  </a:cubicBezTo>
                  <a:cubicBezTo>
                    <a:pt x="917" y="812"/>
                    <a:pt x="923" y="827"/>
                    <a:pt x="923" y="843"/>
                  </a:cubicBezTo>
                  <a:cubicBezTo>
                    <a:pt x="923" y="868"/>
                    <a:pt x="905" y="893"/>
                    <a:pt x="914" y="916"/>
                  </a:cubicBezTo>
                  <a:cubicBezTo>
                    <a:pt x="920" y="931"/>
                    <a:pt x="945" y="928"/>
                    <a:pt x="960" y="934"/>
                  </a:cubicBezTo>
                  <a:cubicBezTo>
                    <a:pt x="1034" y="924"/>
                    <a:pt x="1021" y="917"/>
                    <a:pt x="1079" y="898"/>
                  </a:cubicBezTo>
                  <a:cubicBezTo>
                    <a:pt x="1137" y="937"/>
                    <a:pt x="1194" y="951"/>
                    <a:pt x="1262" y="962"/>
                  </a:cubicBezTo>
                  <a:cubicBezTo>
                    <a:pt x="1320" y="981"/>
                    <a:pt x="1377" y="1007"/>
                    <a:pt x="1435" y="1026"/>
                  </a:cubicBezTo>
                  <a:cubicBezTo>
                    <a:pt x="1447" y="1035"/>
                    <a:pt x="1457" y="1052"/>
                    <a:pt x="1472" y="1053"/>
                  </a:cubicBezTo>
                  <a:cubicBezTo>
                    <a:pt x="1527" y="1058"/>
                    <a:pt x="1582" y="1052"/>
                    <a:pt x="1636" y="1044"/>
                  </a:cubicBezTo>
                  <a:cubicBezTo>
                    <a:pt x="1692" y="1036"/>
                    <a:pt x="1734" y="935"/>
                    <a:pt x="1783" y="907"/>
                  </a:cubicBezTo>
                  <a:cubicBezTo>
                    <a:pt x="1852" y="868"/>
                    <a:pt x="1942" y="845"/>
                    <a:pt x="2020" y="834"/>
                  </a:cubicBezTo>
                  <a:cubicBezTo>
                    <a:pt x="2273" y="704"/>
                    <a:pt x="2576" y="706"/>
                    <a:pt x="2852" y="697"/>
                  </a:cubicBezTo>
                  <a:cubicBezTo>
                    <a:pt x="2896" y="679"/>
                    <a:pt x="2928" y="667"/>
                    <a:pt x="2962" y="633"/>
                  </a:cubicBezTo>
                  <a:cubicBezTo>
                    <a:pt x="2965" y="621"/>
                    <a:pt x="2970" y="609"/>
                    <a:pt x="2971" y="596"/>
                  </a:cubicBezTo>
                  <a:cubicBezTo>
                    <a:pt x="2976" y="547"/>
                    <a:pt x="2972" y="498"/>
                    <a:pt x="2980" y="450"/>
                  </a:cubicBezTo>
                  <a:cubicBezTo>
                    <a:pt x="2984" y="427"/>
                    <a:pt x="3035" y="394"/>
                    <a:pt x="3044" y="386"/>
                  </a:cubicBezTo>
                  <a:cubicBezTo>
                    <a:pt x="3115" y="325"/>
                    <a:pt x="3161" y="251"/>
                    <a:pt x="3255" y="221"/>
                  </a:cubicBezTo>
                  <a:cubicBezTo>
                    <a:pt x="3270" y="224"/>
                    <a:pt x="3287" y="222"/>
                    <a:pt x="3300" y="230"/>
                  </a:cubicBezTo>
                  <a:cubicBezTo>
                    <a:pt x="3344" y="256"/>
                    <a:pt x="3364" y="298"/>
                    <a:pt x="3410" y="322"/>
                  </a:cubicBezTo>
                  <a:cubicBezTo>
                    <a:pt x="3425" y="319"/>
                    <a:pt x="3445" y="324"/>
                    <a:pt x="3456" y="313"/>
                  </a:cubicBezTo>
                  <a:cubicBezTo>
                    <a:pt x="3467" y="302"/>
                    <a:pt x="3460" y="282"/>
                    <a:pt x="3465" y="267"/>
                  </a:cubicBezTo>
                  <a:cubicBezTo>
                    <a:pt x="3475" y="239"/>
                    <a:pt x="3484" y="209"/>
                    <a:pt x="3502" y="185"/>
                  </a:cubicBezTo>
                  <a:cubicBezTo>
                    <a:pt x="3539" y="138"/>
                    <a:pt x="3592" y="83"/>
                    <a:pt x="3639" y="47"/>
                  </a:cubicBezTo>
                  <a:cubicBezTo>
                    <a:pt x="3700" y="0"/>
                    <a:pt x="3678" y="2"/>
                    <a:pt x="3712" y="2"/>
                  </a:cubicBezTo>
                </a:path>
              </a:pathLst>
            </a:custGeom>
            <a:noFill/>
            <a:ln w="57150" cap="flat"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nvGrpSpPr>
            <p:cNvPr id="418838" name="Group 22"/>
            <p:cNvGrpSpPr>
              <a:grpSpLocks/>
            </p:cNvGrpSpPr>
            <p:nvPr/>
          </p:nvGrpSpPr>
          <p:grpSpPr bwMode="auto">
            <a:xfrm>
              <a:off x="2339976" y="2728913"/>
              <a:ext cx="5692775" cy="2311400"/>
              <a:chOff x="1335" y="1719"/>
              <a:chExt cx="3712" cy="1456"/>
            </a:xfrm>
          </p:grpSpPr>
          <p:sp>
            <p:nvSpPr>
              <p:cNvPr id="418835" name="Freeform 19"/>
              <p:cNvSpPr>
                <a:spLocks/>
              </p:cNvSpPr>
              <p:nvPr/>
            </p:nvSpPr>
            <p:spPr bwMode="auto">
              <a:xfrm>
                <a:off x="1335" y="1719"/>
                <a:ext cx="2642" cy="1215"/>
              </a:xfrm>
              <a:custGeom>
                <a:avLst/>
                <a:gdLst>
                  <a:gd name="T0" fmla="*/ 0 w 2642"/>
                  <a:gd name="T1" fmla="*/ 238 h 1215"/>
                  <a:gd name="T2" fmla="*/ 46 w 2642"/>
                  <a:gd name="T3" fmla="*/ 201 h 1215"/>
                  <a:gd name="T4" fmla="*/ 110 w 2642"/>
                  <a:gd name="T5" fmla="*/ 137 h 1215"/>
                  <a:gd name="T6" fmla="*/ 219 w 2642"/>
                  <a:gd name="T7" fmla="*/ 82 h 1215"/>
                  <a:gd name="T8" fmla="*/ 283 w 2642"/>
                  <a:gd name="T9" fmla="*/ 9 h 1215"/>
                  <a:gd name="T10" fmla="*/ 338 w 2642"/>
                  <a:gd name="T11" fmla="*/ 192 h 1215"/>
                  <a:gd name="T12" fmla="*/ 393 w 2642"/>
                  <a:gd name="T13" fmla="*/ 311 h 1215"/>
                  <a:gd name="T14" fmla="*/ 439 w 2642"/>
                  <a:gd name="T15" fmla="*/ 238 h 1215"/>
                  <a:gd name="T16" fmla="*/ 475 w 2642"/>
                  <a:gd name="T17" fmla="*/ 183 h 1215"/>
                  <a:gd name="T18" fmla="*/ 503 w 2642"/>
                  <a:gd name="T19" fmla="*/ 55 h 1215"/>
                  <a:gd name="T20" fmla="*/ 512 w 2642"/>
                  <a:gd name="T21" fmla="*/ 27 h 1215"/>
                  <a:gd name="T22" fmla="*/ 594 w 2642"/>
                  <a:gd name="T23" fmla="*/ 18 h 1215"/>
                  <a:gd name="T24" fmla="*/ 640 w 2642"/>
                  <a:gd name="T25" fmla="*/ 36 h 1215"/>
                  <a:gd name="T26" fmla="*/ 695 w 2642"/>
                  <a:gd name="T27" fmla="*/ 55 h 1215"/>
                  <a:gd name="T28" fmla="*/ 777 w 2642"/>
                  <a:gd name="T29" fmla="*/ 119 h 1215"/>
                  <a:gd name="T30" fmla="*/ 850 w 2642"/>
                  <a:gd name="T31" fmla="*/ 201 h 1215"/>
                  <a:gd name="T32" fmla="*/ 932 w 2642"/>
                  <a:gd name="T33" fmla="*/ 265 h 1215"/>
                  <a:gd name="T34" fmla="*/ 960 w 2642"/>
                  <a:gd name="T35" fmla="*/ 274 h 1215"/>
                  <a:gd name="T36" fmla="*/ 996 w 2642"/>
                  <a:gd name="T37" fmla="*/ 292 h 1215"/>
                  <a:gd name="T38" fmla="*/ 1024 w 2642"/>
                  <a:gd name="T39" fmla="*/ 393 h 1215"/>
                  <a:gd name="T40" fmla="*/ 1152 w 2642"/>
                  <a:gd name="T41" fmla="*/ 457 h 1215"/>
                  <a:gd name="T42" fmla="*/ 1280 w 2642"/>
                  <a:gd name="T43" fmla="*/ 722 h 1215"/>
                  <a:gd name="T44" fmla="*/ 1344 w 2642"/>
                  <a:gd name="T45" fmla="*/ 695 h 1215"/>
                  <a:gd name="T46" fmla="*/ 1380 w 2642"/>
                  <a:gd name="T47" fmla="*/ 631 h 1215"/>
                  <a:gd name="T48" fmla="*/ 1490 w 2642"/>
                  <a:gd name="T49" fmla="*/ 548 h 1215"/>
                  <a:gd name="T50" fmla="*/ 1518 w 2642"/>
                  <a:gd name="T51" fmla="*/ 521 h 1215"/>
                  <a:gd name="T52" fmla="*/ 1572 w 2642"/>
                  <a:gd name="T53" fmla="*/ 603 h 1215"/>
                  <a:gd name="T54" fmla="*/ 1646 w 2642"/>
                  <a:gd name="T55" fmla="*/ 612 h 1215"/>
                  <a:gd name="T56" fmla="*/ 1746 w 2642"/>
                  <a:gd name="T57" fmla="*/ 640 h 1215"/>
                  <a:gd name="T58" fmla="*/ 1828 w 2642"/>
                  <a:gd name="T59" fmla="*/ 686 h 1215"/>
                  <a:gd name="T60" fmla="*/ 1865 w 2642"/>
                  <a:gd name="T61" fmla="*/ 850 h 1215"/>
                  <a:gd name="T62" fmla="*/ 1920 w 2642"/>
                  <a:gd name="T63" fmla="*/ 859 h 1215"/>
                  <a:gd name="T64" fmla="*/ 2011 w 2642"/>
                  <a:gd name="T65" fmla="*/ 887 h 1215"/>
                  <a:gd name="T66" fmla="*/ 2039 w 2642"/>
                  <a:gd name="T67" fmla="*/ 896 h 1215"/>
                  <a:gd name="T68" fmla="*/ 2167 w 2642"/>
                  <a:gd name="T69" fmla="*/ 1024 h 1215"/>
                  <a:gd name="T70" fmla="*/ 2240 w 2642"/>
                  <a:gd name="T71" fmla="*/ 1143 h 1215"/>
                  <a:gd name="T72" fmla="*/ 2258 w 2642"/>
                  <a:gd name="T73" fmla="*/ 1198 h 1215"/>
                  <a:gd name="T74" fmla="*/ 2642 w 2642"/>
                  <a:gd name="T75" fmla="*/ 1198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2" h="1215">
                    <a:moveTo>
                      <a:pt x="0" y="238"/>
                    </a:moveTo>
                    <a:cubicBezTo>
                      <a:pt x="13" y="229"/>
                      <a:pt x="35" y="215"/>
                      <a:pt x="46" y="201"/>
                    </a:cubicBezTo>
                    <a:cubicBezTo>
                      <a:pt x="96" y="135"/>
                      <a:pt x="57" y="154"/>
                      <a:pt x="110" y="137"/>
                    </a:cubicBezTo>
                    <a:cubicBezTo>
                      <a:pt x="145" y="114"/>
                      <a:pt x="186" y="108"/>
                      <a:pt x="219" y="82"/>
                    </a:cubicBezTo>
                    <a:cubicBezTo>
                      <a:pt x="245" y="62"/>
                      <a:pt x="260" y="32"/>
                      <a:pt x="283" y="9"/>
                    </a:cubicBezTo>
                    <a:cubicBezTo>
                      <a:pt x="296" y="100"/>
                      <a:pt x="284" y="136"/>
                      <a:pt x="338" y="192"/>
                    </a:cubicBezTo>
                    <a:cubicBezTo>
                      <a:pt x="355" y="234"/>
                      <a:pt x="376" y="269"/>
                      <a:pt x="393" y="311"/>
                    </a:cubicBezTo>
                    <a:cubicBezTo>
                      <a:pt x="463" y="294"/>
                      <a:pt x="408" y="319"/>
                      <a:pt x="439" y="238"/>
                    </a:cubicBezTo>
                    <a:cubicBezTo>
                      <a:pt x="447" y="218"/>
                      <a:pt x="475" y="183"/>
                      <a:pt x="475" y="183"/>
                    </a:cubicBezTo>
                    <a:cubicBezTo>
                      <a:pt x="482" y="139"/>
                      <a:pt x="492" y="98"/>
                      <a:pt x="503" y="55"/>
                    </a:cubicBezTo>
                    <a:cubicBezTo>
                      <a:pt x="505" y="45"/>
                      <a:pt x="503" y="31"/>
                      <a:pt x="512" y="27"/>
                    </a:cubicBezTo>
                    <a:cubicBezTo>
                      <a:pt x="537" y="17"/>
                      <a:pt x="567" y="21"/>
                      <a:pt x="594" y="18"/>
                    </a:cubicBezTo>
                    <a:cubicBezTo>
                      <a:pt x="667" y="0"/>
                      <a:pt x="607" y="2"/>
                      <a:pt x="640" y="36"/>
                    </a:cubicBezTo>
                    <a:cubicBezTo>
                      <a:pt x="643" y="39"/>
                      <a:pt x="692" y="54"/>
                      <a:pt x="695" y="55"/>
                    </a:cubicBezTo>
                    <a:cubicBezTo>
                      <a:pt x="708" y="122"/>
                      <a:pt x="711" y="106"/>
                      <a:pt x="777" y="119"/>
                    </a:cubicBezTo>
                    <a:cubicBezTo>
                      <a:pt x="791" y="161"/>
                      <a:pt x="807" y="187"/>
                      <a:pt x="850" y="201"/>
                    </a:cubicBezTo>
                    <a:cubicBezTo>
                      <a:pt x="876" y="220"/>
                      <a:pt x="903" y="251"/>
                      <a:pt x="932" y="265"/>
                    </a:cubicBezTo>
                    <a:cubicBezTo>
                      <a:pt x="941" y="269"/>
                      <a:pt x="951" y="270"/>
                      <a:pt x="960" y="274"/>
                    </a:cubicBezTo>
                    <a:cubicBezTo>
                      <a:pt x="972" y="279"/>
                      <a:pt x="984" y="286"/>
                      <a:pt x="996" y="292"/>
                    </a:cubicBezTo>
                    <a:cubicBezTo>
                      <a:pt x="1005" y="326"/>
                      <a:pt x="1015" y="359"/>
                      <a:pt x="1024" y="393"/>
                    </a:cubicBezTo>
                    <a:cubicBezTo>
                      <a:pt x="1032" y="422"/>
                      <a:pt x="1128" y="451"/>
                      <a:pt x="1152" y="457"/>
                    </a:cubicBezTo>
                    <a:cubicBezTo>
                      <a:pt x="1195" y="512"/>
                      <a:pt x="1248" y="682"/>
                      <a:pt x="1280" y="722"/>
                    </a:cubicBezTo>
                    <a:cubicBezTo>
                      <a:pt x="1301" y="713"/>
                      <a:pt x="1324" y="707"/>
                      <a:pt x="1344" y="695"/>
                    </a:cubicBezTo>
                    <a:cubicBezTo>
                      <a:pt x="1383" y="671"/>
                      <a:pt x="1364" y="667"/>
                      <a:pt x="1380" y="631"/>
                    </a:cubicBezTo>
                    <a:cubicBezTo>
                      <a:pt x="1398" y="589"/>
                      <a:pt x="1449" y="563"/>
                      <a:pt x="1490" y="548"/>
                    </a:cubicBezTo>
                    <a:cubicBezTo>
                      <a:pt x="1499" y="539"/>
                      <a:pt x="1506" y="525"/>
                      <a:pt x="1518" y="521"/>
                    </a:cubicBezTo>
                    <a:cubicBezTo>
                      <a:pt x="1568" y="505"/>
                      <a:pt x="1554" y="593"/>
                      <a:pt x="1572" y="603"/>
                    </a:cubicBezTo>
                    <a:cubicBezTo>
                      <a:pt x="1594" y="615"/>
                      <a:pt x="1621" y="609"/>
                      <a:pt x="1646" y="612"/>
                    </a:cubicBezTo>
                    <a:cubicBezTo>
                      <a:pt x="1715" y="636"/>
                      <a:pt x="1681" y="627"/>
                      <a:pt x="1746" y="640"/>
                    </a:cubicBezTo>
                    <a:cubicBezTo>
                      <a:pt x="1776" y="659"/>
                      <a:pt x="1804" y="661"/>
                      <a:pt x="1828" y="686"/>
                    </a:cubicBezTo>
                    <a:cubicBezTo>
                      <a:pt x="1835" y="747"/>
                      <a:pt x="1846" y="793"/>
                      <a:pt x="1865" y="850"/>
                    </a:cubicBezTo>
                    <a:cubicBezTo>
                      <a:pt x="1871" y="868"/>
                      <a:pt x="1902" y="855"/>
                      <a:pt x="1920" y="859"/>
                    </a:cubicBezTo>
                    <a:cubicBezTo>
                      <a:pt x="1957" y="866"/>
                      <a:pt x="1973" y="874"/>
                      <a:pt x="2011" y="887"/>
                    </a:cubicBezTo>
                    <a:cubicBezTo>
                      <a:pt x="2020" y="890"/>
                      <a:pt x="2039" y="896"/>
                      <a:pt x="2039" y="896"/>
                    </a:cubicBezTo>
                    <a:cubicBezTo>
                      <a:pt x="2072" y="946"/>
                      <a:pt x="2116" y="992"/>
                      <a:pt x="2167" y="1024"/>
                    </a:cubicBezTo>
                    <a:cubicBezTo>
                      <a:pt x="2202" y="1073"/>
                      <a:pt x="2218" y="1090"/>
                      <a:pt x="2240" y="1143"/>
                    </a:cubicBezTo>
                    <a:cubicBezTo>
                      <a:pt x="2247" y="1161"/>
                      <a:pt x="2239" y="1195"/>
                      <a:pt x="2258" y="1198"/>
                    </a:cubicBezTo>
                    <a:cubicBezTo>
                      <a:pt x="2385" y="1215"/>
                      <a:pt x="2514" y="1198"/>
                      <a:pt x="2642" y="1198"/>
                    </a:cubicBezTo>
                  </a:path>
                </a:pathLst>
              </a:custGeom>
              <a:noFill/>
              <a:ln w="57150" cap="flat" cmpd="sng">
                <a:solidFill>
                  <a:srgbClr val="00999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418836" name="Freeform 20"/>
              <p:cNvSpPr>
                <a:spLocks/>
              </p:cNvSpPr>
              <p:nvPr/>
            </p:nvSpPr>
            <p:spPr bwMode="auto">
              <a:xfrm>
                <a:off x="3986" y="2610"/>
                <a:ext cx="1061" cy="565"/>
              </a:xfrm>
              <a:custGeom>
                <a:avLst/>
                <a:gdLst>
                  <a:gd name="T0" fmla="*/ 0 w 1061"/>
                  <a:gd name="T1" fmla="*/ 325 h 565"/>
                  <a:gd name="T2" fmla="*/ 19 w 1061"/>
                  <a:gd name="T3" fmla="*/ 270 h 565"/>
                  <a:gd name="T4" fmla="*/ 46 w 1061"/>
                  <a:gd name="T5" fmla="*/ 243 h 565"/>
                  <a:gd name="T6" fmla="*/ 73 w 1061"/>
                  <a:gd name="T7" fmla="*/ 206 h 565"/>
                  <a:gd name="T8" fmla="*/ 183 w 1061"/>
                  <a:gd name="T9" fmla="*/ 51 h 565"/>
                  <a:gd name="T10" fmla="*/ 220 w 1061"/>
                  <a:gd name="T11" fmla="*/ 115 h 565"/>
                  <a:gd name="T12" fmla="*/ 256 w 1061"/>
                  <a:gd name="T13" fmla="*/ 169 h 565"/>
                  <a:gd name="T14" fmla="*/ 311 w 1061"/>
                  <a:gd name="T15" fmla="*/ 307 h 565"/>
                  <a:gd name="T16" fmla="*/ 421 w 1061"/>
                  <a:gd name="T17" fmla="*/ 334 h 565"/>
                  <a:gd name="T18" fmla="*/ 521 w 1061"/>
                  <a:gd name="T19" fmla="*/ 371 h 565"/>
                  <a:gd name="T20" fmla="*/ 604 w 1061"/>
                  <a:gd name="T21" fmla="*/ 389 h 565"/>
                  <a:gd name="T22" fmla="*/ 905 w 1061"/>
                  <a:gd name="T23" fmla="*/ 462 h 565"/>
                  <a:gd name="T24" fmla="*/ 915 w 1061"/>
                  <a:gd name="T25" fmla="*/ 544 h 565"/>
                  <a:gd name="T26" fmla="*/ 951 w 1061"/>
                  <a:gd name="T27" fmla="*/ 553 h 565"/>
                  <a:gd name="T28" fmla="*/ 1061 w 1061"/>
                  <a:gd name="T29" fmla="*/ 56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1" h="565">
                    <a:moveTo>
                      <a:pt x="0" y="325"/>
                    </a:moveTo>
                    <a:cubicBezTo>
                      <a:pt x="2" y="320"/>
                      <a:pt x="16" y="275"/>
                      <a:pt x="19" y="270"/>
                    </a:cubicBezTo>
                    <a:cubicBezTo>
                      <a:pt x="26" y="260"/>
                      <a:pt x="38" y="253"/>
                      <a:pt x="46" y="243"/>
                    </a:cubicBezTo>
                    <a:cubicBezTo>
                      <a:pt x="56" y="231"/>
                      <a:pt x="65" y="219"/>
                      <a:pt x="73" y="206"/>
                    </a:cubicBezTo>
                    <a:cubicBezTo>
                      <a:pt x="104" y="156"/>
                      <a:pt x="133" y="84"/>
                      <a:pt x="183" y="51"/>
                    </a:cubicBezTo>
                    <a:cubicBezTo>
                      <a:pt x="244" y="143"/>
                      <a:pt x="151" y="0"/>
                      <a:pt x="220" y="115"/>
                    </a:cubicBezTo>
                    <a:cubicBezTo>
                      <a:pt x="231" y="134"/>
                      <a:pt x="256" y="169"/>
                      <a:pt x="256" y="169"/>
                    </a:cubicBezTo>
                    <a:cubicBezTo>
                      <a:pt x="269" y="208"/>
                      <a:pt x="273" y="281"/>
                      <a:pt x="311" y="307"/>
                    </a:cubicBezTo>
                    <a:cubicBezTo>
                      <a:pt x="333" y="322"/>
                      <a:pt x="396" y="329"/>
                      <a:pt x="421" y="334"/>
                    </a:cubicBezTo>
                    <a:cubicBezTo>
                      <a:pt x="457" y="342"/>
                      <a:pt x="486" y="363"/>
                      <a:pt x="521" y="371"/>
                    </a:cubicBezTo>
                    <a:cubicBezTo>
                      <a:pt x="635" y="397"/>
                      <a:pt x="532" y="366"/>
                      <a:pt x="604" y="389"/>
                    </a:cubicBezTo>
                    <a:cubicBezTo>
                      <a:pt x="683" y="468"/>
                      <a:pt x="800" y="454"/>
                      <a:pt x="905" y="462"/>
                    </a:cubicBezTo>
                    <a:cubicBezTo>
                      <a:pt x="908" y="489"/>
                      <a:pt x="903" y="519"/>
                      <a:pt x="915" y="544"/>
                    </a:cubicBezTo>
                    <a:cubicBezTo>
                      <a:pt x="921" y="555"/>
                      <a:pt x="939" y="551"/>
                      <a:pt x="951" y="553"/>
                    </a:cubicBezTo>
                    <a:cubicBezTo>
                      <a:pt x="1018" y="565"/>
                      <a:pt x="1009" y="563"/>
                      <a:pt x="1061" y="563"/>
                    </a:cubicBezTo>
                  </a:path>
                </a:pathLst>
              </a:custGeom>
              <a:noFill/>
              <a:ln w="57150" cap="flat" cmpd="sng">
                <a:solidFill>
                  <a:srgbClr val="009999"/>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grpSp>
          <p:nvGrpSpPr>
            <p:cNvPr id="418847" name="Group 31"/>
            <p:cNvGrpSpPr>
              <a:grpSpLocks/>
            </p:cNvGrpSpPr>
            <p:nvPr/>
          </p:nvGrpSpPr>
          <p:grpSpPr bwMode="auto">
            <a:xfrm>
              <a:off x="2195514" y="1628776"/>
              <a:ext cx="6048375" cy="4441825"/>
              <a:chOff x="975" y="1026"/>
              <a:chExt cx="3810" cy="2798"/>
            </a:xfrm>
          </p:grpSpPr>
          <p:sp>
            <p:nvSpPr>
              <p:cNvPr id="418840" name="Line 24"/>
              <p:cNvSpPr>
                <a:spLocks noChangeShapeType="1"/>
              </p:cNvSpPr>
              <p:nvPr/>
            </p:nvSpPr>
            <p:spPr bwMode="auto">
              <a:xfrm flipV="1">
                <a:off x="1066" y="1026"/>
                <a:ext cx="1" cy="2495"/>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418841" name="Line 25"/>
              <p:cNvSpPr>
                <a:spLocks noChangeShapeType="1"/>
              </p:cNvSpPr>
              <p:nvPr/>
            </p:nvSpPr>
            <p:spPr bwMode="auto">
              <a:xfrm>
                <a:off x="1066" y="3521"/>
                <a:ext cx="3628" cy="0"/>
              </a:xfrm>
              <a:prstGeom prst="line">
                <a:avLst/>
              </a:prstGeom>
              <a:noFill/>
              <a:ln w="190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418843" name="Text Box 27"/>
              <p:cNvSpPr txBox="1">
                <a:spLocks noChangeArrowheads="1"/>
              </p:cNvSpPr>
              <p:nvPr/>
            </p:nvSpPr>
            <p:spPr bwMode="auto">
              <a:xfrm>
                <a:off x="975" y="3612"/>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b="1">
                    <a:latin typeface="Arial" charset="0"/>
                  </a:rPr>
                  <a:t>Ereignis</a:t>
                </a:r>
              </a:p>
            </p:txBody>
          </p:sp>
          <p:sp>
            <p:nvSpPr>
              <p:cNvPr id="418844" name="Text Box 28"/>
              <p:cNvSpPr txBox="1">
                <a:spLocks noChangeArrowheads="1"/>
              </p:cNvSpPr>
              <p:nvPr/>
            </p:nvSpPr>
            <p:spPr bwMode="auto">
              <a:xfrm>
                <a:off x="2608" y="3612"/>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b="1">
                    <a:latin typeface="Arial" charset="0"/>
                  </a:rPr>
                  <a:t>1 Jahr</a:t>
                </a:r>
              </a:p>
            </p:txBody>
          </p:sp>
          <p:sp>
            <p:nvSpPr>
              <p:cNvPr id="418845" name="Text Box 29"/>
              <p:cNvSpPr txBox="1">
                <a:spLocks noChangeArrowheads="1"/>
              </p:cNvSpPr>
              <p:nvPr/>
            </p:nvSpPr>
            <p:spPr bwMode="auto">
              <a:xfrm>
                <a:off x="4014" y="3612"/>
                <a:ext cx="7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b="1">
                    <a:latin typeface="Arial" charset="0"/>
                  </a:rPr>
                  <a:t>2 Jahre</a:t>
                </a:r>
              </a:p>
            </p:txBody>
          </p:sp>
          <p:sp>
            <p:nvSpPr>
              <p:cNvPr id="418846" name="Line 30"/>
              <p:cNvSpPr>
                <a:spLocks noChangeShapeType="1"/>
              </p:cNvSpPr>
              <p:nvPr/>
            </p:nvSpPr>
            <p:spPr bwMode="auto">
              <a:xfrm>
                <a:off x="2835" y="3475"/>
                <a:ext cx="1" cy="91"/>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grpSp>
          <p:nvGrpSpPr>
            <p:cNvPr id="418850" name="Group 34"/>
            <p:cNvGrpSpPr>
              <a:grpSpLocks/>
            </p:cNvGrpSpPr>
            <p:nvPr/>
          </p:nvGrpSpPr>
          <p:grpSpPr bwMode="auto">
            <a:xfrm>
              <a:off x="2339975" y="2046288"/>
              <a:ext cx="5759450" cy="730250"/>
              <a:chOff x="1066" y="1289"/>
              <a:chExt cx="3628" cy="460"/>
            </a:xfrm>
          </p:grpSpPr>
          <p:sp>
            <p:nvSpPr>
              <p:cNvPr id="418839" name="Freeform 23"/>
              <p:cNvSpPr>
                <a:spLocks/>
              </p:cNvSpPr>
              <p:nvPr/>
            </p:nvSpPr>
            <p:spPr bwMode="auto">
              <a:xfrm>
                <a:off x="1066" y="1314"/>
                <a:ext cx="3628" cy="435"/>
              </a:xfrm>
              <a:custGeom>
                <a:avLst/>
                <a:gdLst>
                  <a:gd name="T0" fmla="*/ 0 w 3698"/>
                  <a:gd name="T1" fmla="*/ 249 h 435"/>
                  <a:gd name="T2" fmla="*/ 138 w 3698"/>
                  <a:gd name="T3" fmla="*/ 152 h 435"/>
                  <a:gd name="T4" fmla="*/ 212 w 3698"/>
                  <a:gd name="T5" fmla="*/ 84 h 435"/>
                  <a:gd name="T6" fmla="*/ 313 w 3698"/>
                  <a:gd name="T7" fmla="*/ 25 h 435"/>
                  <a:gd name="T8" fmla="*/ 350 w 3698"/>
                  <a:gd name="T9" fmla="*/ 32 h 435"/>
                  <a:gd name="T10" fmla="*/ 387 w 3698"/>
                  <a:gd name="T11" fmla="*/ 77 h 435"/>
                  <a:gd name="T12" fmla="*/ 525 w 3698"/>
                  <a:gd name="T13" fmla="*/ 84 h 435"/>
                  <a:gd name="T14" fmla="*/ 819 w 3698"/>
                  <a:gd name="T15" fmla="*/ 122 h 435"/>
                  <a:gd name="T16" fmla="*/ 948 w 3698"/>
                  <a:gd name="T17" fmla="*/ 189 h 435"/>
                  <a:gd name="T18" fmla="*/ 1023 w 3698"/>
                  <a:gd name="T19" fmla="*/ 234 h 435"/>
                  <a:gd name="T20" fmla="*/ 1132 w 3698"/>
                  <a:gd name="T21" fmla="*/ 414 h 435"/>
                  <a:gd name="T22" fmla="*/ 1197 w 3698"/>
                  <a:gd name="T23" fmla="*/ 407 h 435"/>
                  <a:gd name="T24" fmla="*/ 1252 w 3698"/>
                  <a:gd name="T25" fmla="*/ 302 h 435"/>
                  <a:gd name="T26" fmla="*/ 1335 w 3698"/>
                  <a:gd name="T27" fmla="*/ 182 h 435"/>
                  <a:gd name="T28" fmla="*/ 1409 w 3698"/>
                  <a:gd name="T29" fmla="*/ 122 h 435"/>
                  <a:gd name="T30" fmla="*/ 1483 w 3698"/>
                  <a:gd name="T31" fmla="*/ 2 h 435"/>
                  <a:gd name="T32" fmla="*/ 1547 w 3698"/>
                  <a:gd name="T33" fmla="*/ 10 h 435"/>
                  <a:gd name="T34" fmla="*/ 1566 w 3698"/>
                  <a:gd name="T35" fmla="*/ 32 h 435"/>
                  <a:gd name="T36" fmla="*/ 1593 w 3698"/>
                  <a:gd name="T37" fmla="*/ 47 h 435"/>
                  <a:gd name="T38" fmla="*/ 1805 w 3698"/>
                  <a:gd name="T39" fmla="*/ 77 h 435"/>
                  <a:gd name="T40" fmla="*/ 1833 w 3698"/>
                  <a:gd name="T41" fmla="*/ 107 h 435"/>
                  <a:gd name="T42" fmla="*/ 1879 w 3698"/>
                  <a:gd name="T43" fmla="*/ 167 h 435"/>
                  <a:gd name="T44" fmla="*/ 1925 w 3698"/>
                  <a:gd name="T45" fmla="*/ 234 h 435"/>
                  <a:gd name="T46" fmla="*/ 1934 w 3698"/>
                  <a:gd name="T47" fmla="*/ 309 h 435"/>
                  <a:gd name="T48" fmla="*/ 1952 w 3698"/>
                  <a:gd name="T49" fmla="*/ 339 h 435"/>
                  <a:gd name="T50" fmla="*/ 1971 w 3698"/>
                  <a:gd name="T51" fmla="*/ 272 h 435"/>
                  <a:gd name="T52" fmla="*/ 2026 w 3698"/>
                  <a:gd name="T53" fmla="*/ 137 h 435"/>
                  <a:gd name="T54" fmla="*/ 2035 w 3698"/>
                  <a:gd name="T55" fmla="*/ 115 h 435"/>
                  <a:gd name="T56" fmla="*/ 2099 w 3698"/>
                  <a:gd name="T57" fmla="*/ 130 h 435"/>
                  <a:gd name="T58" fmla="*/ 2275 w 3698"/>
                  <a:gd name="T59" fmla="*/ 144 h 435"/>
                  <a:gd name="T60" fmla="*/ 2348 w 3698"/>
                  <a:gd name="T61" fmla="*/ 272 h 435"/>
                  <a:gd name="T62" fmla="*/ 2357 w 3698"/>
                  <a:gd name="T63" fmla="*/ 317 h 435"/>
                  <a:gd name="T64" fmla="*/ 2825 w 3698"/>
                  <a:gd name="T65" fmla="*/ 249 h 435"/>
                  <a:gd name="T66" fmla="*/ 3145 w 3698"/>
                  <a:gd name="T67" fmla="*/ 423 h 435"/>
                  <a:gd name="T68" fmla="*/ 3419 w 3698"/>
                  <a:gd name="T69" fmla="*/ 323 h 435"/>
                  <a:gd name="T70" fmla="*/ 3675 w 3698"/>
                  <a:gd name="T71" fmla="*/ 36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98" h="435">
                    <a:moveTo>
                      <a:pt x="0" y="249"/>
                    </a:moveTo>
                    <a:cubicBezTo>
                      <a:pt x="37" y="203"/>
                      <a:pt x="86" y="187"/>
                      <a:pt x="138" y="152"/>
                    </a:cubicBezTo>
                    <a:cubicBezTo>
                      <a:pt x="233" y="89"/>
                      <a:pt x="112" y="159"/>
                      <a:pt x="212" y="84"/>
                    </a:cubicBezTo>
                    <a:cubicBezTo>
                      <a:pt x="245" y="60"/>
                      <a:pt x="277" y="43"/>
                      <a:pt x="313" y="25"/>
                    </a:cubicBezTo>
                    <a:cubicBezTo>
                      <a:pt x="325" y="27"/>
                      <a:pt x="341" y="25"/>
                      <a:pt x="350" y="32"/>
                    </a:cubicBezTo>
                    <a:cubicBezTo>
                      <a:pt x="367" y="44"/>
                      <a:pt x="365" y="76"/>
                      <a:pt x="387" y="77"/>
                    </a:cubicBezTo>
                    <a:cubicBezTo>
                      <a:pt x="433" y="80"/>
                      <a:pt x="479" y="82"/>
                      <a:pt x="525" y="84"/>
                    </a:cubicBezTo>
                    <a:cubicBezTo>
                      <a:pt x="625" y="105"/>
                      <a:pt x="730" y="75"/>
                      <a:pt x="819" y="122"/>
                    </a:cubicBezTo>
                    <a:cubicBezTo>
                      <a:pt x="858" y="167"/>
                      <a:pt x="901" y="159"/>
                      <a:pt x="948" y="189"/>
                    </a:cubicBezTo>
                    <a:cubicBezTo>
                      <a:pt x="988" y="215"/>
                      <a:pt x="965" y="223"/>
                      <a:pt x="1023" y="234"/>
                    </a:cubicBezTo>
                    <a:cubicBezTo>
                      <a:pt x="1049" y="300"/>
                      <a:pt x="1086" y="357"/>
                      <a:pt x="1132" y="414"/>
                    </a:cubicBezTo>
                    <a:cubicBezTo>
                      <a:pt x="1154" y="412"/>
                      <a:pt x="1177" y="414"/>
                      <a:pt x="1197" y="407"/>
                    </a:cubicBezTo>
                    <a:cubicBezTo>
                      <a:pt x="1226" y="397"/>
                      <a:pt x="1230" y="330"/>
                      <a:pt x="1252" y="302"/>
                    </a:cubicBezTo>
                    <a:cubicBezTo>
                      <a:pt x="1266" y="257"/>
                      <a:pt x="1295" y="215"/>
                      <a:pt x="1335" y="182"/>
                    </a:cubicBezTo>
                    <a:cubicBezTo>
                      <a:pt x="1349" y="151"/>
                      <a:pt x="1376" y="139"/>
                      <a:pt x="1409" y="122"/>
                    </a:cubicBezTo>
                    <a:cubicBezTo>
                      <a:pt x="1449" y="0"/>
                      <a:pt x="1399" y="19"/>
                      <a:pt x="1483" y="2"/>
                    </a:cubicBezTo>
                    <a:cubicBezTo>
                      <a:pt x="1504" y="5"/>
                      <a:pt x="1527" y="2"/>
                      <a:pt x="1547" y="10"/>
                    </a:cubicBezTo>
                    <a:cubicBezTo>
                      <a:pt x="1557" y="13"/>
                      <a:pt x="1557" y="25"/>
                      <a:pt x="1566" y="32"/>
                    </a:cubicBezTo>
                    <a:cubicBezTo>
                      <a:pt x="1574" y="39"/>
                      <a:pt x="1584" y="42"/>
                      <a:pt x="1593" y="47"/>
                    </a:cubicBezTo>
                    <a:cubicBezTo>
                      <a:pt x="1627" y="125"/>
                      <a:pt x="1580" y="40"/>
                      <a:pt x="1805" y="77"/>
                    </a:cubicBezTo>
                    <a:cubicBezTo>
                      <a:pt x="1820" y="80"/>
                      <a:pt x="1823" y="98"/>
                      <a:pt x="1833" y="107"/>
                    </a:cubicBezTo>
                    <a:cubicBezTo>
                      <a:pt x="1843" y="133"/>
                      <a:pt x="1857" y="148"/>
                      <a:pt x="1879" y="167"/>
                    </a:cubicBezTo>
                    <a:cubicBezTo>
                      <a:pt x="1889" y="192"/>
                      <a:pt x="1925" y="234"/>
                      <a:pt x="1925" y="234"/>
                    </a:cubicBezTo>
                    <a:cubicBezTo>
                      <a:pt x="1928" y="259"/>
                      <a:pt x="1928" y="284"/>
                      <a:pt x="1934" y="309"/>
                    </a:cubicBezTo>
                    <a:cubicBezTo>
                      <a:pt x="1937" y="320"/>
                      <a:pt x="1943" y="348"/>
                      <a:pt x="1952" y="339"/>
                    </a:cubicBezTo>
                    <a:cubicBezTo>
                      <a:pt x="1970" y="321"/>
                      <a:pt x="1964" y="294"/>
                      <a:pt x="1971" y="272"/>
                    </a:cubicBezTo>
                    <a:cubicBezTo>
                      <a:pt x="1977" y="222"/>
                      <a:pt x="1972" y="166"/>
                      <a:pt x="2026" y="137"/>
                    </a:cubicBezTo>
                    <a:cubicBezTo>
                      <a:pt x="2029" y="130"/>
                      <a:pt x="2026" y="118"/>
                      <a:pt x="2035" y="115"/>
                    </a:cubicBezTo>
                    <a:cubicBezTo>
                      <a:pt x="2055" y="107"/>
                      <a:pt x="2077" y="126"/>
                      <a:pt x="2099" y="130"/>
                    </a:cubicBezTo>
                    <a:cubicBezTo>
                      <a:pt x="2148" y="136"/>
                      <a:pt x="2229" y="141"/>
                      <a:pt x="2275" y="144"/>
                    </a:cubicBezTo>
                    <a:cubicBezTo>
                      <a:pt x="2314" y="178"/>
                      <a:pt x="2339" y="225"/>
                      <a:pt x="2348" y="272"/>
                    </a:cubicBezTo>
                    <a:cubicBezTo>
                      <a:pt x="2351" y="287"/>
                      <a:pt x="2348" y="304"/>
                      <a:pt x="2357" y="317"/>
                    </a:cubicBezTo>
                    <a:cubicBezTo>
                      <a:pt x="2377" y="346"/>
                      <a:pt x="2805" y="219"/>
                      <a:pt x="2825" y="249"/>
                    </a:cubicBezTo>
                    <a:cubicBezTo>
                      <a:pt x="2961" y="259"/>
                      <a:pt x="3089" y="402"/>
                      <a:pt x="3145" y="423"/>
                    </a:cubicBezTo>
                    <a:cubicBezTo>
                      <a:pt x="3244" y="435"/>
                      <a:pt x="3331" y="332"/>
                      <a:pt x="3419" y="323"/>
                    </a:cubicBezTo>
                    <a:cubicBezTo>
                      <a:pt x="3507" y="314"/>
                      <a:pt x="3698" y="376"/>
                      <a:pt x="3675" y="368"/>
                    </a:cubicBezTo>
                  </a:path>
                </a:pathLst>
              </a:custGeom>
              <a:noFill/>
              <a:ln w="571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sp>
            <p:nvSpPr>
              <p:cNvPr id="418849" name="Freeform 33"/>
              <p:cNvSpPr>
                <a:spLocks/>
              </p:cNvSpPr>
              <p:nvPr/>
            </p:nvSpPr>
            <p:spPr bwMode="auto">
              <a:xfrm>
                <a:off x="1066" y="1289"/>
                <a:ext cx="3628" cy="435"/>
              </a:xfrm>
              <a:custGeom>
                <a:avLst/>
                <a:gdLst>
                  <a:gd name="T0" fmla="*/ 0 w 3698"/>
                  <a:gd name="T1" fmla="*/ 249 h 435"/>
                  <a:gd name="T2" fmla="*/ 138 w 3698"/>
                  <a:gd name="T3" fmla="*/ 152 h 435"/>
                  <a:gd name="T4" fmla="*/ 212 w 3698"/>
                  <a:gd name="T5" fmla="*/ 84 h 435"/>
                  <a:gd name="T6" fmla="*/ 313 w 3698"/>
                  <a:gd name="T7" fmla="*/ 25 h 435"/>
                  <a:gd name="T8" fmla="*/ 350 w 3698"/>
                  <a:gd name="T9" fmla="*/ 32 h 435"/>
                  <a:gd name="T10" fmla="*/ 387 w 3698"/>
                  <a:gd name="T11" fmla="*/ 77 h 435"/>
                  <a:gd name="T12" fmla="*/ 525 w 3698"/>
                  <a:gd name="T13" fmla="*/ 84 h 435"/>
                  <a:gd name="T14" fmla="*/ 819 w 3698"/>
                  <a:gd name="T15" fmla="*/ 122 h 435"/>
                  <a:gd name="T16" fmla="*/ 948 w 3698"/>
                  <a:gd name="T17" fmla="*/ 189 h 435"/>
                  <a:gd name="T18" fmla="*/ 1023 w 3698"/>
                  <a:gd name="T19" fmla="*/ 234 h 435"/>
                  <a:gd name="T20" fmla="*/ 1132 w 3698"/>
                  <a:gd name="T21" fmla="*/ 414 h 435"/>
                  <a:gd name="T22" fmla="*/ 1197 w 3698"/>
                  <a:gd name="T23" fmla="*/ 407 h 435"/>
                  <a:gd name="T24" fmla="*/ 1252 w 3698"/>
                  <a:gd name="T25" fmla="*/ 302 h 435"/>
                  <a:gd name="T26" fmla="*/ 1335 w 3698"/>
                  <a:gd name="T27" fmla="*/ 182 h 435"/>
                  <a:gd name="T28" fmla="*/ 1409 w 3698"/>
                  <a:gd name="T29" fmla="*/ 122 h 435"/>
                  <a:gd name="T30" fmla="*/ 1483 w 3698"/>
                  <a:gd name="T31" fmla="*/ 2 h 435"/>
                  <a:gd name="T32" fmla="*/ 1547 w 3698"/>
                  <a:gd name="T33" fmla="*/ 10 h 435"/>
                  <a:gd name="T34" fmla="*/ 1566 w 3698"/>
                  <a:gd name="T35" fmla="*/ 32 h 435"/>
                  <a:gd name="T36" fmla="*/ 1593 w 3698"/>
                  <a:gd name="T37" fmla="*/ 47 h 435"/>
                  <a:gd name="T38" fmla="*/ 1805 w 3698"/>
                  <a:gd name="T39" fmla="*/ 77 h 435"/>
                  <a:gd name="T40" fmla="*/ 1833 w 3698"/>
                  <a:gd name="T41" fmla="*/ 107 h 435"/>
                  <a:gd name="T42" fmla="*/ 1879 w 3698"/>
                  <a:gd name="T43" fmla="*/ 167 h 435"/>
                  <a:gd name="T44" fmla="*/ 1925 w 3698"/>
                  <a:gd name="T45" fmla="*/ 234 h 435"/>
                  <a:gd name="T46" fmla="*/ 1934 w 3698"/>
                  <a:gd name="T47" fmla="*/ 309 h 435"/>
                  <a:gd name="T48" fmla="*/ 1952 w 3698"/>
                  <a:gd name="T49" fmla="*/ 339 h 435"/>
                  <a:gd name="T50" fmla="*/ 1971 w 3698"/>
                  <a:gd name="T51" fmla="*/ 272 h 435"/>
                  <a:gd name="T52" fmla="*/ 2026 w 3698"/>
                  <a:gd name="T53" fmla="*/ 137 h 435"/>
                  <a:gd name="T54" fmla="*/ 2035 w 3698"/>
                  <a:gd name="T55" fmla="*/ 115 h 435"/>
                  <a:gd name="T56" fmla="*/ 2099 w 3698"/>
                  <a:gd name="T57" fmla="*/ 130 h 435"/>
                  <a:gd name="T58" fmla="*/ 2275 w 3698"/>
                  <a:gd name="T59" fmla="*/ 144 h 435"/>
                  <a:gd name="T60" fmla="*/ 2348 w 3698"/>
                  <a:gd name="T61" fmla="*/ 272 h 435"/>
                  <a:gd name="T62" fmla="*/ 2357 w 3698"/>
                  <a:gd name="T63" fmla="*/ 317 h 435"/>
                  <a:gd name="T64" fmla="*/ 2825 w 3698"/>
                  <a:gd name="T65" fmla="*/ 249 h 435"/>
                  <a:gd name="T66" fmla="*/ 3145 w 3698"/>
                  <a:gd name="T67" fmla="*/ 423 h 435"/>
                  <a:gd name="T68" fmla="*/ 3419 w 3698"/>
                  <a:gd name="T69" fmla="*/ 323 h 435"/>
                  <a:gd name="T70" fmla="*/ 3675 w 3698"/>
                  <a:gd name="T71" fmla="*/ 36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98" h="435">
                    <a:moveTo>
                      <a:pt x="0" y="249"/>
                    </a:moveTo>
                    <a:cubicBezTo>
                      <a:pt x="37" y="203"/>
                      <a:pt x="86" y="187"/>
                      <a:pt x="138" y="152"/>
                    </a:cubicBezTo>
                    <a:cubicBezTo>
                      <a:pt x="233" y="89"/>
                      <a:pt x="112" y="159"/>
                      <a:pt x="212" y="84"/>
                    </a:cubicBezTo>
                    <a:cubicBezTo>
                      <a:pt x="245" y="60"/>
                      <a:pt x="277" y="43"/>
                      <a:pt x="313" y="25"/>
                    </a:cubicBezTo>
                    <a:cubicBezTo>
                      <a:pt x="325" y="27"/>
                      <a:pt x="341" y="25"/>
                      <a:pt x="350" y="32"/>
                    </a:cubicBezTo>
                    <a:cubicBezTo>
                      <a:pt x="367" y="44"/>
                      <a:pt x="365" y="76"/>
                      <a:pt x="387" y="77"/>
                    </a:cubicBezTo>
                    <a:cubicBezTo>
                      <a:pt x="433" y="80"/>
                      <a:pt x="479" y="82"/>
                      <a:pt x="525" y="84"/>
                    </a:cubicBezTo>
                    <a:cubicBezTo>
                      <a:pt x="625" y="105"/>
                      <a:pt x="730" y="75"/>
                      <a:pt x="819" y="122"/>
                    </a:cubicBezTo>
                    <a:cubicBezTo>
                      <a:pt x="858" y="167"/>
                      <a:pt x="901" y="159"/>
                      <a:pt x="948" y="189"/>
                    </a:cubicBezTo>
                    <a:cubicBezTo>
                      <a:pt x="988" y="215"/>
                      <a:pt x="965" y="223"/>
                      <a:pt x="1023" y="234"/>
                    </a:cubicBezTo>
                    <a:cubicBezTo>
                      <a:pt x="1049" y="300"/>
                      <a:pt x="1086" y="357"/>
                      <a:pt x="1132" y="414"/>
                    </a:cubicBezTo>
                    <a:cubicBezTo>
                      <a:pt x="1154" y="412"/>
                      <a:pt x="1177" y="414"/>
                      <a:pt x="1197" y="407"/>
                    </a:cubicBezTo>
                    <a:cubicBezTo>
                      <a:pt x="1226" y="397"/>
                      <a:pt x="1230" y="330"/>
                      <a:pt x="1252" y="302"/>
                    </a:cubicBezTo>
                    <a:cubicBezTo>
                      <a:pt x="1266" y="257"/>
                      <a:pt x="1295" y="215"/>
                      <a:pt x="1335" y="182"/>
                    </a:cubicBezTo>
                    <a:cubicBezTo>
                      <a:pt x="1349" y="151"/>
                      <a:pt x="1376" y="139"/>
                      <a:pt x="1409" y="122"/>
                    </a:cubicBezTo>
                    <a:cubicBezTo>
                      <a:pt x="1449" y="0"/>
                      <a:pt x="1399" y="19"/>
                      <a:pt x="1483" y="2"/>
                    </a:cubicBezTo>
                    <a:cubicBezTo>
                      <a:pt x="1504" y="5"/>
                      <a:pt x="1527" y="2"/>
                      <a:pt x="1547" y="10"/>
                    </a:cubicBezTo>
                    <a:cubicBezTo>
                      <a:pt x="1557" y="13"/>
                      <a:pt x="1557" y="25"/>
                      <a:pt x="1566" y="32"/>
                    </a:cubicBezTo>
                    <a:cubicBezTo>
                      <a:pt x="1574" y="39"/>
                      <a:pt x="1584" y="42"/>
                      <a:pt x="1593" y="47"/>
                    </a:cubicBezTo>
                    <a:cubicBezTo>
                      <a:pt x="1627" y="125"/>
                      <a:pt x="1580" y="40"/>
                      <a:pt x="1805" y="77"/>
                    </a:cubicBezTo>
                    <a:cubicBezTo>
                      <a:pt x="1820" y="80"/>
                      <a:pt x="1823" y="98"/>
                      <a:pt x="1833" y="107"/>
                    </a:cubicBezTo>
                    <a:cubicBezTo>
                      <a:pt x="1843" y="133"/>
                      <a:pt x="1857" y="148"/>
                      <a:pt x="1879" y="167"/>
                    </a:cubicBezTo>
                    <a:cubicBezTo>
                      <a:pt x="1889" y="192"/>
                      <a:pt x="1925" y="234"/>
                      <a:pt x="1925" y="234"/>
                    </a:cubicBezTo>
                    <a:cubicBezTo>
                      <a:pt x="1928" y="259"/>
                      <a:pt x="1928" y="284"/>
                      <a:pt x="1934" y="309"/>
                    </a:cubicBezTo>
                    <a:cubicBezTo>
                      <a:pt x="1937" y="320"/>
                      <a:pt x="1943" y="348"/>
                      <a:pt x="1952" y="339"/>
                    </a:cubicBezTo>
                    <a:cubicBezTo>
                      <a:pt x="1970" y="321"/>
                      <a:pt x="1964" y="294"/>
                      <a:pt x="1971" y="272"/>
                    </a:cubicBezTo>
                    <a:cubicBezTo>
                      <a:pt x="1977" y="222"/>
                      <a:pt x="1972" y="166"/>
                      <a:pt x="2026" y="137"/>
                    </a:cubicBezTo>
                    <a:cubicBezTo>
                      <a:pt x="2029" y="130"/>
                      <a:pt x="2026" y="118"/>
                      <a:pt x="2035" y="115"/>
                    </a:cubicBezTo>
                    <a:cubicBezTo>
                      <a:pt x="2055" y="107"/>
                      <a:pt x="2077" y="126"/>
                      <a:pt x="2099" y="130"/>
                    </a:cubicBezTo>
                    <a:cubicBezTo>
                      <a:pt x="2148" y="136"/>
                      <a:pt x="2229" y="141"/>
                      <a:pt x="2275" y="144"/>
                    </a:cubicBezTo>
                    <a:cubicBezTo>
                      <a:pt x="2314" y="178"/>
                      <a:pt x="2339" y="225"/>
                      <a:pt x="2348" y="272"/>
                    </a:cubicBezTo>
                    <a:cubicBezTo>
                      <a:pt x="2351" y="287"/>
                      <a:pt x="2348" y="304"/>
                      <a:pt x="2357" y="317"/>
                    </a:cubicBezTo>
                    <a:cubicBezTo>
                      <a:pt x="2377" y="346"/>
                      <a:pt x="2805" y="219"/>
                      <a:pt x="2825" y="249"/>
                    </a:cubicBezTo>
                    <a:cubicBezTo>
                      <a:pt x="2961" y="259"/>
                      <a:pt x="3089" y="402"/>
                      <a:pt x="3145" y="423"/>
                    </a:cubicBezTo>
                    <a:cubicBezTo>
                      <a:pt x="3244" y="435"/>
                      <a:pt x="3331" y="332"/>
                      <a:pt x="3419" y="323"/>
                    </a:cubicBezTo>
                    <a:cubicBezTo>
                      <a:pt x="3507" y="314"/>
                      <a:pt x="3698" y="376"/>
                      <a:pt x="3675" y="368"/>
                    </a:cubicBezTo>
                  </a:path>
                </a:pathLst>
              </a:custGeom>
              <a:noFill/>
              <a:ln w="571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CH"/>
              </a:p>
            </p:txBody>
          </p:sp>
        </p:grpSp>
      </p:grpSp>
    </p:spTree>
    <p:extLst>
      <p:ext uri="{BB962C8B-B14F-4D97-AF65-F5344CB8AC3E}">
        <p14:creationId xmlns:p14="http://schemas.microsoft.com/office/powerpoint/2010/main" val="83381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dirty="0" err="1"/>
              <a:t>Trauer</a:t>
            </a:r>
            <a:r>
              <a:rPr lang="en-US" dirty="0"/>
              <a:t> </a:t>
            </a:r>
            <a:r>
              <a:rPr lang="en-US" dirty="0" err="1"/>
              <a:t>ist</a:t>
            </a:r>
            <a:r>
              <a:rPr lang="en-US" dirty="0"/>
              <a:t> </a:t>
            </a:r>
            <a:r>
              <a:rPr lang="en-US" dirty="0" err="1"/>
              <a:t>vielfältig</a:t>
            </a:r>
            <a:r>
              <a:rPr lang="en-US" dirty="0"/>
              <a:t> – </a:t>
            </a:r>
            <a:r>
              <a:rPr lang="en-US" dirty="0" err="1"/>
              <a:t>Resilienz</a:t>
            </a:r>
            <a:r>
              <a:rPr lang="en-US" dirty="0"/>
              <a:t> </a:t>
            </a:r>
            <a:r>
              <a:rPr lang="en-US" sz="2000" b="0" dirty="0"/>
              <a:t>(</a:t>
            </a:r>
            <a:r>
              <a:rPr lang="en-US" sz="2000" b="0" dirty="0" err="1"/>
              <a:t>Bonanno</a:t>
            </a:r>
            <a:r>
              <a:rPr lang="en-US" sz="2000" b="0" dirty="0"/>
              <a:t> 2004)</a:t>
            </a:r>
            <a:endParaRPr lang="en-US" b="0" dirty="0"/>
          </a:p>
        </p:txBody>
      </p:sp>
      <p:sp>
        <p:nvSpPr>
          <p:cNvPr id="414723" name="Rectangle 3"/>
          <p:cNvSpPr>
            <a:spLocks noGrp="1" noChangeArrowheads="1"/>
          </p:cNvSpPr>
          <p:nvPr>
            <p:ph type="body" idx="1"/>
          </p:nvPr>
        </p:nvSpPr>
        <p:spPr/>
        <p:txBody>
          <a:bodyPr/>
          <a:lstStyle/>
          <a:p>
            <a:pPr>
              <a:lnSpc>
                <a:spcPct val="80000"/>
              </a:lnSpc>
            </a:pPr>
            <a:r>
              <a:rPr lang="de-CH" sz="2400" dirty="0"/>
              <a:t>Trauer ist nicht gleichzusetzen mit PTSD.</a:t>
            </a:r>
          </a:p>
          <a:p>
            <a:pPr>
              <a:lnSpc>
                <a:spcPct val="80000"/>
              </a:lnSpc>
            </a:pPr>
            <a:r>
              <a:rPr lang="de-CH" sz="2400" dirty="0"/>
              <a:t>Ca. 50 % aller Hinterbliebenen zeigen nach einer angemessenen Zeit keine Trauersymptome mehr.</a:t>
            </a:r>
          </a:p>
          <a:p>
            <a:pPr>
              <a:lnSpc>
                <a:spcPct val="80000"/>
              </a:lnSpc>
            </a:pPr>
            <a:r>
              <a:rPr lang="de-CH" sz="2400" dirty="0"/>
              <a:t>Dies bedeutet nicht, dass ihnen die verlorene Person nichts bedeutet hat – oft ist da auch die Dankbarkeit für die Zeit, die man mit der geliebten Person verbringen durfte.</a:t>
            </a:r>
          </a:p>
          <a:p>
            <a:pPr>
              <a:lnSpc>
                <a:spcPct val="80000"/>
              </a:lnSpc>
            </a:pPr>
            <a:r>
              <a:rPr lang="de-CH" sz="2400" dirty="0"/>
              <a:t>Fehlende Trauerreaktion ist nicht pathologisch und führt nicht zu verzögerter pathologischer Trauerreaktion.</a:t>
            </a:r>
          </a:p>
          <a:p>
            <a:pPr>
              <a:lnSpc>
                <a:spcPct val="80000"/>
              </a:lnSpc>
            </a:pPr>
            <a:r>
              <a:rPr lang="de-CH" sz="2400" dirty="0"/>
              <a:t>Trauerarbeit ist nicht immer hilfreich, manchmal sogar schädlich (38 % ging es nach therapeutischer “Trauerarbeit” schlechter als vorher)</a:t>
            </a:r>
          </a:p>
          <a:p>
            <a:pPr>
              <a:lnSpc>
                <a:spcPct val="80000"/>
              </a:lnSpc>
            </a:pPr>
            <a:endParaRPr lang="de-CH" sz="2400" dirty="0"/>
          </a:p>
        </p:txBody>
      </p:sp>
      <p:sp>
        <p:nvSpPr>
          <p:cNvPr id="414724" name="Text Box 4"/>
          <p:cNvSpPr txBox="1">
            <a:spLocks noChangeArrowheads="1"/>
          </p:cNvSpPr>
          <p:nvPr/>
        </p:nvSpPr>
        <p:spPr bwMode="auto">
          <a:xfrm>
            <a:off x="6166625" y="5992297"/>
            <a:ext cx="29518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de-DE" sz="900" dirty="0" err="1">
                <a:latin typeface="Arial" charset="0"/>
              </a:rPr>
              <a:t>Bonanno</a:t>
            </a:r>
            <a:r>
              <a:rPr lang="de-DE" sz="900" dirty="0">
                <a:latin typeface="Arial" charset="0"/>
              </a:rPr>
              <a:t> G.A. (2004). Loss, </a:t>
            </a:r>
            <a:r>
              <a:rPr lang="de-DE" sz="900" dirty="0" err="1">
                <a:latin typeface="Arial" charset="0"/>
              </a:rPr>
              <a:t>trauma</a:t>
            </a:r>
            <a:r>
              <a:rPr lang="de-DE" sz="900" dirty="0">
                <a:latin typeface="Arial" charset="0"/>
              </a:rPr>
              <a:t>, </a:t>
            </a:r>
            <a:r>
              <a:rPr lang="de-DE" sz="900" dirty="0" err="1">
                <a:latin typeface="Arial" charset="0"/>
              </a:rPr>
              <a:t>and</a:t>
            </a:r>
            <a:r>
              <a:rPr lang="de-DE" sz="900" dirty="0">
                <a:latin typeface="Arial" charset="0"/>
              </a:rPr>
              <a:t> human </a:t>
            </a:r>
            <a:r>
              <a:rPr lang="de-DE" sz="900" dirty="0" err="1">
                <a:latin typeface="Arial" charset="0"/>
              </a:rPr>
              <a:t>resilience</a:t>
            </a:r>
            <a:r>
              <a:rPr lang="de-DE" sz="900" dirty="0">
                <a:latin typeface="Arial" charset="0"/>
              </a:rPr>
              <a:t>. American </a:t>
            </a:r>
            <a:r>
              <a:rPr lang="de-DE" sz="900" dirty="0" err="1">
                <a:latin typeface="Arial" charset="0"/>
              </a:rPr>
              <a:t>Psychologist</a:t>
            </a:r>
            <a:r>
              <a:rPr lang="de-DE" sz="900" dirty="0">
                <a:latin typeface="Arial" charset="0"/>
              </a:rPr>
              <a:t> 59:20-28.</a:t>
            </a:r>
            <a:endParaRPr lang="en-US" sz="900" dirty="0">
              <a:latin typeface="Arial" charset="0"/>
            </a:endParaRPr>
          </a:p>
        </p:txBody>
      </p:sp>
    </p:spTree>
    <p:extLst>
      <p:ext uri="{BB962C8B-B14F-4D97-AF65-F5344CB8AC3E}">
        <p14:creationId xmlns:p14="http://schemas.microsoft.com/office/powerpoint/2010/main" val="25962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Debriefing ist nicht immer hilfreich</a:t>
            </a:r>
          </a:p>
        </p:txBody>
      </p:sp>
      <p:sp>
        <p:nvSpPr>
          <p:cNvPr id="416771" name="Rectangle 3"/>
          <p:cNvSpPr>
            <a:spLocks noGrp="1" noChangeArrowheads="1"/>
          </p:cNvSpPr>
          <p:nvPr>
            <p:ph type="body" idx="1"/>
          </p:nvPr>
        </p:nvSpPr>
        <p:spPr/>
        <p:txBody>
          <a:bodyPr/>
          <a:lstStyle/>
          <a:p>
            <a:pPr>
              <a:lnSpc>
                <a:spcPct val="90000"/>
              </a:lnSpc>
            </a:pPr>
            <a:r>
              <a:rPr lang="en-US"/>
              <a:t>Critical incident debriefing</a:t>
            </a:r>
          </a:p>
          <a:p>
            <a:pPr lvl="1">
              <a:lnSpc>
                <a:spcPct val="90000"/>
              </a:lnSpc>
            </a:pPr>
            <a:r>
              <a:rPr lang="en-US"/>
              <a:t>Verarbeiten von Emotionen und Gedanken</a:t>
            </a:r>
          </a:p>
          <a:p>
            <a:pPr lvl="1">
              <a:lnSpc>
                <a:spcPct val="90000"/>
              </a:lnSpc>
            </a:pPr>
            <a:r>
              <a:rPr lang="en-US"/>
              <a:t>Exposition und Konfrontation</a:t>
            </a:r>
          </a:p>
          <a:p>
            <a:pPr>
              <a:lnSpc>
                <a:spcPct val="90000"/>
              </a:lnSpc>
            </a:pPr>
            <a:r>
              <a:rPr lang="en-US"/>
              <a:t>Ausweitung der Anwendung auf praktisch jedes Trauma.</a:t>
            </a:r>
          </a:p>
          <a:p>
            <a:pPr>
              <a:lnSpc>
                <a:spcPct val="90000"/>
              </a:lnSpc>
            </a:pPr>
            <a:r>
              <a:rPr lang="en-US"/>
              <a:t>Empirische Belege für Wirksamkeit ungenügend</a:t>
            </a:r>
          </a:p>
          <a:p>
            <a:pPr>
              <a:lnSpc>
                <a:spcPct val="90000"/>
              </a:lnSpc>
            </a:pPr>
            <a:r>
              <a:rPr lang="en-US"/>
              <a:t>Die breite Anwendung kann normale Reaktionen auf Probleme pathologisieren und natürliche Resilienzprozesse unterminieren.</a:t>
            </a:r>
          </a:p>
        </p:txBody>
      </p:sp>
      <p:sp>
        <p:nvSpPr>
          <p:cNvPr id="416772" name="Text Box 4"/>
          <p:cNvSpPr txBox="1">
            <a:spLocks noChangeArrowheads="1"/>
          </p:cNvSpPr>
          <p:nvPr/>
        </p:nvSpPr>
        <p:spPr bwMode="auto">
          <a:xfrm>
            <a:off x="2051261" y="5733320"/>
            <a:ext cx="691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dirty="0" err="1">
                <a:latin typeface="Arial" charset="0"/>
              </a:rPr>
              <a:t>Bonanno</a:t>
            </a:r>
            <a:r>
              <a:rPr lang="de-DE" sz="1200" dirty="0">
                <a:latin typeface="Arial" charset="0"/>
              </a:rPr>
              <a:t> G.A. (2004). Loss, </a:t>
            </a:r>
            <a:r>
              <a:rPr lang="de-DE" sz="1200" dirty="0" err="1">
                <a:latin typeface="Arial" charset="0"/>
              </a:rPr>
              <a:t>trauma</a:t>
            </a:r>
            <a:r>
              <a:rPr lang="de-DE" sz="1200" dirty="0">
                <a:latin typeface="Arial" charset="0"/>
              </a:rPr>
              <a:t>, </a:t>
            </a:r>
            <a:r>
              <a:rPr lang="de-DE" sz="1200" dirty="0" err="1">
                <a:latin typeface="Arial" charset="0"/>
              </a:rPr>
              <a:t>and</a:t>
            </a:r>
            <a:r>
              <a:rPr lang="de-DE" sz="1200" dirty="0">
                <a:latin typeface="Arial" charset="0"/>
              </a:rPr>
              <a:t> human </a:t>
            </a:r>
            <a:r>
              <a:rPr lang="de-DE" sz="1200" dirty="0" err="1">
                <a:latin typeface="Arial" charset="0"/>
              </a:rPr>
              <a:t>resilience</a:t>
            </a:r>
            <a:r>
              <a:rPr lang="de-DE" sz="1200" dirty="0">
                <a:latin typeface="Arial" charset="0"/>
              </a:rPr>
              <a:t>. American </a:t>
            </a:r>
            <a:r>
              <a:rPr lang="de-DE" sz="1200" dirty="0" err="1">
                <a:latin typeface="Arial" charset="0"/>
              </a:rPr>
              <a:t>Psychologist</a:t>
            </a:r>
            <a:r>
              <a:rPr lang="de-DE" sz="1200" dirty="0">
                <a:latin typeface="Arial" charset="0"/>
              </a:rPr>
              <a:t> 59:20-28.</a:t>
            </a:r>
            <a:endParaRPr lang="en-US" sz="1200" dirty="0">
              <a:latin typeface="Arial" charset="0"/>
            </a:endParaRPr>
          </a:p>
        </p:txBody>
      </p:sp>
    </p:spTree>
    <p:extLst>
      <p:ext uri="{BB962C8B-B14F-4D97-AF65-F5344CB8AC3E}">
        <p14:creationId xmlns:p14="http://schemas.microsoft.com/office/powerpoint/2010/main" val="387518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sz="2800"/>
              <a:t>Faktoren der Resilienz bei Erwachsenen</a:t>
            </a:r>
          </a:p>
        </p:txBody>
      </p:sp>
      <p:sp>
        <p:nvSpPr>
          <p:cNvPr id="423939" name="Rectangle 3"/>
          <p:cNvSpPr>
            <a:spLocks noGrp="1" noChangeArrowheads="1"/>
          </p:cNvSpPr>
          <p:nvPr>
            <p:ph type="body" idx="1"/>
          </p:nvPr>
        </p:nvSpPr>
        <p:spPr/>
        <p:txBody>
          <a:bodyPr/>
          <a:lstStyle/>
          <a:p>
            <a:r>
              <a:rPr lang="de-DE" sz="2400"/>
              <a:t>Hardiness – Widerstandsfähigkeit</a:t>
            </a:r>
          </a:p>
          <a:p>
            <a:pPr lvl="1"/>
            <a:r>
              <a:rPr lang="de-DE" sz="2000"/>
              <a:t>Lebenssinn; Glaube, die Umwelt beeinflussen zu können; aus schweren Erfahrungen lernen. </a:t>
            </a:r>
          </a:p>
          <a:p>
            <a:r>
              <a:rPr lang="de-DE" sz="2400"/>
              <a:t>Self-Enhancement – Selbstaufwertung / -bewusstsein</a:t>
            </a:r>
          </a:p>
          <a:p>
            <a:pPr lvl="1"/>
            <a:r>
              <a:rPr lang="de-DE" sz="2000"/>
              <a:t>In ihrem übermäßigen Selbstbewusstsein können sie unangenehm sein, aber sie sind erstaunlich resilient.</a:t>
            </a:r>
          </a:p>
          <a:p>
            <a:r>
              <a:rPr lang="de-DE" sz="2400"/>
              <a:t>Coping durch Verdrängung </a:t>
            </a:r>
          </a:p>
          <a:p>
            <a:pPr lvl="1"/>
            <a:r>
              <a:rPr lang="de-DE" sz="2000"/>
              <a:t>Die Betroffenen neigen dazu, unangenehme Gedanken, Gefühle und Erinnerungen zu vermeiden.</a:t>
            </a:r>
          </a:p>
          <a:p>
            <a:r>
              <a:rPr lang="de-DE" sz="2400"/>
              <a:t>Positive Gefühle und Humor</a:t>
            </a:r>
          </a:p>
          <a:p>
            <a:pPr lvl="1"/>
            <a:r>
              <a:rPr lang="de-DE" sz="2000"/>
              <a:t>Dankbarkeit, Interesse, Liebe, Lachen</a:t>
            </a:r>
          </a:p>
        </p:txBody>
      </p:sp>
      <p:sp>
        <p:nvSpPr>
          <p:cNvPr id="423940" name="Text Box 4"/>
          <p:cNvSpPr txBox="1">
            <a:spLocks noChangeArrowheads="1"/>
          </p:cNvSpPr>
          <p:nvPr/>
        </p:nvSpPr>
        <p:spPr bwMode="auto">
          <a:xfrm>
            <a:off x="1979251" y="5661311"/>
            <a:ext cx="6911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sz="1200" dirty="0" err="1">
                <a:latin typeface="Arial" charset="0"/>
              </a:rPr>
              <a:t>Bonanno</a:t>
            </a:r>
            <a:r>
              <a:rPr lang="de-DE" sz="1200" dirty="0">
                <a:latin typeface="Arial" charset="0"/>
              </a:rPr>
              <a:t> G.A. (2004). Loss, </a:t>
            </a:r>
            <a:r>
              <a:rPr lang="de-DE" sz="1200" dirty="0" err="1">
                <a:latin typeface="Arial" charset="0"/>
              </a:rPr>
              <a:t>trauma</a:t>
            </a:r>
            <a:r>
              <a:rPr lang="de-DE" sz="1200" dirty="0">
                <a:latin typeface="Arial" charset="0"/>
              </a:rPr>
              <a:t>, </a:t>
            </a:r>
            <a:r>
              <a:rPr lang="de-DE" sz="1200" dirty="0" err="1">
                <a:latin typeface="Arial" charset="0"/>
              </a:rPr>
              <a:t>and</a:t>
            </a:r>
            <a:r>
              <a:rPr lang="de-DE" sz="1200" dirty="0">
                <a:latin typeface="Arial" charset="0"/>
              </a:rPr>
              <a:t> human </a:t>
            </a:r>
            <a:r>
              <a:rPr lang="de-DE" sz="1200" dirty="0" err="1">
                <a:latin typeface="Arial" charset="0"/>
              </a:rPr>
              <a:t>resilience</a:t>
            </a:r>
            <a:r>
              <a:rPr lang="de-DE" sz="1200" dirty="0">
                <a:latin typeface="Arial" charset="0"/>
              </a:rPr>
              <a:t>. American </a:t>
            </a:r>
            <a:r>
              <a:rPr lang="de-DE" sz="1200" dirty="0" err="1">
                <a:latin typeface="Arial" charset="0"/>
              </a:rPr>
              <a:t>Psychologist</a:t>
            </a:r>
            <a:r>
              <a:rPr lang="de-DE" sz="1200" dirty="0">
                <a:latin typeface="Arial" charset="0"/>
              </a:rPr>
              <a:t> 59:20-28.</a:t>
            </a:r>
            <a:endParaRPr lang="en-US" sz="1200" dirty="0">
              <a:latin typeface="Arial" charset="0"/>
            </a:endParaRPr>
          </a:p>
        </p:txBody>
      </p:sp>
    </p:spTree>
    <p:extLst>
      <p:ext uri="{BB962C8B-B14F-4D97-AF65-F5344CB8AC3E}">
        <p14:creationId xmlns:p14="http://schemas.microsoft.com/office/powerpoint/2010/main" val="379444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Verletzlichkeit / Widerstandskraft</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116664901"/>
              </p:ext>
            </p:extLst>
          </p:nvPr>
        </p:nvGraphicFramePr>
        <p:xfrm>
          <a:off x="836340" y="1696186"/>
          <a:ext cx="8486998" cy="3744891"/>
        </p:xfrm>
        <a:graphic>
          <a:graphicData uri="http://schemas.openxmlformats.org/drawingml/2006/table">
            <a:tbl>
              <a:tblPr firstRow="1" bandRow="1">
                <a:tableStyleId>{8EC20E35-A176-4012-BC5E-935CFFF8708E}</a:tableStyleId>
              </a:tblPr>
              <a:tblGrid>
                <a:gridCol w="4243499">
                  <a:extLst>
                    <a:ext uri="{9D8B030D-6E8A-4147-A177-3AD203B41FA5}">
                      <a16:colId xmlns:a16="http://schemas.microsoft.com/office/drawing/2014/main" val="20000"/>
                    </a:ext>
                  </a:extLst>
                </a:gridCol>
                <a:gridCol w="4243499">
                  <a:extLst>
                    <a:ext uri="{9D8B030D-6E8A-4147-A177-3AD203B41FA5}">
                      <a16:colId xmlns:a16="http://schemas.microsoft.com/office/drawing/2014/main" val="20001"/>
                    </a:ext>
                  </a:extLst>
                </a:gridCol>
              </a:tblGrid>
              <a:tr h="416099">
                <a:tc>
                  <a:txBody>
                    <a:bodyPr/>
                    <a:lstStyle/>
                    <a:p>
                      <a:r>
                        <a:rPr lang="de-CH" dirty="0"/>
                        <a:t>Verletzlichkeit</a:t>
                      </a:r>
                      <a:endParaRPr lang="de-CH" dirty="0">
                        <a:latin typeface="Cambria" pitchFamily="18" charset="0"/>
                      </a:endParaRPr>
                    </a:p>
                  </a:txBody>
                  <a:tcPr/>
                </a:tc>
                <a:tc>
                  <a:txBody>
                    <a:bodyPr/>
                    <a:lstStyle/>
                    <a:p>
                      <a:r>
                        <a:rPr lang="de-CH" dirty="0"/>
                        <a:t>Widerstandskraft</a:t>
                      </a:r>
                      <a:endParaRPr lang="de-CH" dirty="0">
                        <a:latin typeface="Cambria" pitchFamily="18" charset="0"/>
                      </a:endParaRPr>
                    </a:p>
                  </a:txBody>
                  <a:tcPr/>
                </a:tc>
                <a:extLst>
                  <a:ext uri="{0D108BD9-81ED-4DB2-BD59-A6C34878D82A}">
                    <a16:rowId xmlns:a16="http://schemas.microsoft.com/office/drawing/2014/main" val="10000"/>
                  </a:ext>
                </a:extLst>
              </a:tr>
              <a:tr h="416099">
                <a:tc>
                  <a:txBody>
                    <a:bodyPr/>
                    <a:lstStyle/>
                    <a:p>
                      <a:r>
                        <a:rPr lang="de-CH" dirty="0"/>
                        <a:t>Verwirrung</a:t>
                      </a:r>
                      <a:endParaRPr lang="de-CH" dirty="0">
                        <a:latin typeface="Cambria" pitchFamily="18" charset="0"/>
                      </a:endParaRPr>
                    </a:p>
                  </a:txBody>
                  <a:tcPr/>
                </a:tc>
                <a:tc>
                  <a:txBody>
                    <a:bodyPr/>
                    <a:lstStyle/>
                    <a:p>
                      <a:r>
                        <a:rPr lang="de-CH" dirty="0"/>
                        <a:t>Integrität</a:t>
                      </a:r>
                      <a:endParaRPr lang="de-CH" dirty="0">
                        <a:latin typeface="Cambria" pitchFamily="18" charset="0"/>
                      </a:endParaRPr>
                    </a:p>
                  </a:txBody>
                  <a:tcPr/>
                </a:tc>
                <a:extLst>
                  <a:ext uri="{0D108BD9-81ED-4DB2-BD59-A6C34878D82A}">
                    <a16:rowId xmlns:a16="http://schemas.microsoft.com/office/drawing/2014/main" val="10001"/>
                  </a:ext>
                </a:extLst>
              </a:tr>
              <a:tr h="416099">
                <a:tc>
                  <a:txBody>
                    <a:bodyPr/>
                    <a:lstStyle/>
                    <a:p>
                      <a:r>
                        <a:rPr lang="de-CH" dirty="0"/>
                        <a:t>Isolation</a:t>
                      </a:r>
                      <a:endParaRPr lang="de-CH" dirty="0">
                        <a:latin typeface="Cambria" pitchFamily="18" charset="0"/>
                      </a:endParaRPr>
                    </a:p>
                  </a:txBody>
                  <a:tcPr/>
                </a:tc>
                <a:tc>
                  <a:txBody>
                    <a:bodyPr/>
                    <a:lstStyle/>
                    <a:p>
                      <a:r>
                        <a:rPr lang="de-CH" dirty="0"/>
                        <a:t>Gemeinschaft</a:t>
                      </a:r>
                    </a:p>
                  </a:txBody>
                  <a:tcPr/>
                </a:tc>
                <a:extLst>
                  <a:ext uri="{0D108BD9-81ED-4DB2-BD59-A6C34878D82A}">
                    <a16:rowId xmlns:a16="http://schemas.microsoft.com/office/drawing/2014/main" val="10002"/>
                  </a:ext>
                </a:extLst>
              </a:tr>
              <a:tr h="416099">
                <a:tc>
                  <a:txBody>
                    <a:bodyPr/>
                    <a:lstStyle/>
                    <a:p>
                      <a:r>
                        <a:rPr lang="de-CH" dirty="0"/>
                        <a:t>Verzweiflung</a:t>
                      </a:r>
                      <a:endParaRPr lang="de-CH" dirty="0">
                        <a:latin typeface="Cambria" pitchFamily="18" charset="0"/>
                      </a:endParaRPr>
                    </a:p>
                  </a:txBody>
                  <a:tcPr/>
                </a:tc>
                <a:tc>
                  <a:txBody>
                    <a:bodyPr/>
                    <a:lstStyle/>
                    <a:p>
                      <a:r>
                        <a:rPr lang="de-CH" dirty="0"/>
                        <a:t>Hoffnung</a:t>
                      </a:r>
                      <a:endParaRPr lang="de-CH" dirty="0">
                        <a:latin typeface="Cambria" pitchFamily="18" charset="0"/>
                      </a:endParaRPr>
                    </a:p>
                  </a:txBody>
                  <a:tcPr/>
                </a:tc>
                <a:extLst>
                  <a:ext uri="{0D108BD9-81ED-4DB2-BD59-A6C34878D82A}">
                    <a16:rowId xmlns:a16="http://schemas.microsoft.com/office/drawing/2014/main" val="10003"/>
                  </a:ext>
                </a:extLst>
              </a:tr>
              <a:tr h="416099">
                <a:tc>
                  <a:txBody>
                    <a:bodyPr/>
                    <a:lstStyle/>
                    <a:p>
                      <a:r>
                        <a:rPr lang="de-CH" dirty="0"/>
                        <a:t>Hilflosigkeit</a:t>
                      </a:r>
                      <a:endParaRPr lang="de-CH" dirty="0">
                        <a:latin typeface="Cambria" pitchFamily="18" charset="0"/>
                      </a:endParaRPr>
                    </a:p>
                  </a:txBody>
                  <a:tcPr/>
                </a:tc>
                <a:tc>
                  <a:txBody>
                    <a:bodyPr/>
                    <a:lstStyle/>
                    <a:p>
                      <a:r>
                        <a:rPr lang="de-CH" dirty="0"/>
                        <a:t>Bewusstes Handeln</a:t>
                      </a:r>
                      <a:endParaRPr lang="de-CH" dirty="0">
                        <a:latin typeface="Cambria" pitchFamily="18" charset="0"/>
                      </a:endParaRPr>
                    </a:p>
                  </a:txBody>
                  <a:tcPr/>
                </a:tc>
                <a:extLst>
                  <a:ext uri="{0D108BD9-81ED-4DB2-BD59-A6C34878D82A}">
                    <a16:rowId xmlns:a16="http://schemas.microsoft.com/office/drawing/2014/main" val="10004"/>
                  </a:ext>
                </a:extLst>
              </a:tr>
              <a:tr h="416099">
                <a:tc>
                  <a:txBody>
                    <a:bodyPr/>
                    <a:lstStyle/>
                    <a:p>
                      <a:r>
                        <a:rPr lang="de-CH" dirty="0"/>
                        <a:t>Sinnlosigkeit</a:t>
                      </a:r>
                      <a:endParaRPr lang="de-CH" dirty="0">
                        <a:latin typeface="Cambria" pitchFamily="18" charset="0"/>
                      </a:endParaRPr>
                    </a:p>
                  </a:txBody>
                  <a:tcPr/>
                </a:tc>
                <a:tc>
                  <a:txBody>
                    <a:bodyPr/>
                    <a:lstStyle/>
                    <a:p>
                      <a:r>
                        <a:rPr lang="de-CH" dirty="0"/>
                        <a:t>Sinn</a:t>
                      </a:r>
                      <a:endParaRPr lang="de-CH" dirty="0">
                        <a:latin typeface="Cambria" pitchFamily="18" charset="0"/>
                      </a:endParaRPr>
                    </a:p>
                  </a:txBody>
                  <a:tcPr/>
                </a:tc>
                <a:extLst>
                  <a:ext uri="{0D108BD9-81ED-4DB2-BD59-A6C34878D82A}">
                    <a16:rowId xmlns:a16="http://schemas.microsoft.com/office/drawing/2014/main" val="10005"/>
                  </a:ext>
                </a:extLst>
              </a:tr>
              <a:tr h="416099">
                <a:tc>
                  <a:txBody>
                    <a:bodyPr/>
                    <a:lstStyle/>
                    <a:p>
                      <a:r>
                        <a:rPr lang="de-CH" dirty="0"/>
                        <a:t>Gleichgültigkeit</a:t>
                      </a:r>
                      <a:endParaRPr lang="de-CH" dirty="0">
                        <a:latin typeface="Cambria" pitchFamily="18" charset="0"/>
                      </a:endParaRPr>
                    </a:p>
                  </a:txBody>
                  <a:tcPr/>
                </a:tc>
                <a:tc>
                  <a:txBody>
                    <a:bodyPr/>
                    <a:lstStyle/>
                    <a:p>
                      <a:r>
                        <a:rPr lang="de-CH" dirty="0"/>
                        <a:t>Engagement</a:t>
                      </a:r>
                      <a:endParaRPr lang="de-CH" dirty="0">
                        <a:latin typeface="Cambria" pitchFamily="18" charset="0"/>
                      </a:endParaRPr>
                    </a:p>
                  </a:txBody>
                  <a:tcPr/>
                </a:tc>
                <a:extLst>
                  <a:ext uri="{0D108BD9-81ED-4DB2-BD59-A6C34878D82A}">
                    <a16:rowId xmlns:a16="http://schemas.microsoft.com/office/drawing/2014/main" val="10006"/>
                  </a:ext>
                </a:extLst>
              </a:tr>
              <a:tr h="416099">
                <a:tc>
                  <a:txBody>
                    <a:bodyPr/>
                    <a:lstStyle/>
                    <a:p>
                      <a:r>
                        <a:rPr lang="de-CH" dirty="0"/>
                        <a:t>Feigheit</a:t>
                      </a:r>
                      <a:endParaRPr lang="de-CH" dirty="0">
                        <a:latin typeface="Cambria" pitchFamily="18" charset="0"/>
                      </a:endParaRPr>
                    </a:p>
                  </a:txBody>
                  <a:tcPr/>
                </a:tc>
                <a:tc>
                  <a:txBody>
                    <a:bodyPr/>
                    <a:lstStyle/>
                    <a:p>
                      <a:r>
                        <a:rPr lang="de-CH" dirty="0"/>
                        <a:t>Mut</a:t>
                      </a:r>
                      <a:endParaRPr lang="de-CH" dirty="0">
                        <a:latin typeface="Cambria" pitchFamily="18" charset="0"/>
                      </a:endParaRPr>
                    </a:p>
                  </a:txBody>
                  <a:tcPr/>
                </a:tc>
                <a:extLst>
                  <a:ext uri="{0D108BD9-81ED-4DB2-BD59-A6C34878D82A}">
                    <a16:rowId xmlns:a16="http://schemas.microsoft.com/office/drawing/2014/main" val="10007"/>
                  </a:ext>
                </a:extLst>
              </a:tr>
              <a:tr h="416099">
                <a:tc>
                  <a:txBody>
                    <a:bodyPr/>
                    <a:lstStyle/>
                    <a:p>
                      <a:r>
                        <a:rPr lang="de-CH" dirty="0"/>
                        <a:t>Verbitterung</a:t>
                      </a:r>
                      <a:endParaRPr lang="de-CH" dirty="0">
                        <a:latin typeface="Cambria" pitchFamily="18" charset="0"/>
                      </a:endParaRPr>
                    </a:p>
                  </a:txBody>
                  <a:tcPr/>
                </a:tc>
                <a:tc>
                  <a:txBody>
                    <a:bodyPr/>
                    <a:lstStyle/>
                    <a:p>
                      <a:r>
                        <a:rPr lang="de-CH" dirty="0"/>
                        <a:t>Dankbarkeit</a:t>
                      </a:r>
                      <a:endParaRPr lang="de-CH" dirty="0">
                        <a:latin typeface="Cambria" pitchFamily="18" charset="0"/>
                      </a:endParaRPr>
                    </a:p>
                  </a:txBody>
                  <a:tcPr/>
                </a:tc>
                <a:extLst>
                  <a:ext uri="{0D108BD9-81ED-4DB2-BD59-A6C34878D82A}">
                    <a16:rowId xmlns:a16="http://schemas.microsoft.com/office/drawing/2014/main" val="10008"/>
                  </a:ext>
                </a:extLst>
              </a:tr>
            </a:tbl>
          </a:graphicData>
        </a:graphic>
      </p:graphicFrame>
      <p:sp>
        <p:nvSpPr>
          <p:cNvPr id="5" name="Textfeld 4"/>
          <p:cNvSpPr txBox="1"/>
          <p:nvPr/>
        </p:nvSpPr>
        <p:spPr>
          <a:xfrm>
            <a:off x="5507842" y="5441074"/>
            <a:ext cx="3672408" cy="246221"/>
          </a:xfrm>
          <a:prstGeom prst="rect">
            <a:avLst/>
          </a:prstGeom>
          <a:noFill/>
        </p:spPr>
        <p:txBody>
          <a:bodyPr wrap="square" rtlCol="0">
            <a:spAutoFit/>
          </a:bodyPr>
          <a:lstStyle/>
          <a:p>
            <a:pPr algn="l"/>
            <a:r>
              <a:rPr lang="de-CH" sz="1000" dirty="0">
                <a:latin typeface="Calibri" pitchFamily="34" charset="0"/>
              </a:rPr>
              <a:t>Nach Griffiths 2013</a:t>
            </a:r>
          </a:p>
        </p:txBody>
      </p:sp>
    </p:spTree>
    <p:extLst>
      <p:ext uri="{BB962C8B-B14F-4D97-AF65-F5344CB8AC3E}">
        <p14:creationId xmlns:p14="http://schemas.microsoft.com/office/powerpoint/2010/main" val="270428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Unterschiedliche Reaktionsweisen</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9778" t="29444" r="8889" b="21667"/>
          <a:stretch/>
        </p:blipFill>
        <p:spPr>
          <a:xfrm>
            <a:off x="1771650" y="2019300"/>
            <a:ext cx="6972300" cy="3352800"/>
          </a:xfrm>
          <a:prstGeom prst="rect">
            <a:avLst/>
          </a:prstGeom>
        </p:spPr>
      </p:pic>
      <p:sp>
        <p:nvSpPr>
          <p:cNvPr id="7" name="Textfeld 6"/>
          <p:cNvSpPr txBox="1"/>
          <p:nvPr/>
        </p:nvSpPr>
        <p:spPr>
          <a:xfrm>
            <a:off x="2051260" y="5013221"/>
            <a:ext cx="2016280" cy="307777"/>
          </a:xfrm>
          <a:prstGeom prst="rect">
            <a:avLst/>
          </a:prstGeom>
          <a:noFill/>
        </p:spPr>
        <p:txBody>
          <a:bodyPr wrap="square" rtlCol="0">
            <a:spAutoFit/>
          </a:bodyPr>
          <a:lstStyle/>
          <a:p>
            <a:pPr algn="l"/>
            <a:r>
              <a:rPr lang="de-CH" sz="1400" dirty="0"/>
              <a:t>PTDS</a:t>
            </a:r>
          </a:p>
        </p:txBody>
      </p:sp>
      <p:sp>
        <p:nvSpPr>
          <p:cNvPr id="8" name="Textfeld 7"/>
          <p:cNvSpPr txBox="1"/>
          <p:nvPr/>
        </p:nvSpPr>
        <p:spPr>
          <a:xfrm>
            <a:off x="6443870" y="5013221"/>
            <a:ext cx="2016280" cy="307777"/>
          </a:xfrm>
          <a:prstGeom prst="rect">
            <a:avLst/>
          </a:prstGeom>
          <a:noFill/>
        </p:spPr>
        <p:txBody>
          <a:bodyPr wrap="square" rtlCol="0">
            <a:spAutoFit/>
          </a:bodyPr>
          <a:lstStyle/>
          <a:p>
            <a:pPr algn="l"/>
            <a:r>
              <a:rPr lang="de-CH" sz="1400" dirty="0" err="1"/>
              <a:t>Posttraumatic</a:t>
            </a:r>
            <a:r>
              <a:rPr lang="de-CH" sz="1400" dirty="0"/>
              <a:t> Growth</a:t>
            </a:r>
          </a:p>
        </p:txBody>
      </p:sp>
      <p:sp>
        <p:nvSpPr>
          <p:cNvPr id="9" name="Textfeld 8"/>
          <p:cNvSpPr txBox="1"/>
          <p:nvPr/>
        </p:nvSpPr>
        <p:spPr>
          <a:xfrm>
            <a:off x="6083819" y="1556740"/>
            <a:ext cx="2246141" cy="677108"/>
          </a:xfrm>
          <a:prstGeom prst="rect">
            <a:avLst/>
          </a:prstGeom>
          <a:noFill/>
        </p:spPr>
        <p:txBody>
          <a:bodyPr wrap="square" rtlCol="0">
            <a:spAutoFit/>
          </a:bodyPr>
          <a:lstStyle/>
          <a:p>
            <a:pPr algn="l"/>
            <a:r>
              <a:rPr lang="de-CH" sz="1400" dirty="0"/>
              <a:t>Vgl. Martin </a:t>
            </a:r>
            <a:r>
              <a:rPr lang="de-CH" sz="1400" dirty="0" err="1"/>
              <a:t>Seligman</a:t>
            </a:r>
            <a:r>
              <a:rPr lang="de-CH" sz="1400" dirty="0"/>
              <a:t> </a:t>
            </a:r>
            <a:r>
              <a:rPr lang="de-CH" sz="2400" spc="600" dirty="0"/>
              <a:t>FLOURISH</a:t>
            </a:r>
            <a:endParaRPr lang="de-CH" sz="1400" spc="600" dirty="0"/>
          </a:p>
        </p:txBody>
      </p:sp>
      <p:pic>
        <p:nvPicPr>
          <p:cNvPr id="2" name="Grafik 1"/>
          <p:cNvPicPr>
            <a:picLocks noChangeAspect="1"/>
          </p:cNvPicPr>
          <p:nvPr/>
        </p:nvPicPr>
        <p:blipFill>
          <a:blip r:embed="rId3"/>
          <a:stretch>
            <a:fillRect/>
          </a:stretch>
        </p:blipFill>
        <p:spPr>
          <a:xfrm>
            <a:off x="6083819" y="2264280"/>
            <a:ext cx="2435612" cy="456677"/>
          </a:xfrm>
          <a:prstGeom prst="rect">
            <a:avLst/>
          </a:prstGeom>
        </p:spPr>
      </p:pic>
    </p:spTree>
    <p:extLst>
      <p:ext uri="{BB962C8B-B14F-4D97-AF65-F5344CB8AC3E}">
        <p14:creationId xmlns:p14="http://schemas.microsoft.com/office/powerpoint/2010/main" val="415330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Faktoren für ein glückliches Leben (Seligmann)</a:t>
            </a:r>
          </a:p>
        </p:txBody>
      </p:sp>
      <p:sp>
        <p:nvSpPr>
          <p:cNvPr id="4" name="Foliennummernplatzhalter 3"/>
          <p:cNvSpPr>
            <a:spLocks noGrp="1"/>
          </p:cNvSpPr>
          <p:nvPr>
            <p:ph type="sldNum" sz="quarter" idx="4294967295"/>
          </p:nvPr>
        </p:nvSpPr>
        <p:spPr>
          <a:xfrm>
            <a:off x="9292860" y="39540"/>
            <a:ext cx="561975" cy="365125"/>
          </a:xfrm>
          <a:prstGeom prst="rect">
            <a:avLst/>
          </a:prstGeom>
        </p:spPr>
        <p:txBody>
          <a:bodyPr/>
          <a:lstStyle/>
          <a:p>
            <a:fld id="{BA9B540C-44DA-4F69-89C9-7C84606640D3}" type="slidenum">
              <a:rPr lang="en-US" smtClean="0"/>
              <a:pPr/>
              <a:t>26</a:t>
            </a:fld>
            <a:endParaRPr lang="en-US"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75" y="595313"/>
            <a:ext cx="8020050" cy="5667375"/>
          </a:xfrm>
          <a:prstGeom prst="rect">
            <a:avLst/>
          </a:prstGeom>
        </p:spPr>
      </p:pic>
      <p:sp>
        <p:nvSpPr>
          <p:cNvPr id="8" name="Textfeld 7"/>
          <p:cNvSpPr txBox="1"/>
          <p:nvPr/>
        </p:nvSpPr>
        <p:spPr>
          <a:xfrm>
            <a:off x="7451949" y="5534272"/>
            <a:ext cx="1489745" cy="261610"/>
          </a:xfrm>
          <a:prstGeom prst="rect">
            <a:avLst/>
          </a:prstGeom>
          <a:noFill/>
        </p:spPr>
        <p:txBody>
          <a:bodyPr wrap="square" rtlCol="0">
            <a:spAutoFit/>
          </a:bodyPr>
          <a:lstStyle/>
          <a:p>
            <a:r>
              <a:rPr lang="de-CH" sz="1100" dirty="0">
                <a:latin typeface="Calibri" panose="020F0502020204030204" pitchFamily="34" charset="0"/>
              </a:rPr>
              <a:t>Prof. Martin Seligman</a:t>
            </a:r>
          </a:p>
        </p:txBody>
      </p:sp>
    </p:spTree>
    <p:extLst>
      <p:ext uri="{BB962C8B-B14F-4D97-AF65-F5344CB8AC3E}">
        <p14:creationId xmlns:p14="http://schemas.microsoft.com/office/powerpoint/2010/main" val="296820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a:t>Post-traumatic Growth</a:t>
            </a:r>
          </a:p>
        </p:txBody>
      </p:sp>
      <p:sp>
        <p:nvSpPr>
          <p:cNvPr id="408579" name="Rectangle 3"/>
          <p:cNvSpPr>
            <a:spLocks noGrp="1" noChangeArrowheads="1"/>
          </p:cNvSpPr>
          <p:nvPr>
            <p:ph type="body" idx="1"/>
          </p:nvPr>
        </p:nvSpPr>
        <p:spPr/>
        <p:txBody>
          <a:bodyPr>
            <a:normAutofit fontScale="92500"/>
          </a:bodyPr>
          <a:lstStyle/>
          <a:p>
            <a:pPr>
              <a:lnSpc>
                <a:spcPct val="90000"/>
              </a:lnSpc>
              <a:buFont typeface="Wingdings" pitchFamily="2" charset="2"/>
              <a:buNone/>
            </a:pPr>
            <a:r>
              <a:rPr lang="de-DE" sz="2000" dirty="0"/>
              <a:t>	Dieser relativ neue Begriff umschreibt </a:t>
            </a:r>
            <a:r>
              <a:rPr lang="de-DE" sz="2000" i="1" dirty="0"/>
              <a:t>“seelische Reifung nach einem traumatischen Ereignis”</a:t>
            </a:r>
            <a:r>
              <a:rPr lang="de-DE" sz="2000" dirty="0"/>
              <a:t>. Menschen mit dieser Form der Resilienz zeigen folgende Eigenschaften:</a:t>
            </a:r>
            <a:br>
              <a:rPr lang="de-DE" sz="2000" dirty="0"/>
            </a:br>
            <a:endParaRPr lang="de-DE" sz="2000" dirty="0"/>
          </a:p>
          <a:p>
            <a:pPr lvl="1"/>
            <a:r>
              <a:rPr lang="de-DE" dirty="0"/>
              <a:t>Mehr Mitgefühl und Empathie für andere, die durch ein Trauma oder einen Verlust gehen.</a:t>
            </a:r>
          </a:p>
          <a:p>
            <a:pPr lvl="1"/>
            <a:r>
              <a:rPr lang="de-DE" dirty="0"/>
              <a:t>Vermehrte psychologische und emotionale Reife im Vergleich zu Gleichaltrigen.</a:t>
            </a:r>
          </a:p>
          <a:p>
            <a:pPr lvl="1"/>
            <a:r>
              <a:rPr lang="de-DE" dirty="0"/>
              <a:t>Erhöhte Resilienz gegenüber Schicksalsschlägen.</a:t>
            </a:r>
          </a:p>
          <a:p>
            <a:pPr lvl="1"/>
            <a:r>
              <a:rPr lang="de-DE" dirty="0"/>
              <a:t>Mehr Wertschätzung für das Leben im Vergleich zu Gleichaltrigen</a:t>
            </a:r>
          </a:p>
          <a:p>
            <a:pPr lvl="1"/>
            <a:r>
              <a:rPr lang="de-DE" dirty="0"/>
              <a:t>Vertieftes Verständnis für die eigenen Werte, Lebenszweck und Lebenssinn.</a:t>
            </a:r>
          </a:p>
          <a:p>
            <a:pPr lvl="1"/>
            <a:r>
              <a:rPr lang="de-CH" dirty="0"/>
              <a:t>Tiefere Spiritualität</a:t>
            </a:r>
          </a:p>
          <a:p>
            <a:pPr lvl="1"/>
            <a:r>
              <a:rPr lang="de-DE" dirty="0"/>
              <a:t>Mehr Wertschätzung persönlicher Beziehungen.</a:t>
            </a:r>
          </a:p>
          <a:p>
            <a:pPr lvl="1"/>
            <a:r>
              <a:rPr lang="de-CH" dirty="0"/>
              <a:t>Erhöhtes Selbstwertgefühl und  Bewältigungsfähigkeit.</a:t>
            </a:r>
          </a:p>
          <a:p>
            <a:pPr>
              <a:lnSpc>
                <a:spcPct val="90000"/>
              </a:lnSpc>
            </a:pPr>
            <a:endParaRPr lang="de-DE" sz="2000" dirty="0"/>
          </a:p>
        </p:txBody>
      </p:sp>
      <p:sp>
        <p:nvSpPr>
          <p:cNvPr id="408580" name="Text Box 4"/>
          <p:cNvSpPr txBox="1">
            <a:spLocks noChangeArrowheads="1"/>
          </p:cNvSpPr>
          <p:nvPr/>
        </p:nvSpPr>
        <p:spPr bwMode="auto">
          <a:xfrm>
            <a:off x="3990356" y="6304187"/>
            <a:ext cx="6911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30000"/>
              </a:spcBef>
            </a:pPr>
            <a:r>
              <a:rPr lang="de-CH" sz="1200" dirty="0">
                <a:latin typeface="Arial" charset="0"/>
              </a:rPr>
              <a:t>Calhoun L. &amp; </a:t>
            </a:r>
            <a:r>
              <a:rPr lang="de-CH" sz="1200" dirty="0" err="1">
                <a:latin typeface="Arial" charset="0"/>
              </a:rPr>
              <a:t>Tedeschi</a:t>
            </a:r>
            <a:r>
              <a:rPr lang="de-CH" sz="1200" dirty="0">
                <a:latin typeface="Arial" charset="0"/>
              </a:rPr>
              <a:t>, R.(2006). - </a:t>
            </a:r>
            <a:r>
              <a:rPr lang="en-US" sz="1200" dirty="0">
                <a:latin typeface="Arial" charset="0"/>
              </a:rPr>
              <a:t>Park C.L. &amp; </a:t>
            </a:r>
            <a:r>
              <a:rPr lang="en-US" sz="1200" dirty="0" err="1">
                <a:latin typeface="Arial" charset="0"/>
              </a:rPr>
              <a:t>Fenster</a:t>
            </a:r>
            <a:r>
              <a:rPr lang="en-US" sz="1200" dirty="0">
                <a:latin typeface="Arial" charset="0"/>
              </a:rPr>
              <a:t> J.R. (2004). </a:t>
            </a:r>
          </a:p>
        </p:txBody>
      </p:sp>
    </p:spTree>
    <p:extLst>
      <p:ext uri="{BB962C8B-B14F-4D97-AF65-F5344CB8AC3E}">
        <p14:creationId xmlns:p14="http://schemas.microsoft.com/office/powerpoint/2010/main" val="213968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Viktor Frankl (1905 – 1997)</a:t>
            </a:r>
          </a:p>
        </p:txBody>
      </p:sp>
      <p:sp>
        <p:nvSpPr>
          <p:cNvPr id="3" name="Inhaltsplatzhalter 2"/>
          <p:cNvSpPr>
            <a:spLocks noGrp="1"/>
          </p:cNvSpPr>
          <p:nvPr>
            <p:ph idx="1"/>
          </p:nvPr>
        </p:nvSpPr>
        <p:spPr>
          <a:xfrm>
            <a:off x="3851511" y="1628776"/>
            <a:ext cx="5544903" cy="4467225"/>
          </a:xfrm>
        </p:spPr>
        <p:txBody>
          <a:bodyPr/>
          <a:lstStyle/>
          <a:p>
            <a:r>
              <a:rPr lang="de-CH" sz="1800" dirty="0"/>
              <a:t>Manuskript des Buches „Ärztliche Seelsorge“. Verloren im KZ, nur noch im Gedächtnis.</a:t>
            </a:r>
          </a:p>
          <a:p>
            <a:r>
              <a:rPr lang="de-CH" sz="1800" dirty="0"/>
              <a:t>Während viele andere am Erlebten zerbrachen, blieb Frankl dabei: Es gilt, selbst in schwersten Umständen einen Sinn zu finden. „Trotzdem Ja zum Leben sagen – ein Psychologe erlebt das Konzentrationslager“, so betitelte er das Buch, das er schon bald nach der Befreiung aus dem KZ verfasste. </a:t>
            </a:r>
            <a:br>
              <a:rPr lang="de-CH" sz="1800" dirty="0"/>
            </a:br>
            <a:r>
              <a:rPr lang="de-CH" sz="1800" dirty="0"/>
              <a:t>Überzeugt, «dass man dem Menschen im Konzentrationslager alles nehmen kann, nur nicht die letzte menschliche Freiheit, sich zu den gegebenen Verhältnissen so oder so einzustellen.» </a:t>
            </a:r>
          </a:p>
          <a:p>
            <a:r>
              <a:rPr lang="de-CH" sz="1800" dirty="0"/>
              <a:t>Frankl hatte kein spirituelles „Erleuchtungserlebnis“ wie z.B. Paul Tournier, doch das Erleben im KZ prägte und bestätigte ihn in seinen frühen Grundsätzen, die auch durch eine starke Familie geprägt waren..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00760"/>
            <a:ext cx="3672668" cy="3006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072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Fallbeispiel Steven Jobs /Apple (1955 – 2011)</a:t>
            </a:r>
          </a:p>
        </p:txBody>
      </p:sp>
      <p:sp>
        <p:nvSpPr>
          <p:cNvPr id="3" name="Inhaltsplatzhalter 2"/>
          <p:cNvSpPr>
            <a:spLocks noGrp="1"/>
          </p:cNvSpPr>
          <p:nvPr>
            <p:ph idx="1"/>
          </p:nvPr>
        </p:nvSpPr>
        <p:spPr>
          <a:xfrm>
            <a:off x="4850779" y="1628776"/>
            <a:ext cx="5363737" cy="4467225"/>
          </a:xfrm>
        </p:spPr>
        <p:txBody>
          <a:bodyPr>
            <a:normAutofit fontScale="92500" lnSpcReduction="20000"/>
          </a:bodyPr>
          <a:lstStyle/>
          <a:p>
            <a:r>
              <a:rPr lang="de-CH" sz="1800" dirty="0">
                <a:solidFill>
                  <a:schemeClr val="bg2">
                    <a:lumMod val="25000"/>
                  </a:schemeClr>
                </a:solidFill>
              </a:rPr>
              <a:t>Von einer jungen ledigen Mutter zur Adoption freigegeben</a:t>
            </a:r>
          </a:p>
          <a:p>
            <a:r>
              <a:rPr lang="de-CH" sz="1800" dirty="0">
                <a:solidFill>
                  <a:schemeClr val="bg2">
                    <a:lumMod val="25000"/>
                  </a:schemeClr>
                </a:solidFill>
              </a:rPr>
              <a:t>Von einem Ehepaar in einfachen Verhältnissen adoptiert.</a:t>
            </a:r>
          </a:p>
          <a:p>
            <a:r>
              <a:rPr lang="de-CH" sz="1800" dirty="0">
                <a:solidFill>
                  <a:schemeClr val="bg2">
                    <a:lumMod val="25000"/>
                  </a:schemeClr>
                </a:solidFill>
              </a:rPr>
              <a:t>Konnte aus Geldmangel nur 1 Jahr an ein College gehen, kein eigenes Zimmer, nur eine warme Mahlzeit pro Woche im Krishna Tempel auf der anderen Seite der Stadt.</a:t>
            </a:r>
          </a:p>
          <a:p>
            <a:r>
              <a:rPr lang="de-CH" sz="1800" dirty="0">
                <a:solidFill>
                  <a:schemeClr val="bg2">
                    <a:lumMod val="25000"/>
                  </a:schemeClr>
                </a:solidFill>
              </a:rPr>
              <a:t>Gibt die regulären Vorlesungen auf und besucht noch eine Grafik-Kurs, weil er gratis war.</a:t>
            </a:r>
          </a:p>
          <a:p>
            <a:r>
              <a:rPr lang="de-CH" sz="1800" dirty="0">
                <a:solidFill>
                  <a:schemeClr val="bg2">
                    <a:lumMod val="25000"/>
                  </a:schemeClr>
                </a:solidFill>
              </a:rPr>
              <a:t>Dies sei die Grundlage für die grafikorientierte Oberfläche des späteren Macs gewesen.</a:t>
            </a:r>
          </a:p>
          <a:p>
            <a:endParaRPr lang="de-CH" sz="1800" dirty="0"/>
          </a:p>
          <a:p>
            <a:pPr marL="0" indent="0">
              <a:buNone/>
            </a:pPr>
            <a:r>
              <a:rPr lang="en-GB" sz="1800" i="1" dirty="0">
                <a:solidFill>
                  <a:schemeClr val="accent2">
                    <a:lumMod val="75000"/>
                  </a:schemeClr>
                </a:solidFill>
                <a:latin typeface="Cambria" panose="02040503050406030204" pitchFamily="18" charset="0"/>
              </a:rPr>
              <a:t>«You have to trust that the dots will somehow connect in the future. You have to trust in something, God, life, destiny, karma, whatever – because believing that the dots will connect down the road will give you the confidence to follow your heart, even if it leads you off the well-worn path – and that will make all the difference.»</a:t>
            </a:r>
          </a:p>
        </p:txBody>
      </p:sp>
      <p:pic>
        <p:nvPicPr>
          <p:cNvPr id="5" name="Picture 2" descr="Bildergebnis für steven job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66"/>
          <a:stretch/>
        </p:blipFill>
        <p:spPr bwMode="auto">
          <a:xfrm>
            <a:off x="-66907" y="1617625"/>
            <a:ext cx="4873081" cy="317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72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3905913" y="1604239"/>
            <a:ext cx="6408966" cy="1652731"/>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b="18542"/>
          <a:stretch/>
        </p:blipFill>
        <p:spPr>
          <a:xfrm>
            <a:off x="-22302" y="1659186"/>
            <a:ext cx="4856282" cy="3169292"/>
          </a:xfrm>
          <a:prstGeom prst="rect">
            <a:avLst/>
          </a:prstGeom>
        </p:spPr>
      </p:pic>
      <p:sp>
        <p:nvSpPr>
          <p:cNvPr id="2" name="Titel 1"/>
          <p:cNvSpPr>
            <a:spLocks noGrp="1"/>
          </p:cNvSpPr>
          <p:nvPr>
            <p:ph type="title"/>
          </p:nvPr>
        </p:nvSpPr>
        <p:spPr/>
        <p:txBody>
          <a:bodyPr/>
          <a:lstStyle/>
          <a:p>
            <a:r>
              <a:rPr lang="de-CH" dirty="0"/>
              <a:t>Fallbeispiel «Tsunami Kids»</a:t>
            </a:r>
          </a:p>
        </p:txBody>
      </p:sp>
      <p:sp>
        <p:nvSpPr>
          <p:cNvPr id="3" name="Inhaltsplatzhalter 2"/>
          <p:cNvSpPr>
            <a:spLocks noGrp="1"/>
          </p:cNvSpPr>
          <p:nvPr>
            <p:ph idx="1"/>
          </p:nvPr>
        </p:nvSpPr>
        <p:spPr>
          <a:xfrm>
            <a:off x="5218771" y="1648843"/>
            <a:ext cx="4903129" cy="4528120"/>
          </a:xfrm>
        </p:spPr>
        <p:txBody>
          <a:bodyPr/>
          <a:lstStyle/>
          <a:p>
            <a:endParaRPr lang="de-CH" dirty="0"/>
          </a:p>
          <a:p>
            <a:endParaRPr lang="de-CH" dirty="0"/>
          </a:p>
          <a:p>
            <a:endParaRPr lang="de-CH" dirty="0"/>
          </a:p>
          <a:p>
            <a:endParaRPr lang="de-CH" dirty="0"/>
          </a:p>
          <a:p>
            <a:r>
              <a:rPr lang="de-CH" sz="2000" dirty="0">
                <a:hlinkClick r:id="rId4"/>
              </a:rPr>
              <a:t>https://www.gandyslondon.com/our-journey</a:t>
            </a:r>
            <a:r>
              <a:rPr lang="de-CH" sz="2000" dirty="0"/>
              <a:t> </a:t>
            </a:r>
          </a:p>
        </p:txBody>
      </p:sp>
      <p:pic>
        <p:nvPicPr>
          <p:cNvPr id="1026" name="Picture 2" descr="Tsunami Kids: Our Journey from Survival to Success von [Forkan, Paul, Forkan, Ro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85931">
            <a:off x="2884426" y="3231655"/>
            <a:ext cx="1821794" cy="2743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363737" y="4650059"/>
            <a:ext cx="4951141" cy="1200329"/>
          </a:xfrm>
          <a:prstGeom prst="rect">
            <a:avLst/>
          </a:prstGeom>
          <a:noFill/>
        </p:spPr>
        <p:txBody>
          <a:bodyPr wrap="square" rtlCol="0">
            <a:spAutoFit/>
          </a:bodyPr>
          <a:lstStyle/>
          <a:p>
            <a:r>
              <a:rPr lang="de-CH" dirty="0">
                <a:latin typeface="Cambria" panose="02040503050406030204" pitchFamily="18" charset="0"/>
              </a:rPr>
              <a:t>«Wir möchten diejenigen Werte weiterführen, die unser Eltern uns vermittelt haben.»</a:t>
            </a:r>
          </a:p>
          <a:p>
            <a:endParaRPr lang="de-CH" dirty="0">
              <a:latin typeface="Cambria" panose="02040503050406030204" pitchFamily="18" charset="0"/>
            </a:endParaRPr>
          </a:p>
          <a:p>
            <a:r>
              <a:rPr lang="de-CH" dirty="0">
                <a:latin typeface="Cambria" panose="02040503050406030204" pitchFamily="18" charset="0"/>
              </a:rPr>
              <a:t>Hilfe für unterprivilegiert Kinder in Sri Lanka</a:t>
            </a:r>
          </a:p>
        </p:txBody>
      </p:sp>
      <p:sp>
        <p:nvSpPr>
          <p:cNvPr id="5" name="Textfeld 4"/>
          <p:cNvSpPr txBox="1"/>
          <p:nvPr/>
        </p:nvSpPr>
        <p:spPr>
          <a:xfrm>
            <a:off x="713445" y="5019391"/>
            <a:ext cx="1962614" cy="830997"/>
          </a:xfrm>
          <a:prstGeom prst="rect">
            <a:avLst/>
          </a:prstGeom>
          <a:noFill/>
        </p:spPr>
        <p:txBody>
          <a:bodyPr wrap="square" rtlCol="0">
            <a:spAutoFit/>
          </a:bodyPr>
          <a:lstStyle/>
          <a:p>
            <a:r>
              <a:rPr lang="de-CH" sz="1600" dirty="0"/>
              <a:t>Rob und Paul </a:t>
            </a:r>
            <a:r>
              <a:rPr lang="de-CH" sz="1600" dirty="0" err="1"/>
              <a:t>Forkan</a:t>
            </a:r>
            <a:r>
              <a:rPr lang="de-CH" sz="1600" dirty="0"/>
              <a:t> verloren ihre Eltern beim Tsunami 2004</a:t>
            </a:r>
          </a:p>
        </p:txBody>
      </p:sp>
    </p:spTree>
    <p:extLst>
      <p:ext uri="{BB962C8B-B14F-4D97-AF65-F5344CB8AC3E}">
        <p14:creationId xmlns:p14="http://schemas.microsoft.com/office/powerpoint/2010/main" val="3147448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12258" y="-1150374"/>
            <a:ext cx="15485806" cy="9674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036"/>
            <a:ext cx="10439401" cy="7091337"/>
          </a:xfrm>
          <a:prstGeom prst="rect">
            <a:avLst/>
          </a:prstGeom>
        </p:spPr>
      </p:pic>
    </p:spTree>
    <p:extLst>
      <p:ext uri="{BB962C8B-B14F-4D97-AF65-F5344CB8AC3E}">
        <p14:creationId xmlns:p14="http://schemas.microsoft.com/office/powerpoint/2010/main" val="1626248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 neuer Standardtext</a:t>
            </a:r>
          </a:p>
        </p:txBody>
      </p:sp>
      <p:sp>
        <p:nvSpPr>
          <p:cNvPr id="4" name="Inhaltsplatzhalter 3"/>
          <p:cNvSpPr>
            <a:spLocks noGrp="1"/>
          </p:cNvSpPr>
          <p:nvPr>
            <p:ph sz="half" idx="2"/>
          </p:nvPr>
        </p:nvSpPr>
        <p:spPr>
          <a:xfrm>
            <a:off x="5075684" y="1380170"/>
            <a:ext cx="4464496" cy="4342484"/>
          </a:xfrm>
        </p:spPr>
        <p:txBody>
          <a:bodyPr>
            <a:normAutofit/>
          </a:bodyPr>
          <a:lstStyle/>
          <a:p>
            <a:r>
              <a:rPr lang="de-CH" dirty="0"/>
              <a:t>M. </a:t>
            </a:r>
            <a:r>
              <a:rPr lang="de-CH" dirty="0" err="1"/>
              <a:t>Utsch</a:t>
            </a:r>
            <a:r>
              <a:rPr lang="de-CH" dirty="0"/>
              <a:t>, R. </a:t>
            </a:r>
            <a:r>
              <a:rPr lang="de-CH" dirty="0" err="1"/>
              <a:t>Bonelli</a:t>
            </a:r>
            <a:r>
              <a:rPr lang="de-CH" dirty="0"/>
              <a:t> </a:t>
            </a:r>
            <a:br>
              <a:rPr lang="de-CH" dirty="0"/>
            </a:br>
            <a:r>
              <a:rPr lang="de-CH" dirty="0"/>
              <a:t>&amp; S. Pfeifer (2014). </a:t>
            </a:r>
            <a:r>
              <a:rPr lang="de-CH" i="1" dirty="0"/>
              <a:t>Psychotherapie und Spiritualität. </a:t>
            </a:r>
            <a:br>
              <a:rPr lang="de-CH" i="1" dirty="0"/>
            </a:br>
            <a:r>
              <a:rPr lang="de-CH" dirty="0"/>
              <a:t>Springer-Verlag.</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2510" y="1402174"/>
            <a:ext cx="3028374" cy="4320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152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t>Empfehlenswerte Literatur</a:t>
            </a:r>
          </a:p>
        </p:txBody>
      </p:sp>
      <p:sp>
        <p:nvSpPr>
          <p:cNvPr id="430083" name="Rectangle 3"/>
          <p:cNvSpPr>
            <a:spLocks noGrp="1" noChangeArrowheads="1"/>
          </p:cNvSpPr>
          <p:nvPr>
            <p:ph sz="half" idx="1"/>
          </p:nvPr>
        </p:nvSpPr>
        <p:spPr/>
        <p:txBody>
          <a:bodyPr>
            <a:noAutofit/>
          </a:bodyPr>
          <a:lstStyle/>
          <a:p>
            <a:pPr marL="216000">
              <a:lnSpc>
                <a:spcPct val="100000"/>
              </a:lnSpc>
              <a:spcBef>
                <a:spcPts val="200"/>
              </a:spcBef>
            </a:pPr>
            <a:r>
              <a:rPr lang="de-DE" sz="1100" dirty="0" err="1"/>
              <a:t>Bonanno</a:t>
            </a:r>
            <a:r>
              <a:rPr lang="de-DE" sz="1100" dirty="0"/>
              <a:t> G.A. (2004). Loss, </a:t>
            </a:r>
            <a:r>
              <a:rPr lang="de-DE" sz="1100" dirty="0" err="1"/>
              <a:t>trauma</a:t>
            </a:r>
            <a:r>
              <a:rPr lang="de-DE" sz="1100" dirty="0"/>
              <a:t>, </a:t>
            </a:r>
            <a:r>
              <a:rPr lang="de-DE" sz="1100" dirty="0" err="1"/>
              <a:t>and</a:t>
            </a:r>
            <a:r>
              <a:rPr lang="de-DE" sz="1100" dirty="0"/>
              <a:t> human </a:t>
            </a:r>
            <a:r>
              <a:rPr lang="de-DE" sz="1100" dirty="0" err="1"/>
              <a:t>resilience</a:t>
            </a:r>
            <a:r>
              <a:rPr lang="de-DE" sz="1100" dirty="0"/>
              <a:t>. American </a:t>
            </a:r>
            <a:r>
              <a:rPr lang="de-DE" sz="1100" dirty="0" err="1"/>
              <a:t>Psychologist</a:t>
            </a:r>
            <a:r>
              <a:rPr lang="de-DE" sz="1100" dirty="0"/>
              <a:t> 59:20-28.</a:t>
            </a:r>
          </a:p>
          <a:p>
            <a:pPr marL="216000">
              <a:lnSpc>
                <a:spcPct val="100000"/>
              </a:lnSpc>
              <a:spcBef>
                <a:spcPts val="200"/>
              </a:spcBef>
            </a:pPr>
            <a:r>
              <a:rPr lang="de-DE" sz="1100" dirty="0"/>
              <a:t>Calhoun L.G. &amp; </a:t>
            </a:r>
            <a:r>
              <a:rPr lang="de-DE" sz="1100" dirty="0" err="1"/>
              <a:t>Tedeschi</a:t>
            </a:r>
            <a:r>
              <a:rPr lang="de-DE" sz="1100" dirty="0"/>
              <a:t> R.G.  (2006). Handbook </a:t>
            </a:r>
            <a:r>
              <a:rPr lang="de-DE" sz="1100" dirty="0" err="1"/>
              <a:t>of</a:t>
            </a:r>
            <a:r>
              <a:rPr lang="de-DE" sz="1100" dirty="0"/>
              <a:t> </a:t>
            </a:r>
            <a:r>
              <a:rPr lang="de-DE" sz="1100" dirty="0" err="1"/>
              <a:t>Posttraumatic</a:t>
            </a:r>
            <a:r>
              <a:rPr lang="de-DE" sz="1100" dirty="0"/>
              <a:t> Growth: Research </a:t>
            </a:r>
            <a:r>
              <a:rPr lang="de-DE" sz="1100" dirty="0" err="1"/>
              <a:t>and</a:t>
            </a:r>
            <a:r>
              <a:rPr lang="de-DE" sz="1100" dirty="0"/>
              <a:t> Practice. Lawrence </a:t>
            </a:r>
            <a:r>
              <a:rPr lang="de-DE" sz="1100" dirty="0" err="1"/>
              <a:t>Erlbaum</a:t>
            </a:r>
            <a:r>
              <a:rPr lang="de-DE" sz="1100" dirty="0"/>
              <a:t> Associates. </a:t>
            </a:r>
          </a:p>
          <a:p>
            <a:pPr marL="216000">
              <a:lnSpc>
                <a:spcPct val="100000"/>
              </a:lnSpc>
              <a:spcBef>
                <a:spcPts val="200"/>
              </a:spcBef>
            </a:pPr>
            <a:r>
              <a:rPr lang="de-DE" sz="1100" dirty="0"/>
              <a:t>Calhoun L.G. &amp; </a:t>
            </a:r>
            <a:r>
              <a:rPr lang="de-DE" sz="1100" dirty="0" err="1"/>
              <a:t>Tedeschi</a:t>
            </a:r>
            <a:r>
              <a:rPr lang="de-DE" sz="1100" dirty="0"/>
              <a:t> R.G. (1999). </a:t>
            </a:r>
            <a:r>
              <a:rPr lang="de-DE" sz="1100" dirty="0" err="1"/>
              <a:t>Facilitating</a:t>
            </a:r>
            <a:r>
              <a:rPr lang="de-DE" sz="1100" dirty="0"/>
              <a:t> </a:t>
            </a:r>
            <a:r>
              <a:rPr lang="de-DE" sz="1100" dirty="0" err="1"/>
              <a:t>Posttraumatic</a:t>
            </a:r>
            <a:r>
              <a:rPr lang="de-DE" sz="1100" dirty="0"/>
              <a:t> Growth: A </a:t>
            </a:r>
            <a:r>
              <a:rPr lang="de-DE" sz="1100" dirty="0" err="1"/>
              <a:t>Clinician's</a:t>
            </a:r>
            <a:r>
              <a:rPr lang="de-DE" sz="1100" dirty="0"/>
              <a:t> Guide. Verlag Lawrence </a:t>
            </a:r>
            <a:r>
              <a:rPr lang="de-DE" sz="1100" dirty="0" err="1"/>
              <a:t>Erlbaum</a:t>
            </a:r>
            <a:r>
              <a:rPr lang="de-DE" sz="1100" dirty="0"/>
              <a:t> Associates. </a:t>
            </a:r>
          </a:p>
          <a:p>
            <a:pPr marL="216000">
              <a:lnSpc>
                <a:spcPct val="100000"/>
              </a:lnSpc>
              <a:spcBef>
                <a:spcPts val="200"/>
              </a:spcBef>
            </a:pPr>
            <a:r>
              <a:rPr lang="de-DE" sz="1100" dirty="0" err="1"/>
              <a:t>Csikszentmihalyi</a:t>
            </a:r>
            <a:r>
              <a:rPr lang="de-DE" sz="1100" dirty="0"/>
              <a:t> M. (1992). Flow: Das Geheimnis des Glücks. Klett-Cotta.</a:t>
            </a:r>
          </a:p>
          <a:p>
            <a:pPr marL="216000">
              <a:lnSpc>
                <a:spcPct val="100000"/>
              </a:lnSpc>
              <a:spcBef>
                <a:spcPts val="200"/>
              </a:spcBef>
            </a:pPr>
            <a:r>
              <a:rPr lang="de-DE" sz="1100" dirty="0"/>
              <a:t>Fischer G. (2000). Mehrdimensionale Psychodynamische Traumatherapie (MPTT). </a:t>
            </a:r>
            <a:r>
              <a:rPr lang="de-DE" sz="1100" dirty="0" err="1"/>
              <a:t>Asanger</a:t>
            </a:r>
            <a:r>
              <a:rPr lang="de-DE" sz="1100" dirty="0"/>
              <a:t> Verlag. </a:t>
            </a:r>
          </a:p>
          <a:p>
            <a:pPr marL="216000">
              <a:lnSpc>
                <a:spcPct val="100000"/>
              </a:lnSpc>
              <a:spcBef>
                <a:spcPts val="200"/>
              </a:spcBef>
            </a:pPr>
            <a:r>
              <a:rPr lang="de-DE" sz="1100" dirty="0"/>
              <a:t>Fröhlich-</a:t>
            </a:r>
            <a:r>
              <a:rPr lang="de-DE" sz="1100" dirty="0" err="1"/>
              <a:t>Gildhoff</a:t>
            </a:r>
            <a:r>
              <a:rPr lang="de-DE" sz="1100" dirty="0"/>
              <a:t> &amp; </a:t>
            </a:r>
            <a:r>
              <a:rPr lang="de-DE" sz="1100" dirty="0" err="1"/>
              <a:t>Rönnau</a:t>
            </a:r>
            <a:r>
              <a:rPr lang="de-DE" sz="1100" dirty="0"/>
              <a:t>-Böse (2011). Resilienz. UTB Reinhardt Verlag, München und Basel.</a:t>
            </a:r>
          </a:p>
          <a:p>
            <a:pPr marL="216000">
              <a:lnSpc>
                <a:spcPct val="100000"/>
              </a:lnSpc>
              <a:spcBef>
                <a:spcPts val="200"/>
              </a:spcBef>
            </a:pPr>
            <a:r>
              <a:rPr lang="de-CH" sz="1100" dirty="0" err="1"/>
              <a:t>Leppert</a:t>
            </a:r>
            <a:r>
              <a:rPr lang="de-CH" sz="1100" dirty="0"/>
              <a:t> K., Richter F. &amp; Strauss B. (2013). Wie resilient ist die Resilienz? Für die Psychotherapie relevante Forschungsergebnisse. Psychotherapie im Dialog 1 /2013, S. 52-55. </a:t>
            </a:r>
            <a:endParaRPr lang="de-DE" sz="1100" dirty="0"/>
          </a:p>
          <a:p>
            <a:pPr marL="216000">
              <a:lnSpc>
                <a:spcPct val="100000"/>
              </a:lnSpc>
              <a:spcBef>
                <a:spcPts val="200"/>
              </a:spcBef>
            </a:pPr>
            <a:r>
              <a:rPr lang="de-DE" sz="1100" dirty="0"/>
              <a:t>MacDonald G. (2004): A </a:t>
            </a:r>
            <a:r>
              <a:rPr lang="de-DE" sz="1100" dirty="0" err="1"/>
              <a:t>Resilient</a:t>
            </a:r>
            <a:r>
              <a:rPr lang="de-DE" sz="1100" dirty="0"/>
              <a:t> Life. </a:t>
            </a:r>
            <a:r>
              <a:rPr lang="de-DE" sz="1100" dirty="0" err="1"/>
              <a:t>You</a:t>
            </a:r>
            <a:r>
              <a:rPr lang="de-DE" sz="1100" dirty="0"/>
              <a:t> </a:t>
            </a:r>
            <a:r>
              <a:rPr lang="de-DE" sz="1100" dirty="0" err="1"/>
              <a:t>can</a:t>
            </a:r>
            <a:r>
              <a:rPr lang="de-DE" sz="1100" dirty="0"/>
              <a:t> </a:t>
            </a:r>
            <a:r>
              <a:rPr lang="de-DE" sz="1100" dirty="0" err="1"/>
              <a:t>move</a:t>
            </a:r>
            <a:r>
              <a:rPr lang="de-DE" sz="1100" dirty="0"/>
              <a:t> </a:t>
            </a:r>
            <a:r>
              <a:rPr lang="de-DE" sz="1100" dirty="0" err="1"/>
              <a:t>ahead</a:t>
            </a:r>
            <a:r>
              <a:rPr lang="de-DE" sz="1100" dirty="0"/>
              <a:t> </a:t>
            </a:r>
            <a:r>
              <a:rPr lang="de-DE" sz="1100" dirty="0" err="1"/>
              <a:t>no</a:t>
            </a:r>
            <a:r>
              <a:rPr lang="de-DE" sz="1100" dirty="0"/>
              <a:t> matter </a:t>
            </a:r>
            <a:r>
              <a:rPr lang="de-DE" sz="1100" dirty="0" err="1"/>
              <a:t>what</a:t>
            </a:r>
            <a:r>
              <a:rPr lang="de-DE" sz="1100" dirty="0"/>
              <a:t>. Nashville: Thomas Nelson.</a:t>
            </a:r>
          </a:p>
          <a:p>
            <a:pPr marL="216000">
              <a:lnSpc>
                <a:spcPct val="100000"/>
              </a:lnSpc>
              <a:spcBef>
                <a:spcPts val="200"/>
              </a:spcBef>
            </a:pPr>
            <a:r>
              <a:rPr lang="de-DE" sz="1100" dirty="0" err="1"/>
              <a:t>Maercker</a:t>
            </a:r>
            <a:r>
              <a:rPr lang="de-DE" sz="1100" dirty="0"/>
              <a:t> A. &amp; Langner R. (2001). Persönliche Reifung (Personal Growth) durch Belastung und Traumata: Validierung zweier deutschsprachiger Fragebogenversionen. </a:t>
            </a:r>
            <a:r>
              <a:rPr lang="de-DE" sz="1100" dirty="0" err="1"/>
              <a:t>Diagnostica</a:t>
            </a:r>
            <a:r>
              <a:rPr lang="de-DE" sz="1100" dirty="0"/>
              <a:t>, 47. S. 153-162. </a:t>
            </a:r>
          </a:p>
          <a:p>
            <a:pPr marL="216000">
              <a:lnSpc>
                <a:spcPct val="100000"/>
              </a:lnSpc>
              <a:spcBef>
                <a:spcPts val="200"/>
              </a:spcBef>
            </a:pPr>
            <a:r>
              <a:rPr lang="de-DE" sz="1100" dirty="0" err="1"/>
              <a:t>Maercker</a:t>
            </a:r>
            <a:r>
              <a:rPr lang="de-DE" sz="1100" dirty="0"/>
              <a:t> A. (2003). Therapie der posttraumatischen Belastungsstörung. Springer. </a:t>
            </a:r>
          </a:p>
          <a:p>
            <a:pPr marL="216000">
              <a:lnSpc>
                <a:spcPct val="100000"/>
              </a:lnSpc>
              <a:spcBef>
                <a:spcPts val="200"/>
              </a:spcBef>
            </a:pPr>
            <a:endParaRPr lang="de-DE" sz="1100" dirty="0"/>
          </a:p>
        </p:txBody>
      </p:sp>
      <p:sp>
        <p:nvSpPr>
          <p:cNvPr id="2" name="Inhaltsplatzhalter 1"/>
          <p:cNvSpPr>
            <a:spLocks noGrp="1"/>
          </p:cNvSpPr>
          <p:nvPr>
            <p:ph sz="half" idx="2"/>
          </p:nvPr>
        </p:nvSpPr>
        <p:spPr>
          <a:xfrm>
            <a:off x="5284946" y="1825625"/>
            <a:ext cx="4710824" cy="4351338"/>
          </a:xfrm>
        </p:spPr>
        <p:txBody>
          <a:bodyPr>
            <a:noAutofit/>
          </a:bodyPr>
          <a:lstStyle/>
          <a:p>
            <a:pPr marL="216000">
              <a:lnSpc>
                <a:spcPct val="120000"/>
              </a:lnSpc>
              <a:spcBef>
                <a:spcPts val="200"/>
              </a:spcBef>
            </a:pPr>
            <a:r>
              <a:rPr lang="de-DE" sz="1100" dirty="0" err="1"/>
              <a:t>Sachsse</a:t>
            </a:r>
            <a:r>
              <a:rPr lang="de-DE" sz="1100" dirty="0"/>
              <a:t> U., Ibrahim Özkan &amp; Anette </a:t>
            </a:r>
            <a:r>
              <a:rPr lang="de-DE" sz="1100" dirty="0" err="1"/>
              <a:t>Streeck</a:t>
            </a:r>
            <a:r>
              <a:rPr lang="de-DE" sz="1100" dirty="0"/>
              <a:t>-Fischer (2002). Traumatherapie – was ist erfolgreich? Verlag </a:t>
            </a:r>
            <a:r>
              <a:rPr lang="de-DE" sz="1100" dirty="0" err="1"/>
              <a:t>Vandenhoeck</a:t>
            </a:r>
            <a:r>
              <a:rPr lang="de-DE" sz="1100" dirty="0"/>
              <a:t> &amp; Ruprecht.</a:t>
            </a:r>
          </a:p>
          <a:p>
            <a:pPr marL="216000">
              <a:lnSpc>
                <a:spcPct val="120000"/>
              </a:lnSpc>
              <a:spcBef>
                <a:spcPts val="200"/>
              </a:spcBef>
            </a:pPr>
            <a:r>
              <a:rPr lang="de-DE" sz="1100" dirty="0"/>
              <a:t>Schellenbaum P. (1994). Nimm deine Couch und geh! Heilung mit Spontanritualen. Verlag </a:t>
            </a:r>
            <a:r>
              <a:rPr lang="de-DE" sz="1100" dirty="0" err="1"/>
              <a:t>Dtv</a:t>
            </a:r>
            <a:r>
              <a:rPr lang="de-DE" sz="1100" dirty="0"/>
              <a:t> (Taschenbuch). </a:t>
            </a:r>
          </a:p>
          <a:p>
            <a:pPr marL="216000">
              <a:lnSpc>
                <a:spcPct val="120000"/>
              </a:lnSpc>
              <a:spcBef>
                <a:spcPts val="200"/>
              </a:spcBef>
            </a:pPr>
            <a:r>
              <a:rPr lang="de-DE" sz="1100" dirty="0"/>
              <a:t>Van der Kolk B.A. et al. (2000) </a:t>
            </a:r>
            <a:r>
              <a:rPr lang="de-DE" sz="1100" dirty="0" err="1"/>
              <a:t>Traumatic</a:t>
            </a:r>
            <a:r>
              <a:rPr lang="de-DE" sz="1100" dirty="0"/>
              <a:t> Stress. </a:t>
            </a:r>
            <a:r>
              <a:rPr lang="de-DE" sz="1100" dirty="0" err="1"/>
              <a:t>Junfermann</a:t>
            </a:r>
            <a:r>
              <a:rPr lang="de-DE" sz="1100" dirty="0"/>
              <a:t> Verlag.</a:t>
            </a:r>
          </a:p>
          <a:p>
            <a:pPr marL="216000">
              <a:lnSpc>
                <a:spcPct val="120000"/>
              </a:lnSpc>
              <a:spcBef>
                <a:spcPts val="200"/>
              </a:spcBef>
            </a:pPr>
            <a:r>
              <a:rPr lang="de-DE" sz="1100" dirty="0"/>
              <a:t>Werner E. E.: </a:t>
            </a:r>
            <a:r>
              <a:rPr lang="de-DE" sz="1100" dirty="0" err="1"/>
              <a:t>Resilient</a:t>
            </a:r>
            <a:r>
              <a:rPr lang="de-DE" sz="1100" dirty="0"/>
              <a:t> </a:t>
            </a:r>
            <a:r>
              <a:rPr lang="de-DE" sz="1100" dirty="0" err="1"/>
              <a:t>offspring</a:t>
            </a:r>
            <a:r>
              <a:rPr lang="de-DE" sz="1100" dirty="0"/>
              <a:t> </a:t>
            </a:r>
            <a:r>
              <a:rPr lang="de-DE" sz="1100" dirty="0" err="1"/>
              <a:t>of</a:t>
            </a:r>
            <a:r>
              <a:rPr lang="de-DE" sz="1100" dirty="0"/>
              <a:t> </a:t>
            </a:r>
            <a:r>
              <a:rPr lang="de-DE" sz="1100" dirty="0" err="1"/>
              <a:t>alcoholics</a:t>
            </a:r>
            <a:r>
              <a:rPr lang="de-DE" sz="1100" dirty="0"/>
              <a:t>: A longitudinal </a:t>
            </a:r>
            <a:r>
              <a:rPr lang="de-DE" sz="1100" dirty="0" err="1"/>
              <a:t>study</a:t>
            </a:r>
            <a:r>
              <a:rPr lang="de-DE" sz="1100" dirty="0"/>
              <a:t> </a:t>
            </a:r>
            <a:r>
              <a:rPr lang="de-DE" sz="1100" dirty="0" err="1"/>
              <a:t>from</a:t>
            </a:r>
            <a:r>
              <a:rPr lang="de-DE" sz="1100" dirty="0"/>
              <a:t> </a:t>
            </a:r>
            <a:r>
              <a:rPr lang="de-DE" sz="1100" dirty="0" err="1"/>
              <a:t>birth</a:t>
            </a:r>
            <a:r>
              <a:rPr lang="de-DE" sz="1100" dirty="0"/>
              <a:t> </a:t>
            </a:r>
            <a:r>
              <a:rPr lang="de-DE" sz="1100" dirty="0" err="1"/>
              <a:t>to</a:t>
            </a:r>
            <a:r>
              <a:rPr lang="de-DE" sz="1100" dirty="0"/>
              <a:t> </a:t>
            </a:r>
            <a:r>
              <a:rPr lang="de-DE" sz="1100" dirty="0" err="1"/>
              <a:t>age</a:t>
            </a:r>
            <a:r>
              <a:rPr lang="de-DE" sz="1100" dirty="0"/>
              <a:t> 18, In: Journal </a:t>
            </a:r>
            <a:r>
              <a:rPr lang="de-DE" sz="1100" dirty="0" err="1"/>
              <a:t>of</a:t>
            </a:r>
            <a:r>
              <a:rPr lang="de-DE" sz="1100" dirty="0"/>
              <a:t> Studies on </a:t>
            </a:r>
            <a:r>
              <a:rPr lang="de-DE" sz="1100" dirty="0" err="1"/>
              <a:t>Alcohol</a:t>
            </a:r>
            <a:r>
              <a:rPr lang="de-DE" sz="1100" dirty="0"/>
              <a:t>, </a:t>
            </a:r>
            <a:r>
              <a:rPr lang="de-DE" sz="1100" dirty="0" err="1"/>
              <a:t>Piscataway</a:t>
            </a:r>
            <a:r>
              <a:rPr lang="de-DE" sz="1100" dirty="0"/>
              <a:t> NJ, USA: State University </a:t>
            </a:r>
            <a:r>
              <a:rPr lang="de-DE" sz="1100" dirty="0" err="1"/>
              <a:t>of</a:t>
            </a:r>
            <a:r>
              <a:rPr lang="de-DE" sz="1100" dirty="0"/>
              <a:t> New Jersey 47 (1986), S. 34-40. </a:t>
            </a:r>
          </a:p>
          <a:p>
            <a:pPr marL="216000">
              <a:lnSpc>
                <a:spcPct val="120000"/>
              </a:lnSpc>
              <a:spcBef>
                <a:spcPts val="200"/>
              </a:spcBef>
            </a:pPr>
            <a:r>
              <a:rPr lang="de-DE" sz="1100" dirty="0"/>
              <a:t>Werner E.E. (1995). </a:t>
            </a:r>
            <a:r>
              <a:rPr lang="de-DE" sz="1100" dirty="0" err="1"/>
              <a:t>Resilience</a:t>
            </a:r>
            <a:r>
              <a:rPr lang="de-DE" sz="1100" dirty="0"/>
              <a:t> in </a:t>
            </a:r>
            <a:r>
              <a:rPr lang="de-DE" sz="1100" dirty="0" err="1"/>
              <a:t>development</a:t>
            </a:r>
            <a:r>
              <a:rPr lang="de-DE" sz="1100" dirty="0"/>
              <a:t>. </a:t>
            </a:r>
            <a:r>
              <a:rPr lang="de-DE" sz="1100" dirty="0" err="1"/>
              <a:t>Current</a:t>
            </a:r>
            <a:r>
              <a:rPr lang="de-DE" sz="1100" dirty="0"/>
              <a:t> </a:t>
            </a:r>
            <a:r>
              <a:rPr lang="de-DE" sz="1100" dirty="0" err="1"/>
              <a:t>directions</a:t>
            </a:r>
            <a:r>
              <a:rPr lang="de-DE" sz="1100" dirty="0"/>
              <a:t> in </a:t>
            </a:r>
            <a:r>
              <a:rPr lang="de-DE" sz="1100" dirty="0" err="1"/>
              <a:t>psychological</a:t>
            </a:r>
            <a:r>
              <a:rPr lang="de-DE" sz="1100" dirty="0"/>
              <a:t> Science 4:81-85.</a:t>
            </a:r>
          </a:p>
          <a:p>
            <a:pPr marL="216000">
              <a:lnSpc>
                <a:spcPct val="120000"/>
              </a:lnSpc>
              <a:spcBef>
                <a:spcPts val="200"/>
              </a:spcBef>
            </a:pPr>
            <a:r>
              <a:rPr lang="de-DE" sz="1100" dirty="0"/>
              <a:t>Werner E.E. et al. (2001). </a:t>
            </a:r>
            <a:r>
              <a:rPr lang="de-DE" sz="1100" dirty="0" err="1"/>
              <a:t>Journeys</a:t>
            </a:r>
            <a:r>
              <a:rPr lang="de-DE" sz="1100" dirty="0"/>
              <a:t> </a:t>
            </a:r>
            <a:r>
              <a:rPr lang="de-DE" sz="1100" dirty="0" err="1"/>
              <a:t>from</a:t>
            </a:r>
            <a:r>
              <a:rPr lang="de-DE" sz="1100" dirty="0"/>
              <a:t> </a:t>
            </a:r>
            <a:r>
              <a:rPr lang="de-DE" sz="1100" dirty="0" err="1"/>
              <a:t>Childhood</a:t>
            </a:r>
            <a:r>
              <a:rPr lang="de-DE" sz="1100" dirty="0"/>
              <a:t> </a:t>
            </a:r>
            <a:r>
              <a:rPr lang="de-DE" sz="1100" dirty="0" err="1"/>
              <a:t>to</a:t>
            </a:r>
            <a:r>
              <a:rPr lang="de-DE" sz="1100" dirty="0"/>
              <a:t> </a:t>
            </a:r>
            <a:r>
              <a:rPr lang="de-DE" sz="1100" dirty="0" err="1"/>
              <a:t>Midlife</a:t>
            </a:r>
            <a:r>
              <a:rPr lang="de-DE" sz="1100" dirty="0"/>
              <a:t>: </a:t>
            </a:r>
            <a:r>
              <a:rPr lang="de-DE" sz="1100" dirty="0" err="1"/>
              <a:t>Risk</a:t>
            </a:r>
            <a:r>
              <a:rPr lang="de-DE" sz="1100" dirty="0"/>
              <a:t>, </a:t>
            </a:r>
            <a:r>
              <a:rPr lang="de-DE" sz="1100" dirty="0" err="1"/>
              <a:t>Resilience</a:t>
            </a:r>
            <a:r>
              <a:rPr lang="de-DE" sz="1100" dirty="0"/>
              <a:t>, </a:t>
            </a:r>
            <a:r>
              <a:rPr lang="de-DE" sz="1100" dirty="0" err="1"/>
              <a:t>and</a:t>
            </a:r>
            <a:r>
              <a:rPr lang="de-DE" sz="1100" dirty="0"/>
              <a:t> </a:t>
            </a:r>
            <a:r>
              <a:rPr lang="de-DE" sz="1100" dirty="0" err="1"/>
              <a:t>Recovery</a:t>
            </a:r>
            <a:r>
              <a:rPr lang="de-DE" sz="1100" dirty="0"/>
              <a:t>. </a:t>
            </a:r>
            <a:r>
              <a:rPr lang="de-DE" sz="1100" dirty="0" err="1"/>
              <a:t>Perspectives</a:t>
            </a:r>
            <a:r>
              <a:rPr lang="de-DE" sz="1100" dirty="0"/>
              <a:t> </a:t>
            </a:r>
            <a:r>
              <a:rPr lang="de-DE" sz="1100" dirty="0" err="1"/>
              <a:t>from</a:t>
            </a:r>
            <a:r>
              <a:rPr lang="de-DE" sz="1100" dirty="0"/>
              <a:t> </a:t>
            </a:r>
            <a:r>
              <a:rPr lang="de-DE" sz="1100" dirty="0" err="1"/>
              <a:t>the</a:t>
            </a:r>
            <a:r>
              <a:rPr lang="de-DE" sz="1100" dirty="0"/>
              <a:t> Kauai Longitudinal Study. Cornell University Press, </a:t>
            </a:r>
            <a:r>
              <a:rPr lang="de-DE" sz="1100" dirty="0" err="1"/>
              <a:t>Ithaca</a:t>
            </a:r>
            <a:r>
              <a:rPr lang="de-DE" sz="1100" dirty="0"/>
              <a:t> NY.</a:t>
            </a:r>
          </a:p>
          <a:p>
            <a:pPr marL="216000">
              <a:lnSpc>
                <a:spcPct val="120000"/>
              </a:lnSpc>
              <a:spcBef>
                <a:spcPts val="200"/>
              </a:spcBef>
            </a:pPr>
            <a:r>
              <a:rPr lang="de-DE" sz="1100" dirty="0" err="1"/>
              <a:t>Wolin</a:t>
            </a:r>
            <a:r>
              <a:rPr lang="de-DE" sz="1100" dirty="0"/>
              <a:t>, S.; </a:t>
            </a:r>
            <a:r>
              <a:rPr lang="de-DE" sz="1100" dirty="0" err="1"/>
              <a:t>Wolin</a:t>
            </a:r>
            <a:r>
              <a:rPr lang="de-DE" sz="1100" dirty="0"/>
              <a:t>, S.: </a:t>
            </a:r>
            <a:r>
              <a:rPr lang="de-DE" sz="1100" dirty="0" err="1"/>
              <a:t>Resilience</a:t>
            </a:r>
            <a:r>
              <a:rPr lang="de-DE" sz="1100" dirty="0"/>
              <a:t> </a:t>
            </a:r>
            <a:r>
              <a:rPr lang="de-DE" sz="1100" dirty="0" err="1"/>
              <a:t>among</a:t>
            </a:r>
            <a:r>
              <a:rPr lang="de-DE" sz="1100" dirty="0"/>
              <a:t> </a:t>
            </a:r>
            <a:r>
              <a:rPr lang="de-DE" sz="1100" dirty="0" err="1"/>
              <a:t>youth</a:t>
            </a:r>
            <a:r>
              <a:rPr lang="de-DE" sz="1100" dirty="0"/>
              <a:t> </a:t>
            </a:r>
            <a:r>
              <a:rPr lang="de-DE" sz="1100" dirty="0" err="1"/>
              <a:t>growing</a:t>
            </a:r>
            <a:r>
              <a:rPr lang="de-DE" sz="1100" dirty="0"/>
              <a:t> </a:t>
            </a:r>
            <a:r>
              <a:rPr lang="de-DE" sz="1100" dirty="0" err="1"/>
              <a:t>up</a:t>
            </a:r>
            <a:r>
              <a:rPr lang="de-DE" sz="1100" dirty="0"/>
              <a:t> in </a:t>
            </a:r>
            <a:r>
              <a:rPr lang="de-DE" sz="1100" dirty="0" err="1"/>
              <a:t>substance-abusing</a:t>
            </a:r>
            <a:r>
              <a:rPr lang="de-DE" sz="1100" dirty="0"/>
              <a:t> </a:t>
            </a:r>
            <a:r>
              <a:rPr lang="de-DE" sz="1100" dirty="0" err="1"/>
              <a:t>families</a:t>
            </a:r>
            <a:r>
              <a:rPr lang="de-DE" sz="1100" dirty="0"/>
              <a:t>, In: Journal </a:t>
            </a:r>
            <a:r>
              <a:rPr lang="de-DE" sz="1100" dirty="0" err="1"/>
              <a:t>of</a:t>
            </a:r>
            <a:r>
              <a:rPr lang="de-DE" sz="1100" dirty="0"/>
              <a:t> Child &amp; </a:t>
            </a:r>
            <a:r>
              <a:rPr lang="de-DE" sz="1100" dirty="0" err="1"/>
              <a:t>Adolescent</a:t>
            </a:r>
            <a:r>
              <a:rPr lang="de-DE" sz="1100" dirty="0"/>
              <a:t> </a:t>
            </a:r>
            <a:r>
              <a:rPr lang="de-DE" sz="1100" dirty="0" err="1"/>
              <a:t>Substance</a:t>
            </a:r>
            <a:r>
              <a:rPr lang="de-DE" sz="1100" dirty="0"/>
              <a:t> </a:t>
            </a:r>
            <a:r>
              <a:rPr lang="de-DE" sz="1100" dirty="0" err="1"/>
              <a:t>Abuse</a:t>
            </a:r>
            <a:r>
              <a:rPr lang="de-DE" sz="1100" dirty="0"/>
              <a:t>, </a:t>
            </a:r>
            <a:r>
              <a:rPr lang="de-DE" sz="1100" dirty="0" err="1"/>
              <a:t>Binghamton</a:t>
            </a:r>
            <a:r>
              <a:rPr lang="de-DE" sz="1100" dirty="0"/>
              <a:t>, NY, USA: Haworth Press 42 (1995), S. 415-42.</a:t>
            </a:r>
          </a:p>
          <a:p>
            <a:pPr marL="216000">
              <a:lnSpc>
                <a:spcPct val="120000"/>
              </a:lnSpc>
              <a:spcBef>
                <a:spcPts val="200"/>
              </a:spcBef>
            </a:pPr>
            <a:r>
              <a:rPr lang="de-DE" sz="1100" dirty="0" err="1"/>
              <a:t>Wustmann</a:t>
            </a:r>
            <a:r>
              <a:rPr lang="de-DE" sz="1100" dirty="0"/>
              <a:t>, C. (2004). Resilienz: Widerstandsfähigkeit von Kindern in Tageseinrichtungen fördern. Beiträge zur Bildungsqualität, hrsg. von W.E. Fthenakis. Weinheim/Basel: Beltz. </a:t>
            </a:r>
            <a:endParaRPr lang="en-US" sz="1100" dirty="0"/>
          </a:p>
          <a:p>
            <a:pPr marL="216000">
              <a:lnSpc>
                <a:spcPct val="120000"/>
              </a:lnSpc>
              <a:spcBef>
                <a:spcPts val="200"/>
              </a:spcBef>
            </a:pPr>
            <a:endParaRPr lang="de-CH" sz="1100" dirty="0"/>
          </a:p>
        </p:txBody>
      </p:sp>
    </p:spTree>
    <p:extLst>
      <p:ext uri="{BB962C8B-B14F-4D97-AF65-F5344CB8AC3E}">
        <p14:creationId xmlns:p14="http://schemas.microsoft.com/office/powerpoint/2010/main" val="143721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z="2800"/>
              <a:t>Resilienz – eine Begriffsbestimmung</a:t>
            </a:r>
          </a:p>
        </p:txBody>
      </p:sp>
      <p:sp>
        <p:nvSpPr>
          <p:cNvPr id="283651" name="Rectangle 3"/>
          <p:cNvSpPr>
            <a:spLocks noGrp="1" noChangeArrowheads="1"/>
          </p:cNvSpPr>
          <p:nvPr>
            <p:ph type="body" idx="1"/>
          </p:nvPr>
        </p:nvSpPr>
        <p:spPr/>
        <p:txBody>
          <a:bodyPr/>
          <a:lstStyle/>
          <a:p>
            <a:pPr>
              <a:lnSpc>
                <a:spcPct val="80000"/>
              </a:lnSpc>
            </a:pPr>
            <a:r>
              <a:rPr lang="de-DE" sz="2400"/>
              <a:t>abgeleitet von dem englischen Wort „resilience“  = „Spannkraft, Elastizität, Strapazierfähigkeit“; lat. resilere = abprallen) </a:t>
            </a:r>
          </a:p>
          <a:p>
            <a:pPr>
              <a:lnSpc>
                <a:spcPct val="80000"/>
              </a:lnSpc>
            </a:pPr>
            <a:r>
              <a:rPr lang="de-DE" sz="2400"/>
              <a:t>Die Fähigkeit, erfolgreich mit belastenden Lebensumständen (Unglücken, traumatischen Erfahrungen, Misserfolgen, Risikobedingungen etc.) umzugehen. Mit anderen Worten: Es geht um die Fähigkeit, sich von einer schwierigen Lebenssituation nicht „unterkriegen zu lassen“ bzw. „nicht daran zu zerbrechen“. </a:t>
            </a:r>
          </a:p>
          <a:p>
            <a:pPr>
              <a:lnSpc>
                <a:spcPct val="80000"/>
              </a:lnSpc>
            </a:pPr>
            <a:r>
              <a:rPr lang="de-DE" sz="2400"/>
              <a:t>Psychische Widerstandsfähigkeit von Kindern gegenüber biologischen, psychologischen und psychosozialen Entwicklungsrisiken. </a:t>
            </a:r>
          </a:p>
          <a:p>
            <a:pPr>
              <a:lnSpc>
                <a:spcPct val="80000"/>
              </a:lnSpc>
            </a:pPr>
            <a:r>
              <a:rPr lang="de-DE" sz="2400"/>
              <a:t>„Das Immunsystem der Seele.“</a:t>
            </a:r>
            <a:endParaRPr lang="en-US" sz="2400"/>
          </a:p>
        </p:txBody>
      </p:sp>
    </p:spTree>
    <p:extLst>
      <p:ext uri="{BB962C8B-B14F-4D97-AF65-F5344CB8AC3E}">
        <p14:creationId xmlns:p14="http://schemas.microsoft.com/office/powerpoint/2010/main" val="380425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sz="2800"/>
              <a:t>Resilienz – ein Blick in die Forschung</a:t>
            </a:r>
          </a:p>
        </p:txBody>
      </p:sp>
      <p:sp>
        <p:nvSpPr>
          <p:cNvPr id="287747" name="Rectangle 3"/>
          <p:cNvSpPr>
            <a:spLocks noGrp="1" noChangeArrowheads="1"/>
          </p:cNvSpPr>
          <p:nvPr>
            <p:ph type="body" idx="1"/>
          </p:nvPr>
        </p:nvSpPr>
        <p:spPr/>
        <p:txBody>
          <a:bodyPr/>
          <a:lstStyle/>
          <a:p>
            <a:r>
              <a:rPr lang="en-US" sz="2400" dirty="0" err="1"/>
              <a:t>Salutogenese</a:t>
            </a:r>
            <a:r>
              <a:rPr lang="en-US" sz="2400" dirty="0"/>
              <a:t>: “</a:t>
            </a:r>
            <a:r>
              <a:rPr lang="en-US" sz="2400" dirty="0" err="1"/>
              <a:t>Wie</a:t>
            </a:r>
            <a:r>
              <a:rPr lang="en-US" sz="2400" dirty="0"/>
              <a:t> </a:t>
            </a:r>
            <a:r>
              <a:rPr lang="en-US" sz="2400" dirty="0" err="1"/>
              <a:t>entsteht</a:t>
            </a:r>
            <a:r>
              <a:rPr lang="en-US" sz="2400" dirty="0"/>
              <a:t> </a:t>
            </a:r>
            <a:r>
              <a:rPr lang="en-US" sz="2400" dirty="0" err="1"/>
              <a:t>Gesundheit</a:t>
            </a:r>
            <a:r>
              <a:rPr lang="en-US" sz="2400" dirty="0"/>
              <a:t>?” (</a:t>
            </a:r>
            <a:r>
              <a:rPr lang="en-US" sz="2400" dirty="0" err="1"/>
              <a:t>Antonovsky</a:t>
            </a:r>
            <a:r>
              <a:rPr lang="en-US" sz="2400" dirty="0"/>
              <a:t> 1997)</a:t>
            </a:r>
          </a:p>
          <a:p>
            <a:r>
              <a:rPr lang="en-US" sz="2400" dirty="0" err="1"/>
              <a:t>Glücksforschung</a:t>
            </a:r>
            <a:r>
              <a:rPr lang="en-US" sz="2400" dirty="0"/>
              <a:t> (</a:t>
            </a:r>
            <a:r>
              <a:rPr lang="de-CH" sz="2400" dirty="0"/>
              <a:t>Mihaly </a:t>
            </a:r>
            <a:r>
              <a:rPr lang="de-CH" sz="2400" dirty="0" err="1"/>
              <a:t>Csikszentmihalyi</a:t>
            </a:r>
            <a:r>
              <a:rPr lang="de-CH" sz="2400" dirty="0"/>
              <a:t>  1992 / </a:t>
            </a:r>
            <a:r>
              <a:rPr lang="de-CH" sz="2400" dirty="0" err="1"/>
              <a:t>Seligman</a:t>
            </a:r>
            <a:r>
              <a:rPr lang="de-CH" sz="2400" dirty="0"/>
              <a:t> 2011)</a:t>
            </a:r>
            <a:endParaRPr lang="en-US" sz="2400" dirty="0"/>
          </a:p>
          <a:p>
            <a:r>
              <a:rPr lang="de-DE" sz="2400" dirty="0" err="1"/>
              <a:t>Resilienzforschung</a:t>
            </a:r>
            <a:r>
              <a:rPr lang="de-DE" sz="2400" dirty="0"/>
              <a:t> seit den 70er-Jahren: Wie kommt es, dass Kinder in schwierigen Umständen nicht zerbrechen, sondern das Leben erstaunlich gut bewältigen?</a:t>
            </a:r>
            <a:endParaRPr lang="en-US" sz="2400" dirty="0"/>
          </a:p>
          <a:p>
            <a:r>
              <a:rPr lang="en-US" sz="2400" dirty="0"/>
              <a:t>Landmark-Study: </a:t>
            </a:r>
            <a:r>
              <a:rPr lang="en-US" sz="2400" dirty="0" err="1"/>
              <a:t>Empirische</a:t>
            </a:r>
            <a:r>
              <a:rPr lang="en-US" sz="2400" dirty="0"/>
              <a:t> </a:t>
            </a:r>
            <a:r>
              <a:rPr lang="en-US" sz="2400" dirty="0" err="1"/>
              <a:t>Sozialforschung</a:t>
            </a:r>
            <a:r>
              <a:rPr lang="en-US" sz="2400" dirty="0"/>
              <a:t> </a:t>
            </a:r>
            <a:r>
              <a:rPr lang="en-US" sz="2400" dirty="0" err="1"/>
              <a:t>bei</a:t>
            </a:r>
            <a:r>
              <a:rPr lang="en-US" sz="2400" dirty="0"/>
              <a:t> </a:t>
            </a:r>
            <a:r>
              <a:rPr lang="en-US" sz="2400" dirty="0" err="1"/>
              <a:t>Kindern</a:t>
            </a:r>
            <a:r>
              <a:rPr lang="en-US" sz="2400" dirty="0"/>
              <a:t> in </a:t>
            </a:r>
            <a:r>
              <a:rPr lang="en-US" sz="2400" dirty="0" err="1"/>
              <a:t>Risikofamilien</a:t>
            </a:r>
            <a:r>
              <a:rPr lang="en-US" sz="2400" dirty="0"/>
              <a:t> auf Hawaii (</a:t>
            </a:r>
            <a:r>
              <a:rPr lang="en-US" sz="2400" dirty="0" err="1"/>
              <a:t>Emmi</a:t>
            </a:r>
            <a:r>
              <a:rPr lang="en-US" sz="2400" dirty="0"/>
              <a:t> Werner)</a:t>
            </a:r>
          </a:p>
          <a:p>
            <a:pPr lvl="1"/>
            <a:r>
              <a:rPr lang="en-US" sz="2000" dirty="0" err="1"/>
              <a:t>Gute</a:t>
            </a:r>
            <a:r>
              <a:rPr lang="en-US" sz="2000" dirty="0"/>
              <a:t> </a:t>
            </a:r>
            <a:r>
              <a:rPr lang="en-US" sz="2000" dirty="0" err="1"/>
              <a:t>Zusammenfassung</a:t>
            </a:r>
            <a:r>
              <a:rPr lang="en-US" sz="2000" dirty="0"/>
              <a:t>: </a:t>
            </a:r>
            <a:r>
              <a:rPr lang="en-US" sz="2000" dirty="0" err="1"/>
              <a:t>Corinna</a:t>
            </a:r>
            <a:r>
              <a:rPr lang="en-US" sz="2000" dirty="0"/>
              <a:t> </a:t>
            </a:r>
            <a:r>
              <a:rPr lang="en-US" sz="2000" dirty="0" err="1"/>
              <a:t>Wustmann</a:t>
            </a:r>
            <a:r>
              <a:rPr lang="en-US" sz="2000" dirty="0"/>
              <a:t>.</a:t>
            </a:r>
          </a:p>
          <a:p>
            <a:endParaRPr lang="en-US" sz="2400" dirty="0"/>
          </a:p>
        </p:txBody>
      </p:sp>
    </p:spTree>
    <p:extLst>
      <p:ext uri="{BB962C8B-B14F-4D97-AF65-F5344CB8AC3E}">
        <p14:creationId xmlns:p14="http://schemas.microsoft.com/office/powerpoint/2010/main" val="130448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de-DE" sz="2800"/>
              <a:t>Kauai-Längsschnittstudie</a:t>
            </a:r>
            <a:r>
              <a:rPr lang="en-US" sz="2800"/>
              <a:t> von E. Werner</a:t>
            </a:r>
          </a:p>
        </p:txBody>
      </p:sp>
      <p:sp>
        <p:nvSpPr>
          <p:cNvPr id="328710" name="Rectangle 6"/>
          <p:cNvSpPr>
            <a:spLocks noGrp="1" noChangeArrowheads="1"/>
          </p:cNvSpPr>
          <p:nvPr>
            <p:ph type="body" sz="half" idx="4294967295"/>
          </p:nvPr>
        </p:nvSpPr>
        <p:spPr>
          <a:xfrm>
            <a:off x="5173546" y="1671639"/>
            <a:ext cx="4628376" cy="2867025"/>
          </a:xfrm>
        </p:spPr>
        <p:txBody>
          <a:bodyPr/>
          <a:lstStyle/>
          <a:p>
            <a:r>
              <a:rPr lang="de-DE" sz="2400" dirty="0">
                <a:cs typeface="Times New Roman" pitchFamily="18" charset="0"/>
              </a:rPr>
              <a:t>698 Kleinkinder </a:t>
            </a:r>
          </a:p>
          <a:p>
            <a:r>
              <a:rPr lang="de-DE" sz="2400" dirty="0">
                <a:cs typeface="Times New Roman" pitchFamily="18" charset="0"/>
              </a:rPr>
              <a:t>Geboren 1955 auf der Insel Kauai (Hawaii)</a:t>
            </a:r>
          </a:p>
          <a:p>
            <a:r>
              <a:rPr lang="de-DE" sz="2400" dirty="0">
                <a:cs typeface="Times New Roman" pitchFamily="18" charset="0"/>
              </a:rPr>
              <a:t>6 Erhebungszeitpunkte: Pränatale Episode, im Alter von: 1, 2, 10, 18, 32 Jahren</a:t>
            </a:r>
          </a:p>
          <a:p>
            <a:endParaRPr lang="en-US" sz="2400" dirty="0"/>
          </a:p>
        </p:txBody>
      </p:sp>
      <p:pic>
        <p:nvPicPr>
          <p:cNvPr id="328711" name="Picture 7" descr="Kauai Coast H copy"/>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22310" y="1620480"/>
            <a:ext cx="5503978" cy="31751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8708" name="Text Box 4"/>
          <p:cNvSpPr txBox="1">
            <a:spLocks noChangeArrowheads="1"/>
          </p:cNvSpPr>
          <p:nvPr/>
        </p:nvSpPr>
        <p:spPr bwMode="auto">
          <a:xfrm rot="10800000" flipV="1">
            <a:off x="5422688" y="4795600"/>
            <a:ext cx="35647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de-DE" sz="1050" dirty="0">
                <a:latin typeface="Arial" charset="0"/>
              </a:rPr>
              <a:t>Emmy E. Werner et al. (2001). </a:t>
            </a:r>
            <a:r>
              <a:rPr lang="en-US" sz="1050" b="1" dirty="0">
                <a:latin typeface="Arial" charset="0"/>
              </a:rPr>
              <a:t>Journeys from Childhood to Midlife: Risk, Resilience, and Recovery.</a:t>
            </a:r>
            <a:r>
              <a:rPr lang="de-DE" sz="1050" dirty="0">
                <a:latin typeface="Arial" charset="0"/>
              </a:rPr>
              <a:t> </a:t>
            </a:r>
            <a:r>
              <a:rPr lang="de-DE" sz="1050" dirty="0" err="1">
                <a:latin typeface="Arial" charset="0"/>
              </a:rPr>
              <a:t>Perspectives</a:t>
            </a:r>
            <a:r>
              <a:rPr lang="de-DE" sz="1050" dirty="0">
                <a:latin typeface="Arial" charset="0"/>
              </a:rPr>
              <a:t> </a:t>
            </a:r>
            <a:r>
              <a:rPr lang="de-DE" sz="1050" dirty="0" err="1">
                <a:latin typeface="Arial" charset="0"/>
              </a:rPr>
              <a:t>from</a:t>
            </a:r>
            <a:r>
              <a:rPr lang="de-DE" sz="1050" dirty="0">
                <a:latin typeface="Arial" charset="0"/>
              </a:rPr>
              <a:t> </a:t>
            </a:r>
            <a:r>
              <a:rPr lang="de-DE" sz="1050" dirty="0" err="1">
                <a:latin typeface="Arial" charset="0"/>
              </a:rPr>
              <a:t>the</a:t>
            </a:r>
            <a:r>
              <a:rPr lang="de-DE" sz="1050" dirty="0">
                <a:latin typeface="Arial" charset="0"/>
              </a:rPr>
              <a:t> Kauai Longitudinal Study. </a:t>
            </a:r>
            <a:r>
              <a:rPr lang="en-US" sz="1050" dirty="0">
                <a:latin typeface="Arial" charset="0"/>
              </a:rPr>
              <a:t>Cornell University Press, Ithaca NY.</a:t>
            </a:r>
          </a:p>
        </p:txBody>
      </p:sp>
      <p:pic>
        <p:nvPicPr>
          <p:cNvPr id="328712" name="Picture 8" descr="kauai_tanz_frau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293" y="2967039"/>
            <a:ext cx="261937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28713" name="Picture 9" descr="kauai_m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55" y="3782220"/>
            <a:ext cx="2520950" cy="151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4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de-DE"/>
              <a:t>Einteilung der Stichprobe</a:t>
            </a:r>
          </a:p>
        </p:txBody>
      </p:sp>
      <p:sp>
        <p:nvSpPr>
          <p:cNvPr id="338947" name="Rectangle 3"/>
          <p:cNvSpPr>
            <a:spLocks noGrp="1" noChangeArrowheads="1"/>
          </p:cNvSpPr>
          <p:nvPr>
            <p:ph type="body" idx="1"/>
          </p:nvPr>
        </p:nvSpPr>
        <p:spPr/>
        <p:txBody>
          <a:bodyPr/>
          <a:lstStyle/>
          <a:p>
            <a:pPr>
              <a:lnSpc>
                <a:spcPct val="90000"/>
              </a:lnSpc>
            </a:pPr>
            <a:r>
              <a:rPr lang="de-DE" sz="2400"/>
              <a:t>1/3 der Stichprobe high-risk Kinder</a:t>
            </a:r>
          </a:p>
          <a:p>
            <a:pPr lvl="1">
              <a:lnSpc>
                <a:spcPct val="90000"/>
              </a:lnSpc>
            </a:pPr>
            <a:r>
              <a:rPr lang="de-DE" sz="2000">
                <a:cs typeface="Times New Roman" pitchFamily="18" charset="0"/>
              </a:rPr>
              <a:t>high-risk = wenn 4 oder mehr </a:t>
            </a:r>
            <a:r>
              <a:rPr lang="de-DE" sz="2000" b="1">
                <a:cs typeface="Times New Roman" pitchFamily="18" charset="0"/>
              </a:rPr>
              <a:t>Risikofaktoren</a:t>
            </a:r>
            <a:r>
              <a:rPr lang="de-DE" sz="2000">
                <a:cs typeface="Times New Roman" pitchFamily="18" charset="0"/>
              </a:rPr>
              <a:t> zutreffen</a:t>
            </a:r>
            <a:r>
              <a:rPr lang="de-DE" sz="2000"/>
              <a:t> </a:t>
            </a:r>
          </a:p>
          <a:p>
            <a:pPr lvl="2">
              <a:lnSpc>
                <a:spcPct val="90000"/>
              </a:lnSpc>
            </a:pPr>
            <a:r>
              <a:rPr lang="de-DE" sz="2700">
                <a:cs typeface="Times New Roman" pitchFamily="18" charset="0"/>
              </a:rPr>
              <a:t>Pränataler Stress</a:t>
            </a:r>
            <a:r>
              <a:rPr lang="de-DE" sz="2700"/>
              <a:t> </a:t>
            </a:r>
          </a:p>
          <a:p>
            <a:pPr lvl="2">
              <a:lnSpc>
                <a:spcPct val="90000"/>
              </a:lnSpc>
            </a:pPr>
            <a:r>
              <a:rPr lang="de-DE" sz="2700">
                <a:cs typeface="Times New Roman" pitchFamily="18" charset="0"/>
              </a:rPr>
              <a:t>Chronische Armut</a:t>
            </a:r>
            <a:endParaRPr lang="de-DE" sz="2700"/>
          </a:p>
          <a:p>
            <a:pPr lvl="2">
              <a:lnSpc>
                <a:spcPct val="90000"/>
              </a:lnSpc>
            </a:pPr>
            <a:r>
              <a:rPr lang="de-DE" sz="2700">
                <a:cs typeface="Times New Roman" pitchFamily="18" charset="0"/>
              </a:rPr>
              <a:t>gestörtes Familienleben (z.B. chronische Disharmonie) </a:t>
            </a:r>
          </a:p>
          <a:p>
            <a:pPr lvl="2">
              <a:lnSpc>
                <a:spcPct val="90000"/>
              </a:lnSpc>
            </a:pPr>
            <a:r>
              <a:rPr lang="de-DE" sz="2700">
                <a:cs typeface="Times New Roman" pitchFamily="18" charset="0"/>
              </a:rPr>
              <a:t>Elterliche Psychopathologie </a:t>
            </a:r>
          </a:p>
          <a:p>
            <a:pPr lvl="2">
              <a:lnSpc>
                <a:spcPct val="90000"/>
              </a:lnSpc>
            </a:pPr>
            <a:r>
              <a:rPr lang="de-DE" sz="2700">
                <a:cs typeface="Times New Roman" pitchFamily="18" charset="0"/>
              </a:rPr>
              <a:t>Elterliche Alkoholsucht</a:t>
            </a:r>
            <a:r>
              <a:rPr lang="de-DE" sz="2700" b="1">
                <a:cs typeface="Times New Roman" pitchFamily="18" charset="0"/>
              </a:rPr>
              <a:t> </a:t>
            </a:r>
          </a:p>
          <a:p>
            <a:pPr lvl="1">
              <a:lnSpc>
                <a:spcPct val="90000"/>
              </a:lnSpc>
            </a:pPr>
            <a:endParaRPr lang="de-DE" sz="1800"/>
          </a:p>
          <a:p>
            <a:pPr>
              <a:lnSpc>
                <a:spcPct val="90000"/>
              </a:lnSpc>
            </a:pPr>
            <a:r>
              <a:rPr lang="de-DE" sz="2400"/>
              <a:t>2/3 low-risk Kinder</a:t>
            </a:r>
          </a:p>
          <a:p>
            <a:pPr lvl="1">
              <a:lnSpc>
                <a:spcPct val="90000"/>
              </a:lnSpc>
            </a:pPr>
            <a:r>
              <a:rPr lang="de-DE" sz="2000">
                <a:cs typeface="Times New Roman" pitchFamily="18" charset="0"/>
              </a:rPr>
              <a:t>Aufwachsen in einer stabileren und sichereren Umwelt</a:t>
            </a:r>
            <a:endParaRPr lang="de-DE" sz="2000"/>
          </a:p>
        </p:txBody>
      </p:sp>
    </p:spTree>
    <p:extLst>
      <p:ext uri="{BB962C8B-B14F-4D97-AF65-F5344CB8AC3E}">
        <p14:creationId xmlns:p14="http://schemas.microsoft.com/office/powerpoint/2010/main" val="9979928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Fragen bei High-risk-Kindern</a:t>
            </a:r>
          </a:p>
        </p:txBody>
      </p:sp>
      <p:sp>
        <p:nvSpPr>
          <p:cNvPr id="382979" name="Rectangle 3"/>
          <p:cNvSpPr>
            <a:spLocks noGrp="1" noChangeArrowheads="1"/>
          </p:cNvSpPr>
          <p:nvPr>
            <p:ph type="body" idx="1"/>
          </p:nvPr>
        </p:nvSpPr>
        <p:spPr/>
        <p:txBody>
          <a:bodyPr/>
          <a:lstStyle/>
          <a:p>
            <a:r>
              <a:rPr lang="de-DE"/>
              <a:t>Haben sie Probleme mit dem Gesetz ?</a:t>
            </a:r>
          </a:p>
          <a:p>
            <a:r>
              <a:rPr lang="de-DE"/>
              <a:t>Haben sie Verhaltens- oder Lernprobleme ?</a:t>
            </a:r>
          </a:p>
          <a:p>
            <a:r>
              <a:rPr lang="de-DE"/>
              <a:t>Konnten sie sich aus dieser Umwelt befreien ?</a:t>
            </a:r>
          </a:p>
          <a:p>
            <a:endParaRPr lang="de-DE"/>
          </a:p>
          <a:p>
            <a:r>
              <a:rPr lang="de-DE"/>
              <a:t>Was sind die Langzeiteffekte der Kindheit unter Risikofaktoren auf das Erwachsenenalter (32 J.)?</a:t>
            </a:r>
          </a:p>
          <a:p>
            <a:endParaRPr lang="de-DE"/>
          </a:p>
          <a:p>
            <a:endParaRPr lang="en-US"/>
          </a:p>
        </p:txBody>
      </p:sp>
    </p:spTree>
    <p:extLst>
      <p:ext uri="{BB962C8B-B14F-4D97-AF65-F5344CB8AC3E}">
        <p14:creationId xmlns:p14="http://schemas.microsoft.com/office/powerpoint/2010/main" val="325517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de-DE"/>
              <a:t>Outcome bei High-Risk-Kindern</a:t>
            </a:r>
          </a:p>
        </p:txBody>
      </p:sp>
      <p:graphicFrame>
        <p:nvGraphicFramePr>
          <p:cNvPr id="387166" name="Group 94"/>
          <p:cNvGraphicFramePr>
            <a:graphicFrameLocks noGrp="1"/>
          </p:cNvGraphicFramePr>
          <p:nvPr>
            <p:ph idx="1"/>
            <p:extLst>
              <p:ext uri="{D42A27DB-BD31-4B8C-83A1-F6EECF244321}">
                <p14:modId xmlns:p14="http://schemas.microsoft.com/office/powerpoint/2010/main" val="4144438900"/>
              </p:ext>
            </p:extLst>
          </p:nvPr>
        </p:nvGraphicFramePr>
        <p:xfrm>
          <a:off x="893426" y="1662230"/>
          <a:ext cx="8585111" cy="4176713"/>
        </p:xfrm>
        <a:graphic>
          <a:graphicData uri="http://schemas.openxmlformats.org/drawingml/2006/table">
            <a:tbl>
              <a:tblPr/>
              <a:tblGrid>
                <a:gridCol w="4293511">
                  <a:extLst>
                    <a:ext uri="{9D8B030D-6E8A-4147-A177-3AD203B41FA5}">
                      <a16:colId xmlns:a16="http://schemas.microsoft.com/office/drawing/2014/main" val="20000"/>
                    </a:ext>
                  </a:extLst>
                </a:gridCol>
                <a:gridCol w="4291600">
                  <a:extLst>
                    <a:ext uri="{9D8B030D-6E8A-4147-A177-3AD203B41FA5}">
                      <a16:colId xmlns:a16="http://schemas.microsoft.com/office/drawing/2014/main" val="20001"/>
                    </a:ext>
                  </a:extLst>
                </a:gridCol>
              </a:tblGrid>
              <a:tr h="5048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400" b="1" i="0" u="none" strike="noStrike" cap="none" normalizeH="0" baseline="0" dirty="0" err="1">
                          <a:ln>
                            <a:noFill/>
                          </a:ln>
                          <a:solidFill>
                            <a:schemeClr val="tx1"/>
                          </a:solidFill>
                          <a:effectLst/>
                          <a:latin typeface="Arial" charset="0"/>
                        </a:rPr>
                        <a:t>Resiliente</a:t>
                      </a:r>
                      <a:endParaRPr kumimoji="0" lang="en-US" sz="2400" b="1" i="0" u="none" strike="noStrike" cap="none" normalizeH="0" baseline="0" dirty="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400" b="1" i="0" u="none" strike="noStrike" cap="none" normalizeH="0" baseline="0">
                          <a:ln>
                            <a:noFill/>
                          </a:ln>
                          <a:solidFill>
                            <a:schemeClr val="tx1"/>
                          </a:solidFill>
                          <a:effectLst/>
                          <a:latin typeface="Arial" charset="0"/>
                        </a:rPr>
                        <a:t>Vulnerable</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1/3 der Kinder</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2/3 der Kinder</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55763">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en-US" sz="2400" b="0" i="0" u="none" strike="noStrike" cap="none" normalizeH="0" baseline="0">
                          <a:ln>
                            <a:noFill/>
                          </a:ln>
                          <a:solidFill>
                            <a:schemeClr val="tx1"/>
                          </a:solidFill>
                          <a:effectLst/>
                          <a:latin typeface="Times New Roman" pitchFamily="18" charset="0"/>
                        </a:rPr>
                        <a:t>Absolvierten die Schule erfolgreich </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2400" b="0" i="0" u="none" strike="noStrike" cap="none" normalizeH="0" baseline="0">
                          <a:ln>
                            <a:noFill/>
                          </a:ln>
                          <a:solidFill>
                            <a:schemeClr val="tx1"/>
                          </a:solidFill>
                          <a:effectLst/>
                          <a:latin typeface="Times New Roman" pitchFamily="18" charset="0"/>
                        </a:rPr>
                        <a:t>hatten im Alter von 10 Verhaltensprobleme, Lernprobleme, psychische Probleme, Delinquenz </a:t>
                      </a: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68425">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2400" b="0" i="0" u="none" strike="noStrike" cap="none" normalizeH="0" baseline="0">
                          <a:ln>
                            <a:noFill/>
                          </a:ln>
                          <a:solidFill>
                            <a:schemeClr val="tx1"/>
                          </a:solidFill>
                          <a:effectLst/>
                          <a:latin typeface="Times New Roman" pitchFamily="18" charset="0"/>
                        </a:rPr>
                        <a:t>wurden kompetente, zufriedene und fürsorgliche junge Erwachsene </a:t>
                      </a:r>
                      <a:endParaRPr kumimoji="0" lang="en-US" sz="2400" b="0" i="0" u="none" strike="noStrike" cap="none" normalizeH="0" baseline="0">
                        <a:ln>
                          <a:noFill/>
                        </a:ln>
                        <a:solidFill>
                          <a:schemeClr val="tx1"/>
                        </a:solidFill>
                        <a:effectLst/>
                        <a:latin typeface="Times New Roman" pitchFamily="18" charset="0"/>
                      </a:endParaRP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6600"/>
                        </a:buClr>
                        <a:buSzPct val="120000"/>
                        <a:buFont typeface="Wingdings" pitchFamily="2" charset="2"/>
                        <a:buNone/>
                        <a:tabLst/>
                      </a:pPr>
                      <a:r>
                        <a:rPr kumimoji="0" lang="de-DE" sz="2400" b="0" i="0" u="none" strike="noStrike" cap="none" normalizeH="0" baseline="0" dirty="0">
                          <a:ln>
                            <a:noFill/>
                          </a:ln>
                          <a:solidFill>
                            <a:schemeClr val="tx1"/>
                          </a:solidFill>
                          <a:effectLst/>
                          <a:latin typeface="Times New Roman" pitchFamily="18" charset="0"/>
                        </a:rPr>
                        <a:t>und / oder Schwangerschaften vor dem 18. Lebensjahr</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07192459"/>
      </p:ext>
    </p:extLst>
  </p:cSld>
  <p:clrMapOvr>
    <a:masterClrMapping/>
  </p:clrMapOvr>
  <p:transition/>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7BC5D58D-D9F5-4DFB-922A-70E53CF37A62}" vid="{B3864E53-3A91-49CF-870F-4A48B498EF0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4035</Words>
  <Application>Microsoft Office PowerPoint</Application>
  <PresentationFormat>Benutzerdefiniert</PresentationFormat>
  <Paragraphs>420</Paragraphs>
  <Slides>32</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Cambria</vt:lpstr>
      <vt:lpstr>Times New Roman</vt:lpstr>
      <vt:lpstr>Wingdings</vt:lpstr>
      <vt:lpstr>Office</vt:lpstr>
      <vt:lpstr>RESILIENZ psychosoziale Faktoren und Persönlichkeitseigenschaften für eine erfolgreiche Lebensbewältigung</vt:lpstr>
      <vt:lpstr>Natascha Kampusch 2006 </vt:lpstr>
      <vt:lpstr>Fallbeispiel «Tsunami Kids»</vt:lpstr>
      <vt:lpstr>Resilienz – eine Begriffsbestimmung</vt:lpstr>
      <vt:lpstr>Resilienz – ein Blick in die Forschung</vt:lpstr>
      <vt:lpstr>Kauai-Längsschnittstudie von E. Werner</vt:lpstr>
      <vt:lpstr>Einteilung der Stichprobe</vt:lpstr>
      <vt:lpstr>Fragen bei High-risk-Kindern</vt:lpstr>
      <vt:lpstr>Outcome bei High-Risk-Kindern</vt:lpstr>
      <vt:lpstr>Resiliente Kinder im Erwachsenenalter</vt:lpstr>
      <vt:lpstr>Gemeinsamkeiten</vt:lpstr>
      <vt:lpstr>Fallbeispiel: Heidi-Buch als Inspiration</vt:lpstr>
      <vt:lpstr>4 Cluster von Schutzfaktoren</vt:lpstr>
      <vt:lpstr>Personale Ressourcen  (nach Fröhlich-Gildhoff  und Rönnau-Böse 2011)</vt:lpstr>
      <vt:lpstr>Schlussfolgerungen der Studie</vt:lpstr>
      <vt:lpstr>Faktoren nach Wolin &amp; Wolin 1995</vt:lpstr>
      <vt:lpstr>Zwischenbilanz: Drei Ebenen</vt:lpstr>
      <vt:lpstr>Resilienz bei Erwachsenen</vt:lpstr>
      <vt:lpstr>PTSD ist seltener als man denkt</vt:lpstr>
      <vt:lpstr>Vier Muster der Verarbeitung</vt:lpstr>
      <vt:lpstr>Trauer ist vielfältig – Resilienz (Bonanno 2004)</vt:lpstr>
      <vt:lpstr>Debriefing ist nicht immer hilfreich</vt:lpstr>
      <vt:lpstr>Faktoren der Resilienz bei Erwachsenen</vt:lpstr>
      <vt:lpstr>Verletzlichkeit / Widerstandskraft</vt:lpstr>
      <vt:lpstr>Unterschiedliche Reaktionsweisen</vt:lpstr>
      <vt:lpstr>Faktoren für ein glückliches Leben (Seligmann)</vt:lpstr>
      <vt:lpstr>Post-traumatic Growth</vt:lpstr>
      <vt:lpstr>Fallbeispiel Viktor Frankl (1905 – 1997)</vt:lpstr>
      <vt:lpstr>Fallbeispiel Steven Jobs /Apple (1955 – 2011)</vt:lpstr>
      <vt:lpstr>PowerPoint-Präsentation</vt:lpstr>
      <vt:lpstr>Ein neuer Standardtext</vt:lpstr>
      <vt:lpstr>Empfehlenswerte 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Resilienz Wachsen an Widrigkeiten entwickeln lernen bewaeltigen</dc:title>
  <dc:creator>Samuel Pfeifer</dc:creator>
  <cp:lastModifiedBy>Samuel Pfeifer</cp:lastModifiedBy>
  <cp:revision>36</cp:revision>
  <cp:lastPrinted>2016-11-05T10:27:57Z</cp:lastPrinted>
  <dcterms:created xsi:type="dcterms:W3CDTF">2016-09-22T08:58:34Z</dcterms:created>
  <dcterms:modified xsi:type="dcterms:W3CDTF">2016-12-04T17:32:01Z</dcterms:modified>
</cp:coreProperties>
</file>