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256" r:id="rId2"/>
    <p:sldId id="332" r:id="rId3"/>
    <p:sldId id="298" r:id="rId4"/>
    <p:sldId id="299" r:id="rId5"/>
    <p:sldId id="301" r:id="rId6"/>
    <p:sldId id="336" r:id="rId7"/>
    <p:sldId id="311" r:id="rId8"/>
    <p:sldId id="297" r:id="rId9"/>
    <p:sldId id="312" r:id="rId10"/>
    <p:sldId id="304" r:id="rId11"/>
    <p:sldId id="313" r:id="rId12"/>
    <p:sldId id="303" r:id="rId13"/>
    <p:sldId id="296" r:id="rId14"/>
    <p:sldId id="265" r:id="rId15"/>
    <p:sldId id="262" r:id="rId16"/>
    <p:sldId id="315" r:id="rId17"/>
    <p:sldId id="316" r:id="rId18"/>
    <p:sldId id="324" r:id="rId19"/>
    <p:sldId id="314" r:id="rId20"/>
    <p:sldId id="317" r:id="rId21"/>
    <p:sldId id="318" r:id="rId22"/>
    <p:sldId id="319" r:id="rId23"/>
    <p:sldId id="320" r:id="rId24"/>
    <p:sldId id="321" r:id="rId25"/>
    <p:sldId id="328" r:id="rId26"/>
    <p:sldId id="285" r:id="rId27"/>
    <p:sldId id="286" r:id="rId28"/>
    <p:sldId id="290" r:id="rId29"/>
    <p:sldId id="337" r:id="rId30"/>
    <p:sldId id="292" r:id="rId31"/>
    <p:sldId id="282" r:id="rId32"/>
    <p:sldId id="322" r:id="rId33"/>
    <p:sldId id="276" r:id="rId34"/>
    <p:sldId id="327" r:id="rId35"/>
    <p:sldId id="329" r:id="rId36"/>
    <p:sldId id="295" r:id="rId37"/>
  </p:sldIdLst>
  <p:sldSz cx="9144000" cy="6858000" type="screen4x3"/>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81277" autoAdjust="0"/>
  </p:normalViewPr>
  <p:slideViewPr>
    <p:cSldViewPr>
      <p:cViewPr>
        <p:scale>
          <a:sx n="90" d="100"/>
          <a:sy n="90" d="100"/>
        </p:scale>
        <p:origin x="-1326" y="504"/>
      </p:cViewPr>
      <p:guideLst>
        <p:guide orient="horz" pos="2160"/>
        <p:guide pos="2880"/>
      </p:guideLst>
    </p:cSldViewPr>
  </p:slideViewPr>
  <p:outlineViewPr>
    <p:cViewPr>
      <p:scale>
        <a:sx n="33" d="100"/>
        <a:sy n="33" d="100"/>
      </p:scale>
      <p:origin x="0" y="19110"/>
    </p:cViewPr>
  </p:outlineViewPr>
  <p:notesTextViewPr>
    <p:cViewPr>
      <p:scale>
        <a:sx n="1" d="1"/>
        <a:sy n="1" d="1"/>
      </p:scale>
      <p:origin x="0" y="0"/>
    </p:cViewPr>
  </p:notesTextViewPr>
  <p:sorterViewPr>
    <p:cViewPr>
      <p:scale>
        <a:sx n="78" d="100"/>
        <a:sy n="78" d="100"/>
      </p:scale>
      <p:origin x="0" y="0"/>
    </p:cViewPr>
  </p:sorterViewPr>
  <p:notesViewPr>
    <p:cSldViewPr>
      <p:cViewPr varScale="1">
        <p:scale>
          <a:sx n="62" d="100"/>
          <a:sy n="62" d="100"/>
        </p:scale>
        <p:origin x="-3354" y="-96"/>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sz="quarter" idx="1"/>
          </p:nvPr>
        </p:nvSpPr>
        <p:spPr>
          <a:xfrm>
            <a:off x="2984422" y="194876"/>
            <a:ext cx="3450134" cy="496332"/>
          </a:xfrm>
          <a:prstGeom prst="rect">
            <a:avLst/>
          </a:prstGeom>
        </p:spPr>
        <p:txBody>
          <a:bodyPr vert="horz" lIns="91440" tIns="45720" rIns="91440" bIns="45720" rtlCol="0"/>
          <a:lstStyle>
            <a:lvl1pPr algn="r">
              <a:defRPr sz="1200"/>
            </a:lvl1pPr>
          </a:lstStyle>
          <a:p>
            <a:r>
              <a:rPr lang="de-CH" dirty="0" smtClean="0"/>
              <a:t>Dr. med. Samuel Pfeifer: </a:t>
            </a:r>
            <a:br>
              <a:rPr lang="de-CH" dirty="0" smtClean="0"/>
            </a:br>
            <a:r>
              <a:rPr lang="de-CH" dirty="0" smtClean="0"/>
              <a:t>Medizin – Person - Ganzheitlichkeit</a:t>
            </a:r>
            <a:endParaRPr lang="de-CH" dirty="0"/>
          </a:p>
        </p:txBody>
      </p:sp>
      <p:sp>
        <p:nvSpPr>
          <p:cNvPr id="4" name="Fußzeilenplatzhalter 3"/>
          <p:cNvSpPr>
            <a:spLocks noGrp="1"/>
          </p:cNvSpPr>
          <p:nvPr>
            <p:ph type="ftr" sz="quarter" idx="2"/>
          </p:nvPr>
        </p:nvSpPr>
        <p:spPr>
          <a:xfrm>
            <a:off x="533566" y="9262734"/>
            <a:ext cx="2889938" cy="496332"/>
          </a:xfrm>
          <a:prstGeom prst="rect">
            <a:avLst/>
          </a:prstGeom>
        </p:spPr>
        <p:txBody>
          <a:bodyPr vert="horz" lIns="91440" tIns="45720" rIns="91440" bIns="45720" rtlCol="0" anchor="b"/>
          <a:lstStyle>
            <a:lvl1pPr algn="l">
              <a:defRPr sz="1200"/>
            </a:lvl1pPr>
          </a:lstStyle>
          <a:p>
            <a:r>
              <a:rPr lang="de-CH" dirty="0" smtClean="0"/>
              <a:t>www.seminare-ps.net</a:t>
            </a:r>
          </a:p>
          <a:p>
            <a:r>
              <a:rPr lang="de-CH" dirty="0" smtClean="0"/>
              <a:t>www.samuelpfeifer.com</a:t>
            </a:r>
            <a:endParaRPr lang="de-CH" dirty="0"/>
          </a:p>
        </p:txBody>
      </p:sp>
      <p:sp>
        <p:nvSpPr>
          <p:cNvPr id="5" name="Foliennummernplatzhalter 4"/>
          <p:cNvSpPr>
            <a:spLocks noGrp="1"/>
          </p:cNvSpPr>
          <p:nvPr>
            <p:ph type="sldNum" sz="quarter" idx="3"/>
          </p:nvPr>
        </p:nvSpPr>
        <p:spPr>
          <a:xfrm>
            <a:off x="3264520" y="9430306"/>
            <a:ext cx="2889938" cy="496332"/>
          </a:xfrm>
          <a:prstGeom prst="rect">
            <a:avLst/>
          </a:prstGeom>
        </p:spPr>
        <p:txBody>
          <a:bodyPr vert="horz" lIns="91440" tIns="45720" rIns="91440" bIns="45720" rtlCol="0" anchor="b"/>
          <a:lstStyle>
            <a:lvl1pPr algn="r">
              <a:defRPr sz="1200"/>
            </a:lvl1pPr>
          </a:lstStyle>
          <a:p>
            <a:fld id="{FE4720BD-7955-4B34-9FB9-31D860029BDB}" type="slidenum">
              <a:rPr lang="de-CH" smtClean="0"/>
              <a:t>‹Nr.›</a:t>
            </a:fld>
            <a:endParaRPr lang="de-CH" dirty="0"/>
          </a:p>
        </p:txBody>
      </p:sp>
    </p:spTree>
    <p:extLst>
      <p:ext uri="{BB962C8B-B14F-4D97-AF65-F5344CB8AC3E}">
        <p14:creationId xmlns:p14="http://schemas.microsoft.com/office/powerpoint/2010/main" val="26711799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DE6FD1FD-B62D-4692-B8E6-7640BBA53223}" type="datetimeFigureOut">
              <a:rPr lang="de-CH" smtClean="0"/>
              <a:t>13.09.2014</a:t>
            </a:fld>
            <a:endParaRPr lang="de-CH"/>
          </a:p>
        </p:txBody>
      </p:sp>
      <p:sp>
        <p:nvSpPr>
          <p:cNvPr id="4" name="Folienbildplatzhalt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66909" y="4715153"/>
            <a:ext cx="5335270" cy="4466987"/>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6" name="Fußzeilenplatzhalter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233C9692-F9B6-4752-82D8-A692B8862853}" type="slidenum">
              <a:rPr lang="de-CH" smtClean="0"/>
              <a:t>‹Nr.›</a:t>
            </a:fld>
            <a:endParaRPr lang="de-CH"/>
          </a:p>
        </p:txBody>
      </p:sp>
    </p:spTree>
    <p:extLst>
      <p:ext uri="{BB962C8B-B14F-4D97-AF65-F5344CB8AC3E}">
        <p14:creationId xmlns:p14="http://schemas.microsoft.com/office/powerpoint/2010/main" val="1055769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ncbi.nlm.nih.gov/pubmed/20843873"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62F2F1-06A7-4D4C-9658-0E991FCF8B3F}" type="slidenum">
              <a:rPr lang="de-CH"/>
              <a:pPr/>
              <a:t>2</a:t>
            </a:fld>
            <a:endParaRPr lang="de-CH"/>
          </a:p>
        </p:txBody>
      </p:sp>
      <p:sp>
        <p:nvSpPr>
          <p:cNvPr id="202754" name="Rectangle 2"/>
          <p:cNvSpPr>
            <a:spLocks noGrp="1" noRot="1" noChangeAspect="1" noChangeArrowheads="1" noTextEdit="1"/>
          </p:cNvSpPr>
          <p:nvPr>
            <p:ph type="sldImg"/>
          </p:nvPr>
        </p:nvSpPr>
        <p:spPr>
          <a:xfrm>
            <a:off x="563563" y="744538"/>
            <a:ext cx="5541962" cy="3722687"/>
          </a:xfrm>
          <a:ln/>
        </p:spPr>
      </p:sp>
      <p:sp>
        <p:nvSpPr>
          <p:cNvPr id="202755" name="Rectangle 3"/>
          <p:cNvSpPr>
            <a:spLocks noGrp="1" noChangeArrowheads="1"/>
          </p:cNvSpPr>
          <p:nvPr>
            <p:ph type="body" idx="1"/>
          </p:nvPr>
        </p:nvSpPr>
        <p:spPr/>
        <p:txBody>
          <a:bodyPr/>
          <a:lstStyle/>
          <a:p>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200" kern="1200" dirty="0" smtClean="0">
                <a:solidFill>
                  <a:schemeClr val="tx1"/>
                </a:solidFill>
                <a:effectLst/>
                <a:latin typeface="+mn-lt"/>
                <a:ea typeface="+mn-ea"/>
                <a:cs typeface="+mn-cs"/>
              </a:rPr>
              <a:t>Sontag S. (2003/2012). Krankheit als Metapher. Aids und seine Metaphern. 3. Auflage. </a:t>
            </a:r>
            <a:r>
              <a:rPr lang="de-CH" sz="1200" kern="1200" smtClean="0">
                <a:solidFill>
                  <a:schemeClr val="tx1"/>
                </a:solidFill>
                <a:effectLst/>
                <a:latin typeface="+mn-lt"/>
                <a:ea typeface="+mn-ea"/>
                <a:cs typeface="+mn-cs"/>
              </a:rPr>
              <a:t>Frankfurt: Fischer.</a:t>
            </a:r>
          </a:p>
          <a:p>
            <a:endParaRPr lang="de-CH"/>
          </a:p>
        </p:txBody>
      </p:sp>
      <p:sp>
        <p:nvSpPr>
          <p:cNvPr id="4" name="Foliennummernplatzhalter 3"/>
          <p:cNvSpPr>
            <a:spLocks noGrp="1"/>
          </p:cNvSpPr>
          <p:nvPr>
            <p:ph type="sldNum" sz="quarter" idx="10"/>
          </p:nvPr>
        </p:nvSpPr>
        <p:spPr/>
        <p:txBody>
          <a:bodyPr/>
          <a:lstStyle/>
          <a:p>
            <a:fld id="{233C9692-F9B6-4752-82D8-A692B8862853}" type="slidenum">
              <a:rPr lang="de-CH" smtClean="0"/>
              <a:t>6</a:t>
            </a:fld>
            <a:endParaRPr lang="de-CH"/>
          </a:p>
        </p:txBody>
      </p:sp>
    </p:spTree>
    <p:extLst>
      <p:ext uri="{BB962C8B-B14F-4D97-AF65-F5344CB8AC3E}">
        <p14:creationId xmlns:p14="http://schemas.microsoft.com/office/powerpoint/2010/main" val="182563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when data from genomics, proteomics,</a:t>
            </a:r>
          </a:p>
          <a:p>
            <a:r>
              <a:rPr lang="en-US" sz="1200" b="0" i="0" u="none" strike="noStrike" kern="1200" baseline="0" dirty="0" smtClean="0">
                <a:solidFill>
                  <a:schemeClr val="tx1"/>
                </a:solidFill>
                <a:latin typeface="+mn-lt"/>
                <a:ea typeface="+mn-ea"/>
                <a:cs typeface="+mn-cs"/>
              </a:rPr>
              <a:t>metabolomics, neuroimaging and neuroendocrinology are used in combination,</a:t>
            </a:r>
          </a:p>
          <a:p>
            <a:r>
              <a:rPr lang="en-US" sz="1200" b="0" i="0" u="none" strike="noStrike" kern="1200" baseline="0" dirty="0" smtClean="0">
                <a:solidFill>
                  <a:schemeClr val="tx1"/>
                </a:solidFill>
                <a:latin typeface="+mn-lt"/>
                <a:ea typeface="+mn-ea"/>
                <a:cs typeface="+mn-cs"/>
              </a:rPr>
              <a:t>they could lead to the development of effective personalized antidepressant</a:t>
            </a:r>
          </a:p>
          <a:p>
            <a:r>
              <a:rPr lang="en-US" sz="1200" b="0" i="0" u="none" strike="noStrike" kern="1200" baseline="0" dirty="0" smtClean="0">
                <a:solidFill>
                  <a:schemeClr val="tx1"/>
                </a:solidFill>
                <a:latin typeface="+mn-lt"/>
                <a:ea typeface="+mn-ea"/>
                <a:cs typeface="+mn-cs"/>
              </a:rPr>
              <a:t>treatment that is based on both genotypes and biomarkers</a:t>
            </a:r>
            <a:endParaRPr lang="de-CH" dirty="0"/>
          </a:p>
        </p:txBody>
      </p:sp>
      <p:sp>
        <p:nvSpPr>
          <p:cNvPr id="4" name="Foliennummernplatzhalter 3"/>
          <p:cNvSpPr>
            <a:spLocks noGrp="1"/>
          </p:cNvSpPr>
          <p:nvPr>
            <p:ph type="sldNum" sz="quarter" idx="10"/>
          </p:nvPr>
        </p:nvSpPr>
        <p:spPr/>
        <p:txBody>
          <a:bodyPr/>
          <a:lstStyle/>
          <a:p>
            <a:fld id="{233C9692-F9B6-4752-82D8-A692B8862853}" type="slidenum">
              <a:rPr lang="de-CH" smtClean="0"/>
              <a:t>20</a:t>
            </a:fld>
            <a:endParaRPr lang="de-CH"/>
          </a:p>
        </p:txBody>
      </p:sp>
    </p:spTree>
    <p:extLst>
      <p:ext uri="{BB962C8B-B14F-4D97-AF65-F5344CB8AC3E}">
        <p14:creationId xmlns:p14="http://schemas.microsoft.com/office/powerpoint/2010/main" val="3219825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kern="1200" dirty="0" smtClean="0">
                <a:solidFill>
                  <a:schemeClr val="tx1"/>
                </a:solidFill>
                <a:effectLst/>
                <a:latin typeface="+mn-lt"/>
                <a:ea typeface="+mn-ea"/>
                <a:cs typeface="+mn-cs"/>
                <a:hlinkClick r:id="rId3"/>
              </a:rPr>
              <a:t>Personalized medicine for depression: can we match patients with treatments?</a:t>
            </a:r>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Simon</a:t>
            </a:r>
            <a:r>
              <a:rPr lang="en-US" sz="1200" b="0" i="0" kern="1200" dirty="0" smtClean="0">
                <a:solidFill>
                  <a:schemeClr val="tx1"/>
                </a:solidFill>
                <a:effectLst/>
                <a:latin typeface="+mn-lt"/>
                <a:ea typeface="+mn-ea"/>
                <a:cs typeface="+mn-cs"/>
              </a:rPr>
              <a:t> GE, </a:t>
            </a:r>
            <a:r>
              <a:rPr lang="en-US" sz="1200" b="1" i="0" kern="1200" dirty="0" smtClean="0">
                <a:solidFill>
                  <a:schemeClr val="tx1"/>
                </a:solidFill>
                <a:effectLst/>
                <a:latin typeface="+mn-lt"/>
                <a:ea typeface="+mn-ea"/>
                <a:cs typeface="+mn-cs"/>
              </a:rPr>
              <a:t>Perlis</a:t>
            </a:r>
            <a:r>
              <a:rPr lang="en-US" sz="1200" b="0" i="0" kern="1200" dirty="0" smtClean="0">
                <a:solidFill>
                  <a:schemeClr val="tx1"/>
                </a:solidFill>
                <a:effectLst/>
                <a:latin typeface="+mn-lt"/>
                <a:ea typeface="+mn-ea"/>
                <a:cs typeface="+mn-cs"/>
              </a:rPr>
              <a:t> RH.</a:t>
            </a:r>
          </a:p>
          <a:p>
            <a:r>
              <a:rPr lang="en-US" sz="1200" b="0" i="0" kern="1200" dirty="0" smtClean="0">
                <a:solidFill>
                  <a:schemeClr val="tx1"/>
                </a:solidFill>
                <a:effectLst/>
                <a:latin typeface="+mn-lt"/>
                <a:ea typeface="+mn-ea"/>
                <a:cs typeface="+mn-cs"/>
              </a:rPr>
              <a:t>Am J Psychiatry. 2010 Dec;167(12):1445-55</a:t>
            </a:r>
          </a:p>
          <a:p>
            <a:endParaRPr lang="de-CH" dirty="0"/>
          </a:p>
        </p:txBody>
      </p:sp>
      <p:sp>
        <p:nvSpPr>
          <p:cNvPr id="4" name="Foliennummernplatzhalter 3"/>
          <p:cNvSpPr>
            <a:spLocks noGrp="1"/>
          </p:cNvSpPr>
          <p:nvPr>
            <p:ph type="sldNum" sz="quarter" idx="10"/>
          </p:nvPr>
        </p:nvSpPr>
        <p:spPr/>
        <p:txBody>
          <a:bodyPr/>
          <a:lstStyle/>
          <a:p>
            <a:fld id="{233C9692-F9B6-4752-82D8-A692B8862853}" type="slidenum">
              <a:rPr lang="de-CH" smtClean="0"/>
              <a:t>23</a:t>
            </a:fld>
            <a:endParaRPr lang="de-CH"/>
          </a:p>
        </p:txBody>
      </p:sp>
    </p:spTree>
    <p:extLst>
      <p:ext uri="{BB962C8B-B14F-4D97-AF65-F5344CB8AC3E}">
        <p14:creationId xmlns:p14="http://schemas.microsoft.com/office/powerpoint/2010/main" val="2273146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200" kern="1200" dirty="0" smtClean="0">
                <a:solidFill>
                  <a:schemeClr val="tx1"/>
                </a:solidFill>
                <a:effectLst/>
                <a:latin typeface="+mn-lt"/>
                <a:ea typeface="+mn-ea"/>
                <a:cs typeface="+mn-cs"/>
              </a:rPr>
              <a:t>Viktor Frankl, der Rogers persönlich kannte und zeitweise auch fasziniert war von seinen „Encounter-Gruppen“, legte den Finger in die Wunde des Humanismus, indem er schrieb: „Die Krise des Humanismus beginnt dort, wo der Mensch für ihn alles wird; … wo der Mensch nicht nur im Vordergrund der Betrachtung, sondern im Mittelpunkt der Bewertung steht – zum Massstab aller Wertung wird.“ (Frankl 1975/2005, S. 222). Der Mensch könne unmöglich sein eigener Massstab sein, letztlich müsse er sich immer messen an einem absoluten Wert, an Gott. „Erst von einem absoluten Wert, von einer absoluten Wertperson her: von Gott her – erhalten die Dinge einen Wert.“ (S. 223).</a:t>
            </a:r>
          </a:p>
          <a:p>
            <a:endParaRPr lang="de-CH"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CH" dirty="0" smtClean="0"/>
              <a:t>Quelle: </a:t>
            </a:r>
            <a:r>
              <a:rPr lang="de-CH" sz="1200" kern="1200" dirty="0" smtClean="0">
                <a:solidFill>
                  <a:schemeClr val="tx1"/>
                </a:solidFill>
                <a:effectLst/>
                <a:latin typeface="+mn-lt"/>
                <a:ea typeface="+mn-ea"/>
                <a:cs typeface="+mn-cs"/>
              </a:rPr>
              <a:t>Frankl V.E. (1975/2005). Der leidende Mensch. Anthropologische Grundlagen der Psychotherapie. Bern: Huber. </a:t>
            </a:r>
          </a:p>
          <a:p>
            <a:endParaRPr lang="de-CH" dirty="0"/>
          </a:p>
        </p:txBody>
      </p:sp>
      <p:sp>
        <p:nvSpPr>
          <p:cNvPr id="4" name="Foliennummernplatzhalter 3"/>
          <p:cNvSpPr>
            <a:spLocks noGrp="1"/>
          </p:cNvSpPr>
          <p:nvPr>
            <p:ph type="sldNum" sz="quarter" idx="10"/>
          </p:nvPr>
        </p:nvSpPr>
        <p:spPr/>
        <p:txBody>
          <a:bodyPr/>
          <a:lstStyle/>
          <a:p>
            <a:fld id="{233C9692-F9B6-4752-82D8-A692B8862853}" type="slidenum">
              <a:rPr lang="de-CH" smtClean="0"/>
              <a:t>25</a:t>
            </a:fld>
            <a:endParaRPr lang="de-CH"/>
          </a:p>
        </p:txBody>
      </p:sp>
    </p:spTree>
    <p:extLst>
      <p:ext uri="{BB962C8B-B14F-4D97-AF65-F5344CB8AC3E}">
        <p14:creationId xmlns:p14="http://schemas.microsoft.com/office/powerpoint/2010/main" val="813039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err="1" smtClean="0"/>
              <a:t>Bohus</a:t>
            </a:r>
            <a:r>
              <a:rPr lang="de-CH" dirty="0" smtClean="0"/>
              <a:t> M (2013) Vortrag zur Leitlinienforschung in der Psychotherapie. Zürich 14.03.2013.</a:t>
            </a:r>
          </a:p>
          <a:p>
            <a:endParaRPr lang="de-CH" dirty="0"/>
          </a:p>
        </p:txBody>
      </p:sp>
      <p:sp>
        <p:nvSpPr>
          <p:cNvPr id="4" name="Foliennummernplatzhalter 3"/>
          <p:cNvSpPr>
            <a:spLocks noGrp="1"/>
          </p:cNvSpPr>
          <p:nvPr>
            <p:ph type="sldNum" sz="quarter" idx="10"/>
          </p:nvPr>
        </p:nvSpPr>
        <p:spPr/>
        <p:txBody>
          <a:bodyPr/>
          <a:lstStyle/>
          <a:p>
            <a:fld id="{233C9692-F9B6-4752-82D8-A692B8862853}" type="slidenum">
              <a:rPr lang="de-CH" smtClean="0"/>
              <a:t>26</a:t>
            </a:fld>
            <a:endParaRPr lang="de-CH"/>
          </a:p>
        </p:txBody>
      </p:sp>
    </p:spTree>
    <p:extLst>
      <p:ext uri="{BB962C8B-B14F-4D97-AF65-F5344CB8AC3E}">
        <p14:creationId xmlns:p14="http://schemas.microsoft.com/office/powerpoint/2010/main" val="3386748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WIKIPEDIA: Bei den Problemen, die den Patienten belasten, wird zwischen "sauberem" und "schmutzigem Leid" unterschieden. Schmutziges Leid entsteht durch den Versuch, mit Hilfe verschiedener Strategien (Rückzug, Flucht, Betäubung, Argumentieren, übertriebenes Sicherheitsverhalten, spannungsreduzierende Rituale etc.) unangenehme innere Erlebnisse zu vermeiden ("</a:t>
            </a:r>
            <a:r>
              <a:rPr lang="de-CH" dirty="0" err="1" smtClean="0"/>
              <a:t>experiential</a:t>
            </a:r>
            <a:r>
              <a:rPr lang="de-CH" dirty="0" smtClean="0"/>
              <a:t> </a:t>
            </a:r>
            <a:r>
              <a:rPr lang="de-CH" dirty="0" err="1" smtClean="0"/>
              <a:t>avoidance</a:t>
            </a:r>
            <a:r>
              <a:rPr lang="de-CH" dirty="0" smtClean="0"/>
              <a:t>"). Die angewandten Strategien haben nicht nur den Nachteil, dass sie nicht oder nur zeitlich begrenzt funktionieren, sondern auch mit erheblichen negativen Konsequenzen für die Lebensführung des Patienten verbunden sind. Die Therapie besteht hauptsächlich darin, den Patienten darin zu unterstützen, seine dysfunktionalen Kontrollversuche abzubauen, indem er seine Bereitschaft erhöht, auch unangenehme Empfindungen zu erleben - "als das, was sie sind, nicht als das, was sie zu sein vorgeben", wie es ACT-Therapeuten oft ausdrücken. Hierzu kommen unterschiedliche Techniken zum Einsatz, die zum Teil buddhistischen Meditationspraktiken und dem Methodenrepertoire anderer therapeutischer Schulen (z. B. der Gestalttherapie) entliehen sind. Einen großen Raum nimmt in einer Therapie nach dem ACT-Modell die Klärung von Werten und Lebenszielen ein, aus denen dann konkrete Handlungsabsichten (</a:t>
            </a:r>
            <a:r>
              <a:rPr lang="de-CH" dirty="0" err="1" smtClean="0"/>
              <a:t>commitments</a:t>
            </a:r>
            <a:r>
              <a:rPr lang="de-CH" dirty="0" smtClean="0"/>
              <a:t>) abgeleitet werden. Wie auch bei anderen Ansätzen der kognitiven Verhaltenstherapie wird an dysfunktionalen Gedanken gearbeitet. Allerdings wird nicht versucht, den Inhalt der Gedanken zu verändern (etwa "negative" durch "positive" oder "irrationale" durch "rationale" Gedanken zu ersetzen). Solche Versuche führen, wie auch aus der Relational Frame </a:t>
            </a:r>
            <a:r>
              <a:rPr lang="de-CH" dirty="0" err="1" smtClean="0"/>
              <a:t>Theory</a:t>
            </a:r>
            <a:r>
              <a:rPr lang="de-CH" dirty="0" smtClean="0"/>
              <a:t> abzuleiten ist, oftmals nur zu einer Stärkung der zugrundeliegenden "Bezugsrahmen" - mit dem Effekt, dass die entsprechenden Gedanken an Intensität und Frequenz noch zunehmen. Vielmehr wird versucht, die Funktion der kognitiven Reaktionen zu modifizieren, indem der Patient Techniken erlernt, die ihn in die Lage versetzen, seine eigenen Gedanken gleichmütig ("achtsam") zu betrachten, ohne mit ihnen zu "verschmelzen", d. h., ohne sie zu glauben oder zwangsläufig sein Verhalten an ihnen auszurichten.</a:t>
            </a:r>
            <a:endParaRPr lang="de-CH" dirty="0"/>
          </a:p>
        </p:txBody>
      </p:sp>
      <p:sp>
        <p:nvSpPr>
          <p:cNvPr id="4" name="Foliennummernplatzhalter 3"/>
          <p:cNvSpPr>
            <a:spLocks noGrp="1"/>
          </p:cNvSpPr>
          <p:nvPr>
            <p:ph type="sldNum" sz="quarter" idx="10"/>
          </p:nvPr>
        </p:nvSpPr>
        <p:spPr/>
        <p:txBody>
          <a:bodyPr/>
          <a:lstStyle/>
          <a:p>
            <a:fld id="{233C9692-F9B6-4752-82D8-A692B8862853}" type="slidenum">
              <a:rPr lang="de-CH" smtClean="0"/>
              <a:t>30</a:t>
            </a:fld>
            <a:endParaRPr lang="de-CH"/>
          </a:p>
        </p:txBody>
      </p:sp>
    </p:spTree>
    <p:extLst>
      <p:ext uri="{BB962C8B-B14F-4D97-AF65-F5344CB8AC3E}">
        <p14:creationId xmlns:p14="http://schemas.microsoft.com/office/powerpoint/2010/main" val="317946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609601"/>
            <a:ext cx="7772400" cy="3467471"/>
          </a:xfrm>
        </p:spPr>
        <p:txBody>
          <a:bodyPr anchor="b">
            <a:noAutofit/>
          </a:bodyPr>
          <a:lstStyle>
            <a:lvl1pPr>
              <a:lnSpc>
                <a:spcPct val="100000"/>
              </a:lnSpc>
              <a:defRPr sz="4800" baseline="0"/>
            </a:lvl1pPr>
          </a:lstStyle>
          <a:p>
            <a:r>
              <a:rPr lang="de-DE" dirty="0" smtClean="0"/>
              <a:t>Text</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accent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Formatvorlage des Untertitelmasters durch Klicken bearbeiten</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52128"/>
          </a:xfrm>
        </p:spPr>
        <p:txBody>
          <a:bodyPr/>
          <a:lstStyle/>
          <a:p>
            <a:r>
              <a:rPr lang="de-DE" dirty="0" smtClean="0"/>
              <a:t>Titelmasterformat durch Klicken bearbeiten</a:t>
            </a:r>
            <a:endParaRPr lang="en-US" dirty="0"/>
          </a:p>
        </p:txBody>
      </p:sp>
      <p:sp>
        <p:nvSpPr>
          <p:cNvPr id="3" name="Content Placeholder 2"/>
          <p:cNvSpPr>
            <a:spLocks noGrp="1"/>
          </p:cNvSpPr>
          <p:nvPr>
            <p:ph idx="1"/>
          </p:nvPr>
        </p:nvSpPr>
        <p:spPr>
          <a:xfrm>
            <a:off x="457200" y="1700808"/>
            <a:ext cx="8229600" cy="4425355"/>
          </a:xfrm>
        </p:spPr>
        <p:txBody>
          <a:bodyPr/>
          <a:lstStyle>
            <a:lvl1pPr>
              <a:defRPr b="0"/>
            </a:lvl1pPr>
            <a:lvl5pPr>
              <a:defRPr/>
            </a:lvl5pPr>
            <a:lvl6pPr>
              <a:defRPr/>
            </a:lvl6pPr>
            <a:lvl7pPr>
              <a:defRPr/>
            </a:lvl7pPr>
            <a:lvl8pPr>
              <a:defRPr/>
            </a:lvl8pPr>
            <a:lvl9pPr>
              <a:buFont typeface="Arial" pitchFamily="34" charset="0"/>
              <a:buChar char="•"/>
              <a:defRPr/>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smtClean="0"/>
          </a:p>
        </p:txBody>
      </p:sp>
      <p:sp>
        <p:nvSpPr>
          <p:cNvPr id="5" name="Slide Number Placeholder 5"/>
          <p:cNvSpPr>
            <a:spLocks noGrp="1"/>
          </p:cNvSpPr>
          <p:nvPr>
            <p:ph type="sldNum" sz="quarter" idx="4"/>
          </p:nvPr>
        </p:nvSpPr>
        <p:spPr>
          <a:xfrm>
            <a:off x="8748464" y="6381328"/>
            <a:ext cx="561975" cy="365125"/>
          </a:xfrm>
          <a:prstGeom prst="rect">
            <a:avLst/>
          </a:prstGeom>
        </p:spPr>
        <p:txBody>
          <a:bodyPr vert="horz" lIns="27432" tIns="45720" rIns="45720" bIns="45720" rtlCol="0" anchor="ctr"/>
          <a:lstStyle>
            <a:lvl1pPr algn="l">
              <a:defRPr sz="1200" b="1">
                <a:solidFill>
                  <a:schemeClr val="bg1">
                    <a:lumMod val="75000"/>
                  </a:schemeClr>
                </a:solidFill>
                <a:latin typeface="Calibri" pitchFamily="34" charset="0"/>
              </a:defRPr>
            </a:lvl1pPr>
          </a:lstStyle>
          <a:p>
            <a:fld id="{BA9B540C-44DA-4F69-89C9-7C84606640D3}" type="slidenum">
              <a:rPr lang="en-US" smtClean="0"/>
              <a:pPr/>
              <a:t>‹Nr.›</a:t>
            </a:fld>
            <a:endParaRPr lang="en-US" dirty="0"/>
          </a:p>
        </p:txBody>
      </p:sp>
      <p:sp>
        <p:nvSpPr>
          <p:cNvPr id="8" name="Foliennummernplatzhalter 3"/>
          <p:cNvSpPr txBox="1">
            <a:spLocks/>
          </p:cNvSpPr>
          <p:nvPr userDrawn="1"/>
        </p:nvSpPr>
        <p:spPr>
          <a:xfrm>
            <a:off x="3491880" y="6309320"/>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070C0CA-37E3-453F-9FE0-729D0D5BABF1}" type="slidenum">
              <a:rPr lang="de-CH" smtClean="0"/>
              <a:pPr/>
              <a:t>‹Nr.›</a:t>
            </a:fld>
            <a:endParaRPr lang="de-CH"/>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de-DE" smtClean="0"/>
              <a:t>Titelmasterformat durch Klicken bearbeiten</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a:xfrm>
            <a:off x="6363347" y="6356350"/>
            <a:ext cx="2085975" cy="365125"/>
          </a:xfrm>
          <a:prstGeom prst="rect">
            <a:avLst/>
          </a:prstGeom>
        </p:spPr>
        <p:txBody>
          <a:bodyPr/>
          <a:lstStyle/>
          <a:p>
            <a:fld id="{09CAEA93-55E7-4DA9-90C2-089A26EEFEC4}" type="datetime1">
              <a:rPr lang="en-US" smtClean="0"/>
              <a:t>9/13/2014</a:t>
            </a:fld>
            <a:endParaRPr lang="en-US"/>
          </a:p>
        </p:txBody>
      </p:sp>
      <p:sp>
        <p:nvSpPr>
          <p:cNvPr id="5" name="Footer Placeholder 4"/>
          <p:cNvSpPr>
            <a:spLocks noGrp="1"/>
          </p:cNvSpPr>
          <p:nvPr>
            <p:ph type="ftr" sz="quarter" idx="11"/>
          </p:nvPr>
        </p:nvSpPr>
        <p:spPr>
          <a:xfrm>
            <a:off x="659165" y="6356350"/>
            <a:ext cx="2847975" cy="365125"/>
          </a:xfrm>
          <a:prstGeom prst="rect">
            <a:avLst/>
          </a:prstGeom>
        </p:spPr>
        <p:txBody>
          <a:bodyPr/>
          <a:lstStyle/>
          <a:p>
            <a:r>
              <a:rPr lang="en-US" smtClean="0"/>
              <a:t>Footer Text</a:t>
            </a:r>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b="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smtClean="0"/>
          </a:p>
        </p:txBody>
      </p:sp>
      <p:sp>
        <p:nvSpPr>
          <p:cNvPr id="9" name="Content Placeholder 8"/>
          <p:cNvSpPr>
            <a:spLocks noGrp="1"/>
          </p:cNvSpPr>
          <p:nvPr>
            <p:ph sz="quarter" idx="13"/>
          </p:nvPr>
        </p:nvSpPr>
        <p:spPr>
          <a:xfrm>
            <a:off x="365760" y="1600200"/>
            <a:ext cx="4041648" cy="4526280"/>
          </a:xfrm>
        </p:spPr>
        <p:txBody>
          <a:bodyPr/>
          <a:lstStyle>
            <a:lvl1pPr>
              <a:defRPr sz="2400" b="0"/>
            </a:lvl1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7" name="Slide Number Placeholder 5"/>
          <p:cNvSpPr>
            <a:spLocks noGrp="1"/>
          </p:cNvSpPr>
          <p:nvPr>
            <p:ph type="sldNum" sz="quarter" idx="4"/>
          </p:nvPr>
        </p:nvSpPr>
        <p:spPr>
          <a:xfrm>
            <a:off x="8748464" y="6381328"/>
            <a:ext cx="561975" cy="365125"/>
          </a:xfrm>
          <a:prstGeom prst="rect">
            <a:avLst/>
          </a:prstGeom>
        </p:spPr>
        <p:txBody>
          <a:bodyPr vert="horz" lIns="27432" tIns="45720" rIns="45720" bIns="45720" rtlCol="0" anchor="ctr"/>
          <a:lstStyle>
            <a:lvl1pPr algn="l">
              <a:defRPr sz="1200" b="1">
                <a:solidFill>
                  <a:schemeClr val="bg1">
                    <a:lumMod val="75000"/>
                  </a:schemeClr>
                </a:solidFill>
                <a:latin typeface="Calibri" pitchFamily="34" charset="0"/>
              </a:defRPr>
            </a:lvl1pPr>
          </a:lstStyle>
          <a:p>
            <a:fld id="{BA9B540C-44DA-4F69-89C9-7C84606640D3}" type="slidenum">
              <a:rPr lang="en-US" smtClean="0"/>
              <a:pPr/>
              <a:t>‹Nr.›</a:t>
            </a:fld>
            <a:endParaRPr lang="en-US" dirty="0"/>
          </a:p>
        </p:txBody>
      </p:sp>
      <p:sp>
        <p:nvSpPr>
          <p:cNvPr id="8" name="Foliennummernplatzhalter 3"/>
          <p:cNvSpPr txBox="1">
            <a:spLocks/>
          </p:cNvSpPr>
          <p:nvPr userDrawn="1"/>
        </p:nvSpPr>
        <p:spPr>
          <a:xfrm>
            <a:off x="3491880" y="6309320"/>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070C0CA-37E3-453F-9FE0-729D0D5BABF1}" type="slidenum">
              <a:rPr lang="de-CH" smtClean="0"/>
              <a:pPr/>
              <a:t>‹Nr.›</a:t>
            </a:fld>
            <a:endParaRPr lang="de-CH"/>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smtClean="0"/>
              <a:t>Titelmasterformat durch Klicken bearbeiten</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 bearbeiten</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 bearbeiten</a:t>
            </a:r>
          </a:p>
        </p:txBody>
      </p:sp>
      <p:sp>
        <p:nvSpPr>
          <p:cNvPr id="11" name="Content Placeholder 10"/>
          <p:cNvSpPr>
            <a:spLocks noGrp="1"/>
          </p:cNvSpPr>
          <p:nvPr>
            <p:ph sz="quarter" idx="13"/>
          </p:nvPr>
        </p:nvSpPr>
        <p:spPr>
          <a:xfrm>
            <a:off x="457200" y="2212848"/>
            <a:ext cx="4041648" cy="3913632"/>
          </a:xfrm>
        </p:spPr>
        <p:txBody>
          <a:bodyPr/>
          <a:lstStyle>
            <a:lvl1pPr>
              <a:defRPr sz="2400" b="0"/>
            </a:lvl1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13" name="Content Placeholder 12"/>
          <p:cNvSpPr>
            <a:spLocks noGrp="1"/>
          </p:cNvSpPr>
          <p:nvPr>
            <p:ph sz="quarter" idx="14"/>
          </p:nvPr>
        </p:nvSpPr>
        <p:spPr>
          <a:xfrm>
            <a:off x="4672584" y="2212848"/>
            <a:ext cx="4041648" cy="3913187"/>
          </a:xfrm>
        </p:spPr>
        <p:txBody>
          <a:bodyPr/>
          <a:lstStyle>
            <a:lvl1pPr>
              <a:defRPr sz="2400" b="0"/>
            </a:lvl1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DE" smtClean="0"/>
              <a:t>Titelmasterformat durch Klicken bearbeiten</a:t>
            </a:r>
            <a:endParaRPr lang="de-CH"/>
          </a:p>
        </p:txBody>
      </p:sp>
      <p:sp>
        <p:nvSpPr>
          <p:cNvPr id="4" name="Slide Number Placeholder 5"/>
          <p:cNvSpPr>
            <a:spLocks noGrp="1"/>
          </p:cNvSpPr>
          <p:nvPr>
            <p:ph type="sldNum" sz="quarter" idx="4"/>
          </p:nvPr>
        </p:nvSpPr>
        <p:spPr>
          <a:xfrm>
            <a:off x="8645159" y="39539"/>
            <a:ext cx="561975" cy="365125"/>
          </a:xfrm>
          <a:prstGeom prst="rect">
            <a:avLst/>
          </a:prstGeom>
        </p:spPr>
        <p:txBody>
          <a:bodyPr vert="horz" lIns="27432" tIns="45720" rIns="45720" bIns="45720" rtlCol="0" anchor="ctr"/>
          <a:lstStyle>
            <a:lvl1pPr algn="l">
              <a:defRPr sz="1200" b="1">
                <a:solidFill>
                  <a:schemeClr val="bg1"/>
                </a:solidFill>
                <a:latin typeface="Calibri" pitchFamily="34" charset="0"/>
              </a:defRPr>
            </a:lvl1pPr>
          </a:lstStyle>
          <a:p>
            <a:fld id="{BA9B540C-44DA-4F69-89C9-7C84606640D3}" type="slidenum">
              <a:rPr lang="en-US" smtClean="0"/>
              <a:pPr/>
              <a:t>‹Nr.›</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645159" y="39539"/>
            <a:ext cx="561975" cy="365125"/>
          </a:xfrm>
          <a:prstGeom prst="rect">
            <a:avLst/>
          </a:prstGeom>
        </p:spPr>
        <p:txBody>
          <a:bodyPr vert="horz" lIns="27432" tIns="45720" rIns="45720" bIns="45720" rtlCol="0" anchor="ctr"/>
          <a:lstStyle>
            <a:lvl1pPr algn="l">
              <a:defRPr sz="1200" b="1">
                <a:solidFill>
                  <a:schemeClr val="bg1"/>
                </a:solidFill>
                <a:latin typeface="Calibri" pitchFamily="34" charset="0"/>
              </a:defRPr>
            </a:lvl1pPr>
          </a:lstStyle>
          <a:p>
            <a:fld id="{BA9B540C-44DA-4F69-89C9-7C84606640D3}" type="slidenum">
              <a:rPr lang="en-US" smtClean="0"/>
              <a:pPr/>
              <a:t>‹Nr.›</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de-DE" smtClean="0"/>
              <a:t>Titelmasterformat durch Klicken bearbeiten</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8" name="Slide Number Placeholder 5"/>
          <p:cNvSpPr>
            <a:spLocks noGrp="1"/>
          </p:cNvSpPr>
          <p:nvPr>
            <p:ph type="sldNum" sz="quarter" idx="4"/>
          </p:nvPr>
        </p:nvSpPr>
        <p:spPr>
          <a:xfrm>
            <a:off x="8645159" y="-99392"/>
            <a:ext cx="561975" cy="365125"/>
          </a:xfrm>
          <a:prstGeom prst="rect">
            <a:avLst/>
          </a:prstGeom>
        </p:spPr>
        <p:txBody>
          <a:bodyPr vert="horz" lIns="27432" tIns="45720" rIns="45720" bIns="45720" rtlCol="0" anchor="ctr"/>
          <a:lstStyle>
            <a:lvl1pPr algn="l">
              <a:defRPr sz="1200" b="1">
                <a:solidFill>
                  <a:schemeClr val="bg1"/>
                </a:solidFill>
                <a:latin typeface="Calibri" pitchFamily="34" charset="0"/>
              </a:defRPr>
            </a:lvl1pPr>
          </a:lstStyle>
          <a:p>
            <a:fld id="{BA9B540C-44DA-4F69-89C9-7C84606640D3}" type="slidenum">
              <a:rPr lang="en-US" smtClean="0"/>
              <a:pPr/>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w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32656"/>
            <a:ext cx="8229600" cy="1152128"/>
          </a:xfrm>
          <a:prstGeom prst="rect">
            <a:avLst/>
          </a:prstGeom>
        </p:spPr>
        <p:txBody>
          <a:bodyPr vert="horz" lIns="91440" tIns="45720" rIns="91440" bIns="45720" rtlCol="0" anchor="ctr" anchorCtr="0">
            <a:normAutofit/>
          </a:bodyPr>
          <a:lstStyle/>
          <a:p>
            <a:r>
              <a:rPr lang="de-DE" dirty="0" smtClean="0"/>
              <a:t>Titelmasterformat durch Klicken bearbeiten</a:t>
            </a:r>
            <a:endParaRPr lang="en-US" dirty="0"/>
          </a:p>
        </p:txBody>
      </p:sp>
      <p:sp>
        <p:nvSpPr>
          <p:cNvPr id="3" name="Text Placeholder 2"/>
          <p:cNvSpPr>
            <a:spLocks noGrp="1"/>
          </p:cNvSpPr>
          <p:nvPr>
            <p:ph type="body" idx="1"/>
          </p:nvPr>
        </p:nvSpPr>
        <p:spPr>
          <a:xfrm>
            <a:off x="457200" y="1700808"/>
            <a:ext cx="8229600" cy="4425355"/>
          </a:xfrm>
          <a:prstGeom prst="rect">
            <a:avLst/>
          </a:prstGeom>
        </p:spPr>
        <p:txBody>
          <a:bodyPr vert="horz" lIns="91440" tIns="45720" rIns="91440" bIns="45720" rtlCol="0">
            <a:norm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smtClean="0"/>
          </a:p>
        </p:txBody>
      </p:sp>
      <p:pic>
        <p:nvPicPr>
          <p:cNvPr id="10" name="Grafik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294868" y="5949280"/>
            <a:ext cx="1336855" cy="644282"/>
          </a:xfrm>
          <a:prstGeom prst="rect">
            <a:avLst/>
          </a:prstGeom>
        </p:spPr>
      </p:pic>
      <p:sp>
        <p:nvSpPr>
          <p:cNvPr id="11" name="Rechteck 10"/>
          <p:cNvSpPr/>
          <p:nvPr userDrawn="1"/>
        </p:nvSpPr>
        <p:spPr>
          <a:xfrm>
            <a:off x="-180528" y="-99392"/>
            <a:ext cx="9721080" cy="5040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3" name="Foliennummernplatzhalter 3"/>
          <p:cNvSpPr txBox="1">
            <a:spLocks/>
          </p:cNvSpPr>
          <p:nvPr userDrawn="1"/>
        </p:nvSpPr>
        <p:spPr>
          <a:xfrm>
            <a:off x="3491880" y="6309320"/>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070C0CA-37E3-453F-9FE0-729D0D5BABF1}" type="slidenum">
              <a:rPr lang="de-CH" smtClean="0"/>
              <a:pPr/>
              <a:t>‹Nr.›</a:t>
            </a:fld>
            <a:endParaRPr lang="de-CH"/>
          </a:p>
        </p:txBody>
      </p:sp>
      <p:pic>
        <p:nvPicPr>
          <p:cNvPr id="4" name="Grafik 3"/>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04056" y="6102684"/>
            <a:ext cx="2699792" cy="33747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8" r:id="rId9"/>
    <p:sldLayoutId id="2147483659" r:id="rId10"/>
  </p:sldLayoutIdLst>
  <p:timing>
    <p:tnLst>
      <p:par>
        <p:cTn id="1" dur="indefinite" restart="never" nodeType="tmRoot"/>
      </p:par>
    </p:tnLst>
  </p:timing>
  <p:hf hdr="0"/>
  <p:txStyles>
    <p:titleStyle>
      <a:lvl1pPr algn="ctr" defTabSz="914400" rtl="0" eaLnBrk="1" latinLnBrk="0" hangingPunct="1">
        <a:lnSpc>
          <a:spcPct val="100000"/>
        </a:lnSpc>
        <a:spcBef>
          <a:spcPct val="0"/>
        </a:spcBef>
        <a:buNone/>
        <a:defRPr sz="3200" b="0" kern="1200">
          <a:solidFill>
            <a:schemeClr val="tx2"/>
          </a:solidFill>
          <a:effectLst/>
          <a:latin typeface="Cambria" pitchFamily="18" charset="0"/>
          <a:ea typeface="+mj-ea"/>
          <a:cs typeface="+mj-cs"/>
        </a:defRPr>
      </a:lvl1pPr>
    </p:titleStyle>
    <p:bodyStyle>
      <a:lvl1pPr marL="342900" indent="-342900" algn="l" defTabSz="914400" rtl="0" eaLnBrk="1" latinLnBrk="0" hangingPunct="1">
        <a:spcBef>
          <a:spcPct val="20000"/>
        </a:spcBef>
        <a:buClr>
          <a:srgbClr val="FFC000"/>
        </a:buClr>
        <a:buFont typeface="Calibri" pitchFamily="34" charset="0"/>
        <a:buChar char="»"/>
        <a:defRPr sz="2400" b="0" kern="1200">
          <a:solidFill>
            <a:schemeClr val="accent2">
              <a:lumMod val="75000"/>
            </a:schemeClr>
          </a:solidFill>
          <a:latin typeface="Calibri" pitchFamily="34" charset="0"/>
          <a:ea typeface="+mn-ea"/>
          <a:cs typeface="+mn-cs"/>
        </a:defRPr>
      </a:lvl1pPr>
      <a:lvl2pPr marL="742950" indent="-285750" algn="l" defTabSz="914400" rtl="0" eaLnBrk="1" latinLnBrk="0" hangingPunct="1">
        <a:spcBef>
          <a:spcPct val="20000"/>
        </a:spcBef>
        <a:buFont typeface="Calibri" pitchFamily="34" charset="0"/>
        <a:buChar char="»"/>
        <a:defRPr sz="2000" i="1" kern="1200">
          <a:solidFill>
            <a:schemeClr val="accent4">
              <a:lumMod val="75000"/>
            </a:schemeClr>
          </a:solidFill>
          <a:latin typeface="Calibri" pitchFamily="34" charset="0"/>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Calibri" pitchFamily="34" charset="0"/>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Calibri" pitchFamily="34" charset="0"/>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Calibri" pitchFamily="34" charset="0"/>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4.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smtClean="0"/>
              <a:t>Medizin der Person –</a:t>
            </a:r>
            <a:br>
              <a:rPr lang="de-DE" dirty="0" smtClean="0"/>
            </a:br>
            <a:r>
              <a:rPr lang="de-DE" dirty="0" smtClean="0"/>
              <a:t>Ganzheitlichkeit </a:t>
            </a:r>
            <a:br>
              <a:rPr lang="de-DE" dirty="0" smtClean="0"/>
            </a:br>
            <a:r>
              <a:rPr lang="de-DE" dirty="0" smtClean="0"/>
              <a:t>im 21. Jahrhundert</a:t>
            </a:r>
            <a:endParaRPr lang="de-CH" dirty="0"/>
          </a:p>
        </p:txBody>
      </p:sp>
      <p:sp>
        <p:nvSpPr>
          <p:cNvPr id="3" name="Untertitel 2"/>
          <p:cNvSpPr>
            <a:spLocks noGrp="1"/>
          </p:cNvSpPr>
          <p:nvPr>
            <p:ph type="subTitle" idx="1"/>
          </p:nvPr>
        </p:nvSpPr>
        <p:spPr/>
        <p:txBody>
          <a:bodyPr>
            <a:normAutofit lnSpcReduction="10000"/>
          </a:bodyPr>
          <a:lstStyle/>
          <a:p>
            <a:r>
              <a:rPr lang="de-CH" dirty="0" smtClean="0"/>
              <a:t>Dr. med. Samuel Pfeifer</a:t>
            </a:r>
          </a:p>
          <a:p>
            <a:r>
              <a:rPr lang="de-CH" dirty="0" smtClean="0"/>
              <a:t>Klinik Sonnenhalde – Psychiatrie und Psychotherapie, Riehen / Schweiz</a:t>
            </a:r>
          </a:p>
        </p:txBody>
      </p:sp>
    </p:spTree>
    <p:extLst>
      <p:ext uri="{BB962C8B-B14F-4D97-AF65-F5344CB8AC3E}">
        <p14:creationId xmlns:p14="http://schemas.microsoft.com/office/powerpoint/2010/main" val="3969070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Medizinisch unerklärbare Syndrome</a:t>
            </a:r>
            <a:endParaRPr lang="de-CH" dirty="0"/>
          </a:p>
        </p:txBody>
      </p:sp>
      <p:sp>
        <p:nvSpPr>
          <p:cNvPr id="3" name="Inhaltsplatzhalter 2"/>
          <p:cNvSpPr>
            <a:spLocks noGrp="1"/>
          </p:cNvSpPr>
          <p:nvPr>
            <p:ph idx="1"/>
          </p:nvPr>
        </p:nvSpPr>
        <p:spPr/>
        <p:txBody>
          <a:bodyPr/>
          <a:lstStyle/>
          <a:p>
            <a:r>
              <a:rPr lang="de-CH" i="1" dirty="0"/>
              <a:t>„Meine invalidisierende chronische Krankheit ist realer als euer eingebildetes medizinisches Wissen!“ </a:t>
            </a:r>
            <a:r>
              <a:rPr lang="de-CH" i="1" dirty="0" smtClean="0"/>
              <a:t>(ein Patient)</a:t>
            </a:r>
          </a:p>
          <a:p>
            <a:r>
              <a:rPr lang="de-CH" dirty="0" smtClean="0"/>
              <a:t>25 % der Patienten in einer Hausarztpraxis leiden unter </a:t>
            </a:r>
            <a:r>
              <a:rPr lang="de-CH" dirty="0"/>
              <a:t>körperlichen Symptomen, die sich medizinisch nicht erklären lassen, allenfalls durch psychischen Stress. </a:t>
            </a:r>
            <a:endParaRPr lang="de-CH" dirty="0" smtClean="0"/>
          </a:p>
          <a:p>
            <a:r>
              <a:rPr lang="de-CH" dirty="0" smtClean="0"/>
              <a:t>Besonders </a:t>
            </a:r>
            <a:r>
              <a:rPr lang="de-CH" dirty="0"/>
              <a:t>häufig sind unerklärliche Schmerzen, lästige Verdauungsstörungen oder chronische Ermüdung. </a:t>
            </a:r>
            <a:endParaRPr lang="de-CH" dirty="0" smtClean="0"/>
          </a:p>
          <a:p>
            <a:r>
              <a:rPr lang="de-CH" dirty="0" smtClean="0"/>
              <a:t>Bei </a:t>
            </a:r>
            <a:r>
              <a:rPr lang="de-CH" dirty="0"/>
              <a:t>Patienten in Krankenhaus-Ambulatorien ist die Zahl noch höher, nämlich zwischen 30 und 50 % (</a:t>
            </a:r>
            <a:r>
              <a:rPr lang="de-CH" dirty="0" err="1"/>
              <a:t>Aggarwal</a:t>
            </a:r>
            <a:r>
              <a:rPr lang="de-CH" dirty="0"/>
              <a:t> et al. 2006).</a:t>
            </a:r>
          </a:p>
        </p:txBody>
      </p:sp>
    </p:spTree>
    <p:extLst>
      <p:ext uri="{BB962C8B-B14F-4D97-AF65-F5344CB8AC3E}">
        <p14:creationId xmlns:p14="http://schemas.microsoft.com/office/powerpoint/2010/main" val="1923819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324544" y="5805264"/>
            <a:ext cx="10369152" cy="105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 name="Titel 1"/>
          <p:cNvSpPr>
            <a:spLocks noGrp="1"/>
          </p:cNvSpPr>
          <p:nvPr>
            <p:ph type="title"/>
          </p:nvPr>
        </p:nvSpPr>
        <p:spPr/>
        <p:txBody>
          <a:bodyPr/>
          <a:lstStyle/>
          <a:p>
            <a:r>
              <a:rPr lang="de-CH" dirty="0" smtClean="0"/>
              <a:t>Behandlungswege</a:t>
            </a:r>
            <a:endParaRPr lang="de-CH" dirty="0"/>
          </a:p>
        </p:txBody>
      </p:sp>
      <p:pic>
        <p:nvPicPr>
          <p:cNvPr id="5" name="Inhaltsplatzhalt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11560" y="1216558"/>
            <a:ext cx="8008328" cy="5452801"/>
          </a:xfrm>
        </p:spPr>
      </p:pic>
      <p:sp>
        <p:nvSpPr>
          <p:cNvPr id="3" name="Rechteck 2"/>
          <p:cNvSpPr/>
          <p:nvPr/>
        </p:nvSpPr>
        <p:spPr>
          <a:xfrm>
            <a:off x="3095836" y="5013176"/>
            <a:ext cx="5076564" cy="1584176"/>
          </a:xfrm>
          <a:prstGeom prst="rect">
            <a:avLst/>
          </a:prstGeom>
          <a:solidFill>
            <a:srgbClr val="FFC000">
              <a:alpha val="34000"/>
            </a:srgbClr>
          </a:solidFill>
          <a:ln w="76200">
            <a:solidFill>
              <a:srgbClr val="FF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de-CH"/>
          </a:p>
        </p:txBody>
      </p:sp>
    </p:spTree>
    <p:extLst>
      <p:ext uri="{BB962C8B-B14F-4D97-AF65-F5344CB8AC3E}">
        <p14:creationId xmlns:p14="http://schemas.microsoft.com/office/powerpoint/2010/main" val="1478034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Sehnsucht nach Heilung</a:t>
            </a:r>
            <a:endParaRPr lang="de-CH" dirty="0"/>
          </a:p>
        </p:txBody>
      </p:sp>
      <p:sp>
        <p:nvSpPr>
          <p:cNvPr id="3" name="Inhaltsplatzhalter 2"/>
          <p:cNvSpPr>
            <a:spLocks noGrp="1"/>
          </p:cNvSpPr>
          <p:nvPr>
            <p:ph idx="1"/>
          </p:nvPr>
        </p:nvSpPr>
        <p:spPr>
          <a:xfrm>
            <a:off x="4644008" y="1700808"/>
            <a:ext cx="4042792" cy="4425355"/>
          </a:xfrm>
        </p:spPr>
        <p:txBody>
          <a:bodyPr>
            <a:normAutofit lnSpcReduction="10000"/>
          </a:bodyPr>
          <a:lstStyle/>
          <a:p>
            <a:r>
              <a:rPr lang="de-CH" dirty="0" smtClean="0"/>
              <a:t>Menschen suchen in ihrer Not nicht immer Hilfe am «logischen Ort»</a:t>
            </a:r>
          </a:p>
          <a:p>
            <a:r>
              <a:rPr lang="de-CH" dirty="0" smtClean="0"/>
              <a:t>Im Bemühen, etwas zu tun, sucht man immer neue Heilungswege</a:t>
            </a:r>
          </a:p>
          <a:p>
            <a:r>
              <a:rPr lang="de-CH" dirty="0" smtClean="0"/>
              <a:t>Häufige Arztwechsel</a:t>
            </a:r>
          </a:p>
          <a:p>
            <a:r>
              <a:rPr lang="de-CH" dirty="0" smtClean="0"/>
              <a:t>Komplementärmedizin</a:t>
            </a:r>
          </a:p>
          <a:p>
            <a:r>
              <a:rPr lang="de-CH" dirty="0" smtClean="0"/>
              <a:t>Esoterik</a:t>
            </a:r>
          </a:p>
          <a:p>
            <a:r>
              <a:rPr lang="de-CH" dirty="0" smtClean="0"/>
              <a:t>Traditionelle und spirituelle Heilmethoden</a:t>
            </a:r>
            <a:endParaRPr lang="de-CH" dirty="0"/>
          </a:p>
        </p:txBody>
      </p:sp>
      <p:sp>
        <p:nvSpPr>
          <p:cNvPr id="4" name="Foliennummernplatzhalter 3"/>
          <p:cNvSpPr>
            <a:spLocks noGrp="1"/>
          </p:cNvSpPr>
          <p:nvPr>
            <p:ph type="sldNum" sz="quarter" idx="4"/>
          </p:nvPr>
        </p:nvSpPr>
        <p:spPr>
          <a:xfrm>
            <a:off x="8645159" y="116632"/>
            <a:ext cx="561975" cy="365125"/>
          </a:xfrm>
          <a:prstGeom prst="rect">
            <a:avLst/>
          </a:prstGeom>
        </p:spPr>
        <p:txBody>
          <a:bodyPr/>
          <a:lstStyle/>
          <a:p>
            <a:fld id="{BA9B540C-44DA-4F69-89C9-7C84606640D3}" type="slidenum">
              <a:rPr lang="en-US" smtClean="0"/>
              <a:pPr/>
              <a:t>12</a:t>
            </a:fld>
            <a:endParaRPr lang="en-US" dirty="0"/>
          </a:p>
        </p:txBody>
      </p:sp>
      <p:sp>
        <p:nvSpPr>
          <p:cNvPr id="5" name="Stern mit 12 Zacken 4"/>
          <p:cNvSpPr/>
          <p:nvPr/>
        </p:nvSpPr>
        <p:spPr>
          <a:xfrm rot="19638140">
            <a:off x="-64740" y="2180380"/>
            <a:ext cx="4997235" cy="1894600"/>
          </a:xfrm>
          <a:prstGeom prst="star1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smtClean="0">
                <a:latin typeface="Calibri" pitchFamily="34" charset="0"/>
              </a:rPr>
              <a:t>HILFESUCHENDES</a:t>
            </a:r>
          </a:p>
          <a:p>
            <a:pPr algn="ctr"/>
            <a:r>
              <a:rPr lang="de-CH" sz="2400" b="1" dirty="0" smtClean="0">
                <a:latin typeface="Calibri" pitchFamily="34" charset="0"/>
              </a:rPr>
              <a:t>VERHALTEN</a:t>
            </a:r>
            <a:endParaRPr lang="de-CH" sz="2400" b="1" dirty="0">
              <a:latin typeface="Calibri" pitchFamily="34" charset="0"/>
            </a:endParaRPr>
          </a:p>
        </p:txBody>
      </p:sp>
      <p:sp>
        <p:nvSpPr>
          <p:cNvPr id="6" name="Textfeld 5"/>
          <p:cNvSpPr txBox="1"/>
          <p:nvPr/>
        </p:nvSpPr>
        <p:spPr>
          <a:xfrm>
            <a:off x="755576" y="4581128"/>
            <a:ext cx="3816424" cy="1477328"/>
          </a:xfrm>
          <a:prstGeom prst="rect">
            <a:avLst/>
          </a:prstGeom>
          <a:noFill/>
        </p:spPr>
        <p:txBody>
          <a:bodyPr wrap="square" rtlCol="0">
            <a:spAutoFit/>
          </a:bodyPr>
          <a:lstStyle/>
          <a:p>
            <a:r>
              <a:rPr lang="de-CH" sz="2400" b="1" dirty="0" smtClean="0">
                <a:solidFill>
                  <a:srgbClr val="C00000"/>
                </a:solidFill>
                <a:latin typeface="Calibri" pitchFamily="34" charset="0"/>
              </a:rPr>
              <a:t>«Ich möchte ernst genommen werden als Person!»</a:t>
            </a:r>
            <a:endParaRPr lang="de-CH" sz="2400" b="1" dirty="0">
              <a:solidFill>
                <a:srgbClr val="C00000"/>
              </a:solidFill>
              <a:latin typeface="Calibri" pitchFamily="34" charset="0"/>
            </a:endParaRPr>
          </a:p>
          <a:p>
            <a:endParaRPr lang="de-CH" b="1" dirty="0">
              <a:solidFill>
                <a:srgbClr val="C00000"/>
              </a:solidFill>
            </a:endParaRPr>
          </a:p>
        </p:txBody>
      </p:sp>
    </p:spTree>
    <p:extLst>
      <p:ext uri="{BB962C8B-B14F-4D97-AF65-F5344CB8AC3E}">
        <p14:creationId xmlns:p14="http://schemas.microsoft.com/office/powerpoint/2010/main" val="29237774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Was hilft? – Was trägt?</a:t>
            </a:r>
            <a:endParaRPr lang="de-CH" dirty="0"/>
          </a:p>
        </p:txBody>
      </p:sp>
      <p:pic>
        <p:nvPicPr>
          <p:cNvPr id="5" name="Inhaltsplatzhalt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484784"/>
            <a:ext cx="8229600" cy="4134872"/>
          </a:xfrm>
        </p:spPr>
      </p:pic>
    </p:spTree>
    <p:extLst>
      <p:ext uri="{BB962C8B-B14F-4D97-AF65-F5344CB8AC3E}">
        <p14:creationId xmlns:p14="http://schemas.microsoft.com/office/powerpoint/2010/main" val="38635827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Botschafter einer </a:t>
            </a:r>
            <a:r>
              <a:rPr lang="de-CH" dirty="0" err="1" smtClean="0"/>
              <a:t>person</a:t>
            </a:r>
            <a:r>
              <a:rPr lang="de-CH" dirty="0" smtClean="0"/>
              <a:t>-zentrierten Medizin </a:t>
            </a:r>
            <a:endParaRPr lang="de-CH" dirty="0"/>
          </a:p>
        </p:txBody>
      </p:sp>
      <p:sp>
        <p:nvSpPr>
          <p:cNvPr id="3" name="Inhaltsplatzhalter 2"/>
          <p:cNvSpPr>
            <a:spLocks noGrp="1"/>
          </p:cNvSpPr>
          <p:nvPr>
            <p:ph idx="1"/>
          </p:nvPr>
        </p:nvSpPr>
        <p:spPr>
          <a:xfrm>
            <a:off x="1043608" y="2132856"/>
            <a:ext cx="7643192" cy="3993307"/>
          </a:xfrm>
        </p:spPr>
        <p:txBody>
          <a:bodyPr>
            <a:normAutofit/>
          </a:bodyPr>
          <a:lstStyle/>
          <a:p>
            <a:pPr marL="1071563" indent="-1071563"/>
            <a:r>
              <a:rPr lang="de-CH" sz="6000" b="1" dirty="0" smtClean="0">
                <a:solidFill>
                  <a:schemeClr val="accent4">
                    <a:lumMod val="75000"/>
                  </a:schemeClr>
                </a:solidFill>
              </a:rPr>
              <a:t>Paul Tournier</a:t>
            </a:r>
          </a:p>
          <a:p>
            <a:pPr marL="1071563" indent="-1071563"/>
            <a:r>
              <a:rPr lang="de-CH" sz="6000" b="1" dirty="0" smtClean="0">
                <a:solidFill>
                  <a:schemeClr val="accent4">
                    <a:lumMod val="75000"/>
                  </a:schemeClr>
                </a:solidFill>
              </a:rPr>
              <a:t>Viktor E. Frankl</a:t>
            </a:r>
          </a:p>
          <a:p>
            <a:pPr marL="1071563" indent="-1071563"/>
            <a:r>
              <a:rPr lang="de-CH" sz="6000" b="1" dirty="0" smtClean="0">
                <a:solidFill>
                  <a:schemeClr val="accent4">
                    <a:lumMod val="75000"/>
                  </a:schemeClr>
                </a:solidFill>
              </a:rPr>
              <a:t>Carl R. Rogers</a:t>
            </a:r>
          </a:p>
          <a:p>
            <a:pPr marL="0" indent="0">
              <a:buNone/>
            </a:pPr>
            <a:endParaRPr lang="de-CH" sz="6000" b="1" dirty="0">
              <a:solidFill>
                <a:schemeClr val="accent4">
                  <a:lumMod val="75000"/>
                </a:schemeClr>
              </a:solidFill>
            </a:endParaRPr>
          </a:p>
        </p:txBody>
      </p:sp>
      <p:sp>
        <p:nvSpPr>
          <p:cNvPr id="4" name="Foliennummernplatzhalter 3"/>
          <p:cNvSpPr>
            <a:spLocks noGrp="1"/>
          </p:cNvSpPr>
          <p:nvPr>
            <p:ph type="sldNum" sz="quarter" idx="4"/>
          </p:nvPr>
        </p:nvSpPr>
        <p:spPr>
          <a:xfrm>
            <a:off x="8676456" y="-99392"/>
            <a:ext cx="561975" cy="365125"/>
          </a:xfrm>
          <a:prstGeom prst="rect">
            <a:avLst/>
          </a:prstGeom>
        </p:spPr>
        <p:txBody>
          <a:bodyPr/>
          <a:lstStyle/>
          <a:p>
            <a:fld id="{BA9B540C-44DA-4F69-89C9-7C84606640D3}" type="slidenum">
              <a:rPr lang="en-US" smtClean="0"/>
              <a:pPr/>
              <a:t>14</a:t>
            </a:fld>
            <a:endParaRPr lang="en-US"/>
          </a:p>
        </p:txBody>
      </p:sp>
    </p:spTree>
    <p:extLst>
      <p:ext uri="{BB962C8B-B14F-4D97-AF65-F5344CB8AC3E}">
        <p14:creationId xmlns:p14="http://schemas.microsoft.com/office/powerpoint/2010/main" val="39132479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Paul Tournier</a:t>
            </a:r>
            <a:r>
              <a:rPr lang="fr-FR" dirty="0" smtClean="0"/>
              <a:t>, </a:t>
            </a:r>
            <a:r>
              <a:rPr lang="fr-FR" dirty="0"/>
              <a:t>Genf (1898 – 1986)</a:t>
            </a:r>
            <a:r>
              <a:rPr lang="de-CH" dirty="0" smtClean="0"/>
              <a:t> </a:t>
            </a:r>
            <a:endParaRPr lang="de-CH" dirty="0"/>
          </a:p>
        </p:txBody>
      </p:sp>
      <p:sp>
        <p:nvSpPr>
          <p:cNvPr id="5" name="Inhaltsplatzhalter 4"/>
          <p:cNvSpPr>
            <a:spLocks noGrp="1"/>
          </p:cNvSpPr>
          <p:nvPr>
            <p:ph sz="half" idx="2"/>
          </p:nvPr>
        </p:nvSpPr>
        <p:spPr>
          <a:xfrm>
            <a:off x="3347864" y="1600200"/>
            <a:ext cx="5338936" cy="4525963"/>
          </a:xfrm>
        </p:spPr>
        <p:txBody>
          <a:bodyPr>
            <a:normAutofit fontScale="92500" lnSpcReduction="10000"/>
          </a:bodyPr>
          <a:lstStyle/>
          <a:p>
            <a:r>
              <a:rPr lang="de-CH" dirty="0" smtClean="0"/>
              <a:t>Wenn </a:t>
            </a:r>
            <a:r>
              <a:rPr lang="de-CH" dirty="0"/>
              <a:t>man sich für die Person interessiert, muss man sich auch die Zeit nehmen, ihr zuzuhören, und während der Sprechstunde hat man ja dazu nicht Zeit. </a:t>
            </a:r>
          </a:p>
          <a:p>
            <a:r>
              <a:rPr lang="de-CH" dirty="0" smtClean="0"/>
              <a:t>Darauf </a:t>
            </a:r>
            <a:r>
              <a:rPr lang="de-CH" dirty="0"/>
              <a:t>habe ich angefangen, die, die sich mir öffneten, auf abends einzuladen, um ruhig am Kaminfeuer mit ihnen reden zu können. Während des Tages also war es die traditionelle Arztpraxis, und abends kamen die brüderlichen Gespräche am Kaminfeuer. Da hatte ich dann nicht den Anspruch, Medizin zu praktizieren, das war eher eine Art menschliches Priesteramt</a:t>
            </a:r>
            <a:r>
              <a:rPr lang="de-CH" dirty="0" smtClean="0"/>
              <a:t>“</a:t>
            </a:r>
            <a:endParaRPr lang="de-CH" dirty="0"/>
          </a:p>
        </p:txBody>
      </p:sp>
      <p:pic>
        <p:nvPicPr>
          <p:cNvPr id="3" name="Inhaltsplatzhalter 2"/>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725388" y="1707356"/>
            <a:ext cx="2369716" cy="2369716"/>
          </a:xfrm>
        </p:spPr>
      </p:pic>
      <p:sp>
        <p:nvSpPr>
          <p:cNvPr id="4" name="Foliennummernplatzhalter 3"/>
          <p:cNvSpPr>
            <a:spLocks noGrp="1"/>
          </p:cNvSpPr>
          <p:nvPr>
            <p:ph type="sldNum" sz="quarter" idx="4"/>
          </p:nvPr>
        </p:nvSpPr>
        <p:spPr>
          <a:xfrm>
            <a:off x="8582025" y="-100013"/>
            <a:ext cx="561975" cy="365126"/>
          </a:xfrm>
          <a:prstGeom prst="rect">
            <a:avLst/>
          </a:prstGeom>
        </p:spPr>
        <p:txBody>
          <a:bodyPr/>
          <a:lstStyle/>
          <a:p>
            <a:fld id="{BA9B540C-44DA-4F69-89C9-7C84606640D3}" type="slidenum">
              <a:rPr lang="en-US" smtClean="0"/>
              <a:pPr/>
              <a:t>15</a:t>
            </a:fld>
            <a:endParaRPr lang="en-US"/>
          </a:p>
        </p:txBody>
      </p:sp>
    </p:spTree>
    <p:extLst>
      <p:ext uri="{BB962C8B-B14F-4D97-AF65-F5344CB8AC3E}">
        <p14:creationId xmlns:p14="http://schemas.microsoft.com/office/powerpoint/2010/main" val="17543007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Viktor Frankl, Wien (1905 – 1997)</a:t>
            </a:r>
          </a:p>
        </p:txBody>
      </p:sp>
      <p:sp>
        <p:nvSpPr>
          <p:cNvPr id="5" name="Inhaltsplatzhalter 4"/>
          <p:cNvSpPr>
            <a:spLocks noGrp="1"/>
          </p:cNvSpPr>
          <p:nvPr>
            <p:ph sz="half" idx="2"/>
          </p:nvPr>
        </p:nvSpPr>
        <p:spPr>
          <a:xfrm>
            <a:off x="3347864" y="1600200"/>
            <a:ext cx="5338936" cy="4525963"/>
          </a:xfrm>
        </p:spPr>
        <p:txBody>
          <a:bodyPr>
            <a:normAutofit fontScale="92500" lnSpcReduction="20000"/>
          </a:bodyPr>
          <a:lstStyle/>
          <a:p>
            <a:r>
              <a:rPr lang="de-CH" dirty="0"/>
              <a:t>Die Psychotherapie seiner Zeit stehe in der Gefahr, den Menschen „zu versachlichen und zu entpersönlichen</a:t>
            </a:r>
            <a:r>
              <a:rPr lang="de-CH" dirty="0" smtClean="0"/>
              <a:t>“.  </a:t>
            </a:r>
            <a:r>
              <a:rPr lang="de-CH" dirty="0"/>
              <a:t>„Der Patient selbst wird dann als Mensch nicht mehr ernst genommen. Wir können den Sachverhalt auch so formulieren, dass wir sagen: Seinem Glauben wird nicht mehr geglaubt. … Wie unter solchen Umständen noch ein Vertrauensverhältnis aufgebaut werden soll, lässt sich kaum vorstellen.“ </a:t>
            </a:r>
            <a:r>
              <a:rPr lang="de-CH" dirty="0" smtClean="0"/>
              <a:t/>
            </a:r>
            <a:br>
              <a:rPr lang="de-CH" dirty="0" smtClean="0"/>
            </a:br>
            <a:endParaRPr lang="de-CH" dirty="0" smtClean="0"/>
          </a:p>
          <a:p>
            <a:r>
              <a:rPr lang="de-CH" b="1" dirty="0" smtClean="0"/>
              <a:t>«Das </a:t>
            </a:r>
            <a:r>
              <a:rPr lang="de-CH" b="1" dirty="0"/>
              <a:t>Leben erweist sich grundsätzlich auch dann noch als sinnvoll, wenn es weder schöpferisch fruchtbar noch reich an Erleben ist</a:t>
            </a:r>
            <a:r>
              <a:rPr lang="de-CH" b="1" dirty="0" smtClean="0"/>
              <a:t>.»</a:t>
            </a:r>
            <a:endParaRPr lang="de-CH" b="1" dirty="0"/>
          </a:p>
        </p:txBody>
      </p:sp>
      <p:sp>
        <p:nvSpPr>
          <p:cNvPr id="4" name="Foliennummernplatzhalter 3"/>
          <p:cNvSpPr>
            <a:spLocks noGrp="1"/>
          </p:cNvSpPr>
          <p:nvPr>
            <p:ph type="sldNum" sz="quarter" idx="4"/>
          </p:nvPr>
        </p:nvSpPr>
        <p:spPr>
          <a:xfrm>
            <a:off x="8582025" y="-100013"/>
            <a:ext cx="561975" cy="365126"/>
          </a:xfrm>
          <a:prstGeom prst="rect">
            <a:avLst/>
          </a:prstGeom>
        </p:spPr>
        <p:txBody>
          <a:bodyPr/>
          <a:lstStyle/>
          <a:p>
            <a:fld id="{BA9B540C-44DA-4F69-89C9-7C84606640D3}" type="slidenum">
              <a:rPr lang="en-US" smtClean="0"/>
              <a:pPr/>
              <a:t>16</a:t>
            </a:fld>
            <a:endParaRPr lang="en-US"/>
          </a:p>
        </p:txBody>
      </p:sp>
      <p:pic>
        <p:nvPicPr>
          <p:cNvPr id="12" name="Inhaltsplatzhalter 11"/>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755576" y="1700808"/>
            <a:ext cx="2333650" cy="2333650"/>
          </a:xfrm>
        </p:spPr>
      </p:pic>
    </p:spTree>
    <p:extLst>
      <p:ext uri="{BB962C8B-B14F-4D97-AF65-F5344CB8AC3E}">
        <p14:creationId xmlns:p14="http://schemas.microsoft.com/office/powerpoint/2010/main" val="32982036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Carl R. Rogers, Kalifornien (1902 – 1987)</a:t>
            </a:r>
          </a:p>
        </p:txBody>
      </p:sp>
      <p:sp>
        <p:nvSpPr>
          <p:cNvPr id="5" name="Inhaltsplatzhalter 4"/>
          <p:cNvSpPr>
            <a:spLocks noGrp="1"/>
          </p:cNvSpPr>
          <p:nvPr>
            <p:ph sz="half" idx="2"/>
          </p:nvPr>
        </p:nvSpPr>
        <p:spPr>
          <a:xfrm>
            <a:off x="3347864" y="1600200"/>
            <a:ext cx="5338936" cy="4525963"/>
          </a:xfrm>
        </p:spPr>
        <p:txBody>
          <a:bodyPr>
            <a:normAutofit fontScale="92500" lnSpcReduction="10000"/>
          </a:bodyPr>
          <a:lstStyle/>
          <a:p>
            <a:r>
              <a:rPr lang="de-CH" b="1" dirty="0" smtClean="0"/>
              <a:t>Humanistische Psychotherapie – </a:t>
            </a:r>
            <a:r>
              <a:rPr lang="de-CH" b="1" dirty="0" err="1" smtClean="0"/>
              <a:t>person</a:t>
            </a:r>
            <a:r>
              <a:rPr lang="de-CH" b="1" dirty="0" smtClean="0"/>
              <a:t>-zentrierte Psychotherapie</a:t>
            </a:r>
          </a:p>
          <a:p>
            <a:r>
              <a:rPr lang="de-CH" dirty="0"/>
              <a:t>tiefe Überzeugung, dass im Menschen selbst die Quellen der Kraft, der „Selbstaktualisierung“ sei, die von äusseren Einengungen befreit, zu einer glück-bringenden „Selbstverwirklichung“  führen könne</a:t>
            </a:r>
            <a:r>
              <a:rPr lang="de-CH" dirty="0" smtClean="0"/>
              <a:t>.</a:t>
            </a:r>
          </a:p>
          <a:p>
            <a:r>
              <a:rPr lang="de-CH" dirty="0"/>
              <a:t>Der Mensch an sich sei gut und trage alles in sich, was zu seiner Heilung notwendig sei</a:t>
            </a:r>
            <a:r>
              <a:rPr lang="de-CH" dirty="0" smtClean="0"/>
              <a:t>.</a:t>
            </a:r>
          </a:p>
          <a:p>
            <a:r>
              <a:rPr lang="de-CH" dirty="0"/>
              <a:t>Allerdings - Kritik: «Tiefe Gefühle ohne Verantwortung»</a:t>
            </a:r>
            <a:r>
              <a:rPr lang="de-CH" dirty="0" smtClean="0"/>
              <a:t/>
            </a:r>
            <a:br>
              <a:rPr lang="de-CH" dirty="0" smtClean="0"/>
            </a:br>
            <a:endParaRPr lang="de-CH" b="1" dirty="0"/>
          </a:p>
        </p:txBody>
      </p:sp>
      <p:sp>
        <p:nvSpPr>
          <p:cNvPr id="4" name="Foliennummernplatzhalter 3"/>
          <p:cNvSpPr>
            <a:spLocks noGrp="1"/>
          </p:cNvSpPr>
          <p:nvPr>
            <p:ph type="sldNum" sz="quarter" idx="4"/>
          </p:nvPr>
        </p:nvSpPr>
        <p:spPr>
          <a:xfrm>
            <a:off x="8582025" y="-100013"/>
            <a:ext cx="561975" cy="365126"/>
          </a:xfrm>
          <a:prstGeom prst="rect">
            <a:avLst/>
          </a:prstGeom>
        </p:spPr>
        <p:txBody>
          <a:bodyPr/>
          <a:lstStyle/>
          <a:p>
            <a:fld id="{BA9B540C-44DA-4F69-89C9-7C84606640D3}" type="slidenum">
              <a:rPr lang="en-US" smtClean="0"/>
              <a:pPr/>
              <a:t>17</a:t>
            </a:fld>
            <a:endParaRPr lang="en-US"/>
          </a:p>
        </p:txBody>
      </p:sp>
      <p:pic>
        <p:nvPicPr>
          <p:cNvPr id="8" name="Inhaltsplatzhalter 7"/>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755576" y="1700808"/>
            <a:ext cx="2376264" cy="2376264"/>
          </a:xfrm>
        </p:spPr>
      </p:pic>
    </p:spTree>
    <p:extLst>
      <p:ext uri="{BB962C8B-B14F-4D97-AF65-F5344CB8AC3E}">
        <p14:creationId xmlns:p14="http://schemas.microsoft.com/office/powerpoint/2010/main" val="18196889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Martin Buber, Wien/Jerusalem (1878 – 1965)</a:t>
            </a:r>
            <a:endParaRPr lang="de-CH" dirty="0"/>
          </a:p>
        </p:txBody>
      </p:sp>
      <p:sp>
        <p:nvSpPr>
          <p:cNvPr id="5" name="Inhaltsplatzhalter 4"/>
          <p:cNvSpPr>
            <a:spLocks noGrp="1"/>
          </p:cNvSpPr>
          <p:nvPr>
            <p:ph sz="half" idx="2"/>
          </p:nvPr>
        </p:nvSpPr>
        <p:spPr>
          <a:xfrm>
            <a:off x="3347864" y="1600200"/>
            <a:ext cx="5338936" cy="4525963"/>
          </a:xfrm>
        </p:spPr>
        <p:txBody>
          <a:bodyPr>
            <a:normAutofit/>
          </a:bodyPr>
          <a:lstStyle/>
          <a:p>
            <a:pPr marL="0" indent="0">
              <a:buNone/>
            </a:pPr>
            <a:r>
              <a:rPr lang="de-CH" b="1" dirty="0" smtClean="0"/>
              <a:t>«Der </a:t>
            </a:r>
            <a:r>
              <a:rPr lang="de-CH" b="1" dirty="0"/>
              <a:t>Mensch wird am Du zum Ich</a:t>
            </a:r>
            <a:r>
              <a:rPr lang="de-CH" b="1" dirty="0" smtClean="0"/>
              <a:t>.»</a:t>
            </a:r>
          </a:p>
          <a:p>
            <a:pPr marL="0" indent="0">
              <a:buNone/>
            </a:pPr>
            <a:endParaRPr lang="de-CH" b="1" dirty="0"/>
          </a:p>
          <a:p>
            <a:pPr marL="0" indent="0">
              <a:buNone/>
            </a:pPr>
            <a:r>
              <a:rPr lang="de-CH" b="1" dirty="0" smtClean="0"/>
              <a:t>«Alles </a:t>
            </a:r>
            <a:r>
              <a:rPr lang="de-CH" b="1" dirty="0"/>
              <a:t>wirkliche Leben ist Begegnung</a:t>
            </a:r>
            <a:r>
              <a:rPr lang="de-CH" b="1" dirty="0" smtClean="0"/>
              <a:t>.»</a:t>
            </a:r>
            <a:endParaRPr lang="de-CH" b="1" dirty="0"/>
          </a:p>
        </p:txBody>
      </p:sp>
      <p:sp>
        <p:nvSpPr>
          <p:cNvPr id="4" name="Foliennummernplatzhalter 3"/>
          <p:cNvSpPr>
            <a:spLocks noGrp="1"/>
          </p:cNvSpPr>
          <p:nvPr>
            <p:ph type="sldNum" sz="quarter" idx="4"/>
          </p:nvPr>
        </p:nvSpPr>
        <p:spPr>
          <a:xfrm>
            <a:off x="8582025" y="-100013"/>
            <a:ext cx="561975" cy="365126"/>
          </a:xfrm>
          <a:prstGeom prst="rect">
            <a:avLst/>
          </a:prstGeom>
        </p:spPr>
        <p:txBody>
          <a:bodyPr/>
          <a:lstStyle/>
          <a:p>
            <a:fld id="{BA9B540C-44DA-4F69-89C9-7C84606640D3}" type="slidenum">
              <a:rPr lang="en-US" smtClean="0"/>
              <a:pPr/>
              <a:t>18</a:t>
            </a:fld>
            <a:endParaRPr lang="en-US"/>
          </a:p>
        </p:txBody>
      </p:sp>
      <p:pic>
        <p:nvPicPr>
          <p:cNvPr id="6" name="Inhaltsplatzhalter 5"/>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683568" y="1700809"/>
            <a:ext cx="2376264" cy="2376264"/>
          </a:xfrm>
        </p:spPr>
      </p:pic>
    </p:spTree>
    <p:extLst>
      <p:ext uri="{BB962C8B-B14F-4D97-AF65-F5344CB8AC3E}">
        <p14:creationId xmlns:p14="http://schemas.microsoft.com/office/powerpoint/2010/main" val="10837549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e 3"/>
          <p:cNvGraphicFramePr>
            <a:graphicFrameLocks noGrp="1"/>
          </p:cNvGraphicFramePr>
          <p:nvPr>
            <p:extLst>
              <p:ext uri="{D42A27DB-BD31-4B8C-83A1-F6EECF244321}">
                <p14:modId xmlns:p14="http://schemas.microsoft.com/office/powerpoint/2010/main" val="1459370691"/>
              </p:ext>
            </p:extLst>
          </p:nvPr>
        </p:nvGraphicFramePr>
        <p:xfrm>
          <a:off x="251520" y="1988840"/>
          <a:ext cx="8496944" cy="3787478"/>
        </p:xfrm>
        <a:graphic>
          <a:graphicData uri="http://schemas.openxmlformats.org/drawingml/2006/table">
            <a:tbl>
              <a:tblPr firstRow="1" firstCol="1" bandRow="1">
                <a:tableStyleId>{5C22544A-7EE6-4342-B048-85BDC9FD1C3A}</a:tableStyleId>
              </a:tblPr>
              <a:tblGrid>
                <a:gridCol w="1296144"/>
                <a:gridCol w="1944216"/>
                <a:gridCol w="2658466"/>
                <a:gridCol w="2598118"/>
              </a:tblGrid>
              <a:tr h="312035">
                <a:tc>
                  <a:txBody>
                    <a:bodyPr/>
                    <a:lstStyle/>
                    <a:p>
                      <a:pPr>
                        <a:spcAft>
                          <a:spcPts val="0"/>
                        </a:spcAft>
                      </a:pPr>
                      <a:r>
                        <a:rPr lang="de-CH" sz="2000" dirty="0">
                          <a:effectLst/>
                        </a:rPr>
                        <a:t>Autor</a:t>
                      </a:r>
                      <a:endParaRPr lang="de-CH" sz="2000" dirty="0">
                        <a:effectLst/>
                        <a:latin typeface="Calibri"/>
                        <a:ea typeface="Calibri"/>
                        <a:cs typeface="Times New Roman"/>
                      </a:endParaRPr>
                    </a:p>
                  </a:txBody>
                  <a:tcPr marL="68580" marR="68580" marT="0" marB="0"/>
                </a:tc>
                <a:tc>
                  <a:txBody>
                    <a:bodyPr/>
                    <a:lstStyle/>
                    <a:p>
                      <a:pPr>
                        <a:spcAft>
                          <a:spcPts val="0"/>
                        </a:spcAft>
                      </a:pPr>
                      <a:r>
                        <a:rPr lang="de-CH" sz="2000">
                          <a:effectLst/>
                        </a:rPr>
                        <a:t>Schule</a:t>
                      </a:r>
                      <a:endParaRPr lang="de-CH" sz="2000">
                        <a:effectLst/>
                        <a:latin typeface="Calibri"/>
                        <a:ea typeface="Calibri"/>
                        <a:cs typeface="Times New Roman"/>
                      </a:endParaRPr>
                    </a:p>
                  </a:txBody>
                  <a:tcPr marL="68580" marR="68580" marT="0" marB="0"/>
                </a:tc>
                <a:tc>
                  <a:txBody>
                    <a:bodyPr/>
                    <a:lstStyle/>
                    <a:p>
                      <a:pPr>
                        <a:spcAft>
                          <a:spcPts val="0"/>
                        </a:spcAft>
                      </a:pPr>
                      <a:r>
                        <a:rPr lang="de-CH" sz="2000">
                          <a:effectLst/>
                        </a:rPr>
                        <a:t>Zielgruppe</a:t>
                      </a:r>
                      <a:endParaRPr lang="de-CH" sz="2000">
                        <a:effectLst/>
                        <a:latin typeface="Calibri"/>
                        <a:ea typeface="Calibri"/>
                        <a:cs typeface="Times New Roman"/>
                      </a:endParaRPr>
                    </a:p>
                  </a:txBody>
                  <a:tcPr marL="68580" marR="68580" marT="0" marB="0"/>
                </a:tc>
                <a:tc>
                  <a:txBody>
                    <a:bodyPr/>
                    <a:lstStyle/>
                    <a:p>
                      <a:pPr>
                        <a:spcAft>
                          <a:spcPts val="0"/>
                        </a:spcAft>
                      </a:pPr>
                      <a:r>
                        <a:rPr lang="de-CH" sz="2000">
                          <a:effectLst/>
                        </a:rPr>
                        <a:t>Hauptbetonung</a:t>
                      </a:r>
                      <a:endParaRPr lang="de-CH" sz="2000">
                        <a:effectLst/>
                        <a:latin typeface="Calibri"/>
                        <a:ea typeface="Calibri"/>
                        <a:cs typeface="Times New Roman"/>
                      </a:endParaRPr>
                    </a:p>
                  </a:txBody>
                  <a:tcPr marL="68580" marR="68580" marT="0" marB="0"/>
                </a:tc>
              </a:tr>
              <a:tr h="1248139">
                <a:tc>
                  <a:txBody>
                    <a:bodyPr/>
                    <a:lstStyle/>
                    <a:p>
                      <a:pPr>
                        <a:spcAft>
                          <a:spcPts val="0"/>
                        </a:spcAft>
                      </a:pPr>
                      <a:r>
                        <a:rPr lang="de-CH" sz="1600" dirty="0">
                          <a:effectLst/>
                        </a:rPr>
                        <a:t>Tournier</a:t>
                      </a:r>
                      <a:endParaRPr lang="de-CH" sz="1600" dirty="0">
                        <a:effectLst/>
                        <a:latin typeface="Calibri"/>
                        <a:ea typeface="Calibri"/>
                        <a:cs typeface="Times New Roman"/>
                      </a:endParaRPr>
                    </a:p>
                  </a:txBody>
                  <a:tcPr marL="68580" marR="68580" marT="72000" marB="0"/>
                </a:tc>
                <a:tc>
                  <a:txBody>
                    <a:bodyPr/>
                    <a:lstStyle/>
                    <a:p>
                      <a:pPr>
                        <a:spcAft>
                          <a:spcPts val="0"/>
                        </a:spcAft>
                      </a:pPr>
                      <a:r>
                        <a:rPr lang="de-CH" sz="1600" dirty="0">
                          <a:effectLst/>
                        </a:rPr>
                        <a:t>„Medizin der Person“</a:t>
                      </a:r>
                      <a:endParaRPr lang="de-CH" sz="1600" dirty="0">
                        <a:effectLst/>
                        <a:latin typeface="Calibri"/>
                        <a:ea typeface="Calibri"/>
                        <a:cs typeface="Times New Roman"/>
                      </a:endParaRPr>
                    </a:p>
                  </a:txBody>
                  <a:tcPr marL="68580" marR="68580" marT="72000" marB="0"/>
                </a:tc>
                <a:tc>
                  <a:txBody>
                    <a:bodyPr/>
                    <a:lstStyle/>
                    <a:p>
                      <a:pPr>
                        <a:spcAft>
                          <a:spcPts val="0"/>
                        </a:spcAft>
                      </a:pPr>
                      <a:r>
                        <a:rPr lang="de-CH" sz="1600">
                          <a:effectLst/>
                        </a:rPr>
                        <a:t>Psychosomatisch leidende Menschen in der Hausarztpraxis</a:t>
                      </a:r>
                      <a:endParaRPr lang="de-CH" sz="1600">
                        <a:effectLst/>
                        <a:latin typeface="Calibri"/>
                        <a:ea typeface="Calibri"/>
                        <a:cs typeface="Times New Roman"/>
                      </a:endParaRPr>
                    </a:p>
                  </a:txBody>
                  <a:tcPr marL="68580" marR="68580" marT="72000" marB="0"/>
                </a:tc>
                <a:tc>
                  <a:txBody>
                    <a:bodyPr/>
                    <a:lstStyle/>
                    <a:p>
                      <a:pPr>
                        <a:spcAft>
                          <a:spcPts val="0"/>
                        </a:spcAft>
                      </a:pPr>
                      <a:r>
                        <a:rPr lang="de-CH" sz="1600">
                          <a:effectLst/>
                        </a:rPr>
                        <a:t>Zwischenmenschliche Beziehung, geistliche Erneuerung</a:t>
                      </a:r>
                    </a:p>
                    <a:p>
                      <a:pPr>
                        <a:spcAft>
                          <a:spcPts val="0"/>
                        </a:spcAft>
                      </a:pPr>
                      <a:r>
                        <a:rPr lang="de-CH" sz="1600">
                          <a:effectLst/>
                        </a:rPr>
                        <a:t> </a:t>
                      </a:r>
                      <a:endParaRPr lang="de-CH" sz="1600">
                        <a:effectLst/>
                        <a:latin typeface="Calibri"/>
                        <a:ea typeface="Calibri"/>
                        <a:cs typeface="Times New Roman"/>
                      </a:endParaRPr>
                    </a:p>
                  </a:txBody>
                  <a:tcPr marL="68580" marR="68580" marT="72000" marB="0"/>
                </a:tc>
              </a:tr>
              <a:tr h="1248139">
                <a:tc>
                  <a:txBody>
                    <a:bodyPr/>
                    <a:lstStyle/>
                    <a:p>
                      <a:pPr>
                        <a:spcAft>
                          <a:spcPts val="0"/>
                        </a:spcAft>
                      </a:pPr>
                      <a:r>
                        <a:rPr lang="de-CH" sz="1600">
                          <a:effectLst/>
                        </a:rPr>
                        <a:t>Frankl</a:t>
                      </a:r>
                      <a:endParaRPr lang="de-CH" sz="1600">
                        <a:effectLst/>
                        <a:latin typeface="Calibri"/>
                        <a:ea typeface="Calibri"/>
                        <a:cs typeface="Times New Roman"/>
                      </a:endParaRPr>
                    </a:p>
                  </a:txBody>
                  <a:tcPr marL="68580" marR="68580" marT="72000" marB="0"/>
                </a:tc>
                <a:tc>
                  <a:txBody>
                    <a:bodyPr/>
                    <a:lstStyle/>
                    <a:p>
                      <a:pPr>
                        <a:spcAft>
                          <a:spcPts val="0"/>
                        </a:spcAft>
                      </a:pPr>
                      <a:r>
                        <a:rPr lang="de-CH" sz="1600" dirty="0">
                          <a:effectLst/>
                        </a:rPr>
                        <a:t>„Logotherapie und </a:t>
                      </a:r>
                      <a:br>
                        <a:rPr lang="de-CH" sz="1600" dirty="0">
                          <a:effectLst/>
                        </a:rPr>
                      </a:br>
                      <a:r>
                        <a:rPr lang="de-CH" sz="1600" dirty="0">
                          <a:effectLst/>
                        </a:rPr>
                        <a:t>Existenzanalyse“</a:t>
                      </a:r>
                      <a:endParaRPr lang="de-CH" sz="1600" dirty="0">
                        <a:effectLst/>
                        <a:latin typeface="Calibri"/>
                        <a:ea typeface="Calibri"/>
                        <a:cs typeface="Times New Roman"/>
                      </a:endParaRPr>
                    </a:p>
                  </a:txBody>
                  <a:tcPr marL="68580" marR="68580" marT="72000" marB="0"/>
                </a:tc>
                <a:tc>
                  <a:txBody>
                    <a:bodyPr/>
                    <a:lstStyle/>
                    <a:p>
                      <a:pPr>
                        <a:spcAft>
                          <a:spcPts val="0"/>
                        </a:spcAft>
                      </a:pPr>
                      <a:r>
                        <a:rPr lang="de-CH" sz="1600" dirty="0">
                          <a:effectLst/>
                        </a:rPr>
                        <a:t>Seelisch leidende und konflikthaft Menschen, depressive Patienten in suizidalen Krisen.</a:t>
                      </a:r>
                      <a:endParaRPr lang="de-CH" sz="1600" dirty="0">
                        <a:effectLst/>
                        <a:latin typeface="Calibri"/>
                        <a:ea typeface="Calibri"/>
                        <a:cs typeface="Times New Roman"/>
                      </a:endParaRPr>
                    </a:p>
                  </a:txBody>
                  <a:tcPr marL="68580" marR="68580" marT="72000" marB="0"/>
                </a:tc>
                <a:tc>
                  <a:txBody>
                    <a:bodyPr/>
                    <a:lstStyle/>
                    <a:p>
                      <a:pPr>
                        <a:spcAft>
                          <a:spcPts val="0"/>
                        </a:spcAft>
                      </a:pPr>
                      <a:r>
                        <a:rPr lang="de-CH" sz="1600" dirty="0">
                          <a:effectLst/>
                        </a:rPr>
                        <a:t>Dem Leben Sinn geben, Werte wählen und Verantwortung übernehmen</a:t>
                      </a:r>
                    </a:p>
                    <a:p>
                      <a:pPr>
                        <a:spcAft>
                          <a:spcPts val="0"/>
                        </a:spcAft>
                      </a:pPr>
                      <a:r>
                        <a:rPr lang="de-CH" sz="1600" dirty="0">
                          <a:effectLst/>
                        </a:rPr>
                        <a:t> </a:t>
                      </a:r>
                      <a:endParaRPr lang="de-CH" sz="1600" dirty="0">
                        <a:effectLst/>
                        <a:latin typeface="Calibri"/>
                        <a:ea typeface="Calibri"/>
                        <a:cs typeface="Times New Roman"/>
                      </a:endParaRPr>
                    </a:p>
                  </a:txBody>
                  <a:tcPr marL="68580" marR="68580" marT="72000" marB="0"/>
                </a:tc>
              </a:tr>
              <a:tr h="936104">
                <a:tc>
                  <a:txBody>
                    <a:bodyPr/>
                    <a:lstStyle/>
                    <a:p>
                      <a:pPr>
                        <a:spcAft>
                          <a:spcPts val="0"/>
                        </a:spcAft>
                      </a:pPr>
                      <a:r>
                        <a:rPr lang="de-CH" sz="1600">
                          <a:effectLst/>
                        </a:rPr>
                        <a:t>Rogers</a:t>
                      </a:r>
                      <a:endParaRPr lang="de-CH" sz="1600">
                        <a:effectLst/>
                        <a:latin typeface="Calibri"/>
                        <a:ea typeface="Calibri"/>
                        <a:cs typeface="Times New Roman"/>
                      </a:endParaRPr>
                    </a:p>
                  </a:txBody>
                  <a:tcPr marL="68580" marR="68580" marT="72000" marB="0"/>
                </a:tc>
                <a:tc>
                  <a:txBody>
                    <a:bodyPr/>
                    <a:lstStyle/>
                    <a:p>
                      <a:pPr>
                        <a:spcAft>
                          <a:spcPts val="0"/>
                        </a:spcAft>
                      </a:pPr>
                      <a:r>
                        <a:rPr lang="de-CH" sz="1600">
                          <a:effectLst/>
                        </a:rPr>
                        <a:t>„Person-zentrierte </a:t>
                      </a:r>
                      <a:br>
                        <a:rPr lang="de-CH" sz="1600">
                          <a:effectLst/>
                        </a:rPr>
                      </a:br>
                      <a:r>
                        <a:rPr lang="de-CH" sz="1600">
                          <a:effectLst/>
                        </a:rPr>
                        <a:t>Psychotherapie“</a:t>
                      </a:r>
                      <a:endParaRPr lang="de-CH" sz="1600">
                        <a:effectLst/>
                        <a:latin typeface="Calibri"/>
                        <a:ea typeface="Calibri"/>
                        <a:cs typeface="Times New Roman"/>
                      </a:endParaRPr>
                    </a:p>
                  </a:txBody>
                  <a:tcPr marL="68580" marR="68580" marT="72000" marB="0"/>
                </a:tc>
                <a:tc>
                  <a:txBody>
                    <a:bodyPr/>
                    <a:lstStyle/>
                    <a:p>
                      <a:pPr>
                        <a:spcAft>
                          <a:spcPts val="0"/>
                        </a:spcAft>
                      </a:pPr>
                      <a:r>
                        <a:rPr lang="de-CH" sz="1600" dirty="0">
                          <a:effectLst/>
                        </a:rPr>
                        <a:t>Menschen auf der Suche nach Glück und seelischem Wohlbefinden</a:t>
                      </a:r>
                      <a:endParaRPr lang="de-CH" sz="1600" dirty="0">
                        <a:effectLst/>
                        <a:latin typeface="Calibri"/>
                        <a:ea typeface="Calibri"/>
                        <a:cs typeface="Times New Roman"/>
                      </a:endParaRPr>
                    </a:p>
                  </a:txBody>
                  <a:tcPr marL="68580" marR="68580" marT="72000" marB="0"/>
                </a:tc>
                <a:tc>
                  <a:txBody>
                    <a:bodyPr/>
                    <a:lstStyle/>
                    <a:p>
                      <a:pPr>
                        <a:spcAft>
                          <a:spcPts val="0"/>
                        </a:spcAft>
                      </a:pPr>
                      <a:r>
                        <a:rPr lang="de-CH" sz="1600" dirty="0">
                          <a:effectLst/>
                        </a:rPr>
                        <a:t>Selbstverwirklichung als höchster Wertmassstab</a:t>
                      </a:r>
                    </a:p>
                    <a:p>
                      <a:pPr>
                        <a:spcAft>
                          <a:spcPts val="0"/>
                        </a:spcAft>
                      </a:pPr>
                      <a:r>
                        <a:rPr lang="de-CH" sz="1600" dirty="0">
                          <a:effectLst/>
                        </a:rPr>
                        <a:t> </a:t>
                      </a:r>
                      <a:endParaRPr lang="de-CH" sz="1600" dirty="0">
                        <a:effectLst/>
                        <a:latin typeface="Calibri"/>
                        <a:ea typeface="Calibri"/>
                        <a:cs typeface="Times New Roman"/>
                      </a:endParaRPr>
                    </a:p>
                  </a:txBody>
                  <a:tcPr marL="68580" marR="68580" marT="72000" marB="0"/>
                </a:tc>
              </a:tr>
            </a:tbl>
          </a:graphicData>
        </a:graphic>
      </p:graphicFrame>
      <p:sp>
        <p:nvSpPr>
          <p:cNvPr id="5" name="Titel 4"/>
          <p:cNvSpPr>
            <a:spLocks noGrp="1"/>
          </p:cNvSpPr>
          <p:nvPr>
            <p:ph type="title"/>
          </p:nvPr>
        </p:nvSpPr>
        <p:spPr/>
        <p:txBody>
          <a:bodyPr/>
          <a:lstStyle/>
          <a:p>
            <a:r>
              <a:rPr lang="de-CH" dirty="0" smtClean="0"/>
              <a:t>Drei Autoren im Vergleich</a:t>
            </a:r>
            <a:endParaRPr lang="de-CH" dirty="0"/>
          </a:p>
        </p:txBody>
      </p:sp>
      <p:sp>
        <p:nvSpPr>
          <p:cNvPr id="2" name="Textfeld 1"/>
          <p:cNvSpPr txBox="1"/>
          <p:nvPr/>
        </p:nvSpPr>
        <p:spPr>
          <a:xfrm>
            <a:off x="8316416" y="4717593"/>
            <a:ext cx="611560" cy="1015663"/>
          </a:xfrm>
          <a:prstGeom prst="rect">
            <a:avLst/>
          </a:prstGeom>
          <a:noFill/>
        </p:spPr>
        <p:txBody>
          <a:bodyPr wrap="square" rtlCol="0">
            <a:spAutoFit/>
          </a:bodyPr>
          <a:lstStyle/>
          <a:p>
            <a:r>
              <a:rPr lang="de-CH" sz="6000" b="1" dirty="0" smtClean="0">
                <a:solidFill>
                  <a:srgbClr val="C00000"/>
                </a:solidFill>
              </a:rPr>
              <a:t>?</a:t>
            </a:r>
            <a:endParaRPr lang="de-CH" sz="6000" b="1" dirty="0">
              <a:solidFill>
                <a:srgbClr val="C00000"/>
              </a:solidFill>
            </a:endParaRPr>
          </a:p>
        </p:txBody>
      </p:sp>
    </p:spTree>
    <p:extLst>
      <p:ext uri="{BB962C8B-B14F-4D97-AF65-F5344CB8AC3E}">
        <p14:creationId xmlns:p14="http://schemas.microsoft.com/office/powerpoint/2010/main" val="32311345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bwMode="auto">
          <a:xfrm>
            <a:off x="1029097" y="1196752"/>
            <a:ext cx="8833620" cy="6408712"/>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CH" sz="2400" b="0" i="0" u="none" strike="noStrike" cap="none" normalizeH="0" baseline="0" smtClean="0">
              <a:ln>
                <a:noFill/>
              </a:ln>
              <a:solidFill>
                <a:schemeClr val="tx1"/>
              </a:solidFill>
              <a:effectLst/>
              <a:latin typeface="Tahoma" pitchFamily="34" charset="0"/>
            </a:endParaRPr>
          </a:p>
        </p:txBody>
      </p:sp>
      <p:sp>
        <p:nvSpPr>
          <p:cNvPr id="201730" name="Rectangle 2"/>
          <p:cNvSpPr>
            <a:spLocks noGrp="1" noChangeArrowheads="1"/>
          </p:cNvSpPr>
          <p:nvPr>
            <p:ph type="title"/>
          </p:nvPr>
        </p:nvSpPr>
        <p:spPr/>
        <p:txBody>
          <a:bodyPr/>
          <a:lstStyle/>
          <a:p>
            <a:r>
              <a:rPr lang="en-US" dirty="0" smtClean="0"/>
              <a:t>Klinik </a:t>
            </a:r>
            <a:r>
              <a:rPr lang="en-US" dirty="0" err="1" smtClean="0"/>
              <a:t>Sonnenhalde</a:t>
            </a:r>
            <a:r>
              <a:rPr lang="en-US" dirty="0" smtClean="0"/>
              <a:t> - </a:t>
            </a:r>
            <a:r>
              <a:rPr lang="en-US" dirty="0" err="1" smtClean="0"/>
              <a:t>unser</a:t>
            </a:r>
            <a:r>
              <a:rPr lang="en-US" dirty="0" smtClean="0"/>
              <a:t> Claim</a:t>
            </a:r>
            <a:endParaRPr lang="en-US" dirty="0"/>
          </a:p>
        </p:txBody>
      </p:sp>
      <p:sp>
        <p:nvSpPr>
          <p:cNvPr id="201731" name="Rectangle 3"/>
          <p:cNvSpPr>
            <a:spLocks noGrp="1" noChangeArrowheads="1"/>
          </p:cNvSpPr>
          <p:nvPr>
            <p:ph type="body" idx="1"/>
          </p:nvPr>
        </p:nvSpPr>
        <p:spPr>
          <a:xfrm>
            <a:off x="1190381" y="1412876"/>
            <a:ext cx="7353499" cy="4968875"/>
          </a:xfrm>
        </p:spPr>
        <p:txBody>
          <a:bodyPr/>
          <a:lstStyle/>
          <a:p>
            <a:pPr marL="711200" indent="-711200"/>
            <a:endParaRPr lang="en-US" sz="8800" b="1" dirty="0" smtClean="0">
              <a:solidFill>
                <a:schemeClr val="bg2">
                  <a:lumMod val="75000"/>
                </a:schemeClr>
              </a:solidFill>
            </a:endParaRPr>
          </a:p>
          <a:p>
            <a:pPr marL="711200" indent="-711200"/>
            <a:r>
              <a:rPr lang="en-US" sz="4800" b="1" dirty="0" smtClean="0">
                <a:solidFill>
                  <a:schemeClr val="bg2">
                    <a:lumMod val="75000"/>
                  </a:schemeClr>
                </a:solidFill>
              </a:rPr>
              <a:t>MENSCHLICH</a:t>
            </a:r>
            <a:endParaRPr lang="en-US" sz="4800" b="1" dirty="0">
              <a:solidFill>
                <a:schemeClr val="bg2">
                  <a:lumMod val="75000"/>
                </a:schemeClr>
              </a:solidFill>
            </a:endParaRPr>
          </a:p>
          <a:p>
            <a:pPr marL="711200" indent="-711200"/>
            <a:r>
              <a:rPr lang="en-US" sz="4800" b="1" dirty="0">
                <a:solidFill>
                  <a:schemeClr val="bg2">
                    <a:lumMod val="75000"/>
                  </a:schemeClr>
                </a:solidFill>
              </a:rPr>
              <a:t>FACHLICH</a:t>
            </a:r>
          </a:p>
          <a:p>
            <a:pPr marL="711200" indent="-711200"/>
            <a:r>
              <a:rPr lang="en-US" sz="4800" b="1" dirty="0">
                <a:solidFill>
                  <a:schemeClr val="bg2">
                    <a:lumMod val="75000"/>
                  </a:schemeClr>
                </a:solidFill>
              </a:rPr>
              <a:t>CHRISTLICH</a:t>
            </a:r>
            <a:r>
              <a:rPr lang="en-US" sz="4800" dirty="0">
                <a:solidFill>
                  <a:srgbClr val="B2B2B2"/>
                </a:solidFill>
              </a:rPr>
              <a:t>	</a:t>
            </a:r>
          </a:p>
        </p:txBody>
      </p:sp>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0966" y="1484784"/>
            <a:ext cx="2190908" cy="1181100"/>
          </a:xfrm>
          <a:prstGeom prst="rect">
            <a:avLst/>
          </a:prstGeom>
        </p:spPr>
      </p:pic>
      <p:sp>
        <p:nvSpPr>
          <p:cNvPr id="7" name="Rechteck 6"/>
          <p:cNvSpPr/>
          <p:nvPr/>
        </p:nvSpPr>
        <p:spPr bwMode="auto">
          <a:xfrm>
            <a:off x="914330" y="1196753"/>
            <a:ext cx="9937823" cy="626469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CH" sz="2400" b="0" i="0" u="none" strike="noStrike" cap="none" normalizeH="0" baseline="0" smtClean="0">
              <a:ln>
                <a:noFill/>
              </a:ln>
              <a:solidFill>
                <a:schemeClr val="tx1"/>
              </a:solidFill>
              <a:effectLst/>
              <a:latin typeface="Tahoma" pitchFamily="34" charset="0"/>
            </a:endParaRPr>
          </a:p>
        </p:txBody>
      </p:sp>
    </p:spTree>
    <p:extLst>
      <p:ext uri="{BB962C8B-B14F-4D97-AF65-F5344CB8AC3E}">
        <p14:creationId xmlns:p14="http://schemas.microsoft.com/office/powerpoint/2010/main" val="36995531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«Personalisierte Psychiatrie»</a:t>
            </a:r>
            <a:endParaRPr lang="de-CH" dirty="0"/>
          </a:p>
        </p:txBody>
      </p:sp>
      <p:sp>
        <p:nvSpPr>
          <p:cNvPr id="3" name="Inhaltsplatzhalter 2"/>
          <p:cNvSpPr>
            <a:spLocks noGrp="1"/>
          </p:cNvSpPr>
          <p:nvPr>
            <p:ph sz="half" idx="2"/>
          </p:nvPr>
        </p:nvSpPr>
        <p:spPr/>
        <p:txBody>
          <a:bodyPr>
            <a:normAutofit lnSpcReduction="10000"/>
          </a:bodyPr>
          <a:lstStyle/>
          <a:p>
            <a:r>
              <a:rPr lang="en-US" dirty="0" err="1" smtClean="0"/>
              <a:t>Wenn</a:t>
            </a:r>
            <a:r>
              <a:rPr lang="en-US" dirty="0" smtClean="0"/>
              <a:t> die </a:t>
            </a:r>
            <a:r>
              <a:rPr lang="en-US" dirty="0" err="1" smtClean="0"/>
              <a:t>Daten</a:t>
            </a:r>
            <a:r>
              <a:rPr lang="en-US" dirty="0" smtClean="0"/>
              <a:t> von </a:t>
            </a:r>
            <a:r>
              <a:rPr lang="en-US" dirty="0" err="1" smtClean="0"/>
              <a:t>Genomik</a:t>
            </a:r>
            <a:r>
              <a:rPr lang="en-US" dirty="0" smtClean="0"/>
              <a:t>, </a:t>
            </a:r>
            <a:r>
              <a:rPr lang="en-US" dirty="0" err="1" smtClean="0"/>
              <a:t>Proteomik</a:t>
            </a:r>
            <a:r>
              <a:rPr lang="en-US" dirty="0" smtClean="0"/>
              <a:t>,  </a:t>
            </a:r>
            <a:r>
              <a:rPr lang="en-US" dirty="0" err="1" smtClean="0"/>
              <a:t>Metabolomik</a:t>
            </a:r>
            <a:r>
              <a:rPr lang="en-US" dirty="0" smtClean="0"/>
              <a:t>, </a:t>
            </a:r>
            <a:r>
              <a:rPr lang="en-US" dirty="0" err="1" smtClean="0"/>
              <a:t>Bildgebung</a:t>
            </a:r>
            <a:r>
              <a:rPr lang="en-US" dirty="0" smtClean="0"/>
              <a:t> und </a:t>
            </a:r>
            <a:r>
              <a:rPr lang="en-US" dirty="0" err="1" smtClean="0"/>
              <a:t>Neuroendokrinologie</a:t>
            </a:r>
            <a:r>
              <a:rPr lang="en-US" dirty="0" smtClean="0"/>
              <a:t> </a:t>
            </a:r>
            <a:r>
              <a:rPr lang="en-US" dirty="0" err="1" smtClean="0"/>
              <a:t>miteinander</a:t>
            </a:r>
            <a:r>
              <a:rPr lang="en-US" dirty="0" smtClean="0"/>
              <a:t> </a:t>
            </a:r>
            <a:r>
              <a:rPr lang="en-US" dirty="0" err="1" smtClean="0"/>
              <a:t>kombiniert</a:t>
            </a:r>
            <a:r>
              <a:rPr lang="en-US" dirty="0" smtClean="0"/>
              <a:t> </a:t>
            </a:r>
            <a:r>
              <a:rPr lang="en-US" dirty="0" err="1" smtClean="0"/>
              <a:t>werden</a:t>
            </a:r>
            <a:r>
              <a:rPr lang="en-US" dirty="0" smtClean="0"/>
              <a:t>, </a:t>
            </a:r>
            <a:r>
              <a:rPr lang="en-US" dirty="0" err="1" smtClean="0"/>
              <a:t>könnten</a:t>
            </a:r>
            <a:r>
              <a:rPr lang="en-US" dirty="0" smtClean="0"/>
              <a:t> </a:t>
            </a:r>
            <a:r>
              <a:rPr lang="en-US" dirty="0" err="1" smtClean="0"/>
              <a:t>sie</a:t>
            </a:r>
            <a:r>
              <a:rPr lang="en-US" dirty="0" smtClean="0"/>
              <a:t> </a:t>
            </a:r>
            <a:r>
              <a:rPr lang="en-US" dirty="0" err="1" smtClean="0"/>
              <a:t>uns</a:t>
            </a:r>
            <a:r>
              <a:rPr lang="en-US" dirty="0" smtClean="0"/>
              <a:t> </a:t>
            </a:r>
            <a:r>
              <a:rPr lang="en-US" dirty="0" err="1" smtClean="0"/>
              <a:t>zur</a:t>
            </a:r>
            <a:r>
              <a:rPr lang="en-US" dirty="0" smtClean="0"/>
              <a:t> </a:t>
            </a:r>
            <a:r>
              <a:rPr lang="en-US" dirty="0" err="1" smtClean="0"/>
              <a:t>Entwicklung</a:t>
            </a:r>
            <a:r>
              <a:rPr lang="en-US" dirty="0" smtClean="0"/>
              <a:t> </a:t>
            </a:r>
            <a:r>
              <a:rPr lang="en-US" dirty="0" err="1" smtClean="0"/>
              <a:t>einer</a:t>
            </a:r>
            <a:r>
              <a:rPr lang="en-US" dirty="0" smtClean="0"/>
              <a:t> </a:t>
            </a:r>
            <a:r>
              <a:rPr lang="en-US" dirty="0" err="1" smtClean="0"/>
              <a:t>effektiven</a:t>
            </a:r>
            <a:r>
              <a:rPr lang="en-US" dirty="0" smtClean="0"/>
              <a:t> </a:t>
            </a:r>
            <a:r>
              <a:rPr lang="en-US" b="1" dirty="0" err="1" smtClean="0">
                <a:solidFill>
                  <a:srgbClr val="FF0000"/>
                </a:solidFill>
              </a:rPr>
              <a:t>personalisierten</a:t>
            </a:r>
            <a:r>
              <a:rPr lang="en-US" b="1" dirty="0" smtClean="0">
                <a:solidFill>
                  <a:srgbClr val="FF0000"/>
                </a:solidFill>
              </a:rPr>
              <a:t> </a:t>
            </a:r>
            <a:r>
              <a:rPr lang="en-US" b="1" dirty="0" err="1" smtClean="0">
                <a:solidFill>
                  <a:srgbClr val="FF0000"/>
                </a:solidFill>
              </a:rPr>
              <a:t>antidepressiven</a:t>
            </a:r>
            <a:r>
              <a:rPr lang="en-US" b="1" dirty="0" smtClean="0">
                <a:solidFill>
                  <a:srgbClr val="FF0000"/>
                </a:solidFill>
              </a:rPr>
              <a:t> </a:t>
            </a:r>
            <a:r>
              <a:rPr lang="en-US" b="1" dirty="0" err="1" smtClean="0">
                <a:solidFill>
                  <a:srgbClr val="FF0000"/>
                </a:solidFill>
              </a:rPr>
              <a:t>Behandlung</a:t>
            </a:r>
            <a:r>
              <a:rPr lang="en-US" b="1" dirty="0" smtClean="0">
                <a:solidFill>
                  <a:srgbClr val="FF0000"/>
                </a:solidFill>
              </a:rPr>
              <a:t> </a:t>
            </a:r>
            <a:r>
              <a:rPr lang="en-US" b="1" dirty="0" err="1" smtClean="0">
                <a:solidFill>
                  <a:srgbClr val="FF0000"/>
                </a:solidFill>
              </a:rPr>
              <a:t>führen</a:t>
            </a:r>
            <a:r>
              <a:rPr lang="en-US" b="1" dirty="0" smtClean="0">
                <a:solidFill>
                  <a:srgbClr val="FF0000"/>
                </a:solidFill>
              </a:rPr>
              <a:t>, die auf </a:t>
            </a:r>
            <a:r>
              <a:rPr lang="en-US" b="1" dirty="0" err="1" smtClean="0">
                <a:solidFill>
                  <a:srgbClr val="FF0000"/>
                </a:solidFill>
              </a:rPr>
              <a:t>Genotyp</a:t>
            </a:r>
            <a:r>
              <a:rPr lang="en-US" b="1" dirty="0" smtClean="0">
                <a:solidFill>
                  <a:srgbClr val="FF0000"/>
                </a:solidFill>
              </a:rPr>
              <a:t> und </a:t>
            </a:r>
            <a:r>
              <a:rPr lang="en-US" b="1" dirty="0" err="1" smtClean="0">
                <a:solidFill>
                  <a:srgbClr val="FF0000"/>
                </a:solidFill>
              </a:rPr>
              <a:t>Biomarkern</a:t>
            </a:r>
            <a:r>
              <a:rPr lang="en-US" b="1" dirty="0" smtClean="0">
                <a:solidFill>
                  <a:srgbClr val="FF0000"/>
                </a:solidFill>
              </a:rPr>
              <a:t> </a:t>
            </a:r>
            <a:r>
              <a:rPr lang="en-US" b="1" dirty="0" err="1" smtClean="0">
                <a:solidFill>
                  <a:srgbClr val="FF0000"/>
                </a:solidFill>
              </a:rPr>
              <a:t>basiert</a:t>
            </a:r>
            <a:r>
              <a:rPr lang="en-US" b="1" dirty="0" smtClean="0">
                <a:solidFill>
                  <a:srgbClr val="FF0000"/>
                </a:solidFill>
              </a:rPr>
              <a:t>. </a:t>
            </a:r>
          </a:p>
          <a:p>
            <a:pPr lvl="1"/>
            <a:r>
              <a:rPr lang="en-US" dirty="0"/>
              <a:t>(</a:t>
            </a:r>
            <a:r>
              <a:rPr lang="en-US" dirty="0" err="1" smtClean="0"/>
              <a:t>Holsboer</a:t>
            </a:r>
            <a:r>
              <a:rPr lang="en-US" dirty="0" smtClean="0"/>
              <a:t> in Nature 2008)</a:t>
            </a:r>
          </a:p>
        </p:txBody>
      </p:sp>
      <p:pic>
        <p:nvPicPr>
          <p:cNvPr id="5" name="Inhaltsplatzhalter 4"/>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65125" y="1744255"/>
            <a:ext cx="4041775" cy="2692857"/>
          </a:xfrm>
          <a:ln w="28575">
            <a:solidFill>
              <a:schemeClr val="accent3">
                <a:lumMod val="60000"/>
                <a:lumOff val="40000"/>
              </a:schemeClr>
            </a:solidFill>
          </a:ln>
          <a:effectLst>
            <a:outerShdw blurRad="50800" dist="38100" dir="2700000" algn="tl" rotWithShape="0">
              <a:prstClr val="black">
                <a:alpha val="40000"/>
              </a:prstClr>
            </a:outerShdw>
          </a:effectLst>
        </p:spPr>
      </p:pic>
      <p:sp>
        <p:nvSpPr>
          <p:cNvPr id="7" name="Textfeld 6"/>
          <p:cNvSpPr txBox="1"/>
          <p:nvPr/>
        </p:nvSpPr>
        <p:spPr>
          <a:xfrm>
            <a:off x="395536" y="4581128"/>
            <a:ext cx="3960440" cy="461665"/>
          </a:xfrm>
          <a:prstGeom prst="rect">
            <a:avLst/>
          </a:prstGeom>
          <a:noFill/>
        </p:spPr>
        <p:txBody>
          <a:bodyPr wrap="square" rtlCol="0">
            <a:spAutoFit/>
          </a:bodyPr>
          <a:lstStyle/>
          <a:p>
            <a:r>
              <a:rPr lang="de-CH" sz="1200" dirty="0" smtClean="0"/>
              <a:t>Prof. Florian </a:t>
            </a:r>
            <a:r>
              <a:rPr lang="de-CH" sz="1200" dirty="0" err="1" smtClean="0"/>
              <a:t>Holsboer</a:t>
            </a:r>
            <a:r>
              <a:rPr lang="de-CH" sz="1200" dirty="0" smtClean="0"/>
              <a:t>, langjähriger Direktor des Max-Planck-Institutes in München</a:t>
            </a:r>
            <a:endParaRPr lang="de-CH" sz="1200" dirty="0"/>
          </a:p>
        </p:txBody>
      </p:sp>
      <p:sp>
        <p:nvSpPr>
          <p:cNvPr id="6" name="Titel 1"/>
          <p:cNvSpPr txBox="1">
            <a:spLocks/>
          </p:cNvSpPr>
          <p:nvPr/>
        </p:nvSpPr>
        <p:spPr>
          <a:xfrm rot="19772206">
            <a:off x="790729" y="4350209"/>
            <a:ext cx="5779368" cy="576064"/>
          </a:xfrm>
          <a:prstGeom prst="rect">
            <a:avLst/>
          </a:prstGeom>
          <a:solidFill>
            <a:srgbClr val="FFC000"/>
          </a:solidFill>
          <a:ln>
            <a:solidFill>
              <a:schemeClr val="tx1"/>
            </a:solidFill>
          </a:ln>
        </p:spPr>
        <p:txBody>
          <a:bodyPr vert="horz" lIns="91440" tIns="45720" rIns="91440" bIns="45720" rtlCol="0" anchor="ctr" anchorCtr="0">
            <a:normAutofit lnSpcReduction="10000"/>
          </a:bodyPr>
          <a:lstStyle>
            <a:lvl1pPr algn="ctr" defTabSz="914400" rtl="0" eaLnBrk="1" latinLnBrk="0" hangingPunct="1">
              <a:lnSpc>
                <a:spcPct val="100000"/>
              </a:lnSpc>
              <a:spcBef>
                <a:spcPct val="0"/>
              </a:spcBef>
              <a:buNone/>
              <a:defRPr sz="3200" b="0" kern="1200">
                <a:solidFill>
                  <a:schemeClr val="tx2"/>
                </a:solidFill>
                <a:effectLst/>
                <a:latin typeface="Cambria" pitchFamily="18" charset="0"/>
                <a:ea typeface="+mj-ea"/>
                <a:cs typeface="+mj-cs"/>
              </a:defRPr>
            </a:lvl1pPr>
          </a:lstStyle>
          <a:p>
            <a:r>
              <a:rPr lang="de-CH" dirty="0" smtClean="0"/>
              <a:t>Biologistische Mogelpackung</a:t>
            </a:r>
            <a:endParaRPr lang="de-CH" dirty="0"/>
          </a:p>
        </p:txBody>
      </p:sp>
    </p:spTree>
    <p:extLst>
      <p:ext uri="{BB962C8B-B14F-4D97-AF65-F5344CB8AC3E}">
        <p14:creationId xmlns:p14="http://schemas.microsoft.com/office/powerpoint/2010/main" val="2289869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612576" y="5733256"/>
            <a:ext cx="7560840" cy="11247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 name="Titel 1"/>
          <p:cNvSpPr>
            <a:spLocks noGrp="1"/>
          </p:cNvSpPr>
          <p:nvPr>
            <p:ph type="title"/>
          </p:nvPr>
        </p:nvSpPr>
        <p:spPr/>
        <p:txBody>
          <a:bodyPr/>
          <a:lstStyle/>
          <a:p>
            <a:r>
              <a:rPr lang="de-CH" dirty="0" smtClean="0"/>
              <a:t>Hirnforschung – Neuropsychotherapie?</a:t>
            </a:r>
            <a:endParaRPr lang="de-CH" dirty="0"/>
          </a:p>
        </p:txBody>
      </p:sp>
      <p:sp>
        <p:nvSpPr>
          <p:cNvPr id="6" name="Textplatzhalter 5"/>
          <p:cNvSpPr>
            <a:spLocks noGrp="1"/>
          </p:cNvSpPr>
          <p:nvPr>
            <p:ph type="body" sz="quarter" idx="3"/>
          </p:nvPr>
        </p:nvSpPr>
        <p:spPr/>
        <p:txBody>
          <a:bodyPr/>
          <a:lstStyle/>
          <a:p>
            <a:pPr algn="l"/>
            <a:r>
              <a:rPr lang="de-CH" dirty="0" smtClean="0"/>
              <a:t>Trotz aller Forschung:</a:t>
            </a:r>
            <a:endParaRPr lang="de-CH" dirty="0"/>
          </a:p>
        </p:txBody>
      </p:sp>
      <p:pic>
        <p:nvPicPr>
          <p:cNvPr id="9" name="Inhaltsplatzhalter 8"/>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827584" y="1447949"/>
            <a:ext cx="3744416" cy="4866905"/>
          </a:xfrm>
        </p:spPr>
      </p:pic>
      <p:sp>
        <p:nvSpPr>
          <p:cNvPr id="8" name="Inhaltsplatzhalter 7"/>
          <p:cNvSpPr>
            <a:spLocks noGrp="1"/>
          </p:cNvSpPr>
          <p:nvPr>
            <p:ph sz="quarter" idx="14"/>
          </p:nvPr>
        </p:nvSpPr>
        <p:spPr/>
        <p:txBody>
          <a:bodyPr>
            <a:normAutofit/>
          </a:bodyPr>
          <a:lstStyle/>
          <a:p>
            <a:r>
              <a:rPr lang="de-CH" dirty="0" smtClean="0"/>
              <a:t>«Unklar bleibt, wie aus Materie Geist entsteht»</a:t>
            </a:r>
          </a:p>
          <a:p>
            <a:r>
              <a:rPr lang="de-CH" dirty="0" smtClean="0"/>
              <a:t>«… auch in praktischer Hinsicht erschreckend wenig Handfestes: Was im Hirn der Kranken falsch läuft, wissen die Forscher nicht.»</a:t>
            </a:r>
            <a:endParaRPr lang="de-CH" dirty="0"/>
          </a:p>
        </p:txBody>
      </p:sp>
      <p:sp>
        <p:nvSpPr>
          <p:cNvPr id="10" name="Textfeld 9"/>
          <p:cNvSpPr txBox="1"/>
          <p:nvPr/>
        </p:nvSpPr>
        <p:spPr>
          <a:xfrm>
            <a:off x="1043608" y="6325808"/>
            <a:ext cx="3024336" cy="276999"/>
          </a:xfrm>
          <a:prstGeom prst="rect">
            <a:avLst/>
          </a:prstGeom>
          <a:noFill/>
        </p:spPr>
        <p:txBody>
          <a:bodyPr wrap="square" rtlCol="0">
            <a:spAutoFit/>
          </a:bodyPr>
          <a:lstStyle/>
          <a:p>
            <a:r>
              <a:rPr lang="de-CH" sz="1200" dirty="0" smtClean="0"/>
              <a:t>Spiegel 50/2012</a:t>
            </a:r>
            <a:endParaRPr lang="de-CH" sz="1200" dirty="0"/>
          </a:p>
        </p:txBody>
      </p:sp>
    </p:spTree>
    <p:extLst>
      <p:ext uri="{BB962C8B-B14F-4D97-AF65-F5344CB8AC3E}">
        <p14:creationId xmlns:p14="http://schemas.microsoft.com/office/powerpoint/2010/main" val="14584253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CH" dirty="0" smtClean="0"/>
              <a:t>So komplex ist </a:t>
            </a:r>
            <a:r>
              <a:rPr lang="de-CH" u="sng" dirty="0" smtClean="0"/>
              <a:t>ein</a:t>
            </a:r>
            <a:r>
              <a:rPr lang="de-CH" dirty="0" smtClean="0"/>
              <a:t> </a:t>
            </a:r>
            <a:r>
              <a:rPr lang="de-CH" dirty="0" err="1" smtClean="0"/>
              <a:t>Voxel</a:t>
            </a:r>
            <a:r>
              <a:rPr lang="de-CH" dirty="0" smtClean="0"/>
              <a:t>!</a:t>
            </a:r>
            <a:endParaRPr lang="de-CH" dirty="0"/>
          </a:p>
        </p:txBody>
      </p:sp>
      <p:pic>
        <p:nvPicPr>
          <p:cNvPr id="10" name="Inhaltsplatzhalter 9"/>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365125" y="1980388"/>
            <a:ext cx="4041775" cy="3765587"/>
          </a:xfr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1" y="1988840"/>
            <a:ext cx="3544891" cy="3744416"/>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feld 12"/>
          <p:cNvSpPr txBox="1"/>
          <p:nvPr/>
        </p:nvSpPr>
        <p:spPr>
          <a:xfrm>
            <a:off x="4852182" y="5769100"/>
            <a:ext cx="3024336" cy="276999"/>
          </a:xfrm>
          <a:prstGeom prst="rect">
            <a:avLst/>
          </a:prstGeom>
          <a:noFill/>
        </p:spPr>
        <p:txBody>
          <a:bodyPr wrap="square" rtlCol="0">
            <a:spAutoFit/>
          </a:bodyPr>
          <a:lstStyle/>
          <a:p>
            <a:r>
              <a:rPr lang="de-CH" sz="1200" dirty="0" smtClean="0"/>
              <a:t>Spiegel 50/2012</a:t>
            </a:r>
            <a:endParaRPr lang="de-CH" sz="1200" dirty="0"/>
          </a:p>
        </p:txBody>
      </p:sp>
      <p:sp>
        <p:nvSpPr>
          <p:cNvPr id="2" name="Abgerundetes Rechteck 1"/>
          <p:cNvSpPr/>
          <p:nvPr/>
        </p:nvSpPr>
        <p:spPr>
          <a:xfrm>
            <a:off x="5004048" y="2564904"/>
            <a:ext cx="3240360" cy="280831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cxnSp>
        <p:nvCxnSpPr>
          <p:cNvPr id="4" name="Gewinkelte Verbindung 3"/>
          <p:cNvCxnSpPr/>
          <p:nvPr/>
        </p:nvCxnSpPr>
        <p:spPr>
          <a:xfrm>
            <a:off x="3707904" y="2780928"/>
            <a:ext cx="1296144" cy="648072"/>
          </a:xfrm>
          <a:prstGeom prst="bentConnector3">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84297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Genetische Therapievorhersagen illusorisch</a:t>
            </a:r>
            <a:endParaRPr lang="de-CH" dirty="0"/>
          </a:p>
        </p:txBody>
      </p:sp>
      <p:sp>
        <p:nvSpPr>
          <p:cNvPr id="3" name="Inhaltsplatzhalter 2"/>
          <p:cNvSpPr>
            <a:spLocks noGrp="1"/>
          </p:cNvSpPr>
          <p:nvPr>
            <p:ph sz="half" idx="2"/>
          </p:nvPr>
        </p:nvSpPr>
        <p:spPr>
          <a:xfrm>
            <a:off x="4716016" y="1628800"/>
            <a:ext cx="4038600" cy="4453955"/>
          </a:xfrm>
        </p:spPr>
        <p:txBody>
          <a:bodyPr>
            <a:normAutofit fontScale="85000" lnSpcReduction="20000"/>
          </a:bodyPr>
          <a:lstStyle/>
          <a:p>
            <a:r>
              <a:rPr lang="en-US" b="1" dirty="0"/>
              <a:t>Conclusions: </a:t>
            </a:r>
            <a:r>
              <a:rPr lang="en-US" dirty="0"/>
              <a:t>While individuals vary </a:t>
            </a:r>
            <a:r>
              <a:rPr lang="en-US" dirty="0" smtClean="0"/>
              <a:t>widely in </a:t>
            </a:r>
            <a:r>
              <a:rPr lang="en-US" dirty="0"/>
              <a:t>response to </a:t>
            </a:r>
            <a:r>
              <a:rPr lang="en-US" dirty="0" smtClean="0"/>
              <a:t>specific depression </a:t>
            </a:r>
            <a:r>
              <a:rPr lang="en-US" dirty="0"/>
              <a:t>treatments</a:t>
            </a:r>
            <a:r>
              <a:rPr lang="en-US" dirty="0" smtClean="0"/>
              <a:t>, </a:t>
            </a:r>
            <a:r>
              <a:rPr lang="en-US" b="1" dirty="0" smtClean="0">
                <a:solidFill>
                  <a:srgbClr val="FF0000"/>
                </a:solidFill>
              </a:rPr>
              <a:t>the </a:t>
            </a:r>
            <a:r>
              <a:rPr lang="en-US" b="1" dirty="0">
                <a:solidFill>
                  <a:srgbClr val="FF0000"/>
                </a:solidFill>
              </a:rPr>
              <a:t>variability remains largely unpredictable</a:t>
            </a:r>
            <a:r>
              <a:rPr lang="en-US" dirty="0" smtClean="0"/>
              <a:t>. </a:t>
            </a:r>
            <a:r>
              <a:rPr lang="de-CH" dirty="0" smtClean="0"/>
              <a:t>Future </a:t>
            </a:r>
            <a:r>
              <a:rPr lang="de-CH" dirty="0" err="1"/>
              <a:t>research</a:t>
            </a:r>
            <a:r>
              <a:rPr lang="de-CH" dirty="0"/>
              <a:t> </a:t>
            </a:r>
            <a:r>
              <a:rPr lang="de-CH" dirty="0" err="1"/>
              <a:t>should</a:t>
            </a:r>
            <a:r>
              <a:rPr lang="de-CH" dirty="0"/>
              <a:t> </a:t>
            </a:r>
            <a:r>
              <a:rPr lang="de-CH" dirty="0" err="1" smtClean="0"/>
              <a:t>focus</a:t>
            </a:r>
            <a:r>
              <a:rPr lang="de-CH" dirty="0" smtClean="0"/>
              <a:t> </a:t>
            </a:r>
            <a:r>
              <a:rPr lang="en-US" dirty="0" smtClean="0"/>
              <a:t>on </a:t>
            </a:r>
            <a:r>
              <a:rPr lang="en-US" dirty="0"/>
              <a:t>identifying true moderator effects </a:t>
            </a:r>
            <a:r>
              <a:rPr lang="en-US" dirty="0" smtClean="0"/>
              <a:t>and should </a:t>
            </a:r>
            <a:r>
              <a:rPr lang="en-US" dirty="0"/>
              <a:t>consider how response to </a:t>
            </a:r>
            <a:r>
              <a:rPr lang="en-US" dirty="0" smtClean="0"/>
              <a:t>treatments varies </a:t>
            </a:r>
            <a:r>
              <a:rPr lang="en-US" dirty="0"/>
              <a:t>across episodes. At this time</a:t>
            </a:r>
            <a:r>
              <a:rPr lang="en-US" b="1" dirty="0">
                <a:solidFill>
                  <a:srgbClr val="FF0000"/>
                </a:solidFill>
              </a:rPr>
              <a:t>, our </a:t>
            </a:r>
            <a:r>
              <a:rPr lang="en-US" b="1" dirty="0" smtClean="0">
                <a:solidFill>
                  <a:srgbClr val="FF0000"/>
                </a:solidFill>
              </a:rPr>
              <a:t>inability to </a:t>
            </a:r>
            <a:r>
              <a:rPr lang="en-US" b="1" dirty="0">
                <a:solidFill>
                  <a:srgbClr val="FF0000"/>
                </a:solidFill>
              </a:rPr>
              <a:t>match patients with treatments</a:t>
            </a:r>
            <a:r>
              <a:rPr lang="en-US" dirty="0"/>
              <a:t> </a:t>
            </a:r>
            <a:r>
              <a:rPr lang="en-US" dirty="0" smtClean="0"/>
              <a:t>implies </a:t>
            </a:r>
            <a:r>
              <a:rPr lang="de-CH" dirty="0" err="1" smtClean="0"/>
              <a:t>that</a:t>
            </a:r>
            <a:r>
              <a:rPr lang="de-CH" dirty="0" smtClean="0"/>
              <a:t> </a:t>
            </a:r>
            <a:r>
              <a:rPr lang="de-CH" dirty="0" err="1"/>
              <a:t>systematic</a:t>
            </a:r>
            <a:r>
              <a:rPr lang="de-CH" dirty="0"/>
              <a:t> </a:t>
            </a:r>
            <a:r>
              <a:rPr lang="de-CH" dirty="0" err="1"/>
              <a:t>follow-up</a:t>
            </a:r>
            <a:r>
              <a:rPr lang="de-CH" dirty="0"/>
              <a:t> </a:t>
            </a:r>
            <a:r>
              <a:rPr lang="de-CH" dirty="0" err="1" smtClean="0"/>
              <a:t>assessment</a:t>
            </a:r>
            <a:r>
              <a:rPr lang="de-CH" dirty="0"/>
              <a:t> </a:t>
            </a:r>
            <a:r>
              <a:rPr lang="en-US" dirty="0" smtClean="0"/>
              <a:t>and </a:t>
            </a:r>
            <a:r>
              <a:rPr lang="en-US" dirty="0"/>
              <a:t>adjustment of treatment are more </a:t>
            </a:r>
            <a:r>
              <a:rPr lang="en-US" dirty="0" smtClean="0"/>
              <a:t>important </a:t>
            </a:r>
            <a:r>
              <a:rPr lang="de-CH" dirty="0" err="1" smtClean="0"/>
              <a:t>than</a:t>
            </a:r>
            <a:r>
              <a:rPr lang="de-CH" dirty="0" smtClean="0"/>
              <a:t> </a:t>
            </a:r>
            <a:r>
              <a:rPr lang="de-CH" dirty="0" err="1"/>
              <a:t>initial</a:t>
            </a:r>
            <a:r>
              <a:rPr lang="de-CH" dirty="0"/>
              <a:t> </a:t>
            </a:r>
            <a:r>
              <a:rPr lang="de-CH" dirty="0" err="1"/>
              <a:t>treatment</a:t>
            </a:r>
            <a:r>
              <a:rPr lang="de-CH" dirty="0"/>
              <a:t> </a:t>
            </a:r>
            <a:r>
              <a:rPr lang="de-CH" dirty="0" err="1"/>
              <a:t>selection</a:t>
            </a:r>
            <a:r>
              <a:rPr lang="de-CH" dirty="0"/>
              <a:t>.</a:t>
            </a:r>
          </a:p>
        </p:txBody>
      </p:sp>
      <p:sp>
        <p:nvSpPr>
          <p:cNvPr id="5" name="Foliennummernplatzhalter 4"/>
          <p:cNvSpPr>
            <a:spLocks noGrp="1"/>
          </p:cNvSpPr>
          <p:nvPr>
            <p:ph type="sldNum" sz="quarter" idx="4"/>
          </p:nvPr>
        </p:nvSpPr>
        <p:spPr>
          <a:xfrm>
            <a:off x="8645159" y="111547"/>
            <a:ext cx="561975" cy="365125"/>
          </a:xfrm>
          <a:prstGeom prst="rect">
            <a:avLst/>
          </a:prstGeom>
        </p:spPr>
        <p:txBody>
          <a:bodyPr/>
          <a:lstStyle/>
          <a:p>
            <a:fld id="{BA9B540C-44DA-4F69-89C9-7C84606640D3}" type="slidenum">
              <a:rPr lang="en-US" smtClean="0"/>
              <a:pPr/>
              <a:t>23</a:t>
            </a:fld>
            <a:endParaRPr lang="en-US" dirty="0"/>
          </a:p>
        </p:txBody>
      </p:sp>
      <p:sp>
        <p:nvSpPr>
          <p:cNvPr id="8" name="Inhaltsplatzhalter 3"/>
          <p:cNvSpPr>
            <a:spLocks noGrp="1"/>
          </p:cNvSpPr>
          <p:nvPr>
            <p:ph sz="quarter" idx="13"/>
          </p:nvPr>
        </p:nvSpPr>
        <p:spPr>
          <a:xfrm>
            <a:off x="365760" y="1600200"/>
            <a:ext cx="4422264" cy="1180728"/>
          </a:xfrm>
        </p:spPr>
        <p:txBody>
          <a:bodyPr>
            <a:normAutofit fontScale="92500" lnSpcReduction="20000"/>
          </a:bodyPr>
          <a:lstStyle/>
          <a:p>
            <a:r>
              <a:rPr lang="de-CH" dirty="0" smtClean="0"/>
              <a:t>Simon &amp; </a:t>
            </a:r>
            <a:r>
              <a:rPr lang="de-CH" dirty="0" err="1" smtClean="0"/>
              <a:t>Perlis</a:t>
            </a:r>
            <a:r>
              <a:rPr lang="de-CH" dirty="0" smtClean="0"/>
              <a:t> 2010, </a:t>
            </a:r>
            <a:r>
              <a:rPr lang="de-CH" dirty="0" err="1" smtClean="0"/>
              <a:t>Personalized</a:t>
            </a:r>
            <a:r>
              <a:rPr lang="de-CH" dirty="0" smtClean="0"/>
              <a:t> </a:t>
            </a:r>
            <a:r>
              <a:rPr lang="de-CH" dirty="0" err="1" smtClean="0"/>
              <a:t>Medicine</a:t>
            </a:r>
            <a:r>
              <a:rPr lang="de-CH" dirty="0" smtClean="0"/>
              <a:t> </a:t>
            </a:r>
            <a:r>
              <a:rPr lang="de-CH" dirty="0" err="1" smtClean="0"/>
              <a:t>for</a:t>
            </a:r>
            <a:r>
              <a:rPr lang="de-CH" dirty="0" smtClean="0"/>
              <a:t> Depression. American Journal </a:t>
            </a:r>
            <a:r>
              <a:rPr lang="de-CH" dirty="0" err="1" smtClean="0"/>
              <a:t>of</a:t>
            </a:r>
            <a:r>
              <a:rPr lang="de-CH" dirty="0" smtClean="0"/>
              <a:t> </a:t>
            </a:r>
            <a:r>
              <a:rPr lang="de-CH" dirty="0" err="1" smtClean="0"/>
              <a:t>Psychiatry</a:t>
            </a:r>
            <a:r>
              <a:rPr lang="de-CH" dirty="0" smtClean="0"/>
              <a:t> </a:t>
            </a:r>
            <a:r>
              <a:rPr lang="de-CH" b="1" i="1" dirty="0" smtClean="0"/>
              <a:t>167:1445–1455</a:t>
            </a:r>
            <a:endParaRPr lang="de-CH" dirty="0"/>
          </a:p>
        </p:txBody>
      </p:sp>
      <p:sp>
        <p:nvSpPr>
          <p:cNvPr id="9" name="Rechteck 8"/>
          <p:cNvSpPr/>
          <p:nvPr/>
        </p:nvSpPr>
        <p:spPr>
          <a:xfrm>
            <a:off x="395536" y="3140968"/>
            <a:ext cx="4608512" cy="2376264"/>
          </a:xfrm>
          <a:prstGeom prst="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sz="2000" b="1" i="1" dirty="0">
                <a:solidFill>
                  <a:schemeClr val="tx1"/>
                </a:solidFill>
              </a:rPr>
              <a:t>«Unsere Unfähigkeit, spezifische Behandlungsformen auf die Patienten abzustimmen, weist auf die Bedeutung der psychotherapeutischen Begleitung hin</a:t>
            </a:r>
            <a:r>
              <a:rPr lang="de-CH" sz="2000" b="1" i="1" dirty="0" smtClean="0">
                <a:solidFill>
                  <a:schemeClr val="tx1"/>
                </a:solidFill>
              </a:rPr>
              <a:t>.»</a:t>
            </a:r>
          </a:p>
          <a:p>
            <a:r>
              <a:rPr lang="de-CH" b="1" i="1" dirty="0">
                <a:solidFill>
                  <a:schemeClr val="tx1"/>
                </a:solidFill>
              </a:rPr>
              <a:t/>
            </a:r>
            <a:br>
              <a:rPr lang="de-CH" b="1" i="1" dirty="0">
                <a:solidFill>
                  <a:schemeClr val="tx1"/>
                </a:solidFill>
              </a:rPr>
            </a:br>
            <a:r>
              <a:rPr lang="de-CH" sz="1000" dirty="0">
                <a:solidFill>
                  <a:schemeClr val="tx1"/>
                </a:solidFill>
              </a:rPr>
              <a:t>Freie </a:t>
            </a:r>
            <a:r>
              <a:rPr lang="de-CH" sz="1000" dirty="0" smtClean="0">
                <a:solidFill>
                  <a:schemeClr val="tx1"/>
                </a:solidFill>
              </a:rPr>
              <a:t>Übertragung </a:t>
            </a:r>
            <a:r>
              <a:rPr lang="de-CH" sz="1000" dirty="0">
                <a:solidFill>
                  <a:schemeClr val="tx1"/>
                </a:solidFill>
              </a:rPr>
              <a:t>der Schlussfolgerungen</a:t>
            </a:r>
          </a:p>
        </p:txBody>
      </p:sp>
    </p:spTree>
    <p:extLst>
      <p:ext uri="{BB962C8B-B14F-4D97-AF65-F5344CB8AC3E}">
        <p14:creationId xmlns:p14="http://schemas.microsoft.com/office/powerpoint/2010/main" val="2055680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Kritik personalisierte Psychiatrie</a:t>
            </a:r>
            <a:endParaRPr lang="de-CH" dirty="0"/>
          </a:p>
        </p:txBody>
      </p:sp>
      <p:sp>
        <p:nvSpPr>
          <p:cNvPr id="5" name="Inhaltsplatzhalter 4"/>
          <p:cNvSpPr>
            <a:spLocks noGrp="1"/>
          </p:cNvSpPr>
          <p:nvPr>
            <p:ph idx="1"/>
          </p:nvPr>
        </p:nvSpPr>
        <p:spPr/>
        <p:txBody>
          <a:bodyPr>
            <a:normAutofit/>
          </a:bodyPr>
          <a:lstStyle/>
          <a:p>
            <a:r>
              <a:rPr lang="de-CH" dirty="0"/>
              <a:t>Es ist verblüffend, wie hier eine Begriffseinengung durchgeführt und machtvoll durchgesetzt wird, die einer kritischen Überprüfung in keiner Weise standhalten kann. Die Verkürzung oder Reduktion lässt sich eindeutig festmachen: Denn es wird in der angesprochenen Redeweise nur auf den Körper, die genetische Ausstattung und die biologischen Vorgänge Bezug genommen, alles andere, das Soziale, psychische Prozesse oder was in der Philosophie als die Sprache des Mentalen bezeichnet wird </a:t>
            </a:r>
            <a:r>
              <a:rPr lang="de-CH" dirty="0" smtClean="0"/>
              <a:t>…, </a:t>
            </a:r>
            <a:r>
              <a:rPr lang="de-CH" dirty="0"/>
              <a:t>wird weggelassen. </a:t>
            </a:r>
            <a:r>
              <a:rPr lang="de-CH" dirty="0" smtClean="0"/>
              <a:t/>
            </a:r>
            <a:br>
              <a:rPr lang="de-CH" dirty="0" smtClean="0"/>
            </a:br>
            <a:endParaRPr lang="de-CH" dirty="0" smtClean="0"/>
          </a:p>
          <a:p>
            <a:pPr lvl="2"/>
            <a:r>
              <a:rPr lang="de-CH" dirty="0" smtClean="0"/>
              <a:t>B. Küchenhoff 2012</a:t>
            </a:r>
            <a:endParaRPr lang="de-CH" dirty="0"/>
          </a:p>
        </p:txBody>
      </p:sp>
    </p:spTree>
    <p:extLst>
      <p:ext uri="{BB962C8B-B14F-4D97-AF65-F5344CB8AC3E}">
        <p14:creationId xmlns:p14="http://schemas.microsoft.com/office/powerpoint/2010/main" val="39928729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CH" dirty="0" smtClean="0"/>
              <a:t>Diesseitigkeit ist nicht ganzheitlich</a:t>
            </a:r>
            <a:endParaRPr lang="de-CH" dirty="0"/>
          </a:p>
        </p:txBody>
      </p:sp>
      <p:sp>
        <p:nvSpPr>
          <p:cNvPr id="7" name="Inhaltsplatzhalter 6"/>
          <p:cNvSpPr>
            <a:spLocks noGrp="1"/>
          </p:cNvSpPr>
          <p:nvPr>
            <p:ph idx="1"/>
          </p:nvPr>
        </p:nvSpPr>
        <p:spPr/>
        <p:txBody>
          <a:bodyPr/>
          <a:lstStyle/>
          <a:p>
            <a:r>
              <a:rPr lang="de-CH" dirty="0" smtClean="0"/>
              <a:t>«Die </a:t>
            </a:r>
            <a:r>
              <a:rPr lang="de-CH" dirty="0"/>
              <a:t>Krise des Humanismus beginnt dort, wo der Mensch für ihn alles wird; … wo der Mensch nicht nur im Vordergrund der Betrachtung, sondern im Mittelpunkt der Bewertung steht – zum Massstab aller Wertung wird</a:t>
            </a:r>
            <a:r>
              <a:rPr lang="de-CH" dirty="0" smtClean="0"/>
              <a:t>.»</a:t>
            </a:r>
          </a:p>
          <a:p>
            <a:r>
              <a:rPr lang="de-CH" dirty="0" smtClean="0"/>
              <a:t>«Erst </a:t>
            </a:r>
            <a:r>
              <a:rPr lang="de-CH" dirty="0"/>
              <a:t>von einem absoluten Wert, von einer absoluten Wertperson her: von Gott her – erhalten die Dinge einen Wert</a:t>
            </a:r>
            <a:r>
              <a:rPr lang="de-CH" dirty="0" smtClean="0"/>
              <a:t>.» </a:t>
            </a:r>
            <a:br>
              <a:rPr lang="de-CH" dirty="0" smtClean="0"/>
            </a:br>
            <a:endParaRPr lang="de-CH" dirty="0" smtClean="0"/>
          </a:p>
          <a:p>
            <a:pPr lvl="1"/>
            <a:r>
              <a:rPr lang="de-CH" sz="1600" dirty="0" smtClean="0"/>
              <a:t>Viktor E. Frankl (</a:t>
            </a:r>
            <a:r>
              <a:rPr lang="de-CH" sz="1600" dirty="0"/>
              <a:t>1975/2005). Der leidende Mensch. Anthropologische Grundlagen der Psychotherapie. Bern: Huber. </a:t>
            </a:r>
          </a:p>
          <a:p>
            <a:pPr lvl="1"/>
            <a:endParaRPr lang="de-CH" dirty="0"/>
          </a:p>
        </p:txBody>
      </p:sp>
    </p:spTree>
    <p:extLst>
      <p:ext uri="{BB962C8B-B14F-4D97-AF65-F5344CB8AC3E}">
        <p14:creationId xmlns:p14="http://schemas.microsoft.com/office/powerpoint/2010/main" val="37720746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CH" dirty="0" smtClean="0"/>
              <a:t>Herausforderung Langzeitverläufe</a:t>
            </a:r>
            <a:endParaRPr lang="de-CH" dirty="0"/>
          </a:p>
        </p:txBody>
      </p:sp>
      <p:sp>
        <p:nvSpPr>
          <p:cNvPr id="7" name="Inhaltsplatzhalter 6"/>
          <p:cNvSpPr>
            <a:spLocks noGrp="1"/>
          </p:cNvSpPr>
          <p:nvPr>
            <p:ph idx="1"/>
          </p:nvPr>
        </p:nvSpPr>
        <p:spPr/>
        <p:txBody>
          <a:bodyPr/>
          <a:lstStyle/>
          <a:p>
            <a:r>
              <a:rPr lang="de-CH" dirty="0" smtClean="0"/>
              <a:t>Die Psychotherapie-Forschung hat gezeigt, dass 3 Jahre nach einer Psychotherapie </a:t>
            </a:r>
            <a:r>
              <a:rPr lang="de-CH" u="sng" dirty="0" smtClean="0"/>
              <a:t>nur 30 Prozent</a:t>
            </a:r>
            <a:r>
              <a:rPr lang="de-CH" dirty="0" smtClean="0"/>
              <a:t> der Patienten wirklich symptomfrei sind!</a:t>
            </a:r>
          </a:p>
          <a:p>
            <a:r>
              <a:rPr lang="de-CH" dirty="0" smtClean="0"/>
              <a:t>Die grosse Herausforderung sind also die Langzeitverläufe (M. </a:t>
            </a:r>
            <a:r>
              <a:rPr lang="de-CH" dirty="0" err="1" smtClean="0"/>
              <a:t>Bohus</a:t>
            </a:r>
            <a:r>
              <a:rPr lang="de-CH" dirty="0" smtClean="0"/>
              <a:t> 2013): Wie kann man mit seelischem Leiden umgehen, wenn der Blick in die Vergangenheit nichts mehr Neues bringt und eine Verhaltensänderung an ihre Grenzen stösst?</a:t>
            </a:r>
          </a:p>
          <a:p>
            <a:r>
              <a:rPr lang="de-CH" b="1" u="sng" dirty="0" smtClean="0">
                <a:solidFill>
                  <a:srgbClr val="C00000"/>
                </a:solidFill>
              </a:rPr>
              <a:t>Die Antwort </a:t>
            </a:r>
            <a:r>
              <a:rPr lang="de-CH" b="1" dirty="0" smtClean="0">
                <a:solidFill>
                  <a:srgbClr val="C00000"/>
                </a:solidFill>
              </a:rPr>
              <a:t>liegt in einer Veränderung der Einstellung zum Leiden, das Annehmen des Unveränderlichen und das Entwickeln von Werten, die tragen – auch im Leiden!</a:t>
            </a:r>
            <a:endParaRPr lang="de-CH" b="1" dirty="0">
              <a:solidFill>
                <a:srgbClr val="C00000"/>
              </a:solidFill>
            </a:endParaRPr>
          </a:p>
        </p:txBody>
      </p:sp>
      <p:sp>
        <p:nvSpPr>
          <p:cNvPr id="5" name="Foliennummernplatzhalter 4"/>
          <p:cNvSpPr>
            <a:spLocks noGrp="1"/>
          </p:cNvSpPr>
          <p:nvPr>
            <p:ph type="sldNum" sz="quarter" idx="4"/>
          </p:nvPr>
        </p:nvSpPr>
        <p:spPr>
          <a:xfrm>
            <a:off x="8645159" y="116632"/>
            <a:ext cx="561975" cy="365125"/>
          </a:xfrm>
          <a:prstGeom prst="rect">
            <a:avLst/>
          </a:prstGeom>
        </p:spPr>
        <p:txBody>
          <a:bodyPr/>
          <a:lstStyle/>
          <a:p>
            <a:fld id="{BA9B540C-44DA-4F69-89C9-7C84606640D3}" type="slidenum">
              <a:rPr lang="en-US" smtClean="0"/>
              <a:pPr/>
              <a:t>26</a:t>
            </a:fld>
            <a:endParaRPr lang="en-US" dirty="0"/>
          </a:p>
        </p:txBody>
      </p:sp>
    </p:spTree>
    <p:extLst>
      <p:ext uri="{BB962C8B-B14F-4D97-AF65-F5344CB8AC3E}">
        <p14:creationId xmlns:p14="http://schemas.microsoft.com/office/powerpoint/2010/main" val="1381759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CH" dirty="0" smtClean="0"/>
              <a:t>Weisheit – Werte – Akzeptanz und Lebenssinn </a:t>
            </a:r>
            <a:endParaRPr lang="de-CH" dirty="0"/>
          </a:p>
        </p:txBody>
      </p:sp>
      <p:sp>
        <p:nvSpPr>
          <p:cNvPr id="5" name="Untertitel 4"/>
          <p:cNvSpPr>
            <a:spLocks noGrp="1"/>
          </p:cNvSpPr>
          <p:nvPr>
            <p:ph type="subTitle" idx="1"/>
          </p:nvPr>
        </p:nvSpPr>
        <p:spPr/>
        <p:txBody>
          <a:bodyPr/>
          <a:lstStyle/>
          <a:p>
            <a:endParaRPr lang="de-CH"/>
          </a:p>
        </p:txBody>
      </p:sp>
      <p:sp>
        <p:nvSpPr>
          <p:cNvPr id="4" name="Foliennummernplatzhalter 3"/>
          <p:cNvSpPr>
            <a:spLocks noGrp="1"/>
          </p:cNvSpPr>
          <p:nvPr>
            <p:ph type="sldNum" sz="quarter" idx="4294967295"/>
          </p:nvPr>
        </p:nvSpPr>
        <p:spPr>
          <a:xfrm>
            <a:off x="8645159" y="39539"/>
            <a:ext cx="561975" cy="365125"/>
          </a:xfrm>
          <a:prstGeom prst="rect">
            <a:avLst/>
          </a:prstGeom>
        </p:spPr>
        <p:txBody>
          <a:bodyPr/>
          <a:lstStyle/>
          <a:p>
            <a:fld id="{BA9B540C-44DA-4F69-89C9-7C84606640D3}" type="slidenum">
              <a:rPr lang="en-US" smtClean="0"/>
              <a:pPr/>
              <a:t>27</a:t>
            </a:fld>
            <a:endParaRPr lang="en-US" dirty="0"/>
          </a:p>
        </p:txBody>
      </p:sp>
    </p:spTree>
    <p:extLst>
      <p:ext uri="{BB962C8B-B14F-4D97-AF65-F5344CB8AC3E}">
        <p14:creationId xmlns:p14="http://schemas.microsoft.com/office/powerpoint/2010/main" val="7885652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12 Weisheitskompetenzen (nach Linden)</a:t>
            </a:r>
            <a:endParaRPr lang="de-CH" dirty="0"/>
          </a:p>
        </p:txBody>
      </p:sp>
      <p:sp>
        <p:nvSpPr>
          <p:cNvPr id="3" name="Inhaltsplatzhalter 2"/>
          <p:cNvSpPr>
            <a:spLocks noGrp="1"/>
          </p:cNvSpPr>
          <p:nvPr>
            <p:ph idx="1"/>
          </p:nvPr>
        </p:nvSpPr>
        <p:spPr/>
        <p:txBody>
          <a:bodyPr>
            <a:normAutofit fontScale="85000" lnSpcReduction="10000"/>
          </a:bodyPr>
          <a:lstStyle/>
          <a:p>
            <a:pPr marL="457200" indent="-457200">
              <a:buFont typeface="+mj-lt"/>
              <a:buAutoNum type="arabicPeriod"/>
            </a:pPr>
            <a:r>
              <a:rPr lang="de-CH" dirty="0"/>
              <a:t>Perspektivwechsel </a:t>
            </a:r>
            <a:r>
              <a:rPr lang="de-CH" dirty="0" smtClean="0"/>
              <a:t>(die </a:t>
            </a:r>
            <a:r>
              <a:rPr lang="de-CH" dirty="0"/>
              <a:t>Perspektive </a:t>
            </a:r>
            <a:r>
              <a:rPr lang="de-CH" dirty="0" smtClean="0"/>
              <a:t>des Verursachers einnehmen können)</a:t>
            </a:r>
          </a:p>
          <a:p>
            <a:pPr marL="457200" indent="-457200">
              <a:buFont typeface="+mj-lt"/>
              <a:buAutoNum type="arabicPeriod"/>
            </a:pPr>
            <a:r>
              <a:rPr lang="de-CH" dirty="0" smtClean="0"/>
              <a:t>Selbstdistanz </a:t>
            </a:r>
            <a:r>
              <a:rPr lang="de-CH" dirty="0"/>
              <a:t>(die Relativierung der eigenen </a:t>
            </a:r>
            <a:r>
              <a:rPr lang="de-CH" dirty="0" smtClean="0"/>
              <a:t>Bauchgefühle)</a:t>
            </a:r>
          </a:p>
          <a:p>
            <a:pPr marL="457200" indent="-457200">
              <a:buFont typeface="+mj-lt"/>
              <a:buAutoNum type="arabicPeriod"/>
            </a:pPr>
            <a:r>
              <a:rPr lang="de-CH" dirty="0" smtClean="0"/>
              <a:t>Empathie </a:t>
            </a:r>
            <a:r>
              <a:rPr lang="de-CH" dirty="0"/>
              <a:t>(wie fühlt sich die andere Seite</a:t>
            </a:r>
            <a:r>
              <a:rPr lang="de-CH" dirty="0" smtClean="0"/>
              <a:t>?)</a:t>
            </a:r>
          </a:p>
          <a:p>
            <a:pPr marL="457200" indent="-457200">
              <a:buFont typeface="+mj-lt"/>
              <a:buAutoNum type="arabicPeriod"/>
            </a:pPr>
            <a:r>
              <a:rPr lang="de-CH" dirty="0" smtClean="0"/>
              <a:t>Emotionswahrnehmung </a:t>
            </a:r>
            <a:r>
              <a:rPr lang="de-CH" dirty="0"/>
              <a:t>und Emotionsakzeptanz (was ist mein Bauchgefühl und was sagt meine Vernunft</a:t>
            </a:r>
            <a:r>
              <a:rPr lang="de-CH" dirty="0" smtClean="0"/>
              <a:t>?)</a:t>
            </a:r>
          </a:p>
          <a:p>
            <a:pPr marL="457200" indent="-457200">
              <a:buFont typeface="+mj-lt"/>
              <a:buAutoNum type="arabicPeriod"/>
            </a:pPr>
            <a:r>
              <a:rPr lang="de-CH" dirty="0" smtClean="0"/>
              <a:t>Emotionale Gelassenheit und Humor</a:t>
            </a:r>
          </a:p>
          <a:p>
            <a:pPr marL="457200" indent="-457200">
              <a:buFont typeface="+mj-lt"/>
              <a:buAutoNum type="arabicPeriod"/>
            </a:pPr>
            <a:r>
              <a:rPr lang="de-CH" dirty="0" smtClean="0"/>
              <a:t>Fakten- </a:t>
            </a:r>
            <a:r>
              <a:rPr lang="de-CH" dirty="0"/>
              <a:t>und </a:t>
            </a:r>
            <a:r>
              <a:rPr lang="de-CH" dirty="0" smtClean="0"/>
              <a:t>Problemlösewissen</a:t>
            </a:r>
          </a:p>
          <a:p>
            <a:pPr marL="457200" indent="-457200">
              <a:buFont typeface="+mj-lt"/>
              <a:buAutoNum type="arabicPeriod"/>
            </a:pPr>
            <a:r>
              <a:rPr lang="de-CH" dirty="0" err="1" smtClean="0"/>
              <a:t>Kontextualismus</a:t>
            </a:r>
            <a:r>
              <a:rPr lang="de-CH" dirty="0"/>
              <a:t> </a:t>
            </a:r>
            <a:r>
              <a:rPr lang="de-CH" dirty="0" smtClean="0"/>
              <a:t>(In welchem Gesamtzusammenhang ist es passiert?)</a:t>
            </a:r>
          </a:p>
          <a:p>
            <a:pPr marL="457200" indent="-457200">
              <a:buFont typeface="+mj-lt"/>
              <a:buAutoNum type="arabicPeriod"/>
            </a:pPr>
            <a:r>
              <a:rPr lang="de-CH" dirty="0" smtClean="0"/>
              <a:t>Wertrelativismus </a:t>
            </a:r>
            <a:r>
              <a:rPr lang="de-CH" dirty="0"/>
              <a:t>(es gibt auf Erden keine absolute </a:t>
            </a:r>
            <a:r>
              <a:rPr lang="de-CH" dirty="0" smtClean="0"/>
              <a:t>Gerechtigkeit)</a:t>
            </a:r>
          </a:p>
          <a:p>
            <a:pPr marL="457200" indent="-457200">
              <a:buFont typeface="+mj-lt"/>
              <a:buAutoNum type="arabicPeriod"/>
            </a:pPr>
            <a:r>
              <a:rPr lang="de-CH" dirty="0" smtClean="0"/>
              <a:t>Selbstrelativierung </a:t>
            </a:r>
            <a:r>
              <a:rPr lang="de-CH" dirty="0"/>
              <a:t>(nimm dich nicht so </a:t>
            </a:r>
            <a:r>
              <a:rPr lang="de-CH" dirty="0" smtClean="0"/>
              <a:t>wichtig)</a:t>
            </a:r>
          </a:p>
          <a:p>
            <a:pPr marL="457200" indent="-457200">
              <a:buFont typeface="+mj-lt"/>
              <a:buAutoNum type="arabicPeriod"/>
            </a:pPr>
            <a:r>
              <a:rPr lang="de-CH" dirty="0" smtClean="0"/>
              <a:t>Ungewissheitstoleranz</a:t>
            </a:r>
          </a:p>
          <a:p>
            <a:pPr marL="457200" indent="-457200">
              <a:buFont typeface="+mj-lt"/>
              <a:buAutoNum type="arabicPeriod"/>
            </a:pPr>
            <a:r>
              <a:rPr lang="de-CH" dirty="0" smtClean="0"/>
              <a:t>Nachhaltigkeit (was nützt mir langfristig?)</a:t>
            </a:r>
          </a:p>
          <a:p>
            <a:pPr marL="457200" indent="-457200">
              <a:buFont typeface="+mj-lt"/>
              <a:buAutoNum type="arabicPeriod"/>
            </a:pPr>
            <a:r>
              <a:rPr lang="de-CH" dirty="0" smtClean="0"/>
              <a:t>Problem- </a:t>
            </a:r>
            <a:r>
              <a:rPr lang="de-CH" dirty="0"/>
              <a:t>und Anspruchsrelativierung.</a:t>
            </a:r>
          </a:p>
        </p:txBody>
      </p:sp>
      <p:sp>
        <p:nvSpPr>
          <p:cNvPr id="4" name="Foliennummernplatzhalter 3"/>
          <p:cNvSpPr>
            <a:spLocks noGrp="1"/>
          </p:cNvSpPr>
          <p:nvPr>
            <p:ph type="sldNum" sz="quarter" idx="4"/>
          </p:nvPr>
        </p:nvSpPr>
        <p:spPr>
          <a:xfrm>
            <a:off x="8645159" y="116632"/>
            <a:ext cx="561975" cy="365125"/>
          </a:xfrm>
          <a:prstGeom prst="rect">
            <a:avLst/>
          </a:prstGeom>
        </p:spPr>
        <p:txBody>
          <a:bodyPr/>
          <a:lstStyle/>
          <a:p>
            <a:fld id="{BA9B540C-44DA-4F69-89C9-7C84606640D3}" type="slidenum">
              <a:rPr lang="en-US" smtClean="0"/>
              <a:pPr/>
              <a:t>28</a:t>
            </a:fld>
            <a:endParaRPr lang="en-US" dirty="0"/>
          </a:p>
        </p:txBody>
      </p:sp>
      <p:sp>
        <p:nvSpPr>
          <p:cNvPr id="5" name="Textfeld 4"/>
          <p:cNvSpPr txBox="1"/>
          <p:nvPr/>
        </p:nvSpPr>
        <p:spPr>
          <a:xfrm rot="19724647">
            <a:off x="5490639" y="4373457"/>
            <a:ext cx="3411497" cy="707886"/>
          </a:xfrm>
          <a:prstGeom prst="rect">
            <a:avLst/>
          </a:prstGeom>
          <a:solidFill>
            <a:srgbClr val="FFC000"/>
          </a:solidFill>
          <a:ln>
            <a:solidFill>
              <a:schemeClr val="accent1">
                <a:lumMod val="50000"/>
              </a:schemeClr>
            </a:solidFill>
          </a:ln>
        </p:spPr>
        <p:txBody>
          <a:bodyPr wrap="square" rtlCol="0">
            <a:spAutoFit/>
          </a:bodyPr>
          <a:lstStyle/>
          <a:p>
            <a:pPr algn="ctr"/>
            <a:r>
              <a:rPr lang="de-CH" sz="4000" b="1" dirty="0" smtClean="0">
                <a:solidFill>
                  <a:schemeClr val="bg1"/>
                </a:solidFill>
                <a:latin typeface="Calibri" pitchFamily="34" charset="0"/>
              </a:rPr>
              <a:t>VERGEBUNG?!</a:t>
            </a:r>
            <a:endParaRPr lang="de-CH" sz="4000" b="1" dirty="0">
              <a:solidFill>
                <a:schemeClr val="bg1"/>
              </a:solidFill>
              <a:latin typeface="Calibri" pitchFamily="34" charset="0"/>
            </a:endParaRPr>
          </a:p>
        </p:txBody>
      </p:sp>
    </p:spTree>
    <p:extLst>
      <p:ext uri="{BB962C8B-B14F-4D97-AF65-F5344CB8AC3E}">
        <p14:creationId xmlns:p14="http://schemas.microsoft.com/office/powerpoint/2010/main" val="483643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3501008"/>
            <a:ext cx="1618457" cy="194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p:txBody>
          <a:bodyPr/>
          <a:lstStyle/>
          <a:p>
            <a:r>
              <a:rPr lang="de-CH" dirty="0" smtClean="0"/>
              <a:t>Resilienz: Welche Werte geben Kraft?</a:t>
            </a:r>
            <a:endParaRPr lang="de-CH" dirty="0"/>
          </a:p>
        </p:txBody>
      </p:sp>
      <p:sp>
        <p:nvSpPr>
          <p:cNvPr id="3" name="Inhaltsplatzhalter 2"/>
          <p:cNvSpPr>
            <a:spLocks noGrp="1"/>
          </p:cNvSpPr>
          <p:nvPr>
            <p:ph sz="half" idx="2"/>
          </p:nvPr>
        </p:nvSpPr>
        <p:spPr/>
        <p:txBody>
          <a:bodyPr/>
          <a:lstStyle/>
          <a:p>
            <a:endParaRPr lang="de-CH" dirty="0" smtClean="0"/>
          </a:p>
          <a:p>
            <a:r>
              <a:rPr lang="de-CH" dirty="0" smtClean="0"/>
              <a:t>Optimismus</a:t>
            </a:r>
            <a:endParaRPr lang="de-CH" dirty="0"/>
          </a:p>
          <a:p>
            <a:r>
              <a:rPr lang="de-CH" dirty="0"/>
              <a:t>Akzeptanz </a:t>
            </a:r>
          </a:p>
          <a:p>
            <a:r>
              <a:rPr lang="de-CH" dirty="0"/>
              <a:t>Lösungsorientierung</a:t>
            </a:r>
          </a:p>
          <a:p>
            <a:r>
              <a:rPr lang="de-CH" dirty="0"/>
              <a:t>Opferrolle verlassen</a:t>
            </a:r>
          </a:p>
          <a:p>
            <a:r>
              <a:rPr lang="de-CH" dirty="0"/>
              <a:t>Verantwortung übernehmen</a:t>
            </a:r>
          </a:p>
          <a:p>
            <a:r>
              <a:rPr lang="de-CH" dirty="0"/>
              <a:t>Netzwerk-Orientierung</a:t>
            </a:r>
          </a:p>
          <a:p>
            <a:r>
              <a:rPr lang="de-CH" dirty="0"/>
              <a:t>Zukunftsplanung</a:t>
            </a:r>
          </a:p>
        </p:txBody>
      </p:sp>
      <p:sp>
        <p:nvSpPr>
          <p:cNvPr id="5" name="Inhaltsplatzhalter 4"/>
          <p:cNvSpPr>
            <a:spLocks noGrp="1"/>
          </p:cNvSpPr>
          <p:nvPr>
            <p:ph sz="quarter" idx="13"/>
          </p:nvPr>
        </p:nvSpPr>
        <p:spPr>
          <a:xfrm>
            <a:off x="467544" y="2060848"/>
            <a:ext cx="4041648" cy="1298054"/>
          </a:xfrm>
          <a:solidFill>
            <a:schemeClr val="accent1">
              <a:lumMod val="40000"/>
              <a:lumOff val="60000"/>
            </a:schemeClr>
          </a:solidFill>
          <a:ln>
            <a:solidFill>
              <a:schemeClr val="tx1"/>
            </a:solidFill>
          </a:ln>
        </p:spPr>
        <p:txBody>
          <a:bodyPr/>
          <a:lstStyle/>
          <a:p>
            <a:pPr marL="0" indent="0">
              <a:buNone/>
            </a:pPr>
            <a:r>
              <a:rPr lang="de-CH" dirty="0" smtClean="0">
                <a:solidFill>
                  <a:srgbClr val="C00000"/>
                </a:solidFill>
              </a:rPr>
              <a:t>Diese Werte werden oftmals durch Werte des Glaubens und der Gemeinschaft vermittelt</a:t>
            </a:r>
            <a:endParaRPr lang="de-CH" dirty="0">
              <a:solidFill>
                <a:srgbClr val="C00000"/>
              </a:solidFill>
            </a:endParaRPr>
          </a:p>
        </p:txBody>
      </p:sp>
      <p:sp>
        <p:nvSpPr>
          <p:cNvPr id="4" name="Foliennummernplatzhalter 3"/>
          <p:cNvSpPr>
            <a:spLocks noGrp="1"/>
          </p:cNvSpPr>
          <p:nvPr>
            <p:ph type="sldNum" sz="quarter" idx="4"/>
          </p:nvPr>
        </p:nvSpPr>
        <p:spPr>
          <a:xfrm>
            <a:off x="8645159" y="111547"/>
            <a:ext cx="561975" cy="365125"/>
          </a:xfrm>
          <a:prstGeom prst="rect">
            <a:avLst/>
          </a:prstGeom>
        </p:spPr>
        <p:txBody>
          <a:bodyPr/>
          <a:lstStyle/>
          <a:p>
            <a:fld id="{BA9B540C-44DA-4F69-89C9-7C84606640D3}" type="slidenum">
              <a:rPr lang="en-US" smtClean="0"/>
              <a:pPr/>
              <a:t>29</a:t>
            </a:fld>
            <a:endParaRPr lang="en-US" dirty="0"/>
          </a:p>
        </p:txBody>
      </p:sp>
      <p:pic>
        <p:nvPicPr>
          <p:cNvPr id="7" name="Grafik 6"/>
          <p:cNvPicPr>
            <a:picLocks noChangeAspect="1"/>
          </p:cNvPicPr>
          <p:nvPr/>
        </p:nvPicPr>
        <p:blipFill rotWithShape="1">
          <a:blip r:embed="rId3">
            <a:extLst>
              <a:ext uri="{28A0092B-C50C-407E-A947-70E740481C1C}">
                <a14:useLocalDpi xmlns:a14="http://schemas.microsoft.com/office/drawing/2010/main" val="0"/>
              </a:ext>
            </a:extLst>
          </a:blip>
          <a:srcRect r="21187"/>
          <a:stretch/>
        </p:blipFill>
        <p:spPr>
          <a:xfrm>
            <a:off x="2267745" y="3501008"/>
            <a:ext cx="2261726" cy="1944688"/>
          </a:xfrm>
          <a:prstGeom prst="rect">
            <a:avLst/>
          </a:prstGeom>
        </p:spPr>
      </p:pic>
    </p:spTree>
    <p:extLst>
      <p:ext uri="{BB962C8B-B14F-4D97-AF65-F5344CB8AC3E}">
        <p14:creationId xmlns:p14="http://schemas.microsoft.com/office/powerpoint/2010/main" val="3443571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Krankheit als Herausforderung</a:t>
            </a:r>
            <a:endParaRPr lang="de-CH" dirty="0"/>
          </a:p>
        </p:txBody>
      </p:sp>
      <p:sp>
        <p:nvSpPr>
          <p:cNvPr id="3" name="Inhaltsplatzhalter 2"/>
          <p:cNvSpPr>
            <a:spLocks noGrp="1"/>
          </p:cNvSpPr>
          <p:nvPr>
            <p:ph sz="half" idx="2"/>
          </p:nvPr>
        </p:nvSpPr>
        <p:spPr>
          <a:xfrm>
            <a:off x="4648200" y="2104257"/>
            <a:ext cx="4172272" cy="3484983"/>
          </a:xfrm>
        </p:spPr>
        <p:txBody>
          <a:bodyPr>
            <a:noAutofit/>
          </a:bodyPr>
          <a:lstStyle/>
          <a:p>
            <a:r>
              <a:rPr lang="de-CH" sz="1800" dirty="0" smtClean="0"/>
              <a:t>Jeder Dritte entwickelt einmal Krebs</a:t>
            </a:r>
          </a:p>
          <a:p>
            <a:r>
              <a:rPr lang="de-CH" sz="1800" dirty="0" smtClean="0"/>
              <a:t>486´000 Menschen erkranken jährlich neu an Krebs (Deutschland, 2012)</a:t>
            </a:r>
          </a:p>
          <a:p>
            <a:r>
              <a:rPr lang="de-CH" sz="1800" dirty="0" smtClean="0"/>
              <a:t>250´000 Menschen erleiden jährlich einen Herzinfarkt (D).</a:t>
            </a:r>
          </a:p>
          <a:p>
            <a:r>
              <a:rPr lang="de-CH" sz="1800" dirty="0"/>
              <a:t>Viele Menschen leiden an </a:t>
            </a:r>
            <a:r>
              <a:rPr lang="de-CH" sz="1800" dirty="0" smtClean="0"/>
              <a:t>chronischen </a:t>
            </a:r>
            <a:r>
              <a:rPr lang="de-CH" sz="1800" dirty="0"/>
              <a:t>Erkrankungen. </a:t>
            </a:r>
            <a:r>
              <a:rPr lang="de-CH" sz="1800" dirty="0" smtClean="0"/>
              <a:t>(Beispiele: Diabetes</a:t>
            </a:r>
            <a:r>
              <a:rPr lang="de-CH" sz="1800" dirty="0"/>
              <a:t>, </a:t>
            </a:r>
            <a:r>
              <a:rPr lang="de-CH" sz="1800" dirty="0" smtClean="0"/>
              <a:t>Migräne,  Asthma, Rheuma). Mit </a:t>
            </a:r>
            <a:r>
              <a:rPr lang="de-CH" sz="1800" dirty="0"/>
              <a:t>der steigenden Lebenserwartung verbindet sich die Zunahme des individuellen Krankheitsrisikos.</a:t>
            </a:r>
          </a:p>
          <a:p>
            <a:endParaRPr lang="de-CH" sz="1800" dirty="0" smtClean="0"/>
          </a:p>
          <a:p>
            <a:endParaRPr lang="de-CH" sz="1800" dirty="0"/>
          </a:p>
        </p:txBody>
      </p:sp>
      <p:pic>
        <p:nvPicPr>
          <p:cNvPr id="6" name="Inhaltsplatzhalter 5"/>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365125" y="2402540"/>
            <a:ext cx="4041775" cy="2921282"/>
          </a:xfrm>
        </p:spPr>
      </p:pic>
    </p:spTree>
    <p:extLst>
      <p:ext uri="{BB962C8B-B14F-4D97-AF65-F5344CB8AC3E}">
        <p14:creationId xmlns:p14="http://schemas.microsoft.com/office/powerpoint/2010/main" val="30893804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nhaltsplatzhalt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1700808"/>
            <a:ext cx="4497470" cy="3816424"/>
          </a:xfrm>
          <a:prstGeom prst="rect">
            <a:avLst/>
          </a:prstGeom>
        </p:spPr>
      </p:pic>
      <p:sp>
        <p:nvSpPr>
          <p:cNvPr id="2" name="Titel 1"/>
          <p:cNvSpPr>
            <a:spLocks noGrp="1"/>
          </p:cNvSpPr>
          <p:nvPr>
            <p:ph type="title"/>
          </p:nvPr>
        </p:nvSpPr>
        <p:spPr/>
        <p:txBody>
          <a:bodyPr/>
          <a:lstStyle/>
          <a:p>
            <a:r>
              <a:rPr lang="de-CH" dirty="0" smtClean="0"/>
              <a:t>Ein Akzeptanz-geleitetes Leben</a:t>
            </a:r>
            <a:endParaRPr lang="de-CH" dirty="0"/>
          </a:p>
        </p:txBody>
      </p:sp>
      <p:sp>
        <p:nvSpPr>
          <p:cNvPr id="3" name="Inhaltsplatzhalter 2"/>
          <p:cNvSpPr>
            <a:spLocks noGrp="1"/>
          </p:cNvSpPr>
          <p:nvPr>
            <p:ph sz="half" idx="2"/>
          </p:nvPr>
        </p:nvSpPr>
        <p:spPr>
          <a:xfrm>
            <a:off x="4283968" y="1600200"/>
            <a:ext cx="4402832" cy="4525963"/>
          </a:xfrm>
        </p:spPr>
        <p:txBody>
          <a:bodyPr>
            <a:normAutofit lnSpcReduction="10000"/>
          </a:bodyPr>
          <a:lstStyle/>
          <a:p>
            <a:pPr marL="0" indent="0">
              <a:buNone/>
            </a:pPr>
            <a:r>
              <a:rPr lang="de-CH" sz="2000" b="1" dirty="0" smtClean="0"/>
              <a:t>ACCEPTANCE AND COMMITMENT THERAPY</a:t>
            </a:r>
          </a:p>
          <a:p>
            <a:r>
              <a:rPr lang="de-CH" sz="2000" dirty="0" smtClean="0"/>
              <a:t>Menschliches </a:t>
            </a:r>
            <a:r>
              <a:rPr lang="de-CH" sz="2000" dirty="0"/>
              <a:t>Leiden entsteht oft durch den Versuch, seelischen Schmerz zu </a:t>
            </a:r>
            <a:r>
              <a:rPr lang="de-CH" sz="2000" dirty="0" smtClean="0"/>
              <a:t>vermeiden. Krampfhaftes Korrigieren hilft oft nicht.</a:t>
            </a:r>
          </a:p>
          <a:p>
            <a:r>
              <a:rPr lang="de-CH" sz="2000" dirty="0" smtClean="0"/>
              <a:t>Dinge akzeptieren, wie sie sind, besonders, wenn man sie nicht ändern kann. – Gleichmut, Gelassenheit.</a:t>
            </a:r>
            <a:endParaRPr lang="de-CH" sz="2000" dirty="0"/>
          </a:p>
          <a:p>
            <a:r>
              <a:rPr lang="de-CH" sz="2000" dirty="0"/>
              <a:t>Werte, die das Leben leiten </a:t>
            </a:r>
            <a:r>
              <a:rPr lang="de-CH" sz="2000" dirty="0" smtClean="0"/>
              <a:t>können</a:t>
            </a:r>
          </a:p>
          <a:p>
            <a:r>
              <a:rPr lang="de-CH" sz="2000" dirty="0" smtClean="0"/>
              <a:t>Ableiten von konkreten Handlungsweisen</a:t>
            </a:r>
          </a:p>
          <a:p>
            <a:r>
              <a:rPr lang="de-CH" sz="2000" dirty="0" smtClean="0"/>
              <a:t>Integration mit Glaubensfragen ist möglich</a:t>
            </a:r>
            <a:endParaRPr lang="de-CH" sz="2000" dirty="0"/>
          </a:p>
          <a:p>
            <a:pPr marL="0" indent="0">
              <a:buNone/>
            </a:pPr>
            <a:endParaRPr lang="de-CH" sz="2000" dirty="0"/>
          </a:p>
          <a:p>
            <a:pPr marL="0" indent="0">
              <a:buNone/>
            </a:pPr>
            <a:endParaRPr lang="de-CH" sz="2000" dirty="0"/>
          </a:p>
          <a:p>
            <a:pPr marL="0" indent="0">
              <a:buNone/>
            </a:pPr>
            <a:endParaRPr lang="de-CH" sz="2000" dirty="0"/>
          </a:p>
        </p:txBody>
      </p:sp>
      <p:sp>
        <p:nvSpPr>
          <p:cNvPr id="5" name="Foliennummernplatzhalter 4"/>
          <p:cNvSpPr>
            <a:spLocks noGrp="1"/>
          </p:cNvSpPr>
          <p:nvPr>
            <p:ph type="sldNum" sz="quarter" idx="4"/>
          </p:nvPr>
        </p:nvSpPr>
        <p:spPr>
          <a:xfrm>
            <a:off x="8645159" y="111547"/>
            <a:ext cx="561975" cy="365125"/>
          </a:xfrm>
          <a:prstGeom prst="rect">
            <a:avLst/>
          </a:prstGeom>
        </p:spPr>
        <p:txBody>
          <a:bodyPr/>
          <a:lstStyle/>
          <a:p>
            <a:fld id="{BA9B540C-44DA-4F69-89C9-7C84606640D3}" type="slidenum">
              <a:rPr lang="en-US" smtClean="0"/>
              <a:pPr/>
              <a:t>30</a:t>
            </a:fld>
            <a:endParaRPr lang="en-US" dirty="0"/>
          </a:p>
        </p:txBody>
      </p:sp>
      <p:sp>
        <p:nvSpPr>
          <p:cNvPr id="6" name="Bogen 5"/>
          <p:cNvSpPr/>
          <p:nvPr/>
        </p:nvSpPr>
        <p:spPr>
          <a:xfrm>
            <a:off x="1259632" y="2564904"/>
            <a:ext cx="2088232" cy="1944216"/>
          </a:xfrm>
          <a:prstGeom prst="arc">
            <a:avLst>
              <a:gd name="adj1" fmla="val 5376392"/>
              <a:gd name="adj2" fmla="val 0"/>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CH"/>
          </a:p>
        </p:txBody>
      </p:sp>
    </p:spTree>
    <p:extLst>
      <p:ext uri="{BB962C8B-B14F-4D97-AF65-F5344CB8AC3E}">
        <p14:creationId xmlns:p14="http://schemas.microsoft.com/office/powerpoint/2010/main" val="5674461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Forschung: Beziehung – Werte – Sinn </a:t>
            </a:r>
            <a:endParaRPr lang="de-CH" dirty="0"/>
          </a:p>
        </p:txBody>
      </p:sp>
      <p:sp>
        <p:nvSpPr>
          <p:cNvPr id="3" name="Inhaltsplatzhalter 2"/>
          <p:cNvSpPr>
            <a:spLocks noGrp="1"/>
          </p:cNvSpPr>
          <p:nvPr>
            <p:ph sz="half" idx="2"/>
          </p:nvPr>
        </p:nvSpPr>
        <p:spPr>
          <a:xfrm>
            <a:off x="4067944" y="1600201"/>
            <a:ext cx="4618856" cy="3989040"/>
          </a:xfrm>
        </p:spPr>
        <p:style>
          <a:lnRef idx="3">
            <a:schemeClr val="lt1"/>
          </a:lnRef>
          <a:fillRef idx="1">
            <a:schemeClr val="accent1"/>
          </a:fillRef>
          <a:effectRef idx="1">
            <a:schemeClr val="accent1"/>
          </a:effectRef>
          <a:fontRef idx="minor">
            <a:schemeClr val="lt1"/>
          </a:fontRef>
        </p:style>
        <p:txBody>
          <a:bodyPr>
            <a:noAutofit/>
          </a:bodyPr>
          <a:lstStyle/>
          <a:p>
            <a:pPr marL="0" indent="0">
              <a:buNone/>
            </a:pPr>
            <a:r>
              <a:rPr lang="de-CH" dirty="0" smtClean="0"/>
              <a:t>Basis einer erfolgreichen Psychotherapie ist eine warmherzige, tragfähige therapeutische BEZIEHUNG, </a:t>
            </a:r>
            <a:br>
              <a:rPr lang="de-CH" dirty="0" smtClean="0"/>
            </a:br>
            <a:r>
              <a:rPr lang="de-CH" dirty="0" smtClean="0"/>
              <a:t>in der es gelingt, </a:t>
            </a:r>
            <a:br>
              <a:rPr lang="de-CH" dirty="0" smtClean="0"/>
            </a:br>
            <a:r>
              <a:rPr lang="de-CH" dirty="0" smtClean="0"/>
              <a:t>WERTE zu vermitteln, </a:t>
            </a:r>
            <a:br>
              <a:rPr lang="de-CH" dirty="0" smtClean="0"/>
            </a:br>
            <a:r>
              <a:rPr lang="de-CH" dirty="0" smtClean="0"/>
              <a:t>die den Menschen tragen </a:t>
            </a:r>
            <a:br>
              <a:rPr lang="de-CH" dirty="0" smtClean="0"/>
            </a:br>
            <a:r>
              <a:rPr lang="de-CH" dirty="0" smtClean="0"/>
              <a:t>und ihm neuen SINN </a:t>
            </a:r>
            <a:br>
              <a:rPr lang="de-CH" dirty="0" smtClean="0"/>
            </a:br>
            <a:r>
              <a:rPr lang="de-CH" dirty="0" smtClean="0"/>
              <a:t>vermitteln können.</a:t>
            </a:r>
            <a:endParaRPr lang="de-CH" dirty="0"/>
          </a:p>
        </p:txBody>
      </p:sp>
      <p:sp>
        <p:nvSpPr>
          <p:cNvPr id="4" name="Inhaltsplatzhalter 3"/>
          <p:cNvSpPr>
            <a:spLocks noGrp="1"/>
          </p:cNvSpPr>
          <p:nvPr>
            <p:ph sz="quarter" idx="13"/>
          </p:nvPr>
        </p:nvSpPr>
        <p:spPr/>
        <p:txBody>
          <a:bodyPr/>
          <a:lstStyle/>
          <a:p>
            <a:r>
              <a:rPr lang="de-CH" dirty="0"/>
              <a:t>„Ideen sind nur dann effektiv, wenn die therapeutische Allianz solide ist.“ </a:t>
            </a:r>
            <a:r>
              <a:rPr lang="de-CH" dirty="0" smtClean="0"/>
              <a:t>(</a:t>
            </a:r>
            <a:r>
              <a:rPr lang="de-CH" dirty="0" err="1" smtClean="0"/>
              <a:t>Yalom</a:t>
            </a:r>
            <a:r>
              <a:rPr lang="de-CH" smtClean="0"/>
              <a:t>)</a:t>
            </a:r>
            <a:endParaRPr lang="de-CH" dirty="0"/>
          </a:p>
        </p:txBody>
      </p:sp>
      <p:sp>
        <p:nvSpPr>
          <p:cNvPr id="5" name="Ellipse 4"/>
          <p:cNvSpPr/>
          <p:nvPr/>
        </p:nvSpPr>
        <p:spPr>
          <a:xfrm>
            <a:off x="5776009" y="2636912"/>
            <a:ext cx="2632542" cy="648072"/>
          </a:xfrm>
          <a:prstGeom prst="ellipse">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6" name="Ellipse 5"/>
          <p:cNvSpPr/>
          <p:nvPr/>
        </p:nvSpPr>
        <p:spPr>
          <a:xfrm>
            <a:off x="3890392" y="3386017"/>
            <a:ext cx="1728192" cy="648072"/>
          </a:xfrm>
          <a:prstGeom prst="ellipse">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7" name="Ellipse 6"/>
          <p:cNvSpPr/>
          <p:nvPr/>
        </p:nvSpPr>
        <p:spPr>
          <a:xfrm>
            <a:off x="6084168" y="4034089"/>
            <a:ext cx="1296144" cy="648072"/>
          </a:xfrm>
          <a:prstGeom prst="ellipse">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566430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683568" y="1772816"/>
            <a:ext cx="7776864" cy="3816424"/>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de-CH"/>
          </a:p>
        </p:txBody>
      </p:sp>
      <p:sp>
        <p:nvSpPr>
          <p:cNvPr id="6" name="Titel 5"/>
          <p:cNvSpPr>
            <a:spLocks noGrp="1"/>
          </p:cNvSpPr>
          <p:nvPr>
            <p:ph type="title"/>
          </p:nvPr>
        </p:nvSpPr>
        <p:spPr/>
        <p:txBody>
          <a:bodyPr/>
          <a:lstStyle/>
          <a:p>
            <a:r>
              <a:rPr lang="de-CH" dirty="0" smtClean="0"/>
              <a:t>Dreiklang effektiver Therapie</a:t>
            </a:r>
            <a:endParaRPr lang="de-CH" dirty="0"/>
          </a:p>
        </p:txBody>
      </p:sp>
      <p:sp>
        <p:nvSpPr>
          <p:cNvPr id="7" name="Inhaltsplatzhalter 6"/>
          <p:cNvSpPr>
            <a:spLocks noGrp="1"/>
          </p:cNvSpPr>
          <p:nvPr>
            <p:ph idx="1"/>
          </p:nvPr>
        </p:nvSpPr>
        <p:spPr>
          <a:xfrm>
            <a:off x="457200" y="2060849"/>
            <a:ext cx="8229600" cy="2952328"/>
          </a:xfrm>
        </p:spPr>
        <p:txBody>
          <a:bodyPr>
            <a:noAutofit/>
          </a:bodyPr>
          <a:lstStyle/>
          <a:p>
            <a:pPr marL="0" indent="0" algn="ctr">
              <a:buNone/>
            </a:pPr>
            <a:r>
              <a:rPr lang="de-CH" sz="5400" b="1" i="1" dirty="0" smtClean="0">
                <a:solidFill>
                  <a:schemeClr val="bg1"/>
                </a:solidFill>
                <a:latin typeface="+mn-lt"/>
              </a:rPr>
              <a:t>menschlich</a:t>
            </a:r>
          </a:p>
          <a:p>
            <a:pPr marL="0" indent="0" algn="ctr">
              <a:buNone/>
            </a:pPr>
            <a:r>
              <a:rPr lang="de-CH" sz="5400" b="1" i="1" dirty="0" smtClean="0">
                <a:solidFill>
                  <a:schemeClr val="bg1"/>
                </a:solidFill>
                <a:latin typeface="+mn-lt"/>
              </a:rPr>
              <a:t>fachlich</a:t>
            </a:r>
          </a:p>
          <a:p>
            <a:pPr marL="0" indent="0" algn="ctr">
              <a:buNone/>
            </a:pPr>
            <a:r>
              <a:rPr lang="de-CH" sz="5400" b="1" i="1" dirty="0" smtClean="0">
                <a:solidFill>
                  <a:schemeClr val="bg1"/>
                </a:solidFill>
                <a:latin typeface="+mn-lt"/>
              </a:rPr>
              <a:t>christlich</a:t>
            </a:r>
            <a:endParaRPr lang="de-CH" sz="5400" b="1" i="1" dirty="0">
              <a:solidFill>
                <a:schemeClr val="bg1"/>
              </a:solidFill>
              <a:latin typeface="+mn-lt"/>
            </a:endParaRPr>
          </a:p>
        </p:txBody>
      </p:sp>
      <p:sp>
        <p:nvSpPr>
          <p:cNvPr id="9" name="Textfeld 8"/>
          <p:cNvSpPr txBox="1"/>
          <p:nvPr/>
        </p:nvSpPr>
        <p:spPr>
          <a:xfrm>
            <a:off x="1691680" y="5147900"/>
            <a:ext cx="5832648" cy="369332"/>
          </a:xfrm>
          <a:prstGeom prst="rect">
            <a:avLst/>
          </a:prstGeom>
          <a:noFill/>
        </p:spPr>
        <p:txBody>
          <a:bodyPr wrap="square" rtlCol="0">
            <a:spAutoFit/>
          </a:bodyPr>
          <a:lstStyle/>
          <a:p>
            <a:pPr algn="ctr"/>
            <a:r>
              <a:rPr lang="de-CH" b="1" dirty="0" smtClean="0">
                <a:solidFill>
                  <a:schemeClr val="bg1"/>
                </a:solidFill>
              </a:rPr>
              <a:t>GRUNDSÄTZE DER KLINIK SONNENHALDE</a:t>
            </a:r>
            <a:endParaRPr lang="de-CH" b="1" dirty="0">
              <a:solidFill>
                <a:schemeClr val="bg1"/>
              </a:solidFill>
            </a:endParaRPr>
          </a:p>
        </p:txBody>
      </p:sp>
    </p:spTree>
    <p:extLst>
      <p:ext uri="{BB962C8B-B14F-4D97-AF65-F5344CB8AC3E}">
        <p14:creationId xmlns:p14="http://schemas.microsoft.com/office/powerpoint/2010/main" val="16721196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Thesen und Zusammenfassung</a:t>
            </a:r>
            <a:endParaRPr lang="de-CH" dirty="0"/>
          </a:p>
        </p:txBody>
      </p:sp>
      <p:sp>
        <p:nvSpPr>
          <p:cNvPr id="3" name="Inhaltsplatzhalter 2"/>
          <p:cNvSpPr>
            <a:spLocks noGrp="1"/>
          </p:cNvSpPr>
          <p:nvPr>
            <p:ph sz="half" idx="2"/>
          </p:nvPr>
        </p:nvSpPr>
        <p:spPr>
          <a:xfrm>
            <a:off x="4648200" y="1600200"/>
            <a:ext cx="4038600" cy="4925144"/>
          </a:xfrm>
        </p:spPr>
        <p:txBody>
          <a:bodyPr>
            <a:normAutofit/>
          </a:bodyPr>
          <a:lstStyle/>
          <a:p>
            <a:r>
              <a:rPr lang="de-CH" dirty="0"/>
              <a:t>D</a:t>
            </a:r>
            <a:r>
              <a:rPr lang="de-CH" dirty="0" smtClean="0"/>
              <a:t>er Begriff der «Person-Zentriertheit» bedarf einer genaueren Analyse</a:t>
            </a:r>
          </a:p>
          <a:p>
            <a:r>
              <a:rPr lang="de-CH" dirty="0" smtClean="0"/>
              <a:t>Die Bedürfnisse der Person sind eingebettet in eine komplexe Matrix von Medizin, Technik, Pflegequalität, </a:t>
            </a:r>
            <a:r>
              <a:rPr lang="de-CH" dirty="0" err="1" smtClean="0"/>
              <a:t>Oekonomie</a:t>
            </a:r>
            <a:r>
              <a:rPr lang="de-CH" dirty="0" smtClean="0"/>
              <a:t>, menschlicher Zuwendung und persönlicher Sinnfindung.</a:t>
            </a:r>
            <a:endParaRPr lang="de-CH" dirty="0"/>
          </a:p>
        </p:txBody>
      </p:sp>
      <p:sp>
        <p:nvSpPr>
          <p:cNvPr id="4" name="Inhaltsplatzhalter 3"/>
          <p:cNvSpPr>
            <a:spLocks noGrp="1"/>
          </p:cNvSpPr>
          <p:nvPr>
            <p:ph sz="quarter" idx="13"/>
          </p:nvPr>
        </p:nvSpPr>
        <p:spPr/>
        <p:txBody>
          <a:bodyPr>
            <a:normAutofit lnSpcReduction="10000"/>
          </a:bodyPr>
          <a:lstStyle/>
          <a:p>
            <a:r>
              <a:rPr lang="de-CH" dirty="0" smtClean="0"/>
              <a:t>Eine einseitig wissen-</a:t>
            </a:r>
            <a:r>
              <a:rPr lang="de-CH" dirty="0" err="1" smtClean="0"/>
              <a:t>schaftlich</a:t>
            </a:r>
            <a:r>
              <a:rPr lang="de-CH" dirty="0" smtClean="0"/>
              <a:t> orientierte Medizin kann dem Menschen keine ganzheitliche Heilung bringen.</a:t>
            </a:r>
          </a:p>
          <a:p>
            <a:r>
              <a:rPr lang="de-CH" dirty="0"/>
              <a:t>K</a:t>
            </a:r>
            <a:r>
              <a:rPr lang="de-CH" dirty="0" smtClean="0"/>
              <a:t>örperliche Erkrankungen lösen auch seelische Erschütterungen, soziale Spannungen und grundlegende Fragen nach Sinn und Transzendenz aus. </a:t>
            </a:r>
            <a:endParaRPr lang="de-CH" dirty="0"/>
          </a:p>
        </p:txBody>
      </p:sp>
    </p:spTree>
    <p:extLst>
      <p:ext uri="{BB962C8B-B14F-4D97-AF65-F5344CB8AC3E}">
        <p14:creationId xmlns:p14="http://schemas.microsoft.com/office/powerpoint/2010/main" val="2692112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73053" y="1916832"/>
            <a:ext cx="3582923" cy="1800200"/>
          </a:xfrm>
        </p:spPr>
      </p:pic>
      <p:sp>
        <p:nvSpPr>
          <p:cNvPr id="2" name="Titel 1"/>
          <p:cNvSpPr>
            <a:spLocks noGrp="1"/>
          </p:cNvSpPr>
          <p:nvPr>
            <p:ph type="title"/>
          </p:nvPr>
        </p:nvSpPr>
        <p:spPr/>
        <p:txBody>
          <a:bodyPr/>
          <a:lstStyle/>
          <a:p>
            <a:r>
              <a:rPr lang="de-CH" dirty="0" smtClean="0"/>
              <a:t>Ganzheitlichkeit und Spiritualität</a:t>
            </a:r>
            <a:endParaRPr lang="de-CH" dirty="0"/>
          </a:p>
        </p:txBody>
      </p:sp>
      <p:sp>
        <p:nvSpPr>
          <p:cNvPr id="4" name="Textfeld 3"/>
          <p:cNvSpPr txBox="1"/>
          <p:nvPr/>
        </p:nvSpPr>
        <p:spPr>
          <a:xfrm>
            <a:off x="4570678" y="1988840"/>
            <a:ext cx="4176464" cy="2923877"/>
          </a:xfrm>
          <a:prstGeom prst="rect">
            <a:avLst/>
          </a:prstGeom>
          <a:solidFill>
            <a:schemeClr val="accent1">
              <a:lumMod val="60000"/>
              <a:lumOff val="40000"/>
            </a:schemeClr>
          </a:solidFill>
          <a:ln w="38100">
            <a:solidFill>
              <a:schemeClr val="accent1">
                <a:lumMod val="50000"/>
              </a:schemeClr>
            </a:solidFill>
          </a:ln>
        </p:spPr>
        <p:txBody>
          <a:bodyPr wrap="square" rtlCol="0">
            <a:spAutoFit/>
          </a:bodyPr>
          <a:lstStyle/>
          <a:p>
            <a:r>
              <a:rPr lang="de-CH" sz="2800" b="1" dirty="0" smtClean="0">
                <a:latin typeface="Calibri" pitchFamily="34" charset="0"/>
              </a:rPr>
              <a:t>«Erst </a:t>
            </a:r>
            <a:r>
              <a:rPr lang="de-CH" sz="2800" b="1" dirty="0">
                <a:latin typeface="Calibri" pitchFamily="34" charset="0"/>
              </a:rPr>
              <a:t>von einem absoluten Wert, von einer absoluten Wertperson her: von Gott her – </a:t>
            </a:r>
            <a:r>
              <a:rPr lang="de-CH" sz="2800" b="1" dirty="0" smtClean="0">
                <a:latin typeface="Calibri" pitchFamily="34" charset="0"/>
              </a:rPr>
              <a:t>erhält </a:t>
            </a:r>
            <a:r>
              <a:rPr lang="de-CH" sz="2800" b="1" dirty="0">
                <a:latin typeface="Calibri" pitchFamily="34" charset="0"/>
              </a:rPr>
              <a:t>die </a:t>
            </a:r>
            <a:r>
              <a:rPr lang="de-CH" sz="2800" b="1" dirty="0" smtClean="0">
                <a:latin typeface="Calibri" pitchFamily="34" charset="0"/>
              </a:rPr>
              <a:t>Person ihren </a:t>
            </a:r>
            <a:r>
              <a:rPr lang="de-CH" sz="2800" b="1" dirty="0">
                <a:latin typeface="Calibri" pitchFamily="34" charset="0"/>
              </a:rPr>
              <a:t>Wert</a:t>
            </a:r>
            <a:r>
              <a:rPr lang="de-CH" sz="2800" b="1" dirty="0" smtClean="0">
                <a:latin typeface="Calibri" pitchFamily="34" charset="0"/>
              </a:rPr>
              <a:t>.»</a:t>
            </a:r>
            <a:br>
              <a:rPr lang="de-CH" sz="2800" b="1" dirty="0" smtClean="0">
                <a:latin typeface="Calibri" pitchFamily="34" charset="0"/>
              </a:rPr>
            </a:br>
            <a:endParaRPr lang="de-CH" sz="2800" b="1" dirty="0" smtClean="0">
              <a:latin typeface="Calibri" pitchFamily="34" charset="0"/>
            </a:endParaRPr>
          </a:p>
          <a:p>
            <a:r>
              <a:rPr lang="de-CH" sz="1600" i="1" dirty="0" smtClean="0">
                <a:latin typeface="Cambria" pitchFamily="18" charset="0"/>
              </a:rPr>
              <a:t>Adaptiert nach Frankl</a:t>
            </a:r>
            <a:endParaRPr lang="de-CH" sz="1600" i="1" dirty="0">
              <a:latin typeface="Cambria" pitchFamily="18" charset="0"/>
            </a:endParaRPr>
          </a:p>
        </p:txBody>
      </p:sp>
      <p:sp>
        <p:nvSpPr>
          <p:cNvPr id="3" name="Rechteck 2"/>
          <p:cNvSpPr/>
          <p:nvPr/>
        </p:nvSpPr>
        <p:spPr>
          <a:xfrm>
            <a:off x="2987824" y="2132856"/>
            <a:ext cx="1296144"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1767874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xit" presetSubtype="0" fill="hold" grpId="0" nodeType="clickEffect">
                                  <p:stCondLst>
                                    <p:cond delay="0"/>
                                  </p:stCondLst>
                                  <p:childTnLst>
                                    <p:animEffect transition="out" filter="fade">
                                      <p:cBhvr>
                                        <p:cTn id="6" dur="1000"/>
                                        <p:tgtEl>
                                          <p:spTgt spid="3"/>
                                        </p:tgtEl>
                                      </p:cBhvr>
                                    </p:animEffect>
                                    <p:anim calcmode="lin" valueType="num">
                                      <p:cBhvr>
                                        <p:cTn id="7" dur="1000"/>
                                        <p:tgtEl>
                                          <p:spTgt spid="3"/>
                                        </p:tgtEl>
                                        <p:attrNameLst>
                                          <p:attrName>ppt_x</p:attrName>
                                        </p:attrNameLst>
                                      </p:cBhvr>
                                      <p:tavLst>
                                        <p:tav tm="0">
                                          <p:val>
                                            <p:strVal val="ppt_x"/>
                                          </p:val>
                                        </p:tav>
                                        <p:tav tm="100000">
                                          <p:val>
                                            <p:strVal val="ppt_x"/>
                                          </p:val>
                                        </p:tav>
                                      </p:tavLst>
                                    </p:anim>
                                    <p:anim calcmode="lin" valueType="num">
                                      <p:cBhvr>
                                        <p:cTn id="8" dur="100" decel="100000"/>
                                        <p:tgtEl>
                                          <p:spTgt spid="3"/>
                                        </p:tgtEl>
                                        <p:attrNameLst>
                                          <p:attrName>ppt_y</p:attrName>
                                        </p:attrNameLst>
                                      </p:cBhvr>
                                      <p:tavLst>
                                        <p:tav tm="0">
                                          <p:val>
                                            <p:strVal val="ppt_y"/>
                                          </p:val>
                                        </p:tav>
                                        <p:tav tm="100000">
                                          <p:val>
                                            <p:strVal val="ppt_y-.03"/>
                                          </p:val>
                                        </p:tav>
                                      </p:tavLst>
                                    </p:anim>
                                    <p:anim calcmode="lin" valueType="num">
                                      <p:cBhvr>
                                        <p:cTn id="9" dur="900" accel="100000">
                                          <p:stCondLst>
                                            <p:cond delay="100"/>
                                          </p:stCondLst>
                                        </p:cTn>
                                        <p:tgtEl>
                                          <p:spTgt spid="3"/>
                                        </p:tgtEl>
                                        <p:attrNameLst>
                                          <p:attrName>ppt_y</p:attrName>
                                        </p:attrNameLst>
                                      </p:cBhvr>
                                      <p:tavLst>
                                        <p:tav tm="0">
                                          <p:val>
                                            <p:strVal val="ppt_y"/>
                                          </p:val>
                                        </p:tav>
                                        <p:tav tm="100000">
                                          <p:val>
                                            <p:strVal val="ppt_y+1"/>
                                          </p:val>
                                        </p:tav>
                                      </p:tavLst>
                                    </p:anim>
                                    <p:set>
                                      <p:cBhvr>
                                        <p:cTn id="10" dur="1" fill="hold">
                                          <p:stCondLst>
                                            <p:cond delay="999"/>
                                          </p:stCondLst>
                                        </p:cTn>
                                        <p:tgtEl>
                                          <p:spTgt spid="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Medizin der Person  …</a:t>
            </a:r>
            <a:endParaRPr lang="de-CH" dirty="0"/>
          </a:p>
        </p:txBody>
      </p:sp>
      <p:sp>
        <p:nvSpPr>
          <p:cNvPr id="3" name="Inhaltsplatzhalter 2"/>
          <p:cNvSpPr>
            <a:spLocks noGrp="1"/>
          </p:cNvSpPr>
          <p:nvPr>
            <p:ph idx="1"/>
          </p:nvPr>
        </p:nvSpPr>
        <p:spPr/>
        <p:txBody>
          <a:bodyPr/>
          <a:lstStyle/>
          <a:p>
            <a:r>
              <a:rPr lang="de-CH" dirty="0" smtClean="0"/>
              <a:t>Nimmt den Menschen ernst in seiner existentiellen Krise in Krankheit, Schuld und Tod</a:t>
            </a:r>
          </a:p>
          <a:p>
            <a:r>
              <a:rPr lang="de-CH" dirty="0" smtClean="0"/>
              <a:t>In seiner emotionalen Verarbeitung des Leidens</a:t>
            </a:r>
          </a:p>
          <a:p>
            <a:r>
              <a:rPr lang="de-CH" dirty="0" smtClean="0"/>
              <a:t>Begleitet die Person in der Suche nach Lösungen («kompetenter Patient»)</a:t>
            </a:r>
          </a:p>
          <a:p>
            <a:r>
              <a:rPr lang="de-CH" dirty="0" smtClean="0"/>
              <a:t>Hilft Optionen zu sichten (auf Grund von Belegen und Werten – evidenzbasiert und </a:t>
            </a:r>
            <a:r>
              <a:rPr lang="de-CH" smtClean="0"/>
              <a:t>werte-basiert) - LEBENSQUALITÄT</a:t>
            </a:r>
            <a:endParaRPr lang="de-CH" dirty="0" smtClean="0"/>
          </a:p>
          <a:p>
            <a:r>
              <a:rPr lang="de-CH" dirty="0" smtClean="0"/>
              <a:t>Hilft neue Perspektiven zu entwickeln: weg von der Illusion «Alles ist möglich» zur Option «Was ist für mich möglich?»</a:t>
            </a:r>
          </a:p>
          <a:p>
            <a:r>
              <a:rPr lang="de-CH" dirty="0" smtClean="0"/>
              <a:t>Eröffnet oder entdeckt einen Bezug zur Transzendenz.</a:t>
            </a:r>
            <a:endParaRPr lang="de-CH" dirty="0"/>
          </a:p>
        </p:txBody>
      </p:sp>
      <p:sp>
        <p:nvSpPr>
          <p:cNvPr id="4" name="Foliennummernplatzhalter 3"/>
          <p:cNvSpPr>
            <a:spLocks noGrp="1"/>
          </p:cNvSpPr>
          <p:nvPr>
            <p:ph type="sldNum" sz="quarter" idx="4"/>
          </p:nvPr>
        </p:nvSpPr>
        <p:spPr/>
        <p:txBody>
          <a:bodyPr/>
          <a:lstStyle/>
          <a:p>
            <a:fld id="{BA9B540C-44DA-4F69-89C9-7C84606640D3}" type="slidenum">
              <a:rPr lang="en-US" smtClean="0"/>
              <a:pPr/>
              <a:t>35</a:t>
            </a:fld>
            <a:endParaRPr lang="en-US" dirty="0"/>
          </a:p>
        </p:txBody>
      </p:sp>
    </p:spTree>
    <p:extLst>
      <p:ext uri="{BB962C8B-B14F-4D97-AF65-F5344CB8AC3E}">
        <p14:creationId xmlns:p14="http://schemas.microsoft.com/office/powerpoint/2010/main" val="12741147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ctrTitle"/>
          </p:nvPr>
        </p:nvSpPr>
        <p:spPr/>
        <p:txBody>
          <a:bodyPr/>
          <a:lstStyle/>
          <a:p>
            <a:r>
              <a:rPr lang="de-CH" dirty="0" smtClean="0"/>
              <a:t>Danke für Ihre Aufmerksamkeit</a:t>
            </a:r>
            <a:endParaRPr lang="de-CH" dirty="0"/>
          </a:p>
        </p:txBody>
      </p:sp>
      <p:sp>
        <p:nvSpPr>
          <p:cNvPr id="7" name="Untertitel 6"/>
          <p:cNvSpPr>
            <a:spLocks noGrp="1"/>
          </p:cNvSpPr>
          <p:nvPr>
            <p:ph type="subTitle" idx="1"/>
          </p:nvPr>
        </p:nvSpPr>
        <p:spPr/>
        <p:txBody>
          <a:bodyPr/>
          <a:lstStyle/>
          <a:p>
            <a:r>
              <a:rPr lang="de-CH" dirty="0" smtClean="0"/>
              <a:t>DOWNLOAD</a:t>
            </a:r>
          </a:p>
          <a:p>
            <a:r>
              <a:rPr lang="de-CH" dirty="0" smtClean="0"/>
              <a:t>www.samuelpfeifer.com</a:t>
            </a:r>
            <a:endParaRPr lang="de-CH" dirty="0"/>
          </a:p>
        </p:txBody>
      </p:sp>
    </p:spTree>
    <p:extLst>
      <p:ext uri="{BB962C8B-B14F-4D97-AF65-F5344CB8AC3E}">
        <p14:creationId xmlns:p14="http://schemas.microsoft.com/office/powerpoint/2010/main" val="12697485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Mehr Menschen gehen durch Krankenhäuser als in die Kirchen</a:t>
            </a:r>
            <a:endParaRPr lang="de-CH" dirty="0"/>
          </a:p>
        </p:txBody>
      </p:sp>
      <p:sp>
        <p:nvSpPr>
          <p:cNvPr id="5" name="Inhaltsplatzhalter 4"/>
          <p:cNvSpPr>
            <a:spLocks noGrp="1"/>
          </p:cNvSpPr>
          <p:nvPr>
            <p:ph sz="quarter" idx="13"/>
          </p:nvPr>
        </p:nvSpPr>
        <p:spPr/>
        <p:txBody>
          <a:bodyPr>
            <a:normAutofit/>
          </a:bodyPr>
          <a:lstStyle/>
          <a:p>
            <a:pPr marL="0" indent="0">
              <a:buNone/>
            </a:pPr>
            <a:r>
              <a:rPr lang="de-CH" sz="1400" dirty="0"/>
              <a:t>Krankenhausbehandlung von Frauen und Männern nach Alter in Deutschland 2003 (Tage je 1.000 Versicherte</a:t>
            </a:r>
            <a:r>
              <a:rPr lang="de-CH" sz="1400" dirty="0" smtClean="0"/>
              <a:t>)</a:t>
            </a:r>
          </a:p>
          <a:p>
            <a:pPr marL="0" indent="0">
              <a:buNone/>
            </a:pPr>
            <a:endParaRPr lang="de-CH" sz="1400" dirty="0"/>
          </a:p>
          <a:p>
            <a:pPr marL="0" indent="0">
              <a:buNone/>
            </a:pPr>
            <a:endParaRPr lang="de-CH" sz="1400" dirty="0"/>
          </a:p>
        </p:txBody>
      </p:sp>
      <p:pic>
        <p:nvPicPr>
          <p:cNvPr id="1027" name="Picture 3" descr="D:\SEMINARE_MATERIAL\B U E C H E R\___PERSON_Medizin der Person_BUCH\ABBILDUNGEN\Krh-Tage_pro 1000_ D_20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564904"/>
            <a:ext cx="4236091" cy="2664296"/>
          </a:xfrm>
          <a:prstGeom prst="rect">
            <a:avLst/>
          </a:prstGeom>
          <a:noFill/>
          <a:extLst>
            <a:ext uri="{909E8E84-426E-40DD-AFC4-6F175D3DCCD1}">
              <a14:hiddenFill xmlns:a14="http://schemas.microsoft.com/office/drawing/2010/main">
                <a:solidFill>
                  <a:srgbClr val="FFFFFF"/>
                </a:solidFill>
              </a14:hiddenFill>
            </a:ext>
          </a:extLst>
        </p:spPr>
      </p:pic>
      <p:pic>
        <p:nvPicPr>
          <p:cNvPr id="8" name="Grafi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6484" y="1683841"/>
            <a:ext cx="2600325" cy="1762125"/>
          </a:xfrm>
          <a:prstGeom prst="rect">
            <a:avLst/>
          </a:prstGeom>
        </p:spPr>
      </p:pic>
      <p:pic>
        <p:nvPicPr>
          <p:cNvPr id="11" name="Grafik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7572" y="2817107"/>
            <a:ext cx="2710941" cy="1807294"/>
          </a:xfrm>
          <a:prstGeom prst="rect">
            <a:avLst/>
          </a:prstGeom>
        </p:spPr>
      </p:pic>
      <p:pic>
        <p:nvPicPr>
          <p:cNvPr id="10" name="Grafik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32040" y="4077240"/>
            <a:ext cx="3084475" cy="2518988"/>
          </a:xfrm>
          <a:prstGeom prst="rect">
            <a:avLst/>
          </a:prstGeom>
        </p:spPr>
      </p:pic>
    </p:spTree>
    <p:extLst>
      <p:ext uri="{BB962C8B-B14F-4D97-AF65-F5344CB8AC3E}">
        <p14:creationId xmlns:p14="http://schemas.microsoft.com/office/powerpoint/2010/main" val="21370818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Immer mehr Betroffene</a:t>
            </a:r>
            <a:endParaRPr lang="de-CH" dirty="0"/>
          </a:p>
        </p:txBody>
      </p:sp>
      <p:pic>
        <p:nvPicPr>
          <p:cNvPr id="7" name="Inhaltsplatzhalt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1600" y="1523330"/>
            <a:ext cx="6865068" cy="4425950"/>
          </a:xfrm>
        </p:spPr>
      </p:pic>
    </p:spTree>
    <p:extLst>
      <p:ext uri="{BB962C8B-B14F-4D97-AF65-F5344CB8AC3E}">
        <p14:creationId xmlns:p14="http://schemas.microsoft.com/office/powerpoint/2010/main" val="42761028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Zwei Bürgerrechte</a:t>
            </a:r>
            <a:endParaRPr lang="de-CH" dirty="0"/>
          </a:p>
        </p:txBody>
      </p:sp>
      <p:sp>
        <p:nvSpPr>
          <p:cNvPr id="3" name="Inhaltsplatzhalter 2"/>
          <p:cNvSpPr>
            <a:spLocks noGrp="1"/>
          </p:cNvSpPr>
          <p:nvPr>
            <p:ph idx="1"/>
          </p:nvPr>
        </p:nvSpPr>
        <p:spPr>
          <a:xfrm>
            <a:off x="4355976" y="1700808"/>
            <a:ext cx="4330824" cy="4425355"/>
          </a:xfrm>
        </p:spPr>
        <p:txBody>
          <a:bodyPr>
            <a:normAutofit fontScale="85000" lnSpcReduction="20000"/>
          </a:bodyPr>
          <a:lstStyle/>
          <a:p>
            <a:r>
              <a:rPr lang="de-CH" dirty="0" smtClean="0"/>
              <a:t>Jeder von uns hat zwei Pässe</a:t>
            </a:r>
          </a:p>
          <a:p>
            <a:endParaRPr lang="de-CH" dirty="0" smtClean="0"/>
          </a:p>
          <a:p>
            <a:r>
              <a:rPr lang="de-CH" dirty="0" smtClean="0"/>
              <a:t>Einen für das Reich der Gesundheit und der Lebensfreude</a:t>
            </a:r>
          </a:p>
          <a:p>
            <a:r>
              <a:rPr lang="de-CH" dirty="0" smtClean="0"/>
              <a:t>Einen zweiten für das dunkle Reich des Leidens, der Krankheit und der Schwachheit</a:t>
            </a:r>
          </a:p>
          <a:p>
            <a:r>
              <a:rPr lang="de-CH" dirty="0" smtClean="0"/>
              <a:t>Obwohl wir am liebsten nur im ersteren Land leben würden, werden wir alle über kurz oder lang auch die Reise in das andere Land antreten müssen.</a:t>
            </a:r>
          </a:p>
          <a:p>
            <a:endParaRPr lang="de-CH" dirty="0"/>
          </a:p>
          <a:p>
            <a:pPr marL="457200" lvl="1" indent="0">
              <a:buNone/>
            </a:pPr>
            <a:r>
              <a:rPr lang="de-CH" dirty="0" smtClean="0"/>
              <a:t>(die Publizistin Susan Sontag – Krankheit als Metapher)</a:t>
            </a:r>
            <a:endParaRPr lang="de-CH" dirty="0"/>
          </a:p>
        </p:txBody>
      </p:sp>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1628800"/>
            <a:ext cx="3817379" cy="3950654"/>
          </a:xfrm>
          <a:prstGeom prst="rect">
            <a:avLst/>
          </a:prstGeom>
        </p:spPr>
      </p:pic>
    </p:spTree>
    <p:extLst>
      <p:ext uri="{BB962C8B-B14F-4D97-AF65-F5344CB8AC3E}">
        <p14:creationId xmlns:p14="http://schemas.microsoft.com/office/powerpoint/2010/main" val="13502764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Technik oder Gespräch?</a:t>
            </a:r>
            <a:endParaRPr lang="de-CH" dirty="0"/>
          </a:p>
        </p:txBody>
      </p:sp>
      <p:pic>
        <p:nvPicPr>
          <p:cNvPr id="6" name="Inhaltsplatzhalter 5"/>
          <p:cNvPicPr>
            <a:picLocks noGrp="1" noChangeAspect="1"/>
          </p:cNvPicPr>
          <p:nvPr>
            <p:ph sz="quarter" idx="13"/>
          </p:nvPr>
        </p:nvPicPr>
        <p:blipFill rotWithShape="1">
          <a:blip r:embed="rId2" cstate="print">
            <a:extLst>
              <a:ext uri="{28A0092B-C50C-407E-A947-70E740481C1C}">
                <a14:useLocalDpi xmlns:a14="http://schemas.microsoft.com/office/drawing/2010/main" val="0"/>
              </a:ext>
            </a:extLst>
          </a:blip>
          <a:srcRect t="1828" b="12044"/>
          <a:stretch/>
        </p:blipFill>
        <p:spPr>
          <a:xfrm>
            <a:off x="395536" y="1623847"/>
            <a:ext cx="3922419" cy="3957145"/>
          </a:xfrm>
        </p:spPr>
      </p:pic>
      <p:sp>
        <p:nvSpPr>
          <p:cNvPr id="5" name="Foliennummernplatzhalter 4"/>
          <p:cNvSpPr>
            <a:spLocks noGrp="1"/>
          </p:cNvSpPr>
          <p:nvPr>
            <p:ph type="sldNum" sz="quarter" idx="4"/>
          </p:nvPr>
        </p:nvSpPr>
        <p:spPr>
          <a:xfrm>
            <a:off x="8645159" y="39539"/>
            <a:ext cx="561975" cy="365125"/>
          </a:xfrm>
          <a:prstGeom prst="rect">
            <a:avLst/>
          </a:prstGeom>
        </p:spPr>
        <p:txBody>
          <a:bodyPr/>
          <a:lstStyle/>
          <a:p>
            <a:fld id="{BA9B540C-44DA-4F69-89C9-7C84606640D3}" type="slidenum">
              <a:rPr lang="en-US" smtClean="0"/>
              <a:pPr/>
              <a:t>7</a:t>
            </a:fld>
            <a:endParaRPr lang="en-US" dirty="0"/>
          </a:p>
        </p:txBody>
      </p:sp>
      <p:pic>
        <p:nvPicPr>
          <p:cNvPr id="11" name="Inhaltsplatzhalter 10"/>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17632" r="8588"/>
          <a:stretch/>
        </p:blipFill>
        <p:spPr>
          <a:xfrm>
            <a:off x="4371128" y="1628800"/>
            <a:ext cx="4394009" cy="3960440"/>
          </a:xfrm>
        </p:spPr>
      </p:pic>
    </p:spTree>
    <p:extLst>
      <p:ext uri="{BB962C8B-B14F-4D97-AF65-F5344CB8AC3E}">
        <p14:creationId xmlns:p14="http://schemas.microsoft.com/office/powerpoint/2010/main" val="24955521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Was möchten wir vom Arzt?</a:t>
            </a:r>
            <a:endParaRPr lang="de-CH" dirty="0"/>
          </a:p>
        </p:txBody>
      </p:sp>
      <p:sp>
        <p:nvSpPr>
          <p:cNvPr id="7" name="Inhaltsplatzhalter 6"/>
          <p:cNvSpPr>
            <a:spLocks noGrp="1"/>
          </p:cNvSpPr>
          <p:nvPr>
            <p:ph idx="1"/>
          </p:nvPr>
        </p:nvSpPr>
        <p:spPr/>
        <p:txBody>
          <a:bodyPr>
            <a:normAutofit/>
          </a:bodyPr>
          <a:lstStyle/>
          <a:p>
            <a:r>
              <a:rPr lang="de-CH" sz="2800" dirty="0"/>
              <a:t>Die </a:t>
            </a:r>
            <a:r>
              <a:rPr lang="de-CH" sz="2800" dirty="0" smtClean="0"/>
              <a:t>Erwartungen </a:t>
            </a:r>
            <a:r>
              <a:rPr lang="de-CH" sz="2800" dirty="0"/>
              <a:t>der Patienten </a:t>
            </a:r>
            <a:r>
              <a:rPr lang="de-CH" sz="2800" dirty="0" smtClean="0"/>
              <a:t/>
            </a:r>
            <a:br>
              <a:rPr lang="de-CH" sz="2800" dirty="0" smtClean="0"/>
            </a:br>
            <a:r>
              <a:rPr lang="de-CH" sz="2800" dirty="0" smtClean="0"/>
              <a:t>an </a:t>
            </a:r>
            <a:r>
              <a:rPr lang="de-CH" sz="2800" dirty="0"/>
              <a:t>den Arzt </a:t>
            </a:r>
            <a:r>
              <a:rPr lang="de-CH" sz="2800" dirty="0" smtClean="0"/>
              <a:t>lauten </a:t>
            </a:r>
            <a:r>
              <a:rPr lang="de-CH" sz="2800" dirty="0"/>
              <a:t>in der Regel:</a:t>
            </a:r>
          </a:p>
          <a:p>
            <a:pPr marL="857250" lvl="1" indent="-457200">
              <a:buFont typeface="+mj-lt"/>
              <a:buAutoNum type="arabicPeriod"/>
            </a:pPr>
            <a:r>
              <a:rPr lang="de-CH" sz="2400" dirty="0" smtClean="0"/>
              <a:t>„Sagen </a:t>
            </a:r>
            <a:r>
              <a:rPr lang="de-CH" sz="2400" dirty="0"/>
              <a:t>Sie mir, was ich habe!“ (Diagnose)</a:t>
            </a:r>
          </a:p>
          <a:p>
            <a:pPr marL="857250" lvl="1" indent="-457200">
              <a:buFont typeface="+mj-lt"/>
              <a:buAutoNum type="arabicPeriod"/>
            </a:pPr>
            <a:r>
              <a:rPr lang="de-CH" sz="2400" dirty="0" smtClean="0"/>
              <a:t>„</a:t>
            </a:r>
            <a:r>
              <a:rPr lang="de-CH" sz="2400" dirty="0"/>
              <a:t>Sagen Sie mir, was ich machen kann!“ (Therapievorschlag)</a:t>
            </a:r>
          </a:p>
          <a:p>
            <a:pPr marL="857250" lvl="1" indent="-457200">
              <a:buFont typeface="+mj-lt"/>
              <a:buAutoNum type="arabicPeriod"/>
            </a:pPr>
            <a:r>
              <a:rPr lang="de-CH" sz="2400" dirty="0" smtClean="0"/>
              <a:t>„</a:t>
            </a:r>
            <a:r>
              <a:rPr lang="de-CH" sz="2400" dirty="0"/>
              <a:t>Überweisen Sie mich an einen Spezialisten!“</a:t>
            </a:r>
          </a:p>
          <a:p>
            <a:pPr marL="857250" lvl="1" indent="-457200">
              <a:buFont typeface="+mj-lt"/>
              <a:buAutoNum type="arabicPeriod"/>
            </a:pPr>
            <a:r>
              <a:rPr lang="de-CH" sz="2400" dirty="0" smtClean="0"/>
              <a:t>„</a:t>
            </a:r>
            <a:r>
              <a:rPr lang="de-CH" sz="2400" dirty="0"/>
              <a:t>Befreien Sie mich von meinem Leiden!“ (Heilung</a:t>
            </a:r>
            <a:r>
              <a:rPr lang="de-CH" sz="2400" dirty="0" smtClean="0"/>
              <a:t>)</a:t>
            </a:r>
          </a:p>
          <a:p>
            <a:r>
              <a:rPr lang="de-CH" sz="2800" b="1" dirty="0" smtClean="0">
                <a:solidFill>
                  <a:srgbClr val="C00000"/>
                </a:solidFill>
              </a:rPr>
              <a:t>Welchen Stellenwert hat der Satz: «Ich möchte ernst genommen werden als Person?»</a:t>
            </a:r>
            <a:endParaRPr lang="de-CH" sz="2800" b="1" dirty="0">
              <a:solidFill>
                <a:srgbClr val="C00000"/>
              </a:solidFill>
            </a:endParaRPr>
          </a:p>
          <a:p>
            <a:endParaRPr lang="de-CH" sz="2800" dirty="0"/>
          </a:p>
        </p:txBody>
      </p:sp>
    </p:spTree>
    <p:extLst>
      <p:ext uri="{BB962C8B-B14F-4D97-AF65-F5344CB8AC3E}">
        <p14:creationId xmlns:p14="http://schemas.microsoft.com/office/powerpoint/2010/main" val="19363289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324544" y="5805264"/>
            <a:ext cx="10369152" cy="105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 name="Titel 1"/>
          <p:cNvSpPr>
            <a:spLocks noGrp="1"/>
          </p:cNvSpPr>
          <p:nvPr>
            <p:ph type="title"/>
          </p:nvPr>
        </p:nvSpPr>
        <p:spPr/>
        <p:txBody>
          <a:bodyPr/>
          <a:lstStyle/>
          <a:p>
            <a:r>
              <a:rPr lang="de-CH" dirty="0" smtClean="0"/>
              <a:t>Behandlungswege</a:t>
            </a:r>
            <a:endParaRPr lang="de-CH" dirty="0"/>
          </a:p>
        </p:txBody>
      </p:sp>
      <p:pic>
        <p:nvPicPr>
          <p:cNvPr id="5" name="Inhaltsplatzhalt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11560" y="1216558"/>
            <a:ext cx="8008328" cy="5452801"/>
          </a:xfrm>
        </p:spPr>
      </p:pic>
      <p:cxnSp>
        <p:nvCxnSpPr>
          <p:cNvPr id="4" name="Gewinkelte Verbindung 3"/>
          <p:cNvCxnSpPr/>
          <p:nvPr/>
        </p:nvCxnSpPr>
        <p:spPr>
          <a:xfrm rot="5400000">
            <a:off x="1583668" y="2096852"/>
            <a:ext cx="3024336" cy="2808312"/>
          </a:xfrm>
          <a:prstGeom prst="bentConnector3">
            <a:avLst>
              <a:gd name="adj1" fmla="val 23414"/>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sp>
        <p:nvSpPr>
          <p:cNvPr id="10" name="Ellipse 9"/>
          <p:cNvSpPr/>
          <p:nvPr/>
        </p:nvSpPr>
        <p:spPr>
          <a:xfrm>
            <a:off x="683568" y="5013176"/>
            <a:ext cx="1008112" cy="792088"/>
          </a:xfrm>
          <a:prstGeom prst="ellipse">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1316998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Ananke">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0</TotalTime>
  <Words>2164</Words>
  <Application>Microsoft Office PowerPoint</Application>
  <PresentationFormat>Bildschirmpräsentation (4:3)</PresentationFormat>
  <Paragraphs>211</Paragraphs>
  <Slides>36</Slides>
  <Notes>7</Notes>
  <HiddenSlides>0</HiddenSlides>
  <MMClips>0</MMClips>
  <ScaleCrop>false</ScaleCrop>
  <HeadingPairs>
    <vt:vector size="4" baseType="variant">
      <vt:variant>
        <vt:lpstr>Design</vt:lpstr>
      </vt:variant>
      <vt:variant>
        <vt:i4>1</vt:i4>
      </vt:variant>
      <vt:variant>
        <vt:lpstr>Folientitel</vt:lpstr>
      </vt:variant>
      <vt:variant>
        <vt:i4>36</vt:i4>
      </vt:variant>
    </vt:vector>
  </HeadingPairs>
  <TitlesOfParts>
    <vt:vector size="37" baseType="lpstr">
      <vt:lpstr>Executive</vt:lpstr>
      <vt:lpstr>Medizin der Person – Ganzheitlichkeit  im 21. Jahrhundert</vt:lpstr>
      <vt:lpstr>Klinik Sonnenhalde - unser Claim</vt:lpstr>
      <vt:lpstr>Krankheit als Herausforderung</vt:lpstr>
      <vt:lpstr>Mehr Menschen gehen durch Krankenhäuser als in die Kirchen</vt:lpstr>
      <vt:lpstr>Immer mehr Betroffene</vt:lpstr>
      <vt:lpstr>Zwei Bürgerrechte</vt:lpstr>
      <vt:lpstr>Technik oder Gespräch?</vt:lpstr>
      <vt:lpstr>Was möchten wir vom Arzt?</vt:lpstr>
      <vt:lpstr>Behandlungswege</vt:lpstr>
      <vt:lpstr>Medizinisch unerklärbare Syndrome</vt:lpstr>
      <vt:lpstr>Behandlungswege</vt:lpstr>
      <vt:lpstr>Sehnsucht nach Heilung</vt:lpstr>
      <vt:lpstr>Was hilft? – Was trägt?</vt:lpstr>
      <vt:lpstr>Botschafter einer person-zentrierten Medizin </vt:lpstr>
      <vt:lpstr>Paul Tournier, Genf (1898 – 1986) </vt:lpstr>
      <vt:lpstr>Viktor Frankl, Wien (1905 – 1997)</vt:lpstr>
      <vt:lpstr>Carl R. Rogers, Kalifornien (1902 – 1987)</vt:lpstr>
      <vt:lpstr>Martin Buber, Wien/Jerusalem (1878 – 1965)</vt:lpstr>
      <vt:lpstr>Drei Autoren im Vergleich</vt:lpstr>
      <vt:lpstr>«Personalisierte Psychiatrie»</vt:lpstr>
      <vt:lpstr>Hirnforschung – Neuropsychotherapie?</vt:lpstr>
      <vt:lpstr>So komplex ist ein Voxel!</vt:lpstr>
      <vt:lpstr>Genetische Therapievorhersagen illusorisch</vt:lpstr>
      <vt:lpstr>Kritik personalisierte Psychiatrie</vt:lpstr>
      <vt:lpstr>Diesseitigkeit ist nicht ganzheitlich</vt:lpstr>
      <vt:lpstr>Herausforderung Langzeitverläufe</vt:lpstr>
      <vt:lpstr>Weisheit – Werte – Akzeptanz und Lebenssinn </vt:lpstr>
      <vt:lpstr>12 Weisheitskompetenzen (nach Linden)</vt:lpstr>
      <vt:lpstr>Resilienz: Welche Werte geben Kraft?</vt:lpstr>
      <vt:lpstr>Ein Akzeptanz-geleitetes Leben</vt:lpstr>
      <vt:lpstr>Forschung: Beziehung – Werte – Sinn </vt:lpstr>
      <vt:lpstr>Dreiklang effektiver Therapie</vt:lpstr>
      <vt:lpstr>Thesen und Zusammenfassung</vt:lpstr>
      <vt:lpstr>Ganzheitlichkeit und Spiritualität</vt:lpstr>
      <vt:lpstr>Medizin der Person  …</vt:lpstr>
      <vt:lpstr>Danke für Ihre Aufmerksamkeit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Medizin der Person</dc:title>
  <dc:creator>PF</dc:creator>
  <cp:lastModifiedBy>SEMPS</cp:lastModifiedBy>
  <cp:revision>183</cp:revision>
  <cp:lastPrinted>2013-05-01T07:41:16Z</cp:lastPrinted>
  <dcterms:created xsi:type="dcterms:W3CDTF">2012-12-12T08:45:31Z</dcterms:created>
  <dcterms:modified xsi:type="dcterms:W3CDTF">2014-09-13T09:10:39Z</dcterms:modified>
</cp:coreProperties>
</file>