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80" r:id="rId3"/>
    <p:sldId id="281" r:id="rId4"/>
    <p:sldId id="284" r:id="rId5"/>
    <p:sldId id="315" r:id="rId6"/>
    <p:sldId id="282" r:id="rId7"/>
    <p:sldId id="259" r:id="rId8"/>
    <p:sldId id="285" r:id="rId9"/>
    <p:sldId id="293" r:id="rId10"/>
    <p:sldId id="316" r:id="rId11"/>
    <p:sldId id="320" r:id="rId12"/>
    <p:sldId id="287" r:id="rId13"/>
    <p:sldId id="289" r:id="rId14"/>
    <p:sldId id="290" r:id="rId15"/>
    <p:sldId id="303" r:id="rId16"/>
    <p:sldId id="304" r:id="rId17"/>
    <p:sldId id="321" r:id="rId18"/>
    <p:sldId id="305" r:id="rId19"/>
    <p:sldId id="297" r:id="rId20"/>
    <p:sldId id="298" r:id="rId21"/>
    <p:sldId id="286" r:id="rId22"/>
    <p:sldId id="306" r:id="rId23"/>
    <p:sldId id="307" r:id="rId24"/>
    <p:sldId id="308" r:id="rId25"/>
    <p:sldId id="309" r:id="rId26"/>
    <p:sldId id="310" r:id="rId27"/>
    <p:sldId id="311" r:id="rId28"/>
    <p:sldId id="291" r:id="rId29"/>
    <p:sldId id="294" r:id="rId30"/>
    <p:sldId id="312" r:id="rId31"/>
    <p:sldId id="326" r:id="rId32"/>
    <p:sldId id="300" r:id="rId33"/>
    <p:sldId id="323" r:id="rId34"/>
    <p:sldId id="314" r:id="rId35"/>
    <p:sldId id="322" r:id="rId36"/>
    <p:sldId id="324" r:id="rId37"/>
    <p:sldId id="325" r:id="rId38"/>
    <p:sldId id="313" r:id="rId39"/>
    <p:sldId id="292" r:id="rId40"/>
    <p:sldId id="318" r:id="rId41"/>
    <p:sldId id="319" r:id="rId42"/>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450"/>
    <a:srgbClr val="222A35"/>
    <a:srgbClr val="FF8517"/>
    <a:srgbClr val="7F7345"/>
    <a:srgbClr val="674C37"/>
    <a:srgbClr val="CCCC00"/>
    <a:srgbClr val="D9AEFF"/>
    <a:srgbClr val="EEEB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90" autoAdjust="0"/>
  </p:normalViewPr>
  <p:slideViewPr>
    <p:cSldViewPr snapToGrid="0">
      <p:cViewPr varScale="1">
        <p:scale>
          <a:sx n="80" d="100"/>
          <a:sy n="80" d="100"/>
        </p:scale>
        <p:origin x="1332" y="84"/>
      </p:cViewPr>
      <p:guideLst>
        <p:guide orient="horz" pos="1139"/>
        <p:guide pos="3288"/>
      </p:guideLst>
    </p:cSldViewPr>
  </p:slideViewPr>
  <p:notesTextViewPr>
    <p:cViewPr>
      <p:scale>
        <a:sx n="1" d="1"/>
        <a:sy n="1" d="1"/>
      </p:scale>
      <p:origin x="0" y="0"/>
    </p:cViewPr>
  </p:notesTextViewPr>
  <p:sorterViewPr>
    <p:cViewPr varScale="1">
      <p:scale>
        <a:sx n="100" d="100"/>
        <a:sy n="100" d="100"/>
      </p:scale>
      <p:origin x="0" y="-9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854C-7A8B-436E-99E3-296ECE247194}" type="datetimeFigureOut">
              <a:rPr lang="de-CH" smtClean="0"/>
              <a:t>05.09.2019</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A8361-F4FA-41EF-AEAC-60AA08D8C2DF}" type="slidenum">
              <a:rPr lang="de-CH" smtClean="0"/>
              <a:t>‹Nr.›</a:t>
            </a:fld>
            <a:endParaRPr lang="de-CH"/>
          </a:p>
        </p:txBody>
      </p:sp>
    </p:spTree>
    <p:extLst>
      <p:ext uri="{BB962C8B-B14F-4D97-AF65-F5344CB8AC3E}">
        <p14:creationId xmlns:p14="http://schemas.microsoft.com/office/powerpoint/2010/main" val="358775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6koIAANBFJ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zeit.de/2018/33/missbrauch-psychotherapie-patienten-therapeute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Jennifer Lawrence als Katniss </a:t>
            </a:r>
            <a:r>
              <a:rPr lang="de-CH" dirty="0" err="1"/>
              <a:t>Everdeen</a:t>
            </a:r>
            <a:r>
              <a:rPr lang="de-CH" dirty="0"/>
              <a:t> / Hunger Games</a:t>
            </a: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1</a:t>
            </a:fld>
            <a:endParaRPr lang="de-CH"/>
          </a:p>
        </p:txBody>
      </p:sp>
    </p:spTree>
    <p:extLst>
      <p:ext uri="{BB962C8B-B14F-4D97-AF65-F5344CB8AC3E}">
        <p14:creationId xmlns:p14="http://schemas.microsoft.com/office/powerpoint/2010/main" val="352507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7DCCD-DDCC-48F6-A344-CF1B2A2414FE}" type="slidenum">
              <a:rPr lang="de-DE"/>
              <a:pPr/>
              <a:t>25</a:t>
            </a:fld>
            <a:endParaRPr lang="de-DE"/>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3980D-F34A-4FE2-B839-BEC3B976EAE1}" type="slidenum">
              <a:rPr lang="de-DE"/>
              <a:pPr/>
              <a:t>26</a:t>
            </a:fld>
            <a:endParaRPr lang="de-DE"/>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Klein, M. (1921, 1932a, 1936, 1952 and indeed most of her papers)</a:t>
            </a:r>
            <a:endParaRPr lang="de-D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Klein does not define phantasy, but stress on it is evident throughout her work with both children and adults.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29</a:t>
            </a:fld>
            <a:endParaRPr lang="de-CH"/>
          </a:p>
        </p:txBody>
      </p:sp>
    </p:spTree>
    <p:extLst>
      <p:ext uri="{BB962C8B-B14F-4D97-AF65-F5344CB8AC3E}">
        <p14:creationId xmlns:p14="http://schemas.microsoft.com/office/powerpoint/2010/main" val="224559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Beispiel: </a:t>
            </a:r>
            <a:r>
              <a:rPr lang="de-DE">
                <a:hlinkClick r:id="rId3"/>
              </a:rPr>
              <a:t>https://www.youtube.com/watch?v=6koIAANBFJE</a:t>
            </a:r>
            <a:endParaRPr lang="de-DE"/>
          </a:p>
          <a:p>
            <a:endParaRPr lang="de-DE"/>
          </a:p>
        </p:txBody>
      </p:sp>
      <p:sp>
        <p:nvSpPr>
          <p:cNvPr id="4" name="Foliennummernplatzhalter 3"/>
          <p:cNvSpPr>
            <a:spLocks noGrp="1"/>
          </p:cNvSpPr>
          <p:nvPr>
            <p:ph type="sldNum" sz="quarter" idx="5"/>
          </p:nvPr>
        </p:nvSpPr>
        <p:spPr/>
        <p:txBody>
          <a:bodyPr/>
          <a:lstStyle/>
          <a:p>
            <a:fld id="{318A8361-F4FA-41EF-AEAC-60AA08D8C2DF}" type="slidenum">
              <a:rPr lang="de-CH" smtClean="0"/>
              <a:t>31</a:t>
            </a:fld>
            <a:endParaRPr lang="de-CH"/>
          </a:p>
        </p:txBody>
      </p:sp>
    </p:spTree>
    <p:extLst>
      <p:ext uri="{BB962C8B-B14F-4D97-AF65-F5344CB8AC3E}">
        <p14:creationId xmlns:p14="http://schemas.microsoft.com/office/powerpoint/2010/main" val="119708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32</a:t>
            </a:fld>
            <a:endParaRPr lang="de-CH"/>
          </a:p>
        </p:txBody>
      </p:sp>
    </p:spTree>
    <p:extLst>
      <p:ext uri="{BB962C8B-B14F-4D97-AF65-F5344CB8AC3E}">
        <p14:creationId xmlns:p14="http://schemas.microsoft.com/office/powerpoint/2010/main" val="168170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Deutsches </a:t>
            </a:r>
            <a:r>
              <a:rPr lang="de-CH" dirty="0" err="1"/>
              <a:t>Aerzteblatt</a:t>
            </a:r>
            <a:r>
              <a:rPr lang="de-CH" dirty="0"/>
              <a:t> Heft 1, 2018, Seite 17</a:t>
            </a:r>
          </a:p>
        </p:txBody>
      </p:sp>
      <p:sp>
        <p:nvSpPr>
          <p:cNvPr id="4" name="Foliennummernplatzhalter 3"/>
          <p:cNvSpPr>
            <a:spLocks noGrp="1"/>
          </p:cNvSpPr>
          <p:nvPr>
            <p:ph type="sldNum" sz="quarter" idx="5"/>
          </p:nvPr>
        </p:nvSpPr>
        <p:spPr/>
        <p:txBody>
          <a:bodyPr/>
          <a:lstStyle/>
          <a:p>
            <a:fld id="{318A8361-F4FA-41EF-AEAC-60AA08D8C2DF}" type="slidenum">
              <a:rPr lang="de-CH" smtClean="0"/>
              <a:t>33</a:t>
            </a:fld>
            <a:endParaRPr lang="de-CH"/>
          </a:p>
        </p:txBody>
      </p:sp>
    </p:spTree>
    <p:extLst>
      <p:ext uri="{BB962C8B-B14F-4D97-AF65-F5344CB8AC3E}">
        <p14:creationId xmlns:p14="http://schemas.microsoft.com/office/powerpoint/2010/main" val="233470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hlinkClick r:id="rId3"/>
              </a:rPr>
              <a:t>https://www.zeit.de/2018/33/missbrauch-psychotherapie-patienten-therapeuten</a:t>
            </a:r>
            <a:endParaRPr lang="de-CH" dirty="0"/>
          </a:p>
        </p:txBody>
      </p:sp>
      <p:sp>
        <p:nvSpPr>
          <p:cNvPr id="4" name="Foliennummernplatzhalter 3"/>
          <p:cNvSpPr>
            <a:spLocks noGrp="1"/>
          </p:cNvSpPr>
          <p:nvPr>
            <p:ph type="sldNum" sz="quarter" idx="5"/>
          </p:nvPr>
        </p:nvSpPr>
        <p:spPr/>
        <p:txBody>
          <a:bodyPr/>
          <a:lstStyle/>
          <a:p>
            <a:fld id="{318A8361-F4FA-41EF-AEAC-60AA08D8C2DF}" type="slidenum">
              <a:rPr lang="de-CH" smtClean="0"/>
              <a:t>34</a:t>
            </a:fld>
            <a:endParaRPr lang="de-CH"/>
          </a:p>
        </p:txBody>
      </p:sp>
    </p:spTree>
    <p:extLst>
      <p:ext uri="{BB962C8B-B14F-4D97-AF65-F5344CB8AC3E}">
        <p14:creationId xmlns:p14="http://schemas.microsoft.com/office/powerpoint/2010/main" val="400442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Eigenes Beispiel: Eine Patientin umarmt mich beim Abschied und gibt mir links und rechts einen Kuss. – Allerdings: die Frau war 82 Jahre alt.</a:t>
            </a:r>
          </a:p>
        </p:txBody>
      </p:sp>
      <p:sp>
        <p:nvSpPr>
          <p:cNvPr id="4" name="Foliennummernplatzhalter 3"/>
          <p:cNvSpPr>
            <a:spLocks noGrp="1"/>
          </p:cNvSpPr>
          <p:nvPr>
            <p:ph type="sldNum" sz="quarter" idx="5"/>
          </p:nvPr>
        </p:nvSpPr>
        <p:spPr/>
        <p:txBody>
          <a:bodyPr/>
          <a:lstStyle/>
          <a:p>
            <a:fld id="{318A8361-F4FA-41EF-AEAC-60AA08D8C2DF}" type="slidenum">
              <a:rPr lang="de-CH" smtClean="0"/>
              <a:t>35</a:t>
            </a:fld>
            <a:endParaRPr lang="de-CH"/>
          </a:p>
        </p:txBody>
      </p:sp>
    </p:spTree>
    <p:extLst>
      <p:ext uri="{BB962C8B-B14F-4D97-AF65-F5344CB8AC3E}">
        <p14:creationId xmlns:p14="http://schemas.microsoft.com/office/powerpoint/2010/main" val="41871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Definition von Fantasie im Wörterbuch Deutsch</a:t>
            </a:r>
          </a:p>
          <a:p>
            <a:r>
              <a:rPr lang="de-DE" sz="1200" b="0" i="0" kern="1200" dirty="0">
                <a:solidFill>
                  <a:schemeClr val="tx1"/>
                </a:solidFill>
                <a:effectLst/>
                <a:latin typeface="+mn-lt"/>
                <a:ea typeface="+mn-ea"/>
                <a:cs typeface="+mn-cs"/>
              </a:rPr>
              <a:t>Fähigkeit, Gedächtnisinhalte zu neuen Vorstellungen zu verknüpfen, sich etwas in Gedanken auszumalen Produkt der Fantasie, Vorstellung Fieberträume; bei Bewusstseinstrübungen wahrgenommene Trugbilder instrumentales Musikstück mit freier, oft improvisationsähnlicher Gestaltung ohne formale Bindung. Fähigkeit, Gedächtnisinhalte zu neuen Vorstellungen zu verknüpfen, sich etwas in Gedanken </a:t>
            </a:r>
            <a:r>
              <a:rPr lang="de-DE" sz="1200" b="0" i="0" kern="1200" dirty="0" err="1">
                <a:solidFill>
                  <a:schemeClr val="tx1"/>
                </a:solidFill>
                <a:effectLst/>
                <a:latin typeface="+mn-lt"/>
                <a:ea typeface="+mn-ea"/>
                <a:cs typeface="+mn-cs"/>
              </a:rPr>
              <a:t>auszumalenGrammatikohne</a:t>
            </a:r>
            <a:r>
              <a:rPr lang="de-DE" sz="1200" b="0" i="0" kern="1200" dirty="0">
                <a:solidFill>
                  <a:schemeClr val="tx1"/>
                </a:solidFill>
                <a:effectLst/>
                <a:latin typeface="+mn-lt"/>
                <a:ea typeface="+mn-ea"/>
                <a:cs typeface="+mn-cs"/>
              </a:rPr>
              <a:t> Plural.</a:t>
            </a: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3</a:t>
            </a:fld>
            <a:endParaRPr lang="de-CH"/>
          </a:p>
        </p:txBody>
      </p:sp>
    </p:spTree>
    <p:extLst>
      <p:ext uri="{BB962C8B-B14F-4D97-AF65-F5344CB8AC3E}">
        <p14:creationId xmlns:p14="http://schemas.microsoft.com/office/powerpoint/2010/main" val="18533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5</a:t>
            </a:fld>
            <a:endParaRPr lang="de-CH"/>
          </a:p>
        </p:txBody>
      </p:sp>
    </p:spTree>
    <p:extLst>
      <p:ext uri="{BB962C8B-B14F-4D97-AF65-F5344CB8AC3E}">
        <p14:creationId xmlns:p14="http://schemas.microsoft.com/office/powerpoint/2010/main" val="52288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Vgl. Wikipedia </a:t>
            </a:r>
            <a:r>
              <a:rPr lang="de-CH" dirty="0" err="1"/>
              <a:t>Phantasy</a:t>
            </a:r>
            <a:r>
              <a:rPr lang="de-CH" dirty="0"/>
              <a:t> Worlds</a:t>
            </a:r>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12</a:t>
            </a:fld>
            <a:endParaRPr lang="de-CH"/>
          </a:p>
        </p:txBody>
      </p:sp>
    </p:spTree>
    <p:extLst>
      <p:ext uri="{BB962C8B-B14F-4D97-AF65-F5344CB8AC3E}">
        <p14:creationId xmlns:p14="http://schemas.microsoft.com/office/powerpoint/2010/main" val="205850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Zeigt man einem Menschen mit Kokain-Erfahrung ein </a:t>
            </a:r>
            <a:r>
              <a:rPr lang="de-CH" dirty="0" err="1"/>
              <a:t>bild</a:t>
            </a:r>
            <a:r>
              <a:rPr lang="de-CH" dirty="0"/>
              <a:t>, das ihn auch nur entfernt an Kokain erinnert, so löst dies ein Reissen nach Kokain aus. Dieses Reissen wir durch </a:t>
            </a:r>
            <a:r>
              <a:rPr lang="de-CH" dirty="0" err="1"/>
              <a:t>Dopain</a:t>
            </a:r>
            <a:r>
              <a:rPr lang="de-CH" dirty="0"/>
              <a:t> im Gehirn vermittelt. </a:t>
            </a:r>
          </a:p>
        </p:txBody>
      </p:sp>
      <p:sp>
        <p:nvSpPr>
          <p:cNvPr id="4" name="Foliennummernplatzhalter 3"/>
          <p:cNvSpPr>
            <a:spLocks noGrp="1"/>
          </p:cNvSpPr>
          <p:nvPr>
            <p:ph type="sldNum" sz="quarter" idx="5"/>
          </p:nvPr>
        </p:nvSpPr>
        <p:spPr/>
        <p:txBody>
          <a:bodyPr/>
          <a:lstStyle/>
          <a:p>
            <a:fld id="{318A8361-F4FA-41EF-AEAC-60AA08D8C2DF}" type="slidenum">
              <a:rPr lang="de-CH" smtClean="0"/>
              <a:t>14</a:t>
            </a:fld>
            <a:endParaRPr lang="de-CH"/>
          </a:p>
        </p:txBody>
      </p:sp>
    </p:spTree>
    <p:extLst>
      <p:ext uri="{BB962C8B-B14F-4D97-AF65-F5344CB8AC3E}">
        <p14:creationId xmlns:p14="http://schemas.microsoft.com/office/powerpoint/2010/main" val="1511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Eine Expertenkommission aus sieben Medienpsychologinnen und -</a:t>
            </a:r>
            <a:r>
              <a:rPr lang="de-CH" sz="1200" kern="1200" dirty="0" err="1">
                <a:solidFill>
                  <a:schemeClr val="tx1"/>
                </a:solidFill>
                <a:effectLst/>
                <a:latin typeface="+mn-lt"/>
                <a:ea typeface="+mn-ea"/>
                <a:cs typeface="+mn-cs"/>
              </a:rPr>
              <a:t>psychologen</a:t>
            </a:r>
            <a:r>
              <a:rPr lang="de-CH" sz="1200" kern="1200" dirty="0">
                <a:solidFill>
                  <a:schemeClr val="tx1"/>
                </a:solidFill>
                <a:effectLst/>
                <a:latin typeface="+mn-lt"/>
                <a:ea typeface="+mn-ea"/>
                <a:cs typeface="+mn-cs"/>
              </a:rPr>
              <a:t> hat 2015 eine ausführliche Stellungnahme zum Thema „Macht Gewalt in Unterhaltungsmedien aggressiv?“ unter http://www.spektrum.de/mediengewalt veröffentlicht.</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18A8361-F4FA-41EF-AEAC-60AA08D8C2DF}" type="slidenum">
              <a:rPr lang="de-CH" smtClean="0"/>
              <a:t>15</a:t>
            </a:fld>
            <a:endParaRPr lang="de-CH"/>
          </a:p>
        </p:txBody>
      </p:sp>
    </p:spTree>
    <p:extLst>
      <p:ext uri="{BB962C8B-B14F-4D97-AF65-F5344CB8AC3E}">
        <p14:creationId xmlns:p14="http://schemas.microsoft.com/office/powerpoint/2010/main" val="139985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73095-B7A7-44CB-A934-1A9FF4BC6178}" type="slidenum">
              <a:rPr lang="de-DE"/>
              <a:pPr/>
              <a:t>22</a:t>
            </a:fld>
            <a:endParaRPr lang="de-DE"/>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CD121-E789-4935-A85D-4FDE7660D85F}" type="slidenum">
              <a:rPr lang="de-DE"/>
              <a:pPr/>
              <a:t>23</a:t>
            </a:fld>
            <a:endParaRPr lang="de-DE"/>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DF139-73AB-4E4A-9D66-00155E5AC57D}" type="slidenum">
              <a:rPr lang="de-DE"/>
              <a:pPr/>
              <a:t>24</a:t>
            </a:fld>
            <a:endParaRPr lang="de-DE"/>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
        <p:nvSpPr>
          <p:cNvPr id="7" name="Rechteck 6">
            <a:extLst>
              <a:ext uri="{FF2B5EF4-FFF2-40B4-BE49-F238E27FC236}">
                <a16:creationId xmlns:a16="http://schemas.microsoft.com/office/drawing/2014/main" id="{84A3D681-C772-4FAE-8423-6A7CBC22220E}"/>
              </a:ext>
            </a:extLst>
          </p:cNvPr>
          <p:cNvSpPr/>
          <p:nvPr userDrawn="1"/>
        </p:nvSpPr>
        <p:spPr>
          <a:xfrm>
            <a:off x="-771181" y="1648843"/>
            <a:ext cx="5595429" cy="3164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59884" y="6176963"/>
            <a:ext cx="993411" cy="501648"/>
          </a:xfrm>
          <a:prstGeom prst="rect">
            <a:avLst/>
          </a:prstGeom>
        </p:spPr>
        <p:txBody>
          <a:bodyPr/>
          <a:lstStyle>
            <a:lvl1pPr>
              <a:defRPr sz="2400" b="1"/>
            </a:lvl1pPr>
          </a:lstStyle>
          <a:p>
            <a:fld id="{4E471FF4-0C00-40C5-A66A-9E33A9528A29}" type="slidenum">
              <a:rPr lang="de-CH" smtClean="0"/>
              <a:pPr/>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8" name="Slide Number Placeholder 5"/>
          <p:cNvSpPr>
            <a:spLocks noGrp="1"/>
          </p:cNvSpPr>
          <p:nvPr>
            <p:ph type="sldNum" sz="quarter" idx="12"/>
          </p:nvPr>
        </p:nvSpPr>
        <p:spPr>
          <a:xfrm flipH="1">
            <a:off x="59884" y="6176963"/>
            <a:ext cx="993411" cy="501648"/>
          </a:xfrm>
          <a:prstGeom prst="rect">
            <a:avLst/>
          </a:prstGeom>
        </p:spPr>
        <p:txBody>
          <a:bodyPr/>
          <a:lstStyle>
            <a:lvl1pPr>
              <a:defRPr sz="2400" b="1"/>
            </a:lvl1pPr>
          </a:lstStyle>
          <a:p>
            <a:fld id="{4E471FF4-0C00-40C5-A66A-9E33A9528A29}" type="slidenum">
              <a:rPr lang="de-CH" smtClean="0"/>
              <a:pPr/>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717709" y="594646"/>
            <a:ext cx="9003983" cy="752473"/>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13" name="Grafik 12">
            <a:extLst>
              <a:ext uri="{FF2B5EF4-FFF2-40B4-BE49-F238E27FC236}">
                <a16:creationId xmlns:a16="http://schemas.microsoft.com/office/drawing/2014/main" id="{AF7A74E3-97FB-4767-811B-6583E4BE22B5}"/>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397566" y="-417444"/>
            <a:ext cx="11467511" cy="834887"/>
          </a:xfrm>
          <a:prstGeom prst="rect">
            <a:avLst/>
          </a:prstGeom>
        </p:spPr>
      </p:pic>
      <p:pic>
        <p:nvPicPr>
          <p:cNvPr id="14" name="Grafik 13">
            <a:extLst>
              <a:ext uri="{FF2B5EF4-FFF2-40B4-BE49-F238E27FC236}">
                <a16:creationId xmlns:a16="http://schemas.microsoft.com/office/drawing/2014/main" id="{D2403072-7844-4E47-958D-0A1DD2DC3E76}"/>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514056" y="6651219"/>
            <a:ext cx="11467511" cy="372434"/>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6koIAANBFJ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eminare-ps.ne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ED34E2D-05D5-45EF-987E-ADC039FB43CB}"/>
              </a:ext>
            </a:extLst>
          </p:cNvPr>
          <p:cNvSpPr/>
          <p:nvPr/>
        </p:nvSpPr>
        <p:spPr>
          <a:xfrm>
            <a:off x="-125936" y="-818707"/>
            <a:ext cx="11580575" cy="7527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89D088DE-1D0D-4984-B147-35A47F1BA431}"/>
              </a:ext>
            </a:extLst>
          </p:cNvPr>
          <p:cNvSpPr txBox="1"/>
          <p:nvPr/>
        </p:nvSpPr>
        <p:spPr>
          <a:xfrm>
            <a:off x="1566809" y="5696130"/>
            <a:ext cx="7438490" cy="954107"/>
          </a:xfrm>
          <a:prstGeom prst="rect">
            <a:avLst/>
          </a:prstGeom>
          <a:noFill/>
        </p:spPr>
        <p:txBody>
          <a:bodyPr wrap="square" rtlCol="0">
            <a:spAutoFit/>
          </a:bodyPr>
          <a:lstStyle/>
          <a:p>
            <a:pPr algn="ctr"/>
            <a:r>
              <a:rPr lang="de-CH" sz="2800" dirty="0">
                <a:solidFill>
                  <a:schemeClr val="bg1"/>
                </a:solidFill>
              </a:rPr>
              <a:t>Prof. Dr. Samuel Pfeifer</a:t>
            </a:r>
          </a:p>
          <a:p>
            <a:pPr algn="ctr"/>
            <a:r>
              <a:rPr lang="de-CH" sz="2800" dirty="0">
                <a:solidFill>
                  <a:schemeClr val="bg1"/>
                </a:solidFill>
                <a:hlinkClick r:id="rId3"/>
              </a:rPr>
              <a:t>www.seminare-ps.net</a:t>
            </a:r>
            <a:r>
              <a:rPr lang="de-CH" sz="2800" dirty="0">
                <a:solidFill>
                  <a:schemeClr val="bg1"/>
                </a:solidFill>
              </a:rPr>
              <a:t> </a:t>
            </a:r>
            <a:endParaRPr lang="de-DE" sz="2800" dirty="0">
              <a:solidFill>
                <a:schemeClr val="bg1"/>
              </a:solidFill>
            </a:endParaRPr>
          </a:p>
        </p:txBody>
      </p:sp>
      <p:pic>
        <p:nvPicPr>
          <p:cNvPr id="2" name="Grafik 1">
            <a:extLst>
              <a:ext uri="{FF2B5EF4-FFF2-40B4-BE49-F238E27FC236}">
                <a16:creationId xmlns:a16="http://schemas.microsoft.com/office/drawing/2014/main" id="{7B1830A6-C7BA-4E21-BD00-B50FC82EA7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408" y="69839"/>
            <a:ext cx="10700729" cy="4584293"/>
          </a:xfrm>
          <a:prstGeom prst="rect">
            <a:avLst/>
          </a:prstGeom>
        </p:spPr>
      </p:pic>
      <p:pic>
        <p:nvPicPr>
          <p:cNvPr id="15" name="Grafik 14">
            <a:extLst>
              <a:ext uri="{FF2B5EF4-FFF2-40B4-BE49-F238E27FC236}">
                <a16:creationId xmlns:a16="http://schemas.microsoft.com/office/drawing/2014/main" id="{CEC4CFBC-1EA8-4A4D-BD47-9772B49D12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9287" y="4491603"/>
            <a:ext cx="7706012" cy="1359232"/>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E16C5-A143-4396-8B63-5F6D54014FAC}"/>
              </a:ext>
            </a:extLst>
          </p:cNvPr>
          <p:cNvSpPr>
            <a:spLocks noGrp="1"/>
          </p:cNvSpPr>
          <p:nvPr>
            <p:ph type="title"/>
          </p:nvPr>
        </p:nvSpPr>
        <p:spPr/>
        <p:txBody>
          <a:bodyPr/>
          <a:lstStyle/>
          <a:p>
            <a:r>
              <a:rPr lang="de-CH" dirty="0"/>
              <a:t>Maladaptive </a:t>
            </a:r>
            <a:r>
              <a:rPr lang="de-CH" dirty="0" err="1"/>
              <a:t>Daydreaming</a:t>
            </a:r>
            <a:r>
              <a:rPr lang="de-CH" dirty="0"/>
              <a:t> </a:t>
            </a:r>
            <a:r>
              <a:rPr lang="de-CH" dirty="0" err="1"/>
              <a:t>Scale</a:t>
            </a:r>
            <a:r>
              <a:rPr lang="de-CH" dirty="0"/>
              <a:t> (2016)</a:t>
            </a:r>
            <a:endParaRPr lang="de-DE" dirty="0"/>
          </a:p>
        </p:txBody>
      </p:sp>
      <p:pic>
        <p:nvPicPr>
          <p:cNvPr id="8" name="Grafik 7">
            <a:extLst>
              <a:ext uri="{FF2B5EF4-FFF2-40B4-BE49-F238E27FC236}">
                <a16:creationId xmlns:a16="http://schemas.microsoft.com/office/drawing/2014/main" id="{F9E751EF-9D4C-4D2F-9F2B-A33C955420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77964">
            <a:off x="560030" y="1745567"/>
            <a:ext cx="5587774" cy="2528859"/>
          </a:xfrm>
          <a:prstGeom prst="rect">
            <a:avLst/>
          </a:prstGeom>
          <a:ln>
            <a:noFill/>
          </a:ln>
          <a:effectLst>
            <a:outerShdw blurRad="292100" dist="139700" dir="2700000" algn="tl" rotWithShape="0">
              <a:srgbClr val="333333">
                <a:alpha val="65000"/>
              </a:srgbClr>
            </a:outerShdw>
          </a:effectLst>
        </p:spPr>
      </p:pic>
      <p:sp>
        <p:nvSpPr>
          <p:cNvPr id="9" name="Inhaltsplatzhalter 2">
            <a:extLst>
              <a:ext uri="{FF2B5EF4-FFF2-40B4-BE49-F238E27FC236}">
                <a16:creationId xmlns:a16="http://schemas.microsoft.com/office/drawing/2014/main" id="{82DB85C0-15BD-47EC-A4DD-D87276CA11C4}"/>
              </a:ext>
            </a:extLst>
          </p:cNvPr>
          <p:cNvSpPr txBox="1">
            <a:spLocks/>
          </p:cNvSpPr>
          <p:nvPr/>
        </p:nvSpPr>
        <p:spPr>
          <a:xfrm>
            <a:off x="4986259" y="3455971"/>
            <a:ext cx="5135641" cy="2524546"/>
          </a:xfrm>
          <a:prstGeom prst="rect">
            <a:avLst/>
          </a:prstGeom>
        </p:spPr>
        <p:txBody>
          <a:bodyPr/>
          <a:lst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CH" dirty="0"/>
              <a:t>14 </a:t>
            </a:r>
            <a:r>
              <a:rPr lang="de-CH" dirty="0" err="1"/>
              <a:t>items</a:t>
            </a:r>
            <a:endParaRPr lang="de-CH" dirty="0"/>
          </a:p>
          <a:p>
            <a:r>
              <a:rPr lang="de-CH" dirty="0"/>
              <a:t>Sehnsucht, intensives Erleben</a:t>
            </a:r>
          </a:p>
          <a:p>
            <a:r>
              <a:rPr lang="de-CH" dirty="0"/>
              <a:t>Aufmerksamkeitsstörung</a:t>
            </a:r>
          </a:p>
          <a:p>
            <a:r>
              <a:rPr lang="de-CH" dirty="0"/>
              <a:t>Zwanghafte Muster</a:t>
            </a:r>
          </a:p>
          <a:p>
            <a:r>
              <a:rPr lang="de-CH" dirty="0"/>
              <a:t>Beeinträchtigung Studium, Beruf</a:t>
            </a:r>
            <a:endParaRPr lang="de-DE" dirty="0"/>
          </a:p>
        </p:txBody>
      </p:sp>
    </p:spTree>
    <p:extLst>
      <p:ext uri="{BB962C8B-B14F-4D97-AF65-F5344CB8AC3E}">
        <p14:creationId xmlns:p14="http://schemas.microsoft.com/office/powerpoint/2010/main" val="166651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2"/>
            <a:ext cx="11217019" cy="6229932"/>
          </a:xfrm>
          <a:prstGeom prst="rect">
            <a:avLst/>
          </a:prstGeom>
          <a:solidFill>
            <a:srgbClr val="EEE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a:solidFill>
                  <a:srgbClr val="717450"/>
                </a:solidFill>
                <a:latin typeface="Cambria" panose="02040503050406030204" pitchFamily="18" charset="0"/>
                <a:ea typeface="Cambria" panose="02040503050406030204" pitchFamily="18" charset="0"/>
              </a:rPr>
              <a:t>Das Internet als Plattform der Fantasiewelten</a:t>
            </a:r>
            <a:endParaRPr lang="de-DE" dirty="0">
              <a:solidFill>
                <a:srgbClr val="717450"/>
              </a:solidFill>
              <a:latin typeface="Cambria" panose="02040503050406030204" pitchFamily="18" charset="0"/>
              <a:ea typeface="Cambria" panose="02040503050406030204" pitchFamily="18" charset="0"/>
            </a:endParaRPr>
          </a:p>
        </p:txBody>
      </p:sp>
      <p:pic>
        <p:nvPicPr>
          <p:cNvPr id="8" name="Grafik 7" descr="Ein Bild, das Wasser, Natur enthält.&#10;&#10;Automatisch generierte Beschreibung">
            <a:extLst>
              <a:ext uri="{FF2B5EF4-FFF2-40B4-BE49-F238E27FC236}">
                <a16:creationId xmlns:a16="http://schemas.microsoft.com/office/drawing/2014/main" id="{CDD21934-067C-4711-8B68-3276C9B9DD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7043" y="-187331"/>
            <a:ext cx="11461783" cy="1810208"/>
          </a:xfrm>
          <a:prstGeom prst="rect">
            <a:avLst/>
          </a:prstGeom>
        </p:spPr>
      </p:pic>
      <p:pic>
        <p:nvPicPr>
          <p:cNvPr id="3" name="Grafik 2">
            <a:extLst>
              <a:ext uri="{FF2B5EF4-FFF2-40B4-BE49-F238E27FC236}">
                <a16:creationId xmlns:a16="http://schemas.microsoft.com/office/drawing/2014/main" id="{5E5509C0-F2A2-4B94-8B22-3BBB88A46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030" y="-903609"/>
            <a:ext cx="11428769" cy="2953531"/>
          </a:xfrm>
          <a:prstGeom prst="rect">
            <a:avLst/>
          </a:prstGeom>
        </p:spPr>
      </p:pic>
    </p:spTree>
    <p:extLst>
      <p:ext uri="{BB962C8B-B14F-4D97-AF65-F5344CB8AC3E}">
        <p14:creationId xmlns:p14="http://schemas.microsoft.com/office/powerpoint/2010/main" val="119090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4B6AB-7D17-4151-A738-0D73516D43A0}"/>
              </a:ext>
            </a:extLst>
          </p:cNvPr>
          <p:cNvSpPr>
            <a:spLocks noGrp="1"/>
          </p:cNvSpPr>
          <p:nvPr>
            <p:ph type="title"/>
          </p:nvPr>
        </p:nvSpPr>
        <p:spPr/>
        <p:txBody>
          <a:bodyPr/>
          <a:lstStyle/>
          <a:p>
            <a:r>
              <a:rPr lang="de-CH" dirty="0"/>
              <a:t>Fantasiewelten</a:t>
            </a:r>
            <a:endParaRPr lang="de-DE" dirty="0"/>
          </a:p>
        </p:txBody>
      </p:sp>
      <p:sp>
        <p:nvSpPr>
          <p:cNvPr id="3" name="Inhaltsplatzhalter 2">
            <a:extLst>
              <a:ext uri="{FF2B5EF4-FFF2-40B4-BE49-F238E27FC236}">
                <a16:creationId xmlns:a16="http://schemas.microsoft.com/office/drawing/2014/main" id="{49A0CC03-117D-4E04-8BA3-B462842C4D3E}"/>
              </a:ext>
            </a:extLst>
          </p:cNvPr>
          <p:cNvSpPr>
            <a:spLocks noGrp="1"/>
          </p:cNvSpPr>
          <p:nvPr>
            <p:ph idx="1"/>
          </p:nvPr>
        </p:nvSpPr>
        <p:spPr>
          <a:xfrm>
            <a:off x="4914900" y="1648843"/>
            <a:ext cx="5207000" cy="4528120"/>
          </a:xfrm>
        </p:spPr>
        <p:txBody>
          <a:bodyPr>
            <a:normAutofit fontScale="92500" lnSpcReduction="10000"/>
          </a:bodyPr>
          <a:lstStyle/>
          <a:p>
            <a:r>
              <a:rPr lang="de-CH" dirty="0"/>
              <a:t>In Literatur, Film, Spielen</a:t>
            </a:r>
          </a:p>
          <a:p>
            <a:r>
              <a:rPr lang="de-CH" dirty="0"/>
              <a:t>Fiktionale Landschaften und Figuren</a:t>
            </a:r>
          </a:p>
          <a:p>
            <a:r>
              <a:rPr lang="de-CH" dirty="0"/>
              <a:t>Magische Fähigkeiten, Grandiosität, Unverwundbarkeit und Freiheit im Angesicht von Bedrohungen und Vernichtung</a:t>
            </a:r>
          </a:p>
          <a:p>
            <a:r>
              <a:rPr lang="de-CH" dirty="0"/>
              <a:t>Kampf der Mächte zwischen Licht und Finsternis</a:t>
            </a:r>
          </a:p>
          <a:p>
            <a:r>
              <a:rPr lang="de-CH" dirty="0"/>
              <a:t>Beispiele: Der Herr der Ringe, Star Wars, Harry Potter, The Hunger Games u.v.a.m.</a:t>
            </a:r>
            <a:endParaRPr lang="de-DE" dirty="0"/>
          </a:p>
        </p:txBody>
      </p:sp>
      <p:sp>
        <p:nvSpPr>
          <p:cNvPr id="4" name="Foliennummernplatzhalter 3">
            <a:extLst>
              <a:ext uri="{FF2B5EF4-FFF2-40B4-BE49-F238E27FC236}">
                <a16:creationId xmlns:a16="http://schemas.microsoft.com/office/drawing/2014/main" id="{3E6A3C8F-16AC-443F-B5EF-986F68E5F449}"/>
              </a:ext>
            </a:extLst>
          </p:cNvPr>
          <p:cNvSpPr>
            <a:spLocks noGrp="1"/>
          </p:cNvSpPr>
          <p:nvPr>
            <p:ph type="sldNum" sz="quarter" idx="12"/>
          </p:nvPr>
        </p:nvSpPr>
        <p:spPr/>
        <p:txBody>
          <a:bodyPr/>
          <a:lstStyle/>
          <a:p>
            <a:fld id="{4E471FF4-0C00-40C5-A66A-9E33A9528A29}" type="slidenum">
              <a:rPr lang="de-CH" smtClean="0"/>
              <a:pPr/>
              <a:t>12</a:t>
            </a:fld>
            <a:endParaRPr lang="de-CH"/>
          </a:p>
        </p:txBody>
      </p:sp>
      <p:pic>
        <p:nvPicPr>
          <p:cNvPr id="5" name="Grafik 4">
            <a:extLst>
              <a:ext uri="{FF2B5EF4-FFF2-40B4-BE49-F238E27FC236}">
                <a16:creationId xmlns:a16="http://schemas.microsoft.com/office/drawing/2014/main" id="{47FFE94D-1111-477C-B2CD-9F1A7618C4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352" y="1648843"/>
            <a:ext cx="5306852" cy="3136517"/>
          </a:xfrm>
          <a:prstGeom prst="rect">
            <a:avLst/>
          </a:prstGeom>
        </p:spPr>
      </p:pic>
      <p:sp>
        <p:nvSpPr>
          <p:cNvPr id="6" name="Textfeld 5">
            <a:extLst>
              <a:ext uri="{FF2B5EF4-FFF2-40B4-BE49-F238E27FC236}">
                <a16:creationId xmlns:a16="http://schemas.microsoft.com/office/drawing/2014/main" id="{AF364D9A-CFE0-4D56-83A4-11F703FC8A52}"/>
              </a:ext>
            </a:extLst>
          </p:cNvPr>
          <p:cNvSpPr txBox="1"/>
          <p:nvPr/>
        </p:nvSpPr>
        <p:spPr>
          <a:xfrm>
            <a:off x="792480" y="5074920"/>
            <a:ext cx="3695700" cy="646331"/>
          </a:xfrm>
          <a:prstGeom prst="rect">
            <a:avLst/>
          </a:prstGeom>
          <a:noFill/>
        </p:spPr>
        <p:txBody>
          <a:bodyPr wrap="square" rtlCol="0">
            <a:spAutoFit/>
          </a:bodyPr>
          <a:lstStyle/>
          <a:p>
            <a:r>
              <a:rPr lang="de-CH" dirty="0"/>
              <a:t>Jennifer Lawrence als Katniss in The Hunger Games</a:t>
            </a:r>
            <a:endParaRPr lang="de-DE" dirty="0"/>
          </a:p>
        </p:txBody>
      </p:sp>
    </p:spTree>
    <p:extLst>
      <p:ext uri="{BB962C8B-B14F-4D97-AF65-F5344CB8AC3E}">
        <p14:creationId xmlns:p14="http://schemas.microsoft.com/office/powerpoint/2010/main" val="38505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4B6AB-7D17-4151-A738-0D73516D43A0}"/>
              </a:ext>
            </a:extLst>
          </p:cNvPr>
          <p:cNvSpPr>
            <a:spLocks noGrp="1"/>
          </p:cNvSpPr>
          <p:nvPr>
            <p:ph type="title"/>
          </p:nvPr>
        </p:nvSpPr>
        <p:spPr/>
        <p:txBody>
          <a:bodyPr>
            <a:normAutofit/>
          </a:bodyPr>
          <a:lstStyle/>
          <a:p>
            <a:r>
              <a:rPr lang="de-CH" dirty="0"/>
              <a:t>Cyberspiel-Abhängigkeit </a:t>
            </a:r>
            <a:r>
              <a:rPr lang="de-CH" sz="2400" dirty="0"/>
              <a:t>(nicht-substanzgebundene Sucht)</a:t>
            </a:r>
            <a:endParaRPr lang="de-DE" dirty="0"/>
          </a:p>
        </p:txBody>
      </p:sp>
      <p:sp>
        <p:nvSpPr>
          <p:cNvPr id="4" name="Foliennummernplatzhalter 3">
            <a:extLst>
              <a:ext uri="{FF2B5EF4-FFF2-40B4-BE49-F238E27FC236}">
                <a16:creationId xmlns:a16="http://schemas.microsoft.com/office/drawing/2014/main" id="{3E6A3C8F-16AC-443F-B5EF-986F68E5F449}"/>
              </a:ext>
            </a:extLst>
          </p:cNvPr>
          <p:cNvSpPr>
            <a:spLocks noGrp="1"/>
          </p:cNvSpPr>
          <p:nvPr>
            <p:ph type="sldNum" sz="quarter" idx="12"/>
          </p:nvPr>
        </p:nvSpPr>
        <p:spPr/>
        <p:txBody>
          <a:bodyPr/>
          <a:lstStyle/>
          <a:p>
            <a:fld id="{4E471FF4-0C00-40C5-A66A-9E33A9528A29}" type="slidenum">
              <a:rPr lang="de-CH" smtClean="0"/>
              <a:pPr/>
              <a:t>13</a:t>
            </a:fld>
            <a:endParaRPr lang="de-CH"/>
          </a:p>
        </p:txBody>
      </p:sp>
      <p:pic>
        <p:nvPicPr>
          <p:cNvPr id="10" name="Inhaltsplatzhalter 9" descr="Ein Bild, das Person, drinnen enthält.&#10;&#10;Automatisch generierte Beschreibung">
            <a:extLst>
              <a:ext uri="{FF2B5EF4-FFF2-40B4-BE49-F238E27FC236}">
                <a16:creationId xmlns:a16="http://schemas.microsoft.com/office/drawing/2014/main" id="{439460F0-D8A7-4971-807F-2A654847DB8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2596" y="1649413"/>
            <a:ext cx="5087274" cy="3153568"/>
          </a:xfrm>
        </p:spPr>
      </p:pic>
      <p:sp>
        <p:nvSpPr>
          <p:cNvPr id="5" name="Inhaltsplatzhalter 2">
            <a:extLst>
              <a:ext uri="{FF2B5EF4-FFF2-40B4-BE49-F238E27FC236}">
                <a16:creationId xmlns:a16="http://schemas.microsoft.com/office/drawing/2014/main" id="{B8D7AA52-7EBE-4F7D-A9AB-5E0AD7661A52}"/>
              </a:ext>
            </a:extLst>
          </p:cNvPr>
          <p:cNvSpPr txBox="1">
            <a:spLocks/>
          </p:cNvSpPr>
          <p:nvPr/>
        </p:nvSpPr>
        <p:spPr>
          <a:xfrm>
            <a:off x="4914900" y="1648843"/>
            <a:ext cx="5207000" cy="45281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Rollenspiele haben eine sucht-gefährdende Wirkung</a:t>
            </a:r>
          </a:p>
          <a:p>
            <a:r>
              <a:rPr lang="de-CH" dirty="0"/>
              <a:t>Ca. 3 – 5 % der Spieler werden in destruktiver Form süchtig</a:t>
            </a:r>
          </a:p>
          <a:p>
            <a:r>
              <a:rPr lang="de-CH" u="sng" dirty="0"/>
              <a:t>Symptome</a:t>
            </a:r>
            <a:r>
              <a:rPr lang="de-CH" dirty="0"/>
              <a:t>: exzessive Spieldauern (20 – 40 Stunden pro Woche) – Verlust echter Beziehungen – Vernachlässigung von Schule und Arbeit – extreme Vereinsamung – Fehlernährung – Schlafmangel u.a.</a:t>
            </a:r>
            <a:endParaRPr lang="de-DE" dirty="0"/>
          </a:p>
        </p:txBody>
      </p:sp>
    </p:spTree>
    <p:extLst>
      <p:ext uri="{BB962C8B-B14F-4D97-AF65-F5344CB8AC3E}">
        <p14:creationId xmlns:p14="http://schemas.microsoft.com/office/powerpoint/2010/main" val="34900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4B6AB-7D17-4151-A738-0D73516D43A0}"/>
              </a:ext>
            </a:extLst>
          </p:cNvPr>
          <p:cNvSpPr>
            <a:spLocks noGrp="1"/>
          </p:cNvSpPr>
          <p:nvPr>
            <p:ph type="title"/>
          </p:nvPr>
        </p:nvSpPr>
        <p:spPr/>
        <p:txBody>
          <a:bodyPr/>
          <a:lstStyle/>
          <a:p>
            <a:r>
              <a:rPr lang="de-CH" dirty="0"/>
              <a:t>Neurobiologie: Der Dopamin-Anker</a:t>
            </a:r>
            <a:endParaRPr lang="de-DE" dirty="0"/>
          </a:p>
        </p:txBody>
      </p:sp>
      <p:pic>
        <p:nvPicPr>
          <p:cNvPr id="6" name="Inhaltsplatzhalter 5" descr="Ein Bild, das Gras, draußen, Feld, Haus enthält.&#10;&#10;Automatisch generierte Beschreibung">
            <a:extLst>
              <a:ext uri="{FF2B5EF4-FFF2-40B4-BE49-F238E27FC236}">
                <a16:creationId xmlns:a16="http://schemas.microsoft.com/office/drawing/2014/main" id="{6A077BBC-3EA8-4D5B-861C-155F70572C5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3813" y="1649414"/>
            <a:ext cx="5335217" cy="3167684"/>
          </a:xfrm>
        </p:spPr>
      </p:pic>
      <p:sp>
        <p:nvSpPr>
          <p:cNvPr id="4" name="Foliennummernplatzhalter 3">
            <a:extLst>
              <a:ext uri="{FF2B5EF4-FFF2-40B4-BE49-F238E27FC236}">
                <a16:creationId xmlns:a16="http://schemas.microsoft.com/office/drawing/2014/main" id="{3E6A3C8F-16AC-443F-B5EF-986F68E5F449}"/>
              </a:ext>
            </a:extLst>
          </p:cNvPr>
          <p:cNvSpPr>
            <a:spLocks noGrp="1"/>
          </p:cNvSpPr>
          <p:nvPr>
            <p:ph type="sldNum" sz="quarter" idx="12"/>
          </p:nvPr>
        </p:nvSpPr>
        <p:spPr/>
        <p:txBody>
          <a:bodyPr/>
          <a:lstStyle/>
          <a:p>
            <a:fld id="{4E471FF4-0C00-40C5-A66A-9E33A9528A29}" type="slidenum">
              <a:rPr lang="de-CH" smtClean="0"/>
              <a:pPr/>
              <a:t>14</a:t>
            </a:fld>
            <a:endParaRPr lang="de-CH"/>
          </a:p>
        </p:txBody>
      </p:sp>
      <p:sp>
        <p:nvSpPr>
          <p:cNvPr id="8" name="Inhaltsplatzhalter 2">
            <a:extLst>
              <a:ext uri="{FF2B5EF4-FFF2-40B4-BE49-F238E27FC236}">
                <a16:creationId xmlns:a16="http://schemas.microsoft.com/office/drawing/2014/main" id="{67554B8E-7B31-4BDF-B42E-61640CAFA02C}"/>
              </a:ext>
            </a:extLst>
          </p:cNvPr>
          <p:cNvSpPr txBox="1">
            <a:spLocks/>
          </p:cNvSpPr>
          <p:nvPr/>
        </p:nvSpPr>
        <p:spPr>
          <a:xfrm>
            <a:off x="4914900" y="1648843"/>
            <a:ext cx="5207000" cy="45281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Der Neurotransmitter Dopamin erzeugt im Gehirn eine starke Erinnerung an lustvolle Erlebnisse («Anker»)</a:t>
            </a:r>
          </a:p>
          <a:p>
            <a:r>
              <a:rPr lang="de-CH" dirty="0"/>
              <a:t>Selbst nach längerer Abstinenz kommt es bei entsprechenden Reizen zu einem Trigger, der einen Rückfall in Sucht auslösen kann.</a:t>
            </a:r>
          </a:p>
          <a:p>
            <a:pPr lvl="1"/>
            <a:r>
              <a:rPr lang="de-CH" dirty="0"/>
              <a:t>Heuballen vor einem Bauernhof erinnern an Kokain in Plastikbeuteln</a:t>
            </a:r>
            <a:endParaRPr lang="de-DE" dirty="0"/>
          </a:p>
        </p:txBody>
      </p:sp>
      <p:pic>
        <p:nvPicPr>
          <p:cNvPr id="3" name="Grafik 2">
            <a:extLst>
              <a:ext uri="{FF2B5EF4-FFF2-40B4-BE49-F238E27FC236}">
                <a16:creationId xmlns:a16="http://schemas.microsoft.com/office/drawing/2014/main" id="{1DA9B19E-34A7-4E3A-844B-37E970647C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956605">
            <a:off x="388324" y="4404387"/>
            <a:ext cx="2497017" cy="1608399"/>
          </a:xfrm>
          <a:prstGeom prst="rect">
            <a:avLst/>
          </a:prstGeom>
        </p:spPr>
      </p:pic>
    </p:spTree>
    <p:extLst>
      <p:ext uri="{BB962C8B-B14F-4D97-AF65-F5344CB8AC3E}">
        <p14:creationId xmlns:p14="http://schemas.microsoft.com/office/powerpoint/2010/main" val="188183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37680-9326-40D7-9B26-AD5FF79AB115}"/>
              </a:ext>
            </a:extLst>
          </p:cNvPr>
          <p:cNvSpPr>
            <a:spLocks noGrp="1"/>
          </p:cNvSpPr>
          <p:nvPr>
            <p:ph type="title"/>
          </p:nvPr>
        </p:nvSpPr>
        <p:spPr/>
        <p:txBody>
          <a:bodyPr/>
          <a:lstStyle/>
          <a:p>
            <a:r>
              <a:rPr lang="de-CH" dirty="0"/>
              <a:t>Machen Killerspiele aggressiv?</a:t>
            </a:r>
            <a:endParaRPr lang="de-DE" dirty="0"/>
          </a:p>
        </p:txBody>
      </p:sp>
      <p:sp>
        <p:nvSpPr>
          <p:cNvPr id="3" name="Inhaltsplatzhalter 2">
            <a:extLst>
              <a:ext uri="{FF2B5EF4-FFF2-40B4-BE49-F238E27FC236}">
                <a16:creationId xmlns:a16="http://schemas.microsoft.com/office/drawing/2014/main" id="{21A0742A-5BD0-44C0-B14B-B2FEEEC3AE51}"/>
              </a:ext>
            </a:extLst>
          </p:cNvPr>
          <p:cNvSpPr>
            <a:spLocks noGrp="1"/>
          </p:cNvSpPr>
          <p:nvPr>
            <p:ph idx="1"/>
          </p:nvPr>
        </p:nvSpPr>
        <p:spPr>
          <a:xfrm>
            <a:off x="4876800" y="1648843"/>
            <a:ext cx="5245100" cy="4528120"/>
          </a:xfrm>
        </p:spPr>
        <p:txBody>
          <a:bodyPr>
            <a:normAutofit fontScale="92500"/>
          </a:bodyPr>
          <a:lstStyle/>
          <a:p>
            <a:r>
              <a:rPr lang="de-CH" dirty="0"/>
              <a:t>Führen Fantasiespiele zu realen Straftaten?</a:t>
            </a:r>
          </a:p>
          <a:p>
            <a:r>
              <a:rPr lang="de-CH" u="sng" dirty="0"/>
              <a:t>Schulmassaker</a:t>
            </a:r>
            <a:r>
              <a:rPr lang="de-CH" dirty="0"/>
              <a:t>: Häufig haben die Täter in Videospielen ihre späteren Tötungen von Mitschülern als Fantasie durchgespielt.</a:t>
            </a:r>
          </a:p>
          <a:p>
            <a:r>
              <a:rPr lang="de-CH" dirty="0"/>
              <a:t>Forschung kann keine letzte Antwort geben</a:t>
            </a:r>
          </a:p>
          <a:p>
            <a:r>
              <a:rPr lang="de-CH" u="sng" dirty="0"/>
              <a:t>Allerdings</a:t>
            </a:r>
            <a:r>
              <a:rPr lang="de-CH" dirty="0"/>
              <a:t>: viel mehr Menschen spielen Gewaltspiele, als es reale Massaker gibt.</a:t>
            </a:r>
            <a:endParaRPr lang="de-DE" dirty="0"/>
          </a:p>
        </p:txBody>
      </p:sp>
      <p:sp>
        <p:nvSpPr>
          <p:cNvPr id="4" name="Foliennummernplatzhalter 3">
            <a:extLst>
              <a:ext uri="{FF2B5EF4-FFF2-40B4-BE49-F238E27FC236}">
                <a16:creationId xmlns:a16="http://schemas.microsoft.com/office/drawing/2014/main" id="{B4C8B663-85CA-40B3-8E18-0F8AC7A5CC48}"/>
              </a:ext>
            </a:extLst>
          </p:cNvPr>
          <p:cNvSpPr>
            <a:spLocks noGrp="1"/>
          </p:cNvSpPr>
          <p:nvPr>
            <p:ph type="sldNum" sz="quarter" idx="12"/>
          </p:nvPr>
        </p:nvSpPr>
        <p:spPr/>
        <p:txBody>
          <a:bodyPr/>
          <a:lstStyle/>
          <a:p>
            <a:fld id="{4E471FF4-0C00-40C5-A66A-9E33A9528A29}" type="slidenum">
              <a:rPr lang="de-CH" smtClean="0"/>
              <a:pPr/>
              <a:t>15</a:t>
            </a:fld>
            <a:endParaRPr lang="de-CH"/>
          </a:p>
        </p:txBody>
      </p:sp>
      <p:pic>
        <p:nvPicPr>
          <p:cNvPr id="6" name="Grafik 5" descr="Ein Bild, das drinnen, Elektronik, Computer, Fenster enthält.&#10;&#10;Automatisch generierte Beschreibung">
            <a:extLst>
              <a:ext uri="{FF2B5EF4-FFF2-40B4-BE49-F238E27FC236}">
                <a16:creationId xmlns:a16="http://schemas.microsoft.com/office/drawing/2014/main" id="{62A9664E-3CB1-4233-950A-CC0D13B1C5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483" y="1648842"/>
            <a:ext cx="5096223" cy="3083177"/>
          </a:xfrm>
          <a:prstGeom prst="rect">
            <a:avLst/>
          </a:prstGeom>
        </p:spPr>
      </p:pic>
    </p:spTree>
    <p:extLst>
      <p:ext uri="{BB962C8B-B14F-4D97-AF65-F5344CB8AC3E}">
        <p14:creationId xmlns:p14="http://schemas.microsoft.com/office/powerpoint/2010/main" val="209903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AAE20-D355-4A3B-8153-7DA4A6881DFA}"/>
              </a:ext>
            </a:extLst>
          </p:cNvPr>
          <p:cNvSpPr>
            <a:spLocks noGrp="1"/>
          </p:cNvSpPr>
          <p:nvPr>
            <p:ph type="title"/>
          </p:nvPr>
        </p:nvSpPr>
        <p:spPr/>
        <p:txBody>
          <a:bodyPr/>
          <a:lstStyle/>
          <a:p>
            <a:r>
              <a:rPr lang="de-CH" dirty="0"/>
              <a:t>Gewaltverstärkung oder Abreaktion?</a:t>
            </a:r>
            <a:endParaRPr lang="de-DE" dirty="0"/>
          </a:p>
        </p:txBody>
      </p:sp>
      <p:sp>
        <p:nvSpPr>
          <p:cNvPr id="3" name="Inhaltsplatzhalter 2">
            <a:extLst>
              <a:ext uri="{FF2B5EF4-FFF2-40B4-BE49-F238E27FC236}">
                <a16:creationId xmlns:a16="http://schemas.microsoft.com/office/drawing/2014/main" id="{24DAF668-9544-42E2-81B4-9701837E2AE3}"/>
              </a:ext>
            </a:extLst>
          </p:cNvPr>
          <p:cNvSpPr>
            <a:spLocks noGrp="1"/>
          </p:cNvSpPr>
          <p:nvPr>
            <p:ph idx="1"/>
          </p:nvPr>
        </p:nvSpPr>
        <p:spPr/>
        <p:txBody>
          <a:bodyPr/>
          <a:lstStyle/>
          <a:p>
            <a:r>
              <a:rPr lang="de-CH" dirty="0"/>
              <a:t>Führen Killerspiele zu Gewaltverstärkung und zum Ausleben der Gewalt?</a:t>
            </a:r>
          </a:p>
          <a:p>
            <a:r>
              <a:rPr lang="de-CH" dirty="0"/>
              <a:t>Oder helfen sie der Person, ihre aggressiven Anteile abzureagieren, ohne sie in die Tat umzusetzen?</a:t>
            </a:r>
          </a:p>
          <a:p>
            <a:endParaRPr lang="de-CH" dirty="0"/>
          </a:p>
          <a:p>
            <a:r>
              <a:rPr lang="de-CH" b="1" dirty="0"/>
              <a:t>PARALLEL: Führt der Konsum von Pornovideos zu mehr Vergewaltigungen im realen Leben oder hilft es den Betroffenen, ihre geheimen Wünsche und Impulse nur in der Fantasie abzureagieren?</a:t>
            </a:r>
            <a:endParaRPr lang="de-DE" b="1" dirty="0"/>
          </a:p>
        </p:txBody>
      </p:sp>
      <p:sp>
        <p:nvSpPr>
          <p:cNvPr id="4" name="Foliennummernplatzhalter 3">
            <a:extLst>
              <a:ext uri="{FF2B5EF4-FFF2-40B4-BE49-F238E27FC236}">
                <a16:creationId xmlns:a16="http://schemas.microsoft.com/office/drawing/2014/main" id="{5586C064-0731-441C-B308-134466DDF5D2}"/>
              </a:ext>
            </a:extLst>
          </p:cNvPr>
          <p:cNvSpPr>
            <a:spLocks noGrp="1"/>
          </p:cNvSpPr>
          <p:nvPr>
            <p:ph type="sldNum" sz="quarter" idx="12"/>
          </p:nvPr>
        </p:nvSpPr>
        <p:spPr/>
        <p:txBody>
          <a:bodyPr/>
          <a:lstStyle/>
          <a:p>
            <a:fld id="{4E471FF4-0C00-40C5-A66A-9E33A9528A29}" type="slidenum">
              <a:rPr lang="de-CH" smtClean="0"/>
              <a:pPr/>
              <a:t>16</a:t>
            </a:fld>
            <a:endParaRPr lang="de-CH"/>
          </a:p>
        </p:txBody>
      </p:sp>
    </p:spTree>
    <p:extLst>
      <p:ext uri="{BB962C8B-B14F-4D97-AF65-F5344CB8AC3E}">
        <p14:creationId xmlns:p14="http://schemas.microsoft.com/office/powerpoint/2010/main" val="319805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C6E80CA-440E-43D7-89D8-BEF62C0F755A}"/>
              </a:ext>
            </a:extLst>
          </p:cNvPr>
          <p:cNvPicPr>
            <a:picLocks noChangeAspect="1"/>
          </p:cNvPicPr>
          <p:nvPr/>
        </p:nvPicPr>
        <p:blipFill>
          <a:blip r:embed="rId2"/>
          <a:stretch>
            <a:fillRect/>
          </a:stretch>
        </p:blipFill>
        <p:spPr>
          <a:xfrm>
            <a:off x="0" y="390939"/>
            <a:ext cx="10519884" cy="6272907"/>
          </a:xfrm>
          <a:prstGeom prst="rect">
            <a:avLst/>
          </a:prstGeom>
        </p:spPr>
      </p:pic>
      <p:sp>
        <p:nvSpPr>
          <p:cNvPr id="5" name="Titel 4">
            <a:extLst>
              <a:ext uri="{FF2B5EF4-FFF2-40B4-BE49-F238E27FC236}">
                <a16:creationId xmlns:a16="http://schemas.microsoft.com/office/drawing/2014/main" id="{DEBFAE0D-E28D-4FD2-8858-05FEC2626E92}"/>
              </a:ext>
            </a:extLst>
          </p:cNvPr>
          <p:cNvSpPr>
            <a:spLocks noGrp="1"/>
          </p:cNvSpPr>
          <p:nvPr>
            <p:ph type="title"/>
          </p:nvPr>
        </p:nvSpPr>
        <p:spPr/>
        <p:txBody>
          <a:bodyPr/>
          <a:lstStyle/>
          <a:p>
            <a:r>
              <a:rPr lang="de-CH" dirty="0">
                <a:solidFill>
                  <a:schemeClr val="bg1"/>
                </a:solidFill>
              </a:rPr>
              <a:t>Internetfantasien &gt;&gt;&gt; Straftaten</a:t>
            </a:r>
          </a:p>
        </p:txBody>
      </p:sp>
      <p:sp>
        <p:nvSpPr>
          <p:cNvPr id="4" name="Foliennummernplatzhalter 3">
            <a:extLst>
              <a:ext uri="{FF2B5EF4-FFF2-40B4-BE49-F238E27FC236}">
                <a16:creationId xmlns:a16="http://schemas.microsoft.com/office/drawing/2014/main" id="{D3277569-29E2-4578-A136-7BC8CE1846D0}"/>
              </a:ext>
            </a:extLst>
          </p:cNvPr>
          <p:cNvSpPr>
            <a:spLocks noGrp="1"/>
          </p:cNvSpPr>
          <p:nvPr>
            <p:ph type="sldNum" sz="quarter" idx="12"/>
          </p:nvPr>
        </p:nvSpPr>
        <p:spPr/>
        <p:txBody>
          <a:bodyPr/>
          <a:lstStyle/>
          <a:p>
            <a:fld id="{4E471FF4-0C00-40C5-A66A-9E33A9528A29}" type="slidenum">
              <a:rPr lang="de-CH" smtClean="0"/>
              <a:pPr/>
              <a:t>17</a:t>
            </a:fld>
            <a:endParaRPr lang="de-CH"/>
          </a:p>
        </p:txBody>
      </p:sp>
      <p:pic>
        <p:nvPicPr>
          <p:cNvPr id="7" name="Grafik 6">
            <a:extLst>
              <a:ext uri="{FF2B5EF4-FFF2-40B4-BE49-F238E27FC236}">
                <a16:creationId xmlns:a16="http://schemas.microsoft.com/office/drawing/2014/main" id="{93207FED-6EC2-4973-AB75-E4D531E649E4}"/>
              </a:ext>
            </a:extLst>
          </p:cNvPr>
          <p:cNvPicPr>
            <a:picLocks noChangeAspect="1"/>
          </p:cNvPicPr>
          <p:nvPr/>
        </p:nvPicPr>
        <p:blipFill>
          <a:blip r:embed="rId3"/>
          <a:stretch>
            <a:fillRect/>
          </a:stretch>
        </p:blipFill>
        <p:spPr>
          <a:xfrm>
            <a:off x="2853308" y="5020434"/>
            <a:ext cx="6296904" cy="1200318"/>
          </a:xfrm>
          <a:prstGeom prst="rect">
            <a:avLst/>
          </a:prstGeom>
          <a:ln>
            <a:noFill/>
          </a:ln>
          <a:effectLst>
            <a:outerShdw blurRad="292100" dist="139700" dir="2700000" algn="tl" rotWithShape="0">
              <a:srgbClr val="333333">
                <a:alpha val="65000"/>
              </a:srgbClr>
            </a:outerShdw>
          </a:effectLst>
        </p:spPr>
      </p:pic>
      <p:pic>
        <p:nvPicPr>
          <p:cNvPr id="2" name="Grafik 1">
            <a:extLst>
              <a:ext uri="{FF2B5EF4-FFF2-40B4-BE49-F238E27FC236}">
                <a16:creationId xmlns:a16="http://schemas.microsoft.com/office/drawing/2014/main" id="{F61D99E5-D4F2-4619-B792-4D1AB92C1D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74883">
            <a:off x="4707497" y="1969962"/>
            <a:ext cx="5545822" cy="1094243"/>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9974EB02-5C3C-4142-9B74-9AF0666E8D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298227">
            <a:off x="314310" y="2373208"/>
            <a:ext cx="5909545" cy="1245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242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31DCD-9DA1-4F39-8209-D4C1567E5539}"/>
              </a:ext>
            </a:extLst>
          </p:cNvPr>
          <p:cNvSpPr>
            <a:spLocks noGrp="1"/>
          </p:cNvSpPr>
          <p:nvPr>
            <p:ph type="title"/>
          </p:nvPr>
        </p:nvSpPr>
        <p:spPr/>
        <p:txBody>
          <a:bodyPr/>
          <a:lstStyle/>
          <a:p>
            <a:r>
              <a:rPr lang="de-CH" dirty="0"/>
              <a:t>Studie *: führt Fantasie zu mehr Straftaten?</a:t>
            </a:r>
            <a:endParaRPr lang="de-DE" dirty="0"/>
          </a:p>
        </p:txBody>
      </p:sp>
      <p:sp>
        <p:nvSpPr>
          <p:cNvPr id="3" name="Inhaltsplatzhalter 2">
            <a:extLst>
              <a:ext uri="{FF2B5EF4-FFF2-40B4-BE49-F238E27FC236}">
                <a16:creationId xmlns:a16="http://schemas.microsoft.com/office/drawing/2014/main" id="{BEB4FCE1-FC68-4CFD-8217-F50D4BA06FA9}"/>
              </a:ext>
            </a:extLst>
          </p:cNvPr>
          <p:cNvSpPr>
            <a:spLocks noGrp="1"/>
          </p:cNvSpPr>
          <p:nvPr>
            <p:ph idx="1"/>
          </p:nvPr>
        </p:nvSpPr>
        <p:spPr>
          <a:xfrm>
            <a:off x="4895324" y="1648843"/>
            <a:ext cx="5226576" cy="4528120"/>
          </a:xfrm>
        </p:spPr>
        <p:txBody>
          <a:bodyPr>
            <a:normAutofit lnSpcReduction="10000"/>
          </a:bodyPr>
          <a:lstStyle/>
          <a:p>
            <a:r>
              <a:rPr lang="de-CH" dirty="0"/>
              <a:t>Führt Internetkonsum zu </a:t>
            </a:r>
            <a:r>
              <a:rPr lang="de-CH" i="1" dirty="0"/>
              <a:t>«</a:t>
            </a:r>
            <a:r>
              <a:rPr lang="de-CH" i="1" dirty="0" err="1"/>
              <a:t>contact</a:t>
            </a:r>
            <a:r>
              <a:rPr lang="de-CH" i="1" dirty="0"/>
              <a:t> offending»?</a:t>
            </a:r>
          </a:p>
          <a:p>
            <a:r>
              <a:rPr lang="de-CH" u="sng" dirty="0"/>
              <a:t>Drei Schutzfaktoren</a:t>
            </a:r>
            <a:r>
              <a:rPr lang="de-CH" dirty="0"/>
              <a:t>: </a:t>
            </a:r>
            <a:br>
              <a:rPr lang="de-CH" dirty="0"/>
            </a:br>
            <a:r>
              <a:rPr lang="de-CH" dirty="0"/>
              <a:t>a) Fokus auf Internet-Fantasie – b) moralisch-ethische Bedenken</a:t>
            </a:r>
            <a:br>
              <a:rPr lang="de-CH" dirty="0"/>
            </a:br>
            <a:r>
              <a:rPr lang="de-CH" dirty="0"/>
              <a:t>c) Angst vor strafrechtlichen Konsequenzen</a:t>
            </a:r>
          </a:p>
          <a:p>
            <a:r>
              <a:rPr lang="de-CH" dirty="0"/>
              <a:t>Psychopathische strafbare Handlungen treten dort auf, wo diese Schutzfaktoren zusammenbrechen.</a:t>
            </a:r>
          </a:p>
          <a:p>
            <a:endParaRPr lang="de-DE" dirty="0"/>
          </a:p>
        </p:txBody>
      </p:sp>
      <p:sp>
        <p:nvSpPr>
          <p:cNvPr id="4" name="Foliennummernplatzhalter 3">
            <a:extLst>
              <a:ext uri="{FF2B5EF4-FFF2-40B4-BE49-F238E27FC236}">
                <a16:creationId xmlns:a16="http://schemas.microsoft.com/office/drawing/2014/main" id="{E495679A-E26F-45A6-9239-590B7ECE63E5}"/>
              </a:ext>
            </a:extLst>
          </p:cNvPr>
          <p:cNvSpPr>
            <a:spLocks noGrp="1"/>
          </p:cNvSpPr>
          <p:nvPr>
            <p:ph type="sldNum" sz="quarter" idx="12"/>
          </p:nvPr>
        </p:nvSpPr>
        <p:spPr/>
        <p:txBody>
          <a:bodyPr/>
          <a:lstStyle/>
          <a:p>
            <a:fld id="{4E471FF4-0C00-40C5-A66A-9E33A9528A29}" type="slidenum">
              <a:rPr lang="de-CH" smtClean="0"/>
              <a:pPr/>
              <a:t>18</a:t>
            </a:fld>
            <a:endParaRPr lang="de-CH"/>
          </a:p>
        </p:txBody>
      </p:sp>
      <p:sp>
        <p:nvSpPr>
          <p:cNvPr id="7" name="Textfeld 6">
            <a:extLst>
              <a:ext uri="{FF2B5EF4-FFF2-40B4-BE49-F238E27FC236}">
                <a16:creationId xmlns:a16="http://schemas.microsoft.com/office/drawing/2014/main" id="{00E34BC2-711E-4A78-9260-36F9D38D0F83}"/>
              </a:ext>
            </a:extLst>
          </p:cNvPr>
          <p:cNvSpPr txBox="1"/>
          <p:nvPr/>
        </p:nvSpPr>
        <p:spPr>
          <a:xfrm>
            <a:off x="717709" y="5269167"/>
            <a:ext cx="3813876" cy="461665"/>
          </a:xfrm>
          <a:prstGeom prst="rect">
            <a:avLst/>
          </a:prstGeom>
          <a:noFill/>
        </p:spPr>
        <p:txBody>
          <a:bodyPr wrap="square" rtlCol="0">
            <a:spAutoFit/>
          </a:bodyPr>
          <a:lstStyle/>
          <a:p>
            <a:r>
              <a:rPr lang="de-CH" sz="1200" dirty="0"/>
              <a:t>* </a:t>
            </a:r>
            <a:r>
              <a:rPr lang="en-GB" sz="1200" b="1" dirty="0"/>
              <a:t>Howitt D, Sheldon K (2007) Sex Offenders and the Internet. Wiley, New York.</a:t>
            </a:r>
            <a:endParaRPr lang="de-DE" sz="1200" b="1" dirty="0"/>
          </a:p>
        </p:txBody>
      </p:sp>
      <p:pic>
        <p:nvPicPr>
          <p:cNvPr id="5" name="Grafik 4">
            <a:extLst>
              <a:ext uri="{FF2B5EF4-FFF2-40B4-BE49-F238E27FC236}">
                <a16:creationId xmlns:a16="http://schemas.microsoft.com/office/drawing/2014/main" id="{66D0DA02-0FB1-4A5B-A532-2644E5D40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92" y="1663859"/>
            <a:ext cx="4895324" cy="3141027"/>
          </a:xfrm>
          <a:prstGeom prst="rect">
            <a:avLst/>
          </a:prstGeom>
        </p:spPr>
      </p:pic>
    </p:spTree>
    <p:extLst>
      <p:ext uri="{BB962C8B-B14F-4D97-AF65-F5344CB8AC3E}">
        <p14:creationId xmlns:p14="http://schemas.microsoft.com/office/powerpoint/2010/main" val="159485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2"/>
            <a:ext cx="11217019" cy="6229932"/>
          </a:xfrm>
          <a:prstGeom prst="rect">
            <a:avLst/>
          </a:prstGeom>
          <a:solidFill>
            <a:srgbClr val="EEE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a:solidFill>
                  <a:srgbClr val="7F7345"/>
                </a:solidFill>
                <a:latin typeface="Cambria" panose="02040503050406030204" pitchFamily="18" charset="0"/>
                <a:ea typeface="Cambria" panose="02040503050406030204" pitchFamily="18" charset="0"/>
              </a:rPr>
              <a:t>Phantasie als Symptom in der Psychotherapie</a:t>
            </a:r>
            <a:endParaRPr lang="de-DE" dirty="0">
              <a:solidFill>
                <a:srgbClr val="7F7345"/>
              </a:solidFill>
              <a:latin typeface="Cambria" panose="02040503050406030204" pitchFamily="18" charset="0"/>
              <a:ea typeface="Cambria" panose="02040503050406030204" pitchFamily="18" charset="0"/>
            </a:endParaRPr>
          </a:p>
        </p:txBody>
      </p:sp>
      <p:pic>
        <p:nvPicPr>
          <p:cNvPr id="4" name="Grafik 3">
            <a:extLst>
              <a:ext uri="{FF2B5EF4-FFF2-40B4-BE49-F238E27FC236}">
                <a16:creationId xmlns:a16="http://schemas.microsoft.com/office/drawing/2014/main" id="{1CE25449-91D4-4B78-B9BE-CDA4277DC6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035" y="-1141621"/>
            <a:ext cx="11467511" cy="2794687"/>
          </a:xfrm>
          <a:prstGeom prst="rect">
            <a:avLst/>
          </a:prstGeom>
        </p:spPr>
      </p:pic>
    </p:spTree>
    <p:extLst>
      <p:ext uri="{BB962C8B-B14F-4D97-AF65-F5344CB8AC3E}">
        <p14:creationId xmlns:p14="http://schemas.microsoft.com/office/powerpoint/2010/main" val="71182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de-CH" dirty="0"/>
              <a:t>Fragestellung</a:t>
            </a:r>
            <a:endParaRPr lang="de-DE" dirty="0"/>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p:txBody>
          <a:bodyPr/>
          <a:lstStyle/>
          <a:p>
            <a:r>
              <a:rPr lang="de-DE" i="1" dirty="0"/>
              <a:t>„Guter“ Fantasie lassen wir freien Lauf. Wie sieht es bei „schlechter“, „triebhafter“ Fantasie aus? Sollten wir diese kontrollieren resp. unterdrücken? Oder ist gerade die Unterdrückung schädlich resp. gefährlich? </a:t>
            </a:r>
          </a:p>
          <a:p>
            <a:r>
              <a:rPr lang="de-DE" i="1" dirty="0"/>
              <a:t>Wie geht der Therapeut generell mit Fantasien um, wie mit unbewusster, wie mit problematischer?</a:t>
            </a:r>
            <a:endParaRPr lang="de-DE" dirty="0"/>
          </a:p>
        </p:txBody>
      </p:sp>
      <p:sp>
        <p:nvSpPr>
          <p:cNvPr id="4" name="Foliennummernplatzhalter 3">
            <a:extLst>
              <a:ext uri="{FF2B5EF4-FFF2-40B4-BE49-F238E27FC236}">
                <a16:creationId xmlns:a16="http://schemas.microsoft.com/office/drawing/2014/main" id="{CB3E32D4-C71B-4ADE-A97E-A2748AA89E1C}"/>
              </a:ext>
            </a:extLst>
          </p:cNvPr>
          <p:cNvSpPr>
            <a:spLocks noGrp="1"/>
          </p:cNvSpPr>
          <p:nvPr>
            <p:ph type="sldNum" sz="quarter" idx="12"/>
          </p:nvPr>
        </p:nvSpPr>
        <p:spPr/>
        <p:txBody>
          <a:bodyPr/>
          <a:lstStyle/>
          <a:p>
            <a:fld id="{4E471FF4-0C00-40C5-A66A-9E33A9528A29}" type="slidenum">
              <a:rPr lang="de-CH" smtClean="0"/>
              <a:pPr/>
              <a:t>2</a:t>
            </a:fld>
            <a:endParaRPr lang="de-CH"/>
          </a:p>
        </p:txBody>
      </p:sp>
    </p:spTree>
    <p:extLst>
      <p:ext uri="{BB962C8B-B14F-4D97-AF65-F5344CB8AC3E}">
        <p14:creationId xmlns:p14="http://schemas.microsoft.com/office/powerpoint/2010/main" val="54973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B4D65A-09CD-498F-B9FF-B9EE76BF397F}"/>
              </a:ext>
            </a:extLst>
          </p:cNvPr>
          <p:cNvSpPr>
            <a:spLocks noGrp="1"/>
          </p:cNvSpPr>
          <p:nvPr>
            <p:ph type="title"/>
          </p:nvPr>
        </p:nvSpPr>
        <p:spPr>
          <a:xfrm>
            <a:off x="4023360" y="631827"/>
            <a:ext cx="6098540" cy="1417953"/>
          </a:xfrm>
        </p:spPr>
        <p:txBody>
          <a:bodyPr/>
          <a:lstStyle/>
          <a:p>
            <a:r>
              <a:rPr lang="de-CH" dirty="0"/>
              <a:t>Extremtraumatisierung</a:t>
            </a:r>
            <a:br>
              <a:rPr lang="de-CH" dirty="0"/>
            </a:br>
            <a:r>
              <a:rPr lang="de-CH" dirty="0"/>
              <a:t>Dissoziation</a:t>
            </a:r>
            <a:endParaRPr lang="de-DE" dirty="0"/>
          </a:p>
        </p:txBody>
      </p:sp>
      <p:pic>
        <p:nvPicPr>
          <p:cNvPr id="7" name="Inhaltsplatzhalter 6" descr="Ein Bild, das Kleidung, Person enthält.&#10;&#10;Automatisch generierte Beschreibung">
            <a:extLst>
              <a:ext uri="{FF2B5EF4-FFF2-40B4-BE49-F238E27FC236}">
                <a16:creationId xmlns:a16="http://schemas.microsoft.com/office/drawing/2014/main" id="{D6400AAF-9F2B-4C31-BE5C-41E5DC2392C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774665"/>
            <a:ext cx="3733799" cy="5310044"/>
          </a:xfrm>
        </p:spPr>
      </p:pic>
      <p:sp>
        <p:nvSpPr>
          <p:cNvPr id="9" name="Inhaltsplatzhalter 2">
            <a:extLst>
              <a:ext uri="{FF2B5EF4-FFF2-40B4-BE49-F238E27FC236}">
                <a16:creationId xmlns:a16="http://schemas.microsoft.com/office/drawing/2014/main" id="{440FBE70-A3D4-474C-8C60-31A139A5B748}"/>
              </a:ext>
            </a:extLst>
          </p:cNvPr>
          <p:cNvSpPr txBox="1">
            <a:spLocks/>
          </p:cNvSpPr>
          <p:nvPr/>
        </p:nvSpPr>
        <p:spPr>
          <a:xfrm>
            <a:off x="4023360" y="1981199"/>
            <a:ext cx="6098540" cy="4195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Die Erfahrung eines schweren, lebensbedrohlichen Traumas führt nicht selten zu einer Dissoziation – eine Abspaltung des Icherlebens von der realen, unerträglichen Situation.</a:t>
            </a:r>
          </a:p>
          <a:p>
            <a:r>
              <a:rPr lang="de-CH" dirty="0"/>
              <a:t>Dissoziation ist deutlich mehr als </a:t>
            </a:r>
            <a:r>
              <a:rPr lang="de-CH" dirty="0" err="1"/>
              <a:t>dyfunktionales</a:t>
            </a:r>
            <a:r>
              <a:rPr lang="de-CH" dirty="0"/>
              <a:t> Tagträumen</a:t>
            </a:r>
          </a:p>
          <a:p>
            <a:r>
              <a:rPr lang="de-CH" dirty="0"/>
              <a:t>Dissoziation ist nicht gleich Wahn / Geisteskrankheit</a:t>
            </a:r>
            <a:endParaRPr lang="de-DE" dirty="0"/>
          </a:p>
        </p:txBody>
      </p:sp>
    </p:spTree>
    <p:extLst>
      <p:ext uri="{BB962C8B-B14F-4D97-AF65-F5344CB8AC3E}">
        <p14:creationId xmlns:p14="http://schemas.microsoft.com/office/powerpoint/2010/main" val="61204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4B6AB-7D17-4151-A738-0D73516D43A0}"/>
              </a:ext>
            </a:extLst>
          </p:cNvPr>
          <p:cNvSpPr>
            <a:spLocks noGrp="1"/>
          </p:cNvSpPr>
          <p:nvPr>
            <p:ph type="title"/>
          </p:nvPr>
        </p:nvSpPr>
        <p:spPr/>
        <p:txBody>
          <a:bodyPr/>
          <a:lstStyle/>
          <a:p>
            <a:r>
              <a:rPr lang="de-CH" dirty="0"/>
              <a:t>Multiple Persönlichkeiten</a:t>
            </a:r>
            <a:endParaRPr lang="de-DE" dirty="0"/>
          </a:p>
        </p:txBody>
      </p:sp>
      <p:sp>
        <p:nvSpPr>
          <p:cNvPr id="3" name="Inhaltsplatzhalter 2">
            <a:extLst>
              <a:ext uri="{FF2B5EF4-FFF2-40B4-BE49-F238E27FC236}">
                <a16:creationId xmlns:a16="http://schemas.microsoft.com/office/drawing/2014/main" id="{49A0CC03-117D-4E04-8BA3-B462842C4D3E}"/>
              </a:ext>
            </a:extLst>
          </p:cNvPr>
          <p:cNvSpPr>
            <a:spLocks noGrp="1"/>
          </p:cNvSpPr>
          <p:nvPr>
            <p:ph idx="1"/>
          </p:nvPr>
        </p:nvSpPr>
        <p:spPr>
          <a:xfrm>
            <a:off x="4041913" y="1648843"/>
            <a:ext cx="6079987" cy="4528120"/>
          </a:xfrm>
        </p:spPr>
        <p:txBody>
          <a:bodyPr/>
          <a:lstStyle/>
          <a:p>
            <a:r>
              <a:rPr lang="de-CH" dirty="0"/>
              <a:t>In seltenen Fällen kommt es zur Abspaltung von Persönlichkeitsanteilen, die eine autonome Eigendynamik annehmen können.</a:t>
            </a:r>
          </a:p>
          <a:p>
            <a:r>
              <a:rPr lang="de-CH" dirty="0"/>
              <a:t>Funktion: leidendes Kind, starke Beschützerin, Täter-</a:t>
            </a:r>
            <a:r>
              <a:rPr lang="de-CH" dirty="0" err="1"/>
              <a:t>Introjekte</a:t>
            </a:r>
            <a:endParaRPr lang="de-CH" dirty="0"/>
          </a:p>
          <a:p>
            <a:r>
              <a:rPr lang="de-CH" dirty="0"/>
              <a:t>Amnesie für die jeweiligen Handlungen der anderen «Personen»</a:t>
            </a:r>
            <a:endParaRPr lang="de-DE" dirty="0"/>
          </a:p>
        </p:txBody>
      </p:sp>
      <p:sp>
        <p:nvSpPr>
          <p:cNvPr id="4" name="Foliennummernplatzhalter 3">
            <a:extLst>
              <a:ext uri="{FF2B5EF4-FFF2-40B4-BE49-F238E27FC236}">
                <a16:creationId xmlns:a16="http://schemas.microsoft.com/office/drawing/2014/main" id="{3E6A3C8F-16AC-443F-B5EF-986F68E5F449}"/>
              </a:ext>
            </a:extLst>
          </p:cNvPr>
          <p:cNvSpPr>
            <a:spLocks noGrp="1"/>
          </p:cNvSpPr>
          <p:nvPr>
            <p:ph type="sldNum" sz="quarter" idx="12"/>
          </p:nvPr>
        </p:nvSpPr>
        <p:spPr/>
        <p:txBody>
          <a:bodyPr/>
          <a:lstStyle/>
          <a:p>
            <a:fld id="{4E471FF4-0C00-40C5-A66A-9E33A9528A29}" type="slidenum">
              <a:rPr lang="de-CH" smtClean="0"/>
              <a:pPr/>
              <a:t>21</a:t>
            </a:fld>
            <a:endParaRPr lang="de-CH"/>
          </a:p>
        </p:txBody>
      </p:sp>
      <p:pic>
        <p:nvPicPr>
          <p:cNvPr id="6" name="Grafik 5" descr="Ein Bild, das Person enthält.&#10;&#10;Automatisch generierte Beschreibung">
            <a:extLst>
              <a:ext uri="{FF2B5EF4-FFF2-40B4-BE49-F238E27FC236}">
                <a16:creationId xmlns:a16="http://schemas.microsoft.com/office/drawing/2014/main" id="{7EF2FBB1-2A06-46A5-B936-2EA43F2CED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160" y="1648843"/>
            <a:ext cx="3123902" cy="4525041"/>
          </a:xfrm>
          <a:prstGeom prst="rect">
            <a:avLst/>
          </a:prstGeom>
        </p:spPr>
      </p:pic>
    </p:spTree>
    <p:extLst>
      <p:ext uri="{BB962C8B-B14F-4D97-AF65-F5344CB8AC3E}">
        <p14:creationId xmlns:p14="http://schemas.microsoft.com/office/powerpoint/2010/main" val="392932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de-CH"/>
              <a:t>Meine erste Begegnung</a:t>
            </a:r>
            <a:endParaRPr lang="de-DE"/>
          </a:p>
        </p:txBody>
      </p:sp>
      <p:sp>
        <p:nvSpPr>
          <p:cNvPr id="233475" name="Rectangle 3"/>
          <p:cNvSpPr>
            <a:spLocks noGrp="1" noChangeArrowheads="1"/>
          </p:cNvSpPr>
          <p:nvPr>
            <p:ph type="body" idx="1"/>
          </p:nvPr>
        </p:nvSpPr>
        <p:spPr/>
        <p:txBody>
          <a:bodyPr/>
          <a:lstStyle/>
          <a:p>
            <a:r>
              <a:rPr lang="de-DE" dirty="0"/>
              <a:t>24-jährige Arzthelferin, Zuweisung wegen Ängsten und wahnartigen Symptomen</a:t>
            </a:r>
          </a:p>
          <a:p>
            <a:r>
              <a:rPr lang="de-DE" dirty="0"/>
              <a:t>Im Gespräch: Auffällig war insbesondere, dass sie immer in der „Wir“-Form von sich sprach. Auf meine Frage, was sie denn beruflich mache, antwortete sie: „Zur Arbeit schicken wir Frau Mahrer, die kann das am besten!“ In den weiteren Gesprächen entspann sich ein eigenartiges Drama von sieben „Personen“, die ganz unterschiedliche Aufgaben übernahmen.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de-CH"/>
              <a:t>Lebensgeschichte von „Cornelia“</a:t>
            </a:r>
            <a:endParaRPr lang="de-DE"/>
          </a:p>
        </p:txBody>
      </p:sp>
      <p:sp>
        <p:nvSpPr>
          <p:cNvPr id="234499" name="Rectangle 3"/>
          <p:cNvSpPr>
            <a:spLocks noGrp="1" noChangeArrowheads="1"/>
          </p:cNvSpPr>
          <p:nvPr>
            <p:ph type="body" idx="1"/>
          </p:nvPr>
        </p:nvSpPr>
        <p:spPr>
          <a:xfrm>
            <a:off x="4904313" y="1648843"/>
            <a:ext cx="5217587" cy="4528120"/>
          </a:xfrm>
        </p:spPr>
        <p:txBody>
          <a:bodyPr>
            <a:normAutofit fontScale="62500" lnSpcReduction="20000"/>
          </a:bodyPr>
          <a:lstStyle/>
          <a:p>
            <a:pPr>
              <a:lnSpc>
                <a:spcPts val="2000"/>
              </a:lnSpc>
            </a:pPr>
            <a:r>
              <a:rPr lang="de-DE" dirty="0"/>
              <a:t>Cornelia M. wurde nach erfolglosen Abtreibungsversuchen als Frühgeburt in die Familie eines alkoholkranken Bergarbeiters geboren, die in einer heruntergekommenen Hochhaussiedlung einer deutschen Großstadt lebte. </a:t>
            </a:r>
          </a:p>
          <a:p>
            <a:pPr>
              <a:lnSpc>
                <a:spcPts val="2000"/>
              </a:lnSpc>
            </a:pPr>
            <a:r>
              <a:rPr lang="de-DE" dirty="0"/>
              <a:t>Weil die ebenfalls alkoholkranke und verhärmte Mutter arbeiten ging, wurde das Baby in die Obhut zweier arbeitsloser invaliden und alkoholkranken Kollegen („Onkels“) zwei Stockwerke höher gegeben. </a:t>
            </a:r>
          </a:p>
          <a:p>
            <a:pPr>
              <a:lnSpc>
                <a:spcPts val="2000"/>
              </a:lnSpc>
            </a:pPr>
            <a:r>
              <a:rPr lang="de-DE" dirty="0"/>
              <a:t>Dort sei es seit dem zweiten Lebensjahr zu täglichem sexuellen Missbrauch, verbunden mit brutalen Drohungen, gekommen. So sei sie beispielsweise an den Füßen aus dem Fenster gehalten worden: „Ich lasse dich fallen, wenn du irgend jemand etwas sagst!“</a:t>
            </a:r>
          </a:p>
        </p:txBody>
      </p:sp>
      <p:pic>
        <p:nvPicPr>
          <p:cNvPr id="3" name="Grafik 2" descr="Ein Bild, das Silhouette enthält.&#10;&#10;Automatisch generierte Beschreibung">
            <a:extLst>
              <a:ext uri="{FF2B5EF4-FFF2-40B4-BE49-F238E27FC236}">
                <a16:creationId xmlns:a16="http://schemas.microsoft.com/office/drawing/2014/main" id="{6F09486D-4D19-4C18-9D63-B675F616BC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541" y="1648843"/>
            <a:ext cx="5217587" cy="31151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de-CH"/>
              <a:t>Drogen, Psychotherapie, Ashram</a:t>
            </a:r>
            <a:endParaRPr lang="de-DE"/>
          </a:p>
        </p:txBody>
      </p:sp>
      <p:sp>
        <p:nvSpPr>
          <p:cNvPr id="241667" name="Rectangle 3"/>
          <p:cNvSpPr>
            <a:spLocks noGrp="1" noChangeArrowheads="1"/>
          </p:cNvSpPr>
          <p:nvPr>
            <p:ph type="body" idx="1"/>
          </p:nvPr>
        </p:nvSpPr>
        <p:spPr>
          <a:xfrm>
            <a:off x="3432132" y="1648843"/>
            <a:ext cx="6689768" cy="4528120"/>
          </a:xfrm>
        </p:spPr>
        <p:txBody>
          <a:bodyPr>
            <a:normAutofit lnSpcReduction="10000"/>
          </a:bodyPr>
          <a:lstStyle/>
          <a:p>
            <a:pPr>
              <a:lnSpc>
                <a:spcPct val="80000"/>
              </a:lnSpc>
            </a:pPr>
            <a:r>
              <a:rPr lang="de-DE" sz="2400" dirty="0"/>
              <a:t>Ab dem zehnten Lebensjahr konnte Cornelia die Übergriffe allmählich abwehren. In dieser Zeit begann sie selbst mit Alkohol und Haschisch, schwänzte die Schule und blieb trotz guter Intelligenz zweimal sitzen. </a:t>
            </a:r>
          </a:p>
          <a:p>
            <a:pPr>
              <a:lnSpc>
                <a:spcPct val="80000"/>
              </a:lnSpc>
            </a:pPr>
            <a:r>
              <a:rPr lang="de-DE" sz="2400" dirty="0"/>
              <a:t>Mit neun Jahren habe sie versucht sich zu erhängen, später folgten weitere Suizidversuche mit Haushaltsgiften, die jedoch von der Umgebung nicht ernst genommen worden seien. </a:t>
            </a:r>
          </a:p>
          <a:p>
            <a:pPr>
              <a:lnSpc>
                <a:spcPct val="80000"/>
              </a:lnSpc>
            </a:pPr>
            <a:r>
              <a:rPr lang="de-DE" sz="2400" dirty="0"/>
              <a:t>Erste psychotherapeutische Behandlung mit 14 Jahren </a:t>
            </a:r>
          </a:p>
          <a:p>
            <a:pPr>
              <a:lnSpc>
                <a:spcPct val="80000"/>
              </a:lnSpc>
            </a:pPr>
            <a:r>
              <a:rPr lang="de-CH" sz="2400" dirty="0"/>
              <a:t>Mit 17 Eintritt in einen Hindu-Ashram, den sie 2 Jahre später wegen Disziplinarproblemen wieder verliess.</a:t>
            </a:r>
          </a:p>
          <a:p>
            <a:pPr>
              <a:lnSpc>
                <a:spcPct val="80000"/>
              </a:lnSpc>
            </a:pPr>
            <a:r>
              <a:rPr lang="de-CH" sz="2400" dirty="0"/>
              <a:t>Mit 21 Berufslehre erfolgreich abgeschlossen.</a:t>
            </a:r>
            <a:endParaRPr lang="de-DE" sz="2400" dirty="0"/>
          </a:p>
        </p:txBody>
      </p:sp>
      <p:pic>
        <p:nvPicPr>
          <p:cNvPr id="3" name="Grafik 2" descr="Ein Bild, das Natur, draußen, Boden enthält.&#10;&#10;Automatisch generierte Beschreibung">
            <a:extLst>
              <a:ext uri="{FF2B5EF4-FFF2-40B4-BE49-F238E27FC236}">
                <a16:creationId xmlns:a16="http://schemas.microsoft.com/office/drawing/2014/main" id="{E930E57F-8E34-4B6F-87C5-4B7F751803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48843"/>
            <a:ext cx="3244241" cy="44500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2EAE654-EA0F-4E1B-84C6-41E8D6E99BDC}"/>
              </a:ext>
            </a:extLst>
          </p:cNvPr>
          <p:cNvSpPr/>
          <p:nvPr/>
        </p:nvSpPr>
        <p:spPr>
          <a:xfrm>
            <a:off x="-87682" y="5637857"/>
            <a:ext cx="10527082" cy="13531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2450" name="Rectangle 2"/>
          <p:cNvSpPr>
            <a:spLocks noGrp="1" noChangeArrowheads="1"/>
          </p:cNvSpPr>
          <p:nvPr>
            <p:ph type="title"/>
          </p:nvPr>
        </p:nvSpPr>
        <p:spPr/>
        <p:txBody>
          <a:bodyPr/>
          <a:lstStyle/>
          <a:p>
            <a:r>
              <a:rPr lang="de-CH"/>
              <a:t>2 Hauptfiguren: Conny und Nelle</a:t>
            </a:r>
            <a:endParaRPr lang="de-DE"/>
          </a:p>
        </p:txBody>
      </p:sp>
      <p:sp>
        <p:nvSpPr>
          <p:cNvPr id="232451" name="Rectangle 3"/>
          <p:cNvSpPr>
            <a:spLocks noGrp="1" noChangeArrowheads="1"/>
          </p:cNvSpPr>
          <p:nvPr>
            <p:ph type="body" idx="1"/>
          </p:nvPr>
        </p:nvSpPr>
        <p:spPr>
          <a:xfrm>
            <a:off x="3127513" y="1648843"/>
            <a:ext cx="6994387" cy="4528120"/>
          </a:xfrm>
        </p:spPr>
        <p:txBody>
          <a:bodyPr>
            <a:normAutofit/>
          </a:bodyPr>
          <a:lstStyle/>
          <a:p>
            <a:pPr>
              <a:lnSpc>
                <a:spcPct val="80000"/>
              </a:lnSpc>
            </a:pPr>
            <a:r>
              <a:rPr lang="de-DE" sz="1800" dirty="0"/>
              <a:t>Hintergrund: Die kleine Cornelia Maurer (die Namen wurden verändert, sollen aber etwas von der Dynamik widerspiegeln) lebte täglich in zwei Welten: In der Wohnung ihrer Eltern war sie „Nelle“, ungeliebt, aber doch einigermaßen geschützt, bei den „Onkels“ im 3. Stock wurde sie „Conny“ genannt, wehrlos ausgeliefertes Opfer sexueller Gewalt, herzloser Beschimpfungen und brutaler körperlicher Misshandlung. </a:t>
            </a:r>
          </a:p>
          <a:p>
            <a:pPr>
              <a:lnSpc>
                <a:spcPct val="80000"/>
              </a:lnSpc>
            </a:pPr>
            <a:r>
              <a:rPr lang="de-DE" sz="1800" dirty="0"/>
              <a:t>Die Hauptfiguren entstanden in diesem Spannungsfeld: die kleine, hilflose „Conny“ und die starke Beschützerin „Nelle“. </a:t>
            </a:r>
          </a:p>
          <a:p>
            <a:pPr>
              <a:lnSpc>
                <a:spcPct val="80000"/>
              </a:lnSpc>
            </a:pPr>
            <a:r>
              <a:rPr lang="de-DE" sz="1800" dirty="0"/>
              <a:t>„Die schreiende Kleine“,  Conny, trete (auch noch im Erwachsenenalter) immer dann auf, wenn sie sich bedroht fühle oder an traumatische Ereignisse erinnert werde. Die innere Helferin „Nelle“ werde vorgeschickt, wenn sie sich im Leben behaupten müsse. „Sie ist stark, die kann kämpfen!“ </a:t>
            </a:r>
          </a:p>
          <a:p>
            <a:pPr>
              <a:lnSpc>
                <a:spcPct val="80000"/>
              </a:lnSpc>
            </a:pPr>
            <a:r>
              <a:rPr lang="de-DE" sz="1800" dirty="0"/>
              <a:t>Die funktionierende Person ist dann „Frau Mahrer“, die zur Arbeit geht.</a:t>
            </a:r>
          </a:p>
        </p:txBody>
      </p:sp>
      <p:pic>
        <p:nvPicPr>
          <p:cNvPr id="4" name="Grafik 3" descr="Ein Bild, das Person enthält.&#10;&#10;Automatisch generierte Beschreibung">
            <a:extLst>
              <a:ext uri="{FF2B5EF4-FFF2-40B4-BE49-F238E27FC236}">
                <a16:creationId xmlns:a16="http://schemas.microsoft.com/office/drawing/2014/main" id="{F9E8F0F8-6281-4E45-A535-A1CE6F1EE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160" y="1648844"/>
            <a:ext cx="2191853" cy="3174948"/>
          </a:xfrm>
          <a:prstGeom prst="rect">
            <a:avLst/>
          </a:prstGeom>
          <a:ln>
            <a:noFill/>
          </a:ln>
          <a:effectLst>
            <a:outerShdw blurRad="292100" dist="139700" dir="2700000" algn="tl" rotWithShape="0">
              <a:srgbClr val="333333">
                <a:alpha val="65000"/>
              </a:srgbClr>
            </a:outerShdw>
          </a:effectLst>
        </p:spPr>
      </p:pic>
      <p:pic>
        <p:nvPicPr>
          <p:cNvPr id="3" name="Grafik 2">
            <a:extLst>
              <a:ext uri="{FF2B5EF4-FFF2-40B4-BE49-F238E27FC236}">
                <a16:creationId xmlns:a16="http://schemas.microsoft.com/office/drawing/2014/main" id="{FDB4F278-B8F6-4BF6-8EEF-409F9C058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9086" y="5637858"/>
            <a:ext cx="6218459"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de-CH"/>
              <a:t>Dissoziation, Amnesie</a:t>
            </a:r>
            <a:endParaRPr lang="de-DE"/>
          </a:p>
        </p:txBody>
      </p:sp>
      <p:sp>
        <p:nvSpPr>
          <p:cNvPr id="239619" name="Rectangle 3"/>
          <p:cNvSpPr>
            <a:spLocks noGrp="1" noChangeArrowheads="1"/>
          </p:cNvSpPr>
          <p:nvPr>
            <p:ph type="body" idx="1"/>
          </p:nvPr>
        </p:nvSpPr>
        <p:spPr/>
        <p:txBody>
          <a:bodyPr/>
          <a:lstStyle/>
          <a:p>
            <a:pPr>
              <a:lnSpc>
                <a:spcPct val="90000"/>
              </a:lnSpc>
            </a:pPr>
            <a:r>
              <a:rPr lang="de-DE" sz="2000" dirty="0"/>
              <a:t>Eine weitere Figur, „Frau Mahrer“ übernehme die Arbeit im Büro, </a:t>
            </a:r>
            <a:r>
              <a:rPr lang="de-DE" sz="2000" dirty="0" err="1"/>
              <a:t>sodaß</a:t>
            </a:r>
            <a:r>
              <a:rPr lang="de-DE" sz="2000" dirty="0"/>
              <a:t> sie nach außen funktioniere. Obwohl sich die Personen gegenseitig zu kennen scheinen, berichtet die Patientin von Situationen, wo beispielsweise eine Person die Vorherrschaft an sich habe reißen wollen. </a:t>
            </a:r>
          </a:p>
          <a:p>
            <a:pPr>
              <a:lnSpc>
                <a:spcPct val="90000"/>
              </a:lnSpc>
            </a:pPr>
            <a:r>
              <a:rPr lang="de-DE" sz="2000" dirty="0"/>
              <a:t>So habe sie sich eines Abends mit ihrem Auto weit weg von ihrem Wohnort wiedergefunden, ohne sich daran erinnern zu können, wie sie an diesen Ort gekommen sei. Solche Zeitlücken nennt man auch </a:t>
            </a:r>
            <a:r>
              <a:rPr lang="de-DE" sz="2000" u="sng" dirty="0"/>
              <a:t>Amnesie</a:t>
            </a:r>
            <a:r>
              <a:rPr lang="de-DE" sz="2000" dirty="0"/>
              <a:t>, ein häufiges Symptom bei Menschen mit einer Multiplen Persönlichkeit. </a:t>
            </a:r>
          </a:p>
          <a:p>
            <a:pPr>
              <a:lnSpc>
                <a:spcPct val="90000"/>
              </a:lnSpc>
            </a:pPr>
            <a:r>
              <a:rPr lang="de-DE" sz="2000" dirty="0"/>
              <a:t>Einmal habe eine weitere Person, „</a:t>
            </a:r>
            <a:r>
              <a:rPr lang="de-DE" sz="2000" dirty="0" err="1"/>
              <a:t>Goja</a:t>
            </a:r>
            <a:r>
              <a:rPr lang="de-DE" sz="2000" dirty="0"/>
              <a:t>“ die Macht an sich </a:t>
            </a:r>
            <a:r>
              <a:rPr lang="de-DE" sz="2000" dirty="0" err="1"/>
              <a:t>reissen</a:t>
            </a:r>
            <a:r>
              <a:rPr lang="de-DE" sz="2000" dirty="0"/>
              <a:t> wollen und alle in eine Drogeneinrichtung bringen wollen.  „Die andern Personen“ hätten es aber nicht zugelassen, </a:t>
            </a:r>
            <a:r>
              <a:rPr lang="de-DE" sz="2000" dirty="0" err="1"/>
              <a:t>daß</a:t>
            </a:r>
            <a:r>
              <a:rPr lang="de-DE" sz="2000" dirty="0"/>
              <a:t> es zu dieser „Machtübernahme“ gekommen sei. </a:t>
            </a:r>
          </a:p>
          <a:p>
            <a:pPr>
              <a:lnSpc>
                <a:spcPct val="90000"/>
              </a:lnSpc>
            </a:pPr>
            <a:endParaRPr lang="de-DE"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2"/>
            <a:ext cx="11217019" cy="6229932"/>
          </a:xfrm>
          <a:prstGeom prst="rect">
            <a:avLst/>
          </a:prstGeom>
          <a:solidFill>
            <a:srgbClr val="EEEB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a:solidFill>
                  <a:srgbClr val="674C37"/>
                </a:solidFill>
                <a:latin typeface="Cambria" panose="02040503050406030204" pitchFamily="18" charset="0"/>
                <a:ea typeface="Cambria" panose="02040503050406030204" pitchFamily="18" charset="0"/>
              </a:rPr>
              <a:t>Arbeit mit Phantasien in der Psychotherapie</a:t>
            </a:r>
            <a:endParaRPr lang="de-DE" dirty="0">
              <a:solidFill>
                <a:srgbClr val="674C37"/>
              </a:solidFill>
              <a:latin typeface="Cambria" panose="02040503050406030204" pitchFamily="18" charset="0"/>
              <a:ea typeface="Cambria" panose="02040503050406030204" pitchFamily="18" charset="0"/>
            </a:endParaRPr>
          </a:p>
        </p:txBody>
      </p:sp>
      <p:pic>
        <p:nvPicPr>
          <p:cNvPr id="6" name="Grafik 5">
            <a:extLst>
              <a:ext uri="{FF2B5EF4-FFF2-40B4-BE49-F238E27FC236}">
                <a16:creationId xmlns:a16="http://schemas.microsoft.com/office/drawing/2014/main" id="{1F7EB4AC-4510-4B4C-8420-7CE038D60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035" y="-1141621"/>
            <a:ext cx="11467511" cy="2794687"/>
          </a:xfrm>
          <a:prstGeom prst="rect">
            <a:avLst/>
          </a:prstGeom>
        </p:spPr>
      </p:pic>
    </p:spTree>
    <p:extLst>
      <p:ext uri="{BB962C8B-B14F-4D97-AF65-F5344CB8AC3E}">
        <p14:creationId xmlns:p14="http://schemas.microsoft.com/office/powerpoint/2010/main" val="124904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402BA-36DE-45FF-A216-4007766B1002}"/>
              </a:ext>
            </a:extLst>
          </p:cNvPr>
          <p:cNvSpPr>
            <a:spLocks noGrp="1"/>
          </p:cNvSpPr>
          <p:nvPr>
            <p:ph type="title"/>
          </p:nvPr>
        </p:nvSpPr>
        <p:spPr/>
        <p:txBody>
          <a:bodyPr/>
          <a:lstStyle/>
          <a:p>
            <a:r>
              <a:rPr lang="de-CH" dirty="0"/>
              <a:t>Psychodynamik der Fantasie in der Therapie</a:t>
            </a:r>
            <a:endParaRPr lang="de-DE" dirty="0"/>
          </a:p>
        </p:txBody>
      </p:sp>
      <p:sp>
        <p:nvSpPr>
          <p:cNvPr id="3" name="Inhaltsplatzhalter 2">
            <a:extLst>
              <a:ext uri="{FF2B5EF4-FFF2-40B4-BE49-F238E27FC236}">
                <a16:creationId xmlns:a16="http://schemas.microsoft.com/office/drawing/2014/main" id="{BFBE389E-C4C4-4BA1-9002-9974FEEE5C42}"/>
              </a:ext>
            </a:extLst>
          </p:cNvPr>
          <p:cNvSpPr>
            <a:spLocks noGrp="1"/>
          </p:cNvSpPr>
          <p:nvPr>
            <p:ph idx="1"/>
          </p:nvPr>
        </p:nvSpPr>
        <p:spPr>
          <a:xfrm>
            <a:off x="2855934" y="1603331"/>
            <a:ext cx="7265966" cy="4661314"/>
          </a:xfrm>
        </p:spPr>
        <p:txBody>
          <a:bodyPr>
            <a:normAutofit fontScale="92500"/>
          </a:bodyPr>
          <a:lstStyle/>
          <a:p>
            <a:pPr marL="0" indent="0">
              <a:buNone/>
            </a:pPr>
            <a:r>
              <a:rPr lang="de-CH" dirty="0"/>
              <a:t>Eine gebildete Frau, Mitte 40, die nach einem sexuellen Übergriff im Sportverein sehr wütend und verletzt ist:</a:t>
            </a:r>
          </a:p>
          <a:p>
            <a:pPr marL="0" indent="0">
              <a:buNone/>
            </a:pPr>
            <a:r>
              <a:rPr lang="de-CH" sz="4000" i="1" dirty="0"/>
              <a:t>«</a:t>
            </a:r>
            <a:r>
              <a:rPr lang="de-DE" sz="4000" i="1" dirty="0"/>
              <a:t>In meinem Alltag versuche ich so verantwortungsvoll wie möglich zu sein – hier in der Therapiestunde kann ich einmal meine dunkle, kindische, aggressive Seite zeigen, ohne mich selbst zu beschämen.»</a:t>
            </a:r>
          </a:p>
        </p:txBody>
      </p:sp>
      <p:sp>
        <p:nvSpPr>
          <p:cNvPr id="4" name="Foliennummernplatzhalter 3">
            <a:extLst>
              <a:ext uri="{FF2B5EF4-FFF2-40B4-BE49-F238E27FC236}">
                <a16:creationId xmlns:a16="http://schemas.microsoft.com/office/drawing/2014/main" id="{8BE5DBFE-85B0-49DF-BD1C-A2832B5AD67C}"/>
              </a:ext>
            </a:extLst>
          </p:cNvPr>
          <p:cNvSpPr>
            <a:spLocks noGrp="1"/>
          </p:cNvSpPr>
          <p:nvPr>
            <p:ph type="sldNum" sz="quarter" idx="12"/>
          </p:nvPr>
        </p:nvSpPr>
        <p:spPr/>
        <p:txBody>
          <a:bodyPr/>
          <a:lstStyle/>
          <a:p>
            <a:fld id="{4E471FF4-0C00-40C5-A66A-9E33A9528A29}" type="slidenum">
              <a:rPr lang="de-CH" smtClean="0"/>
              <a:pPr/>
              <a:t>28</a:t>
            </a:fld>
            <a:endParaRPr lang="de-CH"/>
          </a:p>
        </p:txBody>
      </p:sp>
      <p:pic>
        <p:nvPicPr>
          <p:cNvPr id="5" name="Grafik 4">
            <a:extLst>
              <a:ext uri="{FF2B5EF4-FFF2-40B4-BE49-F238E27FC236}">
                <a16:creationId xmlns:a16="http://schemas.microsoft.com/office/drawing/2014/main" id="{2519BE69-59E2-468A-B718-4B2D1F82C09B}"/>
              </a:ext>
            </a:extLst>
          </p:cNvPr>
          <p:cNvPicPr>
            <a:picLocks noChangeAspect="1"/>
          </p:cNvPicPr>
          <p:nvPr/>
        </p:nvPicPr>
        <p:blipFill>
          <a:blip r:embed="rId2"/>
          <a:stretch>
            <a:fillRect/>
          </a:stretch>
        </p:blipFill>
        <p:spPr>
          <a:xfrm>
            <a:off x="59884" y="1648842"/>
            <a:ext cx="2601093" cy="1480297"/>
          </a:xfrm>
          <a:prstGeom prst="rect">
            <a:avLst/>
          </a:prstGeom>
        </p:spPr>
      </p:pic>
    </p:spTree>
    <p:extLst>
      <p:ext uri="{BB962C8B-B14F-4D97-AF65-F5344CB8AC3E}">
        <p14:creationId xmlns:p14="http://schemas.microsoft.com/office/powerpoint/2010/main" val="701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5CA00-3EEB-4AF9-80FF-1A6EFFA98388}"/>
              </a:ext>
            </a:extLst>
          </p:cNvPr>
          <p:cNvSpPr>
            <a:spLocks noGrp="1"/>
          </p:cNvSpPr>
          <p:nvPr>
            <p:ph type="title"/>
          </p:nvPr>
        </p:nvSpPr>
        <p:spPr/>
        <p:txBody>
          <a:bodyPr/>
          <a:lstStyle/>
          <a:p>
            <a:r>
              <a:rPr lang="de-CH" dirty="0"/>
              <a:t>Psychoanalyse</a:t>
            </a:r>
            <a:endParaRPr lang="de-DE" dirty="0"/>
          </a:p>
        </p:txBody>
      </p:sp>
      <p:sp>
        <p:nvSpPr>
          <p:cNvPr id="3" name="Inhaltsplatzhalter 2">
            <a:extLst>
              <a:ext uri="{FF2B5EF4-FFF2-40B4-BE49-F238E27FC236}">
                <a16:creationId xmlns:a16="http://schemas.microsoft.com/office/drawing/2014/main" id="{28A1ABA0-3F7C-4DC1-8302-2B757312C0FB}"/>
              </a:ext>
            </a:extLst>
          </p:cNvPr>
          <p:cNvSpPr>
            <a:spLocks noGrp="1"/>
          </p:cNvSpPr>
          <p:nvPr>
            <p:ph idx="1"/>
          </p:nvPr>
        </p:nvSpPr>
        <p:spPr>
          <a:xfrm>
            <a:off x="3218082" y="1648843"/>
            <a:ext cx="6903818" cy="4528120"/>
          </a:xfrm>
        </p:spPr>
        <p:txBody>
          <a:bodyPr>
            <a:normAutofit lnSpcReduction="10000"/>
          </a:bodyPr>
          <a:lstStyle/>
          <a:p>
            <a:pPr marL="0" indent="0">
              <a:buNone/>
            </a:pPr>
            <a:r>
              <a:rPr lang="de-CH" dirty="0"/>
              <a:t>Melanie Klein (1882 – 1960)</a:t>
            </a:r>
          </a:p>
          <a:p>
            <a:r>
              <a:rPr lang="de-CH" dirty="0"/>
              <a:t>Phantasie ist sowohl der mentale Ausdruck von libidinösen und aggressiven Impulsen als auch ein Abwehrmechanismus gegen derartige Impulse. Vieles in der Psychotherapie kann beschrieben werden als Versuch, die unbewussten Phantasien in bewusste Gedanken umzuwandeln.</a:t>
            </a:r>
          </a:p>
          <a:p>
            <a:r>
              <a:rPr lang="de-CH" dirty="0"/>
              <a:t>Dadurch werden sie besser beherrschbar  und können in das bewusste Leben integriert werden. </a:t>
            </a:r>
          </a:p>
        </p:txBody>
      </p:sp>
      <p:sp>
        <p:nvSpPr>
          <p:cNvPr id="4" name="Foliennummernplatzhalter 3">
            <a:extLst>
              <a:ext uri="{FF2B5EF4-FFF2-40B4-BE49-F238E27FC236}">
                <a16:creationId xmlns:a16="http://schemas.microsoft.com/office/drawing/2014/main" id="{F6E413DD-D572-4EEE-9AE7-713714D4A4DA}"/>
              </a:ext>
            </a:extLst>
          </p:cNvPr>
          <p:cNvSpPr>
            <a:spLocks noGrp="1"/>
          </p:cNvSpPr>
          <p:nvPr>
            <p:ph type="sldNum" sz="quarter" idx="12"/>
          </p:nvPr>
        </p:nvSpPr>
        <p:spPr/>
        <p:txBody>
          <a:bodyPr/>
          <a:lstStyle/>
          <a:p>
            <a:fld id="{4E471FF4-0C00-40C5-A66A-9E33A9528A29}" type="slidenum">
              <a:rPr lang="de-CH" smtClean="0"/>
              <a:pPr/>
              <a:t>29</a:t>
            </a:fld>
            <a:endParaRPr lang="de-CH"/>
          </a:p>
        </p:txBody>
      </p:sp>
      <p:pic>
        <p:nvPicPr>
          <p:cNvPr id="5" name="Grafik 4">
            <a:extLst>
              <a:ext uri="{FF2B5EF4-FFF2-40B4-BE49-F238E27FC236}">
                <a16:creationId xmlns:a16="http://schemas.microsoft.com/office/drawing/2014/main" id="{B64D9EE6-D60B-4F4F-BA5E-D5EFE0A0C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748" y="1648844"/>
            <a:ext cx="2586681" cy="3165650"/>
          </a:xfrm>
          <a:prstGeom prst="rect">
            <a:avLst/>
          </a:prstGeom>
        </p:spPr>
      </p:pic>
    </p:spTree>
    <p:extLst>
      <p:ext uri="{BB962C8B-B14F-4D97-AF65-F5344CB8AC3E}">
        <p14:creationId xmlns:p14="http://schemas.microsoft.com/office/powerpoint/2010/main" val="42913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2BA6-1190-45F2-B7F1-C7D828B5D423}"/>
              </a:ext>
            </a:extLst>
          </p:cNvPr>
          <p:cNvSpPr>
            <a:spLocks noGrp="1"/>
          </p:cNvSpPr>
          <p:nvPr>
            <p:ph type="title"/>
          </p:nvPr>
        </p:nvSpPr>
        <p:spPr/>
        <p:txBody>
          <a:bodyPr/>
          <a:lstStyle/>
          <a:p>
            <a:r>
              <a:rPr lang="de-CH" dirty="0"/>
              <a:t>Definition «Fantasie»</a:t>
            </a:r>
            <a:endParaRPr lang="de-DE" dirty="0"/>
          </a:p>
        </p:txBody>
      </p:sp>
      <p:sp>
        <p:nvSpPr>
          <p:cNvPr id="3" name="Inhaltsplatzhalter 2">
            <a:extLst>
              <a:ext uri="{FF2B5EF4-FFF2-40B4-BE49-F238E27FC236}">
                <a16:creationId xmlns:a16="http://schemas.microsoft.com/office/drawing/2014/main" id="{3ED40AA6-DA11-40CE-9BBB-8BE6FB65EC0C}"/>
              </a:ext>
            </a:extLst>
          </p:cNvPr>
          <p:cNvSpPr>
            <a:spLocks noGrp="1"/>
          </p:cNvSpPr>
          <p:nvPr>
            <p:ph idx="1"/>
          </p:nvPr>
        </p:nvSpPr>
        <p:spPr/>
        <p:txBody>
          <a:bodyPr>
            <a:normAutofit/>
          </a:bodyPr>
          <a:lstStyle/>
          <a:p>
            <a:r>
              <a:rPr lang="de-DE" dirty="0"/>
              <a:t>Fähigkeit, Gedächtnisinhalte zu neuen Vorstellungen zu verknüpfen, sich etwas in Gedanken auszumalen</a:t>
            </a:r>
          </a:p>
          <a:p>
            <a:r>
              <a:rPr lang="de-DE" dirty="0"/>
              <a:t>(nicht der Wirklichkeit entsprechende) Vorstellung</a:t>
            </a:r>
          </a:p>
          <a:p>
            <a:r>
              <a:rPr lang="de-DE" b="1" dirty="0"/>
              <a:t>Fantasie</a:t>
            </a:r>
            <a:r>
              <a:rPr lang="de-DE" dirty="0"/>
              <a:t> bezeichnet eine kreative Fähigkeit des Menschen. Oft ist der Begriff mit dem Bereich des Bildhaften verknüpft, kann aber auch auf sprachliche und logische Leistungen bezogen werden. Im engeren Sinn als Vorstellungskraft bzw. Imagination ist mit Phantasie vor allem die Fähigkeit gemeint, innere Bilder und damit eine „Innenwelt“ zu erzeugen.</a:t>
            </a:r>
            <a:br>
              <a:rPr lang="de-DE" dirty="0"/>
            </a:br>
            <a:endParaRPr lang="de-DE" dirty="0"/>
          </a:p>
          <a:p>
            <a:pPr lvl="1"/>
            <a:r>
              <a:rPr lang="de-DE" sz="1400" dirty="0"/>
              <a:t>Quelle: educalingo.com</a:t>
            </a:r>
          </a:p>
        </p:txBody>
      </p:sp>
      <p:sp>
        <p:nvSpPr>
          <p:cNvPr id="4" name="Foliennummernplatzhalter 3">
            <a:extLst>
              <a:ext uri="{FF2B5EF4-FFF2-40B4-BE49-F238E27FC236}">
                <a16:creationId xmlns:a16="http://schemas.microsoft.com/office/drawing/2014/main" id="{CB3E32D4-C71B-4ADE-A97E-A2748AA89E1C}"/>
              </a:ext>
            </a:extLst>
          </p:cNvPr>
          <p:cNvSpPr>
            <a:spLocks noGrp="1"/>
          </p:cNvSpPr>
          <p:nvPr>
            <p:ph type="sldNum" sz="quarter" idx="12"/>
          </p:nvPr>
        </p:nvSpPr>
        <p:spPr/>
        <p:txBody>
          <a:bodyPr/>
          <a:lstStyle/>
          <a:p>
            <a:fld id="{4E471FF4-0C00-40C5-A66A-9E33A9528A29}" type="slidenum">
              <a:rPr lang="de-CH" smtClean="0"/>
              <a:pPr/>
              <a:t>3</a:t>
            </a:fld>
            <a:endParaRPr lang="de-CH"/>
          </a:p>
        </p:txBody>
      </p:sp>
    </p:spTree>
    <p:extLst>
      <p:ext uri="{BB962C8B-B14F-4D97-AF65-F5344CB8AC3E}">
        <p14:creationId xmlns:p14="http://schemas.microsoft.com/office/powerpoint/2010/main" val="131591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5D0D3-6FFB-46A7-A973-625443268804}"/>
              </a:ext>
            </a:extLst>
          </p:cNvPr>
          <p:cNvSpPr>
            <a:spLocks noGrp="1"/>
          </p:cNvSpPr>
          <p:nvPr>
            <p:ph type="title"/>
          </p:nvPr>
        </p:nvSpPr>
        <p:spPr/>
        <p:txBody>
          <a:bodyPr/>
          <a:lstStyle/>
          <a:p>
            <a:r>
              <a:rPr lang="de-CH" dirty="0"/>
              <a:t>«libidinöse Impulse» - Ein Beispiel </a:t>
            </a:r>
            <a:endParaRPr lang="de-DE" dirty="0"/>
          </a:p>
        </p:txBody>
      </p:sp>
      <p:sp>
        <p:nvSpPr>
          <p:cNvPr id="3" name="Inhaltsplatzhalter 2">
            <a:extLst>
              <a:ext uri="{FF2B5EF4-FFF2-40B4-BE49-F238E27FC236}">
                <a16:creationId xmlns:a16="http://schemas.microsoft.com/office/drawing/2014/main" id="{F2BAB6D3-D696-4D00-8E48-1663A81449EE}"/>
              </a:ext>
            </a:extLst>
          </p:cNvPr>
          <p:cNvSpPr>
            <a:spLocks noGrp="1"/>
          </p:cNvSpPr>
          <p:nvPr>
            <p:ph idx="1"/>
          </p:nvPr>
        </p:nvSpPr>
        <p:spPr>
          <a:xfrm>
            <a:off x="4941870" y="1648843"/>
            <a:ext cx="5180030" cy="4528120"/>
          </a:xfrm>
        </p:spPr>
        <p:txBody>
          <a:bodyPr>
            <a:normAutofit fontScale="85000" lnSpcReduction="20000"/>
          </a:bodyPr>
          <a:lstStyle/>
          <a:p>
            <a:r>
              <a:rPr lang="de-DE" dirty="0"/>
              <a:t>45-jähriger Lehrer:  Verliebtheit in eine Arbeitskollegin – unmögliche Liaison </a:t>
            </a:r>
            <a:br>
              <a:rPr lang="de-DE" dirty="0"/>
            </a:br>
            <a:r>
              <a:rPr lang="de-DE" dirty="0"/>
              <a:t>&gt;&gt;&gt;&gt; Depression, Burnout.</a:t>
            </a:r>
          </a:p>
          <a:p>
            <a:r>
              <a:rPr lang="de-DE" dirty="0"/>
              <a:t>Er kann mit niemand reden, seine Frau rastet aus.</a:t>
            </a:r>
          </a:p>
          <a:p>
            <a:r>
              <a:rPr lang="de-DE" dirty="0"/>
              <a:t>In der Psychotherapie können die Optionen frei besprochen werden. </a:t>
            </a:r>
          </a:p>
          <a:p>
            <a:r>
              <a:rPr lang="de-DE" dirty="0"/>
              <a:t>„Probehandeln“ in der Fantasie („Nehmen wir an …“)</a:t>
            </a:r>
          </a:p>
          <a:p>
            <a:r>
              <a:rPr lang="de-DE" dirty="0"/>
              <a:t>Lernen sich der Situation zu stellen, Verantwortung übernehmen. </a:t>
            </a:r>
          </a:p>
          <a:p>
            <a:r>
              <a:rPr lang="de-DE" dirty="0"/>
              <a:t>Erfahrung, dass die „libidinöse Energie“ nachlässt</a:t>
            </a:r>
          </a:p>
        </p:txBody>
      </p:sp>
      <p:sp>
        <p:nvSpPr>
          <p:cNvPr id="4" name="Foliennummernplatzhalter 3">
            <a:extLst>
              <a:ext uri="{FF2B5EF4-FFF2-40B4-BE49-F238E27FC236}">
                <a16:creationId xmlns:a16="http://schemas.microsoft.com/office/drawing/2014/main" id="{FC451235-4D07-49FF-BC54-F1322A23B0B7}"/>
              </a:ext>
            </a:extLst>
          </p:cNvPr>
          <p:cNvSpPr>
            <a:spLocks noGrp="1"/>
          </p:cNvSpPr>
          <p:nvPr>
            <p:ph type="sldNum" sz="quarter" idx="12"/>
          </p:nvPr>
        </p:nvSpPr>
        <p:spPr/>
        <p:txBody>
          <a:bodyPr/>
          <a:lstStyle/>
          <a:p>
            <a:fld id="{4E471FF4-0C00-40C5-A66A-9E33A9528A29}" type="slidenum">
              <a:rPr lang="de-CH" smtClean="0"/>
              <a:pPr/>
              <a:t>30</a:t>
            </a:fld>
            <a:endParaRPr lang="de-CH"/>
          </a:p>
        </p:txBody>
      </p:sp>
      <p:pic>
        <p:nvPicPr>
          <p:cNvPr id="5" name="Grafik 4">
            <a:extLst>
              <a:ext uri="{FF2B5EF4-FFF2-40B4-BE49-F238E27FC236}">
                <a16:creationId xmlns:a16="http://schemas.microsoft.com/office/drawing/2014/main" id="{32299362-1CB5-4F27-BDCD-0E7564888B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327" y="1648843"/>
            <a:ext cx="5210487" cy="3144830"/>
          </a:xfrm>
          <a:prstGeom prst="rect">
            <a:avLst/>
          </a:prstGeom>
        </p:spPr>
      </p:pic>
    </p:spTree>
    <p:extLst>
      <p:ext uri="{BB962C8B-B14F-4D97-AF65-F5344CB8AC3E}">
        <p14:creationId xmlns:p14="http://schemas.microsoft.com/office/powerpoint/2010/main" val="1652119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5D0D3-6FFB-46A7-A973-625443268804}"/>
              </a:ext>
            </a:extLst>
          </p:cNvPr>
          <p:cNvSpPr>
            <a:spLocks noGrp="1"/>
          </p:cNvSpPr>
          <p:nvPr>
            <p:ph type="title"/>
          </p:nvPr>
        </p:nvSpPr>
        <p:spPr/>
        <p:txBody>
          <a:bodyPr/>
          <a:lstStyle/>
          <a:p>
            <a:r>
              <a:rPr lang="de-CH" dirty="0"/>
              <a:t>Imagination und «Stuhlarbeit» / RESCRIPTING</a:t>
            </a:r>
            <a:endParaRPr lang="de-DE" dirty="0"/>
          </a:p>
        </p:txBody>
      </p:sp>
      <p:sp>
        <p:nvSpPr>
          <p:cNvPr id="3" name="Inhaltsplatzhalter 2">
            <a:extLst>
              <a:ext uri="{FF2B5EF4-FFF2-40B4-BE49-F238E27FC236}">
                <a16:creationId xmlns:a16="http://schemas.microsoft.com/office/drawing/2014/main" id="{F2BAB6D3-D696-4D00-8E48-1663A81449EE}"/>
              </a:ext>
            </a:extLst>
          </p:cNvPr>
          <p:cNvSpPr>
            <a:spLocks noGrp="1"/>
          </p:cNvSpPr>
          <p:nvPr>
            <p:ph idx="1"/>
          </p:nvPr>
        </p:nvSpPr>
        <p:spPr>
          <a:xfrm>
            <a:off x="4941870" y="1648843"/>
            <a:ext cx="5180030" cy="4528120"/>
          </a:xfrm>
        </p:spPr>
        <p:txBody>
          <a:bodyPr>
            <a:normAutofit fontScale="85000" lnSpcReduction="20000"/>
          </a:bodyPr>
          <a:lstStyle/>
          <a:p>
            <a:r>
              <a:rPr lang="de-CH" dirty="0"/>
              <a:t>In der Phantasie zurückgehen in eine schwierige Kindheitssituation:</a:t>
            </a:r>
          </a:p>
          <a:p>
            <a:r>
              <a:rPr lang="de-CH" u="sng" dirty="0"/>
              <a:t>Beispiel</a:t>
            </a:r>
            <a:r>
              <a:rPr lang="de-CH" dirty="0"/>
              <a:t>: Ich bin 10 und werde von Tante Erika ungerecht behandelt – wie fühle ich mich? – Scham, erniedrigt, ich bin nichts wert.</a:t>
            </a:r>
            <a:endParaRPr lang="de-DE" dirty="0"/>
          </a:p>
          <a:p>
            <a:r>
              <a:rPr lang="de-CH" b="1" dirty="0"/>
              <a:t>RESCRIPTING:</a:t>
            </a:r>
            <a:r>
              <a:rPr lang="de-CH" dirty="0"/>
              <a:t> wie hätte es anders laufen können? Was hätte ich anders machen können, was hätte ich sagen können?</a:t>
            </a:r>
          </a:p>
          <a:p>
            <a:r>
              <a:rPr lang="de-CH" dirty="0"/>
              <a:t>Welche ermutigenden Sätze hätte ich mir sagen können? Woher beziehe ich meinen Wert? Wie wichtig ist Tante Erika überhaupt für meinen Selbstwert??</a:t>
            </a:r>
            <a:endParaRPr lang="de-DE" dirty="0"/>
          </a:p>
        </p:txBody>
      </p:sp>
      <p:sp>
        <p:nvSpPr>
          <p:cNvPr id="4" name="Foliennummernplatzhalter 3">
            <a:extLst>
              <a:ext uri="{FF2B5EF4-FFF2-40B4-BE49-F238E27FC236}">
                <a16:creationId xmlns:a16="http://schemas.microsoft.com/office/drawing/2014/main" id="{FC451235-4D07-49FF-BC54-F1322A23B0B7}"/>
              </a:ext>
            </a:extLst>
          </p:cNvPr>
          <p:cNvSpPr>
            <a:spLocks noGrp="1"/>
          </p:cNvSpPr>
          <p:nvPr>
            <p:ph type="sldNum" sz="quarter" idx="12"/>
          </p:nvPr>
        </p:nvSpPr>
        <p:spPr/>
        <p:txBody>
          <a:bodyPr/>
          <a:lstStyle/>
          <a:p>
            <a:fld id="{4E471FF4-0C00-40C5-A66A-9E33A9528A29}" type="slidenum">
              <a:rPr lang="de-CH" smtClean="0"/>
              <a:pPr/>
              <a:t>31</a:t>
            </a:fld>
            <a:endParaRPr lang="de-CH"/>
          </a:p>
        </p:txBody>
      </p:sp>
      <p:pic>
        <p:nvPicPr>
          <p:cNvPr id="6" name="Grafik 5">
            <a:extLst>
              <a:ext uri="{FF2B5EF4-FFF2-40B4-BE49-F238E27FC236}">
                <a16:creationId xmlns:a16="http://schemas.microsoft.com/office/drawing/2014/main" id="{EBD48480-3CDA-4D59-81DE-38EE1BA74D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549" y="1648843"/>
            <a:ext cx="5431557" cy="3147650"/>
          </a:xfrm>
          <a:prstGeom prst="rect">
            <a:avLst/>
          </a:prstGeom>
        </p:spPr>
      </p:pic>
      <p:sp>
        <p:nvSpPr>
          <p:cNvPr id="7" name="Textfeld 6">
            <a:extLst>
              <a:ext uri="{FF2B5EF4-FFF2-40B4-BE49-F238E27FC236}">
                <a16:creationId xmlns:a16="http://schemas.microsoft.com/office/drawing/2014/main" id="{474557CF-5A87-4E43-9503-9456A49A6487}"/>
              </a:ext>
            </a:extLst>
          </p:cNvPr>
          <p:cNvSpPr txBox="1"/>
          <p:nvPr/>
        </p:nvSpPr>
        <p:spPr>
          <a:xfrm>
            <a:off x="717709" y="5201677"/>
            <a:ext cx="4078784" cy="923330"/>
          </a:xfrm>
          <a:prstGeom prst="rect">
            <a:avLst/>
          </a:prstGeom>
          <a:noFill/>
        </p:spPr>
        <p:txBody>
          <a:bodyPr wrap="square" rtlCol="0">
            <a:spAutoFit/>
          </a:bodyPr>
          <a:lstStyle/>
          <a:p>
            <a:r>
              <a:rPr lang="de-CH" dirty="0"/>
              <a:t>Beispiel: </a:t>
            </a:r>
            <a:r>
              <a:rPr lang="de-DE" dirty="0">
                <a:hlinkClick r:id="rId4"/>
              </a:rPr>
              <a:t>https://www.youtube.com/watch?v=6koIAANBFJE</a:t>
            </a:r>
            <a:endParaRPr lang="de-DE" dirty="0"/>
          </a:p>
        </p:txBody>
      </p:sp>
    </p:spTree>
    <p:extLst>
      <p:ext uri="{BB962C8B-B14F-4D97-AF65-F5344CB8AC3E}">
        <p14:creationId xmlns:p14="http://schemas.microsoft.com/office/powerpoint/2010/main" val="3158072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1"/>
            <a:ext cx="11217019" cy="69573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a:solidFill>
                  <a:schemeClr val="accent2">
                    <a:lumMod val="60000"/>
                    <a:lumOff val="40000"/>
                  </a:schemeClr>
                </a:solidFill>
                <a:latin typeface="Cambria" panose="02040503050406030204" pitchFamily="18" charset="0"/>
                <a:ea typeface="Cambria" panose="02040503050406030204" pitchFamily="18" charset="0"/>
              </a:rPr>
              <a:t>Wenn Phantasien </a:t>
            </a:r>
            <a:br>
              <a:rPr lang="de-CH" dirty="0">
                <a:solidFill>
                  <a:schemeClr val="accent2">
                    <a:lumMod val="60000"/>
                    <a:lumOff val="40000"/>
                  </a:schemeClr>
                </a:solidFill>
                <a:latin typeface="Cambria" panose="02040503050406030204" pitchFamily="18" charset="0"/>
                <a:ea typeface="Cambria" panose="02040503050406030204" pitchFamily="18" charset="0"/>
              </a:rPr>
            </a:br>
            <a:r>
              <a:rPr lang="de-CH" dirty="0">
                <a:solidFill>
                  <a:schemeClr val="accent2">
                    <a:lumMod val="60000"/>
                    <a:lumOff val="40000"/>
                  </a:schemeClr>
                </a:solidFill>
                <a:latin typeface="Cambria" panose="02040503050406030204" pitchFamily="18" charset="0"/>
                <a:ea typeface="Cambria" panose="02040503050406030204" pitchFamily="18" charset="0"/>
              </a:rPr>
              <a:t>destruktiv werden</a:t>
            </a:r>
            <a:endParaRPr lang="de-DE" dirty="0">
              <a:solidFill>
                <a:schemeClr val="accent2">
                  <a:lumMod val="60000"/>
                  <a:lumOff val="40000"/>
                </a:schemeClr>
              </a:solidFill>
              <a:latin typeface="Cambria" panose="02040503050406030204" pitchFamily="18" charset="0"/>
              <a:ea typeface="Cambria" panose="02040503050406030204" pitchFamily="18" charset="0"/>
            </a:endParaRPr>
          </a:p>
        </p:txBody>
      </p:sp>
      <p:sp>
        <p:nvSpPr>
          <p:cNvPr id="4" name="Foliennummernplatzhalter 3">
            <a:extLst>
              <a:ext uri="{FF2B5EF4-FFF2-40B4-BE49-F238E27FC236}">
                <a16:creationId xmlns:a16="http://schemas.microsoft.com/office/drawing/2014/main" id="{D04C1D33-B8A6-4845-80AA-B6447CD87E92}"/>
              </a:ext>
            </a:extLst>
          </p:cNvPr>
          <p:cNvSpPr>
            <a:spLocks noGrp="1"/>
          </p:cNvSpPr>
          <p:nvPr>
            <p:ph type="sldNum" sz="quarter" idx="4294967295"/>
          </p:nvPr>
        </p:nvSpPr>
        <p:spPr>
          <a:xfrm>
            <a:off x="0" y="6176963"/>
            <a:ext cx="992188" cy="501650"/>
          </a:xfrm>
          <a:prstGeom prst="rect">
            <a:avLst/>
          </a:prstGeom>
        </p:spPr>
        <p:txBody>
          <a:bodyPr/>
          <a:lstStyle/>
          <a:p>
            <a:fld id="{4E471FF4-0C00-40C5-A66A-9E33A9528A29}" type="slidenum">
              <a:rPr lang="de-CH" smtClean="0"/>
              <a:pPr/>
              <a:t>32</a:t>
            </a:fld>
            <a:endParaRPr lang="de-CH"/>
          </a:p>
        </p:txBody>
      </p:sp>
      <p:sp>
        <p:nvSpPr>
          <p:cNvPr id="3" name="Rechteck 2">
            <a:extLst>
              <a:ext uri="{FF2B5EF4-FFF2-40B4-BE49-F238E27FC236}">
                <a16:creationId xmlns:a16="http://schemas.microsoft.com/office/drawing/2014/main" id="{4CD383EF-50EC-4C9A-8249-D9A944B4DDC4}"/>
              </a:ext>
            </a:extLst>
          </p:cNvPr>
          <p:cNvSpPr/>
          <p:nvPr/>
        </p:nvSpPr>
        <p:spPr>
          <a:xfrm>
            <a:off x="-498765" y="6026727"/>
            <a:ext cx="11998037" cy="3825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Tier, Säugetier, Katze, suchend enthält.&#10;&#10;Automatisch generierte Beschreibung">
            <a:extLst>
              <a:ext uri="{FF2B5EF4-FFF2-40B4-BE49-F238E27FC236}">
                <a16:creationId xmlns:a16="http://schemas.microsoft.com/office/drawing/2014/main" id="{37644838-B4E1-40E4-B4E0-0381CABFF7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155" y="-16660"/>
            <a:ext cx="11211349" cy="2070416"/>
          </a:xfrm>
          <a:prstGeom prst="rect">
            <a:avLst/>
          </a:prstGeom>
        </p:spPr>
      </p:pic>
      <p:sp>
        <p:nvSpPr>
          <p:cNvPr id="9" name="Textfeld 8">
            <a:extLst>
              <a:ext uri="{FF2B5EF4-FFF2-40B4-BE49-F238E27FC236}">
                <a16:creationId xmlns:a16="http://schemas.microsoft.com/office/drawing/2014/main" id="{242C08E1-E74A-457B-BA94-A7103C609774}"/>
              </a:ext>
            </a:extLst>
          </p:cNvPr>
          <p:cNvSpPr txBox="1"/>
          <p:nvPr/>
        </p:nvSpPr>
        <p:spPr>
          <a:xfrm>
            <a:off x="1566809" y="4695590"/>
            <a:ext cx="7438490" cy="523220"/>
          </a:xfrm>
          <a:prstGeom prst="rect">
            <a:avLst/>
          </a:prstGeom>
          <a:noFill/>
        </p:spPr>
        <p:txBody>
          <a:bodyPr wrap="square" rtlCol="0">
            <a:spAutoFit/>
          </a:bodyPr>
          <a:lstStyle/>
          <a:p>
            <a:pPr algn="ctr"/>
            <a:r>
              <a:rPr lang="de-CH" sz="2800" dirty="0">
                <a:solidFill>
                  <a:schemeClr val="bg1"/>
                </a:solidFill>
              </a:rPr>
              <a:t>Sexueller Missbrauch in der Psychotherapie</a:t>
            </a:r>
            <a:endParaRPr lang="de-DE" sz="2800" dirty="0">
              <a:solidFill>
                <a:schemeClr val="bg1"/>
              </a:solidFill>
            </a:endParaRPr>
          </a:p>
        </p:txBody>
      </p:sp>
    </p:spTree>
    <p:extLst>
      <p:ext uri="{BB962C8B-B14F-4D97-AF65-F5344CB8AC3E}">
        <p14:creationId xmlns:p14="http://schemas.microsoft.com/office/powerpoint/2010/main" val="319893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276D2DB-0640-470F-8396-21AEFAC9F618}"/>
              </a:ext>
            </a:extLst>
          </p:cNvPr>
          <p:cNvSpPr>
            <a:spLocks noGrp="1"/>
          </p:cNvSpPr>
          <p:nvPr>
            <p:ph type="title"/>
          </p:nvPr>
        </p:nvSpPr>
        <p:spPr>
          <a:xfrm>
            <a:off x="717709" y="681037"/>
            <a:ext cx="9003983" cy="752473"/>
          </a:xfrm>
        </p:spPr>
        <p:txBody>
          <a:bodyPr/>
          <a:lstStyle/>
          <a:p>
            <a:r>
              <a:rPr lang="de-CH" dirty="0"/>
              <a:t>Psychoanalyse: «Übertragungsliebe»</a:t>
            </a:r>
          </a:p>
        </p:txBody>
      </p:sp>
      <p:sp>
        <p:nvSpPr>
          <p:cNvPr id="5" name="Inhaltsplatzhalter 4">
            <a:extLst>
              <a:ext uri="{FF2B5EF4-FFF2-40B4-BE49-F238E27FC236}">
                <a16:creationId xmlns:a16="http://schemas.microsoft.com/office/drawing/2014/main" id="{743AB97C-F3AF-4D7C-B6D4-824BC0E72AFB}"/>
              </a:ext>
            </a:extLst>
          </p:cNvPr>
          <p:cNvSpPr>
            <a:spLocks noGrp="1"/>
          </p:cNvSpPr>
          <p:nvPr>
            <p:ph sz="half" idx="1"/>
          </p:nvPr>
        </p:nvSpPr>
        <p:spPr>
          <a:xfrm>
            <a:off x="717709" y="4935255"/>
            <a:ext cx="4436745" cy="1241708"/>
          </a:xfrm>
        </p:spPr>
        <p:txBody>
          <a:bodyPr>
            <a:normAutofit fontScale="70000" lnSpcReduction="20000"/>
          </a:bodyPr>
          <a:lstStyle/>
          <a:p>
            <a:r>
              <a:rPr lang="de-CH" i="1" dirty="0"/>
              <a:t>Sigmund Freud: : „Von einer edlen Frau, die sich zu ihrer Leidenschaft bekennt, geht trotz Neurose und Widerstand ein unvergleichlicher Zauber aus“ (1915)</a:t>
            </a:r>
          </a:p>
        </p:txBody>
      </p:sp>
      <p:sp>
        <p:nvSpPr>
          <p:cNvPr id="6" name="Inhaltsplatzhalter 5">
            <a:extLst>
              <a:ext uri="{FF2B5EF4-FFF2-40B4-BE49-F238E27FC236}">
                <a16:creationId xmlns:a16="http://schemas.microsoft.com/office/drawing/2014/main" id="{566F7C1B-7EC6-4C1F-9375-9C535E2A184C}"/>
              </a:ext>
            </a:extLst>
          </p:cNvPr>
          <p:cNvSpPr>
            <a:spLocks noGrp="1"/>
          </p:cNvSpPr>
          <p:nvPr>
            <p:ph sz="half" idx="2"/>
          </p:nvPr>
        </p:nvSpPr>
        <p:spPr/>
        <p:txBody>
          <a:bodyPr>
            <a:normAutofit fontScale="70000" lnSpcReduction="20000"/>
          </a:bodyPr>
          <a:lstStyle/>
          <a:p>
            <a:r>
              <a:rPr lang="de-CH" dirty="0"/>
              <a:t>Die Neigung der Patientin (oder des Patienten) zum Entwickeln der Wünsche nach Nähe und liebevoller Zuwendung wird als Methode genutzt. </a:t>
            </a:r>
          </a:p>
          <a:p>
            <a:r>
              <a:rPr lang="de-CH" dirty="0"/>
              <a:t>Liebeswünsche und Sehnsüchte sollen systematisch hervorgerufen und gefördert werden, um die damit verbundenen inneren, im kindlichen Erleben wurzelnden Konflikte zu reaktivieren und so einer Bearbeitung zugänglich zu machen.</a:t>
            </a:r>
          </a:p>
          <a:p>
            <a:r>
              <a:rPr lang="de-CH" dirty="0"/>
              <a:t>Gefahr des Übergriffs.</a:t>
            </a:r>
            <a:br>
              <a:rPr lang="de-CH" dirty="0"/>
            </a:br>
            <a:endParaRPr lang="de-CH" dirty="0"/>
          </a:p>
          <a:p>
            <a:r>
              <a:rPr lang="de-CH" dirty="0"/>
              <a:t>Allerdings: Sexueller Missbrauch kommt in allen therapeutischen Schulen vor</a:t>
            </a:r>
          </a:p>
        </p:txBody>
      </p:sp>
      <p:pic>
        <p:nvPicPr>
          <p:cNvPr id="7" name="Grafik 6">
            <a:extLst>
              <a:ext uri="{FF2B5EF4-FFF2-40B4-BE49-F238E27FC236}">
                <a16:creationId xmlns:a16="http://schemas.microsoft.com/office/drawing/2014/main" id="{D81D9BF5-67CD-44BC-B39A-4073C2AE6A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34" y="1655323"/>
            <a:ext cx="4921259" cy="3155706"/>
          </a:xfrm>
          <a:prstGeom prst="rect">
            <a:avLst/>
          </a:prstGeom>
        </p:spPr>
      </p:pic>
    </p:spTree>
    <p:extLst>
      <p:ext uri="{BB962C8B-B14F-4D97-AF65-F5344CB8AC3E}">
        <p14:creationId xmlns:p14="http://schemas.microsoft.com/office/powerpoint/2010/main" val="236386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93B3854-1BDB-4A6A-910C-7FCC2DC57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060" y="1657869"/>
            <a:ext cx="5629832" cy="3402645"/>
          </a:xfrm>
          <a:prstGeom prst="rect">
            <a:avLst/>
          </a:prstGeom>
        </p:spPr>
      </p:pic>
      <p:sp>
        <p:nvSpPr>
          <p:cNvPr id="5" name="Titel 4">
            <a:extLst>
              <a:ext uri="{FF2B5EF4-FFF2-40B4-BE49-F238E27FC236}">
                <a16:creationId xmlns:a16="http://schemas.microsoft.com/office/drawing/2014/main" id="{8CF9FFC2-A2A4-4ECA-9254-DD0C83F82185}"/>
              </a:ext>
            </a:extLst>
          </p:cNvPr>
          <p:cNvSpPr>
            <a:spLocks noGrp="1"/>
          </p:cNvSpPr>
          <p:nvPr>
            <p:ph type="title"/>
          </p:nvPr>
        </p:nvSpPr>
        <p:spPr/>
        <p:txBody>
          <a:bodyPr/>
          <a:lstStyle/>
          <a:p>
            <a:r>
              <a:rPr lang="de-CH" dirty="0"/>
              <a:t>Sexuelle Phantasien des Therapeuten</a:t>
            </a:r>
          </a:p>
        </p:txBody>
      </p:sp>
      <p:sp>
        <p:nvSpPr>
          <p:cNvPr id="6" name="Inhaltsplatzhalter 5">
            <a:extLst>
              <a:ext uri="{FF2B5EF4-FFF2-40B4-BE49-F238E27FC236}">
                <a16:creationId xmlns:a16="http://schemas.microsoft.com/office/drawing/2014/main" id="{AC8DA761-7418-41FA-90F2-90CCBB3D76C3}"/>
              </a:ext>
            </a:extLst>
          </p:cNvPr>
          <p:cNvSpPr>
            <a:spLocks noGrp="1"/>
          </p:cNvSpPr>
          <p:nvPr>
            <p:ph idx="1"/>
          </p:nvPr>
        </p:nvSpPr>
        <p:spPr>
          <a:xfrm>
            <a:off x="4985359" y="1648843"/>
            <a:ext cx="5136541" cy="4528120"/>
          </a:xfrm>
        </p:spPr>
        <p:txBody>
          <a:bodyPr>
            <a:normAutofit fontScale="62500" lnSpcReduction="20000"/>
          </a:bodyPr>
          <a:lstStyle/>
          <a:p>
            <a:pPr marL="0" indent="0">
              <a:buNone/>
            </a:pPr>
            <a:r>
              <a:rPr lang="de-CH" dirty="0"/>
              <a:t>Aus einem Bericht (DIE ZEIT 2018):</a:t>
            </a:r>
          </a:p>
          <a:p>
            <a:r>
              <a:rPr lang="de-CH" dirty="0"/>
              <a:t>Die Frau hatte die Therapie bei dem angesehenen Arzt und Psychotherapeuten wegen ihrer Magenbeschwerden begonnen, für die es keine körperliche Ursache zu geben schien. </a:t>
            </a:r>
          </a:p>
          <a:p>
            <a:r>
              <a:rPr lang="de-CH" dirty="0"/>
              <a:t>Von Anfang an stimmte mit der Therapie etwas nicht: In der dritten Stunde fing der Therapeut an, seine Patientin zu duzen. Später nahm er sie in den Arm und streichelte sie, er rief zum Namenstag bei ihr an, um zu gratulieren. </a:t>
            </a:r>
          </a:p>
          <a:p>
            <a:r>
              <a:rPr lang="de-CH" dirty="0"/>
              <a:t>Und es wurde noch schlimmer: Er küsste sie und fasste ihr mit der Hand in die Hose, in den Schritt. Das sei Teil der Therapie, sagte er, sie müsse lernen, sich zu öffnen. </a:t>
            </a:r>
          </a:p>
          <a:p>
            <a:endParaRPr lang="de-CH" dirty="0"/>
          </a:p>
          <a:p>
            <a:r>
              <a:rPr lang="de-CH" dirty="0"/>
              <a:t>Ca. 600 Fälle pro Jahr in Deutschland</a:t>
            </a:r>
          </a:p>
        </p:txBody>
      </p:sp>
      <p:pic>
        <p:nvPicPr>
          <p:cNvPr id="7" name="Grafik 6">
            <a:extLst>
              <a:ext uri="{FF2B5EF4-FFF2-40B4-BE49-F238E27FC236}">
                <a16:creationId xmlns:a16="http://schemas.microsoft.com/office/drawing/2014/main" id="{C939C5BC-B44D-45A4-8314-B9297E8378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022680">
            <a:off x="108652" y="3963987"/>
            <a:ext cx="4057204" cy="1438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83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rot, sitzend, drinnen, Sofa enthält.&#10;&#10;Automatisch generierte Beschreibung">
            <a:extLst>
              <a:ext uri="{FF2B5EF4-FFF2-40B4-BE49-F238E27FC236}">
                <a16:creationId xmlns:a16="http://schemas.microsoft.com/office/drawing/2014/main" id="{458CF7CB-90A9-4A8A-99E6-92635ECB1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07775" y="1632764"/>
            <a:ext cx="5410915" cy="3164809"/>
          </a:xfrm>
          <a:prstGeom prst="rect">
            <a:avLst/>
          </a:prstGeom>
        </p:spPr>
      </p:pic>
      <p:sp>
        <p:nvSpPr>
          <p:cNvPr id="2" name="Titel 1">
            <a:extLst>
              <a:ext uri="{FF2B5EF4-FFF2-40B4-BE49-F238E27FC236}">
                <a16:creationId xmlns:a16="http://schemas.microsoft.com/office/drawing/2014/main" id="{ACC47BF3-52C3-407B-860D-0603FDEF8E0A}"/>
              </a:ext>
            </a:extLst>
          </p:cNvPr>
          <p:cNvSpPr>
            <a:spLocks noGrp="1"/>
          </p:cNvSpPr>
          <p:nvPr>
            <p:ph type="title"/>
          </p:nvPr>
        </p:nvSpPr>
        <p:spPr/>
        <p:txBody>
          <a:bodyPr/>
          <a:lstStyle/>
          <a:p>
            <a:r>
              <a:rPr lang="de-CH" dirty="0"/>
              <a:t>Die Macht der Phantasie – trotz Fachausbildung</a:t>
            </a:r>
          </a:p>
        </p:txBody>
      </p:sp>
      <p:sp>
        <p:nvSpPr>
          <p:cNvPr id="4" name="Foliennummernplatzhalter 3">
            <a:extLst>
              <a:ext uri="{FF2B5EF4-FFF2-40B4-BE49-F238E27FC236}">
                <a16:creationId xmlns:a16="http://schemas.microsoft.com/office/drawing/2014/main" id="{FF8BF901-F486-4B31-BAC5-06EC44568610}"/>
              </a:ext>
            </a:extLst>
          </p:cNvPr>
          <p:cNvSpPr>
            <a:spLocks noGrp="1"/>
          </p:cNvSpPr>
          <p:nvPr>
            <p:ph type="sldNum" sz="quarter" idx="12"/>
          </p:nvPr>
        </p:nvSpPr>
        <p:spPr/>
        <p:txBody>
          <a:bodyPr/>
          <a:lstStyle/>
          <a:p>
            <a:fld id="{4E471FF4-0C00-40C5-A66A-9E33A9528A29}" type="slidenum">
              <a:rPr lang="de-CH" smtClean="0"/>
              <a:pPr/>
              <a:t>35</a:t>
            </a:fld>
            <a:endParaRPr lang="de-CH"/>
          </a:p>
        </p:txBody>
      </p:sp>
      <p:pic>
        <p:nvPicPr>
          <p:cNvPr id="5" name="Grafik 4">
            <a:extLst>
              <a:ext uri="{FF2B5EF4-FFF2-40B4-BE49-F238E27FC236}">
                <a16:creationId xmlns:a16="http://schemas.microsoft.com/office/drawing/2014/main" id="{0F0A4B61-25D0-42F2-B440-1C7FD6E43B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46942">
            <a:off x="-145492" y="4232170"/>
            <a:ext cx="5022349" cy="1102106"/>
          </a:xfrm>
          <a:prstGeom prst="rect">
            <a:avLst/>
          </a:prstGeom>
          <a:ln>
            <a:noFill/>
          </a:ln>
          <a:effectLst>
            <a:outerShdw blurRad="292100" dist="139700" dir="2700000" algn="tl" rotWithShape="0">
              <a:srgbClr val="333333">
                <a:alpha val="65000"/>
              </a:srgbClr>
            </a:outerShdw>
          </a:effectLst>
        </p:spPr>
      </p:pic>
      <p:sp>
        <p:nvSpPr>
          <p:cNvPr id="3" name="Inhaltsplatzhalter 2">
            <a:extLst>
              <a:ext uri="{FF2B5EF4-FFF2-40B4-BE49-F238E27FC236}">
                <a16:creationId xmlns:a16="http://schemas.microsoft.com/office/drawing/2014/main" id="{A2EDF697-8275-4845-B7AF-3CF28F4FC78A}"/>
              </a:ext>
            </a:extLst>
          </p:cNvPr>
          <p:cNvSpPr>
            <a:spLocks noGrp="1"/>
          </p:cNvSpPr>
          <p:nvPr>
            <p:ph idx="1"/>
          </p:nvPr>
        </p:nvSpPr>
        <p:spPr>
          <a:xfrm>
            <a:off x="4897677" y="1648843"/>
            <a:ext cx="5224223" cy="4528120"/>
          </a:xfrm>
        </p:spPr>
        <p:txBody>
          <a:bodyPr>
            <a:normAutofit fontScale="92500" lnSpcReduction="20000"/>
          </a:bodyPr>
          <a:lstStyle/>
          <a:p>
            <a:r>
              <a:rPr lang="de-CH" dirty="0"/>
              <a:t>Fachausbildung schützt nicht vor den «Kräften der Libido»</a:t>
            </a:r>
          </a:p>
          <a:p>
            <a:r>
              <a:rPr lang="de-CH" dirty="0"/>
              <a:t>Auch ein Therapeut * ist ein Mensch, der oft mit unerfüllten Bedürfnissen leben muss.</a:t>
            </a:r>
          </a:p>
          <a:p>
            <a:r>
              <a:rPr lang="de-CH" dirty="0"/>
              <a:t>Manchmal geben auch Patientinnen Signale der Bedürftigkeit, die beim Therapeuten erotische Phantasien triggern. </a:t>
            </a:r>
          </a:p>
          <a:p>
            <a:r>
              <a:rPr lang="de-CH" b="1" dirty="0">
                <a:solidFill>
                  <a:srgbClr val="C00000"/>
                </a:solidFill>
              </a:rPr>
              <a:t>DENNOCH: Keine Entschuldigung – eine erotische Beziehung zu einer Patientin ist in jedem Fall ein Kunstfehler und strafbar</a:t>
            </a:r>
          </a:p>
        </p:txBody>
      </p:sp>
      <p:sp>
        <p:nvSpPr>
          <p:cNvPr id="7" name="Textfeld 6">
            <a:extLst>
              <a:ext uri="{FF2B5EF4-FFF2-40B4-BE49-F238E27FC236}">
                <a16:creationId xmlns:a16="http://schemas.microsoft.com/office/drawing/2014/main" id="{5163D8F6-6AF1-47BF-B9CD-6D8276B4F7CF}"/>
              </a:ext>
            </a:extLst>
          </p:cNvPr>
          <p:cNvSpPr txBox="1"/>
          <p:nvPr/>
        </p:nvSpPr>
        <p:spPr>
          <a:xfrm>
            <a:off x="717709" y="5675315"/>
            <a:ext cx="3563346" cy="523220"/>
          </a:xfrm>
          <a:prstGeom prst="rect">
            <a:avLst/>
          </a:prstGeom>
          <a:noFill/>
        </p:spPr>
        <p:txBody>
          <a:bodyPr wrap="square" rtlCol="0">
            <a:spAutoFit/>
          </a:bodyPr>
          <a:lstStyle/>
          <a:p>
            <a:r>
              <a:rPr lang="de-CH" sz="1400" dirty="0"/>
              <a:t>* In 70 – 80 % der Fälle sind die Täter männlich.</a:t>
            </a:r>
          </a:p>
        </p:txBody>
      </p:sp>
    </p:spTree>
    <p:extLst>
      <p:ext uri="{BB962C8B-B14F-4D97-AF65-F5344CB8AC3E}">
        <p14:creationId xmlns:p14="http://schemas.microsoft.com/office/powerpoint/2010/main" val="3886385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C4C75-7179-4AF7-ACC3-95719C7BFFF9}"/>
              </a:ext>
            </a:extLst>
          </p:cNvPr>
          <p:cNvSpPr>
            <a:spLocks noGrp="1"/>
          </p:cNvSpPr>
          <p:nvPr>
            <p:ph type="title"/>
          </p:nvPr>
        </p:nvSpPr>
        <p:spPr/>
        <p:txBody>
          <a:bodyPr/>
          <a:lstStyle/>
          <a:p>
            <a:r>
              <a:rPr lang="de-CH" dirty="0"/>
              <a:t>Abstinenz</a:t>
            </a:r>
          </a:p>
        </p:txBody>
      </p:sp>
      <p:sp>
        <p:nvSpPr>
          <p:cNvPr id="4" name="Foliennummernplatzhalter 3">
            <a:extLst>
              <a:ext uri="{FF2B5EF4-FFF2-40B4-BE49-F238E27FC236}">
                <a16:creationId xmlns:a16="http://schemas.microsoft.com/office/drawing/2014/main" id="{774D2B2C-71AB-454D-93EC-2798E4EA736E}"/>
              </a:ext>
            </a:extLst>
          </p:cNvPr>
          <p:cNvSpPr>
            <a:spLocks noGrp="1"/>
          </p:cNvSpPr>
          <p:nvPr>
            <p:ph type="sldNum" sz="quarter" idx="12"/>
          </p:nvPr>
        </p:nvSpPr>
        <p:spPr/>
        <p:txBody>
          <a:bodyPr/>
          <a:lstStyle/>
          <a:p>
            <a:fld id="{4E471FF4-0C00-40C5-A66A-9E33A9528A29}" type="slidenum">
              <a:rPr lang="de-CH" smtClean="0"/>
              <a:pPr/>
              <a:t>36</a:t>
            </a:fld>
            <a:endParaRPr lang="de-CH"/>
          </a:p>
        </p:txBody>
      </p:sp>
      <p:pic>
        <p:nvPicPr>
          <p:cNvPr id="5" name="Grafik 4">
            <a:extLst>
              <a:ext uri="{FF2B5EF4-FFF2-40B4-BE49-F238E27FC236}">
                <a16:creationId xmlns:a16="http://schemas.microsoft.com/office/drawing/2014/main" id="{9FB4574D-5B05-47B9-B247-8481816AA741}"/>
              </a:ext>
            </a:extLst>
          </p:cNvPr>
          <p:cNvPicPr>
            <a:picLocks noChangeAspect="1"/>
          </p:cNvPicPr>
          <p:nvPr/>
        </p:nvPicPr>
        <p:blipFill>
          <a:blip r:embed="rId2"/>
          <a:stretch>
            <a:fillRect/>
          </a:stretch>
        </p:blipFill>
        <p:spPr>
          <a:xfrm>
            <a:off x="717709" y="1671009"/>
            <a:ext cx="8173591" cy="4505954"/>
          </a:xfrm>
          <a:prstGeom prst="rect">
            <a:avLst/>
          </a:prstGeom>
        </p:spPr>
      </p:pic>
    </p:spTree>
    <p:extLst>
      <p:ext uri="{BB962C8B-B14F-4D97-AF65-F5344CB8AC3E}">
        <p14:creationId xmlns:p14="http://schemas.microsoft.com/office/powerpoint/2010/main" val="1175825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31896CA-115C-4BBA-B576-7A8A8E30DB17}"/>
              </a:ext>
            </a:extLst>
          </p:cNvPr>
          <p:cNvSpPr/>
          <p:nvPr/>
        </p:nvSpPr>
        <p:spPr>
          <a:xfrm>
            <a:off x="-100208" y="4647156"/>
            <a:ext cx="10659649" cy="30062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5D14D3E7-F273-4AEC-B3D0-824E51A6E031}"/>
              </a:ext>
            </a:extLst>
          </p:cNvPr>
          <p:cNvSpPr>
            <a:spLocks noGrp="1"/>
          </p:cNvSpPr>
          <p:nvPr>
            <p:ph type="title"/>
          </p:nvPr>
        </p:nvSpPr>
        <p:spPr/>
        <p:txBody>
          <a:bodyPr/>
          <a:lstStyle/>
          <a:p>
            <a:r>
              <a:rPr lang="de-CH" dirty="0"/>
              <a:t>Heilen durch Liebe?</a:t>
            </a:r>
          </a:p>
        </p:txBody>
      </p:sp>
      <p:sp>
        <p:nvSpPr>
          <p:cNvPr id="3" name="Inhaltsplatzhalter 2">
            <a:extLst>
              <a:ext uri="{FF2B5EF4-FFF2-40B4-BE49-F238E27FC236}">
                <a16:creationId xmlns:a16="http://schemas.microsoft.com/office/drawing/2014/main" id="{51B857D0-2C68-45A7-A7DB-24C1BCE490B4}"/>
              </a:ext>
            </a:extLst>
          </p:cNvPr>
          <p:cNvSpPr>
            <a:spLocks noGrp="1"/>
          </p:cNvSpPr>
          <p:nvPr>
            <p:ph idx="1"/>
          </p:nvPr>
        </p:nvSpPr>
        <p:spPr/>
        <p:txBody>
          <a:bodyPr/>
          <a:lstStyle/>
          <a:p>
            <a:r>
              <a:rPr lang="de-CH" dirty="0"/>
              <a:t> „Jede psychoanalytische Behandlung ist ein Versuch, verdrängte Liebe zu befreien“ (Freud, GW VII, S. 118)</a:t>
            </a:r>
          </a:p>
          <a:p>
            <a:r>
              <a:rPr lang="de-CH" dirty="0"/>
              <a:t>In der Therapie entsteht nicht selten das Gefühl der Liebe. Freud: „Wir heilen eigentlich durch Liebe und nicht durch Deutung“ (in einem Brief an C.G. Jung).</a:t>
            </a:r>
          </a:p>
          <a:p>
            <a:r>
              <a:rPr lang="de-CH" dirty="0"/>
              <a:t>Liebe im therapeutischen Sinn ist nicht primär Erotik, sondern Wertschätzung, Akzeptanz und wohlwollende Unterstützung.</a:t>
            </a:r>
          </a:p>
          <a:p>
            <a:r>
              <a:rPr lang="de-CH" b="1" dirty="0">
                <a:solidFill>
                  <a:schemeClr val="bg1"/>
                </a:solidFill>
              </a:rPr>
              <a:t>ABER: Jede sexuelle Handlung zerstört eine Liebe, </a:t>
            </a:r>
            <a:br>
              <a:rPr lang="de-CH" b="1" dirty="0">
                <a:solidFill>
                  <a:schemeClr val="bg1"/>
                </a:solidFill>
              </a:rPr>
            </a:br>
            <a:r>
              <a:rPr lang="de-CH" b="1" dirty="0">
                <a:solidFill>
                  <a:schemeClr val="bg1"/>
                </a:solidFill>
              </a:rPr>
              <a:t>die sich im therapeutischen Prozess entwickelt hat. </a:t>
            </a:r>
          </a:p>
          <a:p>
            <a:r>
              <a:rPr lang="de-CH" b="1" dirty="0">
                <a:solidFill>
                  <a:schemeClr val="bg1"/>
                </a:solidFill>
              </a:rPr>
              <a:t>Sexueller Übergriff ist oftmals Retraumatisierung</a:t>
            </a:r>
          </a:p>
        </p:txBody>
      </p:sp>
      <p:sp>
        <p:nvSpPr>
          <p:cNvPr id="4" name="Foliennummernplatzhalter 3">
            <a:extLst>
              <a:ext uri="{FF2B5EF4-FFF2-40B4-BE49-F238E27FC236}">
                <a16:creationId xmlns:a16="http://schemas.microsoft.com/office/drawing/2014/main" id="{1A837634-7200-4A61-A776-6DDA8D7D3209}"/>
              </a:ext>
            </a:extLst>
          </p:cNvPr>
          <p:cNvSpPr>
            <a:spLocks noGrp="1"/>
          </p:cNvSpPr>
          <p:nvPr>
            <p:ph type="sldNum" sz="quarter" idx="12"/>
          </p:nvPr>
        </p:nvSpPr>
        <p:spPr/>
        <p:txBody>
          <a:bodyPr/>
          <a:lstStyle/>
          <a:p>
            <a:fld id="{4E471FF4-0C00-40C5-A66A-9E33A9528A29}" type="slidenum">
              <a:rPr lang="de-CH" smtClean="0"/>
              <a:pPr/>
              <a:t>37</a:t>
            </a:fld>
            <a:endParaRPr lang="de-CH"/>
          </a:p>
        </p:txBody>
      </p:sp>
    </p:spTree>
    <p:extLst>
      <p:ext uri="{BB962C8B-B14F-4D97-AF65-F5344CB8AC3E}">
        <p14:creationId xmlns:p14="http://schemas.microsoft.com/office/powerpoint/2010/main" val="40180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2"/>
            <a:ext cx="11217019" cy="622993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a:solidFill>
                  <a:srgbClr val="CCCC00"/>
                </a:solidFill>
                <a:latin typeface="Cambria" panose="02040503050406030204" pitchFamily="18" charset="0"/>
                <a:ea typeface="Cambria" panose="02040503050406030204" pitchFamily="18" charset="0"/>
              </a:rPr>
              <a:t>Zwischen Fantasie und Verantwortung</a:t>
            </a:r>
            <a:endParaRPr lang="de-DE" dirty="0">
              <a:solidFill>
                <a:srgbClr val="CCCC00"/>
              </a:solidFill>
              <a:latin typeface="Cambria" panose="02040503050406030204" pitchFamily="18" charset="0"/>
              <a:ea typeface="Cambria" panose="02040503050406030204" pitchFamily="18" charset="0"/>
            </a:endParaRPr>
          </a:p>
        </p:txBody>
      </p:sp>
      <p:pic>
        <p:nvPicPr>
          <p:cNvPr id="6" name="Grafik 5">
            <a:extLst>
              <a:ext uri="{FF2B5EF4-FFF2-40B4-BE49-F238E27FC236}">
                <a16:creationId xmlns:a16="http://schemas.microsoft.com/office/drawing/2014/main" id="{1FEF0FEE-A85A-4DF0-B67F-9D999D3B2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035" y="-1141621"/>
            <a:ext cx="11467511" cy="2794687"/>
          </a:xfrm>
          <a:prstGeom prst="rect">
            <a:avLst/>
          </a:prstGeom>
        </p:spPr>
      </p:pic>
    </p:spTree>
    <p:extLst>
      <p:ext uri="{BB962C8B-B14F-4D97-AF65-F5344CB8AC3E}">
        <p14:creationId xmlns:p14="http://schemas.microsoft.com/office/powerpoint/2010/main" val="951330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6C12E-C82D-440C-8783-22B8CBFCADC0}"/>
              </a:ext>
            </a:extLst>
          </p:cNvPr>
          <p:cNvSpPr>
            <a:spLocks noGrp="1"/>
          </p:cNvSpPr>
          <p:nvPr>
            <p:ph type="title"/>
          </p:nvPr>
        </p:nvSpPr>
        <p:spPr/>
        <p:txBody>
          <a:bodyPr>
            <a:normAutofit fontScale="90000"/>
          </a:bodyPr>
          <a:lstStyle/>
          <a:p>
            <a:r>
              <a:rPr lang="de-CH" dirty="0"/>
              <a:t>Scheitern akzeptieren – Kraft der Fantasie behalten</a:t>
            </a:r>
            <a:endParaRPr lang="de-DE" dirty="0"/>
          </a:p>
        </p:txBody>
      </p:sp>
      <p:sp>
        <p:nvSpPr>
          <p:cNvPr id="3" name="Inhaltsplatzhalter 2">
            <a:extLst>
              <a:ext uri="{FF2B5EF4-FFF2-40B4-BE49-F238E27FC236}">
                <a16:creationId xmlns:a16="http://schemas.microsoft.com/office/drawing/2014/main" id="{0E355D02-B8BC-49B3-BC37-FE11ECE8A3F0}"/>
              </a:ext>
            </a:extLst>
          </p:cNvPr>
          <p:cNvSpPr>
            <a:spLocks noGrp="1"/>
          </p:cNvSpPr>
          <p:nvPr>
            <p:ph idx="1"/>
          </p:nvPr>
        </p:nvSpPr>
        <p:spPr>
          <a:xfrm>
            <a:off x="4860099" y="1648843"/>
            <a:ext cx="5261801" cy="4528120"/>
          </a:xfrm>
        </p:spPr>
        <p:txBody>
          <a:bodyPr>
            <a:normAutofit fontScale="92500" lnSpcReduction="10000"/>
          </a:bodyPr>
          <a:lstStyle/>
          <a:p>
            <a:r>
              <a:rPr lang="de-DE" dirty="0"/>
              <a:t>Abschlussrede von Joanne K. Rowlings an der Harvard University 2008</a:t>
            </a:r>
          </a:p>
          <a:p>
            <a:r>
              <a:rPr lang="de-DE" dirty="0"/>
              <a:t>Zwei </a:t>
            </a:r>
            <a:r>
              <a:rPr lang="de-DE" dirty="0" err="1"/>
              <a:t>grosse</a:t>
            </a:r>
            <a:r>
              <a:rPr lang="de-DE" dirty="0"/>
              <a:t> Themen:</a:t>
            </a:r>
          </a:p>
          <a:p>
            <a:r>
              <a:rPr lang="de-DE" u="sng" dirty="0"/>
              <a:t>Der Mut zu scheitern </a:t>
            </a:r>
            <a:r>
              <a:rPr lang="de-DE" dirty="0"/>
              <a:t>ist genauso wichtig für ein erfülltes Leben wie konventionellere Wege zum Erfolg. </a:t>
            </a:r>
          </a:p>
          <a:p>
            <a:r>
              <a:rPr lang="de-DE" dirty="0"/>
              <a:t>Indem wir </a:t>
            </a:r>
            <a:r>
              <a:rPr lang="de-DE" u="sng" dirty="0"/>
              <a:t>die Kraft unserer Fantasie nutzen</a:t>
            </a:r>
            <a:r>
              <a:rPr lang="de-DE" dirty="0"/>
              <a:t>, können wir das Leben mutiger angehen und offener gegenüber allen Möglichkeiten sein, die es für uns bereithält.</a:t>
            </a:r>
          </a:p>
        </p:txBody>
      </p:sp>
      <p:sp>
        <p:nvSpPr>
          <p:cNvPr id="4" name="Foliennummernplatzhalter 3">
            <a:extLst>
              <a:ext uri="{FF2B5EF4-FFF2-40B4-BE49-F238E27FC236}">
                <a16:creationId xmlns:a16="http://schemas.microsoft.com/office/drawing/2014/main" id="{A55DEBC0-A5CC-40C8-B604-535A5CDC8677}"/>
              </a:ext>
            </a:extLst>
          </p:cNvPr>
          <p:cNvSpPr>
            <a:spLocks noGrp="1"/>
          </p:cNvSpPr>
          <p:nvPr>
            <p:ph type="sldNum" sz="quarter" idx="12"/>
          </p:nvPr>
        </p:nvSpPr>
        <p:spPr/>
        <p:txBody>
          <a:bodyPr/>
          <a:lstStyle/>
          <a:p>
            <a:fld id="{4E471FF4-0C00-40C5-A66A-9E33A9528A29}" type="slidenum">
              <a:rPr lang="de-CH" smtClean="0"/>
              <a:pPr/>
              <a:t>39</a:t>
            </a:fld>
            <a:endParaRPr lang="de-CH"/>
          </a:p>
        </p:txBody>
      </p:sp>
      <p:pic>
        <p:nvPicPr>
          <p:cNvPr id="5" name="Grafik 4">
            <a:extLst>
              <a:ext uri="{FF2B5EF4-FFF2-40B4-BE49-F238E27FC236}">
                <a16:creationId xmlns:a16="http://schemas.microsoft.com/office/drawing/2014/main" id="{1113EE85-9645-4871-9CE9-2B9B867BB6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48843"/>
            <a:ext cx="4860099" cy="3141283"/>
          </a:xfrm>
          <a:prstGeom prst="rect">
            <a:avLst/>
          </a:prstGeom>
        </p:spPr>
      </p:pic>
      <p:sp>
        <p:nvSpPr>
          <p:cNvPr id="6" name="Textfeld 5">
            <a:extLst>
              <a:ext uri="{FF2B5EF4-FFF2-40B4-BE49-F238E27FC236}">
                <a16:creationId xmlns:a16="http://schemas.microsoft.com/office/drawing/2014/main" id="{25FEF645-BFC5-40D4-A4E8-0E426DE3D106}"/>
              </a:ext>
            </a:extLst>
          </p:cNvPr>
          <p:cNvSpPr txBox="1"/>
          <p:nvPr/>
        </p:nvSpPr>
        <p:spPr>
          <a:xfrm>
            <a:off x="1193533" y="4812355"/>
            <a:ext cx="2954956" cy="369332"/>
          </a:xfrm>
          <a:prstGeom prst="rect">
            <a:avLst/>
          </a:prstGeom>
          <a:noFill/>
        </p:spPr>
        <p:txBody>
          <a:bodyPr wrap="square" rtlCol="0">
            <a:spAutoFit/>
          </a:bodyPr>
          <a:lstStyle/>
          <a:p>
            <a:r>
              <a:rPr lang="de-CH" dirty="0"/>
              <a:t>J.K. </a:t>
            </a:r>
            <a:r>
              <a:rPr lang="de-CH"/>
              <a:t>Rowlings / Harry Potter</a:t>
            </a:r>
            <a:endParaRPr lang="de-DE" dirty="0"/>
          </a:p>
        </p:txBody>
      </p:sp>
    </p:spTree>
    <p:extLst>
      <p:ext uri="{BB962C8B-B14F-4D97-AF65-F5344CB8AC3E}">
        <p14:creationId xmlns:p14="http://schemas.microsoft.com/office/powerpoint/2010/main" val="186772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AC225DF-D606-419E-B205-4EB42AD288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044" y="3942838"/>
            <a:ext cx="12620646" cy="2915162"/>
          </a:xfrm>
          <a:prstGeom prst="rect">
            <a:avLst/>
          </a:prstGeom>
        </p:spPr>
      </p:pic>
      <p:sp>
        <p:nvSpPr>
          <p:cNvPr id="12" name="Rechteck 11">
            <a:extLst>
              <a:ext uri="{FF2B5EF4-FFF2-40B4-BE49-F238E27FC236}">
                <a16:creationId xmlns:a16="http://schemas.microsoft.com/office/drawing/2014/main" id="{AF226D96-DE40-4C75-B85B-A4D9AC4ECAA1}"/>
              </a:ext>
            </a:extLst>
          </p:cNvPr>
          <p:cNvSpPr/>
          <p:nvPr/>
        </p:nvSpPr>
        <p:spPr>
          <a:xfrm>
            <a:off x="-352129" y="1965947"/>
            <a:ext cx="10989838" cy="19768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itel 26">
            <a:extLst>
              <a:ext uri="{FF2B5EF4-FFF2-40B4-BE49-F238E27FC236}">
                <a16:creationId xmlns:a16="http://schemas.microsoft.com/office/drawing/2014/main" id="{36B765FB-581D-4564-8375-E5C32A159ACE}"/>
              </a:ext>
            </a:extLst>
          </p:cNvPr>
          <p:cNvSpPr>
            <a:spLocks noGrp="1"/>
          </p:cNvSpPr>
          <p:nvPr>
            <p:ph type="title"/>
          </p:nvPr>
        </p:nvSpPr>
        <p:spPr/>
        <p:txBody>
          <a:bodyPr/>
          <a:lstStyle/>
          <a:p>
            <a:r>
              <a:rPr lang="de-CH" dirty="0"/>
              <a:t>Ein kleiner Blick in die weite Welt der Fantasie</a:t>
            </a:r>
            <a:endParaRPr lang="de-DE" dirty="0"/>
          </a:p>
        </p:txBody>
      </p:sp>
      <p:grpSp>
        <p:nvGrpSpPr>
          <p:cNvPr id="7" name="Gruppieren 6">
            <a:extLst>
              <a:ext uri="{FF2B5EF4-FFF2-40B4-BE49-F238E27FC236}">
                <a16:creationId xmlns:a16="http://schemas.microsoft.com/office/drawing/2014/main" id="{57E63BA6-8C50-4079-BD57-B97CD54684AA}"/>
              </a:ext>
            </a:extLst>
          </p:cNvPr>
          <p:cNvGrpSpPr/>
          <p:nvPr/>
        </p:nvGrpSpPr>
        <p:grpSpPr>
          <a:xfrm>
            <a:off x="2732456" y="2452608"/>
            <a:ext cx="2139881" cy="1447802"/>
            <a:chOff x="2732456" y="1981198"/>
            <a:chExt cx="2139881" cy="1447802"/>
          </a:xfrm>
        </p:grpSpPr>
        <p:sp>
          <p:nvSpPr>
            <p:cNvPr id="6" name="Textfeld 5">
              <a:extLst>
                <a:ext uri="{FF2B5EF4-FFF2-40B4-BE49-F238E27FC236}">
                  <a16:creationId xmlns:a16="http://schemas.microsoft.com/office/drawing/2014/main" id="{BD4E923C-0C8F-4A04-971F-40CA66FF9411}"/>
                </a:ext>
              </a:extLst>
            </p:cNvPr>
            <p:cNvSpPr txBox="1"/>
            <p:nvPr/>
          </p:nvSpPr>
          <p:spPr>
            <a:xfrm>
              <a:off x="2855268" y="1981198"/>
              <a:ext cx="1546412" cy="646331"/>
            </a:xfrm>
            <a:prstGeom prst="rect">
              <a:avLst/>
            </a:prstGeom>
            <a:noFill/>
          </p:spPr>
          <p:txBody>
            <a:bodyPr wrap="square" rtlCol="0">
              <a:spAutoFit/>
            </a:bodyPr>
            <a:lstStyle/>
            <a:p>
              <a:r>
                <a:rPr lang="de-CH" dirty="0"/>
                <a:t>Tagträume, Avatare</a:t>
              </a:r>
              <a:endParaRPr lang="de-DE" dirty="0"/>
            </a:p>
          </p:txBody>
        </p:sp>
        <p:pic>
          <p:nvPicPr>
            <p:cNvPr id="8" name="Grafik 7">
              <a:extLst>
                <a:ext uri="{FF2B5EF4-FFF2-40B4-BE49-F238E27FC236}">
                  <a16:creationId xmlns:a16="http://schemas.microsoft.com/office/drawing/2014/main" id="{B7827B6F-EA14-4B54-B451-2ED8B42A6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2456" y="2660837"/>
              <a:ext cx="2139881" cy="768163"/>
            </a:xfrm>
            <a:prstGeom prst="rect">
              <a:avLst/>
            </a:prstGeom>
          </p:spPr>
        </p:pic>
      </p:grpSp>
      <p:sp>
        <p:nvSpPr>
          <p:cNvPr id="17" name="Textfeld 16">
            <a:extLst>
              <a:ext uri="{FF2B5EF4-FFF2-40B4-BE49-F238E27FC236}">
                <a16:creationId xmlns:a16="http://schemas.microsoft.com/office/drawing/2014/main" id="{04B228FA-EEB6-4F7A-A5F5-42AD38A57A37}"/>
              </a:ext>
            </a:extLst>
          </p:cNvPr>
          <p:cNvSpPr txBox="1"/>
          <p:nvPr/>
        </p:nvSpPr>
        <p:spPr>
          <a:xfrm>
            <a:off x="4872337" y="2452608"/>
            <a:ext cx="1546412" cy="1018869"/>
          </a:xfrm>
          <a:prstGeom prst="rect">
            <a:avLst/>
          </a:prstGeom>
          <a:noFill/>
        </p:spPr>
        <p:txBody>
          <a:bodyPr wrap="square" rtlCol="0">
            <a:spAutoFit/>
          </a:bodyPr>
          <a:lstStyle/>
          <a:p>
            <a:pPr>
              <a:lnSpc>
                <a:spcPts val="1800"/>
              </a:lnSpc>
            </a:pPr>
            <a:r>
              <a:rPr lang="de-CH" dirty="0"/>
              <a:t>Erotische Fantasien</a:t>
            </a:r>
          </a:p>
          <a:p>
            <a:pPr>
              <a:lnSpc>
                <a:spcPts val="1800"/>
              </a:lnSpc>
            </a:pPr>
            <a:r>
              <a:rPr lang="de-CH" dirty="0"/>
              <a:t>Sexuelle Stimulation</a:t>
            </a:r>
            <a:endParaRPr lang="de-DE" dirty="0"/>
          </a:p>
        </p:txBody>
      </p:sp>
      <p:sp>
        <p:nvSpPr>
          <p:cNvPr id="20" name="Textfeld 19">
            <a:extLst>
              <a:ext uri="{FF2B5EF4-FFF2-40B4-BE49-F238E27FC236}">
                <a16:creationId xmlns:a16="http://schemas.microsoft.com/office/drawing/2014/main" id="{9F99BC4F-3DDB-42C1-8CAA-9F121AB9DCD1}"/>
              </a:ext>
            </a:extLst>
          </p:cNvPr>
          <p:cNvSpPr txBox="1"/>
          <p:nvPr/>
        </p:nvSpPr>
        <p:spPr>
          <a:xfrm>
            <a:off x="-153347" y="1647891"/>
            <a:ext cx="10728581" cy="707886"/>
          </a:xfrm>
          <a:prstGeom prst="rect">
            <a:avLst/>
          </a:prstGeom>
          <a:solidFill>
            <a:srgbClr val="FF8517"/>
          </a:solidFill>
        </p:spPr>
        <p:txBody>
          <a:bodyPr wrap="square" rtlCol="0">
            <a:spAutoFit/>
          </a:bodyPr>
          <a:lstStyle/>
          <a:p>
            <a:pPr algn="ctr"/>
            <a:r>
              <a:rPr lang="de-CH" sz="4000" spc="100" dirty="0">
                <a:solidFill>
                  <a:schemeClr val="bg1"/>
                </a:solidFill>
              </a:rPr>
              <a:t>Gute Gefühle in der Fantasie</a:t>
            </a:r>
            <a:endParaRPr lang="de-DE" sz="4000" spc="100" dirty="0">
              <a:solidFill>
                <a:schemeClr val="bg1"/>
              </a:solidFill>
            </a:endParaRPr>
          </a:p>
        </p:txBody>
      </p:sp>
      <p:sp>
        <p:nvSpPr>
          <p:cNvPr id="21" name="Textfeld 20">
            <a:extLst>
              <a:ext uri="{FF2B5EF4-FFF2-40B4-BE49-F238E27FC236}">
                <a16:creationId xmlns:a16="http://schemas.microsoft.com/office/drawing/2014/main" id="{3B19224D-F12F-468A-96BB-8B3056928224}"/>
              </a:ext>
            </a:extLst>
          </p:cNvPr>
          <p:cNvSpPr txBox="1"/>
          <p:nvPr/>
        </p:nvSpPr>
        <p:spPr>
          <a:xfrm>
            <a:off x="7012217" y="2452608"/>
            <a:ext cx="2571053" cy="1226041"/>
          </a:xfrm>
          <a:prstGeom prst="rect">
            <a:avLst/>
          </a:prstGeom>
          <a:noFill/>
        </p:spPr>
        <p:txBody>
          <a:bodyPr wrap="square" rtlCol="0">
            <a:spAutoFit/>
          </a:bodyPr>
          <a:lstStyle/>
          <a:p>
            <a:pPr>
              <a:lnSpc>
                <a:spcPts val="1800"/>
              </a:lnSpc>
            </a:pPr>
            <a:r>
              <a:rPr lang="de-CH" dirty="0"/>
              <a:t>Alternative Lebensentwürfe in der Fantasie trotz trister Realität </a:t>
            </a:r>
            <a:r>
              <a:rPr lang="de-CH" sz="1100" dirty="0"/>
              <a:t>(vom Gefangenenlager bis zur Partnerschaft)</a:t>
            </a:r>
            <a:endParaRPr lang="de-DE" dirty="0"/>
          </a:p>
        </p:txBody>
      </p:sp>
      <p:sp>
        <p:nvSpPr>
          <p:cNvPr id="3" name="Textfeld 2">
            <a:extLst>
              <a:ext uri="{FF2B5EF4-FFF2-40B4-BE49-F238E27FC236}">
                <a16:creationId xmlns:a16="http://schemas.microsoft.com/office/drawing/2014/main" id="{1A19FF65-1FD8-4927-B447-C6A6133D2A46}"/>
              </a:ext>
            </a:extLst>
          </p:cNvPr>
          <p:cNvSpPr txBox="1"/>
          <p:nvPr/>
        </p:nvSpPr>
        <p:spPr>
          <a:xfrm>
            <a:off x="-113590" y="5768028"/>
            <a:ext cx="10688824" cy="707886"/>
          </a:xfrm>
          <a:prstGeom prst="rect">
            <a:avLst/>
          </a:prstGeom>
          <a:solidFill>
            <a:srgbClr val="222A35">
              <a:alpha val="63922"/>
            </a:srgbClr>
          </a:solidFill>
        </p:spPr>
        <p:txBody>
          <a:bodyPr wrap="square" rtlCol="0">
            <a:spAutoFit/>
          </a:bodyPr>
          <a:lstStyle/>
          <a:p>
            <a:pPr algn="ctr"/>
            <a:r>
              <a:rPr lang="de-CH" sz="4000" spc="100" dirty="0">
                <a:solidFill>
                  <a:schemeClr val="tx2">
                    <a:lumMod val="60000"/>
                    <a:lumOff val="40000"/>
                  </a:schemeClr>
                </a:solidFill>
              </a:rPr>
              <a:t>Die dunkle Seite der Fantasie</a:t>
            </a:r>
            <a:endParaRPr lang="de-DE" sz="4000" spc="100" dirty="0">
              <a:solidFill>
                <a:schemeClr val="tx2">
                  <a:lumMod val="60000"/>
                  <a:lumOff val="40000"/>
                </a:schemeClr>
              </a:solidFill>
            </a:endParaRPr>
          </a:p>
        </p:txBody>
      </p:sp>
      <p:cxnSp>
        <p:nvCxnSpPr>
          <p:cNvPr id="18" name="Gerade Verbindung mit Pfeil 17">
            <a:extLst>
              <a:ext uri="{FF2B5EF4-FFF2-40B4-BE49-F238E27FC236}">
                <a16:creationId xmlns:a16="http://schemas.microsoft.com/office/drawing/2014/main" id="{01C7AF7B-DFDF-467D-9CBD-48D55668E775}"/>
              </a:ext>
            </a:extLst>
          </p:cNvPr>
          <p:cNvCxnSpPr>
            <a:cxnSpLocks/>
          </p:cNvCxnSpPr>
          <p:nvPr/>
        </p:nvCxnSpPr>
        <p:spPr>
          <a:xfrm>
            <a:off x="-476250" y="3941335"/>
            <a:ext cx="10782300"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EA855925-0C07-43C3-9E40-C79DAC5EE2B4}"/>
              </a:ext>
            </a:extLst>
          </p:cNvPr>
          <p:cNvSpPr txBox="1"/>
          <p:nvPr/>
        </p:nvSpPr>
        <p:spPr>
          <a:xfrm>
            <a:off x="765208" y="2452608"/>
            <a:ext cx="1854732" cy="1292662"/>
          </a:xfrm>
          <a:prstGeom prst="rect">
            <a:avLst/>
          </a:prstGeom>
          <a:noFill/>
        </p:spPr>
        <p:txBody>
          <a:bodyPr wrap="square" rtlCol="0">
            <a:spAutoFit/>
          </a:bodyPr>
          <a:lstStyle/>
          <a:p>
            <a:pPr>
              <a:lnSpc>
                <a:spcPts val="1800"/>
              </a:lnSpc>
            </a:pPr>
            <a:r>
              <a:rPr lang="de-CH" dirty="0"/>
              <a:t>Kreativität</a:t>
            </a:r>
          </a:p>
          <a:p>
            <a:pPr>
              <a:lnSpc>
                <a:spcPts val="1800"/>
              </a:lnSpc>
            </a:pPr>
            <a:r>
              <a:rPr lang="de-CH" dirty="0"/>
              <a:t>Ausdruck in Bild, Musik, Wort, Romanen</a:t>
            </a:r>
          </a:p>
          <a:p>
            <a:endParaRPr lang="de-DE" dirty="0"/>
          </a:p>
        </p:txBody>
      </p:sp>
    </p:spTree>
    <p:extLst>
      <p:ext uri="{BB962C8B-B14F-4D97-AF65-F5344CB8AC3E}">
        <p14:creationId xmlns:p14="http://schemas.microsoft.com/office/powerpoint/2010/main" val="41086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E438B52-B955-418D-BFC0-F121DA0B9EAD}"/>
              </a:ext>
            </a:extLst>
          </p:cNvPr>
          <p:cNvSpPr/>
          <p:nvPr/>
        </p:nvSpPr>
        <p:spPr>
          <a:xfrm>
            <a:off x="0" y="-142984"/>
            <a:ext cx="10772384" cy="7458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2C67E0B6-5FEC-442D-B431-8E5EE0D93BC7}"/>
              </a:ext>
            </a:extLst>
          </p:cNvPr>
          <p:cNvSpPr>
            <a:spLocks noGrp="1"/>
          </p:cNvSpPr>
          <p:nvPr>
            <p:ph type="title"/>
          </p:nvPr>
        </p:nvSpPr>
        <p:spPr/>
        <p:txBody>
          <a:bodyPr>
            <a:normAutofit fontScale="90000"/>
          </a:bodyPr>
          <a:lstStyle/>
          <a:p>
            <a:r>
              <a:rPr lang="de-CH" dirty="0">
                <a:solidFill>
                  <a:schemeClr val="bg1"/>
                </a:solidFill>
              </a:rPr>
              <a:t>Fazit: Was bedeutet Reife im Umgang mit Fantasien?</a:t>
            </a:r>
            <a:endParaRPr lang="de-DE" dirty="0">
              <a:solidFill>
                <a:schemeClr val="bg1"/>
              </a:solidFill>
            </a:endParaRPr>
          </a:p>
        </p:txBody>
      </p:sp>
      <p:sp>
        <p:nvSpPr>
          <p:cNvPr id="4" name="Foliennummernplatzhalter 3">
            <a:extLst>
              <a:ext uri="{FF2B5EF4-FFF2-40B4-BE49-F238E27FC236}">
                <a16:creationId xmlns:a16="http://schemas.microsoft.com/office/drawing/2014/main" id="{92A95C06-12D2-4E91-ADE3-13BCA79F48F9}"/>
              </a:ext>
            </a:extLst>
          </p:cNvPr>
          <p:cNvSpPr>
            <a:spLocks noGrp="1"/>
          </p:cNvSpPr>
          <p:nvPr>
            <p:ph type="sldNum" sz="quarter" idx="12"/>
          </p:nvPr>
        </p:nvSpPr>
        <p:spPr/>
        <p:txBody>
          <a:bodyPr/>
          <a:lstStyle/>
          <a:p>
            <a:fld id="{4E471FF4-0C00-40C5-A66A-9E33A9528A29}" type="slidenum">
              <a:rPr lang="de-CH" smtClean="0"/>
              <a:pPr/>
              <a:t>40</a:t>
            </a:fld>
            <a:endParaRPr lang="de-CH"/>
          </a:p>
        </p:txBody>
      </p:sp>
      <p:pic>
        <p:nvPicPr>
          <p:cNvPr id="5" name="Grafik 4">
            <a:extLst>
              <a:ext uri="{FF2B5EF4-FFF2-40B4-BE49-F238E27FC236}">
                <a16:creationId xmlns:a16="http://schemas.microsoft.com/office/drawing/2014/main" id="{98A1CDFC-499B-42AE-A317-4AF6A0F532E2}"/>
              </a:ext>
            </a:extLst>
          </p:cNvPr>
          <p:cNvPicPr>
            <a:picLocks noChangeAspect="1"/>
          </p:cNvPicPr>
          <p:nvPr/>
        </p:nvPicPr>
        <p:blipFill>
          <a:blip r:embed="rId2"/>
          <a:stretch>
            <a:fillRect/>
          </a:stretch>
        </p:blipFill>
        <p:spPr>
          <a:xfrm>
            <a:off x="0" y="1384300"/>
            <a:ext cx="3210373" cy="4963218"/>
          </a:xfrm>
          <a:prstGeom prst="rect">
            <a:avLst/>
          </a:prstGeom>
        </p:spPr>
      </p:pic>
      <p:sp>
        <p:nvSpPr>
          <p:cNvPr id="3" name="Inhaltsplatzhalter 2">
            <a:extLst>
              <a:ext uri="{FF2B5EF4-FFF2-40B4-BE49-F238E27FC236}">
                <a16:creationId xmlns:a16="http://schemas.microsoft.com/office/drawing/2014/main" id="{853839A9-637B-4749-A655-D69069F51101}"/>
              </a:ext>
            </a:extLst>
          </p:cNvPr>
          <p:cNvSpPr>
            <a:spLocks noGrp="1"/>
          </p:cNvSpPr>
          <p:nvPr>
            <p:ph idx="1"/>
          </p:nvPr>
        </p:nvSpPr>
        <p:spPr>
          <a:xfrm>
            <a:off x="2379945" y="1866379"/>
            <a:ext cx="7741955" cy="4310584"/>
          </a:xfrm>
        </p:spPr>
        <p:txBody>
          <a:bodyPr>
            <a:normAutofit fontScale="77500" lnSpcReduction="20000"/>
          </a:bodyPr>
          <a:lstStyle/>
          <a:p>
            <a:r>
              <a:rPr lang="de-DE" sz="4000" i="1" u="sng" dirty="0">
                <a:solidFill>
                  <a:schemeClr val="bg1"/>
                </a:solidFill>
              </a:rPr>
              <a:t>Akzeptieren</a:t>
            </a:r>
            <a:r>
              <a:rPr lang="de-DE" sz="4000" i="1" dirty="0">
                <a:solidFill>
                  <a:schemeClr val="bg1"/>
                </a:solidFill>
              </a:rPr>
              <a:t>: Phantasie ist eine wunderbare Kraft in jedem Menschen.</a:t>
            </a:r>
          </a:p>
          <a:p>
            <a:r>
              <a:rPr lang="de-DE" sz="4000" i="1" u="sng" dirty="0">
                <a:solidFill>
                  <a:schemeClr val="bg1"/>
                </a:solidFill>
              </a:rPr>
              <a:t>Erkennen</a:t>
            </a:r>
            <a:r>
              <a:rPr lang="de-DE" sz="4000" i="1" dirty="0">
                <a:solidFill>
                  <a:schemeClr val="bg1"/>
                </a:solidFill>
              </a:rPr>
              <a:t>: Es gibt Fantasien, die eine Person isolieren und die potentiell destruktiv sind.</a:t>
            </a:r>
          </a:p>
          <a:p>
            <a:r>
              <a:rPr lang="de-DE" sz="4000" i="1" u="sng" dirty="0">
                <a:solidFill>
                  <a:schemeClr val="bg1"/>
                </a:solidFill>
              </a:rPr>
              <a:t>Entwickeln</a:t>
            </a:r>
            <a:r>
              <a:rPr lang="de-DE" sz="4000" i="1" dirty="0">
                <a:solidFill>
                  <a:schemeClr val="bg1"/>
                </a:solidFill>
              </a:rPr>
              <a:t>: Vorstellungskraft, was sein kann, wenn ein Mensch Verantwortung übernimmt und in der Realität lebt. </a:t>
            </a:r>
          </a:p>
          <a:p>
            <a:r>
              <a:rPr lang="de-DE" sz="4000" i="1" u="sng" dirty="0">
                <a:solidFill>
                  <a:schemeClr val="bg1"/>
                </a:solidFill>
              </a:rPr>
              <a:t>Behalten und gestalten</a:t>
            </a:r>
            <a:r>
              <a:rPr lang="de-DE" sz="4000" i="1" dirty="0">
                <a:solidFill>
                  <a:schemeClr val="bg1"/>
                </a:solidFill>
              </a:rPr>
              <a:t>: Inseln der Fantasie, die das Leben bereichern, wie Leuchttürme auf dem Weg zu neuen Horizonten.</a:t>
            </a:r>
          </a:p>
        </p:txBody>
      </p:sp>
    </p:spTree>
    <p:extLst>
      <p:ext uri="{BB962C8B-B14F-4D97-AF65-F5344CB8AC3E}">
        <p14:creationId xmlns:p14="http://schemas.microsoft.com/office/powerpoint/2010/main" val="11160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6989487-959E-469C-8ACF-2FA8BBBFF488}"/>
              </a:ext>
            </a:extLst>
          </p:cNvPr>
          <p:cNvSpPr/>
          <p:nvPr/>
        </p:nvSpPr>
        <p:spPr>
          <a:xfrm>
            <a:off x="-68154" y="448682"/>
            <a:ext cx="11217019" cy="622993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11161FD7-A8E7-42EB-BED1-A836DC2EBC1B}"/>
              </a:ext>
            </a:extLst>
          </p:cNvPr>
          <p:cNvSpPr>
            <a:spLocks noGrp="1"/>
          </p:cNvSpPr>
          <p:nvPr>
            <p:ph type="title"/>
          </p:nvPr>
        </p:nvSpPr>
        <p:spPr/>
        <p:txBody>
          <a:bodyPr/>
          <a:lstStyle/>
          <a:p>
            <a:pPr algn="ctr"/>
            <a:r>
              <a:rPr lang="de-CH" dirty="0">
                <a:solidFill>
                  <a:schemeClr val="accent1">
                    <a:lumMod val="50000"/>
                  </a:schemeClr>
                </a:solidFill>
                <a:latin typeface="Cambria" panose="02040503050406030204" pitchFamily="18" charset="0"/>
                <a:ea typeface="Cambria" panose="02040503050406030204" pitchFamily="18" charset="0"/>
              </a:rPr>
              <a:t>Besten Dank</a:t>
            </a:r>
            <a:br>
              <a:rPr lang="de-CH" dirty="0">
                <a:solidFill>
                  <a:schemeClr val="accent1">
                    <a:lumMod val="50000"/>
                  </a:schemeClr>
                </a:solidFill>
                <a:latin typeface="Cambria" panose="02040503050406030204" pitchFamily="18" charset="0"/>
                <a:ea typeface="Cambria" panose="02040503050406030204" pitchFamily="18" charset="0"/>
              </a:rPr>
            </a:br>
            <a:r>
              <a:rPr lang="de-CH" dirty="0">
                <a:solidFill>
                  <a:schemeClr val="accent1">
                    <a:lumMod val="50000"/>
                  </a:schemeClr>
                </a:solidFill>
                <a:latin typeface="Cambria" panose="02040503050406030204" pitchFamily="18" charset="0"/>
                <a:ea typeface="Cambria" panose="02040503050406030204" pitchFamily="18" charset="0"/>
              </a:rPr>
              <a:t>für Ihre Aufmerksamkeit!</a:t>
            </a:r>
            <a:endParaRPr lang="de-DE" dirty="0">
              <a:solidFill>
                <a:schemeClr val="accent1">
                  <a:lumMod val="50000"/>
                </a:schemeClr>
              </a:solidFill>
              <a:latin typeface="Cambria" panose="02040503050406030204" pitchFamily="18" charset="0"/>
              <a:ea typeface="Cambria" panose="02040503050406030204" pitchFamily="18" charset="0"/>
            </a:endParaRPr>
          </a:p>
        </p:txBody>
      </p:sp>
      <p:sp>
        <p:nvSpPr>
          <p:cNvPr id="6" name="Textfeld 5">
            <a:extLst>
              <a:ext uri="{FF2B5EF4-FFF2-40B4-BE49-F238E27FC236}">
                <a16:creationId xmlns:a16="http://schemas.microsoft.com/office/drawing/2014/main" id="{7D190055-4F19-4390-86FC-3CB9C6D52F66}"/>
              </a:ext>
            </a:extLst>
          </p:cNvPr>
          <p:cNvSpPr txBox="1"/>
          <p:nvPr/>
        </p:nvSpPr>
        <p:spPr>
          <a:xfrm>
            <a:off x="1495018" y="4936880"/>
            <a:ext cx="7438490" cy="707886"/>
          </a:xfrm>
          <a:prstGeom prst="rect">
            <a:avLst/>
          </a:prstGeom>
          <a:noFill/>
        </p:spPr>
        <p:txBody>
          <a:bodyPr wrap="square" rtlCol="0">
            <a:spAutoFit/>
          </a:bodyPr>
          <a:lstStyle/>
          <a:p>
            <a:pPr algn="ctr"/>
            <a:r>
              <a:rPr lang="de-CH" sz="4000" dirty="0"/>
              <a:t>Download: </a:t>
            </a:r>
            <a:r>
              <a:rPr lang="de-CH" sz="4000" dirty="0">
                <a:hlinkClick r:id="rId2"/>
              </a:rPr>
              <a:t>www.seminare-ps.net</a:t>
            </a:r>
            <a:r>
              <a:rPr lang="de-CH" sz="4000" dirty="0"/>
              <a:t> </a:t>
            </a:r>
            <a:endParaRPr lang="de-DE" sz="4000" dirty="0"/>
          </a:p>
        </p:txBody>
      </p:sp>
      <p:pic>
        <p:nvPicPr>
          <p:cNvPr id="7" name="Grafik 6">
            <a:extLst>
              <a:ext uri="{FF2B5EF4-FFF2-40B4-BE49-F238E27FC236}">
                <a16:creationId xmlns:a16="http://schemas.microsoft.com/office/drawing/2014/main" id="{FBDCC29B-23BA-4C25-B8D8-0EACC7C2E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035" y="-1141621"/>
            <a:ext cx="11467511" cy="2794687"/>
          </a:xfrm>
          <a:prstGeom prst="rect">
            <a:avLst/>
          </a:prstGeom>
        </p:spPr>
      </p:pic>
    </p:spTree>
    <p:extLst>
      <p:ext uri="{BB962C8B-B14F-4D97-AF65-F5344CB8AC3E}">
        <p14:creationId xmlns:p14="http://schemas.microsoft.com/office/powerpoint/2010/main" val="271270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FB009B5C-25B3-445D-8876-59431C621E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044" y="3459937"/>
            <a:ext cx="12620646" cy="3398063"/>
          </a:xfrm>
          <a:prstGeom prst="rect">
            <a:avLst/>
          </a:prstGeom>
        </p:spPr>
      </p:pic>
      <p:grpSp>
        <p:nvGrpSpPr>
          <p:cNvPr id="15" name="Gruppieren 14">
            <a:extLst>
              <a:ext uri="{FF2B5EF4-FFF2-40B4-BE49-F238E27FC236}">
                <a16:creationId xmlns:a16="http://schemas.microsoft.com/office/drawing/2014/main" id="{6134F5CD-2333-4073-A2DA-63144E84AB07}"/>
              </a:ext>
            </a:extLst>
          </p:cNvPr>
          <p:cNvGrpSpPr/>
          <p:nvPr/>
        </p:nvGrpSpPr>
        <p:grpSpPr>
          <a:xfrm>
            <a:off x="4900110" y="3391497"/>
            <a:ext cx="1958741" cy="2626253"/>
            <a:chOff x="4900110" y="3391497"/>
            <a:chExt cx="1958741" cy="2626253"/>
          </a:xfrm>
        </p:grpSpPr>
        <p:sp>
          <p:nvSpPr>
            <p:cNvPr id="31" name="Rechteck 30">
              <a:extLst>
                <a:ext uri="{FF2B5EF4-FFF2-40B4-BE49-F238E27FC236}">
                  <a16:creationId xmlns:a16="http://schemas.microsoft.com/office/drawing/2014/main" id="{E21CC6E7-8C62-42DD-AAB0-621D59895786}"/>
                </a:ext>
              </a:extLst>
            </p:cNvPr>
            <p:cNvSpPr/>
            <p:nvPr/>
          </p:nvSpPr>
          <p:spPr>
            <a:xfrm>
              <a:off x="4923053" y="3391497"/>
              <a:ext cx="1935798" cy="262625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E2F2EC56-2CAA-4210-B9C9-6A8343DF8DAF}"/>
                </a:ext>
              </a:extLst>
            </p:cNvPr>
            <p:cNvSpPr txBox="1"/>
            <p:nvPr/>
          </p:nvSpPr>
          <p:spPr>
            <a:xfrm>
              <a:off x="4900110" y="3471435"/>
              <a:ext cx="1546412" cy="923330"/>
            </a:xfrm>
            <a:prstGeom prst="rect">
              <a:avLst/>
            </a:prstGeom>
            <a:noFill/>
          </p:spPr>
          <p:txBody>
            <a:bodyPr wrap="square" rtlCol="0">
              <a:spAutoFit/>
            </a:bodyPr>
            <a:lstStyle/>
            <a:p>
              <a:r>
                <a:rPr lang="de-CH" dirty="0">
                  <a:solidFill>
                    <a:schemeClr val="bg1"/>
                  </a:solidFill>
                </a:rPr>
                <a:t>Paraphilien</a:t>
              </a:r>
            </a:p>
            <a:p>
              <a:r>
                <a:rPr lang="de-CH" dirty="0">
                  <a:solidFill>
                    <a:schemeClr val="bg1"/>
                  </a:solidFill>
                </a:rPr>
                <a:t>Perversionen</a:t>
              </a:r>
            </a:p>
            <a:p>
              <a:r>
                <a:rPr lang="de-CH" dirty="0" err="1">
                  <a:solidFill>
                    <a:schemeClr val="bg1"/>
                  </a:solidFill>
                </a:rPr>
                <a:t>Sado</a:t>
              </a:r>
              <a:r>
                <a:rPr lang="de-CH" dirty="0">
                  <a:solidFill>
                    <a:schemeClr val="bg1"/>
                  </a:solidFill>
                </a:rPr>
                <a:t>-Maso</a:t>
              </a:r>
              <a:endParaRPr lang="de-DE" dirty="0">
                <a:solidFill>
                  <a:schemeClr val="bg1"/>
                </a:solidFill>
              </a:endParaRPr>
            </a:p>
          </p:txBody>
        </p:sp>
      </p:grpSp>
      <p:grpSp>
        <p:nvGrpSpPr>
          <p:cNvPr id="9" name="Gruppieren 8">
            <a:extLst>
              <a:ext uri="{FF2B5EF4-FFF2-40B4-BE49-F238E27FC236}">
                <a16:creationId xmlns:a16="http://schemas.microsoft.com/office/drawing/2014/main" id="{7AE1BF20-1896-4377-82F3-97577FDDD7C9}"/>
              </a:ext>
            </a:extLst>
          </p:cNvPr>
          <p:cNvGrpSpPr/>
          <p:nvPr/>
        </p:nvGrpSpPr>
        <p:grpSpPr>
          <a:xfrm>
            <a:off x="730240" y="3403032"/>
            <a:ext cx="1958987" cy="2626253"/>
            <a:chOff x="730240" y="3403032"/>
            <a:chExt cx="1958987" cy="2626253"/>
          </a:xfrm>
        </p:grpSpPr>
        <p:sp>
          <p:nvSpPr>
            <p:cNvPr id="34" name="Rechteck 33">
              <a:extLst>
                <a:ext uri="{FF2B5EF4-FFF2-40B4-BE49-F238E27FC236}">
                  <a16:creationId xmlns:a16="http://schemas.microsoft.com/office/drawing/2014/main" id="{BD41FEBE-935B-4932-93EB-B2CF20C1771D}"/>
                </a:ext>
              </a:extLst>
            </p:cNvPr>
            <p:cNvSpPr/>
            <p:nvPr/>
          </p:nvSpPr>
          <p:spPr>
            <a:xfrm>
              <a:off x="730240" y="3403032"/>
              <a:ext cx="1935798" cy="262625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DB220896-95EA-4DB6-BB99-CC0B2D0CF3ED}"/>
                </a:ext>
              </a:extLst>
            </p:cNvPr>
            <p:cNvSpPr txBox="1"/>
            <p:nvPr/>
          </p:nvSpPr>
          <p:spPr>
            <a:xfrm>
              <a:off x="815788" y="3508412"/>
              <a:ext cx="1873439" cy="2403863"/>
            </a:xfrm>
            <a:prstGeom prst="rect">
              <a:avLst/>
            </a:prstGeom>
            <a:noFill/>
          </p:spPr>
          <p:txBody>
            <a:bodyPr wrap="square" rtlCol="0">
              <a:spAutoFit/>
            </a:bodyPr>
            <a:lstStyle/>
            <a:p>
              <a:pPr>
                <a:lnSpc>
                  <a:spcPts val="1800"/>
                </a:lnSpc>
              </a:pPr>
              <a:r>
                <a:rPr lang="de-CH" dirty="0">
                  <a:solidFill>
                    <a:schemeClr val="bg1"/>
                  </a:solidFill>
                </a:rPr>
                <a:t>Morbide Fantasien / Suizidphantasien in der Depression</a:t>
              </a:r>
            </a:p>
            <a:p>
              <a:pPr>
                <a:lnSpc>
                  <a:spcPts val="1800"/>
                </a:lnSpc>
              </a:pPr>
              <a:r>
                <a:rPr lang="de-CH" dirty="0">
                  <a:solidFill>
                    <a:schemeClr val="bg1"/>
                  </a:solidFill>
                </a:rPr>
                <a:t>(Malerei, Musik, Poesie etc.)</a:t>
              </a:r>
            </a:p>
            <a:p>
              <a:pPr>
                <a:lnSpc>
                  <a:spcPts val="1800"/>
                </a:lnSpc>
              </a:pPr>
              <a:endParaRPr lang="de-CH" dirty="0">
                <a:solidFill>
                  <a:schemeClr val="bg1"/>
                </a:solidFill>
              </a:endParaRPr>
            </a:p>
            <a:p>
              <a:pPr>
                <a:lnSpc>
                  <a:spcPts val="1800"/>
                </a:lnSpc>
              </a:pPr>
              <a:endParaRPr lang="de-CH" dirty="0">
                <a:solidFill>
                  <a:schemeClr val="bg1"/>
                </a:solidFill>
              </a:endParaRPr>
            </a:p>
            <a:p>
              <a:pPr>
                <a:lnSpc>
                  <a:spcPts val="1800"/>
                </a:lnSpc>
              </a:pPr>
              <a:br>
                <a:rPr lang="de-DE" dirty="0">
                  <a:solidFill>
                    <a:schemeClr val="bg1"/>
                  </a:solidFill>
                </a:rPr>
              </a:br>
              <a:endParaRPr lang="de-DE" dirty="0">
                <a:solidFill>
                  <a:schemeClr val="bg1"/>
                </a:solidFill>
              </a:endParaRPr>
            </a:p>
          </p:txBody>
        </p:sp>
      </p:grpSp>
      <p:grpSp>
        <p:nvGrpSpPr>
          <p:cNvPr id="23" name="Gruppieren 22">
            <a:extLst>
              <a:ext uri="{FF2B5EF4-FFF2-40B4-BE49-F238E27FC236}">
                <a16:creationId xmlns:a16="http://schemas.microsoft.com/office/drawing/2014/main" id="{90F32E9A-E42E-4E0D-B8DE-DE2C4C41882A}"/>
              </a:ext>
            </a:extLst>
          </p:cNvPr>
          <p:cNvGrpSpPr/>
          <p:nvPr/>
        </p:nvGrpSpPr>
        <p:grpSpPr>
          <a:xfrm>
            <a:off x="2761619" y="3410046"/>
            <a:ext cx="2184750" cy="2701492"/>
            <a:chOff x="2761619" y="3410046"/>
            <a:chExt cx="2184750" cy="2701492"/>
          </a:xfrm>
        </p:grpSpPr>
        <p:sp>
          <p:nvSpPr>
            <p:cNvPr id="7" name="Rechteck 6">
              <a:extLst>
                <a:ext uri="{FF2B5EF4-FFF2-40B4-BE49-F238E27FC236}">
                  <a16:creationId xmlns:a16="http://schemas.microsoft.com/office/drawing/2014/main" id="{727AC801-52A7-4631-A8C9-673FFADB60BC}"/>
                </a:ext>
              </a:extLst>
            </p:cNvPr>
            <p:cNvSpPr/>
            <p:nvPr/>
          </p:nvSpPr>
          <p:spPr>
            <a:xfrm>
              <a:off x="2828375" y="3410046"/>
              <a:ext cx="1935798" cy="262625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5CA68D6D-EE77-4A23-B196-6553E42FF0C2}"/>
                </a:ext>
              </a:extLst>
            </p:cNvPr>
            <p:cNvGrpSpPr/>
            <p:nvPr/>
          </p:nvGrpSpPr>
          <p:grpSpPr>
            <a:xfrm>
              <a:off x="2761619" y="3501923"/>
              <a:ext cx="2184750" cy="2609615"/>
              <a:chOff x="2761619" y="3501923"/>
              <a:chExt cx="2184750" cy="2609615"/>
            </a:xfrm>
          </p:grpSpPr>
          <p:pic>
            <p:nvPicPr>
              <p:cNvPr id="11" name="Grafik 10">
                <a:extLst>
                  <a:ext uri="{FF2B5EF4-FFF2-40B4-BE49-F238E27FC236}">
                    <a16:creationId xmlns:a16="http://schemas.microsoft.com/office/drawing/2014/main" id="{95953E3B-525D-4197-B3B4-12C855CA5B40}"/>
                  </a:ext>
                </a:extLst>
              </p:cNvPr>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761619" y="4134680"/>
                <a:ext cx="2115495" cy="499915"/>
              </a:xfrm>
              <a:prstGeom prst="rect">
                <a:avLst/>
              </a:prstGeom>
            </p:spPr>
          </p:pic>
          <p:sp>
            <p:nvSpPr>
              <p:cNvPr id="13" name="Textfeld 12">
                <a:extLst>
                  <a:ext uri="{FF2B5EF4-FFF2-40B4-BE49-F238E27FC236}">
                    <a16:creationId xmlns:a16="http://schemas.microsoft.com/office/drawing/2014/main" id="{43CE2831-BBBE-43B2-AE28-BD716F59DEAC}"/>
                  </a:ext>
                </a:extLst>
              </p:cNvPr>
              <p:cNvSpPr txBox="1"/>
              <p:nvPr/>
            </p:nvSpPr>
            <p:spPr>
              <a:xfrm>
                <a:off x="2855268" y="4591136"/>
                <a:ext cx="1967744" cy="557204"/>
              </a:xfrm>
              <a:prstGeom prst="rect">
                <a:avLst/>
              </a:prstGeom>
              <a:noFill/>
            </p:spPr>
            <p:txBody>
              <a:bodyPr wrap="square" rtlCol="0">
                <a:spAutoFit/>
              </a:bodyPr>
              <a:lstStyle/>
              <a:p>
                <a:pPr>
                  <a:lnSpc>
                    <a:spcPts val="1800"/>
                  </a:lnSpc>
                </a:pPr>
                <a:r>
                  <a:rPr lang="de-CH" dirty="0">
                    <a:solidFill>
                      <a:schemeClr val="bg1"/>
                    </a:solidFill>
                  </a:rPr>
                  <a:t>Dissoziative</a:t>
                </a:r>
              </a:p>
              <a:p>
                <a:pPr>
                  <a:lnSpc>
                    <a:spcPts val="1800"/>
                  </a:lnSpc>
                </a:pPr>
                <a:r>
                  <a:rPr lang="de-CH" dirty="0">
                    <a:solidFill>
                      <a:schemeClr val="bg1"/>
                    </a:solidFill>
                  </a:rPr>
                  <a:t>Identitätsstörung</a:t>
                </a:r>
                <a:endParaRPr lang="de-DE" dirty="0">
                  <a:solidFill>
                    <a:schemeClr val="bg1"/>
                  </a:solidFill>
                </a:endParaRPr>
              </a:p>
            </p:txBody>
          </p:sp>
          <p:sp>
            <p:nvSpPr>
              <p:cNvPr id="24" name="Textfeld 23">
                <a:extLst>
                  <a:ext uri="{FF2B5EF4-FFF2-40B4-BE49-F238E27FC236}">
                    <a16:creationId xmlns:a16="http://schemas.microsoft.com/office/drawing/2014/main" id="{00D15823-9CAC-4576-A749-14FAD7AF4DEB}"/>
                  </a:ext>
                </a:extLst>
              </p:cNvPr>
              <p:cNvSpPr txBox="1"/>
              <p:nvPr/>
            </p:nvSpPr>
            <p:spPr>
              <a:xfrm>
                <a:off x="2828375" y="3501923"/>
                <a:ext cx="1967744" cy="788036"/>
              </a:xfrm>
              <a:prstGeom prst="rect">
                <a:avLst/>
              </a:prstGeom>
              <a:noFill/>
            </p:spPr>
            <p:txBody>
              <a:bodyPr wrap="square" rtlCol="0">
                <a:spAutoFit/>
              </a:bodyPr>
              <a:lstStyle/>
              <a:p>
                <a:pPr>
                  <a:lnSpc>
                    <a:spcPts val="1800"/>
                  </a:lnSpc>
                </a:pPr>
                <a:r>
                  <a:rPr lang="de-CH" dirty="0">
                    <a:solidFill>
                      <a:schemeClr val="bg1"/>
                    </a:solidFill>
                  </a:rPr>
                  <a:t>Vergeltungs- Fantasien / Entlastung</a:t>
                </a:r>
                <a:endParaRPr lang="de-DE" dirty="0">
                  <a:solidFill>
                    <a:schemeClr val="bg1"/>
                  </a:solidFill>
                </a:endParaRPr>
              </a:p>
            </p:txBody>
          </p:sp>
          <p:pic>
            <p:nvPicPr>
              <p:cNvPr id="35" name="Grafik 34">
                <a:extLst>
                  <a:ext uri="{FF2B5EF4-FFF2-40B4-BE49-F238E27FC236}">
                    <a16:creationId xmlns:a16="http://schemas.microsoft.com/office/drawing/2014/main" id="{D1AF82C9-8D26-403E-8E75-FC2D4C24021F}"/>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12584" y="5062935"/>
                <a:ext cx="2133785" cy="1048603"/>
              </a:xfrm>
              <a:prstGeom prst="rect">
                <a:avLst/>
              </a:prstGeom>
              <a:noFill/>
            </p:spPr>
          </p:pic>
        </p:grpSp>
      </p:grpSp>
      <p:sp>
        <p:nvSpPr>
          <p:cNvPr id="12" name="Rechteck 11">
            <a:extLst>
              <a:ext uri="{FF2B5EF4-FFF2-40B4-BE49-F238E27FC236}">
                <a16:creationId xmlns:a16="http://schemas.microsoft.com/office/drawing/2014/main" id="{AF226D96-DE40-4C75-B85B-A4D9AC4ECAA1}"/>
              </a:ext>
            </a:extLst>
          </p:cNvPr>
          <p:cNvSpPr/>
          <p:nvPr/>
        </p:nvSpPr>
        <p:spPr>
          <a:xfrm>
            <a:off x="-278296" y="1494537"/>
            <a:ext cx="11001197" cy="19768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61376327-66F5-4BA2-A2FB-56048D1F4D84}"/>
              </a:ext>
            </a:extLst>
          </p:cNvPr>
          <p:cNvSpPr txBox="1"/>
          <p:nvPr/>
        </p:nvSpPr>
        <p:spPr>
          <a:xfrm>
            <a:off x="-113590" y="6029293"/>
            <a:ext cx="10688824" cy="707886"/>
          </a:xfrm>
          <a:prstGeom prst="rect">
            <a:avLst/>
          </a:prstGeom>
          <a:solidFill>
            <a:srgbClr val="222A35">
              <a:alpha val="63922"/>
            </a:srgbClr>
          </a:solidFill>
        </p:spPr>
        <p:txBody>
          <a:bodyPr wrap="square" rtlCol="0">
            <a:spAutoFit/>
          </a:bodyPr>
          <a:lstStyle/>
          <a:p>
            <a:pPr algn="ctr"/>
            <a:r>
              <a:rPr lang="de-CH" sz="4000" spc="100" dirty="0">
                <a:solidFill>
                  <a:schemeClr val="tx2">
                    <a:lumMod val="60000"/>
                    <a:lumOff val="40000"/>
                  </a:schemeClr>
                </a:solidFill>
              </a:rPr>
              <a:t>Die dunkle Seite der Fantasie</a:t>
            </a:r>
            <a:endParaRPr lang="de-DE" sz="4000" spc="100" dirty="0">
              <a:solidFill>
                <a:schemeClr val="tx2">
                  <a:lumMod val="60000"/>
                  <a:lumOff val="40000"/>
                </a:schemeClr>
              </a:solidFill>
            </a:endParaRPr>
          </a:p>
        </p:txBody>
      </p:sp>
      <p:sp>
        <p:nvSpPr>
          <p:cNvPr id="27" name="Titel 26">
            <a:extLst>
              <a:ext uri="{FF2B5EF4-FFF2-40B4-BE49-F238E27FC236}">
                <a16:creationId xmlns:a16="http://schemas.microsoft.com/office/drawing/2014/main" id="{36B765FB-581D-4564-8375-E5C32A159ACE}"/>
              </a:ext>
            </a:extLst>
          </p:cNvPr>
          <p:cNvSpPr>
            <a:spLocks noGrp="1"/>
          </p:cNvSpPr>
          <p:nvPr>
            <p:ph type="title"/>
          </p:nvPr>
        </p:nvSpPr>
        <p:spPr/>
        <p:txBody>
          <a:bodyPr/>
          <a:lstStyle/>
          <a:p>
            <a:r>
              <a:rPr lang="de-CH" dirty="0"/>
              <a:t>Die dunkle Seite der Phantasie</a:t>
            </a:r>
            <a:endParaRPr lang="de-DE" dirty="0"/>
          </a:p>
        </p:txBody>
      </p:sp>
      <p:sp>
        <p:nvSpPr>
          <p:cNvPr id="2" name="Foliennummernplatzhalter 1">
            <a:extLst>
              <a:ext uri="{FF2B5EF4-FFF2-40B4-BE49-F238E27FC236}">
                <a16:creationId xmlns:a16="http://schemas.microsoft.com/office/drawing/2014/main" id="{C87600F2-6C84-4FD7-963D-E3C207BE527A}"/>
              </a:ext>
            </a:extLst>
          </p:cNvPr>
          <p:cNvSpPr>
            <a:spLocks noGrp="1"/>
          </p:cNvSpPr>
          <p:nvPr>
            <p:ph type="sldNum" sz="quarter" idx="12"/>
          </p:nvPr>
        </p:nvSpPr>
        <p:spPr/>
        <p:txBody>
          <a:bodyPr/>
          <a:lstStyle/>
          <a:p>
            <a:fld id="{4E471FF4-0C00-40C5-A66A-9E33A9528A29}" type="slidenum">
              <a:rPr lang="de-CH" smtClean="0"/>
              <a:t>5</a:t>
            </a:fld>
            <a:endParaRPr lang="de-CH"/>
          </a:p>
        </p:txBody>
      </p:sp>
      <p:cxnSp>
        <p:nvCxnSpPr>
          <p:cNvPr id="4" name="Gerade Verbindung mit Pfeil 3">
            <a:extLst>
              <a:ext uri="{FF2B5EF4-FFF2-40B4-BE49-F238E27FC236}">
                <a16:creationId xmlns:a16="http://schemas.microsoft.com/office/drawing/2014/main" id="{7A31D233-BD02-45CE-8972-FB465205EB08}"/>
              </a:ext>
            </a:extLst>
          </p:cNvPr>
          <p:cNvCxnSpPr>
            <a:cxnSpLocks/>
          </p:cNvCxnSpPr>
          <p:nvPr/>
        </p:nvCxnSpPr>
        <p:spPr>
          <a:xfrm>
            <a:off x="-476250" y="3471435"/>
            <a:ext cx="10782300"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AA820010-5641-4748-84C6-166C0A4763E2}"/>
              </a:ext>
            </a:extLst>
          </p:cNvPr>
          <p:cNvSpPr txBox="1"/>
          <p:nvPr/>
        </p:nvSpPr>
        <p:spPr>
          <a:xfrm>
            <a:off x="811306" y="1981198"/>
            <a:ext cx="1854732" cy="1292662"/>
          </a:xfrm>
          <a:prstGeom prst="rect">
            <a:avLst/>
          </a:prstGeom>
          <a:noFill/>
        </p:spPr>
        <p:txBody>
          <a:bodyPr wrap="square" rtlCol="0">
            <a:spAutoFit/>
          </a:bodyPr>
          <a:lstStyle/>
          <a:p>
            <a:pPr>
              <a:lnSpc>
                <a:spcPts val="1800"/>
              </a:lnSpc>
            </a:pPr>
            <a:r>
              <a:rPr lang="de-CH" dirty="0"/>
              <a:t>Kreativität</a:t>
            </a:r>
          </a:p>
          <a:p>
            <a:pPr>
              <a:lnSpc>
                <a:spcPts val="1800"/>
              </a:lnSpc>
            </a:pPr>
            <a:r>
              <a:rPr lang="de-CH" dirty="0"/>
              <a:t>Ausdruck in Bild, Musik, Wort, Romanen</a:t>
            </a:r>
          </a:p>
          <a:p>
            <a:endParaRPr lang="de-DE" dirty="0"/>
          </a:p>
        </p:txBody>
      </p:sp>
      <p:sp>
        <p:nvSpPr>
          <p:cNvPr id="6" name="Textfeld 5">
            <a:extLst>
              <a:ext uri="{FF2B5EF4-FFF2-40B4-BE49-F238E27FC236}">
                <a16:creationId xmlns:a16="http://schemas.microsoft.com/office/drawing/2014/main" id="{BD4E923C-0C8F-4A04-971F-40CA66FF9411}"/>
              </a:ext>
            </a:extLst>
          </p:cNvPr>
          <p:cNvSpPr txBox="1"/>
          <p:nvPr/>
        </p:nvSpPr>
        <p:spPr>
          <a:xfrm>
            <a:off x="2855268" y="1981198"/>
            <a:ext cx="1546412" cy="646331"/>
          </a:xfrm>
          <a:prstGeom prst="rect">
            <a:avLst/>
          </a:prstGeom>
          <a:noFill/>
        </p:spPr>
        <p:txBody>
          <a:bodyPr wrap="square" rtlCol="0">
            <a:spAutoFit/>
          </a:bodyPr>
          <a:lstStyle/>
          <a:p>
            <a:r>
              <a:rPr lang="de-CH" dirty="0"/>
              <a:t>Tagträume, Avatare</a:t>
            </a:r>
            <a:endParaRPr lang="de-DE" dirty="0"/>
          </a:p>
        </p:txBody>
      </p:sp>
      <p:pic>
        <p:nvPicPr>
          <p:cNvPr id="8" name="Grafik 7">
            <a:extLst>
              <a:ext uri="{FF2B5EF4-FFF2-40B4-BE49-F238E27FC236}">
                <a16:creationId xmlns:a16="http://schemas.microsoft.com/office/drawing/2014/main" id="{B7827B6F-EA14-4B54-B451-2ED8B42A6E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60229" y="2659861"/>
            <a:ext cx="2139881" cy="768163"/>
          </a:xfrm>
          <a:prstGeom prst="rect">
            <a:avLst/>
          </a:prstGeom>
        </p:spPr>
      </p:pic>
      <p:sp>
        <p:nvSpPr>
          <p:cNvPr id="17" name="Textfeld 16">
            <a:extLst>
              <a:ext uri="{FF2B5EF4-FFF2-40B4-BE49-F238E27FC236}">
                <a16:creationId xmlns:a16="http://schemas.microsoft.com/office/drawing/2014/main" id="{04B228FA-EEB6-4F7A-A5F5-42AD38A57A37}"/>
              </a:ext>
            </a:extLst>
          </p:cNvPr>
          <p:cNvSpPr txBox="1"/>
          <p:nvPr/>
        </p:nvSpPr>
        <p:spPr>
          <a:xfrm>
            <a:off x="4872337" y="1981198"/>
            <a:ext cx="1546412" cy="1018869"/>
          </a:xfrm>
          <a:prstGeom prst="rect">
            <a:avLst/>
          </a:prstGeom>
          <a:noFill/>
        </p:spPr>
        <p:txBody>
          <a:bodyPr wrap="square" rtlCol="0">
            <a:spAutoFit/>
          </a:bodyPr>
          <a:lstStyle/>
          <a:p>
            <a:pPr>
              <a:lnSpc>
                <a:spcPts val="1800"/>
              </a:lnSpc>
            </a:pPr>
            <a:r>
              <a:rPr lang="de-CH" dirty="0"/>
              <a:t>Erotische Fantasien</a:t>
            </a:r>
          </a:p>
          <a:p>
            <a:pPr>
              <a:lnSpc>
                <a:spcPts val="1800"/>
              </a:lnSpc>
            </a:pPr>
            <a:r>
              <a:rPr lang="de-CH" dirty="0"/>
              <a:t>Sexuelle Stimulation</a:t>
            </a:r>
            <a:endParaRPr lang="de-DE" dirty="0"/>
          </a:p>
        </p:txBody>
      </p:sp>
      <p:sp>
        <p:nvSpPr>
          <p:cNvPr id="20" name="Textfeld 19">
            <a:extLst>
              <a:ext uri="{FF2B5EF4-FFF2-40B4-BE49-F238E27FC236}">
                <a16:creationId xmlns:a16="http://schemas.microsoft.com/office/drawing/2014/main" id="{9F99BC4F-3DDB-42C1-8CAA-9F121AB9DCD1}"/>
              </a:ext>
            </a:extLst>
          </p:cNvPr>
          <p:cNvSpPr txBox="1"/>
          <p:nvPr/>
        </p:nvSpPr>
        <p:spPr>
          <a:xfrm>
            <a:off x="-278296" y="1494535"/>
            <a:ext cx="11001198" cy="369332"/>
          </a:xfrm>
          <a:prstGeom prst="rect">
            <a:avLst/>
          </a:prstGeom>
          <a:solidFill>
            <a:srgbClr val="FF8517"/>
          </a:solidFill>
          <a:ln>
            <a:noFill/>
          </a:ln>
        </p:spPr>
        <p:txBody>
          <a:bodyPr wrap="square" rtlCol="0">
            <a:spAutoFit/>
          </a:bodyPr>
          <a:lstStyle/>
          <a:p>
            <a:pPr algn="ctr"/>
            <a:r>
              <a:rPr lang="de-CH" spc="600" dirty="0">
                <a:solidFill>
                  <a:schemeClr val="bg1"/>
                </a:solidFill>
              </a:rPr>
              <a:t>Gute Gefühle in der Fantasie</a:t>
            </a:r>
            <a:endParaRPr lang="de-DE" spc="600" dirty="0">
              <a:solidFill>
                <a:schemeClr val="bg1"/>
              </a:solidFill>
            </a:endParaRPr>
          </a:p>
        </p:txBody>
      </p:sp>
      <p:sp>
        <p:nvSpPr>
          <p:cNvPr id="21" name="Textfeld 20">
            <a:extLst>
              <a:ext uri="{FF2B5EF4-FFF2-40B4-BE49-F238E27FC236}">
                <a16:creationId xmlns:a16="http://schemas.microsoft.com/office/drawing/2014/main" id="{3B19224D-F12F-468A-96BB-8B3056928224}"/>
              </a:ext>
            </a:extLst>
          </p:cNvPr>
          <p:cNvSpPr txBox="1"/>
          <p:nvPr/>
        </p:nvSpPr>
        <p:spPr>
          <a:xfrm>
            <a:off x="7012217" y="1981198"/>
            <a:ext cx="2571053" cy="1226041"/>
          </a:xfrm>
          <a:prstGeom prst="rect">
            <a:avLst/>
          </a:prstGeom>
          <a:noFill/>
        </p:spPr>
        <p:txBody>
          <a:bodyPr wrap="square" rtlCol="0">
            <a:spAutoFit/>
          </a:bodyPr>
          <a:lstStyle/>
          <a:p>
            <a:pPr>
              <a:lnSpc>
                <a:spcPts val="1800"/>
              </a:lnSpc>
            </a:pPr>
            <a:r>
              <a:rPr lang="de-CH" dirty="0"/>
              <a:t>Alternative Lebensentwürfe in der Fantasie trotz trister Realität </a:t>
            </a:r>
            <a:r>
              <a:rPr lang="de-CH" sz="1100" dirty="0"/>
              <a:t>(vom Gefangenenlager bis zur Partnerschaft)</a:t>
            </a:r>
            <a:endParaRPr lang="de-DE" dirty="0"/>
          </a:p>
        </p:txBody>
      </p:sp>
      <p:sp>
        <p:nvSpPr>
          <p:cNvPr id="22" name="Textfeld 21">
            <a:extLst>
              <a:ext uri="{FF2B5EF4-FFF2-40B4-BE49-F238E27FC236}">
                <a16:creationId xmlns:a16="http://schemas.microsoft.com/office/drawing/2014/main" id="{9301BAEE-45CC-4651-A54D-42A3225632B8}"/>
              </a:ext>
            </a:extLst>
          </p:cNvPr>
          <p:cNvSpPr txBox="1"/>
          <p:nvPr/>
        </p:nvSpPr>
        <p:spPr>
          <a:xfrm>
            <a:off x="7153835" y="3496242"/>
            <a:ext cx="2673522" cy="1200329"/>
          </a:xfrm>
          <a:prstGeom prst="rect">
            <a:avLst/>
          </a:prstGeom>
          <a:solidFill>
            <a:srgbClr val="C00000"/>
          </a:solidFill>
        </p:spPr>
        <p:txBody>
          <a:bodyPr wrap="square" rtlCol="0">
            <a:spAutoFit/>
          </a:bodyPr>
          <a:lstStyle/>
          <a:p>
            <a:r>
              <a:rPr lang="de-CH" dirty="0">
                <a:solidFill>
                  <a:schemeClr val="bg1"/>
                </a:solidFill>
              </a:rPr>
              <a:t>Pädophilie</a:t>
            </a:r>
          </a:p>
          <a:p>
            <a:r>
              <a:rPr lang="de-CH" dirty="0">
                <a:solidFill>
                  <a:schemeClr val="bg1"/>
                </a:solidFill>
              </a:rPr>
              <a:t>Sadismus</a:t>
            </a:r>
          </a:p>
          <a:p>
            <a:r>
              <a:rPr lang="de-CH" dirty="0">
                <a:solidFill>
                  <a:schemeClr val="bg1"/>
                </a:solidFill>
              </a:rPr>
              <a:t>Perverse Fantasien von Qual, Mord, Massaker </a:t>
            </a:r>
          </a:p>
        </p:txBody>
      </p:sp>
      <p:pic>
        <p:nvPicPr>
          <p:cNvPr id="25" name="Grafik 24">
            <a:extLst>
              <a:ext uri="{FF2B5EF4-FFF2-40B4-BE49-F238E27FC236}">
                <a16:creationId xmlns:a16="http://schemas.microsoft.com/office/drawing/2014/main" id="{A33BDCFE-5A3B-4B55-ABFC-7C5006E69C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77333" y="4760712"/>
            <a:ext cx="2673521" cy="1438959"/>
          </a:xfrm>
          <a:prstGeom prst="rect">
            <a:avLst/>
          </a:prstGeom>
          <a:ln>
            <a:noFill/>
          </a:ln>
        </p:spPr>
      </p:pic>
    </p:spTree>
    <p:extLst>
      <p:ext uri="{BB962C8B-B14F-4D97-AF65-F5344CB8AC3E}">
        <p14:creationId xmlns:p14="http://schemas.microsoft.com/office/powerpoint/2010/main" val="321883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8FB8C-D901-49A0-AA95-432A5BDB3302}"/>
              </a:ext>
            </a:extLst>
          </p:cNvPr>
          <p:cNvSpPr>
            <a:spLocks noGrp="1"/>
          </p:cNvSpPr>
          <p:nvPr>
            <p:ph type="title"/>
          </p:nvPr>
        </p:nvSpPr>
        <p:spPr/>
        <p:txBody>
          <a:bodyPr/>
          <a:lstStyle/>
          <a:p>
            <a:r>
              <a:rPr lang="de-CH" dirty="0"/>
              <a:t>Übersicht </a:t>
            </a:r>
            <a:endParaRPr lang="de-DE" dirty="0"/>
          </a:p>
        </p:txBody>
      </p:sp>
      <p:sp>
        <p:nvSpPr>
          <p:cNvPr id="3" name="Inhaltsplatzhalter 2">
            <a:extLst>
              <a:ext uri="{FF2B5EF4-FFF2-40B4-BE49-F238E27FC236}">
                <a16:creationId xmlns:a16="http://schemas.microsoft.com/office/drawing/2014/main" id="{AC539B9D-CFD4-49F8-99C2-BBE2136B16A8}"/>
              </a:ext>
            </a:extLst>
          </p:cNvPr>
          <p:cNvSpPr>
            <a:spLocks noGrp="1"/>
          </p:cNvSpPr>
          <p:nvPr>
            <p:ph idx="1"/>
          </p:nvPr>
        </p:nvSpPr>
        <p:spPr/>
        <p:txBody>
          <a:bodyPr/>
          <a:lstStyle/>
          <a:p>
            <a:pPr lvl="0"/>
            <a:r>
              <a:rPr lang="de-DE" dirty="0"/>
              <a:t>Tagträume / Fantasie als Fluchtort</a:t>
            </a:r>
          </a:p>
          <a:p>
            <a:pPr lvl="0"/>
            <a:r>
              <a:rPr lang="de-DE" dirty="0"/>
              <a:t>Fantasy-Spiele / Internetsucht / Porno- und Gewalt im Web</a:t>
            </a:r>
          </a:p>
          <a:p>
            <a:pPr lvl="0"/>
            <a:r>
              <a:rPr lang="de-DE" dirty="0"/>
              <a:t>Fantasie als Symptom in der Psychotherapie</a:t>
            </a:r>
          </a:p>
          <a:p>
            <a:pPr lvl="0"/>
            <a:r>
              <a:rPr lang="de-DE" dirty="0"/>
              <a:t>Dissoziative Identitätsstörung</a:t>
            </a:r>
          </a:p>
          <a:p>
            <a:pPr lvl="0"/>
            <a:r>
              <a:rPr lang="de-DE" dirty="0"/>
              <a:t>Fantasie als Projektionsfläche und Probehandeln</a:t>
            </a:r>
          </a:p>
          <a:p>
            <a:pPr lvl="0"/>
            <a:r>
              <a:rPr lang="de-DE" dirty="0"/>
              <a:t>Wenn Fantasien destruktiv werden</a:t>
            </a:r>
          </a:p>
          <a:p>
            <a:pPr lvl="0"/>
            <a:r>
              <a:rPr lang="de-DE" dirty="0"/>
              <a:t>Ethischer Umgang mit Phantasien in der Therapie</a:t>
            </a:r>
          </a:p>
          <a:p>
            <a:endParaRPr lang="de-DE" dirty="0"/>
          </a:p>
        </p:txBody>
      </p:sp>
      <p:sp>
        <p:nvSpPr>
          <p:cNvPr id="4" name="Foliennummernplatzhalter 3">
            <a:extLst>
              <a:ext uri="{FF2B5EF4-FFF2-40B4-BE49-F238E27FC236}">
                <a16:creationId xmlns:a16="http://schemas.microsoft.com/office/drawing/2014/main" id="{B0058389-FC06-4843-96FA-4A72283DC57B}"/>
              </a:ext>
            </a:extLst>
          </p:cNvPr>
          <p:cNvSpPr>
            <a:spLocks noGrp="1"/>
          </p:cNvSpPr>
          <p:nvPr>
            <p:ph type="sldNum" sz="quarter" idx="12"/>
          </p:nvPr>
        </p:nvSpPr>
        <p:spPr/>
        <p:txBody>
          <a:bodyPr/>
          <a:lstStyle/>
          <a:p>
            <a:fld id="{4E471FF4-0C00-40C5-A66A-9E33A9528A29}" type="slidenum">
              <a:rPr lang="de-CH" smtClean="0"/>
              <a:pPr/>
              <a:t>6</a:t>
            </a:fld>
            <a:endParaRPr lang="de-CH"/>
          </a:p>
        </p:txBody>
      </p:sp>
    </p:spTree>
    <p:extLst>
      <p:ext uri="{BB962C8B-B14F-4D97-AF65-F5344CB8AC3E}">
        <p14:creationId xmlns:p14="http://schemas.microsoft.com/office/powerpoint/2010/main" val="77847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Kreativität</a:t>
            </a:r>
          </a:p>
        </p:txBody>
      </p:sp>
      <p:sp>
        <p:nvSpPr>
          <p:cNvPr id="3" name="Inhaltsplatzhalter 2"/>
          <p:cNvSpPr>
            <a:spLocks noGrp="1"/>
          </p:cNvSpPr>
          <p:nvPr>
            <p:ph idx="1"/>
          </p:nvPr>
        </p:nvSpPr>
        <p:spPr>
          <a:xfrm>
            <a:off x="5096435" y="1648843"/>
            <a:ext cx="5025465" cy="4528120"/>
          </a:xfrm>
        </p:spPr>
        <p:txBody>
          <a:bodyPr>
            <a:normAutofit/>
          </a:bodyPr>
          <a:lstStyle/>
          <a:p>
            <a:r>
              <a:rPr lang="de-CH" dirty="0"/>
              <a:t>Film und Internet als Plattformen der Fantasie</a:t>
            </a:r>
          </a:p>
          <a:p>
            <a:r>
              <a:rPr lang="de-CH" dirty="0"/>
              <a:t>Avatar – Verkörperung des Benutzers im Cyberspace</a:t>
            </a:r>
          </a:p>
          <a:p>
            <a:r>
              <a:rPr lang="de-CH" dirty="0"/>
              <a:t>künstliche Welten</a:t>
            </a:r>
          </a:p>
          <a:p>
            <a:r>
              <a:rPr lang="de-CH" dirty="0"/>
              <a:t>Millionen-Erfolg Harry Potter</a:t>
            </a:r>
          </a:p>
          <a:p>
            <a:r>
              <a:rPr lang="de-CH" dirty="0"/>
              <a:t>Schon früher: Science Fiction, Belletristik, Phantasiewelten in Novellen und Bildern</a:t>
            </a:r>
          </a:p>
        </p:txBody>
      </p:sp>
      <p:sp>
        <p:nvSpPr>
          <p:cNvPr id="4" name="Foliennummernplatzhalter 3"/>
          <p:cNvSpPr>
            <a:spLocks noGrp="1"/>
          </p:cNvSpPr>
          <p:nvPr>
            <p:ph type="sldNum" sz="quarter" idx="12"/>
          </p:nvPr>
        </p:nvSpPr>
        <p:spPr/>
        <p:txBody>
          <a:bodyPr/>
          <a:lstStyle/>
          <a:p>
            <a:fld id="{4E471FF4-0C00-40C5-A66A-9E33A9528A29}" type="slidenum">
              <a:rPr lang="de-CH" smtClean="0"/>
              <a:t>7</a:t>
            </a:fld>
            <a:endParaRPr lang="de-CH"/>
          </a:p>
        </p:txBody>
      </p:sp>
      <p:pic>
        <p:nvPicPr>
          <p:cNvPr id="6" name="Grafik 5">
            <a:extLst>
              <a:ext uri="{FF2B5EF4-FFF2-40B4-BE49-F238E27FC236}">
                <a16:creationId xmlns:a16="http://schemas.microsoft.com/office/drawing/2014/main" id="{C1FCDF6B-D7B4-4088-A4EC-0905900ECD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466" y="1648843"/>
            <a:ext cx="5583525" cy="3146810"/>
          </a:xfrm>
          <a:prstGeom prst="rect">
            <a:avLst/>
          </a:prstGeom>
        </p:spPr>
      </p:pic>
      <p:pic>
        <p:nvPicPr>
          <p:cNvPr id="5" name="Grafik 4">
            <a:extLst>
              <a:ext uri="{FF2B5EF4-FFF2-40B4-BE49-F238E27FC236}">
                <a16:creationId xmlns:a16="http://schemas.microsoft.com/office/drawing/2014/main" id="{99751DF5-C853-4F56-9E9A-CD0CDF1001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00675">
            <a:off x="-166341" y="3745656"/>
            <a:ext cx="4862395" cy="2735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159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Tagträume – Fantasie wird zum Fluchtort</a:t>
            </a:r>
          </a:p>
        </p:txBody>
      </p:sp>
      <p:sp>
        <p:nvSpPr>
          <p:cNvPr id="3" name="Inhaltsplatzhalter 2"/>
          <p:cNvSpPr>
            <a:spLocks noGrp="1"/>
          </p:cNvSpPr>
          <p:nvPr>
            <p:ph idx="1"/>
          </p:nvPr>
        </p:nvSpPr>
        <p:spPr>
          <a:xfrm>
            <a:off x="5096435" y="1648843"/>
            <a:ext cx="5025465" cy="4528120"/>
          </a:xfrm>
        </p:spPr>
        <p:txBody>
          <a:bodyPr>
            <a:normAutofit fontScale="92500"/>
          </a:bodyPr>
          <a:lstStyle/>
          <a:p>
            <a:r>
              <a:rPr lang="de-CH" dirty="0"/>
              <a:t>Der schüchterne, gemobbte Bub lebt in Heldenfantasien als Entdecker und Herrscher</a:t>
            </a:r>
          </a:p>
          <a:p>
            <a:r>
              <a:rPr lang="de-CH" dirty="0"/>
              <a:t>Das dickliche Mädchen stellt sich im Internet als grossgewachsene, schlanke Frau mit wohlgeformten Brüsten dar.</a:t>
            </a:r>
          </a:p>
          <a:p>
            <a:r>
              <a:rPr lang="de-CH" u="sng" dirty="0"/>
              <a:t>Dysfunktional</a:t>
            </a:r>
            <a:r>
              <a:rPr lang="de-CH" dirty="0"/>
              <a:t>: Tagträume übernehmen Wirklichkeitsfunktion, stören Schule, Arbeit, und Beziehungen</a:t>
            </a:r>
          </a:p>
        </p:txBody>
      </p:sp>
      <p:sp>
        <p:nvSpPr>
          <p:cNvPr id="4" name="Foliennummernplatzhalter 3"/>
          <p:cNvSpPr>
            <a:spLocks noGrp="1"/>
          </p:cNvSpPr>
          <p:nvPr>
            <p:ph type="sldNum" sz="quarter" idx="12"/>
          </p:nvPr>
        </p:nvSpPr>
        <p:spPr/>
        <p:txBody>
          <a:bodyPr/>
          <a:lstStyle/>
          <a:p>
            <a:fld id="{4E471FF4-0C00-40C5-A66A-9E33A9528A29}" type="slidenum">
              <a:rPr lang="de-CH" smtClean="0"/>
              <a:t>8</a:t>
            </a:fld>
            <a:endParaRPr lang="de-CH"/>
          </a:p>
        </p:txBody>
      </p:sp>
      <p:pic>
        <p:nvPicPr>
          <p:cNvPr id="7" name="Grafik 6" descr="Ein Bild, das Baum, Pflanze enthält.&#10;&#10;Automatisch generierte Beschreibung">
            <a:extLst>
              <a:ext uri="{FF2B5EF4-FFF2-40B4-BE49-F238E27FC236}">
                <a16:creationId xmlns:a16="http://schemas.microsoft.com/office/drawing/2014/main" id="{8426C9F3-3E03-435D-8FDD-2DA08179D1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334" y="1648844"/>
            <a:ext cx="5133350" cy="3158668"/>
          </a:xfrm>
          <a:prstGeom prst="rect">
            <a:avLst/>
          </a:prstGeom>
        </p:spPr>
      </p:pic>
    </p:spTree>
    <p:extLst>
      <p:ext uri="{BB962C8B-B14F-4D97-AF65-F5344CB8AC3E}">
        <p14:creationId xmlns:p14="http://schemas.microsoft.com/office/powerpoint/2010/main" val="168573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E16C5-A143-4396-8B63-5F6D54014FAC}"/>
              </a:ext>
            </a:extLst>
          </p:cNvPr>
          <p:cNvSpPr>
            <a:spLocks noGrp="1"/>
          </p:cNvSpPr>
          <p:nvPr>
            <p:ph type="title"/>
          </p:nvPr>
        </p:nvSpPr>
        <p:spPr/>
        <p:txBody>
          <a:bodyPr/>
          <a:lstStyle/>
          <a:p>
            <a:r>
              <a:rPr lang="de-CH" dirty="0"/>
              <a:t>Maladaptive </a:t>
            </a:r>
            <a:r>
              <a:rPr lang="de-CH" dirty="0" err="1"/>
              <a:t>Daydreaming</a:t>
            </a:r>
            <a:endParaRPr lang="de-DE" dirty="0"/>
          </a:p>
        </p:txBody>
      </p:sp>
      <p:sp>
        <p:nvSpPr>
          <p:cNvPr id="3" name="Inhaltsplatzhalter 2">
            <a:extLst>
              <a:ext uri="{FF2B5EF4-FFF2-40B4-BE49-F238E27FC236}">
                <a16:creationId xmlns:a16="http://schemas.microsoft.com/office/drawing/2014/main" id="{FC61FB8A-5ED1-4695-8E75-D9E452538D9D}"/>
              </a:ext>
            </a:extLst>
          </p:cNvPr>
          <p:cNvSpPr>
            <a:spLocks noGrp="1"/>
          </p:cNvSpPr>
          <p:nvPr>
            <p:ph idx="1"/>
          </p:nvPr>
        </p:nvSpPr>
        <p:spPr>
          <a:xfrm>
            <a:off x="4986259" y="1648843"/>
            <a:ext cx="5135641" cy="4528120"/>
          </a:xfrm>
        </p:spPr>
        <p:txBody>
          <a:bodyPr/>
          <a:lstStyle/>
          <a:p>
            <a:r>
              <a:rPr lang="de-CH" dirty="0"/>
              <a:t>Psychische Störung mit exzessiven Tagträumen</a:t>
            </a:r>
          </a:p>
          <a:p>
            <a:r>
              <a:rPr lang="de-CH" dirty="0"/>
              <a:t>Forschungen Prof. E. </a:t>
            </a:r>
            <a:r>
              <a:rPr lang="de-CH" dirty="0" err="1"/>
              <a:t>Somer</a:t>
            </a:r>
            <a:r>
              <a:rPr lang="de-CH" dirty="0"/>
              <a:t>, Haifa</a:t>
            </a:r>
          </a:p>
          <a:p>
            <a:r>
              <a:rPr lang="de-CH" dirty="0"/>
              <a:t>Meist im Kontext von äusseren Belastungen, Mobbing, Trauma</a:t>
            </a:r>
            <a:endParaRPr lang="de-DE" dirty="0"/>
          </a:p>
        </p:txBody>
      </p:sp>
      <p:sp>
        <p:nvSpPr>
          <p:cNvPr id="4" name="Foliennummernplatzhalter 3">
            <a:extLst>
              <a:ext uri="{FF2B5EF4-FFF2-40B4-BE49-F238E27FC236}">
                <a16:creationId xmlns:a16="http://schemas.microsoft.com/office/drawing/2014/main" id="{0144C07F-FCBA-436F-9EE7-24C56C9EF526}"/>
              </a:ext>
            </a:extLst>
          </p:cNvPr>
          <p:cNvSpPr>
            <a:spLocks noGrp="1"/>
          </p:cNvSpPr>
          <p:nvPr>
            <p:ph type="sldNum" sz="quarter" idx="12"/>
          </p:nvPr>
        </p:nvSpPr>
        <p:spPr/>
        <p:txBody>
          <a:bodyPr/>
          <a:lstStyle/>
          <a:p>
            <a:fld id="{4E471FF4-0C00-40C5-A66A-9E33A9528A29}" type="slidenum">
              <a:rPr lang="de-CH" smtClean="0"/>
              <a:pPr/>
              <a:t>9</a:t>
            </a:fld>
            <a:endParaRPr lang="de-CH"/>
          </a:p>
        </p:txBody>
      </p:sp>
      <p:pic>
        <p:nvPicPr>
          <p:cNvPr id="5" name="Grafik 4">
            <a:extLst>
              <a:ext uri="{FF2B5EF4-FFF2-40B4-BE49-F238E27FC236}">
                <a16:creationId xmlns:a16="http://schemas.microsoft.com/office/drawing/2014/main" id="{05F743D9-A390-4ACC-9530-0AE795377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985" y="1648843"/>
            <a:ext cx="5704686" cy="3160598"/>
          </a:xfrm>
          <a:prstGeom prst="rect">
            <a:avLst/>
          </a:prstGeom>
        </p:spPr>
      </p:pic>
    </p:spTree>
    <p:extLst>
      <p:ext uri="{BB962C8B-B14F-4D97-AF65-F5344CB8AC3E}">
        <p14:creationId xmlns:p14="http://schemas.microsoft.com/office/powerpoint/2010/main" val="2431775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Vorlage_Modul1" id="{84EABF2B-CE86-456E-B08D-DD3079E3FACA}" vid="{74B5B4BC-F29D-43EC-9796-8FE3F81D20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2441</Words>
  <Application>Microsoft Office PowerPoint</Application>
  <PresentationFormat>Benutzerdefiniert</PresentationFormat>
  <Paragraphs>250</Paragraphs>
  <Slides>41</Slides>
  <Notes>17</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41</vt:i4>
      </vt:variant>
    </vt:vector>
  </HeadingPairs>
  <TitlesOfParts>
    <vt:vector size="45" baseType="lpstr">
      <vt:lpstr>Arial</vt:lpstr>
      <vt:lpstr>Calibri</vt:lpstr>
      <vt:lpstr>Cambria</vt:lpstr>
      <vt:lpstr>Office Theme</vt:lpstr>
      <vt:lpstr>PowerPoint-Präsentation</vt:lpstr>
      <vt:lpstr>Fragestellung</vt:lpstr>
      <vt:lpstr>Definition «Fantasie»</vt:lpstr>
      <vt:lpstr>Ein kleiner Blick in die weite Welt der Fantasie</vt:lpstr>
      <vt:lpstr>Die dunkle Seite der Phantasie</vt:lpstr>
      <vt:lpstr>Übersicht </vt:lpstr>
      <vt:lpstr>Kreativität</vt:lpstr>
      <vt:lpstr>Tagträume – Fantasie wird zum Fluchtort</vt:lpstr>
      <vt:lpstr>Maladaptive Daydreaming</vt:lpstr>
      <vt:lpstr>Maladaptive Daydreaming Scale (2016)</vt:lpstr>
      <vt:lpstr>Das Internet als Plattform der Fantasiewelten</vt:lpstr>
      <vt:lpstr>Fantasiewelten</vt:lpstr>
      <vt:lpstr>Cyberspiel-Abhängigkeit (nicht-substanzgebundene Sucht)</vt:lpstr>
      <vt:lpstr>Neurobiologie: Der Dopamin-Anker</vt:lpstr>
      <vt:lpstr>Machen Killerspiele aggressiv?</vt:lpstr>
      <vt:lpstr>Gewaltverstärkung oder Abreaktion?</vt:lpstr>
      <vt:lpstr>Internetfantasien &gt;&gt;&gt; Straftaten</vt:lpstr>
      <vt:lpstr>Studie *: führt Fantasie zu mehr Straftaten?</vt:lpstr>
      <vt:lpstr>Phantasie als Symptom in der Psychotherapie</vt:lpstr>
      <vt:lpstr>Extremtraumatisierung Dissoziation</vt:lpstr>
      <vt:lpstr>Multiple Persönlichkeiten</vt:lpstr>
      <vt:lpstr>Meine erste Begegnung</vt:lpstr>
      <vt:lpstr>Lebensgeschichte von „Cornelia“</vt:lpstr>
      <vt:lpstr>Drogen, Psychotherapie, Ashram</vt:lpstr>
      <vt:lpstr>2 Hauptfiguren: Conny und Nelle</vt:lpstr>
      <vt:lpstr>Dissoziation, Amnesie</vt:lpstr>
      <vt:lpstr>Arbeit mit Phantasien in der Psychotherapie</vt:lpstr>
      <vt:lpstr>Psychodynamik der Fantasie in der Therapie</vt:lpstr>
      <vt:lpstr>Psychoanalyse</vt:lpstr>
      <vt:lpstr>«libidinöse Impulse» - Ein Beispiel </vt:lpstr>
      <vt:lpstr>Imagination und «Stuhlarbeit» / RESCRIPTING</vt:lpstr>
      <vt:lpstr>Wenn Phantasien  destruktiv werden</vt:lpstr>
      <vt:lpstr>Psychoanalyse: «Übertragungsliebe»</vt:lpstr>
      <vt:lpstr>Sexuelle Phantasien des Therapeuten</vt:lpstr>
      <vt:lpstr>Die Macht der Phantasie – trotz Fachausbildung</vt:lpstr>
      <vt:lpstr>Abstinenz</vt:lpstr>
      <vt:lpstr>Heilen durch Liebe?</vt:lpstr>
      <vt:lpstr>Zwischen Fantasie und Verantwortung</vt:lpstr>
      <vt:lpstr>Scheitern akzeptieren – Kraft der Fantasie behalten</vt:lpstr>
      <vt:lpstr>Fazit: Was bedeutet Reife im Umgang mit Fantasien?</vt:lpstr>
      <vt:lpstr>Besten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Vom Umgang mit Fantasie</dc:title>
  <dc:creator>Samuel Pfeifer</dc:creator>
  <cp:lastModifiedBy>Samuel Pfeifer</cp:lastModifiedBy>
  <cp:revision>196</cp:revision>
  <dcterms:created xsi:type="dcterms:W3CDTF">2018-10-24T08:13:29Z</dcterms:created>
  <dcterms:modified xsi:type="dcterms:W3CDTF">2019-09-05T07:33:42Z</dcterms:modified>
</cp:coreProperties>
</file>