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407" r:id="rId3"/>
    <p:sldId id="386" r:id="rId4"/>
    <p:sldId id="388" r:id="rId5"/>
    <p:sldId id="385" r:id="rId6"/>
    <p:sldId id="387" r:id="rId7"/>
    <p:sldId id="389" r:id="rId8"/>
    <p:sldId id="358" r:id="rId9"/>
    <p:sldId id="390" r:id="rId10"/>
    <p:sldId id="391" r:id="rId11"/>
    <p:sldId id="392" r:id="rId12"/>
    <p:sldId id="393" r:id="rId13"/>
    <p:sldId id="394" r:id="rId14"/>
    <p:sldId id="395" r:id="rId15"/>
    <p:sldId id="384" r:id="rId16"/>
    <p:sldId id="399" r:id="rId17"/>
    <p:sldId id="404" r:id="rId18"/>
    <p:sldId id="354" r:id="rId19"/>
    <p:sldId id="355" r:id="rId20"/>
    <p:sldId id="403" r:id="rId21"/>
    <p:sldId id="359" r:id="rId22"/>
    <p:sldId id="350" r:id="rId23"/>
    <p:sldId id="352" r:id="rId24"/>
    <p:sldId id="363" r:id="rId25"/>
    <p:sldId id="400" r:id="rId26"/>
    <p:sldId id="364" r:id="rId27"/>
    <p:sldId id="406" r:id="rId28"/>
    <p:sldId id="383" r:id="rId29"/>
    <p:sldId id="351" r:id="rId30"/>
    <p:sldId id="366" r:id="rId31"/>
    <p:sldId id="367" r:id="rId32"/>
    <p:sldId id="379" r:id="rId33"/>
    <p:sldId id="380" r:id="rId34"/>
    <p:sldId id="381" r:id="rId35"/>
    <p:sldId id="382" r:id="rId36"/>
    <p:sldId id="368" r:id="rId37"/>
    <p:sldId id="405" r:id="rId38"/>
    <p:sldId id="371" r:id="rId39"/>
    <p:sldId id="372" r:id="rId40"/>
    <p:sldId id="374" r:id="rId41"/>
    <p:sldId id="375" r:id="rId42"/>
    <p:sldId id="376" r:id="rId43"/>
    <p:sldId id="408" r:id="rId44"/>
    <p:sldId id="37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4730" autoAdjust="0"/>
  </p:normalViewPr>
  <p:slideViewPr>
    <p:cSldViewPr>
      <p:cViewPr>
        <p:scale>
          <a:sx n="52" d="100"/>
          <a:sy n="52" d="100"/>
        </p:scale>
        <p:origin x="-2406" y="-1254"/>
      </p:cViewPr>
      <p:guideLst>
        <p:guide orient="horz" pos="2160"/>
        <p:guide pos="2880"/>
      </p:guideLst>
    </p:cSldViewPr>
  </p:slideViewPr>
  <p:outlineViewPr>
    <p:cViewPr>
      <p:scale>
        <a:sx n="33" d="100"/>
        <a:sy n="33" d="100"/>
      </p:scale>
      <p:origin x="0" y="19110"/>
    </p:cViewPr>
  </p:outlineViewPr>
  <p:notesTextViewPr>
    <p:cViewPr>
      <p:scale>
        <a:sx n="1" d="1"/>
        <a:sy n="1" d="1"/>
      </p:scale>
      <p:origin x="0" y="0"/>
    </p:cViewPr>
  </p:notesTextViewPr>
  <p:sorterViewPr>
    <p:cViewPr>
      <p:scale>
        <a:sx n="78" d="100"/>
        <a:sy n="78" d="100"/>
      </p:scale>
      <p:origin x="0" y="0"/>
    </p:cViewPr>
  </p:sorterViewPr>
  <p:notesViewPr>
    <p:cSldViewPr>
      <p:cViewPr varScale="1">
        <p:scale>
          <a:sx n="53" d="100"/>
          <a:sy n="53" d="100"/>
        </p:scale>
        <p:origin x="-29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068960" y="179512"/>
            <a:ext cx="3547864" cy="457200"/>
          </a:xfrm>
          <a:prstGeom prst="rect">
            <a:avLst/>
          </a:prstGeom>
        </p:spPr>
        <p:txBody>
          <a:bodyPr vert="horz" lIns="91440" tIns="45720" rIns="91440" bIns="45720" rtlCol="0"/>
          <a:lstStyle>
            <a:lvl1pPr algn="r">
              <a:defRPr sz="1200"/>
            </a:lvl1pPr>
          </a:lstStyle>
          <a:p>
            <a:r>
              <a:rPr lang="de-CH" dirty="0"/>
              <a:t>Dr. med. Samuel Pfeifer: Plädoyer für die Schwachheit in einer Welt der Starken – Sursee 2013</a:t>
            </a:r>
          </a:p>
        </p:txBody>
      </p:sp>
      <p:sp>
        <p:nvSpPr>
          <p:cNvPr id="4" name="Fußzeilenplatzhalter 3"/>
          <p:cNvSpPr>
            <a:spLocks noGrp="1"/>
          </p:cNvSpPr>
          <p:nvPr>
            <p:ph type="ftr" sz="quarter" idx="2"/>
          </p:nvPr>
        </p:nvSpPr>
        <p:spPr>
          <a:xfrm>
            <a:off x="548680" y="8532440"/>
            <a:ext cx="2971800" cy="457200"/>
          </a:xfrm>
          <a:prstGeom prst="rect">
            <a:avLst/>
          </a:prstGeom>
        </p:spPr>
        <p:txBody>
          <a:bodyPr vert="horz" lIns="91440" tIns="45720" rIns="91440" bIns="45720" rtlCol="0" anchor="b"/>
          <a:lstStyle>
            <a:lvl1pPr algn="l">
              <a:defRPr sz="1200"/>
            </a:lvl1pPr>
          </a:lstStyle>
          <a:p>
            <a:r>
              <a:rPr lang="de-CH" dirty="0" smtClean="0"/>
              <a:t>www.seminare-ps.net</a:t>
            </a:r>
          </a:p>
          <a:p>
            <a:r>
              <a:rPr lang="de-CH" dirty="0" smtClean="0"/>
              <a:t>www.samuelpfeifer.com</a:t>
            </a:r>
            <a:endParaRPr lang="de-CH" dirty="0"/>
          </a:p>
        </p:txBody>
      </p:sp>
      <p:sp>
        <p:nvSpPr>
          <p:cNvPr id="5" name="Foliennummernplatzhalter 4"/>
          <p:cNvSpPr>
            <a:spLocks noGrp="1"/>
          </p:cNvSpPr>
          <p:nvPr>
            <p:ph type="sldNum" sz="quarter" idx="3"/>
          </p:nvPr>
        </p:nvSpPr>
        <p:spPr>
          <a:xfrm>
            <a:off x="3356992" y="8686800"/>
            <a:ext cx="2971800" cy="457200"/>
          </a:xfrm>
          <a:prstGeom prst="rect">
            <a:avLst/>
          </a:prstGeom>
        </p:spPr>
        <p:txBody>
          <a:bodyPr vert="horz" lIns="91440" tIns="45720" rIns="91440" bIns="45720" rtlCol="0" anchor="b"/>
          <a:lstStyle>
            <a:lvl1pPr algn="r">
              <a:defRPr sz="1200"/>
            </a:lvl1pPr>
          </a:lstStyle>
          <a:p>
            <a:fld id="{FE4720BD-7955-4B34-9FB9-31D860029BDB}" type="slidenum">
              <a:rPr lang="de-CH" smtClean="0"/>
              <a:t>‹Nr.›</a:t>
            </a:fld>
            <a:endParaRPr lang="de-CH" dirty="0"/>
          </a:p>
        </p:txBody>
      </p:sp>
    </p:spTree>
    <p:extLst>
      <p:ext uri="{BB962C8B-B14F-4D97-AF65-F5344CB8AC3E}">
        <p14:creationId xmlns:p14="http://schemas.microsoft.com/office/powerpoint/2010/main" val="267117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FD1FD-B62D-4692-B8E6-7640BBA53223}" type="datetimeFigureOut">
              <a:rPr lang="de-CH" smtClean="0"/>
              <a:t>18.05.2015</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C9692-F9B6-4752-82D8-A692B8862853}" type="slidenum">
              <a:rPr lang="de-CH" smtClean="0"/>
              <a:t>‹Nr.›</a:t>
            </a:fld>
            <a:endParaRPr lang="de-CH"/>
          </a:p>
        </p:txBody>
      </p:sp>
    </p:spTree>
    <p:extLst>
      <p:ext uri="{BB962C8B-B14F-4D97-AF65-F5344CB8AC3E}">
        <p14:creationId xmlns:p14="http://schemas.microsoft.com/office/powerpoint/2010/main" val="105576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de.wikipedia.org/w/index.php?title=Das_Rheinische_Grundgesetz&amp;action=edit&amp;section=1" TargetMode="External"/><Relationship Id="rId3" Type="http://schemas.openxmlformats.org/officeDocument/2006/relationships/hyperlink" Target="http://de.wikipedia.org/wiki/Rheinisch" TargetMode="External"/><Relationship Id="rId7" Type="http://schemas.openxmlformats.org/officeDocument/2006/relationships/hyperlink" Target="http://de.wikipedia.org/wiki/Konrad_Beikircher" TargetMode="External"/><Relationship Id="rId12" Type="http://schemas.openxmlformats.org/officeDocument/2006/relationships/hyperlink" Target="http://de.wikipedia.org/wiki/Jeck"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de.wikipedia.org/wiki/Rheinland" TargetMode="External"/><Relationship Id="rId11" Type="http://schemas.openxmlformats.org/officeDocument/2006/relationships/hyperlink" Target="http://de.wikipedia.org/wiki/N%C3%A4chstenliebe" TargetMode="External"/><Relationship Id="rId5" Type="http://schemas.openxmlformats.org/officeDocument/2006/relationships/hyperlink" Target="http://de.wikipedia.org/wiki/Redensart" TargetMode="External"/><Relationship Id="rId10" Type="http://schemas.openxmlformats.org/officeDocument/2006/relationships/hyperlink" Target="http://de.wikipedia.org/w/index.php?title=Das_Rheinische_Grundgesetz&amp;action=edit&amp;section=2" TargetMode="External"/><Relationship Id="rId4" Type="http://schemas.openxmlformats.org/officeDocument/2006/relationships/hyperlink" Target="http://de.wikipedia.org/wiki/Mundart" TargetMode="External"/><Relationship Id="rId9" Type="http://schemas.openxmlformats.org/officeDocument/2006/relationships/hyperlink" Target="http://de.wikipedia.org/wiki/Murk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bi.nlm.nih.gov/pubmed/20843873"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Und doch kam eine grosse psychiatrische Klinik nicht ohne geschlossene Abteilungen</a:t>
            </a:r>
          </a:p>
          <a:p>
            <a:r>
              <a:rPr lang="de-CH" dirty="0" smtClean="0"/>
              <a:t>aus. Unruhige und verwirrte Patienten schufen in den grossen Wachsälen ein</a:t>
            </a:r>
          </a:p>
          <a:p>
            <a:r>
              <a:rPr lang="de-CH" dirty="0" smtClean="0"/>
              <a:t>Klima, das gerade auf depressive Menschen eine abschreckende und leidensverschlimmernde</a:t>
            </a:r>
          </a:p>
          <a:p>
            <a:r>
              <a:rPr lang="de-CH" dirty="0" smtClean="0"/>
              <a:t>Wirkung haben musste.</a:t>
            </a:r>
          </a:p>
          <a:p>
            <a:r>
              <a:rPr lang="de-CH" dirty="0" smtClean="0"/>
              <a:t>Verständnis für Menschen,</a:t>
            </a:r>
          </a:p>
          <a:p>
            <a:r>
              <a:rPr lang="de-CH" dirty="0" smtClean="0"/>
              <a:t>denen der</a:t>
            </a:r>
          </a:p>
          <a:p>
            <a:r>
              <a:rPr lang="de-CH" dirty="0" smtClean="0"/>
              <a:t>Glaube wichtig ist</a:t>
            </a:r>
          </a:p>
          <a:p>
            <a:r>
              <a:rPr lang="de-CH" dirty="0" smtClean="0"/>
              <a:t>In dieser Situation wurden immer wieder Anfragen an das Diakonissenhaus Riehen</a:t>
            </a:r>
          </a:p>
          <a:p>
            <a:r>
              <a:rPr lang="de-CH" dirty="0" smtClean="0"/>
              <a:t>heran getragen, ob es nicht Möglichkeiten für eine Klinik im Sinn und Geist der</a:t>
            </a:r>
          </a:p>
          <a:p>
            <a:r>
              <a:rPr lang="de-CH" dirty="0" smtClean="0"/>
              <a:t>Diakonie gebe. 1897 wurde ein Komitee zur Planung einer „evangelischen Heilanstalt</a:t>
            </a:r>
          </a:p>
          <a:p>
            <a:r>
              <a:rPr lang="de-CH" dirty="0" smtClean="0"/>
              <a:t>für weibliche </a:t>
            </a:r>
            <a:r>
              <a:rPr lang="de-CH" dirty="0" err="1" smtClean="0"/>
              <a:t>Gemüthskranke</a:t>
            </a:r>
            <a:r>
              <a:rPr lang="de-CH" dirty="0" smtClean="0"/>
              <a:t>“ gegründet. Wegleitend war das englische Vorbild</a:t>
            </a:r>
          </a:p>
          <a:p>
            <a:r>
              <a:rPr lang="de-CH" dirty="0" smtClean="0"/>
              <a:t>„open </a:t>
            </a:r>
            <a:r>
              <a:rPr lang="de-CH" dirty="0" err="1" smtClean="0"/>
              <a:t>doors</a:t>
            </a:r>
            <a:r>
              <a:rPr lang="de-CH" dirty="0" smtClean="0"/>
              <a:t>“ und „</a:t>
            </a:r>
            <a:r>
              <a:rPr lang="de-CH" dirty="0" err="1" smtClean="0"/>
              <a:t>no</a:t>
            </a:r>
            <a:r>
              <a:rPr lang="de-CH" dirty="0" smtClean="0"/>
              <a:t> restraint“. Die Motivation wurde mit folgenden Worten</a:t>
            </a:r>
          </a:p>
          <a:p>
            <a:r>
              <a:rPr lang="de-CH" dirty="0" smtClean="0"/>
              <a:t>umrissen: „Geisteskrankenpflege stellt gewiss die höchsten Anforderungen an die</a:t>
            </a:r>
          </a:p>
          <a:p>
            <a:r>
              <a:rPr lang="de-CH" dirty="0" smtClean="0"/>
              <a:t>Geduld, Freudigkeit, Sanftmut, Selbstverleugnung und Umsicht der Schwestern ...</a:t>
            </a:r>
          </a:p>
          <a:p>
            <a:r>
              <a:rPr lang="de-CH" dirty="0" smtClean="0"/>
              <a:t>Auch sollte der christlichen Gemeinde, deren Glieder ihre Gemütskranken in christlicher</a:t>
            </a:r>
          </a:p>
          <a:p>
            <a:r>
              <a:rPr lang="de-CH" dirty="0" smtClean="0"/>
              <a:t>Pflege und ärztlicher Behandlung unterbringen möchten, eine Anstalt zur Verfügung</a:t>
            </a:r>
          </a:p>
          <a:p>
            <a:r>
              <a:rPr lang="de-CH" dirty="0" smtClean="0"/>
              <a:t>gestellt werden, deren Leitung für evangelisch-religiöses Leben Sinn und</a:t>
            </a:r>
          </a:p>
          <a:p>
            <a:r>
              <a:rPr lang="de-CH" dirty="0" smtClean="0"/>
              <a:t>Verständnis hätte.“</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6</a:t>
            </a:fld>
            <a:endParaRPr lang="de-CH"/>
          </a:p>
        </p:txBody>
      </p:sp>
    </p:spTree>
    <p:extLst>
      <p:ext uri="{BB962C8B-B14F-4D97-AF65-F5344CB8AC3E}">
        <p14:creationId xmlns:p14="http://schemas.microsoft.com/office/powerpoint/2010/main" val="3609123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Das Rheinische Grundgesetz</a:t>
            </a:r>
          </a:p>
          <a:p>
            <a:pPr rtl="0"/>
            <a:r>
              <a:rPr lang="de-DE" sz="1200" b="1" i="0" kern="1200" dirty="0" smtClean="0">
                <a:solidFill>
                  <a:schemeClr val="tx1"/>
                </a:solidFill>
                <a:effectLst/>
                <a:latin typeface="+mn-lt"/>
                <a:ea typeface="+mn-ea"/>
                <a:cs typeface="+mn-cs"/>
              </a:rPr>
              <a:t>Das Rheinische Grundgesetz</a:t>
            </a:r>
            <a:r>
              <a:rPr lang="de-DE" sz="1200" b="0" i="0" kern="1200" dirty="0" smtClean="0">
                <a:solidFill>
                  <a:schemeClr val="tx1"/>
                </a:solidFill>
                <a:effectLst/>
                <a:latin typeface="+mn-lt"/>
                <a:ea typeface="+mn-ea"/>
                <a:cs typeface="+mn-cs"/>
              </a:rPr>
              <a:t> </a:t>
            </a:r>
            <a:r>
              <a:rPr lang="de-DE" sz="1200" b="0" i="1" kern="1200" dirty="0" smtClean="0">
                <a:solidFill>
                  <a:schemeClr val="tx1"/>
                </a:solidFill>
                <a:effectLst/>
                <a:latin typeface="+mn-lt"/>
                <a:ea typeface="+mn-ea"/>
                <a:cs typeface="+mn-cs"/>
              </a:rPr>
              <a:t>(Et </a:t>
            </a:r>
            <a:r>
              <a:rPr lang="de-DE" sz="1200" b="0" i="1" u="none" strike="noStrike" kern="1200" dirty="0" smtClean="0">
                <a:solidFill>
                  <a:schemeClr val="tx1"/>
                </a:solidFill>
                <a:effectLst/>
                <a:latin typeface="+mn-lt"/>
                <a:ea typeface="+mn-ea"/>
                <a:cs typeface="+mn-cs"/>
                <a:hlinkClick r:id="rId3" tooltip="Rheinisch"/>
              </a:rPr>
              <a:t>rheinisch</a:t>
            </a:r>
            <a:r>
              <a:rPr lang="de-DE" sz="1200" b="0" i="1" kern="1200" dirty="0" smtClean="0">
                <a:solidFill>
                  <a:schemeClr val="tx1"/>
                </a:solidFill>
                <a:effectLst/>
                <a:latin typeface="+mn-lt"/>
                <a:ea typeface="+mn-ea"/>
                <a:cs typeface="+mn-cs"/>
              </a:rPr>
              <a:t> </a:t>
            </a:r>
            <a:r>
              <a:rPr lang="de-DE" sz="1200" b="0" i="1" kern="1200" dirty="0" err="1" smtClean="0">
                <a:solidFill>
                  <a:schemeClr val="tx1"/>
                </a:solidFill>
                <a:effectLst/>
                <a:latin typeface="+mn-lt"/>
                <a:ea typeface="+mn-ea"/>
                <a:cs typeface="+mn-cs"/>
              </a:rPr>
              <a:t>Jrundjesetz</a:t>
            </a:r>
            <a:r>
              <a:rPr lang="de-DE" sz="1200" b="0"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auch </a:t>
            </a:r>
            <a:r>
              <a:rPr lang="de-DE" sz="1200" b="1" i="0" kern="1200" dirty="0" smtClean="0">
                <a:solidFill>
                  <a:schemeClr val="tx1"/>
                </a:solidFill>
                <a:effectLst/>
                <a:latin typeface="+mn-lt"/>
                <a:ea typeface="+mn-ea"/>
                <a:cs typeface="+mn-cs"/>
              </a:rPr>
              <a:t>et </a:t>
            </a:r>
            <a:r>
              <a:rPr lang="de-DE" sz="1200" b="1" i="0" kern="1200" dirty="0" err="1" smtClean="0">
                <a:solidFill>
                  <a:schemeClr val="tx1"/>
                </a:solidFill>
                <a:effectLst/>
                <a:latin typeface="+mn-lt"/>
                <a:ea typeface="+mn-ea"/>
                <a:cs typeface="+mn-cs"/>
              </a:rPr>
              <a:t>kölsche</a:t>
            </a:r>
            <a:r>
              <a:rPr lang="de-DE" sz="1200" b="1" i="0" kern="1200" dirty="0" smtClean="0">
                <a:solidFill>
                  <a:schemeClr val="tx1"/>
                </a:solidFill>
                <a:effectLst/>
                <a:latin typeface="+mn-lt"/>
                <a:ea typeface="+mn-ea"/>
                <a:cs typeface="+mn-cs"/>
              </a:rPr>
              <a:t> (= kölnische) </a:t>
            </a:r>
            <a:r>
              <a:rPr lang="de-DE" sz="1200" b="1" i="0" kern="1200" dirty="0" err="1" smtClean="0">
                <a:solidFill>
                  <a:schemeClr val="tx1"/>
                </a:solidFill>
                <a:effectLst/>
                <a:latin typeface="+mn-lt"/>
                <a:ea typeface="+mn-ea"/>
                <a:cs typeface="+mn-cs"/>
              </a:rPr>
              <a:t>Jrundjesetz</a:t>
            </a:r>
            <a:r>
              <a:rPr lang="de-DE" sz="1200" b="0" i="0" kern="1200" dirty="0" smtClean="0">
                <a:solidFill>
                  <a:schemeClr val="tx1"/>
                </a:solidFill>
                <a:effectLst/>
                <a:latin typeface="+mn-lt"/>
                <a:ea typeface="+mn-ea"/>
                <a:cs typeface="+mn-cs"/>
              </a:rPr>
              <a:t>, ist eine Zusammenstellung elf </a:t>
            </a:r>
            <a:r>
              <a:rPr lang="de-DE" sz="1200" b="0" i="0" u="none" strike="noStrike" kern="1200" dirty="0" smtClean="0">
                <a:solidFill>
                  <a:schemeClr val="tx1"/>
                </a:solidFill>
                <a:effectLst/>
                <a:latin typeface="+mn-lt"/>
                <a:ea typeface="+mn-ea"/>
                <a:cs typeface="+mn-cs"/>
                <a:hlinkClick r:id="rId4" tooltip="Mundart"/>
              </a:rPr>
              <a:t>mundartlicher</a:t>
            </a:r>
            <a:r>
              <a:rPr lang="de-DE" sz="1200" b="0" i="0" kern="1200" dirty="0" smtClean="0">
                <a:solidFill>
                  <a:schemeClr val="tx1"/>
                </a:solidFill>
                <a:effectLst/>
                <a:latin typeface="+mn-lt"/>
                <a:ea typeface="+mn-ea"/>
                <a:cs typeface="+mn-cs"/>
              </a:rPr>
              <a:t> </a:t>
            </a:r>
            <a:r>
              <a:rPr lang="de-DE" sz="1200" b="0" i="0" u="none" strike="noStrike" kern="1200" dirty="0" smtClean="0">
                <a:solidFill>
                  <a:schemeClr val="tx1"/>
                </a:solidFill>
                <a:effectLst/>
                <a:latin typeface="+mn-lt"/>
                <a:ea typeface="+mn-ea"/>
                <a:cs typeface="+mn-cs"/>
                <a:hlinkClick r:id="rId5" tooltip="Redensart"/>
              </a:rPr>
              <a:t>Redensarten</a:t>
            </a:r>
            <a:r>
              <a:rPr lang="de-DE" sz="1200" b="0" i="0" kern="1200" dirty="0" smtClean="0">
                <a:solidFill>
                  <a:schemeClr val="tx1"/>
                </a:solidFill>
                <a:effectLst/>
                <a:latin typeface="+mn-lt"/>
                <a:ea typeface="+mn-ea"/>
                <a:cs typeface="+mn-cs"/>
              </a:rPr>
              <a:t> aus dem </a:t>
            </a:r>
            <a:r>
              <a:rPr lang="de-DE" sz="1200" b="0" i="0" u="none" strike="noStrike" kern="1200" dirty="0" smtClean="0">
                <a:solidFill>
                  <a:schemeClr val="tx1"/>
                </a:solidFill>
                <a:effectLst/>
                <a:latin typeface="+mn-lt"/>
                <a:ea typeface="+mn-ea"/>
                <a:cs typeface="+mn-cs"/>
                <a:hlinkClick r:id="rId6" tooltip="Rheinland"/>
              </a:rPr>
              <a:t>Rheinland</a:t>
            </a:r>
            <a:r>
              <a:rPr lang="de-DE" sz="1200" b="0" i="0" kern="1200" dirty="0" smtClean="0">
                <a:solidFill>
                  <a:schemeClr val="tx1"/>
                </a:solidFill>
                <a:effectLst/>
                <a:latin typeface="+mn-lt"/>
                <a:ea typeface="+mn-ea"/>
                <a:cs typeface="+mn-cs"/>
              </a:rPr>
              <a:t>. Die Autoren sind, wie auch die Entstehungszeit, unbekannt geblieben. In dem Buch „</a:t>
            </a:r>
            <a:r>
              <a:rPr lang="de-DE" sz="1200" b="0" i="1" kern="1200" dirty="0" smtClean="0">
                <a:solidFill>
                  <a:schemeClr val="tx1"/>
                </a:solidFill>
                <a:effectLst/>
                <a:latin typeface="+mn-lt"/>
                <a:ea typeface="+mn-ea"/>
                <a:cs typeface="+mn-cs"/>
              </a:rPr>
              <a:t>Et </a:t>
            </a:r>
            <a:r>
              <a:rPr lang="de-DE" sz="1200" b="0" i="1" kern="1200" dirty="0" err="1" smtClean="0">
                <a:solidFill>
                  <a:schemeClr val="tx1"/>
                </a:solidFill>
                <a:effectLst/>
                <a:latin typeface="+mn-lt"/>
                <a:ea typeface="+mn-ea"/>
                <a:cs typeface="+mn-cs"/>
              </a:rPr>
              <a:t>kütt</a:t>
            </a:r>
            <a:r>
              <a:rPr lang="de-DE" sz="1200" b="0" i="1" kern="1200" dirty="0" smtClean="0">
                <a:solidFill>
                  <a:schemeClr val="tx1"/>
                </a:solidFill>
                <a:effectLst/>
                <a:latin typeface="+mn-lt"/>
                <a:ea typeface="+mn-ea"/>
                <a:cs typeface="+mn-cs"/>
              </a:rPr>
              <a:t> wie et </a:t>
            </a:r>
            <a:r>
              <a:rPr lang="de-DE" sz="1200" b="0" i="1" kern="1200" dirty="0" err="1" smtClean="0">
                <a:solidFill>
                  <a:schemeClr val="tx1"/>
                </a:solidFill>
                <a:effectLst/>
                <a:latin typeface="+mn-lt"/>
                <a:ea typeface="+mn-ea"/>
                <a:cs typeface="+mn-cs"/>
              </a:rPr>
              <a:t>kütt</a:t>
            </a:r>
            <a:r>
              <a:rPr lang="de-DE" sz="1200" b="0" i="1" kern="1200" dirty="0" smtClean="0">
                <a:solidFill>
                  <a:schemeClr val="tx1"/>
                </a:solidFill>
                <a:effectLst/>
                <a:latin typeface="+mn-lt"/>
                <a:ea typeface="+mn-ea"/>
                <a:cs typeface="+mn-cs"/>
              </a:rPr>
              <a:t> – Das Rheinische Grundgesetz</a:t>
            </a:r>
            <a:r>
              <a:rPr lang="de-DE" sz="1200" b="0" i="0" kern="1200" dirty="0" smtClean="0">
                <a:solidFill>
                  <a:schemeClr val="tx1"/>
                </a:solidFill>
                <a:effectLst/>
                <a:latin typeface="+mn-lt"/>
                <a:ea typeface="+mn-ea"/>
                <a:cs typeface="+mn-cs"/>
              </a:rPr>
              <a:t>“ von </a:t>
            </a:r>
            <a:r>
              <a:rPr lang="de-DE" sz="1200" b="0" i="0" u="none" strike="noStrike" kern="1200" dirty="0" smtClean="0">
                <a:solidFill>
                  <a:schemeClr val="tx1"/>
                </a:solidFill>
                <a:effectLst/>
                <a:latin typeface="+mn-lt"/>
                <a:ea typeface="+mn-ea"/>
                <a:cs typeface="+mn-cs"/>
                <a:hlinkClick r:id="rId7" tooltip="Konrad Beikircher"/>
              </a:rPr>
              <a:t>Konrad </a:t>
            </a:r>
            <a:r>
              <a:rPr lang="de-DE" sz="1200" b="0" i="0" u="none" strike="noStrike" kern="1200" dirty="0" err="1" smtClean="0">
                <a:solidFill>
                  <a:schemeClr val="tx1"/>
                </a:solidFill>
                <a:effectLst/>
                <a:latin typeface="+mn-lt"/>
                <a:ea typeface="+mn-ea"/>
                <a:cs typeface="+mn-cs"/>
                <a:hlinkClick r:id="rId7" tooltip="Konrad Beikircher"/>
              </a:rPr>
              <a:t>Beikircher</a:t>
            </a:r>
            <a:r>
              <a:rPr lang="de-DE" sz="1200" b="0" i="0" kern="1200" dirty="0" smtClean="0">
                <a:solidFill>
                  <a:schemeClr val="tx1"/>
                </a:solidFill>
                <a:effectLst/>
                <a:latin typeface="+mn-lt"/>
                <a:ea typeface="+mn-ea"/>
                <a:cs typeface="+mn-cs"/>
              </a:rPr>
              <a:t> (Köln 2001) wurden die Redensarten erstmals zusammengefügt.</a:t>
            </a:r>
          </a:p>
          <a:p>
            <a:pPr rtl="0"/>
            <a:r>
              <a:rPr lang="de-DE" sz="1200" b="0" i="0" kern="1200" dirty="0" smtClean="0">
                <a:solidFill>
                  <a:schemeClr val="tx1"/>
                </a:solidFill>
                <a:effectLst/>
                <a:latin typeface="+mn-lt"/>
                <a:ea typeface="+mn-ea"/>
                <a:cs typeface="+mn-cs"/>
              </a:rPr>
              <a:t>Et Rheinisch Grundgesetz [</a:t>
            </a:r>
            <a:r>
              <a:rPr lang="de-DE" sz="1200" b="0" i="0" u="none" strike="noStrike" kern="1200" dirty="0" smtClean="0">
                <a:solidFill>
                  <a:schemeClr val="tx1"/>
                </a:solidFill>
                <a:effectLst/>
                <a:latin typeface="+mn-lt"/>
                <a:ea typeface="+mn-ea"/>
                <a:cs typeface="+mn-cs"/>
                <a:hlinkClick r:id="rId8" tooltip="Abschnitt bearbeiten: Et Rheinisch Grundgesetz"/>
              </a:rPr>
              <a:t>Bearbeiten</a:t>
            </a:r>
            <a:r>
              <a:rPr lang="de-DE" sz="1200" b="0" i="0" kern="1200" dirty="0" smtClean="0">
                <a:solidFill>
                  <a:schemeClr val="tx1"/>
                </a:solidFill>
                <a:effectLst/>
                <a:latin typeface="+mn-lt"/>
                <a:ea typeface="+mn-ea"/>
                <a:cs typeface="+mn-cs"/>
              </a:rPr>
              <a:t>]</a:t>
            </a:r>
          </a:p>
          <a:p>
            <a:pPr rtl="0"/>
            <a:r>
              <a:rPr lang="de-DE" sz="1200" b="1" i="0" kern="1200" dirty="0" smtClean="0">
                <a:solidFill>
                  <a:schemeClr val="tx1"/>
                </a:solidFill>
                <a:effectLst/>
                <a:latin typeface="+mn-lt"/>
                <a:ea typeface="+mn-ea"/>
                <a:cs typeface="+mn-cs"/>
              </a:rPr>
              <a:t>Artikel 1: </a:t>
            </a:r>
            <a:r>
              <a:rPr lang="de-DE" sz="1200" b="1" i="1" kern="1200" dirty="0" smtClean="0">
                <a:solidFill>
                  <a:schemeClr val="tx1"/>
                </a:solidFill>
                <a:effectLst/>
                <a:latin typeface="+mn-lt"/>
                <a:ea typeface="+mn-ea"/>
                <a:cs typeface="+mn-cs"/>
              </a:rPr>
              <a:t>Et es wie et es.</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(„Es ist, wie es ist.“)</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Sieh den Tatsachen ins Auge.</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Artikel 2: </a:t>
            </a:r>
            <a:r>
              <a:rPr lang="de-DE" sz="1200" b="1" i="1" kern="1200" dirty="0" smtClean="0">
                <a:solidFill>
                  <a:schemeClr val="tx1"/>
                </a:solidFill>
                <a:effectLst/>
                <a:latin typeface="+mn-lt"/>
                <a:ea typeface="+mn-ea"/>
                <a:cs typeface="+mn-cs"/>
              </a:rPr>
              <a:t>Et </a:t>
            </a:r>
            <a:r>
              <a:rPr lang="de-DE" sz="1200" b="1" i="1" kern="1200" dirty="0" err="1" smtClean="0">
                <a:solidFill>
                  <a:schemeClr val="tx1"/>
                </a:solidFill>
                <a:effectLst/>
                <a:latin typeface="+mn-lt"/>
                <a:ea typeface="+mn-ea"/>
                <a:cs typeface="+mn-cs"/>
              </a:rPr>
              <a:t>kütt</a:t>
            </a:r>
            <a:r>
              <a:rPr lang="de-DE" sz="1200" b="1" i="1" kern="1200" dirty="0" smtClean="0">
                <a:solidFill>
                  <a:schemeClr val="tx1"/>
                </a:solidFill>
                <a:effectLst/>
                <a:latin typeface="+mn-lt"/>
                <a:ea typeface="+mn-ea"/>
                <a:cs typeface="+mn-cs"/>
              </a:rPr>
              <a:t> wie et </a:t>
            </a:r>
            <a:r>
              <a:rPr lang="de-DE" sz="1200" b="1" i="1" kern="1200" dirty="0" err="1" smtClean="0">
                <a:solidFill>
                  <a:schemeClr val="tx1"/>
                </a:solidFill>
                <a:effectLst/>
                <a:latin typeface="+mn-lt"/>
                <a:ea typeface="+mn-ea"/>
                <a:cs typeface="+mn-cs"/>
              </a:rPr>
              <a:t>kütt</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(„Es kommt, wie es kommt.“)</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Füge dich in das Unabwendbare; du kannst ohnehin nichts am Lauf der Dinge ändern.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Artikel 3: </a:t>
            </a:r>
            <a:r>
              <a:rPr lang="de-DE" sz="1200" b="1" i="1" kern="1200" dirty="0" smtClean="0">
                <a:solidFill>
                  <a:schemeClr val="tx1"/>
                </a:solidFill>
                <a:effectLst/>
                <a:latin typeface="+mn-lt"/>
                <a:ea typeface="+mn-ea"/>
                <a:cs typeface="+mn-cs"/>
              </a:rPr>
              <a:t>Et </a:t>
            </a:r>
            <a:r>
              <a:rPr lang="de-DE" sz="1200" b="1" i="1" kern="1200" dirty="0" err="1" smtClean="0">
                <a:solidFill>
                  <a:schemeClr val="tx1"/>
                </a:solidFill>
                <a:effectLst/>
                <a:latin typeface="+mn-lt"/>
                <a:ea typeface="+mn-ea"/>
                <a:cs typeface="+mn-cs"/>
              </a:rPr>
              <a:t>hät</a:t>
            </a:r>
            <a:r>
              <a:rPr lang="de-DE" sz="1200" b="1" i="1" kern="1200" dirty="0" smtClean="0">
                <a:solidFill>
                  <a:schemeClr val="tx1"/>
                </a:solidFill>
                <a:effectLst/>
                <a:latin typeface="+mn-lt"/>
                <a:ea typeface="+mn-ea"/>
                <a:cs typeface="+mn-cs"/>
              </a:rPr>
              <a:t> noch </a:t>
            </a:r>
            <a:r>
              <a:rPr lang="de-DE" sz="1200" b="1" i="1" kern="1200" dirty="0" err="1" smtClean="0">
                <a:solidFill>
                  <a:schemeClr val="tx1"/>
                </a:solidFill>
                <a:effectLst/>
                <a:latin typeface="+mn-lt"/>
                <a:ea typeface="+mn-ea"/>
                <a:cs typeface="+mn-cs"/>
              </a:rPr>
              <a:t>emmer</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joot</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jejange</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(„Es ist bisher noch immer gut gegangen.“)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Was gestern gut gegangen ist, wird auch morgen funktionieren.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Situationsabhängig auch: Wir wissen es ist </a:t>
            </a:r>
            <a:r>
              <a:rPr lang="de-DE" sz="1200" b="0" i="0" u="none" strike="noStrike" kern="1200" dirty="0" smtClean="0">
                <a:solidFill>
                  <a:schemeClr val="tx1"/>
                </a:solidFill>
                <a:effectLst/>
                <a:latin typeface="+mn-lt"/>
                <a:ea typeface="+mn-ea"/>
                <a:cs typeface="+mn-cs"/>
                <a:hlinkClick r:id="rId9" tooltip="Murks"/>
              </a:rPr>
              <a:t>Murks</a:t>
            </a:r>
            <a:r>
              <a:rPr lang="de-DE" sz="1200" b="0" i="0" kern="1200" dirty="0" smtClean="0">
                <a:solidFill>
                  <a:schemeClr val="tx1"/>
                </a:solidFill>
                <a:effectLst/>
                <a:latin typeface="+mn-lt"/>
                <a:ea typeface="+mn-ea"/>
                <a:cs typeface="+mn-cs"/>
              </a:rPr>
              <a:t>, aber es wird schon gut gehen.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Artikel 4: </a:t>
            </a:r>
            <a:r>
              <a:rPr lang="de-DE" sz="1200" b="1" i="1" kern="1200" dirty="0" err="1" smtClean="0">
                <a:solidFill>
                  <a:schemeClr val="tx1"/>
                </a:solidFill>
                <a:effectLst/>
                <a:latin typeface="+mn-lt"/>
                <a:ea typeface="+mn-ea"/>
                <a:cs typeface="+mn-cs"/>
              </a:rPr>
              <a:t>Wat</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fott</a:t>
            </a:r>
            <a:r>
              <a:rPr lang="de-DE" sz="1200" b="1" i="1" kern="1200" dirty="0" smtClean="0">
                <a:solidFill>
                  <a:schemeClr val="tx1"/>
                </a:solidFill>
                <a:effectLst/>
                <a:latin typeface="+mn-lt"/>
                <a:ea typeface="+mn-ea"/>
                <a:cs typeface="+mn-cs"/>
              </a:rPr>
              <a:t> es, es </a:t>
            </a:r>
            <a:r>
              <a:rPr lang="de-DE" sz="1200" b="1" i="1" kern="1200" dirty="0" err="1" smtClean="0">
                <a:solidFill>
                  <a:schemeClr val="tx1"/>
                </a:solidFill>
                <a:effectLst/>
                <a:latin typeface="+mn-lt"/>
                <a:ea typeface="+mn-ea"/>
                <a:cs typeface="+mn-cs"/>
              </a:rPr>
              <a:t>fott</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(„Was fort ist, ist fort.“)</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Jammer den Dingen nicht nach.</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Artikel 5: </a:t>
            </a:r>
            <a:r>
              <a:rPr lang="de-DE" sz="1200" b="1" i="1" kern="1200" dirty="0" smtClean="0">
                <a:solidFill>
                  <a:schemeClr val="tx1"/>
                </a:solidFill>
                <a:effectLst/>
                <a:latin typeface="+mn-lt"/>
                <a:ea typeface="+mn-ea"/>
                <a:cs typeface="+mn-cs"/>
              </a:rPr>
              <a:t>Et </a:t>
            </a:r>
            <a:r>
              <a:rPr lang="de-DE" sz="1200" b="1" i="1" kern="1200" dirty="0" err="1" smtClean="0">
                <a:solidFill>
                  <a:schemeClr val="tx1"/>
                </a:solidFill>
                <a:effectLst/>
                <a:latin typeface="+mn-lt"/>
                <a:ea typeface="+mn-ea"/>
                <a:cs typeface="+mn-cs"/>
              </a:rPr>
              <a:t>bliev</a:t>
            </a:r>
            <a:r>
              <a:rPr lang="de-DE" sz="1200" b="1" i="1" kern="1200" dirty="0" smtClean="0">
                <a:solidFill>
                  <a:schemeClr val="tx1"/>
                </a:solidFill>
                <a:effectLst/>
                <a:latin typeface="+mn-lt"/>
                <a:ea typeface="+mn-ea"/>
                <a:cs typeface="+mn-cs"/>
              </a:rPr>
              <a:t> nix wie et </a:t>
            </a:r>
            <a:r>
              <a:rPr lang="de-DE" sz="1200" b="1" i="1" kern="1200" dirty="0" err="1" smtClean="0">
                <a:solidFill>
                  <a:schemeClr val="tx1"/>
                </a:solidFill>
                <a:effectLst/>
                <a:latin typeface="+mn-lt"/>
                <a:ea typeface="+mn-ea"/>
                <a:cs typeface="+mn-cs"/>
              </a:rPr>
              <a:t>wor</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(„Es bleibt nichts wie es war.“)</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Sei offen für Neuerungen.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Artikel 6: </a:t>
            </a:r>
            <a:r>
              <a:rPr lang="de-DE" sz="1200" b="1" i="1" kern="1200" dirty="0" smtClean="0">
                <a:solidFill>
                  <a:schemeClr val="tx1"/>
                </a:solidFill>
                <a:effectLst/>
                <a:latin typeface="+mn-lt"/>
                <a:ea typeface="+mn-ea"/>
                <a:cs typeface="+mn-cs"/>
              </a:rPr>
              <a:t>Kenne </a:t>
            </a:r>
            <a:r>
              <a:rPr lang="de-DE" sz="1200" b="1" i="1" kern="1200" dirty="0" err="1" smtClean="0">
                <a:solidFill>
                  <a:schemeClr val="tx1"/>
                </a:solidFill>
                <a:effectLst/>
                <a:latin typeface="+mn-lt"/>
                <a:ea typeface="+mn-ea"/>
                <a:cs typeface="+mn-cs"/>
              </a:rPr>
              <a:t>mer</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nit</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bruche</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mer</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nit</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fott</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domet</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(„Kennen wir nicht, brauchen wir nicht, fort damit.“)</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Sei kritisch, wenn Neuerungen überhandnehmen.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Artikel 7: </a:t>
            </a:r>
            <a:r>
              <a:rPr lang="de-DE" sz="1200" b="1" i="1" kern="1200" dirty="0" err="1" smtClean="0">
                <a:solidFill>
                  <a:schemeClr val="tx1"/>
                </a:solidFill>
                <a:effectLst/>
                <a:latin typeface="+mn-lt"/>
                <a:ea typeface="+mn-ea"/>
                <a:cs typeface="+mn-cs"/>
              </a:rPr>
              <a:t>Wat</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wells</a:t>
            </a:r>
            <a:r>
              <a:rPr lang="de-DE" sz="1200" b="1" i="1" kern="1200" dirty="0" smtClean="0">
                <a:solidFill>
                  <a:schemeClr val="tx1"/>
                </a:solidFill>
                <a:effectLst/>
                <a:latin typeface="+mn-lt"/>
                <a:ea typeface="+mn-ea"/>
                <a:cs typeface="+mn-cs"/>
              </a:rPr>
              <a:t> de </a:t>
            </a:r>
            <a:r>
              <a:rPr lang="de-DE" sz="1200" b="1" i="1" kern="1200" dirty="0" err="1" smtClean="0">
                <a:solidFill>
                  <a:schemeClr val="tx1"/>
                </a:solidFill>
                <a:effectLst/>
                <a:latin typeface="+mn-lt"/>
                <a:ea typeface="+mn-ea"/>
                <a:cs typeface="+mn-cs"/>
              </a:rPr>
              <a:t>maache</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(„Was willst du machen?“)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Füg dich in dein Schicksal.</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Artikel 8: </a:t>
            </a:r>
            <a:r>
              <a:rPr lang="de-DE" sz="1200" b="1" i="1" kern="1200" dirty="0" err="1" smtClean="0">
                <a:solidFill>
                  <a:schemeClr val="tx1"/>
                </a:solidFill>
                <a:effectLst/>
                <a:latin typeface="+mn-lt"/>
                <a:ea typeface="+mn-ea"/>
                <a:cs typeface="+mn-cs"/>
              </a:rPr>
              <a:t>Maach</a:t>
            </a:r>
            <a:r>
              <a:rPr lang="de-DE" sz="1200" b="1" i="1" kern="1200" dirty="0" smtClean="0">
                <a:solidFill>
                  <a:schemeClr val="tx1"/>
                </a:solidFill>
                <a:effectLst/>
                <a:latin typeface="+mn-lt"/>
                <a:ea typeface="+mn-ea"/>
                <a:cs typeface="+mn-cs"/>
              </a:rPr>
              <a:t> et </a:t>
            </a:r>
            <a:r>
              <a:rPr lang="de-DE" sz="1200" b="1" i="1" kern="1200" dirty="0" err="1" smtClean="0">
                <a:solidFill>
                  <a:schemeClr val="tx1"/>
                </a:solidFill>
                <a:effectLst/>
                <a:latin typeface="+mn-lt"/>
                <a:ea typeface="+mn-ea"/>
                <a:cs typeface="+mn-cs"/>
              </a:rPr>
              <a:t>joot</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ävver</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nit</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zo</a:t>
            </a:r>
            <a:r>
              <a:rPr lang="de-DE" sz="1200" b="1" i="1" kern="1200" dirty="0" smtClean="0">
                <a:solidFill>
                  <a:schemeClr val="tx1"/>
                </a:solidFill>
                <a:effectLst/>
                <a:latin typeface="+mn-lt"/>
                <a:ea typeface="+mn-ea"/>
                <a:cs typeface="+mn-cs"/>
              </a:rPr>
              <a:t> off.</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(„Mach es gut, aber nicht zu oft.“)</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Achte auf deine Gesundheit.</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Artikel 9: </a:t>
            </a:r>
            <a:r>
              <a:rPr lang="de-DE" sz="1200" b="1" i="1" kern="1200" dirty="0" err="1" smtClean="0">
                <a:solidFill>
                  <a:schemeClr val="tx1"/>
                </a:solidFill>
                <a:effectLst/>
                <a:latin typeface="+mn-lt"/>
                <a:ea typeface="+mn-ea"/>
                <a:cs typeface="+mn-cs"/>
              </a:rPr>
              <a:t>Wat</a:t>
            </a:r>
            <a:r>
              <a:rPr lang="de-DE" sz="1200" b="1" i="1" kern="1200" dirty="0" smtClean="0">
                <a:solidFill>
                  <a:schemeClr val="tx1"/>
                </a:solidFill>
                <a:effectLst/>
                <a:latin typeface="+mn-lt"/>
                <a:ea typeface="+mn-ea"/>
                <a:cs typeface="+mn-cs"/>
              </a:rPr>
              <a:t> soll </a:t>
            </a:r>
            <a:r>
              <a:rPr lang="de-DE" sz="1200" b="1" i="1" kern="1200" dirty="0" err="1" smtClean="0">
                <a:solidFill>
                  <a:schemeClr val="tx1"/>
                </a:solidFill>
                <a:effectLst/>
                <a:latin typeface="+mn-lt"/>
                <a:ea typeface="+mn-ea"/>
                <a:cs typeface="+mn-cs"/>
              </a:rPr>
              <a:t>dä</a:t>
            </a:r>
            <a:r>
              <a:rPr lang="de-DE" sz="1200" b="1" i="1" kern="1200" dirty="0" smtClean="0">
                <a:solidFill>
                  <a:schemeClr val="tx1"/>
                </a:solidFill>
                <a:effectLst/>
                <a:latin typeface="+mn-lt"/>
                <a:ea typeface="+mn-ea"/>
                <a:cs typeface="+mn-cs"/>
              </a:rPr>
              <a:t> Käu?</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(„Was soll das sinnlose Gerede?“)</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Stell immer die Universalfrage.</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Artikel 10: </a:t>
            </a:r>
            <a:r>
              <a:rPr lang="de-DE" sz="1200" b="1" i="1" kern="1200" dirty="0" smtClean="0">
                <a:solidFill>
                  <a:schemeClr val="tx1"/>
                </a:solidFill>
                <a:effectLst/>
                <a:latin typeface="+mn-lt"/>
                <a:ea typeface="+mn-ea"/>
                <a:cs typeface="+mn-cs"/>
              </a:rPr>
              <a:t>Drinks de </a:t>
            </a:r>
            <a:r>
              <a:rPr lang="de-DE" sz="1200" b="1" i="1" kern="1200" dirty="0" err="1" smtClean="0">
                <a:solidFill>
                  <a:schemeClr val="tx1"/>
                </a:solidFill>
                <a:effectLst/>
                <a:latin typeface="+mn-lt"/>
                <a:ea typeface="+mn-ea"/>
                <a:cs typeface="+mn-cs"/>
              </a:rPr>
              <a:t>ejne</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met</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(„Trinkst du einen mit?“)</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Komm dem Gebot der Gastfreundschaft nach.</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Artikel 11: </a:t>
            </a:r>
            <a:r>
              <a:rPr lang="de-DE" sz="1200" b="1" i="1" kern="1200" dirty="0" smtClean="0">
                <a:solidFill>
                  <a:schemeClr val="tx1"/>
                </a:solidFill>
                <a:effectLst/>
                <a:latin typeface="+mn-lt"/>
                <a:ea typeface="+mn-ea"/>
                <a:cs typeface="+mn-cs"/>
              </a:rPr>
              <a:t>Do </a:t>
            </a:r>
            <a:r>
              <a:rPr lang="de-DE" sz="1200" b="1" i="1" kern="1200" dirty="0" err="1" smtClean="0">
                <a:solidFill>
                  <a:schemeClr val="tx1"/>
                </a:solidFill>
                <a:effectLst/>
                <a:latin typeface="+mn-lt"/>
                <a:ea typeface="+mn-ea"/>
                <a:cs typeface="+mn-cs"/>
              </a:rPr>
              <a:t>laachs</a:t>
            </a:r>
            <a:r>
              <a:rPr lang="de-DE" sz="1200" b="1" i="1" kern="1200" dirty="0" smtClean="0">
                <a:solidFill>
                  <a:schemeClr val="tx1"/>
                </a:solidFill>
                <a:effectLst/>
                <a:latin typeface="+mn-lt"/>
                <a:ea typeface="+mn-ea"/>
                <a:cs typeface="+mn-cs"/>
              </a:rPr>
              <a:t> de </a:t>
            </a:r>
            <a:r>
              <a:rPr lang="de-DE" sz="1200" b="1" i="1" kern="1200" dirty="0" err="1" smtClean="0">
                <a:solidFill>
                  <a:schemeClr val="tx1"/>
                </a:solidFill>
                <a:effectLst/>
                <a:latin typeface="+mn-lt"/>
                <a:ea typeface="+mn-ea"/>
                <a:cs typeface="+mn-cs"/>
              </a:rPr>
              <a:t>disch</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kapott</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(„Da lachst du dich kaputt.“)</a:t>
            </a:r>
            <a:br>
              <a:rPr lang="de-DE" sz="1200" b="0" i="0" kern="1200" dirty="0" smtClean="0">
                <a:solidFill>
                  <a:schemeClr val="tx1"/>
                </a:solidFill>
                <a:effectLst/>
                <a:latin typeface="+mn-lt"/>
                <a:ea typeface="+mn-ea"/>
                <a:cs typeface="+mn-cs"/>
              </a:rPr>
            </a:br>
            <a:r>
              <a:rPr lang="de-DE" sz="1200" b="0" i="0" kern="1200" dirty="0" err="1" smtClean="0">
                <a:solidFill>
                  <a:schemeClr val="tx1"/>
                </a:solidFill>
                <a:effectLst/>
                <a:latin typeface="+mn-lt"/>
                <a:ea typeface="+mn-ea"/>
                <a:cs typeface="+mn-cs"/>
              </a:rPr>
              <a:t>Bewahr</a:t>
            </a:r>
            <a:r>
              <a:rPr lang="de-DE" sz="1200" b="0" i="0" kern="1200" dirty="0" smtClean="0">
                <a:solidFill>
                  <a:schemeClr val="tx1"/>
                </a:solidFill>
                <a:effectLst/>
                <a:latin typeface="+mn-lt"/>
                <a:ea typeface="+mn-ea"/>
                <a:cs typeface="+mn-cs"/>
              </a:rPr>
              <a:t> dir eine gesunde Einstellung zum Humor.</a:t>
            </a:r>
          </a:p>
          <a:p>
            <a:pPr rtl="0"/>
            <a:r>
              <a:rPr lang="de-DE" sz="1200" b="0" i="0" kern="1200" dirty="0" smtClean="0">
                <a:solidFill>
                  <a:schemeClr val="tx1"/>
                </a:solidFill>
                <a:effectLst/>
                <a:latin typeface="+mn-lt"/>
                <a:ea typeface="+mn-ea"/>
                <a:cs typeface="+mn-cs"/>
              </a:rPr>
              <a:t>Ergänzungen [</a:t>
            </a:r>
            <a:r>
              <a:rPr lang="de-DE" sz="1200" b="0" i="0" u="none" strike="noStrike" kern="1200" dirty="0" smtClean="0">
                <a:solidFill>
                  <a:schemeClr val="tx1"/>
                </a:solidFill>
                <a:effectLst/>
                <a:latin typeface="+mn-lt"/>
                <a:ea typeface="+mn-ea"/>
                <a:cs typeface="+mn-cs"/>
                <a:hlinkClick r:id="rId10" tooltip="Abschnitt bearbeiten: Ergänzungen"/>
              </a:rPr>
              <a:t>Bearbeiten</a:t>
            </a:r>
            <a:r>
              <a:rPr lang="de-DE" sz="1200" b="0" i="0" kern="1200" dirty="0" smtClean="0">
                <a:solidFill>
                  <a:schemeClr val="tx1"/>
                </a:solidFill>
                <a:effectLst/>
                <a:latin typeface="+mn-lt"/>
                <a:ea typeface="+mn-ea"/>
                <a:cs typeface="+mn-cs"/>
              </a:rPr>
              <a:t>]</a:t>
            </a:r>
          </a:p>
          <a:p>
            <a:pPr rtl="0"/>
            <a:r>
              <a:rPr lang="de-DE" sz="1200" b="0" i="0" kern="1200" dirty="0" smtClean="0">
                <a:solidFill>
                  <a:schemeClr val="tx1"/>
                </a:solidFill>
                <a:effectLst/>
                <a:latin typeface="+mn-lt"/>
                <a:ea typeface="+mn-ea"/>
                <a:cs typeface="+mn-cs"/>
              </a:rPr>
              <a:t>Falls Artikel 3 einmal nicht zutreffen sollte:</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„Notstandsgesetz“: </a:t>
            </a:r>
            <a:r>
              <a:rPr lang="de-DE" sz="1200" b="1" i="1" kern="1200" dirty="0" smtClean="0">
                <a:solidFill>
                  <a:schemeClr val="tx1"/>
                </a:solidFill>
                <a:effectLst/>
                <a:latin typeface="+mn-lt"/>
                <a:ea typeface="+mn-ea"/>
                <a:cs typeface="+mn-cs"/>
              </a:rPr>
              <a:t>Et hätt noch schlimmer </a:t>
            </a:r>
            <a:r>
              <a:rPr lang="de-DE" sz="1200" b="1" i="1" kern="1200" dirty="0" err="1" smtClean="0">
                <a:solidFill>
                  <a:schemeClr val="tx1"/>
                </a:solidFill>
                <a:effectLst/>
                <a:latin typeface="+mn-lt"/>
                <a:ea typeface="+mn-ea"/>
                <a:cs typeface="+mn-cs"/>
              </a:rPr>
              <a:t>kumme</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künne</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(„Es hätte noch schlimmer kommen können.“)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„Wohlstandsgesetz“: </a:t>
            </a:r>
            <a:r>
              <a:rPr lang="de-DE" sz="1200" b="1" i="1" kern="1200" dirty="0" err="1" smtClean="0">
                <a:solidFill>
                  <a:schemeClr val="tx1"/>
                </a:solidFill>
                <a:effectLst/>
                <a:latin typeface="+mn-lt"/>
                <a:ea typeface="+mn-ea"/>
                <a:cs typeface="+mn-cs"/>
              </a:rPr>
              <a:t>Mer</a:t>
            </a:r>
            <a:r>
              <a:rPr lang="de-DE" sz="1200" b="1" i="1" kern="1200" dirty="0" smtClean="0">
                <a:solidFill>
                  <a:schemeClr val="tx1"/>
                </a:solidFill>
                <a:effectLst/>
                <a:latin typeface="+mn-lt"/>
                <a:ea typeface="+mn-ea"/>
                <a:cs typeface="+mn-cs"/>
              </a:rPr>
              <a:t> muss och </a:t>
            </a:r>
            <a:r>
              <a:rPr lang="de-DE" sz="1200" b="1" i="1" kern="1200" dirty="0" err="1" smtClean="0">
                <a:solidFill>
                  <a:schemeClr val="tx1"/>
                </a:solidFill>
                <a:effectLst/>
                <a:latin typeface="+mn-lt"/>
                <a:ea typeface="+mn-ea"/>
                <a:cs typeface="+mn-cs"/>
              </a:rPr>
              <a:t>jünne</a:t>
            </a:r>
            <a:r>
              <a:rPr lang="de-DE" sz="1200" b="1" i="1" kern="1200" dirty="0" smtClean="0">
                <a:solidFill>
                  <a:schemeClr val="tx1"/>
                </a:solidFill>
                <a:effectLst/>
                <a:latin typeface="+mn-lt"/>
                <a:ea typeface="+mn-ea"/>
                <a:cs typeface="+mn-cs"/>
              </a:rPr>
              <a:t> könne!</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(„Man muss auch gönnen können.“)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Sei weder neidisch noch missgünstig!</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Anti-Stress-Gesetz: </a:t>
            </a:r>
            <a:r>
              <a:rPr lang="de-DE" sz="1200" b="1" i="1" kern="1200" dirty="0" err="1" smtClean="0">
                <a:solidFill>
                  <a:schemeClr val="tx1"/>
                </a:solidFill>
                <a:effectLst/>
                <a:latin typeface="+mn-lt"/>
                <a:ea typeface="+mn-ea"/>
                <a:cs typeface="+mn-cs"/>
              </a:rPr>
              <a:t>Mer</a:t>
            </a:r>
            <a:r>
              <a:rPr lang="de-DE" sz="1200" b="1" i="1" kern="1200" dirty="0" smtClean="0">
                <a:solidFill>
                  <a:schemeClr val="tx1"/>
                </a:solidFill>
                <a:effectLst/>
                <a:latin typeface="+mn-lt"/>
                <a:ea typeface="+mn-ea"/>
                <a:cs typeface="+mn-cs"/>
              </a:rPr>
              <a:t> muss </a:t>
            </a:r>
            <a:r>
              <a:rPr lang="de-DE" sz="1200" b="1" i="1" kern="1200" dirty="0" err="1" smtClean="0">
                <a:solidFill>
                  <a:schemeClr val="tx1"/>
                </a:solidFill>
                <a:effectLst/>
                <a:latin typeface="+mn-lt"/>
                <a:ea typeface="+mn-ea"/>
                <a:cs typeface="+mn-cs"/>
              </a:rPr>
              <a:t>sisch</a:t>
            </a:r>
            <a:r>
              <a:rPr lang="de-DE" sz="1200" b="1" i="1" kern="1200" dirty="0" smtClean="0">
                <a:solidFill>
                  <a:schemeClr val="tx1"/>
                </a:solidFill>
                <a:effectLst/>
                <a:latin typeface="+mn-lt"/>
                <a:ea typeface="+mn-ea"/>
                <a:cs typeface="+mn-cs"/>
              </a:rPr>
              <a:t> och </a:t>
            </a:r>
            <a:r>
              <a:rPr lang="de-DE" sz="1200" b="1" i="1" kern="1200" dirty="0" err="1" smtClean="0">
                <a:solidFill>
                  <a:schemeClr val="tx1"/>
                </a:solidFill>
                <a:effectLst/>
                <a:latin typeface="+mn-lt"/>
                <a:ea typeface="+mn-ea"/>
                <a:cs typeface="+mn-cs"/>
              </a:rPr>
              <a:t>jet</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jünne</a:t>
            </a:r>
            <a:r>
              <a:rPr lang="de-DE" sz="1200" b="1" i="1" kern="1200" dirty="0" smtClean="0">
                <a:solidFill>
                  <a:schemeClr val="tx1"/>
                </a:solidFill>
                <a:effectLst/>
                <a:latin typeface="+mn-lt"/>
                <a:ea typeface="+mn-ea"/>
                <a:cs typeface="+mn-cs"/>
              </a:rPr>
              <a:t> könne!</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(„Man muss sich auch etwas gönnen können.“)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Nur in einem gesunden Körper wohnt auch ein gesunder Geist.</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Oder: Das Gebot zur </a:t>
            </a:r>
            <a:r>
              <a:rPr lang="de-DE" sz="1200" b="0" i="0" u="none" strike="noStrike" kern="1200" dirty="0" smtClean="0">
                <a:solidFill>
                  <a:schemeClr val="tx1"/>
                </a:solidFill>
                <a:effectLst/>
                <a:latin typeface="+mn-lt"/>
                <a:ea typeface="+mn-ea"/>
                <a:cs typeface="+mn-cs"/>
                <a:hlinkClick r:id="rId11" tooltip="Nächstenliebe"/>
              </a:rPr>
              <a:t>Nächstenliebe</a:t>
            </a:r>
            <a:r>
              <a:rPr lang="de-DE" sz="1200" b="0" i="0" kern="1200" dirty="0" smtClean="0">
                <a:solidFill>
                  <a:schemeClr val="tx1"/>
                </a:solidFill>
                <a:effectLst/>
                <a:latin typeface="+mn-lt"/>
                <a:ea typeface="+mn-ea"/>
                <a:cs typeface="+mn-cs"/>
              </a:rPr>
              <a:t> bedeutet nicht, dass man den eigenen Körper und Geist lieblos behandeln soll.</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1" kern="1200" dirty="0" smtClean="0">
                <a:solidFill>
                  <a:schemeClr val="tx1"/>
                </a:solidFill>
                <a:effectLst/>
                <a:latin typeface="+mn-lt"/>
                <a:ea typeface="+mn-ea"/>
                <a:cs typeface="+mn-cs"/>
              </a:rPr>
              <a:t>Mäht nix!</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(„(Es) Macht nichts.“)</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1" kern="1200" dirty="0" smtClean="0">
                <a:solidFill>
                  <a:schemeClr val="tx1"/>
                </a:solidFill>
                <a:effectLst/>
                <a:latin typeface="+mn-lt"/>
                <a:ea typeface="+mn-ea"/>
                <a:cs typeface="+mn-cs"/>
              </a:rPr>
              <a:t>Jede </a:t>
            </a:r>
            <a:r>
              <a:rPr lang="de-DE" sz="1200" b="1" i="1" u="none" strike="noStrike" kern="1200" dirty="0" smtClean="0">
                <a:solidFill>
                  <a:schemeClr val="tx1"/>
                </a:solidFill>
                <a:effectLst/>
                <a:latin typeface="+mn-lt"/>
                <a:ea typeface="+mn-ea"/>
                <a:cs typeface="+mn-cs"/>
                <a:hlinkClick r:id="rId12" tooltip="Jeck"/>
              </a:rPr>
              <a:t>Jeck</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is</a:t>
            </a:r>
            <a:r>
              <a:rPr lang="de-DE" sz="1200" b="1" i="1" kern="1200" dirty="0" smtClean="0">
                <a:solidFill>
                  <a:schemeClr val="tx1"/>
                </a:solidFill>
                <a:effectLst/>
                <a:latin typeface="+mn-lt"/>
                <a:ea typeface="+mn-ea"/>
                <a:cs typeface="+mn-cs"/>
              </a:rPr>
              <a:t> anders!</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(„Jeder Narr ist anders!“)</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1" kern="1200" dirty="0" smtClean="0">
                <a:solidFill>
                  <a:schemeClr val="tx1"/>
                </a:solidFill>
                <a:effectLst/>
                <a:latin typeface="+mn-lt"/>
                <a:ea typeface="+mn-ea"/>
                <a:cs typeface="+mn-cs"/>
              </a:rPr>
              <a:t>Hammer immer </a:t>
            </a:r>
            <a:r>
              <a:rPr lang="de-DE" sz="1200" b="1" i="1" kern="1200" dirty="0" err="1" smtClean="0">
                <a:solidFill>
                  <a:schemeClr val="tx1"/>
                </a:solidFill>
                <a:effectLst/>
                <a:latin typeface="+mn-lt"/>
                <a:ea typeface="+mn-ea"/>
                <a:cs typeface="+mn-cs"/>
              </a:rPr>
              <a:t>su</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jemaat</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(„Haben wir immer so gemacht!“)</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1" kern="1200" dirty="0" err="1" smtClean="0">
                <a:solidFill>
                  <a:schemeClr val="tx1"/>
                </a:solidFill>
                <a:effectLst/>
                <a:latin typeface="+mn-lt"/>
                <a:ea typeface="+mn-ea"/>
                <a:cs typeface="+mn-cs"/>
              </a:rPr>
              <a:t>Levve</a:t>
            </a:r>
            <a:r>
              <a:rPr lang="de-DE" sz="1200" b="1" i="1" kern="1200" dirty="0" smtClean="0">
                <a:solidFill>
                  <a:schemeClr val="tx1"/>
                </a:solidFill>
                <a:effectLst/>
                <a:latin typeface="+mn-lt"/>
                <a:ea typeface="+mn-ea"/>
                <a:cs typeface="+mn-cs"/>
              </a:rPr>
              <a:t> und </a:t>
            </a:r>
            <a:r>
              <a:rPr lang="de-DE" sz="1200" b="1" i="1" kern="1200" dirty="0" err="1" smtClean="0">
                <a:solidFill>
                  <a:schemeClr val="tx1"/>
                </a:solidFill>
                <a:effectLst/>
                <a:latin typeface="+mn-lt"/>
                <a:ea typeface="+mn-ea"/>
                <a:cs typeface="+mn-cs"/>
              </a:rPr>
              <a:t>levve</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losse</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(„Leben und leben lassen!“)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1" i="1" kern="1200" dirty="0" err="1" smtClean="0">
                <a:solidFill>
                  <a:schemeClr val="tx1"/>
                </a:solidFill>
                <a:effectLst/>
                <a:latin typeface="+mn-lt"/>
                <a:ea typeface="+mn-ea"/>
                <a:cs typeface="+mn-cs"/>
              </a:rPr>
              <a:t>Nit</a:t>
            </a:r>
            <a:r>
              <a:rPr lang="de-DE" sz="1200" b="1" i="1" kern="1200" dirty="0" smtClean="0">
                <a:solidFill>
                  <a:schemeClr val="tx1"/>
                </a:solidFill>
                <a:effectLst/>
                <a:latin typeface="+mn-lt"/>
                <a:ea typeface="+mn-ea"/>
                <a:cs typeface="+mn-cs"/>
              </a:rPr>
              <a:t> alles </a:t>
            </a:r>
            <a:r>
              <a:rPr lang="de-DE" sz="1200" b="1" i="1" kern="1200" dirty="0" err="1" smtClean="0">
                <a:solidFill>
                  <a:schemeClr val="tx1"/>
                </a:solidFill>
                <a:effectLst/>
                <a:latin typeface="+mn-lt"/>
                <a:ea typeface="+mn-ea"/>
                <a:cs typeface="+mn-cs"/>
              </a:rPr>
              <a:t>wat</a:t>
            </a:r>
            <a:r>
              <a:rPr lang="de-DE" sz="1200" b="1" i="1" kern="1200" dirty="0" smtClean="0">
                <a:solidFill>
                  <a:schemeClr val="tx1"/>
                </a:solidFill>
                <a:effectLst/>
                <a:latin typeface="+mn-lt"/>
                <a:ea typeface="+mn-ea"/>
                <a:cs typeface="+mn-cs"/>
              </a:rPr>
              <a:t> en Loch </a:t>
            </a:r>
            <a:r>
              <a:rPr lang="de-DE" sz="1200" b="1" i="1" kern="1200" dirty="0" err="1" smtClean="0">
                <a:solidFill>
                  <a:schemeClr val="tx1"/>
                </a:solidFill>
                <a:effectLst/>
                <a:latin typeface="+mn-lt"/>
                <a:ea typeface="+mn-ea"/>
                <a:cs typeface="+mn-cs"/>
              </a:rPr>
              <a:t>hät</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is</a:t>
            </a:r>
            <a:r>
              <a:rPr lang="de-DE" sz="1200" b="1" i="1" kern="1200" dirty="0" smtClean="0">
                <a:solidFill>
                  <a:schemeClr val="tx1"/>
                </a:solidFill>
                <a:effectLst/>
                <a:latin typeface="+mn-lt"/>
                <a:ea typeface="+mn-ea"/>
                <a:cs typeface="+mn-cs"/>
              </a:rPr>
              <a:t> </a:t>
            </a:r>
            <a:r>
              <a:rPr lang="de-DE" sz="1200" b="1" i="1" kern="1200" dirty="0" err="1" smtClean="0">
                <a:solidFill>
                  <a:schemeClr val="tx1"/>
                </a:solidFill>
                <a:effectLst/>
                <a:latin typeface="+mn-lt"/>
                <a:ea typeface="+mn-ea"/>
                <a:cs typeface="+mn-cs"/>
              </a:rPr>
              <a:t>kapott</a:t>
            </a:r>
            <a:r>
              <a:rPr lang="de-DE" sz="1200" b="1"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(Nicht alles was ein Loch hat ist kaputt!)</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Lass dich vom desolaten Zustand einer Sache nicht täuschen!</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Es gibt aber auch eine sexuelle Interpretation dazu.</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39</a:t>
            </a:fld>
            <a:endParaRPr lang="de-CH"/>
          </a:p>
        </p:txBody>
      </p:sp>
    </p:spTree>
    <p:extLst>
      <p:ext uri="{BB962C8B-B14F-4D97-AF65-F5344CB8AC3E}">
        <p14:creationId xmlns:p14="http://schemas.microsoft.com/office/powerpoint/2010/main" val="31794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Sinn und Werte: vgl. insbesondere Michael </a:t>
            </a:r>
            <a:r>
              <a:rPr lang="de-CH" dirty="0" err="1" smtClean="0"/>
              <a:t>Utsch</a:t>
            </a:r>
            <a:r>
              <a:rPr lang="de-CH" dirty="0" smtClean="0"/>
              <a:t> 2014:Existenzielle Krisen und Sinnfragen in </a:t>
            </a:r>
            <a:r>
              <a:rPr lang="de-CH" smtClean="0"/>
              <a:t>der Psychotherapie</a:t>
            </a:r>
            <a:endParaRPr lang="de-CH"/>
          </a:p>
        </p:txBody>
      </p:sp>
      <p:sp>
        <p:nvSpPr>
          <p:cNvPr id="4" name="Foliennummernplatzhalter 3"/>
          <p:cNvSpPr>
            <a:spLocks noGrp="1"/>
          </p:cNvSpPr>
          <p:nvPr>
            <p:ph type="sldNum" sz="quarter" idx="10"/>
          </p:nvPr>
        </p:nvSpPr>
        <p:spPr/>
        <p:txBody>
          <a:bodyPr/>
          <a:lstStyle/>
          <a:p>
            <a:fld id="{233C9692-F9B6-4752-82D8-A692B8862853}" type="slidenum">
              <a:rPr lang="de-CH" smtClean="0"/>
              <a:t>40</a:t>
            </a:fld>
            <a:endParaRPr lang="de-CH"/>
          </a:p>
        </p:txBody>
      </p:sp>
    </p:spTree>
    <p:extLst>
      <p:ext uri="{BB962C8B-B14F-4D97-AF65-F5344CB8AC3E}">
        <p14:creationId xmlns:p14="http://schemas.microsoft.com/office/powerpoint/2010/main" val="349563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p:spPr>
        <p:txBody>
          <a:bodyPr/>
          <a:lstStyle/>
          <a:p>
            <a:endParaRPr lang="de-CH" altLang="en-US" smtClean="0"/>
          </a:p>
        </p:txBody>
      </p:sp>
      <p:sp>
        <p:nvSpPr>
          <p:cNvPr id="56324" name="Foliennummernplatzhalter 3"/>
          <p:cNvSpPr>
            <a:spLocks noGrp="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fld id="{57F49CC2-C42D-4B85-B721-E4FE211987C4}" type="slidenum">
              <a:rPr lang="de-CH" altLang="en-US" sz="1300" smtClean="0"/>
              <a:pPr/>
              <a:t>19</a:t>
            </a:fld>
            <a:endParaRPr lang="de-CH" altLang="en-US" sz="1300" smtClean="0"/>
          </a:p>
        </p:txBody>
      </p:sp>
    </p:spTree>
    <p:extLst>
      <p:ext uri="{BB962C8B-B14F-4D97-AF65-F5344CB8AC3E}">
        <p14:creationId xmlns:p14="http://schemas.microsoft.com/office/powerpoint/2010/main" val="323524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fld id="{28F1F474-0D7A-4A17-8C3D-B88C72208362}" type="slidenum">
              <a:rPr lang="de-CH" altLang="en-US" sz="1300" smtClean="0"/>
              <a:pPr/>
              <a:t>21</a:t>
            </a:fld>
            <a:endParaRPr lang="de-CH" altLang="en-US" sz="1300" smtClean="0"/>
          </a:p>
        </p:txBody>
      </p:sp>
      <p:sp>
        <p:nvSpPr>
          <p:cNvPr id="57347" name="Rectangle 2"/>
          <p:cNvSpPr>
            <a:spLocks noGrp="1" noRot="1" noChangeAspect="1" noChangeArrowheads="1" noTextEdit="1"/>
          </p:cNvSpPr>
          <p:nvPr>
            <p:ph type="sldImg"/>
          </p:nvPr>
        </p:nvSpPr>
        <p:spPr>
          <a:xfrm>
            <a:off x="1143000" y="685800"/>
            <a:ext cx="4573588" cy="3429000"/>
          </a:xfrm>
          <a:ln/>
        </p:spPr>
      </p:sp>
      <p:sp>
        <p:nvSpPr>
          <p:cNvPr id="57348" name="Rectangle 3"/>
          <p:cNvSpPr>
            <a:spLocks noGrp="1" noChangeArrowheads="1"/>
          </p:cNvSpPr>
          <p:nvPr>
            <p:ph type="body" idx="1"/>
          </p:nvPr>
        </p:nvSpPr>
        <p:spPr>
          <a:xfrm>
            <a:off x="916109" y="4343144"/>
            <a:ext cx="5025783" cy="4115019"/>
          </a:xfrm>
          <a:noFill/>
        </p:spPr>
        <p:txBody>
          <a:bodyPr/>
          <a:lstStyle/>
          <a:p>
            <a:endParaRPr lang="de-CH" altLang="en-US" smtClean="0"/>
          </a:p>
        </p:txBody>
      </p:sp>
    </p:spTree>
    <p:extLst>
      <p:ext uri="{BB962C8B-B14F-4D97-AF65-F5344CB8AC3E}">
        <p14:creationId xmlns:p14="http://schemas.microsoft.com/office/powerpoint/2010/main" val="49682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25</a:t>
            </a:fld>
            <a:endParaRPr lang="de-CH"/>
          </a:p>
        </p:txBody>
      </p:sp>
    </p:spTree>
    <p:extLst>
      <p:ext uri="{BB962C8B-B14F-4D97-AF65-F5344CB8AC3E}">
        <p14:creationId xmlns:p14="http://schemas.microsoft.com/office/powerpoint/2010/main" val="123883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30</a:t>
            </a:fld>
            <a:endParaRPr lang="de-CH"/>
          </a:p>
        </p:txBody>
      </p:sp>
    </p:spTree>
    <p:extLst>
      <p:ext uri="{BB962C8B-B14F-4D97-AF65-F5344CB8AC3E}">
        <p14:creationId xmlns:p14="http://schemas.microsoft.com/office/powerpoint/2010/main" val="135262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data from genomics, proteomics,</a:t>
            </a:r>
          </a:p>
          <a:p>
            <a:r>
              <a:rPr lang="en-US" sz="1200" b="0" i="0" u="none" strike="noStrike" kern="1200" baseline="0" dirty="0" smtClean="0">
                <a:solidFill>
                  <a:schemeClr val="tx1"/>
                </a:solidFill>
                <a:latin typeface="+mn-lt"/>
                <a:ea typeface="+mn-ea"/>
                <a:cs typeface="+mn-cs"/>
              </a:rPr>
              <a:t>metabolomics, neuroimaging and neuroendocrinology are used in combination,</a:t>
            </a:r>
          </a:p>
          <a:p>
            <a:r>
              <a:rPr lang="en-US" sz="1200" b="0" i="0" u="none" strike="noStrike" kern="1200" baseline="0" dirty="0" smtClean="0">
                <a:solidFill>
                  <a:schemeClr val="tx1"/>
                </a:solidFill>
                <a:latin typeface="+mn-lt"/>
                <a:ea typeface="+mn-ea"/>
                <a:cs typeface="+mn-cs"/>
              </a:rPr>
              <a:t>they could lead to the development of effective personalized antidepressant</a:t>
            </a:r>
          </a:p>
          <a:p>
            <a:r>
              <a:rPr lang="en-US" sz="1200" b="0" i="0" u="none" strike="noStrike" kern="1200" baseline="0" dirty="0" smtClean="0">
                <a:solidFill>
                  <a:schemeClr val="tx1"/>
                </a:solidFill>
                <a:latin typeface="+mn-lt"/>
                <a:ea typeface="+mn-ea"/>
                <a:cs typeface="+mn-cs"/>
              </a:rPr>
              <a:t>treatment that is based on both genotypes and biomarkers</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33</a:t>
            </a:fld>
            <a:endParaRPr lang="de-CH"/>
          </a:p>
        </p:txBody>
      </p:sp>
    </p:spTree>
    <p:extLst>
      <p:ext uri="{BB962C8B-B14F-4D97-AF65-F5344CB8AC3E}">
        <p14:creationId xmlns:p14="http://schemas.microsoft.com/office/powerpoint/2010/main" val="321982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hlinkClick r:id="rId3"/>
              </a:rPr>
              <a:t>Personalized medicine for depression: can we match patients with treatments?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Simon</a:t>
            </a:r>
            <a:r>
              <a:rPr lang="en-US" sz="1200" b="0" i="0" kern="1200" dirty="0" smtClean="0">
                <a:solidFill>
                  <a:schemeClr val="tx1"/>
                </a:solidFill>
                <a:effectLst/>
                <a:latin typeface="+mn-lt"/>
                <a:ea typeface="+mn-ea"/>
                <a:cs typeface="+mn-cs"/>
              </a:rPr>
              <a:t> GE, </a:t>
            </a:r>
            <a:r>
              <a:rPr lang="en-US" sz="1200" b="1" i="0" kern="1200" dirty="0" smtClean="0">
                <a:solidFill>
                  <a:schemeClr val="tx1"/>
                </a:solidFill>
                <a:effectLst/>
                <a:latin typeface="+mn-lt"/>
                <a:ea typeface="+mn-ea"/>
                <a:cs typeface="+mn-cs"/>
              </a:rPr>
              <a:t>Perlis</a:t>
            </a:r>
            <a:r>
              <a:rPr lang="en-US" sz="1200" b="0" i="0" kern="1200" dirty="0" smtClean="0">
                <a:solidFill>
                  <a:schemeClr val="tx1"/>
                </a:solidFill>
                <a:effectLst/>
                <a:latin typeface="+mn-lt"/>
                <a:ea typeface="+mn-ea"/>
                <a:cs typeface="+mn-cs"/>
              </a:rPr>
              <a:t> RH.</a:t>
            </a:r>
          </a:p>
          <a:p>
            <a:r>
              <a:rPr lang="en-US" sz="1200" b="0" i="0" kern="1200" dirty="0" smtClean="0">
                <a:solidFill>
                  <a:schemeClr val="tx1"/>
                </a:solidFill>
                <a:effectLst/>
                <a:latin typeface="+mn-lt"/>
                <a:ea typeface="+mn-ea"/>
                <a:cs typeface="+mn-cs"/>
              </a:rPr>
              <a:t>Am J Psychiatry. 2010 Dec;167(12):1445-55</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35</a:t>
            </a:fld>
            <a:endParaRPr lang="de-CH"/>
          </a:p>
        </p:txBody>
      </p:sp>
    </p:spTree>
    <p:extLst>
      <p:ext uri="{BB962C8B-B14F-4D97-AF65-F5344CB8AC3E}">
        <p14:creationId xmlns:p14="http://schemas.microsoft.com/office/powerpoint/2010/main" val="227314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A56EA2-653E-47B7-BA21-F23320F35A8B}" type="slidenum">
              <a:rPr lang="de-DE" smtClean="0"/>
              <a:pPr eaLnBrk="1" hangingPunct="1"/>
              <a:t>37</a:t>
            </a:fld>
            <a:endParaRPr lang="de-DE" smtClean="0"/>
          </a:p>
        </p:txBody>
      </p:sp>
      <p:sp>
        <p:nvSpPr>
          <p:cNvPr id="49155" name="Rectangle 7"/>
          <p:cNvSpPr txBox="1">
            <a:spLocks noGrp="1" noChangeArrowheads="1"/>
          </p:cNvSpPr>
          <p:nvPr/>
        </p:nvSpPr>
        <p:spPr bwMode="auto">
          <a:xfrm>
            <a:off x="3884614" y="9428583"/>
            <a:ext cx="29718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A7DF6A-A6DD-45BA-B0A0-85C58931DBAD}" type="slidenum">
              <a:rPr lang="de-DE" sz="1200"/>
              <a:pPr algn="r" eaLnBrk="1" hangingPunct="1"/>
              <a:t>37</a:t>
            </a:fld>
            <a:endParaRPr lang="de-DE"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DE" sz="800" dirty="0" smtClean="0"/>
              <a:t>10 Weisheitskompetenzen</a:t>
            </a:r>
          </a:p>
          <a:p>
            <a:pPr eaLnBrk="1" hangingPunct="1">
              <a:lnSpc>
                <a:spcPct val="80000"/>
              </a:lnSpc>
            </a:pPr>
            <a:r>
              <a:rPr lang="de-DE" sz="800" dirty="0" smtClean="0"/>
              <a:t>1. Fakten- und Problemlösewissen umfasst</a:t>
            </a:r>
          </a:p>
          <a:p>
            <a:pPr eaLnBrk="1" hangingPunct="1">
              <a:lnSpc>
                <a:spcPct val="80000"/>
              </a:lnSpc>
            </a:pPr>
            <a:r>
              <a:rPr lang="de-DE" sz="800" dirty="0" smtClean="0"/>
              <a:t>– allgemeines Wissen zum Beispiel über Motive, Emotionen und Verhalten</a:t>
            </a:r>
          </a:p>
          <a:p>
            <a:pPr eaLnBrk="1" hangingPunct="1">
              <a:lnSpc>
                <a:spcPct val="80000"/>
              </a:lnSpc>
            </a:pPr>
            <a:r>
              <a:rPr lang="de-DE" sz="800" dirty="0" smtClean="0"/>
              <a:t>– spezifisches Wissen etwa über soziale Ereignisse wie ein Vorstellungsgespräch</a:t>
            </a:r>
          </a:p>
          <a:p>
            <a:pPr eaLnBrk="1" hangingPunct="1">
              <a:lnSpc>
                <a:spcPct val="80000"/>
              </a:lnSpc>
            </a:pPr>
            <a:r>
              <a:rPr lang="de-DE" sz="800" dirty="0" smtClean="0"/>
              <a:t>und über die Funktionsweise von Institutionen</a:t>
            </a:r>
          </a:p>
          <a:p>
            <a:pPr eaLnBrk="1" hangingPunct="1">
              <a:lnSpc>
                <a:spcPct val="80000"/>
              </a:lnSpc>
            </a:pPr>
            <a:r>
              <a:rPr lang="de-DE" sz="800" dirty="0" smtClean="0"/>
              <a:t>– Handlungswissen, zum Beispiel zu Konfliktlösestrategien.</a:t>
            </a:r>
          </a:p>
          <a:p>
            <a:pPr eaLnBrk="1" hangingPunct="1">
              <a:lnSpc>
                <a:spcPct val="80000"/>
              </a:lnSpc>
            </a:pPr>
            <a:r>
              <a:rPr lang="de-DE" sz="800" dirty="0" smtClean="0"/>
              <a:t>2. </a:t>
            </a:r>
            <a:r>
              <a:rPr lang="de-DE" sz="800" dirty="0" err="1" smtClean="0"/>
              <a:t>Kontextualismus</a:t>
            </a:r>
            <a:r>
              <a:rPr lang="de-DE" sz="800" dirty="0" smtClean="0"/>
              <a:t> ist die Fähigkeit, zeitliche und thematische Verbindungen</a:t>
            </a:r>
          </a:p>
          <a:p>
            <a:pPr eaLnBrk="1" hangingPunct="1">
              <a:lnSpc>
                <a:spcPct val="80000"/>
              </a:lnSpc>
            </a:pPr>
            <a:r>
              <a:rPr lang="de-DE" sz="800" dirty="0" smtClean="0"/>
              <a:t>zwischen verschiedenen Lebensbereichen und -erfahrungen zu erkennen.</a:t>
            </a:r>
          </a:p>
          <a:p>
            <a:pPr eaLnBrk="1" hangingPunct="1">
              <a:lnSpc>
                <a:spcPct val="80000"/>
              </a:lnSpc>
            </a:pPr>
            <a:r>
              <a:rPr lang="de-DE" sz="800" dirty="0" smtClean="0"/>
              <a:t>3. Werterelativismus berücksichtigt beim Urteil über das Denken und Verhalten</a:t>
            </a:r>
          </a:p>
          <a:p>
            <a:pPr eaLnBrk="1" hangingPunct="1">
              <a:lnSpc>
                <a:spcPct val="80000"/>
              </a:lnSpc>
            </a:pPr>
            <a:r>
              <a:rPr lang="de-DE" sz="800" dirty="0" smtClean="0"/>
              <a:t>anderer deren individuelle Geschichte und Wertvorstellungen.</a:t>
            </a:r>
          </a:p>
          <a:p>
            <a:pPr eaLnBrk="1" hangingPunct="1">
              <a:lnSpc>
                <a:spcPct val="80000"/>
              </a:lnSpc>
            </a:pPr>
            <a:r>
              <a:rPr lang="de-DE" sz="800" dirty="0" smtClean="0"/>
              <a:t>4. Ungewissheitstoleranz erlaubt, Unsicherheit auszuhalten und trotzdem</a:t>
            </a:r>
          </a:p>
          <a:p>
            <a:pPr eaLnBrk="1" hangingPunct="1">
              <a:lnSpc>
                <a:spcPct val="80000"/>
              </a:lnSpc>
            </a:pPr>
            <a:r>
              <a:rPr lang="de-DE" sz="800" dirty="0" smtClean="0"/>
              <a:t>entscheiden oder handeln zu können.</a:t>
            </a:r>
          </a:p>
          <a:p>
            <a:pPr eaLnBrk="1" hangingPunct="1">
              <a:lnSpc>
                <a:spcPct val="80000"/>
              </a:lnSpc>
            </a:pPr>
            <a:r>
              <a:rPr lang="de-DE" sz="800" dirty="0" smtClean="0"/>
              <a:t>5. Emotionswahrnehmung bedeutet, eigene Gefühle zu registrieren und zu</a:t>
            </a:r>
          </a:p>
          <a:p>
            <a:pPr eaLnBrk="1" hangingPunct="1">
              <a:lnSpc>
                <a:spcPct val="80000"/>
              </a:lnSpc>
            </a:pPr>
            <a:r>
              <a:rPr lang="de-DE" sz="800" dirty="0" smtClean="0"/>
              <a:t>beurteilen, ob sie der Situation angemessen sind.</a:t>
            </a:r>
          </a:p>
          <a:p>
            <a:pPr eaLnBrk="1" hangingPunct="1">
              <a:lnSpc>
                <a:spcPct val="80000"/>
              </a:lnSpc>
            </a:pPr>
            <a:r>
              <a:rPr lang="de-DE" sz="800" dirty="0" smtClean="0"/>
              <a:t>6. Serenität bezeichnet die Fähigkeit, Emotionen so zu kontrollieren, dass sie</a:t>
            </a:r>
          </a:p>
          <a:p>
            <a:pPr eaLnBrk="1" hangingPunct="1">
              <a:lnSpc>
                <a:spcPct val="80000"/>
              </a:lnSpc>
            </a:pPr>
            <a:r>
              <a:rPr lang="de-DE" sz="800" dirty="0" smtClean="0"/>
              <a:t>Denken, Handeln und Wohlbefinden nicht übermäßig stören.</a:t>
            </a:r>
          </a:p>
          <a:p>
            <a:pPr eaLnBrk="1" hangingPunct="1">
              <a:lnSpc>
                <a:spcPct val="80000"/>
              </a:lnSpc>
            </a:pPr>
            <a:r>
              <a:rPr lang="de-DE" sz="800" dirty="0" smtClean="0"/>
              <a:t>7. Empathie bedeutet, die Gefühle und das Erleben anderer nachempfinden</a:t>
            </a:r>
          </a:p>
          <a:p>
            <a:pPr eaLnBrk="1" hangingPunct="1">
              <a:lnSpc>
                <a:spcPct val="80000"/>
              </a:lnSpc>
            </a:pPr>
            <a:r>
              <a:rPr lang="de-DE" sz="800" dirty="0" smtClean="0"/>
              <a:t>und sich auf andere einstellen zu können.</a:t>
            </a:r>
          </a:p>
          <a:p>
            <a:pPr eaLnBrk="1" hangingPunct="1">
              <a:lnSpc>
                <a:spcPct val="80000"/>
              </a:lnSpc>
            </a:pPr>
            <a:r>
              <a:rPr lang="de-DE" sz="800" dirty="0" smtClean="0"/>
              <a:t>8. Nachhaltigkeit kennzeichnet ein Verhalten, das kurzfristig vielleicht anstrengt,</a:t>
            </a:r>
          </a:p>
          <a:p>
            <a:pPr eaLnBrk="1" hangingPunct="1">
              <a:lnSpc>
                <a:spcPct val="80000"/>
              </a:lnSpc>
            </a:pPr>
            <a:r>
              <a:rPr lang="de-DE" sz="800" dirty="0" smtClean="0"/>
              <a:t>langfristig aber zum Ziel führt.</a:t>
            </a:r>
          </a:p>
          <a:p>
            <a:pPr eaLnBrk="1" hangingPunct="1">
              <a:lnSpc>
                <a:spcPct val="80000"/>
              </a:lnSpc>
            </a:pPr>
            <a:r>
              <a:rPr lang="de-DE" sz="800" dirty="0" smtClean="0"/>
              <a:t>9. Perspektivwechsel beinhaltet, einen Sachverhalt oder Konflikt aus der</a:t>
            </a:r>
          </a:p>
          <a:p>
            <a:pPr eaLnBrk="1" hangingPunct="1">
              <a:lnSpc>
                <a:spcPct val="80000"/>
              </a:lnSpc>
            </a:pPr>
            <a:r>
              <a:rPr lang="de-DE" sz="800" dirty="0" smtClean="0"/>
              <a:t>Sicht anderer Beteiligter zu betrachten.</a:t>
            </a:r>
          </a:p>
          <a:p>
            <a:pPr eaLnBrk="1" hangingPunct="1">
              <a:lnSpc>
                <a:spcPct val="80000"/>
              </a:lnSpc>
            </a:pPr>
            <a:r>
              <a:rPr lang="de-DE" sz="800" dirty="0" smtClean="0"/>
              <a:t>10. Selbstdistanz ist die Fähigkeit, höherrangige Ziele zu identifizieren und</a:t>
            </a:r>
          </a:p>
          <a:p>
            <a:pPr eaLnBrk="1" hangingPunct="1">
              <a:lnSpc>
                <a:spcPct val="80000"/>
              </a:lnSpc>
            </a:pPr>
            <a:r>
              <a:rPr lang="de-DE" sz="800" dirty="0" smtClean="0"/>
              <a:t>dafür eigene Interessen zurückzustellen.</a:t>
            </a:r>
          </a:p>
        </p:txBody>
      </p:sp>
    </p:spTree>
    <p:extLst>
      <p:ext uri="{BB962C8B-B14F-4D97-AF65-F5344CB8AC3E}">
        <p14:creationId xmlns:p14="http://schemas.microsoft.com/office/powerpoint/2010/main" val="351468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WIKIPEDIA: Bei den Problemen, die den Patienten belasten, wird zwischen "sauberem" und "schmutzigem Leid" unterschieden. Schmutziges Leid entsteht durch den Versuch, mit Hilfe verschiedener Strategien (Rückzug, Flucht, Betäubung, Argumentieren, übertriebenes Sicherheitsverhalten, spannungsreduzierende Rituale etc.) unangenehme innere Erlebnisse zu vermeiden ("</a:t>
            </a:r>
            <a:r>
              <a:rPr lang="de-CH" dirty="0" err="1" smtClean="0"/>
              <a:t>experiential</a:t>
            </a:r>
            <a:r>
              <a:rPr lang="de-CH" dirty="0" smtClean="0"/>
              <a:t> </a:t>
            </a:r>
            <a:r>
              <a:rPr lang="de-CH" dirty="0" err="1" smtClean="0"/>
              <a:t>avoidance</a:t>
            </a:r>
            <a:r>
              <a:rPr lang="de-CH" dirty="0" smtClean="0"/>
              <a:t>"). Die angewandten Strategien haben nicht nur den Nachteil, dass sie nicht oder nur zeitlich begrenzt funktionieren, sondern auch mit erheblichen negativen Konsequenzen für die Lebensführung des Patienten verbunden sind. Die Therapie besteht hauptsächlich darin, den Patienten darin zu unterstützen, seine dysfunktionalen Kontrollversuche abzubauen, indem er seine Bereitschaft erhöht, auch unangenehme Empfindungen zu erleben - "als das, was sie sind, nicht als das, was sie zu sein vorgeben", wie es ACT-Therapeuten oft ausdrücken. Hierzu kommen unterschiedliche Techniken zum Einsatz, die zum Teil buddhistischen Meditationspraktiken und dem Methodenrepertoire anderer therapeutischer Schulen (z. B. der Gestalttherapie) entliehen sind. Einen großen Raum nimmt in einer Therapie nach dem ACT-Modell die Klärung von Werten und Lebenszielen ein, aus denen dann konkrete Handlungsabsichten (</a:t>
            </a:r>
            <a:r>
              <a:rPr lang="de-CH" dirty="0" err="1" smtClean="0"/>
              <a:t>commitments</a:t>
            </a:r>
            <a:r>
              <a:rPr lang="de-CH" dirty="0" smtClean="0"/>
              <a:t>) abgeleitet werden. Wie auch bei anderen Ansätzen der kognitiven Verhaltenstherapie wird an dysfunktionalen Gedanken gearbeitet. Allerdings wird nicht versucht, den Inhalt der Gedanken zu verändern (etwa "negative" durch "positive" oder "irrationale" durch "rationale" Gedanken zu ersetzen). Solche Versuche führen, wie auch aus der Relational Frame </a:t>
            </a:r>
            <a:r>
              <a:rPr lang="de-CH" dirty="0" err="1" smtClean="0"/>
              <a:t>Theory</a:t>
            </a:r>
            <a:r>
              <a:rPr lang="de-CH" dirty="0" smtClean="0"/>
              <a:t> abzuleiten ist, oftmals nur zu einer Stärkung der zugrundeliegenden "Bezugsrahmen" - mit dem Effekt, dass die entsprechenden Gedanken an Intensität und Frequenz noch zunehmen. Vielmehr wird versucht, die Funktion der kognitiven Reaktionen zu modifizieren, indem der Patient Techniken erlernt, die ihn in die Lage versetzen, seine eigenen Gedanken gleichmütig ("achtsam") zu betrachten, ohne mit ihnen zu "verschmelzen", d. h., ohne sie zu glauben oder zwangsläufig sein Verhalten an ihnen auszurichten.</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38</a:t>
            </a:fld>
            <a:endParaRPr lang="de-CH"/>
          </a:p>
        </p:txBody>
      </p:sp>
    </p:spTree>
    <p:extLst>
      <p:ext uri="{BB962C8B-B14F-4D97-AF65-F5344CB8AC3E}">
        <p14:creationId xmlns:p14="http://schemas.microsoft.com/office/powerpoint/2010/main" val="31794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1"/>
            <a:ext cx="7772400" cy="3467471"/>
          </a:xfrm>
        </p:spPr>
        <p:txBody>
          <a:bodyPr anchor="b">
            <a:noAutofit/>
          </a:bodyPr>
          <a:lstStyle>
            <a:lvl1pPr>
              <a:lnSpc>
                <a:spcPct val="100000"/>
              </a:lnSpc>
              <a:defRPr sz="4800" baseline="0"/>
            </a:lvl1pPr>
          </a:lstStyle>
          <a:p>
            <a:r>
              <a:rPr lang="de-DE" dirty="0" smtClean="0"/>
              <a:t>Text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52128"/>
          </a:xfrm>
        </p:spPr>
        <p:txBody>
          <a:bodyPr/>
          <a:lstStyle/>
          <a:p>
            <a:r>
              <a:rPr lang="de-DE" dirty="0" smtClean="0"/>
              <a:t>Titelmasterformat durch Klicken bearbeiten</a:t>
            </a:r>
            <a:endParaRPr lang="en-US" dirty="0"/>
          </a:p>
        </p:txBody>
      </p:sp>
      <p:sp>
        <p:nvSpPr>
          <p:cNvPr id="3" name="Content Placeholder 2"/>
          <p:cNvSpPr>
            <a:spLocks noGrp="1"/>
          </p:cNvSpPr>
          <p:nvPr>
            <p:ph idx="1"/>
          </p:nvPr>
        </p:nvSpPr>
        <p:spPr>
          <a:xfrm>
            <a:off x="457200" y="1700808"/>
            <a:ext cx="8229600"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n-lt"/>
                <a:ea typeface="+mj-ea"/>
                <a:cs typeface="+mj-cs"/>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722313" y="4653136"/>
            <a:ext cx="7772400" cy="547514"/>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7" name="Oval 6"/>
          <p:cNvSpPr/>
          <p:nvPr/>
        </p:nvSpPr>
        <p:spPr>
          <a:xfrm>
            <a:off x="4495800" y="435234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435234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435234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11" name="Content Placeholder 10"/>
          <p:cNvSpPr>
            <a:spLocks noGrp="1"/>
          </p:cNvSpPr>
          <p:nvPr>
            <p:ph sz="quarter" idx="13"/>
          </p:nvPr>
        </p:nvSpPr>
        <p:spPr>
          <a:xfrm>
            <a:off x="457200" y="2212848"/>
            <a:ext cx="4041648" cy="3913632"/>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smtClean="0"/>
              <a:t>Titelmasterformat durch Klicken bearbeiten</a:t>
            </a:r>
            <a:endParaRPr lang="de-CH"/>
          </a:p>
        </p:txBody>
      </p:sp>
      <p:sp>
        <p:nvSpPr>
          <p:cNvPr id="4"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1152128"/>
          </a:xfrm>
          <a:prstGeom prst="rect">
            <a:avLst/>
          </a:prstGeom>
        </p:spPr>
        <p:txBody>
          <a:bodyPr vert="horz" lIns="91440" tIns="45720" rIns="91440" bIns="45720" rtlCol="0" anchor="ctr" anchorCtr="0">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pic>
        <p:nvPicPr>
          <p:cNvPr id="10" name="Grafik 9"/>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812360" y="6198678"/>
            <a:ext cx="819363" cy="394883"/>
          </a:xfrm>
          <a:prstGeom prst="rect">
            <a:avLst/>
          </a:prstGeom>
        </p:spPr>
      </p:pic>
      <p:sp>
        <p:nvSpPr>
          <p:cNvPr id="11" name="Rechteck 10"/>
          <p:cNvSpPr/>
          <p:nvPr userDrawn="1"/>
        </p:nvSpPr>
        <p:spPr>
          <a:xfrm>
            <a:off x="-180528" y="-99392"/>
            <a:ext cx="9721080"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57200" y="6252103"/>
            <a:ext cx="2304256" cy="288032"/>
          </a:xfrm>
          <a:prstGeom prst="rect">
            <a:avLst/>
          </a:prstGeom>
        </p:spPr>
      </p:pic>
      <p:pic>
        <p:nvPicPr>
          <p:cNvPr id="5" name="Grafik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660232" y="5991148"/>
            <a:ext cx="936104" cy="7020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iming>
    <p:tnLst>
      <p:par>
        <p:cTn id="1" dur="indefinite" restart="never" nodeType="tmRoot"/>
      </p:par>
    </p:tnLst>
  </p:timing>
  <p:hf hdr="0"/>
  <p:txStyles>
    <p:titleStyle>
      <a:lvl1pPr algn="ctr" defTabSz="914400" rtl="0" eaLnBrk="1" latinLnBrk="0" hangingPunct="1">
        <a:lnSpc>
          <a:spcPct val="100000"/>
        </a:lnSpc>
        <a:spcBef>
          <a:spcPct val="0"/>
        </a:spcBef>
        <a:buNone/>
        <a:defRPr sz="3200" b="0" kern="1200">
          <a:solidFill>
            <a:schemeClr val="tx2"/>
          </a:solidFill>
          <a:effectLst/>
          <a:latin typeface="Cambria" pitchFamily="18" charset="0"/>
          <a:ea typeface="+mj-ea"/>
          <a:cs typeface="+mj-cs"/>
        </a:defRPr>
      </a:lvl1pPr>
    </p:titleStyle>
    <p:bodyStyle>
      <a:lvl1pPr marL="342900" indent="-342900" algn="l" defTabSz="914400" rtl="0" eaLnBrk="1" latinLnBrk="0" hangingPunct="1">
        <a:spcBef>
          <a:spcPct val="20000"/>
        </a:spcBef>
        <a:buClr>
          <a:srgbClr val="FFC000"/>
        </a:buClr>
        <a:buFont typeface="Calibri" pitchFamily="34" charset="0"/>
        <a:buChar char="»"/>
        <a:defRPr sz="2400" b="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Calibri" pitchFamily="34" charset="0"/>
        <a:buChar char="»"/>
        <a:defRPr sz="2000" i="1" kern="1200">
          <a:solidFill>
            <a:schemeClr val="accent4">
              <a:lumMod val="7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www.psy77.com/"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09601"/>
            <a:ext cx="7772400" cy="2675383"/>
          </a:xfrm>
        </p:spPr>
        <p:txBody>
          <a:bodyPr/>
          <a:lstStyle/>
          <a:p>
            <a:r>
              <a:rPr lang="de-DE" dirty="0" smtClean="0"/>
              <a:t>30 Jahre </a:t>
            </a:r>
            <a:br>
              <a:rPr lang="de-DE" dirty="0" smtClean="0"/>
            </a:br>
            <a:r>
              <a:rPr lang="de-DE" dirty="0" smtClean="0"/>
              <a:t>Psychiatrie und Seelsorge</a:t>
            </a:r>
            <a:endParaRPr lang="de-CH" dirty="0"/>
          </a:p>
        </p:txBody>
      </p:sp>
      <p:sp>
        <p:nvSpPr>
          <p:cNvPr id="3" name="Untertitel 2"/>
          <p:cNvSpPr>
            <a:spLocks noGrp="1"/>
          </p:cNvSpPr>
          <p:nvPr>
            <p:ph type="subTitle" idx="1"/>
          </p:nvPr>
        </p:nvSpPr>
        <p:spPr>
          <a:xfrm>
            <a:off x="1475656" y="4581128"/>
            <a:ext cx="6400800" cy="1219200"/>
          </a:xfrm>
        </p:spPr>
        <p:txBody>
          <a:bodyPr>
            <a:normAutofit fontScale="92500" lnSpcReduction="10000"/>
          </a:bodyPr>
          <a:lstStyle/>
          <a:p>
            <a:r>
              <a:rPr lang="de-CH" dirty="0" smtClean="0"/>
              <a:t>Prof. Dr. med. Samuel Pfeifer</a:t>
            </a:r>
          </a:p>
          <a:p>
            <a:endParaRPr lang="de-CH" dirty="0"/>
          </a:p>
          <a:p>
            <a:r>
              <a:rPr lang="de-CH" dirty="0" smtClean="0"/>
              <a:t>7. </a:t>
            </a:r>
            <a:r>
              <a:rPr lang="de-CH" smtClean="0"/>
              <a:t>Mai 2015</a:t>
            </a:r>
            <a:endParaRPr lang="de-CH" dirty="0" smtClean="0"/>
          </a:p>
        </p:txBody>
      </p:sp>
      <p:sp>
        <p:nvSpPr>
          <p:cNvPr id="4" name="Titel 1"/>
          <p:cNvSpPr txBox="1">
            <a:spLocks/>
          </p:cNvSpPr>
          <p:nvPr/>
        </p:nvSpPr>
        <p:spPr>
          <a:xfrm>
            <a:off x="683568" y="3201889"/>
            <a:ext cx="8136904" cy="731167"/>
          </a:xfrm>
          <a:prstGeom prst="rect">
            <a:avLst/>
          </a:prstGeom>
        </p:spPr>
        <p:txBody>
          <a:bodyPr vert="horz" lIns="91440" tIns="45720" rIns="91440" bIns="45720" rtlCol="0" anchor="b" anchorCtr="0">
            <a:noAutofit/>
          </a:bodyPr>
          <a:lstStyle>
            <a:lvl1pPr algn="ctr" defTabSz="914400" rtl="0" eaLnBrk="1" latinLnBrk="0" hangingPunct="1">
              <a:lnSpc>
                <a:spcPct val="100000"/>
              </a:lnSpc>
              <a:spcBef>
                <a:spcPct val="0"/>
              </a:spcBef>
              <a:buNone/>
              <a:defRPr sz="4800" b="0" kern="1200" baseline="0">
                <a:solidFill>
                  <a:schemeClr val="tx2"/>
                </a:solidFill>
                <a:effectLst/>
                <a:latin typeface="Cambria" pitchFamily="18" charset="0"/>
                <a:ea typeface="+mj-ea"/>
                <a:cs typeface="+mj-cs"/>
              </a:defRPr>
            </a:lvl1pPr>
          </a:lstStyle>
          <a:p>
            <a:r>
              <a:rPr lang="de-DE" sz="2000" dirty="0" smtClean="0"/>
              <a:t>RÜCKBLICK UND HERAUSFORDERUNG FÜR DIE NÄCHSTE GENERATION</a:t>
            </a:r>
            <a:endParaRPr lang="de-CH" sz="2000" dirty="0"/>
          </a:p>
        </p:txBody>
      </p:sp>
    </p:spTree>
    <p:extLst>
      <p:ext uri="{BB962C8B-B14F-4D97-AF65-F5344CB8AC3E}">
        <p14:creationId xmlns:p14="http://schemas.microsoft.com/office/powerpoint/2010/main" val="396907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2000-Festschrift\Bilder\stube-191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609600"/>
            <a:ext cx="6936432" cy="4792015"/>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ChangeArrowheads="1"/>
          </p:cNvSpPr>
          <p:nvPr/>
        </p:nvSpPr>
        <p:spPr bwMode="auto">
          <a:xfrm>
            <a:off x="1524000" y="5517232"/>
            <a:ext cx="731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FFCC00"/>
              </a:buClr>
              <a:buFont typeface="Wingdings" pitchFamily="2" charset="2"/>
              <a:buChar char="n"/>
            </a:pPr>
            <a:r>
              <a:rPr lang="de-DE" b="1">
                <a:latin typeface="Tahoma" pitchFamily="34" charset="0"/>
              </a:rPr>
              <a:t>ca. 1920 Milieutherapie</a:t>
            </a:r>
            <a:endParaRPr lang="de-DE">
              <a:latin typeface="Tahoma" pitchFamily="34" charset="0"/>
            </a:endParaRPr>
          </a:p>
        </p:txBody>
      </p:sp>
    </p:spTree>
    <p:extLst>
      <p:ext uri="{BB962C8B-B14F-4D97-AF65-F5344CB8AC3E}">
        <p14:creationId xmlns:p14="http://schemas.microsoft.com/office/powerpoint/2010/main" val="2561789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D:\2000-Festschrift\Bilder\ther-gem-preiswe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1752600"/>
            <a:ext cx="6832600" cy="4240213"/>
          </a:xfrm>
          <a:prstGeom prst="rect">
            <a:avLst/>
          </a:prstGeom>
          <a:noFill/>
          <a:extLst>
            <a:ext uri="{909E8E84-426E-40DD-AFC4-6F175D3DCCD1}">
              <a14:hiddenFill xmlns:a14="http://schemas.microsoft.com/office/drawing/2010/main">
                <a:solidFill>
                  <a:srgbClr val="FFFFFF"/>
                </a:solidFill>
              </a14:hiddenFill>
            </a:ext>
          </a:extLst>
        </p:spPr>
      </p:pic>
      <p:sp>
        <p:nvSpPr>
          <p:cNvPr id="26628" name="Rectangle 4"/>
          <p:cNvSpPr>
            <a:spLocks noChangeArrowheads="1"/>
          </p:cNvSpPr>
          <p:nvPr/>
        </p:nvSpPr>
        <p:spPr bwMode="auto">
          <a:xfrm>
            <a:off x="1600200" y="6858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lgn="l" defTabSz="228600">
              <a:spcBef>
                <a:spcPct val="20000"/>
              </a:spcBef>
              <a:buClr>
                <a:srgbClr val="FFCC00"/>
              </a:buClr>
              <a:buFont typeface="Wingdings" pitchFamily="2" charset="2"/>
              <a:buChar char="n"/>
            </a:pPr>
            <a:r>
              <a:rPr lang="de-DE" b="1">
                <a:latin typeface="Tahoma" pitchFamily="34" charset="0"/>
              </a:rPr>
              <a:t>ca. 1970 Therapeutische Gemeinschaft</a:t>
            </a:r>
            <a:br>
              <a:rPr lang="de-DE" b="1">
                <a:latin typeface="Tahoma" pitchFamily="34" charset="0"/>
              </a:rPr>
            </a:br>
            <a:r>
              <a:rPr lang="de-DE" b="1">
                <a:latin typeface="Tahoma" pitchFamily="34" charset="0"/>
              </a:rPr>
              <a:t>(Dr. D. Preiswerk)</a:t>
            </a:r>
            <a:endParaRPr lang="de-DE">
              <a:latin typeface="Tahoma" pitchFamily="34" charset="0"/>
            </a:endParaRPr>
          </a:p>
        </p:txBody>
      </p:sp>
    </p:spTree>
    <p:extLst>
      <p:ext uri="{BB962C8B-B14F-4D97-AF65-F5344CB8AC3E}">
        <p14:creationId xmlns:p14="http://schemas.microsoft.com/office/powerpoint/2010/main" val="4236236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D:\2000-Festschrift\Bilder\milieu-7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67200" y="304800"/>
            <a:ext cx="4445000" cy="6211888"/>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D:\2000-Festschrift\Bilder\Diakonis-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762000"/>
            <a:ext cx="4876800" cy="252888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652" name="Rectangle 4"/>
          <p:cNvSpPr>
            <a:spLocks noChangeArrowheads="1"/>
          </p:cNvSpPr>
          <p:nvPr/>
        </p:nvSpPr>
        <p:spPr bwMode="auto">
          <a:xfrm>
            <a:off x="1219200" y="35052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FFCC00"/>
              </a:buClr>
              <a:buFont typeface="Wingdings" pitchFamily="2" charset="2"/>
              <a:buNone/>
            </a:pPr>
            <a:r>
              <a:rPr lang="de-DE" b="1">
                <a:latin typeface="Tahoma" pitchFamily="34" charset="0"/>
              </a:rPr>
              <a:t>ca. 1970 </a:t>
            </a:r>
          </a:p>
          <a:p>
            <a:pPr marL="342900" indent="-342900" algn="l">
              <a:spcBef>
                <a:spcPct val="20000"/>
              </a:spcBef>
              <a:buClr>
                <a:srgbClr val="FFCC00"/>
              </a:buClr>
              <a:buFont typeface="Wingdings" pitchFamily="2" charset="2"/>
              <a:buChar char="n"/>
            </a:pPr>
            <a:r>
              <a:rPr lang="de-DE" b="1">
                <a:latin typeface="Tahoma" pitchFamily="34" charset="0"/>
              </a:rPr>
              <a:t>Ergotherapie</a:t>
            </a:r>
          </a:p>
          <a:p>
            <a:pPr marL="342900" indent="-342900" algn="l">
              <a:spcBef>
                <a:spcPct val="20000"/>
              </a:spcBef>
              <a:buClr>
                <a:srgbClr val="FFCC00"/>
              </a:buClr>
              <a:buFont typeface="Wingdings" pitchFamily="2" charset="2"/>
              <a:buChar char="n"/>
            </a:pPr>
            <a:r>
              <a:rPr lang="de-DE" b="1">
                <a:latin typeface="Tahoma" pitchFamily="34" charset="0"/>
              </a:rPr>
              <a:t>Gymnastik</a:t>
            </a:r>
            <a:endParaRPr lang="de-DE">
              <a:latin typeface="Tahoma" pitchFamily="34" charset="0"/>
            </a:endParaRPr>
          </a:p>
        </p:txBody>
      </p:sp>
    </p:spTree>
    <p:extLst>
      <p:ext uri="{BB962C8B-B14F-4D97-AF65-F5344CB8AC3E}">
        <p14:creationId xmlns:p14="http://schemas.microsoft.com/office/powerpoint/2010/main" val="119845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D:\2000-Festschrift\Bilder\Diakonissen-9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71600" y="838200"/>
            <a:ext cx="431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8677" name="Rectangle 5"/>
          <p:cNvSpPr>
            <a:spLocks noChangeArrowheads="1"/>
          </p:cNvSpPr>
          <p:nvPr/>
        </p:nvSpPr>
        <p:spPr bwMode="auto">
          <a:xfrm>
            <a:off x="1219200" y="3200400"/>
            <a:ext cx="3505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10000"/>
              </a:lnSpc>
              <a:spcBef>
                <a:spcPct val="20000"/>
              </a:spcBef>
              <a:buClr>
                <a:srgbClr val="FFCC00"/>
              </a:buClr>
              <a:buFont typeface="Wingdings" pitchFamily="2" charset="2"/>
              <a:buNone/>
            </a:pPr>
            <a:r>
              <a:rPr lang="de-DE" b="1" dirty="0">
                <a:solidFill>
                  <a:srgbClr val="800000"/>
                </a:solidFill>
                <a:latin typeface="Calibri" pitchFamily="34" charset="0"/>
              </a:rPr>
              <a:t>über 90 Jahre lang waren Diakonissen die tragende</a:t>
            </a:r>
          </a:p>
          <a:p>
            <a:pPr algn="l">
              <a:lnSpc>
                <a:spcPct val="110000"/>
              </a:lnSpc>
              <a:spcBef>
                <a:spcPct val="20000"/>
              </a:spcBef>
              <a:buClr>
                <a:srgbClr val="FFCC00"/>
              </a:buClr>
              <a:buFont typeface="Wingdings" pitchFamily="2" charset="2"/>
              <a:buNone/>
            </a:pPr>
            <a:r>
              <a:rPr lang="de-DE" b="1" dirty="0">
                <a:solidFill>
                  <a:srgbClr val="800000"/>
                </a:solidFill>
                <a:latin typeface="Calibri" pitchFamily="34" charset="0"/>
              </a:rPr>
              <a:t>Säule der Klinik</a:t>
            </a:r>
            <a:endParaRPr lang="de-DE" dirty="0">
              <a:latin typeface="Calibri" pitchFamily="34" charset="0"/>
            </a:endParaRPr>
          </a:p>
          <a:p>
            <a:pPr algn="l">
              <a:lnSpc>
                <a:spcPct val="110000"/>
              </a:lnSpc>
              <a:spcBef>
                <a:spcPct val="20000"/>
              </a:spcBef>
              <a:buClr>
                <a:srgbClr val="FFCC00"/>
              </a:buClr>
              <a:buFont typeface="Wingdings" pitchFamily="2" charset="2"/>
              <a:buNone/>
            </a:pPr>
            <a:r>
              <a:rPr lang="de-DE" b="1" dirty="0">
                <a:latin typeface="Calibri" pitchFamily="34" charset="0"/>
              </a:rPr>
              <a:t>Ihr Anliegen wird auch heute weitergeführt</a:t>
            </a:r>
            <a:endParaRPr lang="de-DE" dirty="0">
              <a:latin typeface="Calibri" pitchFamily="34" charset="0"/>
            </a:endParaRPr>
          </a:p>
        </p:txBody>
      </p:sp>
      <p:pic>
        <p:nvPicPr>
          <p:cNvPr id="28678" name="Picture 6" descr="D:\2000-Festschrift\Bilder\Az-Rau-Tea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3124200"/>
            <a:ext cx="3733800" cy="2951163"/>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C:\Eigene Dateien\Grafik Soha-01-00\Signet-JUBIL\100-jahre-SOHA.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914400"/>
            <a:ext cx="29718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697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1992 Aufnahme von Männern</a:t>
            </a:r>
            <a:endParaRPr lang="de-CH" dirty="0"/>
          </a:p>
        </p:txBody>
      </p:sp>
      <p:sp>
        <p:nvSpPr>
          <p:cNvPr id="2" name="Inhaltsplatzhalter 1"/>
          <p:cNvSpPr>
            <a:spLocks noGrp="1"/>
          </p:cNvSpPr>
          <p:nvPr>
            <p:ph sz="half" idx="2"/>
          </p:nvPr>
        </p:nvSpPr>
        <p:spPr/>
        <p:txBody>
          <a:bodyPr>
            <a:normAutofit fontScale="85000" lnSpcReduction="10000"/>
          </a:bodyPr>
          <a:lstStyle/>
          <a:p>
            <a:r>
              <a:rPr lang="de-CH" smtClean="0"/>
              <a:t>«Mit </a:t>
            </a:r>
            <a:r>
              <a:rPr lang="de-CH" dirty="0" smtClean="0"/>
              <a:t>der Aufnahme von Männern wird eine wichtige Lücke im Angebot unserer Klinik geschlossen. Der Schritt entspricht einem Bedürfnis, das seit vielen Jahren an die Klinik herangetragen worden ist. Wir sind überzeugt, dass die ursprüngliche Aufgabe der Klinik , Menschen mit psychischen Nöten fachgerecht zu behandeln und sie auch in ihren seelsorglichen Anliegen ernst zu nehmen, konsequent weitergeführt und erweitert wird.»</a:t>
            </a:r>
            <a:endParaRPr lang="de-CH" dirty="0"/>
          </a:p>
        </p:txBody>
      </p:sp>
      <p:pic>
        <p:nvPicPr>
          <p:cNvPr id="5" name="Inhaltsplatzhalter 4"/>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179512" y="1628800"/>
            <a:ext cx="4379873" cy="3490332"/>
          </a:xfrm>
        </p:spPr>
      </p:pic>
    </p:spTree>
    <p:extLst>
      <p:ext uri="{BB962C8B-B14F-4D97-AF65-F5344CB8AC3E}">
        <p14:creationId xmlns:p14="http://schemas.microsoft.com/office/powerpoint/2010/main" val="2308316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1996 Öffnung des Tores</a:t>
            </a:r>
            <a:endParaRPr lang="de-CH" dirty="0"/>
          </a:p>
        </p:txBody>
      </p:sp>
      <p:pic>
        <p:nvPicPr>
          <p:cNvPr id="1026" name="Picture 2" descr="H:\Eigene Bilder\DD_KLINIK_pict-ppt\Historische Bilder Arealtor-Fotos Reber\Arealtor Nord ca.1995.t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350" y="1268760"/>
            <a:ext cx="8280919" cy="485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39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ZC-Bild-Schrif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42627"/>
            <a:ext cx="9372600" cy="62468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a:t>Projekt Bulgarien 2002 – 2008 </a:t>
            </a:r>
          </a:p>
        </p:txBody>
      </p:sp>
      <p:pic>
        <p:nvPicPr>
          <p:cNvPr id="7" name="Inhaltsplatzhalter 6"/>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716016" y="1268760"/>
            <a:ext cx="4038600" cy="2828950"/>
          </a:xfrm>
        </p:spPr>
      </p:pic>
      <p:pic>
        <p:nvPicPr>
          <p:cNvPr id="6" name="Inhaltsplatzhalter 5"/>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a:off x="395536" y="1268760"/>
            <a:ext cx="4041775" cy="2820908"/>
          </a:xfrm>
        </p:spPr>
      </p:pic>
    </p:spTree>
    <p:extLst>
      <p:ext uri="{BB962C8B-B14F-4D97-AF65-F5344CB8AC3E}">
        <p14:creationId xmlns:p14="http://schemas.microsoft.com/office/powerpoint/2010/main" val="1557036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Begegnung mit Spiritualität</a:t>
            </a:r>
            <a:endParaRPr lang="en-US" dirty="0"/>
          </a:p>
        </p:txBody>
      </p:sp>
      <p:pic>
        <p:nvPicPr>
          <p:cNvPr id="7" name="Inhaltsplatzhalt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23528" y="1268760"/>
            <a:ext cx="8512065" cy="4831012"/>
          </a:xfrm>
        </p:spPr>
      </p:pic>
    </p:spTree>
    <p:extLst>
      <p:ext uri="{BB962C8B-B14F-4D97-AF65-F5344CB8AC3E}">
        <p14:creationId xmlns:p14="http://schemas.microsoft.com/office/powerpoint/2010/main" val="3598230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CH" altLang="en-US" smtClean="0"/>
              <a:t>Psychiatrie ohne Medikamente / Pflege</a:t>
            </a:r>
          </a:p>
        </p:txBody>
      </p:sp>
      <p:pic>
        <p:nvPicPr>
          <p:cNvPr id="6147" name="Grafik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2513" y="1412875"/>
            <a:ext cx="2973387"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7513" y="1412875"/>
            <a:ext cx="4668837"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112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2"/>
          <p:cNvSpPr>
            <a:spLocks noChangeArrowheads="1"/>
          </p:cNvSpPr>
          <p:nvPr/>
        </p:nvSpPr>
        <p:spPr bwMode="auto">
          <a:xfrm>
            <a:off x="920750" y="1166813"/>
            <a:ext cx="9586913" cy="5691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en-US"/>
          </a:p>
        </p:txBody>
      </p:sp>
      <p:pic>
        <p:nvPicPr>
          <p:cNvPr id="7171" name="Grafik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20750" y="908720"/>
            <a:ext cx="8215313"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Grafik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0013" y="3213100"/>
            <a:ext cx="462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feld 7"/>
          <p:cNvSpPr txBox="1">
            <a:spLocks noChangeArrowheads="1"/>
          </p:cNvSpPr>
          <p:nvPr/>
        </p:nvSpPr>
        <p:spPr bwMode="auto">
          <a:xfrm>
            <a:off x="2984500" y="5949950"/>
            <a:ext cx="6900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r>
              <a:rPr lang="de-CH" altLang="en-US" sz="2000"/>
              <a:t>Mehr Information: </a:t>
            </a:r>
            <a:r>
              <a:rPr lang="de-CH" altLang="en-US" sz="2000">
                <a:hlinkClick r:id="rId5"/>
              </a:rPr>
              <a:t>www.psy77.com</a:t>
            </a:r>
            <a:r>
              <a:rPr lang="de-CH" altLang="en-US" sz="2000"/>
              <a:t> </a:t>
            </a:r>
          </a:p>
        </p:txBody>
      </p:sp>
    </p:spTree>
    <p:extLst>
      <p:ext uri="{BB962C8B-B14F-4D97-AF65-F5344CB8AC3E}">
        <p14:creationId xmlns:p14="http://schemas.microsoft.com/office/powerpoint/2010/main" val="2470768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635" y="-387424"/>
            <a:ext cx="10418654" cy="7245424"/>
          </a:xfrm>
          <a:prstGeom prst="rect">
            <a:avLst/>
          </a:prstGeom>
        </p:spPr>
      </p:pic>
    </p:spTree>
    <p:extLst>
      <p:ext uri="{BB962C8B-B14F-4D97-AF65-F5344CB8AC3E}">
        <p14:creationId xmlns:p14="http://schemas.microsoft.com/office/powerpoint/2010/main" val="179234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Mental </a:t>
            </a:r>
            <a:r>
              <a:rPr lang="de-CH" dirty="0" err="1" smtClean="0"/>
              <a:t>Health</a:t>
            </a:r>
            <a:r>
              <a:rPr lang="de-CH" dirty="0" smtClean="0"/>
              <a:t> </a:t>
            </a:r>
            <a:r>
              <a:rPr lang="de-CH" dirty="0" err="1" smtClean="0"/>
              <a:t>and</a:t>
            </a:r>
            <a:r>
              <a:rPr lang="de-CH" dirty="0" smtClean="0"/>
              <a:t> Christian </a:t>
            </a:r>
            <a:r>
              <a:rPr lang="de-CH" dirty="0" err="1" smtClean="0"/>
              <a:t>Ministry</a:t>
            </a:r>
            <a:endParaRPr lang="de-CH" dirty="0"/>
          </a:p>
        </p:txBody>
      </p:sp>
      <p:pic>
        <p:nvPicPr>
          <p:cNvPr id="12" name="Inhaltsplatzhalter 11"/>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245987" y="1268760"/>
            <a:ext cx="5832648" cy="3028280"/>
          </a:xfrm>
        </p:spPr>
      </p:pic>
      <p:sp>
        <p:nvSpPr>
          <p:cNvPr id="13" name="Textfeld 12"/>
          <p:cNvSpPr txBox="1"/>
          <p:nvPr/>
        </p:nvSpPr>
        <p:spPr>
          <a:xfrm>
            <a:off x="186565" y="1420168"/>
            <a:ext cx="2967544" cy="314326"/>
          </a:xfrm>
          <a:prstGeom prst="rect">
            <a:avLst/>
          </a:prstGeom>
          <a:noFill/>
        </p:spPr>
        <p:txBody>
          <a:bodyPr wrap="square" rtlCol="0">
            <a:spAutoFit/>
          </a:bodyPr>
          <a:lstStyle/>
          <a:p>
            <a:r>
              <a:rPr lang="de-CH" sz="1400" dirty="0" smtClean="0">
                <a:latin typeface="Calibri" panose="020F0502020204030204" pitchFamily="34" charset="0"/>
              </a:rPr>
              <a:t>Konferenzen und Workshops in Indien</a:t>
            </a:r>
            <a:endParaRPr lang="de-CH" sz="1400" dirty="0">
              <a:latin typeface="Calibri" panose="020F0502020204030204" pitchFamily="34" charset="0"/>
            </a:endParaRPr>
          </a:p>
        </p:txBody>
      </p:sp>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892" y="4509120"/>
            <a:ext cx="9076620" cy="2088232"/>
          </a:xfrm>
          <a:prstGeom prst="rect">
            <a:avLst/>
          </a:prstGeom>
        </p:spPr>
      </p:pic>
      <p:pic>
        <p:nvPicPr>
          <p:cNvPr id="2050" name="Picture 2" descr="D:\__Bilder_NEU_ab_2015\CC_Countries_BILDER\INDIA\Kerala-Dubai_2015\KERALA-1800\P104068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86661" y="1268760"/>
            <a:ext cx="500600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05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Frau-Gebet-Afgh-Alla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707669"/>
            <a:ext cx="3096344" cy="432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Grp="1" noChangeArrowheads="1"/>
          </p:cNvSpPr>
          <p:nvPr>
            <p:ph type="body" idx="1"/>
          </p:nvPr>
        </p:nvSpPr>
        <p:spPr>
          <a:xfrm>
            <a:off x="1258888" y="320823"/>
            <a:ext cx="7391400" cy="1524001"/>
          </a:xfrm>
          <a:effectLst>
            <a:outerShdw dist="35921" dir="2700000" algn="ctr" rotWithShape="0">
              <a:schemeClr val="tx1"/>
            </a:outerShdw>
          </a:effectLst>
        </p:spPr>
        <p:txBody>
          <a:bodyPr/>
          <a:lstStyle/>
          <a:p>
            <a:pPr marL="0" indent="0">
              <a:buFont typeface="Wingdings" pitchFamily="2" charset="2"/>
              <a:buNone/>
            </a:pPr>
            <a:r>
              <a:rPr lang="de-CH" altLang="en-US" sz="8000" dirty="0" smtClean="0">
                <a:solidFill>
                  <a:srgbClr val="FFCC00"/>
                </a:solidFill>
                <a:ea typeface="Calibri" pitchFamily="34" charset="0"/>
              </a:rPr>
              <a:t>«</a:t>
            </a:r>
            <a:r>
              <a:rPr lang="de-CH" altLang="en-US" sz="8000" dirty="0" err="1" smtClean="0">
                <a:solidFill>
                  <a:srgbClr val="FFCC00"/>
                </a:solidFill>
                <a:ea typeface="Calibri" pitchFamily="34" charset="0"/>
              </a:rPr>
              <a:t>heart</a:t>
            </a:r>
            <a:r>
              <a:rPr lang="de-CH" altLang="en-US" sz="8000" dirty="0" smtClean="0">
                <a:solidFill>
                  <a:srgbClr val="FFCC00"/>
                </a:solidFill>
                <a:ea typeface="Calibri" pitchFamily="34" charset="0"/>
              </a:rPr>
              <a:t> </a:t>
            </a:r>
            <a:r>
              <a:rPr lang="de-CH" altLang="en-US" sz="8000" dirty="0" err="1" smtClean="0">
                <a:solidFill>
                  <a:srgbClr val="FFCC00"/>
                </a:solidFill>
                <a:ea typeface="Calibri" pitchFamily="34" charset="0"/>
              </a:rPr>
              <a:t>religion</a:t>
            </a:r>
            <a:r>
              <a:rPr lang="de-CH" altLang="en-US" sz="8000" dirty="0" smtClean="0">
                <a:solidFill>
                  <a:srgbClr val="FFCC00"/>
                </a:solidFill>
                <a:ea typeface="Calibri" pitchFamily="34" charset="0"/>
              </a:rPr>
              <a:t>»</a:t>
            </a:r>
            <a:endParaRPr lang="de-DE" altLang="en-US" sz="4800" dirty="0" smtClean="0">
              <a:solidFill>
                <a:srgbClr val="FFCC00"/>
              </a:solidFill>
              <a:ea typeface="Calibri" pitchFamily="34" charset="0"/>
            </a:endParaRPr>
          </a:p>
        </p:txBody>
      </p:sp>
      <p:sp>
        <p:nvSpPr>
          <p:cNvPr id="10244" name="Text Box 5"/>
          <p:cNvSpPr txBox="1">
            <a:spLocks noChangeArrowheads="1"/>
          </p:cNvSpPr>
          <p:nvPr/>
        </p:nvSpPr>
        <p:spPr bwMode="auto">
          <a:xfrm>
            <a:off x="3779912" y="1735138"/>
            <a:ext cx="518470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r>
              <a:rPr lang="de-DE" altLang="en-US" dirty="0">
                <a:ea typeface="Calibri" pitchFamily="34" charset="0"/>
                <a:cs typeface="Calibri" pitchFamily="34" charset="0"/>
              </a:rPr>
              <a:t>Religion ist oft eine zutiefst subjektive "Herzensangelegenheit".</a:t>
            </a:r>
          </a:p>
          <a:p>
            <a:r>
              <a:rPr lang="de-DE" altLang="en-US" dirty="0">
                <a:ea typeface="Calibri" pitchFamily="34" charset="0"/>
                <a:cs typeface="Calibri" pitchFamily="34" charset="0"/>
              </a:rPr>
              <a:t>Religiöse </a:t>
            </a:r>
            <a:r>
              <a:rPr lang="de-DE" altLang="en-US" dirty="0" smtClean="0">
                <a:ea typeface="Calibri" pitchFamily="34" charset="0"/>
                <a:cs typeface="Calibri" pitchFamily="34" charset="0"/>
              </a:rPr>
              <a:t>Elemente können </a:t>
            </a:r>
            <a:r>
              <a:rPr lang="de-DE" altLang="en-US" dirty="0">
                <a:ea typeface="Calibri" pitchFamily="34" charset="0"/>
                <a:cs typeface="Calibri" pitchFamily="34" charset="0"/>
              </a:rPr>
              <a:t>Teil des Alltags sein, aber sie können auch erst in einer Notsituation auftreten und dann die Kausalattributionen und die Bewältigungsstrategien beeinflussen</a:t>
            </a:r>
            <a:r>
              <a:rPr lang="de-DE" altLang="en-US" dirty="0" smtClean="0">
                <a:ea typeface="Calibri" pitchFamily="34" charset="0"/>
                <a:cs typeface="Calibri" pitchFamily="34" charset="0"/>
              </a:rPr>
              <a:t>.</a:t>
            </a:r>
          </a:p>
          <a:p>
            <a:endParaRPr lang="de-DE" altLang="en-US" dirty="0">
              <a:ea typeface="Calibri" pitchFamily="34" charset="0"/>
              <a:cs typeface="Calibri" pitchFamily="34" charset="0"/>
            </a:endParaRPr>
          </a:p>
          <a:p>
            <a:r>
              <a:rPr lang="de-DE" altLang="en-US" dirty="0" smtClean="0">
                <a:ea typeface="Calibri" pitchFamily="34" charset="0"/>
                <a:cs typeface="Calibri" pitchFamily="34" charset="0"/>
              </a:rPr>
              <a:t>Christlicher Glaube hat viel zu Verbesserung der Pflege von Kranken beigetragen.</a:t>
            </a:r>
            <a:endParaRPr lang="de-DE" altLang="en-US" dirty="0">
              <a:ea typeface="Calibri" pitchFamily="34" charset="0"/>
              <a:cs typeface="Calibri" pitchFamily="34" charset="0"/>
            </a:endParaRPr>
          </a:p>
        </p:txBody>
      </p:sp>
    </p:spTree>
    <p:extLst>
      <p:ext uri="{BB962C8B-B14F-4D97-AF65-F5344CB8AC3E}">
        <p14:creationId xmlns:p14="http://schemas.microsoft.com/office/powerpoint/2010/main" val="425211807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Drei wesentliche «Turns»</a:t>
            </a:r>
            <a:endParaRPr lang="de-CH" dirty="0"/>
          </a:p>
        </p:txBody>
      </p:sp>
      <p:sp>
        <p:nvSpPr>
          <p:cNvPr id="3" name="Inhaltsplatzhalter 2"/>
          <p:cNvSpPr>
            <a:spLocks noGrp="1"/>
          </p:cNvSpPr>
          <p:nvPr>
            <p:ph idx="1"/>
          </p:nvPr>
        </p:nvSpPr>
        <p:spPr>
          <a:xfrm>
            <a:off x="1547664" y="2276872"/>
            <a:ext cx="7139136" cy="3849291"/>
          </a:xfrm>
        </p:spPr>
        <p:txBody>
          <a:bodyPr>
            <a:normAutofit/>
          </a:bodyPr>
          <a:lstStyle/>
          <a:p>
            <a:pPr marL="720725" indent="-720725"/>
            <a:r>
              <a:rPr lang="de-CH" sz="5400" dirty="0"/>
              <a:t>Spiritual turn</a:t>
            </a:r>
          </a:p>
          <a:p>
            <a:pPr marL="720725" indent="-720725"/>
            <a:r>
              <a:rPr lang="de-CH" sz="5400" dirty="0" smtClean="0"/>
              <a:t>Cultural turn</a:t>
            </a:r>
          </a:p>
          <a:p>
            <a:pPr marL="720725" indent="-720725"/>
            <a:r>
              <a:rPr lang="de-CH" sz="5400" dirty="0" smtClean="0"/>
              <a:t>Person-</a:t>
            </a:r>
            <a:r>
              <a:rPr lang="de-CH" sz="5400" dirty="0" err="1" smtClean="0"/>
              <a:t>centered</a:t>
            </a:r>
            <a:r>
              <a:rPr lang="de-CH" sz="5400" dirty="0" smtClean="0"/>
              <a:t> </a:t>
            </a:r>
            <a:r>
              <a:rPr lang="de-CH" sz="5400" dirty="0"/>
              <a:t>turn</a:t>
            </a:r>
          </a:p>
        </p:txBody>
      </p:sp>
    </p:spTree>
    <p:extLst>
      <p:ext uri="{BB962C8B-B14F-4D97-AF65-F5344CB8AC3E}">
        <p14:creationId xmlns:p14="http://schemas.microsoft.com/office/powerpoint/2010/main" val="4040809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SPIRITUAL TURN</a:t>
            </a:r>
            <a:endParaRPr lang="de-CH" dirty="0"/>
          </a:p>
        </p:txBody>
      </p:sp>
      <p:sp>
        <p:nvSpPr>
          <p:cNvPr id="3" name="Inhaltsplatzhalter 2"/>
          <p:cNvSpPr>
            <a:spLocks noGrp="1"/>
          </p:cNvSpPr>
          <p:nvPr>
            <p:ph idx="1"/>
          </p:nvPr>
        </p:nvSpPr>
        <p:spPr/>
        <p:txBody>
          <a:bodyPr/>
          <a:lstStyle/>
          <a:p>
            <a:r>
              <a:rPr lang="de-CH" dirty="0" smtClean="0"/>
              <a:t>Psychoanalyse – implizite Religionsfeindlichkeit (Will 2014)</a:t>
            </a:r>
          </a:p>
          <a:p>
            <a:r>
              <a:rPr lang="de-CH" dirty="0" smtClean="0"/>
              <a:t>Rogers – Bruch mit der Religion – Hoffnung auf den «neuen Menschen»</a:t>
            </a:r>
          </a:p>
          <a:p>
            <a:r>
              <a:rPr lang="de-CH" dirty="0" smtClean="0"/>
              <a:t>Artikel von Steven Hayes 1984, Begründer von ACT: «</a:t>
            </a:r>
            <a:r>
              <a:rPr lang="de-CH" dirty="0"/>
              <a:t>Making sense </a:t>
            </a:r>
            <a:r>
              <a:rPr lang="de-CH" dirty="0" err="1"/>
              <a:t>of</a:t>
            </a:r>
            <a:r>
              <a:rPr lang="de-CH" dirty="0"/>
              <a:t> </a:t>
            </a:r>
            <a:r>
              <a:rPr lang="de-CH" dirty="0" err="1" smtClean="0"/>
              <a:t>spirituality</a:t>
            </a:r>
            <a:r>
              <a:rPr lang="de-CH" dirty="0" smtClean="0"/>
              <a:t>» (in der Verhaltenstherapie)</a:t>
            </a:r>
          </a:p>
          <a:p>
            <a:r>
              <a:rPr lang="de-CH" dirty="0" smtClean="0"/>
              <a:t>Achtsamkeit </a:t>
            </a:r>
            <a:r>
              <a:rPr lang="de-CH" dirty="0"/>
              <a:t>als neue psychotherapeutische </a:t>
            </a:r>
            <a:r>
              <a:rPr lang="de-CH" dirty="0" smtClean="0"/>
              <a:t>Perspektive in sehr vielen psychotherapeutischen Schulen (John </a:t>
            </a:r>
            <a:r>
              <a:rPr lang="de-CH" dirty="0" err="1" smtClean="0"/>
              <a:t>Kabat</a:t>
            </a:r>
            <a:r>
              <a:rPr lang="de-CH" dirty="0" smtClean="0"/>
              <a:t>-Zinn)</a:t>
            </a:r>
          </a:p>
          <a:p>
            <a:r>
              <a:rPr lang="de-CH" dirty="0" smtClean="0"/>
              <a:t>Schaffung eines Referats Psychiatrie und Religiosität / Spiritualität bei der DGPPN in Berlin 2013</a:t>
            </a:r>
            <a:endParaRPr lang="de-CH" dirty="0"/>
          </a:p>
          <a:p>
            <a:endParaRPr lang="de-CH" dirty="0"/>
          </a:p>
        </p:txBody>
      </p:sp>
    </p:spTree>
    <p:extLst>
      <p:ext uri="{BB962C8B-B14F-4D97-AF65-F5344CB8AC3E}">
        <p14:creationId xmlns:p14="http://schemas.microsoft.com/office/powerpoint/2010/main" val="4039548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3"/>
          <p:cNvSpPr>
            <a:spLocks noGrp="1"/>
          </p:cNvSpPr>
          <p:nvPr>
            <p:ph type="title"/>
          </p:nvPr>
        </p:nvSpPr>
        <p:spPr/>
        <p:txBody>
          <a:bodyPr/>
          <a:lstStyle/>
          <a:p>
            <a:r>
              <a:rPr lang="de-CH" altLang="en-US" smtClean="0"/>
              <a:t>Spiritualität als Thema</a:t>
            </a:r>
            <a:endParaRPr lang="en-US" altLang="en-US" smtClean="0"/>
          </a:p>
        </p:txBody>
      </p:sp>
      <p:pic>
        <p:nvPicPr>
          <p:cNvPr id="15363" name="Inhaltsplatzhalter 6"/>
          <p:cNvPicPr>
            <a:picLocks noGrp="1" noChangeAspect="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985838" y="1412875"/>
            <a:ext cx="3733800" cy="4968875"/>
          </a:xfrm>
          <a:prstGeom prst="rect">
            <a:avLst/>
          </a:prstGeom>
        </p:spPr>
      </p:pic>
      <p:pic>
        <p:nvPicPr>
          <p:cNvPr id="15364" name="Inhaltsplatzhalter 2"/>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5241925" y="1412875"/>
            <a:ext cx="3540125" cy="4949825"/>
          </a:xfrm>
        </p:spPr>
      </p:pic>
    </p:spTree>
    <p:extLst>
      <p:ext uri="{BB962C8B-B14F-4D97-AF65-F5344CB8AC3E}">
        <p14:creationId xmlns:p14="http://schemas.microsoft.com/office/powerpoint/2010/main" val="3992367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Hirnforschung und Spiritualität</a:t>
            </a:r>
            <a:endParaRPr lang="de-CH" dirty="0"/>
          </a:p>
        </p:txBody>
      </p:sp>
      <p:sp>
        <p:nvSpPr>
          <p:cNvPr id="3" name="Foliennummernplatzhalter 2"/>
          <p:cNvSpPr>
            <a:spLocks noGrp="1"/>
          </p:cNvSpPr>
          <p:nvPr>
            <p:ph type="sldNum" sz="quarter" idx="4"/>
          </p:nvPr>
        </p:nvSpPr>
        <p:spPr/>
        <p:txBody>
          <a:bodyPr/>
          <a:lstStyle/>
          <a:p>
            <a:fld id="{BA9B540C-44DA-4F69-89C9-7C84606640D3}" type="slidenum">
              <a:rPr lang="en-US" smtClean="0"/>
              <a:pPr/>
              <a:t>25</a:t>
            </a:fld>
            <a:endParaRPr lang="en-US" dirty="0"/>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340768"/>
            <a:ext cx="9172575" cy="434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508104" y="5688419"/>
            <a:ext cx="2592288" cy="307777"/>
          </a:xfrm>
          <a:prstGeom prst="rect">
            <a:avLst/>
          </a:prstGeom>
          <a:noFill/>
        </p:spPr>
        <p:txBody>
          <a:bodyPr wrap="square" rtlCol="0">
            <a:spAutoFit/>
          </a:bodyPr>
          <a:lstStyle/>
          <a:p>
            <a:r>
              <a:rPr lang="de-CH" sz="1400" dirty="0" smtClean="0"/>
              <a:t>www.npr.org</a:t>
            </a:r>
            <a:endParaRPr lang="de-CH" sz="1400" dirty="0"/>
          </a:p>
        </p:txBody>
      </p:sp>
    </p:spTree>
    <p:extLst>
      <p:ext uri="{BB962C8B-B14F-4D97-AF65-F5344CB8AC3E}">
        <p14:creationId xmlns:p14="http://schemas.microsoft.com/office/powerpoint/2010/main" val="1878940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de-CH" altLang="en-US" smtClean="0"/>
              <a:t>Publikationen</a:t>
            </a:r>
          </a:p>
        </p:txBody>
      </p:sp>
      <p:pic>
        <p:nvPicPr>
          <p:cNvPr id="26627" name="Inhaltsplatzhalter 6"/>
          <p:cNvPicPr>
            <a:picLocks noGrp="1"/>
          </p:cNvPicPr>
          <p:nvPr>
            <p:ph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602233" y="1628775"/>
            <a:ext cx="4041775" cy="2833688"/>
          </a:xfrm>
        </p:spPr>
      </p:pic>
      <p:sp>
        <p:nvSpPr>
          <p:cNvPr id="26628" name="Inhaltsplatzhalter 2"/>
          <p:cNvSpPr>
            <a:spLocks noGrp="1"/>
          </p:cNvSpPr>
          <p:nvPr>
            <p:ph sz="half" idx="2"/>
          </p:nvPr>
        </p:nvSpPr>
        <p:spPr>
          <a:xfrm>
            <a:off x="5076056" y="1600200"/>
            <a:ext cx="3610744" cy="4525963"/>
          </a:xfrm>
        </p:spPr>
        <p:txBody>
          <a:bodyPr/>
          <a:lstStyle/>
          <a:p>
            <a:pPr marL="0" indent="0">
              <a:buNone/>
            </a:pPr>
            <a:r>
              <a:rPr lang="de-CH" altLang="en-US" dirty="0" smtClean="0"/>
              <a:t>PUBMED-Publikationen zum Themenkreis Psychiatrie, Religion, Spiritualität in den Jahren 1990 bis 2011 (Zahlen aus Bonelli &amp; </a:t>
            </a:r>
            <a:r>
              <a:rPr lang="de-CH" altLang="en-US" dirty="0" err="1" smtClean="0"/>
              <a:t>Koenig</a:t>
            </a:r>
            <a:r>
              <a:rPr lang="de-CH" altLang="en-US" dirty="0" smtClean="0"/>
              <a:t> 2012)</a:t>
            </a:r>
          </a:p>
          <a:p>
            <a:endParaRPr lang="de-CH" altLang="en-US" dirty="0" smtClean="0"/>
          </a:p>
        </p:txBody>
      </p:sp>
      <p:sp>
        <p:nvSpPr>
          <p:cNvPr id="2" name="Textfeld 1"/>
          <p:cNvSpPr txBox="1"/>
          <p:nvPr/>
        </p:nvSpPr>
        <p:spPr>
          <a:xfrm>
            <a:off x="755576" y="5085184"/>
            <a:ext cx="7848872" cy="369332"/>
          </a:xfrm>
          <a:prstGeom prst="rect">
            <a:avLst/>
          </a:prstGeom>
          <a:noFill/>
        </p:spPr>
        <p:txBody>
          <a:bodyPr wrap="square" rtlCol="0">
            <a:spAutoFit/>
          </a:bodyPr>
          <a:lstStyle/>
          <a:p>
            <a:r>
              <a:rPr lang="de-CH" dirty="0" smtClean="0"/>
              <a:t>Psychotherapeuten-Journal 3/2012: Therapie und Spiritualität</a:t>
            </a:r>
            <a:endParaRPr lang="en-US" dirty="0"/>
          </a:p>
        </p:txBody>
      </p:sp>
    </p:spTree>
    <p:extLst>
      <p:ext uri="{BB962C8B-B14F-4D97-AF65-F5344CB8AC3E}">
        <p14:creationId xmlns:p14="http://schemas.microsoft.com/office/powerpoint/2010/main" val="842353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467544" y="5517232"/>
            <a:ext cx="6408712" cy="134076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CH" sz="2400" b="0" i="0" u="none" strike="noStrike" cap="none" normalizeH="0" baseline="0" smtClean="0">
              <a:ln>
                <a:noFill/>
              </a:ln>
              <a:solidFill>
                <a:schemeClr val="tx1"/>
              </a:solidFill>
              <a:effectLst/>
              <a:latin typeface="Tahoma" pitchFamily="34" charset="0"/>
            </a:endParaRPr>
          </a:p>
        </p:txBody>
      </p:sp>
      <p:sp>
        <p:nvSpPr>
          <p:cNvPr id="12290" name="Titel 1"/>
          <p:cNvSpPr>
            <a:spLocks noGrp="1"/>
          </p:cNvSpPr>
          <p:nvPr>
            <p:ph type="title"/>
          </p:nvPr>
        </p:nvSpPr>
        <p:spPr/>
        <p:txBody>
          <a:bodyPr/>
          <a:lstStyle/>
          <a:p>
            <a:r>
              <a:rPr lang="de-CH" altLang="en-US" smtClean="0">
                <a:ea typeface="Calibri" pitchFamily="34" charset="0"/>
              </a:rPr>
              <a:t>Religion oder Spiritualität?</a:t>
            </a:r>
          </a:p>
        </p:txBody>
      </p:sp>
      <p:pic>
        <p:nvPicPr>
          <p:cNvPr id="942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988" t="2420" r="2658" b="2999"/>
          <a:stretch/>
        </p:blipFill>
        <p:spPr bwMode="auto">
          <a:xfrm>
            <a:off x="754956" y="1306513"/>
            <a:ext cx="5964237" cy="4678362"/>
          </a:xfrm>
          <a:prstGeom prst="rect">
            <a:avLst/>
          </a:prstGeom>
          <a:noFill/>
          <a:ln w="9525" cap="flat" cmpd="sng">
            <a:noFill/>
            <a:prstDash val="solid"/>
            <a:miter lim="800000"/>
            <a:headEnd/>
            <a:tailEnd/>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Lst>
        </p:spPr>
      </p:pic>
      <p:sp>
        <p:nvSpPr>
          <p:cNvPr id="12292" name="Textfeld 3"/>
          <p:cNvSpPr txBox="1">
            <a:spLocks noChangeArrowheads="1"/>
          </p:cNvSpPr>
          <p:nvPr/>
        </p:nvSpPr>
        <p:spPr bwMode="auto">
          <a:xfrm>
            <a:off x="754956" y="6021388"/>
            <a:ext cx="6481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r>
              <a:rPr lang="en-US" altLang="en-US" sz="1200" dirty="0" err="1">
                <a:ea typeface="Calibri" pitchFamily="34" charset="0"/>
                <a:cs typeface="Calibri" pitchFamily="34" charset="0"/>
              </a:rPr>
              <a:t>Zwingmann</a:t>
            </a:r>
            <a:r>
              <a:rPr lang="en-US" altLang="en-US" sz="1200" dirty="0">
                <a:ea typeface="Calibri" pitchFamily="34" charset="0"/>
                <a:cs typeface="Calibri" pitchFamily="34" charset="0"/>
              </a:rPr>
              <a:t>, C., Klein, C., &amp; </a:t>
            </a:r>
            <a:r>
              <a:rPr lang="en-US" altLang="en-US" sz="1200" dirty="0" err="1">
                <a:ea typeface="Calibri" pitchFamily="34" charset="0"/>
                <a:cs typeface="Calibri" pitchFamily="34" charset="0"/>
              </a:rPr>
              <a:t>Buessing</a:t>
            </a:r>
            <a:r>
              <a:rPr lang="en-US" altLang="en-US" sz="1200" dirty="0">
                <a:ea typeface="Calibri" pitchFamily="34" charset="0"/>
                <a:cs typeface="Calibri" pitchFamily="34" charset="0"/>
              </a:rPr>
              <a:t>, A. (2011). Measuring Religiosity/Spirituality: Theoretical Differentiations and Categorization of Instruments. Religions 2011, 2, 345-357.</a:t>
            </a:r>
            <a:endParaRPr lang="de-CH" altLang="en-US" sz="1200" dirty="0">
              <a:ea typeface="Calibri" pitchFamily="34" charset="0"/>
              <a:cs typeface="Calibri" pitchFamily="34" charset="0"/>
            </a:endParaRPr>
          </a:p>
        </p:txBody>
      </p:sp>
      <p:sp>
        <p:nvSpPr>
          <p:cNvPr id="12293" name="Textfeld 4"/>
          <p:cNvSpPr txBox="1">
            <a:spLocks noChangeArrowheads="1"/>
          </p:cNvSpPr>
          <p:nvPr/>
        </p:nvSpPr>
        <p:spPr bwMode="auto">
          <a:xfrm>
            <a:off x="6719193" y="1484313"/>
            <a:ext cx="19431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r>
              <a:rPr lang="en-US" altLang="en-US" sz="1100" b="1">
                <a:latin typeface="Tahoma" pitchFamily="34" charset="0"/>
              </a:rPr>
              <a:t>Figure 2. </a:t>
            </a:r>
            <a:r>
              <a:rPr lang="en-US" altLang="en-US" sz="1100">
                <a:latin typeface="Tahoma" pitchFamily="34" charset="0"/>
              </a:rPr>
              <a:t>Overlapping constructs of spirituality, religiosity, and secular aspects. Depend-ing on the respective model, religiosity can be conceptualized as an integral aspect of a broader concept of spirituality, which may also share aspects with secular features (A). Thus, instruments that rely on this broader conceptualization may be highly unspecific. Alternatively one could specifically address defined aspects of spirituality as independent (yet interconnected) dimensions (B). </a:t>
            </a:r>
            <a:endParaRPr lang="de-CH" altLang="en-US" sz="1100">
              <a:ea typeface="Calibri" pitchFamily="34" charset="0"/>
              <a:cs typeface="Calibri" pitchFamily="34" charset="0"/>
            </a:endParaRPr>
          </a:p>
        </p:txBody>
      </p:sp>
    </p:spTree>
    <p:extLst>
      <p:ext uri="{BB962C8B-B14F-4D97-AF65-F5344CB8AC3E}">
        <p14:creationId xmlns:p14="http://schemas.microsoft.com/office/powerpoint/2010/main" val="3270816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Spiritualität und «Musikgehör»</a:t>
            </a:r>
            <a:endParaRPr lang="en-US" dirty="0"/>
          </a:p>
        </p:txBody>
      </p:sp>
      <p:sp>
        <p:nvSpPr>
          <p:cNvPr id="3" name="Inhaltsplatzhalter 2"/>
          <p:cNvSpPr>
            <a:spLocks noGrp="1"/>
          </p:cNvSpPr>
          <p:nvPr>
            <p:ph idx="1"/>
          </p:nvPr>
        </p:nvSpPr>
        <p:spPr>
          <a:xfrm>
            <a:off x="4499992" y="1700808"/>
            <a:ext cx="4186808" cy="4425355"/>
          </a:xfrm>
        </p:spPr>
        <p:txBody>
          <a:bodyPr>
            <a:normAutofit fontScale="92500" lnSpcReduction="10000"/>
          </a:bodyPr>
          <a:lstStyle/>
          <a:p>
            <a:pPr marL="0" indent="0">
              <a:buNone/>
            </a:pPr>
            <a:r>
              <a:rPr lang="de-CH" dirty="0" smtClean="0"/>
              <a:t>MUSIK: Während </a:t>
            </a:r>
            <a:r>
              <a:rPr lang="de-CH" dirty="0"/>
              <a:t>viele Menschen Freude daran haben, ein Instrument zu </a:t>
            </a:r>
            <a:r>
              <a:rPr lang="de-CH" dirty="0" smtClean="0"/>
              <a:t>beherrschen, </a:t>
            </a:r>
            <a:r>
              <a:rPr lang="de-CH" dirty="0"/>
              <a:t>leiden andere lebenslang an den Bemühungen ihrer Eltern, ihnen das Spiel auf einer Violine beizubringen. </a:t>
            </a:r>
            <a:endParaRPr lang="de-CH" dirty="0" smtClean="0"/>
          </a:p>
          <a:p>
            <a:pPr marL="0" indent="0">
              <a:buNone/>
            </a:pPr>
            <a:r>
              <a:rPr lang="de-CH" dirty="0" smtClean="0"/>
              <a:t>SPIRITUALITÄT: </a:t>
            </a:r>
            <a:br>
              <a:rPr lang="de-CH" dirty="0" smtClean="0"/>
            </a:br>
            <a:r>
              <a:rPr lang="de-CH" dirty="0" smtClean="0"/>
              <a:t>es </a:t>
            </a:r>
            <a:r>
              <a:rPr lang="de-CH" dirty="0"/>
              <a:t>gibt Menschen, die im Glauben einen tiefen Sinn, Geborgenheit und Halt erleben. Für andere </a:t>
            </a:r>
            <a:r>
              <a:rPr lang="de-CH" dirty="0" smtClean="0"/>
              <a:t>bedeutet Religion </a:t>
            </a:r>
            <a:r>
              <a:rPr lang="de-CH" dirty="0"/>
              <a:t>die Erfahrung von Einengung, Verletzung und Enttäuschung.</a:t>
            </a:r>
            <a:endParaRPr lang="en-US" dirty="0"/>
          </a:p>
          <a:p>
            <a:pPr marL="0" indent="0">
              <a:buNone/>
            </a:pPr>
            <a:endParaRPr lang="en-US" dirty="0"/>
          </a:p>
        </p:txBody>
      </p:sp>
      <p:pic>
        <p:nvPicPr>
          <p:cNvPr id="4" name="Inhaltsplatzhalter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1749822"/>
            <a:ext cx="3775075" cy="2831306"/>
          </a:xfrm>
          <a:prstGeom prst="rect">
            <a:avLst/>
          </a:prstGeom>
        </p:spPr>
      </p:pic>
    </p:spTree>
    <p:extLst>
      <p:ext uri="{BB962C8B-B14F-4D97-AF65-F5344CB8AC3E}">
        <p14:creationId xmlns:p14="http://schemas.microsoft.com/office/powerpoint/2010/main" val="2091734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ZWEITER TREND: CULTURAL TURN</a:t>
            </a:r>
            <a:endParaRPr lang="de-CH" dirty="0"/>
          </a:p>
        </p:txBody>
      </p:sp>
      <p:sp>
        <p:nvSpPr>
          <p:cNvPr id="3" name="Inhaltsplatzhalter 2"/>
          <p:cNvSpPr>
            <a:spLocks noGrp="1"/>
          </p:cNvSpPr>
          <p:nvPr>
            <p:ph idx="1"/>
          </p:nvPr>
        </p:nvSpPr>
        <p:spPr/>
        <p:txBody>
          <a:bodyPr/>
          <a:lstStyle/>
          <a:p>
            <a:r>
              <a:rPr lang="de-CH" dirty="0" smtClean="0"/>
              <a:t>Unsere multikulturelle Gesellschaft erfordert eine breitere Sichtweise des Menschen, von Pathologie und Normalität, Problemdefinition und Wege der Suche nach Hilfe (Zusammenarbeit von Psychotherapie und kulturellen Heilriten)</a:t>
            </a:r>
          </a:p>
          <a:p>
            <a:r>
              <a:rPr lang="de-CH" dirty="0" smtClean="0"/>
              <a:t>religiöse </a:t>
            </a:r>
            <a:r>
              <a:rPr lang="de-CH" dirty="0"/>
              <a:t>Fragestellungen bei seelischem Leiden </a:t>
            </a:r>
            <a:r>
              <a:rPr lang="de-CH" dirty="0" smtClean="0"/>
              <a:t>werden ganz </a:t>
            </a:r>
            <a:r>
              <a:rPr lang="de-CH" dirty="0"/>
              <a:t>selbstverständlich in die Therapie </a:t>
            </a:r>
            <a:r>
              <a:rPr lang="de-CH" dirty="0" smtClean="0"/>
              <a:t>eingebracht</a:t>
            </a:r>
          </a:p>
          <a:p>
            <a:r>
              <a:rPr lang="de-CH" dirty="0"/>
              <a:t>Positionspapier „Perspektiven der Migrationspsychiatrie in Deutschland“ </a:t>
            </a:r>
            <a:r>
              <a:rPr lang="de-CH" dirty="0" smtClean="0"/>
              <a:t>der DGPPN 2012</a:t>
            </a:r>
          </a:p>
          <a:p>
            <a:r>
              <a:rPr lang="de-CH" dirty="0"/>
              <a:t>Kultursensitivität als neue Perspektive</a:t>
            </a:r>
          </a:p>
          <a:p>
            <a:endParaRPr lang="de-CH" dirty="0" smtClean="0"/>
          </a:p>
          <a:p>
            <a:endParaRPr lang="de-CH" dirty="0"/>
          </a:p>
        </p:txBody>
      </p:sp>
    </p:spTree>
    <p:extLst>
      <p:ext uri="{BB962C8B-B14F-4D97-AF65-F5344CB8AC3E}">
        <p14:creationId xmlns:p14="http://schemas.microsoft.com/office/powerpoint/2010/main" val="1259834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Überblick</a:t>
            </a:r>
            <a:endParaRPr lang="de-CH" dirty="0"/>
          </a:p>
        </p:txBody>
      </p:sp>
      <p:sp>
        <p:nvSpPr>
          <p:cNvPr id="3" name="Inhaltsplatzhalter 2"/>
          <p:cNvSpPr>
            <a:spLocks noGrp="1"/>
          </p:cNvSpPr>
          <p:nvPr>
            <p:ph idx="1"/>
          </p:nvPr>
        </p:nvSpPr>
        <p:spPr/>
        <p:txBody>
          <a:bodyPr/>
          <a:lstStyle/>
          <a:p>
            <a:r>
              <a:rPr lang="de-CH" dirty="0" smtClean="0"/>
              <a:t>Humanisierung der Psychiatrie als Vorbild der Klinik Sonnenhalde</a:t>
            </a:r>
          </a:p>
          <a:p>
            <a:r>
              <a:rPr lang="de-CH" dirty="0"/>
              <a:t>Aufnahme von Männern</a:t>
            </a:r>
          </a:p>
          <a:p>
            <a:r>
              <a:rPr lang="de-CH" dirty="0" smtClean="0"/>
              <a:t>Öffnung des </a:t>
            </a:r>
            <a:r>
              <a:rPr lang="de-CH" dirty="0" err="1" smtClean="0"/>
              <a:t>Kliniktores</a:t>
            </a:r>
            <a:endParaRPr lang="de-CH" dirty="0" smtClean="0"/>
          </a:p>
          <a:p>
            <a:r>
              <a:rPr lang="de-CH" dirty="0" smtClean="0"/>
              <a:t>Global Mental </a:t>
            </a:r>
            <a:r>
              <a:rPr lang="de-CH" dirty="0" err="1" smtClean="0"/>
              <a:t>Health</a:t>
            </a:r>
            <a:r>
              <a:rPr lang="de-CH" dirty="0" smtClean="0"/>
              <a:t> – Projekt Bulgarien</a:t>
            </a:r>
          </a:p>
          <a:p>
            <a:r>
              <a:rPr lang="de-CH" dirty="0" smtClean="0"/>
              <a:t>Psychotherapie und Seelsorge / Spiritualität – drei grosse Veränderungen</a:t>
            </a:r>
          </a:p>
          <a:p>
            <a:endParaRPr lang="de-CH" dirty="0"/>
          </a:p>
        </p:txBody>
      </p:sp>
    </p:spTree>
    <p:extLst>
      <p:ext uri="{BB962C8B-B14F-4D97-AF65-F5344CB8AC3E}">
        <p14:creationId xmlns:p14="http://schemas.microsoft.com/office/powerpoint/2010/main" val="1664851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Trend: Kulturelle </a:t>
            </a:r>
            <a:r>
              <a:rPr lang="de-CH" dirty="0"/>
              <a:t>Sensibilität</a:t>
            </a:r>
          </a:p>
        </p:txBody>
      </p:sp>
      <p:pic>
        <p:nvPicPr>
          <p:cNvPr id="7" name="Inhaltsplatzhalter 6"/>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67544" y="1628800"/>
            <a:ext cx="4041775" cy="3084393"/>
          </a:xfrm>
        </p:spPr>
      </p:pic>
      <p:sp>
        <p:nvSpPr>
          <p:cNvPr id="4" name="Foliennummernplatzhalter 3"/>
          <p:cNvSpPr>
            <a:spLocks noGrp="1"/>
          </p:cNvSpPr>
          <p:nvPr>
            <p:ph type="sldNum" sz="quarter" idx="4294967295"/>
          </p:nvPr>
        </p:nvSpPr>
        <p:spPr>
          <a:xfrm>
            <a:off x="8582025" y="6356350"/>
            <a:ext cx="561975" cy="365125"/>
          </a:xfrm>
          <a:prstGeom prst="rect">
            <a:avLst/>
          </a:prstGeom>
        </p:spPr>
        <p:txBody>
          <a:bodyPr/>
          <a:lstStyle/>
          <a:p>
            <a:fld id="{BA9B540C-44DA-4F69-89C9-7C84606640D3}" type="slidenum">
              <a:rPr lang="en-US" smtClean="0"/>
              <a:pPr/>
              <a:t>30</a:t>
            </a:fld>
            <a:endParaRPr lang="en-US"/>
          </a:p>
        </p:txBody>
      </p:sp>
      <p:pic>
        <p:nvPicPr>
          <p:cNvPr id="10" name="Inhaltsplatzhalter 9"/>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716016" y="1628800"/>
            <a:ext cx="4038600" cy="3786781"/>
          </a:xfrm>
        </p:spPr>
      </p:pic>
      <p:pic>
        <p:nvPicPr>
          <p:cNvPr id="11" name="Grafik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2808" y="3499809"/>
            <a:ext cx="2887184" cy="1922865"/>
          </a:xfrm>
          <a:prstGeom prst="rect">
            <a:avLst/>
          </a:prstGeom>
        </p:spPr>
      </p:pic>
    </p:spTree>
    <p:extLst>
      <p:ext uri="{BB962C8B-B14F-4D97-AF65-F5344CB8AC3E}">
        <p14:creationId xmlns:p14="http://schemas.microsoft.com/office/powerpoint/2010/main" val="1244692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Kulturelle Sensitivität entwickeln</a:t>
            </a:r>
            <a:endParaRPr lang="de-CH" dirty="0"/>
          </a:p>
        </p:txBody>
      </p:sp>
      <p:sp>
        <p:nvSpPr>
          <p:cNvPr id="3" name="Inhaltsplatzhalter 2"/>
          <p:cNvSpPr>
            <a:spLocks noGrp="1"/>
          </p:cNvSpPr>
          <p:nvPr>
            <p:ph sz="half" idx="2"/>
          </p:nvPr>
        </p:nvSpPr>
        <p:spPr>
          <a:xfrm>
            <a:off x="4648200" y="1600200"/>
            <a:ext cx="4316288" cy="4525963"/>
          </a:xfrm>
        </p:spPr>
        <p:txBody>
          <a:bodyPr>
            <a:normAutofit/>
          </a:bodyPr>
          <a:lstStyle/>
          <a:p>
            <a:r>
              <a:rPr lang="de-CH" dirty="0" smtClean="0"/>
              <a:t>Formen des Gefühls-Ausdrucks / Augenkontakt</a:t>
            </a:r>
          </a:p>
          <a:p>
            <a:r>
              <a:rPr lang="de-CH" dirty="0" smtClean="0"/>
              <a:t>Beziehungs-/Rollenverhalten</a:t>
            </a:r>
          </a:p>
          <a:p>
            <a:r>
              <a:rPr lang="de-CH" dirty="0" smtClean="0"/>
              <a:t>Bedeutung von psychischen Problemen: Ursachen, Ängste, Stigma, traditionelle Heilungswege.</a:t>
            </a:r>
          </a:p>
          <a:p>
            <a:r>
              <a:rPr lang="de-CH" dirty="0" smtClean="0"/>
              <a:t>Bereitschaft zur Therapie – evtl. unter Einbezug einer Vertrauensperson der eigenen Kultur / Religion.</a:t>
            </a:r>
          </a:p>
          <a:p>
            <a:endParaRPr lang="de-CH" dirty="0"/>
          </a:p>
        </p:txBody>
      </p:sp>
      <p:sp>
        <p:nvSpPr>
          <p:cNvPr id="4" name="Inhaltsplatzhalter 3"/>
          <p:cNvSpPr>
            <a:spLocks noGrp="1"/>
          </p:cNvSpPr>
          <p:nvPr>
            <p:ph sz="quarter" idx="13"/>
          </p:nvPr>
        </p:nvSpPr>
        <p:spPr/>
        <p:txBody>
          <a:bodyPr/>
          <a:lstStyle/>
          <a:p>
            <a:r>
              <a:rPr lang="de-CH" b="1" dirty="0" smtClean="0"/>
              <a:t>Offenheit für Menschen aus einem anderen Kulturhintergrund</a:t>
            </a:r>
          </a:p>
          <a:p>
            <a:r>
              <a:rPr lang="de-CH" b="1" dirty="0" smtClean="0"/>
              <a:t>Bereitschaft zu hören und zu lernen</a:t>
            </a:r>
            <a:br>
              <a:rPr lang="de-CH" b="1" dirty="0" smtClean="0"/>
            </a:br>
            <a:endParaRPr lang="de-CH" b="1" dirty="0" smtClean="0"/>
          </a:p>
          <a:p>
            <a:r>
              <a:rPr lang="de-CH" dirty="0" smtClean="0"/>
              <a:t>Familienkontext: Familienwerte oft wichtiger als individuelle Interessen</a:t>
            </a:r>
          </a:p>
          <a:p>
            <a:r>
              <a:rPr lang="de-CH" dirty="0" smtClean="0"/>
              <a:t>Kulturell bedingte Ängste und Tabus</a:t>
            </a:r>
          </a:p>
          <a:p>
            <a:endParaRPr lang="de-CH" dirty="0" smtClean="0"/>
          </a:p>
          <a:p>
            <a:endParaRPr lang="de-CH" dirty="0"/>
          </a:p>
        </p:txBody>
      </p:sp>
      <p:sp>
        <p:nvSpPr>
          <p:cNvPr id="5" name="Foliennummernplatzhalter 4"/>
          <p:cNvSpPr>
            <a:spLocks noGrp="1"/>
          </p:cNvSpPr>
          <p:nvPr>
            <p:ph type="sldNum" sz="quarter" idx="4294967295"/>
          </p:nvPr>
        </p:nvSpPr>
        <p:spPr>
          <a:xfrm>
            <a:off x="8645159" y="39539"/>
            <a:ext cx="561975" cy="365125"/>
          </a:xfrm>
          <a:prstGeom prst="rect">
            <a:avLst/>
          </a:prstGeom>
        </p:spPr>
        <p:txBody>
          <a:bodyPr/>
          <a:lstStyle/>
          <a:p>
            <a:fld id="{BA9B540C-44DA-4F69-89C9-7C84606640D3}" type="slidenum">
              <a:rPr lang="en-US" smtClean="0"/>
              <a:pPr/>
              <a:t>31</a:t>
            </a:fld>
            <a:endParaRPr lang="en-US" dirty="0"/>
          </a:p>
        </p:txBody>
      </p:sp>
    </p:spTree>
    <p:extLst>
      <p:ext uri="{BB962C8B-B14F-4D97-AF65-F5344CB8AC3E}">
        <p14:creationId xmlns:p14="http://schemas.microsoft.com/office/powerpoint/2010/main" val="3370492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smtClean="0"/>
              <a:t>Begriffsverwirrung</a:t>
            </a:r>
            <a:br>
              <a:rPr lang="de-CH" dirty="0" smtClean="0"/>
            </a:br>
            <a:r>
              <a:rPr lang="de-CH" dirty="0" smtClean="0"/>
              <a:t>«Personalisierte Psychiatrie»</a:t>
            </a:r>
            <a:endParaRPr lang="de-CH" dirty="0"/>
          </a:p>
        </p:txBody>
      </p:sp>
      <p:sp>
        <p:nvSpPr>
          <p:cNvPr id="6" name="Untertitel 5"/>
          <p:cNvSpPr>
            <a:spLocks noGrp="1"/>
          </p:cNvSpPr>
          <p:nvPr>
            <p:ph type="subTitle" idx="1"/>
          </p:nvPr>
        </p:nvSpPr>
        <p:spPr/>
        <p:txBody>
          <a:bodyPr/>
          <a:lstStyle/>
          <a:p>
            <a:endParaRPr lang="de-CH"/>
          </a:p>
        </p:txBody>
      </p:sp>
      <p:sp>
        <p:nvSpPr>
          <p:cNvPr id="4" name="Foliennummernplatzhalter 3"/>
          <p:cNvSpPr>
            <a:spLocks noGrp="1"/>
          </p:cNvSpPr>
          <p:nvPr>
            <p:ph type="sldNum" sz="quarter" idx="4294967295"/>
          </p:nvPr>
        </p:nvSpPr>
        <p:spPr>
          <a:xfrm>
            <a:off x="8645159" y="39539"/>
            <a:ext cx="561975" cy="365125"/>
          </a:xfrm>
          <a:prstGeom prst="rect">
            <a:avLst/>
          </a:prstGeom>
        </p:spPr>
        <p:txBody>
          <a:bodyPr/>
          <a:lstStyle/>
          <a:p>
            <a:fld id="{BA9B540C-44DA-4F69-89C9-7C84606640D3}" type="slidenum">
              <a:rPr lang="en-US" smtClean="0"/>
              <a:pPr/>
              <a:t>32</a:t>
            </a:fld>
            <a:endParaRPr lang="en-US" dirty="0"/>
          </a:p>
        </p:txBody>
      </p:sp>
    </p:spTree>
    <p:extLst>
      <p:ext uri="{BB962C8B-B14F-4D97-AF65-F5344CB8AC3E}">
        <p14:creationId xmlns:p14="http://schemas.microsoft.com/office/powerpoint/2010/main" val="1184049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«Personalisierte Psychiatrie» -</a:t>
            </a:r>
            <a:br>
              <a:rPr lang="de-CH" dirty="0" smtClean="0"/>
            </a:br>
            <a:r>
              <a:rPr lang="de-CH" dirty="0" smtClean="0"/>
              <a:t>biologistische Mogelpackung</a:t>
            </a:r>
            <a:endParaRPr lang="de-CH" dirty="0"/>
          </a:p>
        </p:txBody>
      </p:sp>
      <p:sp>
        <p:nvSpPr>
          <p:cNvPr id="3" name="Inhaltsplatzhalter 2"/>
          <p:cNvSpPr>
            <a:spLocks noGrp="1"/>
          </p:cNvSpPr>
          <p:nvPr>
            <p:ph sz="half" idx="2"/>
          </p:nvPr>
        </p:nvSpPr>
        <p:spPr/>
        <p:txBody>
          <a:bodyPr>
            <a:normAutofit lnSpcReduction="10000"/>
          </a:bodyPr>
          <a:lstStyle/>
          <a:p>
            <a:r>
              <a:rPr lang="en-US" dirty="0" err="1" smtClean="0"/>
              <a:t>Wenn</a:t>
            </a:r>
            <a:r>
              <a:rPr lang="en-US" dirty="0" smtClean="0"/>
              <a:t> die </a:t>
            </a:r>
            <a:r>
              <a:rPr lang="en-US" dirty="0" err="1" smtClean="0"/>
              <a:t>Daten</a:t>
            </a:r>
            <a:r>
              <a:rPr lang="en-US" dirty="0" smtClean="0"/>
              <a:t> von </a:t>
            </a:r>
            <a:r>
              <a:rPr lang="en-US" dirty="0" err="1" smtClean="0"/>
              <a:t>Genomik</a:t>
            </a:r>
            <a:r>
              <a:rPr lang="en-US" dirty="0" smtClean="0"/>
              <a:t>, </a:t>
            </a:r>
            <a:r>
              <a:rPr lang="en-US" dirty="0" err="1" smtClean="0"/>
              <a:t>Proteomik</a:t>
            </a:r>
            <a:r>
              <a:rPr lang="en-US" dirty="0" smtClean="0"/>
              <a:t>,  </a:t>
            </a:r>
            <a:r>
              <a:rPr lang="en-US" dirty="0" err="1" smtClean="0"/>
              <a:t>Metabolomik</a:t>
            </a:r>
            <a:r>
              <a:rPr lang="en-US" dirty="0" smtClean="0"/>
              <a:t>, </a:t>
            </a:r>
            <a:r>
              <a:rPr lang="en-US" dirty="0" err="1" smtClean="0"/>
              <a:t>Bildgebung</a:t>
            </a:r>
            <a:r>
              <a:rPr lang="en-US" dirty="0" smtClean="0"/>
              <a:t> und </a:t>
            </a:r>
            <a:r>
              <a:rPr lang="en-US" dirty="0" err="1" smtClean="0"/>
              <a:t>Neuroendokrinologie</a:t>
            </a:r>
            <a:r>
              <a:rPr lang="en-US" dirty="0" smtClean="0"/>
              <a:t> </a:t>
            </a:r>
            <a:r>
              <a:rPr lang="en-US" dirty="0" err="1" smtClean="0"/>
              <a:t>miteinander</a:t>
            </a:r>
            <a:r>
              <a:rPr lang="en-US" dirty="0" smtClean="0"/>
              <a:t> </a:t>
            </a:r>
            <a:r>
              <a:rPr lang="en-US" dirty="0" err="1" smtClean="0"/>
              <a:t>kombiniert</a:t>
            </a:r>
            <a:r>
              <a:rPr lang="en-US" dirty="0" smtClean="0"/>
              <a:t> </a:t>
            </a:r>
            <a:r>
              <a:rPr lang="en-US" dirty="0" err="1" smtClean="0"/>
              <a:t>werden</a:t>
            </a:r>
            <a:r>
              <a:rPr lang="en-US" dirty="0" smtClean="0"/>
              <a:t>, </a:t>
            </a:r>
            <a:r>
              <a:rPr lang="en-US" dirty="0" err="1" smtClean="0"/>
              <a:t>könnten</a:t>
            </a:r>
            <a:r>
              <a:rPr lang="en-US" dirty="0" smtClean="0"/>
              <a:t> </a:t>
            </a:r>
            <a:r>
              <a:rPr lang="en-US" dirty="0" err="1" smtClean="0"/>
              <a:t>sie</a:t>
            </a:r>
            <a:r>
              <a:rPr lang="en-US" dirty="0" smtClean="0"/>
              <a:t> </a:t>
            </a:r>
            <a:r>
              <a:rPr lang="en-US" dirty="0" err="1" smtClean="0"/>
              <a:t>uns</a:t>
            </a:r>
            <a:r>
              <a:rPr lang="en-US" dirty="0" smtClean="0"/>
              <a:t> </a:t>
            </a:r>
            <a:r>
              <a:rPr lang="en-US" dirty="0" err="1" smtClean="0"/>
              <a:t>zur</a:t>
            </a:r>
            <a:r>
              <a:rPr lang="en-US" dirty="0" smtClean="0"/>
              <a:t> </a:t>
            </a:r>
            <a:r>
              <a:rPr lang="en-US" dirty="0" err="1" smtClean="0"/>
              <a:t>Entwicklung</a:t>
            </a:r>
            <a:r>
              <a:rPr lang="en-US" dirty="0" smtClean="0"/>
              <a:t> </a:t>
            </a:r>
            <a:r>
              <a:rPr lang="en-US" dirty="0" err="1" smtClean="0"/>
              <a:t>einer</a:t>
            </a:r>
            <a:r>
              <a:rPr lang="en-US" dirty="0" smtClean="0"/>
              <a:t> </a:t>
            </a:r>
            <a:r>
              <a:rPr lang="en-US" dirty="0" err="1" smtClean="0"/>
              <a:t>effektiven</a:t>
            </a:r>
            <a:r>
              <a:rPr lang="en-US" dirty="0" smtClean="0"/>
              <a:t> </a:t>
            </a:r>
            <a:r>
              <a:rPr lang="en-US" b="1" dirty="0" err="1" smtClean="0">
                <a:solidFill>
                  <a:srgbClr val="FF0000"/>
                </a:solidFill>
              </a:rPr>
              <a:t>personalisierten</a:t>
            </a:r>
            <a:r>
              <a:rPr lang="en-US" b="1" dirty="0" smtClean="0">
                <a:solidFill>
                  <a:srgbClr val="FF0000"/>
                </a:solidFill>
              </a:rPr>
              <a:t> </a:t>
            </a:r>
            <a:r>
              <a:rPr lang="en-US" b="1" dirty="0" err="1" smtClean="0">
                <a:solidFill>
                  <a:srgbClr val="FF0000"/>
                </a:solidFill>
              </a:rPr>
              <a:t>antidepressiven</a:t>
            </a:r>
            <a:r>
              <a:rPr lang="en-US" b="1" dirty="0" smtClean="0">
                <a:solidFill>
                  <a:srgbClr val="FF0000"/>
                </a:solidFill>
              </a:rPr>
              <a:t> </a:t>
            </a:r>
            <a:r>
              <a:rPr lang="en-US" b="1" dirty="0" err="1" smtClean="0">
                <a:solidFill>
                  <a:srgbClr val="FF0000"/>
                </a:solidFill>
              </a:rPr>
              <a:t>Behandlung</a:t>
            </a:r>
            <a:r>
              <a:rPr lang="en-US" b="1" dirty="0" smtClean="0">
                <a:solidFill>
                  <a:srgbClr val="FF0000"/>
                </a:solidFill>
              </a:rPr>
              <a:t> </a:t>
            </a:r>
            <a:r>
              <a:rPr lang="en-US" b="1" dirty="0" err="1" smtClean="0">
                <a:solidFill>
                  <a:srgbClr val="FF0000"/>
                </a:solidFill>
              </a:rPr>
              <a:t>führen</a:t>
            </a:r>
            <a:r>
              <a:rPr lang="en-US" b="1" dirty="0" smtClean="0">
                <a:solidFill>
                  <a:srgbClr val="FF0000"/>
                </a:solidFill>
              </a:rPr>
              <a:t>, die auf </a:t>
            </a:r>
            <a:r>
              <a:rPr lang="en-US" b="1" dirty="0" err="1" smtClean="0">
                <a:solidFill>
                  <a:srgbClr val="FF0000"/>
                </a:solidFill>
              </a:rPr>
              <a:t>Genotyp</a:t>
            </a:r>
            <a:r>
              <a:rPr lang="en-US" b="1" dirty="0" smtClean="0">
                <a:solidFill>
                  <a:srgbClr val="FF0000"/>
                </a:solidFill>
              </a:rPr>
              <a:t> und </a:t>
            </a:r>
            <a:r>
              <a:rPr lang="en-US" b="1" dirty="0" err="1" smtClean="0">
                <a:solidFill>
                  <a:srgbClr val="FF0000"/>
                </a:solidFill>
              </a:rPr>
              <a:t>Biomarkern</a:t>
            </a:r>
            <a:r>
              <a:rPr lang="en-US" b="1" dirty="0" smtClean="0">
                <a:solidFill>
                  <a:srgbClr val="FF0000"/>
                </a:solidFill>
              </a:rPr>
              <a:t> </a:t>
            </a:r>
            <a:r>
              <a:rPr lang="en-US" b="1" dirty="0" err="1" smtClean="0">
                <a:solidFill>
                  <a:srgbClr val="FF0000"/>
                </a:solidFill>
              </a:rPr>
              <a:t>basiert</a:t>
            </a:r>
            <a:r>
              <a:rPr lang="en-US" b="1" dirty="0" smtClean="0">
                <a:solidFill>
                  <a:srgbClr val="FF0000"/>
                </a:solidFill>
              </a:rPr>
              <a:t>. </a:t>
            </a:r>
          </a:p>
          <a:p>
            <a:pPr lvl="1"/>
            <a:r>
              <a:rPr lang="en-US" dirty="0"/>
              <a:t>(</a:t>
            </a:r>
            <a:r>
              <a:rPr lang="en-US" dirty="0" err="1" smtClean="0"/>
              <a:t>Holsboer</a:t>
            </a:r>
            <a:r>
              <a:rPr lang="en-US" dirty="0" smtClean="0"/>
              <a:t> in Nature 2008)</a:t>
            </a:r>
          </a:p>
        </p:txBody>
      </p:sp>
      <p:pic>
        <p:nvPicPr>
          <p:cNvPr id="5" name="Inhaltsplatzhalter 4"/>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365125" y="2516753"/>
            <a:ext cx="4041775" cy="2692857"/>
          </a:xfrm>
          <a:ln w="28575">
            <a:solidFill>
              <a:schemeClr val="accent3">
                <a:lumMod val="60000"/>
                <a:lumOff val="40000"/>
              </a:schemeClr>
            </a:solidFill>
          </a:ln>
          <a:effectLst>
            <a:outerShdw blurRad="50800" dist="38100" dir="2700000" algn="tl" rotWithShape="0">
              <a:prstClr val="black">
                <a:alpha val="40000"/>
              </a:prstClr>
            </a:outerShdw>
          </a:effectLst>
        </p:spPr>
      </p:pic>
      <p:sp>
        <p:nvSpPr>
          <p:cNvPr id="7" name="Textfeld 6"/>
          <p:cNvSpPr txBox="1"/>
          <p:nvPr/>
        </p:nvSpPr>
        <p:spPr>
          <a:xfrm>
            <a:off x="395536" y="5373216"/>
            <a:ext cx="3960440" cy="461665"/>
          </a:xfrm>
          <a:prstGeom prst="rect">
            <a:avLst/>
          </a:prstGeom>
          <a:noFill/>
        </p:spPr>
        <p:txBody>
          <a:bodyPr wrap="square" rtlCol="0">
            <a:spAutoFit/>
          </a:bodyPr>
          <a:lstStyle/>
          <a:p>
            <a:r>
              <a:rPr lang="de-CH" sz="1200" dirty="0" smtClean="0"/>
              <a:t>Prof. Florian </a:t>
            </a:r>
            <a:r>
              <a:rPr lang="de-CH" sz="1200" dirty="0" err="1" smtClean="0"/>
              <a:t>Holsboer</a:t>
            </a:r>
            <a:r>
              <a:rPr lang="de-CH" sz="1200" dirty="0" smtClean="0"/>
              <a:t>, langjähriger Direktor des Max-Planck-Institutes in München</a:t>
            </a:r>
            <a:endParaRPr lang="de-CH" sz="1200" dirty="0"/>
          </a:p>
        </p:txBody>
      </p:sp>
    </p:spTree>
    <p:extLst>
      <p:ext uri="{BB962C8B-B14F-4D97-AF65-F5344CB8AC3E}">
        <p14:creationId xmlns:p14="http://schemas.microsoft.com/office/powerpoint/2010/main" val="2165020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Kritik personalisierte Psychiatrie</a:t>
            </a:r>
            <a:endParaRPr lang="de-CH" dirty="0"/>
          </a:p>
        </p:txBody>
      </p:sp>
      <p:sp>
        <p:nvSpPr>
          <p:cNvPr id="5" name="Inhaltsplatzhalter 4"/>
          <p:cNvSpPr>
            <a:spLocks noGrp="1"/>
          </p:cNvSpPr>
          <p:nvPr>
            <p:ph idx="1"/>
          </p:nvPr>
        </p:nvSpPr>
        <p:spPr/>
        <p:txBody>
          <a:bodyPr>
            <a:normAutofit/>
          </a:bodyPr>
          <a:lstStyle/>
          <a:p>
            <a:r>
              <a:rPr lang="de-CH" dirty="0"/>
              <a:t>Es ist verblüffend, wie hier eine Begriffseinengung durchgeführt und machtvoll durchgesetzt wird, die einer kritischen Überprüfung in keiner Weise standhalten kann. Die Verkürzung oder Reduktion lässt sich eindeutig festmachen: Denn es wird in der angesprochenen Redeweise nur auf den Körper, die genetische Ausstattung und die biologischen Vorgänge Bezug genommen, alles andere, das Soziale, psychische Prozesse oder was in der Philosophie als die Sprache des Mentalen bezeichnet wird </a:t>
            </a:r>
            <a:r>
              <a:rPr lang="de-CH" dirty="0" smtClean="0"/>
              <a:t>…, </a:t>
            </a:r>
            <a:r>
              <a:rPr lang="de-CH" dirty="0"/>
              <a:t>wird weggelassen. </a:t>
            </a:r>
            <a:r>
              <a:rPr lang="de-CH" dirty="0" smtClean="0"/>
              <a:t/>
            </a:r>
            <a:br>
              <a:rPr lang="de-CH" dirty="0" smtClean="0"/>
            </a:br>
            <a:endParaRPr lang="de-CH" dirty="0" smtClean="0"/>
          </a:p>
          <a:p>
            <a:pPr lvl="1"/>
            <a:r>
              <a:rPr lang="de-CH" dirty="0" smtClean="0"/>
              <a:t>B. Küchenhoff 2012</a:t>
            </a:r>
            <a:endParaRPr lang="de-CH" dirty="0"/>
          </a:p>
        </p:txBody>
      </p:sp>
    </p:spTree>
    <p:extLst>
      <p:ext uri="{BB962C8B-B14F-4D97-AF65-F5344CB8AC3E}">
        <p14:creationId xmlns:p14="http://schemas.microsoft.com/office/powerpoint/2010/main" val="697244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Genetische Therapievorhersagen illusorisch</a:t>
            </a:r>
            <a:endParaRPr lang="de-CH" dirty="0"/>
          </a:p>
        </p:txBody>
      </p:sp>
      <p:sp>
        <p:nvSpPr>
          <p:cNvPr id="4" name="Inhaltsplatzhalter 3"/>
          <p:cNvSpPr>
            <a:spLocks noGrp="1"/>
          </p:cNvSpPr>
          <p:nvPr>
            <p:ph sz="quarter" idx="13"/>
          </p:nvPr>
        </p:nvSpPr>
        <p:spPr>
          <a:xfrm>
            <a:off x="365760" y="1600200"/>
            <a:ext cx="3486160" cy="4493096"/>
          </a:xfrm>
        </p:spPr>
        <p:txBody>
          <a:bodyPr>
            <a:normAutofit fontScale="70000" lnSpcReduction="20000"/>
          </a:bodyPr>
          <a:lstStyle/>
          <a:p>
            <a:pPr marL="0" indent="0">
              <a:buNone/>
            </a:pPr>
            <a:r>
              <a:rPr lang="de-CH" sz="2000" dirty="0" smtClean="0">
                <a:latin typeface="Cambria" pitchFamily="18" charset="0"/>
              </a:rPr>
              <a:t>Simon &amp; </a:t>
            </a:r>
            <a:r>
              <a:rPr lang="de-CH" sz="2000" dirty="0" err="1" smtClean="0">
                <a:latin typeface="Cambria" pitchFamily="18" charset="0"/>
              </a:rPr>
              <a:t>Perlis</a:t>
            </a:r>
            <a:r>
              <a:rPr lang="de-CH" sz="2000" dirty="0" smtClean="0">
                <a:latin typeface="Cambria" pitchFamily="18" charset="0"/>
              </a:rPr>
              <a:t> 2010, </a:t>
            </a:r>
            <a:r>
              <a:rPr lang="de-CH" sz="2000" dirty="0" err="1" smtClean="0">
                <a:latin typeface="Cambria" pitchFamily="18" charset="0"/>
              </a:rPr>
              <a:t>Personalized</a:t>
            </a:r>
            <a:r>
              <a:rPr lang="de-CH" sz="2000" dirty="0" smtClean="0">
                <a:latin typeface="Cambria" pitchFamily="18" charset="0"/>
              </a:rPr>
              <a:t> </a:t>
            </a:r>
            <a:r>
              <a:rPr lang="de-CH" sz="2000" dirty="0" err="1" smtClean="0">
                <a:latin typeface="Cambria" pitchFamily="18" charset="0"/>
              </a:rPr>
              <a:t>Medicine</a:t>
            </a:r>
            <a:r>
              <a:rPr lang="de-CH" sz="2000" dirty="0" smtClean="0">
                <a:latin typeface="Cambria" pitchFamily="18" charset="0"/>
              </a:rPr>
              <a:t> </a:t>
            </a:r>
            <a:r>
              <a:rPr lang="de-CH" sz="2000" dirty="0" err="1" smtClean="0">
                <a:latin typeface="Cambria" pitchFamily="18" charset="0"/>
              </a:rPr>
              <a:t>for</a:t>
            </a:r>
            <a:r>
              <a:rPr lang="de-CH" sz="2000" dirty="0" smtClean="0">
                <a:latin typeface="Cambria" pitchFamily="18" charset="0"/>
              </a:rPr>
              <a:t> Depression. American Journal </a:t>
            </a:r>
            <a:r>
              <a:rPr lang="de-CH" sz="2000" dirty="0" err="1" smtClean="0">
                <a:latin typeface="Cambria" pitchFamily="18" charset="0"/>
              </a:rPr>
              <a:t>of</a:t>
            </a:r>
            <a:r>
              <a:rPr lang="de-CH" sz="2000" dirty="0" smtClean="0">
                <a:latin typeface="Cambria" pitchFamily="18" charset="0"/>
              </a:rPr>
              <a:t> </a:t>
            </a:r>
            <a:r>
              <a:rPr lang="de-CH" sz="2000" dirty="0" err="1" smtClean="0">
                <a:latin typeface="Cambria" pitchFamily="18" charset="0"/>
              </a:rPr>
              <a:t>Psychiatry</a:t>
            </a:r>
            <a:r>
              <a:rPr lang="de-CH" sz="2000" dirty="0" smtClean="0">
                <a:latin typeface="Cambria" pitchFamily="18" charset="0"/>
              </a:rPr>
              <a:t> </a:t>
            </a:r>
            <a:r>
              <a:rPr lang="de-CH" sz="2000" b="1" i="1" dirty="0" smtClean="0">
                <a:latin typeface="Cambria" pitchFamily="18" charset="0"/>
              </a:rPr>
              <a:t>167:1445–1455</a:t>
            </a:r>
          </a:p>
          <a:p>
            <a:pPr marL="0" indent="0">
              <a:buNone/>
            </a:pPr>
            <a:endParaRPr lang="de-CH" sz="1200" b="1" i="1" dirty="0">
              <a:latin typeface="Cambria" pitchFamily="18" charset="0"/>
            </a:endParaRPr>
          </a:p>
          <a:p>
            <a:pPr marL="0" indent="0">
              <a:buNone/>
            </a:pPr>
            <a:r>
              <a:rPr lang="en-US" sz="2500" b="1" dirty="0" smtClean="0"/>
              <a:t>Conclusions</a:t>
            </a:r>
            <a:r>
              <a:rPr lang="en-US" sz="2500" b="1" dirty="0"/>
              <a:t>: </a:t>
            </a:r>
            <a:r>
              <a:rPr lang="en-US" sz="2500" dirty="0"/>
              <a:t>While individuals vary widely in response to specific depression treatments, </a:t>
            </a:r>
            <a:r>
              <a:rPr lang="en-US" sz="2500" b="1" dirty="0">
                <a:solidFill>
                  <a:srgbClr val="FF0000"/>
                </a:solidFill>
              </a:rPr>
              <a:t>the variability remains largely unpredictable</a:t>
            </a:r>
            <a:r>
              <a:rPr lang="en-US" sz="2500" dirty="0"/>
              <a:t>. </a:t>
            </a:r>
            <a:r>
              <a:rPr lang="de-CH" sz="2500" dirty="0"/>
              <a:t>Future </a:t>
            </a:r>
            <a:r>
              <a:rPr lang="de-CH" sz="2500" dirty="0" err="1"/>
              <a:t>research</a:t>
            </a:r>
            <a:r>
              <a:rPr lang="de-CH" sz="2500" dirty="0"/>
              <a:t> </a:t>
            </a:r>
            <a:r>
              <a:rPr lang="de-CH" sz="2500" dirty="0" err="1"/>
              <a:t>should</a:t>
            </a:r>
            <a:r>
              <a:rPr lang="de-CH" sz="2500" dirty="0"/>
              <a:t> </a:t>
            </a:r>
            <a:r>
              <a:rPr lang="de-CH" sz="2500" dirty="0" err="1"/>
              <a:t>focus</a:t>
            </a:r>
            <a:r>
              <a:rPr lang="de-CH" sz="2500" dirty="0"/>
              <a:t> </a:t>
            </a:r>
            <a:r>
              <a:rPr lang="en-US" sz="2500" dirty="0"/>
              <a:t>on identifying true moderator effects and should consider how response to treatments varies across episodes. At this time</a:t>
            </a:r>
            <a:r>
              <a:rPr lang="en-US" sz="2500" b="1" dirty="0">
                <a:solidFill>
                  <a:srgbClr val="FF0000"/>
                </a:solidFill>
              </a:rPr>
              <a:t>, our inability to match patients with treatments</a:t>
            </a:r>
            <a:r>
              <a:rPr lang="en-US" sz="2500" dirty="0"/>
              <a:t> implies </a:t>
            </a:r>
            <a:r>
              <a:rPr lang="de-CH" sz="2500" dirty="0" err="1"/>
              <a:t>that</a:t>
            </a:r>
            <a:r>
              <a:rPr lang="de-CH" sz="2500" dirty="0"/>
              <a:t> </a:t>
            </a:r>
            <a:r>
              <a:rPr lang="de-CH" sz="2500" dirty="0" err="1"/>
              <a:t>systematic</a:t>
            </a:r>
            <a:r>
              <a:rPr lang="de-CH" sz="2500" dirty="0"/>
              <a:t> </a:t>
            </a:r>
            <a:r>
              <a:rPr lang="de-CH" sz="2500" dirty="0" err="1"/>
              <a:t>follow-up</a:t>
            </a:r>
            <a:r>
              <a:rPr lang="de-CH" sz="2500" dirty="0"/>
              <a:t> </a:t>
            </a:r>
            <a:r>
              <a:rPr lang="de-CH" sz="2500" dirty="0" err="1"/>
              <a:t>assessment</a:t>
            </a:r>
            <a:r>
              <a:rPr lang="de-CH" sz="2500" dirty="0"/>
              <a:t> </a:t>
            </a:r>
            <a:r>
              <a:rPr lang="en-US" sz="2500" dirty="0"/>
              <a:t>and adjustment of treatment are more important </a:t>
            </a:r>
            <a:r>
              <a:rPr lang="de-CH" sz="2500" dirty="0" err="1"/>
              <a:t>than</a:t>
            </a:r>
            <a:r>
              <a:rPr lang="de-CH" sz="2500" dirty="0"/>
              <a:t> </a:t>
            </a:r>
            <a:r>
              <a:rPr lang="de-CH" sz="2500" dirty="0" err="1"/>
              <a:t>initial</a:t>
            </a:r>
            <a:r>
              <a:rPr lang="de-CH" sz="2500" dirty="0"/>
              <a:t> </a:t>
            </a:r>
            <a:r>
              <a:rPr lang="de-CH" sz="2500" dirty="0" err="1"/>
              <a:t>treatment</a:t>
            </a:r>
            <a:r>
              <a:rPr lang="de-CH" sz="2500" dirty="0"/>
              <a:t> </a:t>
            </a:r>
            <a:r>
              <a:rPr lang="de-CH" sz="2500" dirty="0" err="1"/>
              <a:t>selection</a:t>
            </a:r>
            <a:r>
              <a:rPr lang="de-CH" sz="2500" dirty="0"/>
              <a:t>.</a:t>
            </a:r>
          </a:p>
          <a:p>
            <a:pPr marL="0" indent="0">
              <a:buNone/>
            </a:pPr>
            <a:endParaRPr lang="de-CH" sz="1200" dirty="0">
              <a:latin typeface="Cambria" pitchFamily="18" charset="0"/>
            </a:endParaRPr>
          </a:p>
        </p:txBody>
      </p:sp>
      <p:sp>
        <p:nvSpPr>
          <p:cNvPr id="5" name="Foliennummernplatzhalter 4"/>
          <p:cNvSpPr>
            <a:spLocks noGrp="1"/>
          </p:cNvSpPr>
          <p:nvPr>
            <p:ph type="sldNum" sz="quarter" idx="4294967295"/>
          </p:nvPr>
        </p:nvSpPr>
        <p:spPr>
          <a:xfrm>
            <a:off x="8645159" y="39539"/>
            <a:ext cx="561975" cy="365125"/>
          </a:xfrm>
          <a:prstGeom prst="rect">
            <a:avLst/>
          </a:prstGeom>
        </p:spPr>
        <p:txBody>
          <a:bodyPr/>
          <a:lstStyle/>
          <a:p>
            <a:fld id="{BA9B540C-44DA-4F69-89C9-7C84606640D3}" type="slidenum">
              <a:rPr lang="en-US" smtClean="0"/>
              <a:pPr/>
              <a:t>35</a:t>
            </a:fld>
            <a:endParaRPr lang="en-US" dirty="0"/>
          </a:p>
        </p:txBody>
      </p:sp>
      <p:sp>
        <p:nvSpPr>
          <p:cNvPr id="7" name="Rechteck 6"/>
          <p:cNvSpPr/>
          <p:nvPr/>
        </p:nvSpPr>
        <p:spPr>
          <a:xfrm>
            <a:off x="4067944" y="1628800"/>
            <a:ext cx="4608512" cy="417646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800" b="1" i="1" dirty="0">
                <a:solidFill>
                  <a:schemeClr val="tx1"/>
                </a:solidFill>
                <a:latin typeface="Cambria" pitchFamily="18" charset="0"/>
              </a:rPr>
              <a:t>«Unsere Unfähigkeit, spezifische Behandlungsformen auf die Patienten abzustimmen, weist auf </a:t>
            </a:r>
            <a:r>
              <a:rPr lang="de-CH" sz="2800" b="1" i="1" dirty="0" smtClean="0">
                <a:solidFill>
                  <a:schemeClr val="tx1"/>
                </a:solidFill>
                <a:latin typeface="Cambria" pitchFamily="18" charset="0"/>
              </a:rPr>
              <a:t/>
            </a:r>
            <a:br>
              <a:rPr lang="de-CH" sz="2800" b="1" i="1" dirty="0" smtClean="0">
                <a:solidFill>
                  <a:schemeClr val="tx1"/>
                </a:solidFill>
                <a:latin typeface="Cambria" pitchFamily="18" charset="0"/>
              </a:rPr>
            </a:br>
            <a:r>
              <a:rPr lang="de-CH" sz="2800" b="1" i="1" dirty="0" smtClean="0">
                <a:solidFill>
                  <a:schemeClr val="tx1"/>
                </a:solidFill>
                <a:latin typeface="Cambria" pitchFamily="18" charset="0"/>
              </a:rPr>
              <a:t>die </a:t>
            </a:r>
            <a:r>
              <a:rPr lang="de-CH" sz="2800" b="1" i="1" dirty="0">
                <a:solidFill>
                  <a:schemeClr val="tx1"/>
                </a:solidFill>
                <a:latin typeface="Cambria" pitchFamily="18" charset="0"/>
              </a:rPr>
              <a:t>Bedeutung der psychotherapeutischen Begleitung hin</a:t>
            </a:r>
            <a:r>
              <a:rPr lang="de-CH" sz="2800" b="1" i="1" dirty="0" smtClean="0">
                <a:solidFill>
                  <a:schemeClr val="tx1"/>
                </a:solidFill>
                <a:latin typeface="Cambria" pitchFamily="18" charset="0"/>
              </a:rPr>
              <a:t>.»</a:t>
            </a:r>
          </a:p>
          <a:p>
            <a:r>
              <a:rPr lang="de-CH" b="1" i="1" dirty="0">
                <a:solidFill>
                  <a:schemeClr val="tx1"/>
                </a:solidFill>
              </a:rPr>
              <a:t/>
            </a:r>
            <a:br>
              <a:rPr lang="de-CH" b="1" i="1" dirty="0">
                <a:solidFill>
                  <a:schemeClr val="tx1"/>
                </a:solidFill>
              </a:rPr>
            </a:br>
            <a:r>
              <a:rPr lang="de-CH" sz="1000" dirty="0">
                <a:solidFill>
                  <a:schemeClr val="tx1"/>
                </a:solidFill>
              </a:rPr>
              <a:t>Freie </a:t>
            </a:r>
            <a:r>
              <a:rPr lang="de-CH" sz="1000" dirty="0" smtClean="0">
                <a:solidFill>
                  <a:schemeClr val="tx1"/>
                </a:solidFill>
              </a:rPr>
              <a:t>Übertragung </a:t>
            </a:r>
            <a:r>
              <a:rPr lang="de-CH" sz="1000" dirty="0">
                <a:solidFill>
                  <a:schemeClr val="tx1"/>
                </a:solidFill>
              </a:rPr>
              <a:t>der Schlussfolgerungen</a:t>
            </a:r>
          </a:p>
        </p:txBody>
      </p:sp>
    </p:spTree>
    <p:extLst>
      <p:ext uri="{BB962C8B-B14F-4D97-AF65-F5344CB8AC3E}">
        <p14:creationId xmlns:p14="http://schemas.microsoft.com/office/powerpoint/2010/main" val="2678004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Aktuelle Trends:</a:t>
            </a:r>
            <a:br>
              <a:rPr lang="de-CH" dirty="0" smtClean="0"/>
            </a:br>
            <a:r>
              <a:rPr lang="de-CH" dirty="0" smtClean="0"/>
              <a:t/>
            </a:r>
            <a:br>
              <a:rPr lang="de-CH" dirty="0" smtClean="0"/>
            </a:br>
            <a:r>
              <a:rPr lang="de-CH" dirty="0" smtClean="0"/>
              <a:t>Weisheit – Werte – Akzeptanz und Lebenssinn </a:t>
            </a:r>
            <a:endParaRPr lang="de-CH" dirty="0"/>
          </a:p>
        </p:txBody>
      </p:sp>
      <p:sp>
        <p:nvSpPr>
          <p:cNvPr id="5" name="Untertitel 4"/>
          <p:cNvSpPr>
            <a:spLocks noGrp="1"/>
          </p:cNvSpPr>
          <p:nvPr>
            <p:ph type="subTitle" idx="1"/>
          </p:nvPr>
        </p:nvSpPr>
        <p:spPr/>
        <p:txBody>
          <a:bodyPr/>
          <a:lstStyle/>
          <a:p>
            <a:endParaRPr lang="de-CH"/>
          </a:p>
        </p:txBody>
      </p:sp>
      <p:sp>
        <p:nvSpPr>
          <p:cNvPr id="4" name="Foliennummernplatzhalter 3"/>
          <p:cNvSpPr>
            <a:spLocks noGrp="1"/>
          </p:cNvSpPr>
          <p:nvPr>
            <p:ph type="sldNum" sz="quarter" idx="4294967295"/>
          </p:nvPr>
        </p:nvSpPr>
        <p:spPr>
          <a:xfrm>
            <a:off x="8645159" y="39539"/>
            <a:ext cx="561975" cy="365125"/>
          </a:xfrm>
          <a:prstGeom prst="rect">
            <a:avLst/>
          </a:prstGeom>
        </p:spPr>
        <p:txBody>
          <a:bodyPr/>
          <a:lstStyle/>
          <a:p>
            <a:fld id="{BA9B540C-44DA-4F69-89C9-7C84606640D3}" type="slidenum">
              <a:rPr lang="en-US" smtClean="0"/>
              <a:pPr/>
              <a:t>36</a:t>
            </a:fld>
            <a:endParaRPr lang="en-US" dirty="0"/>
          </a:p>
        </p:txBody>
      </p:sp>
    </p:spTree>
    <p:extLst>
      <p:ext uri="{BB962C8B-B14F-4D97-AF65-F5344CB8AC3E}">
        <p14:creationId xmlns:p14="http://schemas.microsoft.com/office/powerpoint/2010/main" val="652737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de-CH" smtClean="0"/>
              <a:t>Zehn Weisheitskompetenzen (nach Linden)</a:t>
            </a:r>
          </a:p>
        </p:txBody>
      </p:sp>
      <p:sp>
        <p:nvSpPr>
          <p:cNvPr id="19460" name="Rectangle 3"/>
          <p:cNvSpPr>
            <a:spLocks noGrp="1" noChangeArrowheads="1"/>
          </p:cNvSpPr>
          <p:nvPr>
            <p:ph type="body" idx="1"/>
          </p:nvPr>
        </p:nvSpPr>
        <p:spPr>
          <a:xfrm>
            <a:off x="457200" y="3667337"/>
            <a:ext cx="3898776" cy="2497968"/>
          </a:xfrm>
        </p:spPr>
        <p:txBody>
          <a:bodyPr>
            <a:normAutofit/>
          </a:bodyPr>
          <a:lstStyle/>
          <a:p>
            <a:pPr eaLnBrk="1" hangingPunct="1"/>
            <a:r>
              <a:rPr lang="de-DE" sz="2000" dirty="0" smtClean="0"/>
              <a:t>Ausgangspunkt: Verbitterungsstörung</a:t>
            </a:r>
          </a:p>
          <a:p>
            <a:pPr eaLnBrk="1" hangingPunct="1"/>
            <a:r>
              <a:rPr lang="de-DE" sz="2000" dirty="0" smtClean="0"/>
              <a:t>Kann man lernen, mit existenziellen Problemen besser umzugehen?</a:t>
            </a:r>
            <a:endParaRPr lang="de-DE" sz="2000" dirty="0"/>
          </a:p>
          <a:p>
            <a:pPr eaLnBrk="1" hangingPunct="1"/>
            <a:r>
              <a:rPr lang="de-DE" sz="2000" dirty="0" smtClean="0"/>
              <a:t>Trainingsprogramm in Weisheitskompetenzen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484784"/>
            <a:ext cx="1368152" cy="1965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1960" y="1484784"/>
            <a:ext cx="4738026" cy="4653136"/>
          </a:xfrm>
          <a:prstGeom prst="rect">
            <a:avLst/>
          </a:prstGeom>
        </p:spPr>
      </p:pic>
    </p:spTree>
    <p:extLst>
      <p:ext uri="{BB962C8B-B14F-4D97-AF65-F5344CB8AC3E}">
        <p14:creationId xmlns:p14="http://schemas.microsoft.com/office/powerpoint/2010/main" val="1232540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xX7I2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1638989"/>
            <a:ext cx="2482078" cy="3569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smtClean="0"/>
              <a:t>Ein Akzeptanz-geleitetes Leben</a:t>
            </a:r>
            <a:endParaRPr lang="de-CH" dirty="0"/>
          </a:p>
        </p:txBody>
      </p:sp>
      <p:sp>
        <p:nvSpPr>
          <p:cNvPr id="3" name="Inhaltsplatzhalter 2"/>
          <p:cNvSpPr>
            <a:spLocks noGrp="1"/>
          </p:cNvSpPr>
          <p:nvPr>
            <p:ph sz="half" idx="2"/>
          </p:nvPr>
        </p:nvSpPr>
        <p:spPr>
          <a:xfrm>
            <a:off x="4283968" y="1600200"/>
            <a:ext cx="4402832" cy="4525963"/>
          </a:xfrm>
        </p:spPr>
        <p:txBody>
          <a:bodyPr>
            <a:normAutofit lnSpcReduction="10000"/>
          </a:bodyPr>
          <a:lstStyle/>
          <a:p>
            <a:pPr marL="0" indent="0">
              <a:buNone/>
            </a:pPr>
            <a:r>
              <a:rPr lang="de-CH" sz="2000" b="1" dirty="0" smtClean="0"/>
              <a:t>ACCEPTANCE AND COMMITMENT THERAPY</a:t>
            </a:r>
          </a:p>
          <a:p>
            <a:r>
              <a:rPr lang="de-CH" sz="2000" dirty="0" smtClean="0"/>
              <a:t>Menschliches </a:t>
            </a:r>
            <a:r>
              <a:rPr lang="de-CH" sz="2000" dirty="0"/>
              <a:t>Leiden entsteht oft durch den Versuch, seelischen Schmerz zu </a:t>
            </a:r>
            <a:r>
              <a:rPr lang="de-CH" sz="2000" dirty="0" smtClean="0"/>
              <a:t>vermeiden. Krampfhaftes Korrigieren hilft nicht.</a:t>
            </a:r>
          </a:p>
          <a:p>
            <a:r>
              <a:rPr lang="de-CH" sz="2000" dirty="0" smtClean="0"/>
              <a:t>Dinge akzeptieren, wie sie sind, besonders, wenn man sie nicht ändern kann. – Gleichmut, Gelassenheit.</a:t>
            </a:r>
            <a:endParaRPr lang="de-CH" sz="2000" dirty="0"/>
          </a:p>
          <a:p>
            <a:r>
              <a:rPr lang="de-CH" sz="2000" dirty="0"/>
              <a:t>Werte, die das Leben leiten </a:t>
            </a:r>
            <a:r>
              <a:rPr lang="de-CH" sz="2000" dirty="0" smtClean="0"/>
              <a:t>können</a:t>
            </a:r>
          </a:p>
          <a:p>
            <a:r>
              <a:rPr lang="de-CH" sz="2000" dirty="0" smtClean="0"/>
              <a:t>Ableiten von konkreten Handlungsweisen</a:t>
            </a:r>
          </a:p>
          <a:p>
            <a:r>
              <a:rPr lang="de-CH" sz="2000" b="1" dirty="0" smtClean="0">
                <a:solidFill>
                  <a:srgbClr val="C00000"/>
                </a:solidFill>
              </a:rPr>
              <a:t>Integration mit Glaubensfragen ist möglich</a:t>
            </a:r>
            <a:endParaRPr lang="de-CH" sz="2000" b="1" dirty="0">
              <a:solidFill>
                <a:srgbClr val="C00000"/>
              </a:solidFill>
            </a:endParaRPr>
          </a:p>
          <a:p>
            <a:pPr marL="0" indent="0">
              <a:buNone/>
            </a:pPr>
            <a:endParaRPr lang="de-CH" sz="2000" dirty="0"/>
          </a:p>
          <a:p>
            <a:pPr marL="0" indent="0">
              <a:buNone/>
            </a:pPr>
            <a:endParaRPr lang="de-CH" sz="2000" dirty="0"/>
          </a:p>
          <a:p>
            <a:pPr marL="0" indent="0">
              <a:buNone/>
            </a:pPr>
            <a:endParaRPr lang="de-CH" sz="2000" dirty="0"/>
          </a:p>
        </p:txBody>
      </p:sp>
      <p:sp>
        <p:nvSpPr>
          <p:cNvPr id="5" name="Foliennummernplatzhalter 4"/>
          <p:cNvSpPr>
            <a:spLocks noGrp="1"/>
          </p:cNvSpPr>
          <p:nvPr>
            <p:ph type="sldNum" sz="quarter" idx="4294967295"/>
          </p:nvPr>
        </p:nvSpPr>
        <p:spPr>
          <a:xfrm>
            <a:off x="8645159" y="111547"/>
            <a:ext cx="561975" cy="365125"/>
          </a:xfrm>
          <a:prstGeom prst="rect">
            <a:avLst/>
          </a:prstGeom>
        </p:spPr>
        <p:txBody>
          <a:bodyPr/>
          <a:lstStyle/>
          <a:p>
            <a:fld id="{BA9B540C-44DA-4F69-89C9-7C84606640D3}" type="slidenum">
              <a:rPr lang="en-US" smtClean="0"/>
              <a:pPr/>
              <a:t>38</a:t>
            </a:fld>
            <a:endParaRPr lang="en-US" dirty="0"/>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383251">
            <a:off x="379409" y="2464765"/>
            <a:ext cx="1878010" cy="2888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307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ACT - Verwandte Konzepte</a:t>
            </a:r>
            <a:endParaRPr lang="de-CH" dirty="0"/>
          </a:p>
        </p:txBody>
      </p:sp>
      <p:sp>
        <p:nvSpPr>
          <p:cNvPr id="5" name="Foliennummernplatzhalter 4"/>
          <p:cNvSpPr>
            <a:spLocks noGrp="1"/>
          </p:cNvSpPr>
          <p:nvPr>
            <p:ph type="sldNum" sz="quarter" idx="4294967295"/>
          </p:nvPr>
        </p:nvSpPr>
        <p:spPr>
          <a:xfrm>
            <a:off x="8645159" y="111547"/>
            <a:ext cx="561975" cy="365125"/>
          </a:xfrm>
          <a:prstGeom prst="rect">
            <a:avLst/>
          </a:prstGeom>
        </p:spPr>
        <p:txBody>
          <a:bodyPr/>
          <a:lstStyle/>
          <a:p>
            <a:fld id="{BA9B540C-44DA-4F69-89C9-7C84606640D3}" type="slidenum">
              <a:rPr lang="en-US" smtClean="0"/>
              <a:pPr/>
              <a:t>39</a:t>
            </a:fld>
            <a:endParaRPr lang="en-US" dirty="0"/>
          </a:p>
        </p:txBody>
      </p:sp>
      <p:pic>
        <p:nvPicPr>
          <p:cNvPr id="9" name="Inhaltsplatzhalter 7"/>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39034" y="1700807"/>
            <a:ext cx="4604974" cy="3907649"/>
          </a:xfrm>
        </p:spPr>
      </p:pic>
      <p:sp>
        <p:nvSpPr>
          <p:cNvPr id="10" name="Bogen 9"/>
          <p:cNvSpPr/>
          <p:nvPr/>
        </p:nvSpPr>
        <p:spPr>
          <a:xfrm>
            <a:off x="1259632" y="2564904"/>
            <a:ext cx="2088232" cy="1944216"/>
          </a:xfrm>
          <a:prstGeom prst="arc">
            <a:avLst>
              <a:gd name="adj1" fmla="val 5376392"/>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3" name="Inhaltsplatzhalter 2"/>
          <p:cNvSpPr>
            <a:spLocks noGrp="1"/>
          </p:cNvSpPr>
          <p:nvPr>
            <p:ph sz="half" idx="2"/>
          </p:nvPr>
        </p:nvSpPr>
        <p:spPr>
          <a:xfrm>
            <a:off x="4489648" y="1600200"/>
            <a:ext cx="4402832" cy="4525963"/>
          </a:xfrm>
        </p:spPr>
        <p:txBody>
          <a:bodyPr>
            <a:noAutofit/>
          </a:bodyPr>
          <a:lstStyle/>
          <a:p>
            <a:r>
              <a:rPr lang="de-CH" dirty="0" smtClean="0"/>
              <a:t>Gläubiges Grundvertrauen: «Gott wird es gut machen!»</a:t>
            </a:r>
            <a:br>
              <a:rPr lang="de-CH" dirty="0" smtClean="0"/>
            </a:br>
            <a:endParaRPr lang="de-CH" dirty="0"/>
          </a:p>
          <a:p>
            <a:r>
              <a:rPr lang="de-CH" dirty="0" smtClean="0"/>
              <a:t>Existenzialismus – das unabänderliche Schicksal akzeptieren</a:t>
            </a:r>
            <a:br>
              <a:rPr lang="de-CH" dirty="0" smtClean="0"/>
            </a:br>
            <a:endParaRPr lang="de-CH" dirty="0" smtClean="0"/>
          </a:p>
          <a:p>
            <a:r>
              <a:rPr lang="de-CH" dirty="0" smtClean="0"/>
              <a:t>Einstellungswerte nach FRANKL: Einer Situation Sinn verleihen, auch wenn sie noch so schwer ist</a:t>
            </a:r>
            <a:endParaRPr lang="de-CH" dirty="0"/>
          </a:p>
          <a:p>
            <a:endParaRPr lang="de-CH" dirty="0" smtClean="0"/>
          </a:p>
        </p:txBody>
      </p:sp>
    </p:spTree>
    <p:extLst>
      <p:ext uri="{BB962C8B-B14F-4D97-AF65-F5344CB8AC3E}">
        <p14:creationId xmlns:p14="http://schemas.microsoft.com/office/powerpoint/2010/main" val="1554703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Humanisierung der Psychiatrie (</a:t>
            </a:r>
            <a:r>
              <a:rPr lang="de-CH" dirty="0" err="1" smtClean="0"/>
              <a:t>Pinel</a:t>
            </a:r>
            <a:r>
              <a:rPr lang="de-CH" dirty="0" smtClean="0"/>
              <a:t> 1795)</a:t>
            </a:r>
            <a:endParaRPr lang="de-CH" dirty="0"/>
          </a:p>
        </p:txBody>
      </p:sp>
      <p:pic>
        <p:nvPicPr>
          <p:cNvPr id="6" name="Grafi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26" y="1488558"/>
            <a:ext cx="9144000" cy="5369442"/>
          </a:xfrm>
          <a:prstGeom prst="rect">
            <a:avLst/>
          </a:prstGeom>
        </p:spPr>
      </p:pic>
    </p:spTree>
    <p:extLst>
      <p:ext uri="{BB962C8B-B14F-4D97-AF65-F5344CB8AC3E}">
        <p14:creationId xmlns:p14="http://schemas.microsoft.com/office/powerpoint/2010/main" val="1482231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5"/>
          <p:cNvSpPr>
            <a:spLocks noGrp="1"/>
          </p:cNvSpPr>
          <p:nvPr>
            <p:ph type="title"/>
          </p:nvPr>
        </p:nvSpPr>
        <p:spPr/>
        <p:txBody>
          <a:bodyPr/>
          <a:lstStyle/>
          <a:p>
            <a:r>
              <a:rPr lang="de-CH" dirty="0" smtClean="0"/>
              <a:t>Wellenbewegungen der Psychotherapie</a:t>
            </a:r>
            <a:endParaRPr lang="de-CH" dirty="0"/>
          </a:p>
        </p:txBody>
      </p:sp>
      <p:sp>
        <p:nvSpPr>
          <p:cNvPr id="5" name="Foliennummernplatzhalter 4"/>
          <p:cNvSpPr>
            <a:spLocks noGrp="1"/>
          </p:cNvSpPr>
          <p:nvPr>
            <p:ph type="sldNum" sz="quarter" idx="4"/>
          </p:nvPr>
        </p:nvSpPr>
        <p:spPr/>
        <p:txBody>
          <a:bodyPr/>
          <a:lstStyle/>
          <a:p>
            <a:fld id="{BA9B540C-44DA-4F69-89C9-7C84606640D3}" type="slidenum">
              <a:rPr lang="en-US" smtClean="0"/>
              <a:pPr/>
              <a:t>40</a:t>
            </a:fld>
            <a:endParaRPr lang="en-US" dirty="0"/>
          </a:p>
        </p:txBody>
      </p:sp>
      <p:sp>
        <p:nvSpPr>
          <p:cNvPr id="7" name="Textfeld 6"/>
          <p:cNvSpPr txBox="1"/>
          <p:nvPr/>
        </p:nvSpPr>
        <p:spPr>
          <a:xfrm>
            <a:off x="0" y="2523139"/>
            <a:ext cx="1403648" cy="461665"/>
          </a:xfrm>
          <a:prstGeom prst="rect">
            <a:avLst/>
          </a:prstGeom>
          <a:noFill/>
        </p:spPr>
        <p:txBody>
          <a:bodyPr wrap="square" rtlCol="0">
            <a:spAutoFit/>
          </a:bodyPr>
          <a:lstStyle/>
          <a:p>
            <a:pPr algn="ctr"/>
            <a:r>
              <a:rPr lang="de-CH" sz="1200" dirty="0" smtClean="0"/>
              <a:t>Arzt-Patienten</a:t>
            </a:r>
            <a:br>
              <a:rPr lang="de-CH" sz="1200" dirty="0" smtClean="0"/>
            </a:br>
            <a:r>
              <a:rPr lang="de-CH" sz="1200" dirty="0" smtClean="0"/>
              <a:t>Beziehung</a:t>
            </a:r>
            <a:endParaRPr lang="de-CH" sz="1200" dirty="0"/>
          </a:p>
        </p:txBody>
      </p:sp>
      <p:sp>
        <p:nvSpPr>
          <p:cNvPr id="9" name="Textfeld 8"/>
          <p:cNvSpPr txBox="1"/>
          <p:nvPr/>
        </p:nvSpPr>
        <p:spPr>
          <a:xfrm>
            <a:off x="971600" y="2936197"/>
            <a:ext cx="1503784" cy="461665"/>
          </a:xfrm>
          <a:prstGeom prst="rect">
            <a:avLst/>
          </a:prstGeom>
          <a:noFill/>
        </p:spPr>
        <p:txBody>
          <a:bodyPr wrap="square" rtlCol="0">
            <a:spAutoFit/>
          </a:bodyPr>
          <a:lstStyle/>
          <a:p>
            <a:pPr algn="ctr"/>
            <a:r>
              <a:rPr lang="de-CH" sz="1200" dirty="0" smtClean="0"/>
              <a:t>Psychoanalyse</a:t>
            </a:r>
            <a:br>
              <a:rPr lang="de-CH" sz="1200" dirty="0" smtClean="0"/>
            </a:br>
            <a:r>
              <a:rPr lang="de-CH" sz="1200" dirty="0" smtClean="0"/>
              <a:t>Freud</a:t>
            </a:r>
            <a:endParaRPr lang="de-CH" sz="1200" dirty="0"/>
          </a:p>
        </p:txBody>
      </p:sp>
      <p:sp>
        <p:nvSpPr>
          <p:cNvPr id="10" name="Textfeld 9"/>
          <p:cNvSpPr txBox="1"/>
          <p:nvPr/>
        </p:nvSpPr>
        <p:spPr>
          <a:xfrm>
            <a:off x="2062182" y="3399383"/>
            <a:ext cx="1503784" cy="461665"/>
          </a:xfrm>
          <a:prstGeom prst="rect">
            <a:avLst/>
          </a:prstGeom>
          <a:noFill/>
        </p:spPr>
        <p:txBody>
          <a:bodyPr wrap="square" rtlCol="0">
            <a:spAutoFit/>
          </a:bodyPr>
          <a:lstStyle/>
          <a:p>
            <a:pPr algn="ctr"/>
            <a:r>
              <a:rPr lang="de-CH" sz="1200" dirty="0" smtClean="0"/>
              <a:t>Individual-</a:t>
            </a:r>
            <a:r>
              <a:rPr lang="de-CH" sz="1200" dirty="0" err="1" smtClean="0"/>
              <a:t>Psy</a:t>
            </a:r>
            <a:endParaRPr lang="de-CH" sz="1200" dirty="0" smtClean="0"/>
          </a:p>
          <a:p>
            <a:pPr algn="ctr"/>
            <a:r>
              <a:rPr lang="de-CH" sz="1200" dirty="0" smtClean="0"/>
              <a:t>Adler</a:t>
            </a:r>
            <a:endParaRPr lang="de-CH" sz="1200" dirty="0"/>
          </a:p>
        </p:txBody>
      </p:sp>
      <p:sp>
        <p:nvSpPr>
          <p:cNvPr id="11" name="Textfeld 10"/>
          <p:cNvSpPr txBox="1"/>
          <p:nvPr/>
        </p:nvSpPr>
        <p:spPr>
          <a:xfrm>
            <a:off x="3788296" y="2103239"/>
            <a:ext cx="1503784" cy="461665"/>
          </a:xfrm>
          <a:prstGeom prst="rect">
            <a:avLst/>
          </a:prstGeom>
          <a:noFill/>
        </p:spPr>
        <p:txBody>
          <a:bodyPr wrap="square" rtlCol="0">
            <a:spAutoFit/>
          </a:bodyPr>
          <a:lstStyle/>
          <a:p>
            <a:pPr algn="ctr"/>
            <a:r>
              <a:rPr lang="de-CH" sz="1200" dirty="0" smtClean="0"/>
              <a:t>Kognitive</a:t>
            </a:r>
            <a:br>
              <a:rPr lang="de-CH" sz="1200" dirty="0" smtClean="0"/>
            </a:br>
            <a:r>
              <a:rPr lang="de-CH" sz="1200" dirty="0" smtClean="0"/>
              <a:t>Verhaltenstherapie</a:t>
            </a:r>
            <a:endParaRPr lang="de-CH" sz="1200" dirty="0"/>
          </a:p>
        </p:txBody>
      </p:sp>
      <p:sp>
        <p:nvSpPr>
          <p:cNvPr id="12" name="Textfeld 11"/>
          <p:cNvSpPr txBox="1"/>
          <p:nvPr/>
        </p:nvSpPr>
        <p:spPr>
          <a:xfrm>
            <a:off x="5084440" y="2895327"/>
            <a:ext cx="1503784" cy="461665"/>
          </a:xfrm>
          <a:prstGeom prst="rect">
            <a:avLst/>
          </a:prstGeom>
          <a:noFill/>
        </p:spPr>
        <p:txBody>
          <a:bodyPr wrap="square" rtlCol="0">
            <a:spAutoFit/>
          </a:bodyPr>
          <a:lstStyle/>
          <a:p>
            <a:pPr algn="ctr"/>
            <a:r>
              <a:rPr lang="de-CH" sz="1200" dirty="0" smtClean="0"/>
              <a:t>Interpersonelle</a:t>
            </a:r>
            <a:br>
              <a:rPr lang="de-CH" sz="1200" dirty="0" smtClean="0"/>
            </a:br>
            <a:r>
              <a:rPr lang="de-CH" sz="1200" dirty="0" smtClean="0"/>
              <a:t>Psychotherapie</a:t>
            </a:r>
            <a:endParaRPr lang="de-CH" sz="1200" dirty="0"/>
          </a:p>
        </p:txBody>
      </p:sp>
      <p:sp>
        <p:nvSpPr>
          <p:cNvPr id="13" name="Textfeld 12"/>
          <p:cNvSpPr txBox="1"/>
          <p:nvPr/>
        </p:nvSpPr>
        <p:spPr>
          <a:xfrm>
            <a:off x="5724128" y="2384639"/>
            <a:ext cx="1503784" cy="276999"/>
          </a:xfrm>
          <a:prstGeom prst="rect">
            <a:avLst/>
          </a:prstGeom>
          <a:noFill/>
        </p:spPr>
        <p:txBody>
          <a:bodyPr wrap="square" rtlCol="0">
            <a:spAutoFit/>
          </a:bodyPr>
          <a:lstStyle/>
          <a:p>
            <a:pPr algn="ctr"/>
            <a:r>
              <a:rPr lang="de-CH" sz="1200" dirty="0" smtClean="0"/>
              <a:t>Schematherapie</a:t>
            </a:r>
            <a:endParaRPr lang="de-CH" sz="1200" dirty="0"/>
          </a:p>
        </p:txBody>
      </p:sp>
      <p:sp>
        <p:nvSpPr>
          <p:cNvPr id="14" name="Textfeld 13"/>
          <p:cNvSpPr txBox="1"/>
          <p:nvPr/>
        </p:nvSpPr>
        <p:spPr>
          <a:xfrm>
            <a:off x="6780936" y="2797697"/>
            <a:ext cx="887408" cy="276999"/>
          </a:xfrm>
          <a:prstGeom prst="rect">
            <a:avLst/>
          </a:prstGeom>
          <a:noFill/>
        </p:spPr>
        <p:txBody>
          <a:bodyPr wrap="square" rtlCol="0">
            <a:spAutoFit/>
          </a:bodyPr>
          <a:lstStyle/>
          <a:p>
            <a:pPr algn="ctr"/>
            <a:r>
              <a:rPr lang="de-CH" sz="1200" dirty="0" smtClean="0"/>
              <a:t>ACT</a:t>
            </a:r>
            <a:endParaRPr lang="de-CH" sz="1200" dirty="0"/>
          </a:p>
        </p:txBody>
      </p:sp>
      <p:sp>
        <p:nvSpPr>
          <p:cNvPr id="15" name="Textfeld 14"/>
          <p:cNvSpPr txBox="1"/>
          <p:nvPr/>
        </p:nvSpPr>
        <p:spPr>
          <a:xfrm>
            <a:off x="7236296" y="1916832"/>
            <a:ext cx="151216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CH" sz="1600" b="1" dirty="0" smtClean="0">
                <a:latin typeface="Calibri" pitchFamily="34" charset="0"/>
              </a:rPr>
              <a:t>SINN / WERTE</a:t>
            </a:r>
          </a:p>
          <a:p>
            <a:pPr algn="ctr"/>
            <a:r>
              <a:rPr lang="de-CH" sz="1600" b="1" dirty="0" smtClean="0">
                <a:latin typeface="Calibri" pitchFamily="34" charset="0"/>
              </a:rPr>
              <a:t>WEISHEIT</a:t>
            </a:r>
          </a:p>
          <a:p>
            <a:pPr algn="ctr"/>
            <a:r>
              <a:rPr lang="de-CH" sz="1600" b="1" dirty="0" smtClean="0">
                <a:latin typeface="Calibri" pitchFamily="34" charset="0"/>
              </a:rPr>
              <a:t>BEZIEHUNG</a:t>
            </a:r>
            <a:endParaRPr lang="de-CH" sz="1600" b="1" dirty="0">
              <a:latin typeface="Calibri" pitchFamily="34" charset="0"/>
            </a:endParaRPr>
          </a:p>
        </p:txBody>
      </p:sp>
      <p:cxnSp>
        <p:nvCxnSpPr>
          <p:cNvPr id="16" name="Gerade Verbindung mit Pfeil 15"/>
          <p:cNvCxnSpPr/>
          <p:nvPr/>
        </p:nvCxnSpPr>
        <p:spPr>
          <a:xfrm>
            <a:off x="323528" y="1803059"/>
            <a:ext cx="84249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1723492" y="1731051"/>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4211960" y="3686300"/>
            <a:ext cx="1503784" cy="276999"/>
          </a:xfrm>
          <a:prstGeom prst="rect">
            <a:avLst/>
          </a:prstGeom>
          <a:noFill/>
        </p:spPr>
        <p:txBody>
          <a:bodyPr wrap="square" rtlCol="0">
            <a:spAutoFit/>
          </a:bodyPr>
          <a:lstStyle/>
          <a:p>
            <a:pPr algn="ctr"/>
            <a:r>
              <a:rPr lang="de-CH" sz="1200" dirty="0" smtClean="0"/>
              <a:t>Tiefenpsychologie</a:t>
            </a:r>
            <a:endParaRPr lang="de-CH" sz="1200" dirty="0"/>
          </a:p>
        </p:txBody>
      </p:sp>
      <p:sp>
        <p:nvSpPr>
          <p:cNvPr id="21" name="Textfeld 20"/>
          <p:cNvSpPr txBox="1"/>
          <p:nvPr/>
        </p:nvSpPr>
        <p:spPr>
          <a:xfrm>
            <a:off x="1435460" y="1412776"/>
            <a:ext cx="576064" cy="307777"/>
          </a:xfrm>
          <a:prstGeom prst="rect">
            <a:avLst/>
          </a:prstGeom>
          <a:noFill/>
        </p:spPr>
        <p:txBody>
          <a:bodyPr wrap="square" rtlCol="0">
            <a:spAutoFit/>
          </a:bodyPr>
          <a:lstStyle/>
          <a:p>
            <a:r>
              <a:rPr lang="de-CH" sz="1400" dirty="0" smtClean="0">
                <a:latin typeface="Calibri" pitchFamily="34" charset="0"/>
              </a:rPr>
              <a:t>1910</a:t>
            </a:r>
            <a:endParaRPr lang="de-CH" sz="1400" dirty="0">
              <a:latin typeface="Calibri" pitchFamily="34" charset="0"/>
            </a:endParaRPr>
          </a:p>
        </p:txBody>
      </p:sp>
      <p:cxnSp>
        <p:nvCxnSpPr>
          <p:cNvPr id="24" name="Gerade Verbindung 23"/>
          <p:cNvCxnSpPr/>
          <p:nvPr/>
        </p:nvCxnSpPr>
        <p:spPr>
          <a:xfrm>
            <a:off x="2699792" y="1731051"/>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411760" y="1412776"/>
            <a:ext cx="576064" cy="307777"/>
          </a:xfrm>
          <a:prstGeom prst="rect">
            <a:avLst/>
          </a:prstGeom>
          <a:noFill/>
        </p:spPr>
        <p:txBody>
          <a:bodyPr wrap="square" rtlCol="0">
            <a:spAutoFit/>
          </a:bodyPr>
          <a:lstStyle/>
          <a:p>
            <a:r>
              <a:rPr lang="de-CH" sz="1400" dirty="0" smtClean="0">
                <a:latin typeface="Calibri" pitchFamily="34" charset="0"/>
              </a:rPr>
              <a:t>1930</a:t>
            </a:r>
            <a:endParaRPr lang="de-CH" sz="1400" dirty="0">
              <a:latin typeface="Calibri" pitchFamily="34" charset="0"/>
            </a:endParaRPr>
          </a:p>
        </p:txBody>
      </p:sp>
      <p:cxnSp>
        <p:nvCxnSpPr>
          <p:cNvPr id="26" name="Gerade Verbindung 25"/>
          <p:cNvCxnSpPr/>
          <p:nvPr/>
        </p:nvCxnSpPr>
        <p:spPr>
          <a:xfrm>
            <a:off x="4211960" y="1731051"/>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3923928" y="1412776"/>
            <a:ext cx="576064" cy="307777"/>
          </a:xfrm>
          <a:prstGeom prst="rect">
            <a:avLst/>
          </a:prstGeom>
          <a:noFill/>
        </p:spPr>
        <p:txBody>
          <a:bodyPr wrap="square" rtlCol="0">
            <a:spAutoFit/>
          </a:bodyPr>
          <a:lstStyle/>
          <a:p>
            <a:r>
              <a:rPr lang="de-CH" sz="1400" dirty="0" smtClean="0">
                <a:latin typeface="Calibri" pitchFamily="34" charset="0"/>
              </a:rPr>
              <a:t>1960</a:t>
            </a:r>
            <a:endParaRPr lang="de-CH" sz="1400" dirty="0">
              <a:latin typeface="Calibri" pitchFamily="34" charset="0"/>
            </a:endParaRPr>
          </a:p>
        </p:txBody>
      </p:sp>
      <p:cxnSp>
        <p:nvCxnSpPr>
          <p:cNvPr id="28" name="Gerade Verbindung 27"/>
          <p:cNvCxnSpPr/>
          <p:nvPr/>
        </p:nvCxnSpPr>
        <p:spPr>
          <a:xfrm>
            <a:off x="5292080" y="1731051"/>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5004048" y="1412776"/>
            <a:ext cx="576064" cy="307777"/>
          </a:xfrm>
          <a:prstGeom prst="rect">
            <a:avLst/>
          </a:prstGeom>
          <a:noFill/>
        </p:spPr>
        <p:txBody>
          <a:bodyPr wrap="square" rtlCol="0">
            <a:spAutoFit/>
          </a:bodyPr>
          <a:lstStyle/>
          <a:p>
            <a:r>
              <a:rPr lang="de-CH" sz="1400" dirty="0" smtClean="0">
                <a:latin typeface="Calibri" pitchFamily="34" charset="0"/>
              </a:rPr>
              <a:t>1980</a:t>
            </a:r>
            <a:endParaRPr lang="de-CH" sz="1400" dirty="0">
              <a:latin typeface="Calibri" pitchFamily="34" charset="0"/>
            </a:endParaRPr>
          </a:p>
        </p:txBody>
      </p:sp>
      <p:sp>
        <p:nvSpPr>
          <p:cNvPr id="30" name="Textfeld 29"/>
          <p:cNvSpPr txBox="1"/>
          <p:nvPr/>
        </p:nvSpPr>
        <p:spPr>
          <a:xfrm>
            <a:off x="2852192" y="3975447"/>
            <a:ext cx="1503784" cy="461665"/>
          </a:xfrm>
          <a:prstGeom prst="rect">
            <a:avLst/>
          </a:prstGeom>
          <a:noFill/>
        </p:spPr>
        <p:txBody>
          <a:bodyPr wrap="square" rtlCol="0">
            <a:spAutoFit/>
          </a:bodyPr>
          <a:lstStyle/>
          <a:p>
            <a:pPr algn="ctr"/>
            <a:r>
              <a:rPr lang="de-CH" sz="1200" dirty="0" smtClean="0"/>
              <a:t>Existenzanalyse</a:t>
            </a:r>
          </a:p>
          <a:p>
            <a:pPr algn="ctr"/>
            <a:r>
              <a:rPr lang="de-CH" sz="1200" dirty="0" smtClean="0"/>
              <a:t>Frankl</a:t>
            </a:r>
            <a:endParaRPr lang="de-CH" sz="1200" dirty="0"/>
          </a:p>
        </p:txBody>
      </p:sp>
      <p:sp>
        <p:nvSpPr>
          <p:cNvPr id="31" name="Textfeld 30"/>
          <p:cNvSpPr txBox="1"/>
          <p:nvPr/>
        </p:nvSpPr>
        <p:spPr>
          <a:xfrm>
            <a:off x="3923928" y="3213602"/>
            <a:ext cx="1584176" cy="461665"/>
          </a:xfrm>
          <a:prstGeom prst="rect">
            <a:avLst/>
          </a:prstGeom>
          <a:noFill/>
        </p:spPr>
        <p:txBody>
          <a:bodyPr wrap="square" rtlCol="0">
            <a:spAutoFit/>
          </a:bodyPr>
          <a:lstStyle/>
          <a:p>
            <a:pPr algn="ctr"/>
            <a:r>
              <a:rPr lang="de-CH" sz="1200" dirty="0" smtClean="0"/>
              <a:t>Humanistische</a:t>
            </a:r>
            <a:br>
              <a:rPr lang="de-CH" sz="1200" dirty="0" smtClean="0"/>
            </a:br>
            <a:r>
              <a:rPr lang="de-CH" sz="1200" dirty="0" smtClean="0"/>
              <a:t> </a:t>
            </a:r>
            <a:r>
              <a:rPr lang="de-CH" sz="1200" dirty="0" err="1" smtClean="0"/>
              <a:t>Psy</a:t>
            </a:r>
            <a:r>
              <a:rPr lang="de-CH" sz="1200" dirty="0" smtClean="0"/>
              <a:t>. Rogers</a:t>
            </a:r>
            <a:endParaRPr lang="de-CH" sz="1200" dirty="0"/>
          </a:p>
        </p:txBody>
      </p:sp>
      <p:cxnSp>
        <p:nvCxnSpPr>
          <p:cNvPr id="32" name="Gerade Verbindung 31"/>
          <p:cNvCxnSpPr/>
          <p:nvPr/>
        </p:nvCxnSpPr>
        <p:spPr>
          <a:xfrm>
            <a:off x="6444208" y="1731051"/>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6156176" y="1412776"/>
            <a:ext cx="576064" cy="307777"/>
          </a:xfrm>
          <a:prstGeom prst="rect">
            <a:avLst/>
          </a:prstGeom>
          <a:noFill/>
        </p:spPr>
        <p:txBody>
          <a:bodyPr wrap="square" rtlCol="0">
            <a:spAutoFit/>
          </a:bodyPr>
          <a:lstStyle/>
          <a:p>
            <a:r>
              <a:rPr lang="de-CH" sz="1400" dirty="0" smtClean="0">
                <a:latin typeface="Calibri" pitchFamily="34" charset="0"/>
              </a:rPr>
              <a:t>2000</a:t>
            </a:r>
            <a:endParaRPr lang="de-CH" sz="1400" dirty="0">
              <a:latin typeface="Calibri" pitchFamily="34" charset="0"/>
            </a:endParaRPr>
          </a:p>
        </p:txBody>
      </p:sp>
      <p:cxnSp>
        <p:nvCxnSpPr>
          <p:cNvPr id="34" name="Gerade Verbindung 33"/>
          <p:cNvCxnSpPr/>
          <p:nvPr/>
        </p:nvCxnSpPr>
        <p:spPr>
          <a:xfrm>
            <a:off x="3635896" y="1731051"/>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3347864" y="1412776"/>
            <a:ext cx="576064" cy="307777"/>
          </a:xfrm>
          <a:prstGeom prst="rect">
            <a:avLst/>
          </a:prstGeom>
          <a:noFill/>
        </p:spPr>
        <p:txBody>
          <a:bodyPr wrap="square" rtlCol="0">
            <a:spAutoFit/>
          </a:bodyPr>
          <a:lstStyle/>
          <a:p>
            <a:r>
              <a:rPr lang="de-CH" sz="1400" dirty="0" smtClean="0">
                <a:latin typeface="Calibri" pitchFamily="34" charset="0"/>
              </a:rPr>
              <a:t>1950</a:t>
            </a:r>
            <a:endParaRPr lang="de-CH" sz="1400" dirty="0">
              <a:latin typeface="Calibri" pitchFamily="34" charset="0"/>
            </a:endParaRPr>
          </a:p>
        </p:txBody>
      </p:sp>
      <p:sp>
        <p:nvSpPr>
          <p:cNvPr id="36" name="Rechteck 35"/>
          <p:cNvSpPr/>
          <p:nvPr/>
        </p:nvSpPr>
        <p:spPr>
          <a:xfrm>
            <a:off x="-180528" y="-99392"/>
            <a:ext cx="9721080"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Textfeld 36"/>
          <p:cNvSpPr txBox="1"/>
          <p:nvPr/>
        </p:nvSpPr>
        <p:spPr>
          <a:xfrm>
            <a:off x="0" y="2031231"/>
            <a:ext cx="1403648" cy="461665"/>
          </a:xfrm>
          <a:prstGeom prst="rect">
            <a:avLst/>
          </a:prstGeom>
          <a:noFill/>
        </p:spPr>
        <p:txBody>
          <a:bodyPr wrap="square" rtlCol="0">
            <a:spAutoFit/>
          </a:bodyPr>
          <a:lstStyle/>
          <a:p>
            <a:pPr algn="ctr"/>
            <a:r>
              <a:rPr lang="de-CH" sz="1200" dirty="0" smtClean="0"/>
              <a:t>Seelsorge</a:t>
            </a:r>
          </a:p>
          <a:p>
            <a:pPr algn="ctr"/>
            <a:r>
              <a:rPr lang="de-CH" sz="1200" dirty="0" smtClean="0"/>
              <a:t>Spiritualität</a:t>
            </a:r>
            <a:endParaRPr lang="de-CH" sz="1200" dirty="0"/>
          </a:p>
        </p:txBody>
      </p:sp>
      <p:cxnSp>
        <p:nvCxnSpPr>
          <p:cNvPr id="40" name="Gerade Verbindung 39"/>
          <p:cNvCxnSpPr/>
          <p:nvPr/>
        </p:nvCxnSpPr>
        <p:spPr>
          <a:xfrm>
            <a:off x="7596336" y="1731051"/>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7308304" y="1412776"/>
            <a:ext cx="576064" cy="307777"/>
          </a:xfrm>
          <a:prstGeom prst="rect">
            <a:avLst/>
          </a:prstGeom>
          <a:noFill/>
        </p:spPr>
        <p:txBody>
          <a:bodyPr wrap="square" rtlCol="0">
            <a:spAutoFit/>
          </a:bodyPr>
          <a:lstStyle/>
          <a:p>
            <a:r>
              <a:rPr lang="de-CH" sz="1400" dirty="0" smtClean="0">
                <a:latin typeface="Calibri" pitchFamily="34" charset="0"/>
              </a:rPr>
              <a:t>2010</a:t>
            </a:r>
            <a:endParaRPr lang="de-CH" sz="1400" dirty="0">
              <a:latin typeface="Calibri" pitchFamily="34" charset="0"/>
            </a:endParaRPr>
          </a:p>
        </p:txBody>
      </p:sp>
      <p:sp>
        <p:nvSpPr>
          <p:cNvPr id="2" name="Textfeld 1"/>
          <p:cNvSpPr txBox="1"/>
          <p:nvPr/>
        </p:nvSpPr>
        <p:spPr>
          <a:xfrm>
            <a:off x="4499992" y="2564904"/>
            <a:ext cx="1336340" cy="276999"/>
          </a:xfrm>
          <a:prstGeom prst="rect">
            <a:avLst/>
          </a:prstGeom>
          <a:noFill/>
        </p:spPr>
        <p:txBody>
          <a:bodyPr wrap="square" rtlCol="0">
            <a:spAutoFit/>
          </a:bodyPr>
          <a:lstStyle/>
          <a:p>
            <a:r>
              <a:rPr lang="de-CH" sz="1200" dirty="0" smtClean="0"/>
              <a:t>Systemische </a:t>
            </a:r>
            <a:r>
              <a:rPr lang="de-CH" sz="1200" dirty="0" err="1" smtClean="0"/>
              <a:t>Th</a:t>
            </a:r>
            <a:r>
              <a:rPr lang="de-CH" sz="1200" dirty="0" smtClean="0"/>
              <a:t>.</a:t>
            </a:r>
            <a:endParaRPr lang="de-CH" sz="1200" dirty="0"/>
          </a:p>
        </p:txBody>
      </p:sp>
      <p:grpSp>
        <p:nvGrpSpPr>
          <p:cNvPr id="43" name="Gruppieren 42"/>
          <p:cNvGrpSpPr/>
          <p:nvPr/>
        </p:nvGrpSpPr>
        <p:grpSpPr>
          <a:xfrm>
            <a:off x="1383550" y="2244064"/>
            <a:ext cx="5772354" cy="1731383"/>
            <a:chOff x="1383550" y="2244064"/>
            <a:chExt cx="5772354" cy="1731383"/>
          </a:xfrm>
        </p:grpSpPr>
        <p:cxnSp>
          <p:nvCxnSpPr>
            <p:cNvPr id="44" name="Gerade Verbindung mit Pfeil 43"/>
            <p:cNvCxnSpPr/>
            <p:nvPr/>
          </p:nvCxnSpPr>
          <p:spPr>
            <a:xfrm>
              <a:off x="1383550" y="2244064"/>
              <a:ext cx="57606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Gerade Verbindung mit Pfeil 44"/>
            <p:cNvCxnSpPr/>
            <p:nvPr/>
          </p:nvCxnSpPr>
          <p:spPr>
            <a:xfrm flipV="1">
              <a:off x="1519182" y="2414464"/>
              <a:ext cx="5593196" cy="339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Gerade Verbindung mit Pfeil 45"/>
            <p:cNvCxnSpPr/>
            <p:nvPr/>
          </p:nvCxnSpPr>
          <p:spPr>
            <a:xfrm flipV="1">
              <a:off x="3604084" y="2584218"/>
              <a:ext cx="3551820" cy="13912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2133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down)">
                                      <p:cBhvr>
                                        <p:cTn id="7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22" grpId="0"/>
      <p:bldP spid="30" grpId="0"/>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Thesen und Zusammenfassung</a:t>
            </a:r>
            <a:endParaRPr lang="de-CH" dirty="0"/>
          </a:p>
        </p:txBody>
      </p:sp>
      <p:sp>
        <p:nvSpPr>
          <p:cNvPr id="4" name="Inhaltsplatzhalter 3"/>
          <p:cNvSpPr>
            <a:spLocks noGrp="1"/>
          </p:cNvSpPr>
          <p:nvPr>
            <p:ph idx="1"/>
          </p:nvPr>
        </p:nvSpPr>
        <p:spPr/>
        <p:txBody>
          <a:bodyPr>
            <a:normAutofit/>
          </a:bodyPr>
          <a:lstStyle/>
          <a:p>
            <a:r>
              <a:rPr lang="de-CH" dirty="0"/>
              <a:t>Die grundlegenden Werte einer hilfreichen mit-menschlichen Beziehung sind wichtiger als alle methodischen </a:t>
            </a:r>
            <a:r>
              <a:rPr lang="de-CH" dirty="0" err="1"/>
              <a:t>Interven-tionen</a:t>
            </a:r>
            <a:r>
              <a:rPr lang="de-CH" dirty="0"/>
              <a:t>.</a:t>
            </a:r>
          </a:p>
          <a:p>
            <a:r>
              <a:rPr lang="de-CH" dirty="0"/>
              <a:t>Glück als oberstes Ziel einer Psychotherapie ist eine trügerische Fata Morgana</a:t>
            </a:r>
            <a:r>
              <a:rPr lang="de-CH" dirty="0" smtClean="0"/>
              <a:t>. Ziel </a:t>
            </a:r>
            <a:r>
              <a:rPr lang="de-CH" dirty="0"/>
              <a:t>ist viel eher </a:t>
            </a:r>
            <a:r>
              <a:rPr lang="de-CH" u="sng" dirty="0"/>
              <a:t>ein gelingendes Leben in den Grenzen der </a:t>
            </a:r>
            <a:r>
              <a:rPr lang="de-CH" u="sng" dirty="0" smtClean="0"/>
              <a:t>Existenz.</a:t>
            </a:r>
          </a:p>
          <a:p>
            <a:r>
              <a:rPr lang="de-CH" dirty="0"/>
              <a:t>Obwohl es gute </a:t>
            </a:r>
            <a:r>
              <a:rPr lang="de-CH" dirty="0" smtClean="0"/>
              <a:t>Forschungsergebnisse </a:t>
            </a:r>
            <a:r>
              <a:rPr lang="de-CH" dirty="0"/>
              <a:t>für manche Therapien gibt, so sind doch die Langzeitergebnisse </a:t>
            </a:r>
            <a:r>
              <a:rPr lang="de-CH" dirty="0" smtClean="0"/>
              <a:t>begrenzt.</a:t>
            </a:r>
            <a:endParaRPr lang="de-CH" dirty="0"/>
          </a:p>
          <a:p>
            <a:r>
              <a:rPr lang="de-CH" dirty="0"/>
              <a:t>Neue Ansätze kehren überraschenderweise zurück zu bewährten Werten – Weisheit und Sinn, die auch kompatibel mit spirituellen Inhalten </a:t>
            </a:r>
            <a:r>
              <a:rPr lang="de-CH" dirty="0" smtClean="0"/>
              <a:t>sind.</a:t>
            </a:r>
            <a:endParaRPr lang="de-CH" dirty="0"/>
          </a:p>
          <a:p>
            <a:endParaRPr lang="de-CH" u="sng" dirty="0"/>
          </a:p>
          <a:p>
            <a:endParaRPr lang="de-CH" dirty="0" smtClean="0"/>
          </a:p>
          <a:p>
            <a:endParaRPr lang="de-CH" dirty="0"/>
          </a:p>
        </p:txBody>
      </p:sp>
    </p:spTree>
    <p:extLst>
      <p:ext uri="{BB962C8B-B14F-4D97-AF65-F5344CB8AC3E}">
        <p14:creationId xmlns:p14="http://schemas.microsoft.com/office/powerpoint/2010/main" val="3357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Brückenschlag Psychotherapie - Seelsorge</a:t>
            </a:r>
            <a:endParaRPr lang="de-CH" dirty="0"/>
          </a:p>
        </p:txBody>
      </p:sp>
      <p:sp>
        <p:nvSpPr>
          <p:cNvPr id="4" name="Inhaltsplatzhalter 3"/>
          <p:cNvSpPr>
            <a:spLocks noGrp="1"/>
          </p:cNvSpPr>
          <p:nvPr>
            <p:ph idx="1"/>
          </p:nvPr>
        </p:nvSpPr>
        <p:spPr/>
        <p:txBody>
          <a:bodyPr>
            <a:normAutofit lnSpcReduction="10000"/>
          </a:bodyPr>
          <a:lstStyle/>
          <a:p>
            <a:r>
              <a:rPr lang="de-CH" dirty="0" smtClean="0"/>
              <a:t>Die positiven Forschungsergebnisse für Werte-orientierte </a:t>
            </a:r>
            <a:r>
              <a:rPr lang="de-CH" dirty="0"/>
              <a:t>T</a:t>
            </a:r>
            <a:r>
              <a:rPr lang="de-CH" dirty="0" smtClean="0"/>
              <a:t>herapien erlauben einen Brückenschlag zwischen Psychotherapie und Seelsorge.</a:t>
            </a:r>
          </a:p>
          <a:p>
            <a:r>
              <a:rPr lang="de-CH" dirty="0" smtClean="0"/>
              <a:t>Spiritualität und «Spiritual Care» haben heute eine Akzeptanz, die sich kreativ in eine christlich / spirituell orientierte Beratung einbauen lässt.</a:t>
            </a:r>
          </a:p>
          <a:p>
            <a:r>
              <a:rPr lang="de-CH" dirty="0" smtClean="0"/>
              <a:t>Berater </a:t>
            </a:r>
            <a:r>
              <a:rPr lang="de-CH" dirty="0"/>
              <a:t>und </a:t>
            </a:r>
            <a:r>
              <a:rPr lang="de-CH" dirty="0" smtClean="0"/>
              <a:t>Therapeuten, die religiöse Aspekte berücksichtigen, haben </a:t>
            </a:r>
            <a:r>
              <a:rPr lang="de-CH" dirty="0"/>
              <a:t>eine Verantwortung, fachliche und ethische Standards einzuhalten.</a:t>
            </a:r>
          </a:p>
          <a:p>
            <a:r>
              <a:rPr lang="de-CH" dirty="0" smtClean="0"/>
              <a:t>Sie </a:t>
            </a:r>
            <a:r>
              <a:rPr lang="de-CH" dirty="0"/>
              <a:t>dürfen </a:t>
            </a:r>
            <a:r>
              <a:rPr lang="de-CH" dirty="0" smtClean="0"/>
              <a:t>mit </a:t>
            </a:r>
            <a:r>
              <a:rPr lang="de-CH" dirty="0"/>
              <a:t>Selbstbewusstsein darauf hinweisen, dass </a:t>
            </a:r>
            <a:r>
              <a:rPr lang="de-CH" dirty="0" smtClean="0"/>
              <a:t>«moderne Psychotherapien» </a:t>
            </a:r>
            <a:r>
              <a:rPr lang="de-CH" dirty="0"/>
              <a:t>ein Gefäss für zeitlose Werte </a:t>
            </a:r>
            <a:r>
              <a:rPr lang="de-CH" dirty="0" smtClean="0"/>
              <a:t>sind.</a:t>
            </a:r>
            <a:endParaRPr lang="de-CH" dirty="0"/>
          </a:p>
          <a:p>
            <a:endParaRPr lang="de-CH" dirty="0" smtClean="0"/>
          </a:p>
          <a:p>
            <a:endParaRPr lang="de-CH" dirty="0"/>
          </a:p>
        </p:txBody>
      </p:sp>
    </p:spTree>
    <p:extLst>
      <p:ext uri="{BB962C8B-B14F-4D97-AF65-F5344CB8AC3E}">
        <p14:creationId xmlns:p14="http://schemas.microsoft.com/office/powerpoint/2010/main" val="301457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635" y="-387424"/>
            <a:ext cx="10418654" cy="7245424"/>
          </a:xfrm>
          <a:prstGeom prst="rect">
            <a:avLst/>
          </a:prstGeom>
        </p:spPr>
      </p:pic>
    </p:spTree>
    <p:extLst>
      <p:ext uri="{BB962C8B-B14F-4D97-AF65-F5344CB8AC3E}">
        <p14:creationId xmlns:p14="http://schemas.microsoft.com/office/powerpoint/2010/main" val="179234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83568" y="1556792"/>
            <a:ext cx="7772400" cy="2819399"/>
          </a:xfrm>
        </p:spPr>
        <p:txBody>
          <a:bodyPr/>
          <a:lstStyle/>
          <a:p>
            <a:r>
              <a:rPr lang="de-CH" dirty="0" smtClean="0"/>
              <a:t>Danke für die gute Zusammenarbeit in den letzten 27 Jahren!</a:t>
            </a:r>
            <a:endParaRPr lang="de-CH" dirty="0"/>
          </a:p>
        </p:txBody>
      </p:sp>
      <p:sp>
        <p:nvSpPr>
          <p:cNvPr id="5" name="Foliennummernplatzhalter 4"/>
          <p:cNvSpPr>
            <a:spLocks noGrp="1"/>
          </p:cNvSpPr>
          <p:nvPr>
            <p:ph type="sldNum" sz="quarter" idx="4294967295"/>
          </p:nvPr>
        </p:nvSpPr>
        <p:spPr>
          <a:xfrm>
            <a:off x="8645159" y="39539"/>
            <a:ext cx="561975" cy="365125"/>
          </a:xfrm>
          <a:prstGeom prst="rect">
            <a:avLst/>
          </a:prstGeom>
        </p:spPr>
        <p:txBody>
          <a:bodyPr/>
          <a:lstStyle/>
          <a:p>
            <a:fld id="{BA9B540C-44DA-4F69-89C9-7C84606640D3}" type="slidenum">
              <a:rPr lang="en-US" smtClean="0"/>
              <a:pPr/>
              <a:t>44</a:t>
            </a:fld>
            <a:endParaRPr lang="en-US" dirty="0"/>
          </a:p>
        </p:txBody>
      </p:sp>
    </p:spTree>
    <p:extLst>
      <p:ext uri="{BB962C8B-B14F-4D97-AF65-F5344CB8AC3E}">
        <p14:creationId xmlns:p14="http://schemas.microsoft.com/office/powerpoint/2010/main" val="260356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Humanisierung der Psychiatrie</a:t>
            </a:r>
            <a:endParaRPr lang="de-CH" dirty="0"/>
          </a:p>
        </p:txBody>
      </p:sp>
      <p:sp>
        <p:nvSpPr>
          <p:cNvPr id="5" name="Inhaltsplatzhalter 4"/>
          <p:cNvSpPr>
            <a:spLocks noGrp="1"/>
          </p:cNvSpPr>
          <p:nvPr>
            <p:ph sz="half" idx="2"/>
          </p:nvPr>
        </p:nvSpPr>
        <p:spPr/>
        <p:txBody>
          <a:bodyPr>
            <a:normAutofit lnSpcReduction="10000"/>
          </a:bodyPr>
          <a:lstStyle/>
          <a:p>
            <a:r>
              <a:rPr lang="en-US" dirty="0" smtClean="0"/>
              <a:t>York Retreat (</a:t>
            </a:r>
            <a:r>
              <a:rPr lang="en-US" dirty="0" err="1" smtClean="0"/>
              <a:t>gegründet</a:t>
            </a:r>
            <a:r>
              <a:rPr lang="en-US" dirty="0" smtClean="0"/>
              <a:t> </a:t>
            </a:r>
            <a:r>
              <a:rPr lang="en-US" dirty="0" err="1" smtClean="0"/>
              <a:t>durch</a:t>
            </a:r>
            <a:r>
              <a:rPr lang="en-US" dirty="0" smtClean="0"/>
              <a:t> die “Society of Friends” – </a:t>
            </a:r>
            <a:r>
              <a:rPr lang="en-US" dirty="0" err="1" smtClean="0"/>
              <a:t>Quäker</a:t>
            </a:r>
            <a:r>
              <a:rPr lang="en-US" dirty="0" smtClean="0"/>
              <a:t> / William </a:t>
            </a:r>
            <a:r>
              <a:rPr lang="en-US" dirty="0" err="1" smtClean="0"/>
              <a:t>Tuke</a:t>
            </a:r>
            <a:r>
              <a:rPr lang="en-US" dirty="0" smtClean="0"/>
              <a:t>.</a:t>
            </a:r>
          </a:p>
          <a:p>
            <a:r>
              <a:rPr lang="en-US" dirty="0" smtClean="0"/>
              <a:t>It was the </a:t>
            </a:r>
            <a:r>
              <a:rPr lang="en-US" dirty="0"/>
              <a:t>first establishment in England where mental illness was regarded as something from which a person could recover, and patients were treated with “sympathy, dignity and respect”. </a:t>
            </a:r>
            <a:endParaRPr lang="de-CH" dirty="0"/>
          </a:p>
        </p:txBody>
      </p:sp>
      <p:pic>
        <p:nvPicPr>
          <p:cNvPr id="7" name="Inhaltsplatzhalter 6"/>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365125" y="1731705"/>
            <a:ext cx="4041775" cy="2993439"/>
          </a:xfrm>
        </p:spPr>
      </p:pic>
      <p:sp>
        <p:nvSpPr>
          <p:cNvPr id="8" name="Textfeld 7"/>
          <p:cNvSpPr txBox="1"/>
          <p:nvPr/>
        </p:nvSpPr>
        <p:spPr>
          <a:xfrm>
            <a:off x="467544" y="5013176"/>
            <a:ext cx="3960440" cy="369332"/>
          </a:xfrm>
          <a:prstGeom prst="rect">
            <a:avLst/>
          </a:prstGeom>
          <a:noFill/>
        </p:spPr>
        <p:txBody>
          <a:bodyPr wrap="square" rtlCol="0">
            <a:spAutoFit/>
          </a:bodyPr>
          <a:lstStyle/>
          <a:p>
            <a:r>
              <a:rPr lang="de-CH" dirty="0" smtClean="0"/>
              <a:t>«Open </a:t>
            </a:r>
            <a:r>
              <a:rPr lang="de-CH" dirty="0" err="1" smtClean="0"/>
              <a:t>doors</a:t>
            </a:r>
            <a:r>
              <a:rPr lang="de-CH" dirty="0" smtClean="0"/>
              <a:t> </a:t>
            </a:r>
            <a:r>
              <a:rPr lang="de-CH" dirty="0" err="1" smtClean="0"/>
              <a:t>and</a:t>
            </a:r>
            <a:r>
              <a:rPr lang="de-CH" dirty="0" smtClean="0"/>
              <a:t> </a:t>
            </a:r>
            <a:r>
              <a:rPr lang="de-CH" dirty="0" err="1" smtClean="0"/>
              <a:t>no</a:t>
            </a:r>
            <a:r>
              <a:rPr lang="de-CH" dirty="0" smtClean="0"/>
              <a:t> restraint»</a:t>
            </a:r>
            <a:endParaRPr lang="de-CH" dirty="0"/>
          </a:p>
        </p:txBody>
      </p:sp>
    </p:spTree>
    <p:extLst>
      <p:ext uri="{BB962C8B-B14F-4D97-AF65-F5344CB8AC3E}">
        <p14:creationId xmlns:p14="http://schemas.microsoft.com/office/powerpoint/2010/main" val="4293772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Klinik Sonnenhalde 1900</a:t>
            </a:r>
            <a:endParaRPr lang="de-CH" dirty="0"/>
          </a:p>
        </p:txBody>
      </p:sp>
      <p:sp>
        <p:nvSpPr>
          <p:cNvPr id="5" name="Inhaltsplatzhalter 4"/>
          <p:cNvSpPr>
            <a:spLocks noGrp="1"/>
          </p:cNvSpPr>
          <p:nvPr>
            <p:ph sz="half" idx="2"/>
          </p:nvPr>
        </p:nvSpPr>
        <p:spPr/>
        <p:txBody>
          <a:bodyPr>
            <a:normAutofit fontScale="70000" lnSpcReduction="20000"/>
          </a:bodyPr>
          <a:lstStyle/>
          <a:p>
            <a:r>
              <a:rPr lang="de-CH" dirty="0"/>
              <a:t>1897 </a:t>
            </a:r>
            <a:r>
              <a:rPr lang="de-CH" dirty="0" smtClean="0"/>
              <a:t>Komitee </a:t>
            </a:r>
            <a:r>
              <a:rPr lang="de-CH" dirty="0"/>
              <a:t>zur Planung einer „evangelischen </a:t>
            </a:r>
            <a:r>
              <a:rPr lang="de-CH" dirty="0" smtClean="0"/>
              <a:t>Heilanstalt für </a:t>
            </a:r>
            <a:r>
              <a:rPr lang="de-CH" dirty="0"/>
              <a:t>weibliche </a:t>
            </a:r>
            <a:r>
              <a:rPr lang="de-CH" dirty="0" err="1"/>
              <a:t>Gemüthskranke</a:t>
            </a:r>
            <a:r>
              <a:rPr lang="de-CH" dirty="0"/>
              <a:t>“ </a:t>
            </a:r>
            <a:r>
              <a:rPr lang="de-CH" dirty="0" smtClean="0"/>
              <a:t>in Riehen, Eröffnung 1900</a:t>
            </a:r>
          </a:p>
          <a:p>
            <a:endParaRPr lang="de-CH" dirty="0" smtClean="0"/>
          </a:p>
          <a:p>
            <a:r>
              <a:rPr lang="en-US" dirty="0" err="1" smtClean="0"/>
              <a:t>Vorbild</a:t>
            </a:r>
            <a:r>
              <a:rPr lang="en-US" dirty="0" smtClean="0"/>
              <a:t> England: “Open doors and no restraint”</a:t>
            </a:r>
            <a:br>
              <a:rPr lang="en-US" dirty="0" smtClean="0"/>
            </a:br>
            <a:endParaRPr lang="en-US" dirty="0" smtClean="0"/>
          </a:p>
          <a:p>
            <a:r>
              <a:rPr lang="de-CH" dirty="0"/>
              <a:t>„Geisteskrankenpflege stellt gewiss die höchsten Anforderungen an </a:t>
            </a:r>
            <a:r>
              <a:rPr lang="de-CH" dirty="0" smtClean="0"/>
              <a:t>die Geduld</a:t>
            </a:r>
            <a:r>
              <a:rPr lang="de-CH" dirty="0"/>
              <a:t>, Freudigkeit, </a:t>
            </a:r>
            <a:r>
              <a:rPr lang="de-CH" dirty="0" smtClean="0"/>
              <a:t>Sanftmut, </a:t>
            </a:r>
            <a:r>
              <a:rPr lang="de-CH" dirty="0" err="1" smtClean="0"/>
              <a:t>Selbstverleug-nung</a:t>
            </a:r>
            <a:r>
              <a:rPr lang="de-CH" dirty="0" smtClean="0"/>
              <a:t> </a:t>
            </a:r>
            <a:r>
              <a:rPr lang="de-CH" dirty="0"/>
              <a:t>und Umsicht der Schwestern </a:t>
            </a:r>
            <a:r>
              <a:rPr lang="de-CH" dirty="0" smtClean="0"/>
              <a:t>...  Auch </a:t>
            </a:r>
            <a:r>
              <a:rPr lang="de-CH" dirty="0"/>
              <a:t>sollte der christlichen Gemeinde, deren Glieder ihre Gemütskranken in </a:t>
            </a:r>
            <a:r>
              <a:rPr lang="de-CH" dirty="0" smtClean="0"/>
              <a:t>christlicher Pflege </a:t>
            </a:r>
            <a:r>
              <a:rPr lang="de-CH" dirty="0"/>
              <a:t>und ärztlicher Behandlung unterbringen möchten, eine Anstalt zur </a:t>
            </a:r>
            <a:r>
              <a:rPr lang="de-CH" dirty="0" smtClean="0"/>
              <a:t>Verfügung gestellt </a:t>
            </a:r>
            <a:r>
              <a:rPr lang="de-CH" dirty="0"/>
              <a:t>werden, deren Leitung für evangelisch-religiöses Leben Sinn </a:t>
            </a:r>
            <a:r>
              <a:rPr lang="de-CH" dirty="0" smtClean="0"/>
              <a:t>und Verständnis </a:t>
            </a:r>
            <a:r>
              <a:rPr lang="de-CH" dirty="0"/>
              <a:t>hätte.“</a:t>
            </a:r>
          </a:p>
          <a:p>
            <a:endParaRPr lang="de-CH" dirty="0"/>
          </a:p>
        </p:txBody>
      </p:sp>
      <p:pic>
        <p:nvPicPr>
          <p:cNvPr id="9" name="Inhaltsplatzhalter 8"/>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539552" y="1556792"/>
            <a:ext cx="4041775" cy="2667423"/>
          </a:xfrm>
        </p:spPr>
      </p:pic>
    </p:spTree>
    <p:extLst>
      <p:ext uri="{BB962C8B-B14F-4D97-AF65-F5344CB8AC3E}">
        <p14:creationId xmlns:p14="http://schemas.microsoft.com/office/powerpoint/2010/main" val="574846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Vision der Gründer</a:t>
            </a:r>
            <a:endParaRPr lang="de-CH" dirty="0"/>
          </a:p>
        </p:txBody>
      </p:sp>
      <p:sp>
        <p:nvSpPr>
          <p:cNvPr id="3" name="Inhaltsplatzhalter 2"/>
          <p:cNvSpPr>
            <a:spLocks noGrp="1"/>
          </p:cNvSpPr>
          <p:nvPr>
            <p:ph idx="1"/>
          </p:nvPr>
        </p:nvSpPr>
        <p:spPr>
          <a:xfrm>
            <a:off x="457200" y="1556792"/>
            <a:ext cx="8229600" cy="4425355"/>
          </a:xfrm>
        </p:spPr>
        <p:txBody>
          <a:bodyPr/>
          <a:lstStyle/>
          <a:p>
            <a:r>
              <a:rPr lang="de-CH" dirty="0" smtClean="0"/>
              <a:t>Ziel</a:t>
            </a:r>
            <a:r>
              <a:rPr lang="de-CH" dirty="0"/>
              <a:t>: „eine Anstalt, deren Leitung für evangelisch-religiöses Leben Sinn und Verständnis hätte</a:t>
            </a:r>
            <a:r>
              <a:rPr lang="de-CH" dirty="0" smtClean="0"/>
              <a:t>.“</a:t>
            </a:r>
            <a:endParaRPr lang="de-CH" dirty="0"/>
          </a:p>
          <a:p>
            <a:r>
              <a:rPr lang="de-CH" dirty="0"/>
              <a:t>„Eine nüchterne Auffassung von Krankheit, deren Heilung mit wissenschaftlicher Methode und mit Gottes Hilfe herbeigeführt werden soll</a:t>
            </a:r>
            <a:r>
              <a:rPr lang="de-CH" dirty="0" smtClean="0"/>
              <a:t>“ </a:t>
            </a:r>
            <a:br>
              <a:rPr lang="de-CH" dirty="0" smtClean="0"/>
            </a:br>
            <a:r>
              <a:rPr lang="de-CH" i="1" dirty="0" smtClean="0"/>
              <a:t>(</a:t>
            </a:r>
            <a:r>
              <a:rPr lang="de-CH" i="1" dirty="0"/>
              <a:t>Komitee-Präsident W. </a:t>
            </a:r>
            <a:r>
              <a:rPr lang="de-CH" i="1" dirty="0" err="1"/>
              <a:t>Sarasin-Iselin</a:t>
            </a:r>
            <a:r>
              <a:rPr lang="de-CH" i="1" dirty="0"/>
              <a:t>)</a:t>
            </a:r>
          </a:p>
          <a:p>
            <a:endParaRPr lang="de-CH" dirty="0"/>
          </a:p>
        </p:txBody>
      </p:sp>
      <p:pic>
        <p:nvPicPr>
          <p:cNvPr id="4" name="Picture 11" descr="D:\2000-Festschrift\Bilder\klinik-alt-breit.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4149080"/>
            <a:ext cx="8209291"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58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971600" y="1772816"/>
            <a:ext cx="7776864" cy="381642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e-CH"/>
          </a:p>
        </p:txBody>
      </p:sp>
      <p:sp>
        <p:nvSpPr>
          <p:cNvPr id="9221" name="Titel 5"/>
          <p:cNvSpPr>
            <a:spLocks noGrp="1"/>
          </p:cNvSpPr>
          <p:nvPr>
            <p:ph type="title"/>
          </p:nvPr>
        </p:nvSpPr>
        <p:spPr/>
        <p:txBody>
          <a:bodyPr/>
          <a:lstStyle/>
          <a:p>
            <a:r>
              <a:rPr lang="de-CH" altLang="en-US" smtClean="0">
                <a:ea typeface="Calibri" pitchFamily="34" charset="0"/>
              </a:rPr>
              <a:t>Dreiklang effektiver Therapie</a:t>
            </a:r>
          </a:p>
        </p:txBody>
      </p:sp>
      <p:sp>
        <p:nvSpPr>
          <p:cNvPr id="9222" name="Inhaltsplatzhalter 6"/>
          <p:cNvSpPr>
            <a:spLocks noGrp="1"/>
          </p:cNvSpPr>
          <p:nvPr>
            <p:ph idx="1"/>
          </p:nvPr>
        </p:nvSpPr>
        <p:spPr>
          <a:xfrm>
            <a:off x="457200" y="2060575"/>
            <a:ext cx="8229600" cy="2952750"/>
          </a:xfrm>
        </p:spPr>
        <p:txBody>
          <a:bodyPr/>
          <a:lstStyle/>
          <a:p>
            <a:pPr marL="0" indent="0" algn="ctr">
              <a:buFont typeface="Wingdings" pitchFamily="2" charset="2"/>
              <a:buNone/>
            </a:pPr>
            <a:r>
              <a:rPr lang="de-CH" altLang="en-US" sz="5400" i="1" smtClean="0">
                <a:solidFill>
                  <a:schemeClr val="bg1"/>
                </a:solidFill>
                <a:latin typeface="Cambria" pitchFamily="18" charset="0"/>
                <a:ea typeface="Calibri" pitchFamily="34" charset="0"/>
              </a:rPr>
              <a:t>menschlich</a:t>
            </a:r>
          </a:p>
          <a:p>
            <a:pPr marL="0" indent="0" algn="ctr">
              <a:buFont typeface="Wingdings" pitchFamily="2" charset="2"/>
              <a:buNone/>
            </a:pPr>
            <a:r>
              <a:rPr lang="de-CH" altLang="en-US" sz="5400" i="1" smtClean="0">
                <a:solidFill>
                  <a:schemeClr val="bg1"/>
                </a:solidFill>
                <a:latin typeface="Cambria" pitchFamily="18" charset="0"/>
                <a:ea typeface="Calibri" pitchFamily="34" charset="0"/>
              </a:rPr>
              <a:t>fachlich</a:t>
            </a:r>
          </a:p>
          <a:p>
            <a:pPr marL="0" indent="0" algn="ctr">
              <a:buFont typeface="Wingdings" pitchFamily="2" charset="2"/>
              <a:buNone/>
            </a:pPr>
            <a:r>
              <a:rPr lang="de-CH" altLang="en-US" sz="5400" i="1" smtClean="0">
                <a:solidFill>
                  <a:schemeClr val="bg1"/>
                </a:solidFill>
                <a:latin typeface="Cambria" pitchFamily="18" charset="0"/>
                <a:ea typeface="Calibri" pitchFamily="34" charset="0"/>
              </a:rPr>
              <a:t>christlich</a:t>
            </a:r>
          </a:p>
        </p:txBody>
      </p:sp>
      <p:sp>
        <p:nvSpPr>
          <p:cNvPr id="9223" name="Textfeld 8"/>
          <p:cNvSpPr txBox="1">
            <a:spLocks noChangeArrowheads="1"/>
          </p:cNvSpPr>
          <p:nvPr/>
        </p:nvSpPr>
        <p:spPr bwMode="auto">
          <a:xfrm>
            <a:off x="971600" y="5148263"/>
            <a:ext cx="7704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ctr"/>
            <a:r>
              <a:rPr lang="de-CH" altLang="en-US" b="1" spc="300" dirty="0">
                <a:solidFill>
                  <a:schemeClr val="bg1"/>
                </a:solidFill>
              </a:rPr>
              <a:t>GRUNDSÄTZE DER KLINIK SONNENHALDE</a:t>
            </a:r>
          </a:p>
        </p:txBody>
      </p:sp>
    </p:spTree>
    <p:extLst>
      <p:ext uri="{BB962C8B-B14F-4D97-AF65-F5344CB8AC3E}">
        <p14:creationId xmlns:p14="http://schemas.microsoft.com/office/powerpoint/2010/main" val="2471775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D:\2000-Festschrift\Bilder\Dr-Bac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533400"/>
            <a:ext cx="5029200" cy="3616325"/>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9463" name="Rectangle 7"/>
          <p:cNvSpPr>
            <a:spLocks noChangeArrowheads="1"/>
          </p:cNvSpPr>
          <p:nvPr/>
        </p:nvSpPr>
        <p:spPr bwMode="auto">
          <a:xfrm>
            <a:off x="1295400" y="44958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FFCC00"/>
              </a:buClr>
              <a:buFont typeface="Wingdings" pitchFamily="2" charset="2"/>
              <a:buChar char="n"/>
            </a:pPr>
            <a:r>
              <a:rPr lang="de-DE" b="1">
                <a:latin typeface="Tahoma" pitchFamily="34" charset="0"/>
              </a:rPr>
              <a:t>Arztrapport 1910</a:t>
            </a:r>
          </a:p>
          <a:p>
            <a:pPr marL="342900" indent="-342900" algn="l">
              <a:spcBef>
                <a:spcPct val="20000"/>
              </a:spcBef>
              <a:buClr>
                <a:srgbClr val="FFCC00"/>
              </a:buClr>
              <a:buFont typeface="Wingdings" pitchFamily="2" charset="2"/>
              <a:buChar char="n"/>
            </a:pPr>
            <a:endParaRPr lang="de-DE" b="1">
              <a:latin typeface="Tahoma" pitchFamily="34" charset="0"/>
            </a:endParaRPr>
          </a:p>
          <a:p>
            <a:pPr marL="342900" indent="-342900" algn="l">
              <a:spcBef>
                <a:spcPct val="20000"/>
              </a:spcBef>
              <a:buClr>
                <a:srgbClr val="FFCC00"/>
              </a:buClr>
              <a:buFont typeface="Wingdings" pitchFamily="2" charset="2"/>
              <a:buChar char="n"/>
            </a:pPr>
            <a:r>
              <a:rPr lang="de-DE" b="1">
                <a:latin typeface="Tahoma" pitchFamily="34" charset="0"/>
              </a:rPr>
              <a:t>Arztgespräch 1999</a:t>
            </a:r>
            <a:endParaRPr lang="de-DE">
              <a:latin typeface="Tahoma" pitchFamily="34" charset="0"/>
            </a:endParaRPr>
          </a:p>
        </p:txBody>
      </p:sp>
      <p:pic>
        <p:nvPicPr>
          <p:cNvPr id="19464" name="Picture 8" descr="D:\2000-Festschrift\Bilder\az-gesp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581400"/>
            <a:ext cx="36576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936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2144</Words>
  <Application>Microsoft Office PowerPoint</Application>
  <PresentationFormat>Bildschirmpräsentation (4:3)</PresentationFormat>
  <Paragraphs>239</Paragraphs>
  <Slides>44</Slides>
  <Notes>11</Notes>
  <HiddenSlides>0</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Executive</vt:lpstr>
      <vt:lpstr>30 Jahre  Psychiatrie und Seelsorge</vt:lpstr>
      <vt:lpstr>PowerPoint-Präsentation</vt:lpstr>
      <vt:lpstr>Überblick</vt:lpstr>
      <vt:lpstr>Humanisierung der Psychiatrie (Pinel 1795)</vt:lpstr>
      <vt:lpstr>Humanisierung der Psychiatrie</vt:lpstr>
      <vt:lpstr>Klinik Sonnenhalde 1900</vt:lpstr>
      <vt:lpstr>Die Vision der Gründer</vt:lpstr>
      <vt:lpstr>Dreiklang effektiver Therapie</vt:lpstr>
      <vt:lpstr>PowerPoint-Präsentation</vt:lpstr>
      <vt:lpstr>PowerPoint-Präsentation</vt:lpstr>
      <vt:lpstr>PowerPoint-Präsentation</vt:lpstr>
      <vt:lpstr>PowerPoint-Präsentation</vt:lpstr>
      <vt:lpstr>PowerPoint-Präsentation</vt:lpstr>
      <vt:lpstr>1992 Aufnahme von Männern</vt:lpstr>
      <vt:lpstr>1996 Öffnung des Tores</vt:lpstr>
      <vt:lpstr>Projekt Bulgarien 2002 – 2008 </vt:lpstr>
      <vt:lpstr>Begegnung mit Spiritualität</vt:lpstr>
      <vt:lpstr>Psychiatrie ohne Medikamente / Pflege</vt:lpstr>
      <vt:lpstr>PowerPoint-Präsentation</vt:lpstr>
      <vt:lpstr>Mental Health and Christian Ministry</vt:lpstr>
      <vt:lpstr>PowerPoint-Präsentation</vt:lpstr>
      <vt:lpstr>Drei wesentliche «Turns»</vt:lpstr>
      <vt:lpstr>SPIRITUAL TURN</vt:lpstr>
      <vt:lpstr>Spiritualität als Thema</vt:lpstr>
      <vt:lpstr>Hirnforschung und Spiritualität</vt:lpstr>
      <vt:lpstr>Publikationen</vt:lpstr>
      <vt:lpstr>Religion oder Spiritualität?</vt:lpstr>
      <vt:lpstr>Spiritualität und «Musikgehör»</vt:lpstr>
      <vt:lpstr>ZWEITER TREND: CULTURAL TURN</vt:lpstr>
      <vt:lpstr>Trend: Kulturelle Sensibilität</vt:lpstr>
      <vt:lpstr>Kulturelle Sensitivität entwickeln</vt:lpstr>
      <vt:lpstr>Begriffsverwirrung «Personalisierte Psychiatrie»</vt:lpstr>
      <vt:lpstr>«Personalisierte Psychiatrie» - biologistische Mogelpackung</vt:lpstr>
      <vt:lpstr>Kritik personalisierte Psychiatrie</vt:lpstr>
      <vt:lpstr>Genetische Therapievorhersagen illusorisch</vt:lpstr>
      <vt:lpstr>Aktuelle Trends:  Weisheit – Werte – Akzeptanz und Lebenssinn </vt:lpstr>
      <vt:lpstr>Zehn Weisheitskompetenzen (nach Linden)</vt:lpstr>
      <vt:lpstr>Ein Akzeptanz-geleitetes Leben</vt:lpstr>
      <vt:lpstr>ACT - Verwandte Konzepte</vt:lpstr>
      <vt:lpstr>Wellenbewegungen der Psychotherapie</vt:lpstr>
      <vt:lpstr>Thesen und Zusammenfassung</vt:lpstr>
      <vt:lpstr>Brückenschlag Psychotherapie - Seelsorge</vt:lpstr>
      <vt:lpstr>PowerPoint-Präsentation</vt:lpstr>
      <vt:lpstr>Danke für die gute Zusammenarbeit in den letzten 27 Jahren!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Therapeutische Themen und Trends – Alte Weisheit in neuen Gefässen?</dc:title>
  <dc:creator>PF</dc:creator>
  <cp:lastModifiedBy>Pfeifer Samuel</cp:lastModifiedBy>
  <cp:revision>255</cp:revision>
  <dcterms:created xsi:type="dcterms:W3CDTF">2012-12-12T08:45:31Z</dcterms:created>
  <dcterms:modified xsi:type="dcterms:W3CDTF">2015-05-18T09:01:51Z</dcterms:modified>
</cp:coreProperties>
</file>