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sldIdLst>
    <p:sldId id="264" r:id="rId2"/>
    <p:sldId id="274" r:id="rId3"/>
    <p:sldId id="275" r:id="rId4"/>
    <p:sldId id="285" r:id="rId5"/>
    <p:sldId id="289" r:id="rId6"/>
    <p:sldId id="295" r:id="rId7"/>
    <p:sldId id="300" r:id="rId8"/>
    <p:sldId id="301" r:id="rId9"/>
    <p:sldId id="303" r:id="rId10"/>
    <p:sldId id="318" r:id="rId11"/>
    <p:sldId id="313" r:id="rId12"/>
    <p:sldId id="317"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70" y="-9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de-CH"/>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de-CH"/>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smtClean="0"/>
              <a:t>Textmasterformate durch Klicken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de-CH"/>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C2FFBDC-81E9-433D-923B-D6149716D417}" type="slidenum">
              <a:rPr lang="de-CH"/>
              <a:pPr/>
              <a:t>‹Nr.›</a:t>
            </a:fld>
            <a:endParaRPr lang="de-CH"/>
          </a:p>
        </p:txBody>
      </p:sp>
    </p:spTree>
    <p:extLst>
      <p:ext uri="{BB962C8B-B14F-4D97-AF65-F5344CB8AC3E}">
        <p14:creationId xmlns:p14="http://schemas.microsoft.com/office/powerpoint/2010/main" val="10972425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4506F-48AC-448B-B224-CD62CE2382DD}" type="slidenum">
              <a:rPr lang="de-CH"/>
              <a:pPr/>
              <a:t>1</a:t>
            </a:fld>
            <a:endParaRPr lang="de-CH"/>
          </a:p>
        </p:txBody>
      </p:sp>
      <p:sp>
        <p:nvSpPr>
          <p:cNvPr id="23554" name="Rectangle 2"/>
          <p:cNvSpPr>
            <a:spLocks noRo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
        <p:nvSpPr>
          <p:cNvPr id="23555" name="Rectangle 3"/>
          <p:cNvSpPr>
            <a:spLocks noGrp="1" noChangeArrowheads="1"/>
          </p:cNvSpPr>
          <p:nvPr>
            <p:ph type="body" idx="1"/>
          </p:nvPr>
        </p:nvSpPr>
        <p:spPr>
          <a:xfrm>
            <a:off x="914400" y="4341813"/>
            <a:ext cx="5027613"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55AFA5-572B-47E1-8321-F8B3AA172CD7}" type="slidenum">
              <a:rPr lang="de-CH"/>
              <a:pPr/>
              <a:t>2</a:t>
            </a:fld>
            <a:endParaRPr lang="de-CH"/>
          </a:p>
        </p:txBody>
      </p:sp>
      <p:sp>
        <p:nvSpPr>
          <p:cNvPr id="44034" name="Rectangle 2"/>
          <p:cNvSpPr>
            <a:spLocks noRo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
        <p:nvSpPr>
          <p:cNvPr id="44035" name="Rectangle 3"/>
          <p:cNvSpPr>
            <a:spLocks noGrp="1" noChangeArrowheads="1"/>
          </p:cNvSpPr>
          <p:nvPr>
            <p:ph type="body" idx="1"/>
          </p:nvPr>
        </p:nvSpPr>
        <p:spPr>
          <a:xfrm>
            <a:off x="914400" y="4341813"/>
            <a:ext cx="5027613"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5A3E15-09B3-42D4-9D13-0C715DEF4653}" type="slidenum">
              <a:rPr lang="de-CH"/>
              <a:pPr/>
              <a:t>3</a:t>
            </a:fld>
            <a:endParaRPr lang="de-CH"/>
          </a:p>
        </p:txBody>
      </p:sp>
      <p:sp>
        <p:nvSpPr>
          <p:cNvPr id="46082" name="Rectangle 2"/>
          <p:cNvSpPr>
            <a:spLocks noRo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
        <p:nvSpPr>
          <p:cNvPr id="46083" name="Rectangle 3"/>
          <p:cNvSpPr>
            <a:spLocks noGrp="1" noChangeArrowheads="1"/>
          </p:cNvSpPr>
          <p:nvPr>
            <p:ph type="body" idx="1"/>
          </p:nvPr>
        </p:nvSpPr>
        <p:spPr>
          <a:xfrm>
            <a:off x="914400" y="4341813"/>
            <a:ext cx="5027613"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997FEC-295F-4C4A-8321-CF42F3655509}" type="slidenum">
              <a:rPr lang="de-CH"/>
              <a:pPr/>
              <a:t>4</a:t>
            </a:fld>
            <a:endParaRPr lang="de-CH"/>
          </a:p>
        </p:txBody>
      </p:sp>
      <p:sp>
        <p:nvSpPr>
          <p:cNvPr id="66562" name="Rectangle 2"/>
          <p:cNvSpPr>
            <a:spLocks noRo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
        <p:nvSpPr>
          <p:cNvPr id="66563" name="Rectangle 3"/>
          <p:cNvSpPr>
            <a:spLocks noGrp="1" noChangeArrowheads="1"/>
          </p:cNvSpPr>
          <p:nvPr>
            <p:ph type="body" idx="1"/>
          </p:nvPr>
        </p:nvSpPr>
        <p:spPr>
          <a:xfrm>
            <a:off x="914400" y="4341813"/>
            <a:ext cx="5027613"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94A1A8-A6E0-4B55-99F3-0C387360FE7A}" type="slidenum">
              <a:rPr lang="de-CH"/>
              <a:pPr/>
              <a:t>5</a:t>
            </a:fld>
            <a:endParaRPr lang="de-CH"/>
          </a:p>
        </p:txBody>
      </p:sp>
      <p:sp>
        <p:nvSpPr>
          <p:cNvPr id="74754" name="Rectangle 2"/>
          <p:cNvSpPr>
            <a:spLocks noRo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
        <p:nvSpPr>
          <p:cNvPr id="74755" name="Rectangle 3"/>
          <p:cNvSpPr>
            <a:spLocks noGrp="1" noChangeArrowheads="1"/>
          </p:cNvSpPr>
          <p:nvPr>
            <p:ph type="body" idx="1"/>
          </p:nvPr>
        </p:nvSpPr>
        <p:spPr>
          <a:xfrm>
            <a:off x="914400" y="4341813"/>
            <a:ext cx="5027613"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3B1B96-4A7F-4591-984E-DB367D78B568}" type="slidenum">
              <a:rPr lang="de-CH"/>
              <a:pPr/>
              <a:t>6</a:t>
            </a:fld>
            <a:endParaRPr lang="de-CH"/>
          </a:p>
        </p:txBody>
      </p:sp>
      <p:sp>
        <p:nvSpPr>
          <p:cNvPr id="87042" name="Rectangle 2"/>
          <p:cNvSpPr>
            <a:spLocks noRo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
        <p:nvSpPr>
          <p:cNvPr id="87043" name="Rectangle 3"/>
          <p:cNvSpPr>
            <a:spLocks noGrp="1" noChangeArrowheads="1"/>
          </p:cNvSpPr>
          <p:nvPr>
            <p:ph type="body" idx="1"/>
          </p:nvPr>
        </p:nvSpPr>
        <p:spPr>
          <a:xfrm>
            <a:off x="914400" y="4341813"/>
            <a:ext cx="5027613"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C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F4A09-C783-4831-8372-859C42881E55}" type="slidenum">
              <a:rPr lang="de-CH"/>
              <a:pPr/>
              <a:t>7</a:t>
            </a:fld>
            <a:endParaRPr lang="de-CH"/>
          </a:p>
        </p:txBody>
      </p:sp>
      <p:sp>
        <p:nvSpPr>
          <p:cNvPr id="97282" name="Rectangle 2"/>
          <p:cNvSpPr>
            <a:spLocks noRo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
        <p:nvSpPr>
          <p:cNvPr id="97283" name="Rectangle 3"/>
          <p:cNvSpPr>
            <a:spLocks noGrp="1" noChangeArrowheads="1"/>
          </p:cNvSpPr>
          <p:nvPr>
            <p:ph type="body" idx="1"/>
          </p:nvPr>
        </p:nvSpPr>
        <p:spPr>
          <a:xfrm>
            <a:off x="914400" y="4341813"/>
            <a:ext cx="5027613"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C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04F76-54BF-4247-9894-C3BC758A976B}" type="slidenum">
              <a:rPr lang="de-CH"/>
              <a:pPr/>
              <a:t>8</a:t>
            </a:fld>
            <a:endParaRPr lang="de-CH"/>
          </a:p>
        </p:txBody>
      </p:sp>
      <p:sp>
        <p:nvSpPr>
          <p:cNvPr id="99330" name="Rectangle 2"/>
          <p:cNvSpPr>
            <a:spLocks noRo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
        <p:nvSpPr>
          <p:cNvPr id="99331" name="Rectangle 3"/>
          <p:cNvSpPr>
            <a:spLocks noGrp="1" noChangeArrowheads="1"/>
          </p:cNvSpPr>
          <p:nvPr>
            <p:ph type="body" idx="1"/>
          </p:nvPr>
        </p:nvSpPr>
        <p:spPr>
          <a:xfrm>
            <a:off x="914400" y="4341813"/>
            <a:ext cx="5027613"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3FAD9A-BAC7-4FAA-A19D-3065F48D9C87}" type="slidenum">
              <a:rPr lang="de-CH"/>
              <a:pPr/>
              <a:t>9</a:t>
            </a:fld>
            <a:endParaRPr lang="de-CH"/>
          </a:p>
        </p:txBody>
      </p:sp>
      <p:sp>
        <p:nvSpPr>
          <p:cNvPr id="103426" name="Rectangle 2"/>
          <p:cNvSpPr>
            <a:spLocks noRot="1" noChangeArrowheads="1" noTextEdit="1"/>
          </p:cNvSpPr>
          <p:nvPr>
            <p:ph type="sldImg"/>
          </p:nvPr>
        </p:nvSpPr>
        <p:spPr>
          <a:xfrm>
            <a:off x="1150938" y="692150"/>
            <a:ext cx="4556125" cy="3416300"/>
          </a:xfrm>
          <a:ln w="12700" cap="flat">
            <a:solidFill>
              <a:schemeClr val="tx1"/>
            </a:solidFill>
          </a:ln>
          <a:extLst>
            <a:ext uri="{909E8E84-426E-40DD-AFC4-6F175D3DCCD1}">
              <a14:hiddenFill xmlns:a14="http://schemas.microsoft.com/office/drawing/2010/main">
                <a:noFill/>
              </a14:hiddenFill>
            </a:ext>
          </a:extLst>
        </p:spPr>
      </p:sp>
      <p:sp>
        <p:nvSpPr>
          <p:cNvPr id="103427" name="Rectangle 3"/>
          <p:cNvSpPr>
            <a:spLocks noGrp="1" noChangeArrowheads="1"/>
          </p:cNvSpPr>
          <p:nvPr>
            <p:ph type="body" idx="1"/>
          </p:nvPr>
        </p:nvSpPr>
        <p:spPr>
          <a:xfrm>
            <a:off x="914400" y="4341813"/>
            <a:ext cx="5027613" cy="4114800"/>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Tree>
    <p:extLst>
      <p:ext uri="{BB962C8B-B14F-4D97-AF65-F5344CB8AC3E}">
        <p14:creationId xmlns:p14="http://schemas.microsoft.com/office/powerpoint/2010/main" val="170423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175887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228600"/>
            <a:ext cx="1943100" cy="56388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685800" y="228600"/>
            <a:ext cx="5676900" cy="56388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340296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CH" dirty="0"/>
          </a:p>
        </p:txBody>
      </p:sp>
      <p:sp>
        <p:nvSpPr>
          <p:cNvPr id="3" name="Inhaltsplatzhalter 2"/>
          <p:cNvSpPr>
            <a:spLocks noGrp="1"/>
          </p:cNvSpPr>
          <p:nvPr>
            <p:ph idx="1"/>
          </p:nvPr>
        </p:nvSpPr>
        <p:spPr/>
        <p:txBody>
          <a:bodyPr/>
          <a:lstStyle>
            <a:lvl1pPr marL="342900" indent="-342900">
              <a:buFont typeface="Wingdings" pitchFamily="2" charset="2"/>
              <a:buChar char="§"/>
              <a:defRPr>
                <a:latin typeface="Calibri" pitchFamily="34" charset="0"/>
                <a:cs typeface="Calibri" pitchFamily="34" charset="0"/>
              </a:defRPr>
            </a:lvl1pPr>
            <a:lvl2pPr>
              <a:defRPr i="1">
                <a:solidFill>
                  <a:schemeClr val="bg2">
                    <a:lumMod val="20000"/>
                    <a:lumOff val="80000"/>
                  </a:schemeClr>
                </a:solidFill>
                <a:latin typeface="Calibri" pitchFamily="34" charset="0"/>
                <a:cs typeface="Calibri" pitchFamily="34" charset="0"/>
              </a:defRPr>
            </a:lvl2pPr>
            <a:lvl3pPr marL="1143000" indent="-228600">
              <a:buFont typeface="Wingdings" pitchFamily="2" charset="2"/>
              <a:buChar cha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Tree>
    <p:extLst>
      <p:ext uri="{BB962C8B-B14F-4D97-AF65-F5344CB8AC3E}">
        <p14:creationId xmlns:p14="http://schemas.microsoft.com/office/powerpoint/2010/main" val="288256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23629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685800" y="1714500"/>
            <a:ext cx="3810000" cy="415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714500"/>
            <a:ext cx="3810000" cy="415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95506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30278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396533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9102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82691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318841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2338" name="Group 2"/>
          <p:cNvGrpSpPr>
            <a:grpSpLocks/>
          </p:cNvGrpSpPr>
          <p:nvPr/>
        </p:nvGrpSpPr>
        <p:grpSpPr bwMode="auto">
          <a:xfrm>
            <a:off x="0" y="5797550"/>
            <a:ext cx="9132888" cy="1049338"/>
            <a:chOff x="0" y="3652"/>
            <a:chExt cx="5753" cy="661"/>
          </a:xfrm>
        </p:grpSpPr>
        <p:sp>
          <p:nvSpPr>
            <p:cNvPr id="142339" name="Rectangle 3"/>
            <p:cNvSpPr>
              <a:spLocks noChangeArrowheads="1"/>
            </p:cNvSpPr>
            <p:nvPr/>
          </p:nvSpPr>
          <p:spPr bwMode="auto">
            <a:xfrm>
              <a:off x="0" y="3676"/>
              <a:ext cx="5752" cy="636"/>
            </a:xfrm>
            <a:prstGeom prst="rect">
              <a:avLst/>
            </a:prstGeom>
            <a:gradFill rotWithShape="0">
              <a:gsLst>
                <a:gs pos="0">
                  <a:srgbClr val="114FFB">
                    <a:gamma/>
                    <a:shade val="29804"/>
                    <a:invGamma/>
                  </a:srgbClr>
                </a:gs>
                <a:gs pos="100000">
                  <a:srgbClr val="114FFB"/>
                </a:gs>
              </a:gsLst>
              <a:lin ang="540000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nvGrpSpPr>
            <p:cNvPr id="142340" name="Group 4"/>
            <p:cNvGrpSpPr>
              <a:grpSpLocks/>
            </p:cNvGrpSpPr>
            <p:nvPr/>
          </p:nvGrpSpPr>
          <p:grpSpPr bwMode="auto">
            <a:xfrm>
              <a:off x="0" y="3652"/>
              <a:ext cx="5753" cy="661"/>
              <a:chOff x="0" y="3652"/>
              <a:chExt cx="5753" cy="661"/>
            </a:xfrm>
          </p:grpSpPr>
          <p:sp>
            <p:nvSpPr>
              <p:cNvPr id="142341" name="Freeform 5"/>
              <p:cNvSpPr>
                <a:spLocks/>
              </p:cNvSpPr>
              <p:nvPr/>
            </p:nvSpPr>
            <p:spPr bwMode="auto">
              <a:xfrm>
                <a:off x="0"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42" name="Freeform 6"/>
              <p:cNvSpPr>
                <a:spLocks/>
              </p:cNvSpPr>
              <p:nvPr/>
            </p:nvSpPr>
            <p:spPr bwMode="auto">
              <a:xfrm>
                <a:off x="432"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43" name="Freeform 7"/>
              <p:cNvSpPr>
                <a:spLocks/>
              </p:cNvSpPr>
              <p:nvPr/>
            </p:nvSpPr>
            <p:spPr bwMode="auto">
              <a:xfrm>
                <a:off x="876"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44" name="Freeform 8"/>
              <p:cNvSpPr>
                <a:spLocks/>
              </p:cNvSpPr>
              <p:nvPr/>
            </p:nvSpPr>
            <p:spPr bwMode="auto">
              <a:xfrm>
                <a:off x="1320"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45" name="Freeform 9"/>
              <p:cNvSpPr>
                <a:spLocks/>
              </p:cNvSpPr>
              <p:nvPr/>
            </p:nvSpPr>
            <p:spPr bwMode="auto">
              <a:xfrm>
                <a:off x="1764"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46" name="Freeform 10"/>
              <p:cNvSpPr>
                <a:spLocks/>
              </p:cNvSpPr>
              <p:nvPr/>
            </p:nvSpPr>
            <p:spPr bwMode="auto">
              <a:xfrm>
                <a:off x="2208"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47" name="Freeform 11"/>
              <p:cNvSpPr>
                <a:spLocks/>
              </p:cNvSpPr>
              <p:nvPr/>
            </p:nvSpPr>
            <p:spPr bwMode="auto">
              <a:xfrm>
                <a:off x="2640"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48" name="Freeform 12"/>
              <p:cNvSpPr>
                <a:spLocks/>
              </p:cNvSpPr>
              <p:nvPr/>
            </p:nvSpPr>
            <p:spPr bwMode="auto">
              <a:xfrm>
                <a:off x="3084"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49" name="Freeform 13"/>
              <p:cNvSpPr>
                <a:spLocks/>
              </p:cNvSpPr>
              <p:nvPr/>
            </p:nvSpPr>
            <p:spPr bwMode="auto">
              <a:xfrm>
                <a:off x="3540"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50" name="Freeform 14"/>
              <p:cNvSpPr>
                <a:spLocks/>
              </p:cNvSpPr>
              <p:nvPr/>
            </p:nvSpPr>
            <p:spPr bwMode="auto">
              <a:xfrm>
                <a:off x="3996"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51" name="Freeform 15"/>
              <p:cNvSpPr>
                <a:spLocks/>
              </p:cNvSpPr>
              <p:nvPr/>
            </p:nvSpPr>
            <p:spPr bwMode="auto">
              <a:xfrm>
                <a:off x="4464"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52" name="Freeform 16"/>
              <p:cNvSpPr>
                <a:spLocks/>
              </p:cNvSpPr>
              <p:nvPr/>
            </p:nvSpPr>
            <p:spPr bwMode="auto">
              <a:xfrm>
                <a:off x="4920" y="3652"/>
                <a:ext cx="577" cy="661"/>
              </a:xfrm>
              <a:custGeom>
                <a:avLst/>
                <a:gdLst>
                  <a:gd name="T0" fmla="*/ 0 w 577"/>
                  <a:gd name="T1" fmla="*/ 660 h 661"/>
                  <a:gd name="T2" fmla="*/ 480 w 577"/>
                  <a:gd name="T3" fmla="*/ 0 h 661"/>
                  <a:gd name="T4" fmla="*/ 576 w 577"/>
                  <a:gd name="T5" fmla="*/ 0 h 661"/>
                  <a:gd name="T6" fmla="*/ 96 w 577"/>
                  <a:gd name="T7" fmla="*/ 660 h 661"/>
                  <a:gd name="T8" fmla="*/ 0 w 577"/>
                  <a:gd name="T9" fmla="*/ 660 h 661"/>
                </a:gdLst>
                <a:ahLst/>
                <a:cxnLst>
                  <a:cxn ang="0">
                    <a:pos x="T0" y="T1"/>
                  </a:cxn>
                  <a:cxn ang="0">
                    <a:pos x="T2" y="T3"/>
                  </a:cxn>
                  <a:cxn ang="0">
                    <a:pos x="T4" y="T5"/>
                  </a:cxn>
                  <a:cxn ang="0">
                    <a:pos x="T6" y="T7"/>
                  </a:cxn>
                  <a:cxn ang="0">
                    <a:pos x="T8" y="T9"/>
                  </a:cxn>
                </a:cxnLst>
                <a:rect l="0" t="0" r="r" b="b"/>
                <a:pathLst>
                  <a:path w="577" h="661">
                    <a:moveTo>
                      <a:pt x="0" y="660"/>
                    </a:moveTo>
                    <a:lnTo>
                      <a:pt x="480" y="0"/>
                    </a:lnTo>
                    <a:lnTo>
                      <a:pt x="576" y="0"/>
                    </a:lnTo>
                    <a:lnTo>
                      <a:pt x="96" y="660"/>
                    </a:lnTo>
                    <a:lnTo>
                      <a:pt x="0" y="660"/>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2353" name="Freeform 17"/>
              <p:cNvSpPr>
                <a:spLocks/>
              </p:cNvSpPr>
              <p:nvPr/>
            </p:nvSpPr>
            <p:spPr bwMode="auto">
              <a:xfrm>
                <a:off x="5392" y="3820"/>
                <a:ext cx="361" cy="493"/>
              </a:xfrm>
              <a:custGeom>
                <a:avLst/>
                <a:gdLst>
                  <a:gd name="T0" fmla="*/ 0 w 361"/>
                  <a:gd name="T1" fmla="*/ 492 h 493"/>
                  <a:gd name="T2" fmla="*/ 360 w 361"/>
                  <a:gd name="T3" fmla="*/ 0 h 493"/>
                  <a:gd name="T4" fmla="*/ 360 w 361"/>
                  <a:gd name="T5" fmla="*/ 120 h 493"/>
                  <a:gd name="T6" fmla="*/ 96 w 361"/>
                  <a:gd name="T7" fmla="*/ 492 h 493"/>
                  <a:gd name="T8" fmla="*/ 0 w 361"/>
                  <a:gd name="T9" fmla="*/ 492 h 493"/>
                </a:gdLst>
                <a:ahLst/>
                <a:cxnLst>
                  <a:cxn ang="0">
                    <a:pos x="T0" y="T1"/>
                  </a:cxn>
                  <a:cxn ang="0">
                    <a:pos x="T2" y="T3"/>
                  </a:cxn>
                  <a:cxn ang="0">
                    <a:pos x="T4" y="T5"/>
                  </a:cxn>
                  <a:cxn ang="0">
                    <a:pos x="T6" y="T7"/>
                  </a:cxn>
                  <a:cxn ang="0">
                    <a:pos x="T8" y="T9"/>
                  </a:cxn>
                </a:cxnLst>
                <a:rect l="0" t="0" r="r" b="b"/>
                <a:pathLst>
                  <a:path w="361" h="493">
                    <a:moveTo>
                      <a:pt x="0" y="492"/>
                    </a:moveTo>
                    <a:lnTo>
                      <a:pt x="360" y="0"/>
                    </a:lnTo>
                    <a:lnTo>
                      <a:pt x="360" y="120"/>
                    </a:lnTo>
                    <a:lnTo>
                      <a:pt x="96" y="492"/>
                    </a:lnTo>
                    <a:lnTo>
                      <a:pt x="0" y="492"/>
                    </a:lnTo>
                  </a:path>
                </a:pathLst>
              </a:custGeom>
              <a:solidFill>
                <a:schemeClr val="bg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sp>
        <p:nvSpPr>
          <p:cNvPr id="142354" name="Rectangle 18"/>
          <p:cNvSpPr>
            <a:spLocks noGrp="1" noChangeArrowheads="1"/>
          </p:cNvSpPr>
          <p:nvPr>
            <p:ph type="title"/>
          </p:nvPr>
        </p:nvSpPr>
        <p:spPr bwMode="auto">
          <a:xfrm>
            <a:off x="685800" y="228600"/>
            <a:ext cx="7772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de-CH" dirty="0" smtClean="0"/>
              <a:t>Klicken Sie,  um das Titelformat zu bearbeiten</a:t>
            </a:r>
          </a:p>
        </p:txBody>
      </p:sp>
      <p:sp>
        <p:nvSpPr>
          <p:cNvPr id="142355" name="Rectangle 19"/>
          <p:cNvSpPr>
            <a:spLocks noGrp="1" noChangeArrowheads="1"/>
          </p:cNvSpPr>
          <p:nvPr>
            <p:ph type="body" idx="1"/>
          </p:nvPr>
        </p:nvSpPr>
        <p:spPr bwMode="auto">
          <a:xfrm>
            <a:off x="685800" y="1714500"/>
            <a:ext cx="7772400" cy="41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de-CH" dirty="0" smtClean="0"/>
              <a:t>Klicken Sie,  um die Formate des Vorlagentextes zu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3200" b="1">
          <a:solidFill>
            <a:schemeClr val="tx2"/>
          </a:solidFill>
          <a:latin typeface="Calibri" pitchFamily="34" charset="0"/>
          <a:ea typeface="+mj-ea"/>
          <a:cs typeface="Calibri" pitchFamily="34" charset="0"/>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tx1"/>
        </a:buClr>
        <a:buSzPct val="100000"/>
        <a:buChar char="–"/>
        <a:defRPr sz="2400" i="1">
          <a:solidFill>
            <a:srgbClr val="C00000"/>
          </a:solidFill>
          <a:latin typeface="+mn-lt"/>
        </a:defRPr>
      </a:lvl2pPr>
      <a:lvl3pPr marL="1143000" indent="-2286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1800">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1800">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de-CH"/>
              <a:t>Dissoziation: Definition</a:t>
            </a:r>
          </a:p>
        </p:txBody>
      </p:sp>
      <p:sp>
        <p:nvSpPr>
          <p:cNvPr id="22531" name="Rectangle 3"/>
          <p:cNvSpPr>
            <a:spLocks noGrp="1" noChangeArrowheads="1"/>
          </p:cNvSpPr>
          <p:nvPr>
            <p:ph type="body" idx="1"/>
          </p:nvPr>
        </p:nvSpPr>
        <p:spPr>
          <a:noFill/>
          <a:ln/>
        </p:spPr>
        <p:txBody>
          <a:bodyPr/>
          <a:lstStyle/>
          <a:p>
            <a:r>
              <a:rPr lang="de-CH" u="sng"/>
              <a:t>im engeren Sinne definiert:</a:t>
            </a:r>
          </a:p>
          <a:p>
            <a:pPr lvl="1">
              <a:buSzPct val="75000"/>
            </a:pPr>
            <a:r>
              <a:rPr lang="de-CH"/>
              <a:t>komplexer psychophysiologischer Prozess, bei dem es zu </a:t>
            </a:r>
            <a:r>
              <a:rPr lang="de-CH" b="1"/>
              <a:t>Desintegration</a:t>
            </a:r>
            <a:r>
              <a:rPr lang="de-CH"/>
              <a:t> und </a:t>
            </a:r>
            <a:r>
              <a:rPr lang="de-CH" b="1"/>
              <a:t>Fragmentierung</a:t>
            </a:r>
            <a:r>
              <a:rPr lang="de-CH"/>
              <a:t> des Bewusstseins und anderer verwandter höherer psychischer Funktionen wie des Gedächtnisses, der Identität und der Wahrnehmung von sich selbst und der Umwelt kommt</a:t>
            </a:r>
          </a:p>
          <a:p>
            <a:pPr>
              <a:buClr>
                <a:schemeClr val="tx1"/>
              </a:buClr>
              <a:buFontTx/>
              <a:buChar char="–"/>
            </a:pPr>
            <a:endParaRPr lang="de-CH" sz="28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de-CH" sz="3500"/>
              <a:t>Dissoziative Identitätsstörung –</a:t>
            </a:r>
            <a:br>
              <a:rPr lang="de-CH" sz="3500"/>
            </a:br>
            <a:r>
              <a:rPr lang="de-CH" sz="3500"/>
              <a:t>Psychotherapie und Seelsorge</a:t>
            </a:r>
          </a:p>
        </p:txBody>
      </p:sp>
      <p:sp>
        <p:nvSpPr>
          <p:cNvPr id="126979" name="Rectangle 3"/>
          <p:cNvSpPr>
            <a:spLocks noGrp="1" noChangeArrowheads="1"/>
          </p:cNvSpPr>
          <p:nvPr>
            <p:ph type="body" idx="1"/>
          </p:nvPr>
        </p:nvSpPr>
        <p:spPr/>
        <p:txBody>
          <a:bodyPr/>
          <a:lstStyle/>
          <a:p>
            <a:pPr>
              <a:lnSpc>
                <a:spcPct val="90000"/>
              </a:lnSpc>
            </a:pPr>
            <a:r>
              <a:rPr lang="de-CH"/>
              <a:t>Alter-Persönlichkeiten sind keine Dämonen!</a:t>
            </a:r>
          </a:p>
          <a:p>
            <a:pPr>
              <a:lnSpc>
                <a:spcPct val="90000"/>
              </a:lnSpc>
            </a:pPr>
            <a:endParaRPr lang="de-CH"/>
          </a:p>
          <a:p>
            <a:pPr lvl="1">
              <a:lnSpc>
                <a:spcPct val="90000"/>
              </a:lnSpc>
            </a:pPr>
            <a:r>
              <a:rPr lang="de-CH"/>
              <a:t>Exorzistische Rituale führen oftmals zu erneuten traumatischen Erfahrungen</a:t>
            </a:r>
          </a:p>
          <a:p>
            <a:pPr lvl="1">
              <a:lnSpc>
                <a:spcPct val="90000"/>
              </a:lnSpc>
            </a:pPr>
            <a:endParaRPr lang="de-CH"/>
          </a:p>
          <a:p>
            <a:pPr lvl="1">
              <a:lnSpc>
                <a:spcPct val="90000"/>
              </a:lnSpc>
            </a:pPr>
            <a:r>
              <a:rPr lang="de-CH"/>
              <a:t>Enge Zusammenarbeit zwischen SeelsorgerInnen und Psycho-therapeutInnen unabdingbar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de-CH" sz="3500"/>
              <a:t>Dissoziative Identitätsstörung –</a:t>
            </a:r>
            <a:br>
              <a:rPr lang="de-CH" sz="3500"/>
            </a:br>
            <a:r>
              <a:rPr lang="de-CH" sz="3500"/>
              <a:t>Psychotherapie und Seelsorge</a:t>
            </a:r>
          </a:p>
        </p:txBody>
      </p:sp>
      <p:sp>
        <p:nvSpPr>
          <p:cNvPr id="121859" name="Rectangle 3"/>
          <p:cNvSpPr>
            <a:spLocks noGrp="1" noChangeArrowheads="1"/>
          </p:cNvSpPr>
          <p:nvPr>
            <p:ph type="body" idx="1"/>
          </p:nvPr>
        </p:nvSpPr>
        <p:spPr/>
        <p:txBody>
          <a:bodyPr/>
          <a:lstStyle/>
          <a:p>
            <a:pPr>
              <a:lnSpc>
                <a:spcPct val="90000"/>
              </a:lnSpc>
              <a:buFont typeface="Monotype Sorts" charset="0"/>
              <a:buNone/>
            </a:pPr>
            <a:r>
              <a:rPr lang="de-CH"/>
              <a:t>„Das bittere Leid der traumatischen Erfahrung und seine quälenden Folgen vernichten oft auch das Vertrauen in Gott. Die drückende Last der von Gewalt verseuchten Vergangenheit kann den Zugang zu Religion und Spiritualität völlig verschütten.“</a:t>
            </a:r>
          </a:p>
          <a:p>
            <a:pPr>
              <a:lnSpc>
                <a:spcPct val="90000"/>
              </a:lnSpc>
              <a:buFont typeface="Monotype Sorts" charset="0"/>
              <a:buNone/>
            </a:pPr>
            <a:endParaRPr lang="de-CH"/>
          </a:p>
          <a:p>
            <a:pPr algn="r">
              <a:lnSpc>
                <a:spcPct val="90000"/>
              </a:lnSpc>
              <a:buFont typeface="Monotype Sorts" charset="0"/>
              <a:buNone/>
            </a:pPr>
            <a:r>
              <a:rPr lang="de-CH" sz="2000"/>
              <a:t>Cornelia Faulde, 2002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de-CH" sz="3500"/>
              <a:t>Dissoziative Identitätsstörung –</a:t>
            </a:r>
            <a:br>
              <a:rPr lang="de-CH" sz="3500"/>
            </a:br>
            <a:r>
              <a:rPr lang="de-CH" sz="3500"/>
              <a:t>Psychotherapie und Seelsorge</a:t>
            </a:r>
          </a:p>
        </p:txBody>
      </p:sp>
      <p:sp>
        <p:nvSpPr>
          <p:cNvPr id="125955" name="Rectangle 3"/>
          <p:cNvSpPr>
            <a:spLocks noGrp="1" noChangeArrowheads="1"/>
          </p:cNvSpPr>
          <p:nvPr>
            <p:ph type="body" idx="1"/>
          </p:nvPr>
        </p:nvSpPr>
        <p:spPr/>
        <p:txBody>
          <a:bodyPr/>
          <a:lstStyle/>
          <a:p>
            <a:pPr>
              <a:lnSpc>
                <a:spcPct val="90000"/>
              </a:lnSpc>
              <a:buFont typeface="Monotype Sorts" charset="0"/>
              <a:buNone/>
            </a:pPr>
            <a:r>
              <a:rPr lang="de-CH"/>
              <a:t>„Aber auch eine sehr gute Therapie ist keine ausreichende Voraussetzung zur Heilung. Heilung von den Lasten der Vergangenheit ist nur möglich, wenn in der Gegenwart </a:t>
            </a:r>
            <a:r>
              <a:rPr lang="de-CH">
                <a:solidFill>
                  <a:schemeClr val="tx2"/>
                </a:solidFill>
              </a:rPr>
              <a:t>Sicherheit</a:t>
            </a:r>
            <a:r>
              <a:rPr lang="de-CH"/>
              <a:t>, </a:t>
            </a:r>
            <a:r>
              <a:rPr lang="de-CH">
                <a:solidFill>
                  <a:schemeClr val="tx2"/>
                </a:solidFill>
              </a:rPr>
              <a:t>Geborgenheit</a:t>
            </a:r>
            <a:r>
              <a:rPr lang="de-CH"/>
              <a:t> und </a:t>
            </a:r>
            <a:r>
              <a:rPr lang="de-CH">
                <a:solidFill>
                  <a:schemeClr val="tx2"/>
                </a:solidFill>
              </a:rPr>
              <a:t>mitmenschliche Nähe</a:t>
            </a:r>
            <a:r>
              <a:rPr lang="de-CH"/>
              <a:t> erlebt werden können.“</a:t>
            </a:r>
          </a:p>
          <a:p>
            <a:pPr>
              <a:lnSpc>
                <a:spcPct val="90000"/>
              </a:lnSpc>
              <a:buFont typeface="Monotype Sorts" charset="0"/>
              <a:buNone/>
            </a:pPr>
            <a:endParaRPr lang="de-CH"/>
          </a:p>
          <a:p>
            <a:pPr algn="r">
              <a:lnSpc>
                <a:spcPct val="90000"/>
              </a:lnSpc>
              <a:buFont typeface="Monotype Sorts" charset="0"/>
              <a:buNone/>
            </a:pPr>
            <a:r>
              <a:rPr lang="de-CH" sz="2000"/>
              <a:t>Cornelia Faulde, 2002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de-CH"/>
              <a:t>Dissoziative Identitätsstörung</a:t>
            </a:r>
          </a:p>
        </p:txBody>
      </p:sp>
      <p:sp>
        <p:nvSpPr>
          <p:cNvPr id="43011" name="Rectangle 3"/>
          <p:cNvSpPr>
            <a:spLocks noGrp="1" noChangeArrowheads="1"/>
          </p:cNvSpPr>
          <p:nvPr>
            <p:ph type="body" idx="1"/>
          </p:nvPr>
        </p:nvSpPr>
        <p:spPr>
          <a:noFill/>
          <a:ln/>
        </p:spPr>
        <p:txBody>
          <a:bodyPr/>
          <a:lstStyle/>
          <a:p>
            <a:pPr>
              <a:buFont typeface="Monotype Sorts" charset="0"/>
              <a:buNone/>
            </a:pPr>
            <a:r>
              <a:rPr lang="de-CH" u="sng"/>
              <a:t>Hauptmerkmal</a:t>
            </a:r>
          </a:p>
          <a:p>
            <a:r>
              <a:rPr lang="de-CH"/>
              <a:t>Vorhandensein von mindestens zwei unterscheidbaren Teilidentitäten oder Persönlichkeitszuständen, die wiederholt die Kontrolle über das Verhalten der Person übernehmen, verbunden mit dem Auftreten Dissoziativer Amnesien</a:t>
            </a:r>
            <a:endParaRPr lang="de-CH" u="sng"/>
          </a:p>
          <a:p>
            <a:endParaRPr lang="de-CH" u="sng"/>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de-CH"/>
              <a:t>Dissoziative Identitätsstörung</a:t>
            </a:r>
          </a:p>
        </p:txBody>
      </p:sp>
      <p:sp>
        <p:nvSpPr>
          <p:cNvPr id="45059" name="Rectangle 3"/>
          <p:cNvSpPr>
            <a:spLocks noGrp="1" noChangeArrowheads="1"/>
          </p:cNvSpPr>
          <p:nvPr>
            <p:ph type="body" idx="1"/>
          </p:nvPr>
        </p:nvSpPr>
        <p:spPr>
          <a:noFill/>
          <a:ln/>
        </p:spPr>
        <p:txBody>
          <a:bodyPr/>
          <a:lstStyle/>
          <a:p>
            <a:pPr>
              <a:buFont typeface="Monotype Sorts" charset="0"/>
              <a:buNone/>
            </a:pPr>
            <a:r>
              <a:rPr lang="de-CH" sz="2800" u="sng"/>
              <a:t>Alternativpersönlichkeiten</a:t>
            </a:r>
            <a:endParaRPr lang="de-CH" sz="2400" u="sng"/>
          </a:p>
          <a:p>
            <a:r>
              <a:rPr lang="de-CH" sz="2400"/>
              <a:t>dissozierte Aspekte der Gesamtpersönlichkeit</a:t>
            </a:r>
          </a:p>
          <a:p>
            <a:r>
              <a:rPr lang="de-CH" sz="2400"/>
              <a:t>Alter, Geschlecht, Sprache, Fähigkeiten, Wissen, vorherrschender Affekt können unterschiedlich sein</a:t>
            </a:r>
          </a:p>
          <a:p>
            <a:r>
              <a:rPr lang="de-CH" sz="2400"/>
              <a:t>werden als nicht zur eigenen Persönlichkeit gehörend wahrgenommen</a:t>
            </a:r>
          </a:p>
          <a:p>
            <a:r>
              <a:rPr lang="de-CH" sz="2400"/>
              <a:t>Übernahme der Kontrolle auf innere oder äussere Auslösereize hin</a:t>
            </a:r>
          </a:p>
          <a:p>
            <a:r>
              <a:rPr lang="de-CH" sz="2400"/>
              <a:t>häufig teilweise oder vollständige Amnesie für Vorhandensein oder Handlungen der anderen Teilpersönlichkeiten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r>
              <a:rPr lang="de-CH" sz="3500"/>
              <a:t>Dissoziative Identitätsstörung -</a:t>
            </a:r>
            <a:br>
              <a:rPr lang="de-CH" sz="3500"/>
            </a:br>
            <a:r>
              <a:rPr lang="de-CH" sz="3500"/>
              <a:t>Klinisches Erscheinungsbild</a:t>
            </a:r>
          </a:p>
        </p:txBody>
      </p:sp>
      <p:sp>
        <p:nvSpPr>
          <p:cNvPr id="65539" name="Rectangle 3"/>
          <p:cNvSpPr>
            <a:spLocks noGrp="1" noChangeArrowheads="1"/>
          </p:cNvSpPr>
          <p:nvPr>
            <p:ph type="body" idx="1"/>
          </p:nvPr>
        </p:nvSpPr>
        <p:spPr>
          <a:noFill/>
          <a:ln/>
        </p:spPr>
        <p:txBody>
          <a:bodyPr/>
          <a:lstStyle/>
          <a:p>
            <a:r>
              <a:rPr lang="de-CH"/>
              <a:t>Amnesien</a:t>
            </a:r>
          </a:p>
          <a:p>
            <a:r>
              <a:rPr lang="de-CH"/>
              <a:t>Entfremdungserleben</a:t>
            </a:r>
          </a:p>
          <a:p>
            <a:r>
              <a:rPr lang="de-CH"/>
              <a:t>Stimmenhören im Kopf</a:t>
            </a:r>
          </a:p>
          <a:p>
            <a:r>
              <a:rPr lang="de-CH"/>
              <a:t>Manifestationen von Identitätswechseln</a:t>
            </a:r>
          </a:p>
          <a:p>
            <a:pPr lvl="3">
              <a:buSzPct val="75000"/>
            </a:pPr>
            <a:r>
              <a:rPr lang="de-CH"/>
              <a:t>Finden von Sachen, an deren Erwerb man sich nicht erinnern kann</a:t>
            </a:r>
          </a:p>
          <a:p>
            <a:pPr lvl="3">
              <a:buSzPct val="75000"/>
            </a:pPr>
            <a:r>
              <a:rPr lang="de-CH"/>
              <a:t>Fortlaufende innere verbale und schriftliche Dialoge</a:t>
            </a:r>
          </a:p>
          <a:p>
            <a:pPr lvl="3">
              <a:buSzPct val="75000"/>
            </a:pPr>
            <a:r>
              <a:rPr lang="de-CH"/>
              <a:t>spontane Altersregressionen</a:t>
            </a:r>
          </a:p>
          <a:p>
            <a:pPr lvl="3">
              <a:buSzPct val="75000"/>
            </a:pPr>
            <a:r>
              <a:rPr lang="de-CH"/>
              <a:t>Verwendung der 3. Person (“er”, “sie”, “wir”) für sich selbst</a:t>
            </a:r>
          </a:p>
        </p:txBody>
      </p:sp>
      <p:sp>
        <p:nvSpPr>
          <p:cNvPr id="65540" name="Rectangle 4"/>
          <p:cNvSpPr>
            <a:spLocks noChangeArrowheads="1"/>
          </p:cNvSpPr>
          <p:nvPr/>
        </p:nvSpPr>
        <p:spPr bwMode="auto">
          <a:xfrm>
            <a:off x="5465763" y="6189663"/>
            <a:ext cx="26654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de-CH" sz="1400">
                <a:latin typeface="Book Antiqua" pitchFamily="18" charset="0"/>
              </a:rPr>
              <a:t>nach Gleaves 1996 und Kluft 1996</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ln/>
        </p:spPr>
        <p:txBody>
          <a:bodyPr/>
          <a:lstStyle/>
          <a:p>
            <a:r>
              <a:rPr lang="de-CH" sz="3500"/>
              <a:t>Dissoziative Identitätsstörung -</a:t>
            </a:r>
            <a:br>
              <a:rPr lang="de-CH" sz="3500"/>
            </a:br>
            <a:r>
              <a:rPr lang="de-CH" sz="3500"/>
              <a:t>posttraumatische Störung</a:t>
            </a:r>
          </a:p>
        </p:txBody>
      </p:sp>
      <p:sp>
        <p:nvSpPr>
          <p:cNvPr id="73731" name="Rectangle 3"/>
          <p:cNvSpPr>
            <a:spLocks noGrp="1" noChangeArrowheads="1"/>
          </p:cNvSpPr>
          <p:nvPr>
            <p:ph type="body" idx="1"/>
          </p:nvPr>
        </p:nvSpPr>
        <p:spPr>
          <a:noFill/>
          <a:ln/>
        </p:spPr>
        <p:txBody>
          <a:bodyPr/>
          <a:lstStyle/>
          <a:p>
            <a:r>
              <a:rPr lang="de-CH"/>
              <a:t>Nachweis von langandauernden schweren frühkindlichen </a:t>
            </a:r>
            <a:r>
              <a:rPr lang="de-CH" b="1"/>
              <a:t>Traumatisierungen</a:t>
            </a:r>
            <a:r>
              <a:rPr lang="de-CH"/>
              <a:t> in Form von sexuellen, körperlichen und emotionalen Misshandlungen:				</a:t>
            </a:r>
            <a:r>
              <a:rPr lang="de-CH" b="1"/>
              <a:t>bei um 90%</a:t>
            </a:r>
          </a:p>
          <a:p>
            <a:pPr>
              <a:buFont typeface="Monotype Sorts" charset="0"/>
              <a:buNone/>
            </a:pPr>
            <a:endParaRPr lang="de-CH" b="1"/>
          </a:p>
          <a:p>
            <a:pPr>
              <a:buFont typeface="Monotype Sorts" charset="0"/>
              <a:buNone/>
            </a:pPr>
            <a:endParaRPr lang="de-CH"/>
          </a:p>
          <a:p>
            <a:pPr>
              <a:buFont typeface="Monotype Sorts" charset="0"/>
              <a:buNone/>
            </a:pPr>
            <a:endParaRPr lang="de-CH"/>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noFill/>
          <a:ln/>
        </p:spPr>
        <p:txBody>
          <a:bodyPr/>
          <a:lstStyle/>
          <a:p>
            <a:r>
              <a:rPr lang="de-CH" sz="3500"/>
              <a:t>Dissoziative Störungen - </a:t>
            </a:r>
            <a:br>
              <a:rPr lang="de-CH" sz="3500"/>
            </a:br>
            <a:r>
              <a:rPr lang="de-CH" sz="3500"/>
              <a:t>Klinische Diagnostik</a:t>
            </a:r>
          </a:p>
        </p:txBody>
      </p:sp>
      <p:sp>
        <p:nvSpPr>
          <p:cNvPr id="86019" name="Rectangle 3"/>
          <p:cNvSpPr>
            <a:spLocks noGrp="1" noChangeArrowheads="1"/>
          </p:cNvSpPr>
          <p:nvPr>
            <p:ph type="body" idx="1"/>
          </p:nvPr>
        </p:nvSpPr>
        <p:spPr>
          <a:noFill/>
          <a:ln/>
        </p:spPr>
        <p:txBody>
          <a:bodyPr/>
          <a:lstStyle/>
          <a:p>
            <a:r>
              <a:rPr lang="de-CH"/>
              <a:t>Viele suchen wegen Folgeproblemen oder Begleiterscheinungen Hilfe (Depression, Essstörung etc.)</a:t>
            </a:r>
          </a:p>
          <a:p>
            <a:r>
              <a:rPr lang="de-CH"/>
              <a:t>Viele versuchen dissoziative Symptome gezielt zu verstecken oder zu bagatellisieren</a:t>
            </a:r>
          </a:p>
          <a:p>
            <a:r>
              <a:rPr lang="de-CH"/>
              <a:t>Auf Risikofaktoren und diskrete Symptome achten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a:ln/>
        </p:spPr>
        <p:txBody>
          <a:bodyPr/>
          <a:lstStyle/>
          <a:p>
            <a:r>
              <a:rPr lang="de-CH" sz="3500"/>
              <a:t>Dissoziative Identitätsstörung -</a:t>
            </a:r>
            <a:br>
              <a:rPr lang="de-CH" sz="3500"/>
            </a:br>
            <a:r>
              <a:rPr lang="de-CH" sz="3500"/>
              <a:t>Behandlung</a:t>
            </a:r>
          </a:p>
        </p:txBody>
      </p:sp>
      <p:sp>
        <p:nvSpPr>
          <p:cNvPr id="96259" name="Rectangle 3"/>
          <p:cNvSpPr>
            <a:spLocks noGrp="1" noChangeArrowheads="1"/>
          </p:cNvSpPr>
          <p:nvPr>
            <p:ph type="body" idx="1"/>
          </p:nvPr>
        </p:nvSpPr>
        <p:spPr>
          <a:noFill/>
          <a:ln/>
        </p:spPr>
        <p:txBody>
          <a:bodyPr/>
          <a:lstStyle/>
          <a:p>
            <a:pPr>
              <a:buFont typeface="Monotype Sorts" charset="0"/>
              <a:buNone/>
            </a:pPr>
            <a:r>
              <a:rPr lang="de-CH" b="1"/>
              <a:t>Primärziel</a:t>
            </a:r>
            <a:endParaRPr lang="de-CH"/>
          </a:p>
          <a:p>
            <a:r>
              <a:rPr lang="de-CH" sz="3000"/>
              <a:t>Förderung innerer Verbundenheit und der Beziehungen zwischen alternierenden Persönlichkeitsanteilen</a:t>
            </a:r>
          </a:p>
          <a:p>
            <a:r>
              <a:rPr lang="de-CH" sz="3000"/>
              <a:t>Entwicklung eines zunehmenden Gefühls für einheitliches und alltagstaugliches Selbst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noFill/>
          <a:ln/>
        </p:spPr>
        <p:txBody>
          <a:bodyPr/>
          <a:lstStyle/>
          <a:p>
            <a:r>
              <a:rPr lang="de-CH" sz="3500"/>
              <a:t>Dissoziative Identitätsstörung -</a:t>
            </a:r>
            <a:br>
              <a:rPr lang="de-CH" sz="3500"/>
            </a:br>
            <a:r>
              <a:rPr lang="de-CH" sz="3500"/>
              <a:t>Behandlung</a:t>
            </a:r>
          </a:p>
        </p:txBody>
      </p:sp>
      <p:sp>
        <p:nvSpPr>
          <p:cNvPr id="98307" name="Rectangle 3"/>
          <p:cNvSpPr>
            <a:spLocks noGrp="1" noChangeArrowheads="1"/>
          </p:cNvSpPr>
          <p:nvPr>
            <p:ph type="body" idx="1"/>
          </p:nvPr>
        </p:nvSpPr>
        <p:spPr>
          <a:noFill/>
          <a:ln/>
        </p:spPr>
        <p:txBody>
          <a:bodyPr/>
          <a:lstStyle/>
          <a:p>
            <a:pPr>
              <a:buFont typeface="Monotype Sorts" charset="0"/>
              <a:buNone/>
            </a:pPr>
            <a:r>
              <a:rPr lang="de-CH" b="1"/>
              <a:t>Übergeordnetes Therapieziel</a:t>
            </a:r>
          </a:p>
          <a:p>
            <a:r>
              <a:rPr lang="de-CH"/>
              <a:t>vollständige Integration aller Teilidentitäten in die Gesamt-persönlichkeit</a:t>
            </a:r>
          </a:p>
          <a:p>
            <a:endParaRPr lang="de-CH"/>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noFill/>
          <a:ln/>
        </p:spPr>
        <p:txBody>
          <a:bodyPr/>
          <a:lstStyle/>
          <a:p>
            <a:r>
              <a:rPr lang="de-CH" sz="3500"/>
              <a:t>Dissoziative Identitätsstörung -</a:t>
            </a:r>
            <a:br>
              <a:rPr lang="de-CH" sz="3500"/>
            </a:br>
            <a:r>
              <a:rPr lang="de-CH" sz="3500"/>
              <a:t>Behandlung</a:t>
            </a:r>
          </a:p>
        </p:txBody>
      </p:sp>
      <p:sp>
        <p:nvSpPr>
          <p:cNvPr id="102403" name="Rectangle 3"/>
          <p:cNvSpPr>
            <a:spLocks noGrp="1" noChangeArrowheads="1"/>
          </p:cNvSpPr>
          <p:nvPr>
            <p:ph type="body" idx="1"/>
          </p:nvPr>
        </p:nvSpPr>
        <p:spPr>
          <a:noFill/>
          <a:ln/>
        </p:spPr>
        <p:txBody>
          <a:bodyPr/>
          <a:lstStyle/>
          <a:p>
            <a:pPr>
              <a:buFont typeface="Monotype Sorts" charset="0"/>
              <a:buNone/>
            </a:pPr>
            <a:r>
              <a:rPr lang="de-CH" b="1"/>
              <a:t>4 Phasen</a:t>
            </a:r>
          </a:p>
          <a:p>
            <a:r>
              <a:rPr lang="de-CH" sz="3000"/>
              <a:t>Aufbau der therapeutischen Beziehung und Stabilisierung</a:t>
            </a:r>
          </a:p>
          <a:p>
            <a:r>
              <a:rPr lang="de-CH" sz="3000"/>
              <a:t>Förderung der Kommunikation zwischen den Teilpersönlichkeiten</a:t>
            </a:r>
          </a:p>
          <a:p>
            <a:r>
              <a:rPr lang="de-CH" sz="3000"/>
              <a:t>Traumabearbeitung und Integration der Teilpersönlichkeiten</a:t>
            </a:r>
          </a:p>
          <a:p>
            <a:r>
              <a:rPr lang="de-CH" sz="3000"/>
              <a:t>postintegrative Psychotherapie</a:t>
            </a:r>
          </a:p>
        </p:txBody>
      </p:sp>
      <p:sp>
        <p:nvSpPr>
          <p:cNvPr id="102404" name="Rectangle 4"/>
          <p:cNvSpPr>
            <a:spLocks noChangeArrowheads="1"/>
          </p:cNvSpPr>
          <p:nvPr/>
        </p:nvSpPr>
        <p:spPr bwMode="auto">
          <a:xfrm>
            <a:off x="6919913" y="6096000"/>
            <a:ext cx="111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de-CH" sz="1600">
                <a:latin typeface="Book Antiqua" pitchFamily="18" charset="0"/>
              </a:rPr>
              <a:t>Kluft, 1999</a:t>
            </a:r>
          </a:p>
        </p:txBody>
      </p:sp>
    </p:spTree>
  </p:cSld>
  <p:clrMapOvr>
    <a:masterClrMapping/>
  </p:clrMapOvr>
  <p:transition/>
</p:sld>
</file>

<file path=ppt/theme/theme1.xml><?xml version="1.0" encoding="utf-8"?>
<a:theme xmlns:a="http://schemas.openxmlformats.org/drawingml/2006/main" name="blaulinb.ppt - Linien auf Blau">
  <a:themeElements>
    <a:clrScheme name="">
      <a:dk1>
        <a:srgbClr val="00279F"/>
      </a:dk1>
      <a:lt1>
        <a:srgbClr val="FFFFFF"/>
      </a:lt1>
      <a:dk2>
        <a:srgbClr val="000000"/>
      </a:dk2>
      <a:lt2>
        <a:srgbClr val="FFFF00"/>
      </a:lt2>
      <a:accent1>
        <a:srgbClr val="EF9100"/>
      </a:accent1>
      <a:accent2>
        <a:srgbClr val="114FFB"/>
      </a:accent2>
      <a:accent3>
        <a:srgbClr val="AAAAAA"/>
      </a:accent3>
      <a:accent4>
        <a:srgbClr val="DADADA"/>
      </a:accent4>
      <a:accent5>
        <a:srgbClr val="F6C7AA"/>
      </a:accent5>
      <a:accent6>
        <a:srgbClr val="0E47E3"/>
      </a:accent6>
      <a:hlink>
        <a:srgbClr val="F95AB7"/>
      </a:hlink>
      <a:folHlink>
        <a:srgbClr val="919191"/>
      </a:folHlink>
    </a:clrScheme>
    <a:fontScheme name="blaulinb.ppt - Linien auf Blau">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ulinb.ppt - Linien auf Bla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ulinb.ppt - Linien auf Bla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ulinb.ppt - Linien auf Bla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ulinb.ppt - Linien auf Bla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ulinb.ppt - Linien auf Bla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ulinb.ppt - Linien auf Bla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ulinb.ppt - Linien auf Bla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ulinb.ppt - Linien auf Bla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ulinb.ppt - Linien auf Bla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ulinb.ppt - Linien auf Bla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ulinb.ppt - Linien auf Bla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ulinb.ppt - Linien auf Bla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!IIDISSO</Template>
  <TotalTime>0</TotalTime>
  <Words>410</Words>
  <Application>Microsoft Office PowerPoint</Application>
  <PresentationFormat>Bildschirmpräsentation (4:3)</PresentationFormat>
  <Paragraphs>67</Paragraphs>
  <Slides>12</Slides>
  <Notes>9</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Times New Roman</vt:lpstr>
      <vt:lpstr>Arial</vt:lpstr>
      <vt:lpstr>Monotype Sorts</vt:lpstr>
      <vt:lpstr>Book Antiqua</vt:lpstr>
      <vt:lpstr>blaulinb.ppt - Linien auf Blau</vt:lpstr>
      <vt:lpstr>Dissoziation: Definition</vt:lpstr>
      <vt:lpstr>Dissoziative Identitätsstörung</vt:lpstr>
      <vt:lpstr>Dissoziative Identitätsstörung</vt:lpstr>
      <vt:lpstr>Dissoziative Identitätsstörung - Klinisches Erscheinungsbild</vt:lpstr>
      <vt:lpstr>Dissoziative Identitätsstörung - posttraumatische Störung</vt:lpstr>
      <vt:lpstr>Dissoziative Störungen -  Klinische Diagnostik</vt:lpstr>
      <vt:lpstr>Dissoziative Identitätsstörung - Behandlung</vt:lpstr>
      <vt:lpstr>Dissoziative Identitätsstörung - Behandlung</vt:lpstr>
      <vt:lpstr>Dissoziative Identitätsstörung - Behandlung</vt:lpstr>
      <vt:lpstr>Dissoziative Identitätsstörung – Psychotherapie und Seelsorge</vt:lpstr>
      <vt:lpstr>Dissoziative Identitätsstörung – Psychotherapie und Seelsorge</vt:lpstr>
      <vt:lpstr>Dissoziative Identitätsstörung – Psychotherapie und Seelsorge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SEMPS</dc:creator>
  <cp:lastModifiedBy>SEMPS</cp:lastModifiedBy>
  <cp:revision>5</cp:revision>
  <dcterms:created xsi:type="dcterms:W3CDTF">1601-01-01T00:00:00Z</dcterms:created>
  <dcterms:modified xsi:type="dcterms:W3CDTF">2011-08-04T08:04:42Z</dcterms:modified>
</cp:coreProperties>
</file>