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7" r:id="rId2"/>
    <p:sldId id="29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98" r:id="rId26"/>
    <p:sldId id="283" r:id="rId27"/>
    <p:sldId id="284" r:id="rId28"/>
    <p:sldId id="285" r:id="rId29"/>
    <p:sldId id="286" r:id="rId30"/>
    <p:sldId id="287" r:id="rId31"/>
    <p:sldId id="288" r:id="rId32"/>
    <p:sldId id="289" r:id="rId33"/>
    <p:sldId id="290" r:id="rId34"/>
    <p:sldId id="303" r:id="rId35"/>
    <p:sldId id="302" r:id="rId36"/>
    <p:sldId id="292" r:id="rId37"/>
    <p:sldId id="293" r:id="rId38"/>
    <p:sldId id="294" r:id="rId39"/>
    <p:sldId id="295" r:id="rId40"/>
    <p:sldId id="296" r:id="rId41"/>
  </p:sldIdLst>
  <p:sldSz cx="10080625"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12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7EEA815-AD9F-4CD7-9443-153E2DEFCE05}" type="datetimeFigureOut">
              <a:rPr lang="de-CH"/>
              <a:pPr>
                <a:defRPr/>
              </a:pPr>
              <a:t>11.02.2017</a:t>
            </a:fld>
            <a:endParaRPr lang="de-CH"/>
          </a:p>
        </p:txBody>
      </p:sp>
      <p:sp>
        <p:nvSpPr>
          <p:cNvPr id="4" name="Folienbildplatzhalter 3"/>
          <p:cNvSpPr>
            <a:spLocks noGrp="1" noRot="1" noChangeAspect="1"/>
          </p:cNvSpPr>
          <p:nvPr>
            <p:ph type="sldImg" idx="2"/>
          </p:nvPr>
        </p:nvSpPr>
        <p:spPr>
          <a:xfrm>
            <a:off x="1160463" y="1143000"/>
            <a:ext cx="4537075" cy="308610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15A31C8-2DC9-477B-8AD7-E0095982365D}" type="slidenum">
              <a:rPr lang="de-CH"/>
              <a:pPr>
                <a:defRPr/>
              </a:pPr>
              <a:t>‹Nr.›</a:t>
            </a:fld>
            <a:endParaRPr lang="de-C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84900A-E1AA-4E78-A55D-2E9FBD4331EE}" type="slidenum">
              <a:rPr lang="de-DE" altLang="de-DE" b="1">
                <a:solidFill>
                  <a:srgbClr val="FFCC00"/>
                </a:solidFill>
                <a:latin typeface="Arial" panose="020B0604020202020204" pitchFamily="34" charset="0"/>
              </a:rPr>
              <a:pPr fontAlgn="base">
                <a:spcBef>
                  <a:spcPct val="0"/>
                </a:spcBef>
                <a:spcAft>
                  <a:spcPct val="0"/>
                </a:spcAft>
              </a:pPr>
              <a:t>1</a:t>
            </a:fld>
            <a:endParaRPr lang="de-DE" altLang="de-DE" b="1">
              <a:solidFill>
                <a:srgbClr val="FFCC00"/>
              </a:solidFill>
              <a:latin typeface="Arial" panose="020B0604020202020204" pitchFamily="34" charset="0"/>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0018A6-2C67-42D9-94D4-DAE91FBFEFC7}" type="slidenum">
              <a:rPr lang="de-DE" altLang="de-DE" b="1">
                <a:solidFill>
                  <a:srgbClr val="FFCC00"/>
                </a:solidFill>
                <a:latin typeface="Arial" panose="020B0604020202020204" pitchFamily="34" charset="0"/>
              </a:rPr>
              <a:pPr fontAlgn="base">
                <a:spcBef>
                  <a:spcPct val="0"/>
                </a:spcBef>
                <a:spcAft>
                  <a:spcPct val="0"/>
                </a:spcAft>
              </a:pPr>
              <a:t>11</a:t>
            </a:fld>
            <a:endParaRPr lang="de-DE" altLang="de-DE" b="1">
              <a:solidFill>
                <a:srgbClr val="FFCC00"/>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D08045-EB8A-4C0A-AE0C-B916D0412F3A}" type="slidenum">
              <a:rPr lang="de-DE" altLang="de-DE" b="1">
                <a:solidFill>
                  <a:srgbClr val="FFCC00"/>
                </a:solidFill>
                <a:latin typeface="Arial" panose="020B0604020202020204" pitchFamily="34" charset="0"/>
              </a:rPr>
              <a:pPr fontAlgn="base">
                <a:spcBef>
                  <a:spcPct val="0"/>
                </a:spcBef>
                <a:spcAft>
                  <a:spcPct val="0"/>
                </a:spcAft>
              </a:pPr>
              <a:t>13</a:t>
            </a:fld>
            <a:endParaRPr lang="de-DE" altLang="de-DE" b="1">
              <a:solidFill>
                <a:srgbClr val="FFCC00"/>
              </a:solidFill>
              <a:latin typeface="Arial" panose="020B0604020202020204"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88DFC3-87C8-446C-8DF9-ADEDFBBF5F60}" type="slidenum">
              <a:rPr lang="de-DE" altLang="de-DE" b="1">
                <a:solidFill>
                  <a:srgbClr val="FFCC00"/>
                </a:solidFill>
                <a:latin typeface="Arial" panose="020B0604020202020204" pitchFamily="34" charset="0"/>
              </a:rPr>
              <a:pPr fontAlgn="base">
                <a:spcBef>
                  <a:spcPct val="0"/>
                </a:spcBef>
                <a:spcAft>
                  <a:spcPct val="0"/>
                </a:spcAft>
              </a:pPr>
              <a:t>14</a:t>
            </a:fld>
            <a:endParaRPr lang="de-DE" altLang="de-DE" b="1">
              <a:solidFill>
                <a:srgbClr val="FFCC00"/>
              </a:solidFill>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620A6A-7DD6-4C9C-990B-01BD1FA90E21}" type="slidenum">
              <a:rPr lang="de-DE" altLang="de-DE" b="1">
                <a:solidFill>
                  <a:srgbClr val="FFCC00"/>
                </a:solidFill>
                <a:latin typeface="Arial" panose="020B0604020202020204" pitchFamily="34" charset="0"/>
              </a:rPr>
              <a:pPr fontAlgn="base">
                <a:spcBef>
                  <a:spcPct val="0"/>
                </a:spcBef>
                <a:spcAft>
                  <a:spcPct val="0"/>
                </a:spcAft>
              </a:pPr>
              <a:t>15</a:t>
            </a:fld>
            <a:endParaRPr lang="de-DE" altLang="de-DE" b="1">
              <a:solidFill>
                <a:srgbClr val="FFCC00"/>
              </a:solidFill>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930275" y="4660900"/>
            <a:ext cx="5037138" cy="495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de-DE" altLang="de-DE" sz="900"/>
              <a:t>1. Ich nehme feine Veränderungen in meiner Umgebung wahr.</a:t>
            </a:r>
          </a:p>
          <a:p>
            <a:pPr>
              <a:lnSpc>
                <a:spcPct val="80000"/>
              </a:lnSpc>
              <a:spcBef>
                <a:spcPct val="0"/>
              </a:spcBef>
            </a:pPr>
            <a:r>
              <a:rPr lang="de-DE" altLang="de-DE" sz="900"/>
              <a:t>2. Die Stimmungen anderer Menschen beeinflussen mich.</a:t>
            </a:r>
          </a:p>
          <a:p>
            <a:pPr>
              <a:lnSpc>
                <a:spcPct val="80000"/>
              </a:lnSpc>
              <a:spcBef>
                <a:spcPct val="0"/>
              </a:spcBef>
            </a:pPr>
            <a:r>
              <a:rPr lang="de-DE" altLang="de-DE" sz="900"/>
              <a:t>3. Ich reagiere eher empfindlich auf körperlichen Schmerz.</a:t>
            </a:r>
          </a:p>
          <a:p>
            <a:pPr>
              <a:lnSpc>
                <a:spcPct val="80000"/>
              </a:lnSpc>
              <a:spcBef>
                <a:spcPct val="0"/>
              </a:spcBef>
            </a:pPr>
            <a:r>
              <a:rPr lang="de-DE" altLang="de-DE" sz="900"/>
              <a:t>4. Ich habe an geschäftigen Tagen das Bedürfnis, mich zurückzuziehen - entweder in ein dunkles Zimmer oder an einen anderen Ort, wo ich allein sein kann.</a:t>
            </a:r>
          </a:p>
          <a:p>
            <a:pPr>
              <a:lnSpc>
                <a:spcPct val="80000"/>
              </a:lnSpc>
              <a:spcBef>
                <a:spcPct val="0"/>
              </a:spcBef>
            </a:pPr>
            <a:r>
              <a:rPr lang="de-DE" altLang="de-DE" sz="900"/>
              <a:t>5. Auf Koffein reagiere ich heftiger als viele andere Menschen.</a:t>
            </a:r>
          </a:p>
          <a:p>
            <a:pPr>
              <a:lnSpc>
                <a:spcPct val="80000"/>
              </a:lnSpc>
              <a:spcBef>
                <a:spcPct val="0"/>
              </a:spcBef>
            </a:pPr>
            <a:r>
              <a:rPr lang="de-DE" altLang="de-DE" sz="900"/>
              <a:t>6. Ich fühle mich schnell überwältigt von Dingen wie grellen Lichtern, starken Gerüchen, rauhen Textilien auf meiner Haut oder Sirenen (Polizei, Krankenwagen) in meiner Nähe.</a:t>
            </a:r>
          </a:p>
          <a:p>
            <a:pPr>
              <a:lnSpc>
                <a:spcPct val="80000"/>
              </a:lnSpc>
              <a:spcBef>
                <a:spcPct val="0"/>
              </a:spcBef>
            </a:pPr>
            <a:r>
              <a:rPr lang="de-DE" altLang="de-DE" sz="900"/>
              <a:t>7. Laute Geräusche bereiten mir Unbehagen.</a:t>
            </a:r>
          </a:p>
          <a:p>
            <a:pPr>
              <a:lnSpc>
                <a:spcPct val="80000"/>
              </a:lnSpc>
              <a:spcBef>
                <a:spcPct val="0"/>
              </a:spcBef>
            </a:pPr>
            <a:r>
              <a:rPr lang="de-DE" altLang="de-DE" sz="900"/>
              <a:t>8. Kunstvolle Musik bewegt mich tief.</a:t>
            </a:r>
          </a:p>
          <a:p>
            <a:pPr>
              <a:lnSpc>
                <a:spcPct val="80000"/>
              </a:lnSpc>
              <a:spcBef>
                <a:spcPct val="0"/>
              </a:spcBef>
            </a:pPr>
            <a:r>
              <a:rPr lang="de-DE" altLang="de-DE" sz="900"/>
              <a:t>9. Manchmal liegen meine Nerven derart blank, dass ich nur noch alleine sein möchte.</a:t>
            </a:r>
          </a:p>
          <a:p>
            <a:pPr>
              <a:lnSpc>
                <a:spcPct val="80000"/>
              </a:lnSpc>
              <a:spcBef>
                <a:spcPct val="0"/>
              </a:spcBef>
            </a:pPr>
            <a:r>
              <a:rPr lang="de-DE" altLang="de-DE" sz="900"/>
              <a:t>10. Ich bin ein gewissenhafter Mensch.</a:t>
            </a:r>
          </a:p>
          <a:p>
            <a:pPr>
              <a:lnSpc>
                <a:spcPct val="80000"/>
              </a:lnSpc>
              <a:spcBef>
                <a:spcPct val="0"/>
              </a:spcBef>
            </a:pPr>
            <a:r>
              <a:rPr lang="de-DE" altLang="de-DE" sz="900"/>
              <a:t>11. Ich bin schreckhaft.</a:t>
            </a:r>
          </a:p>
          <a:p>
            <a:pPr>
              <a:lnSpc>
                <a:spcPct val="80000"/>
              </a:lnSpc>
              <a:spcBef>
                <a:spcPct val="0"/>
              </a:spcBef>
            </a:pPr>
            <a:r>
              <a:rPr lang="de-DE" altLang="de-DE" sz="900"/>
              <a:t>12. Es bringt mich leicht aus der Fassung, wenn ich in kurzer Zeit viel erledigen muß.</a:t>
            </a:r>
          </a:p>
          <a:p>
            <a:pPr>
              <a:lnSpc>
                <a:spcPct val="80000"/>
              </a:lnSpc>
              <a:spcBef>
                <a:spcPct val="0"/>
              </a:spcBef>
            </a:pPr>
            <a:r>
              <a:rPr lang="de-DE" altLang="de-DE" sz="900"/>
              <a:t>13. Wenn andere Menschen sich in einer Umgebung unwohl fühlen, weiß ich eher als manch andere, was notwendig ist, um Wohlbefinden herzustellen (z.B. durch eine Veränderung der Beleuchtung oder der Sitzordnung).</a:t>
            </a:r>
          </a:p>
          <a:p>
            <a:pPr>
              <a:lnSpc>
                <a:spcPct val="80000"/>
              </a:lnSpc>
              <a:spcBef>
                <a:spcPct val="0"/>
              </a:spcBef>
            </a:pPr>
            <a:r>
              <a:rPr lang="de-DE" altLang="de-DE" sz="900"/>
              <a:t>14. Ich werde ärgerlich, wenn man von mir erwartet, zu viele Dinge gleichzeitig zu tun.</a:t>
            </a:r>
          </a:p>
          <a:p>
            <a:pPr>
              <a:lnSpc>
                <a:spcPct val="80000"/>
              </a:lnSpc>
              <a:spcBef>
                <a:spcPct val="0"/>
              </a:spcBef>
            </a:pPr>
            <a:r>
              <a:rPr lang="de-DE" altLang="de-DE" sz="900"/>
              <a:t>15. Ich gebe mir grosse Mühe, Fehler zu vermeiden oder nichts zu vergessen.</a:t>
            </a:r>
          </a:p>
          <a:p>
            <a:pPr>
              <a:lnSpc>
                <a:spcPct val="80000"/>
              </a:lnSpc>
              <a:spcBef>
                <a:spcPct val="0"/>
              </a:spcBef>
            </a:pPr>
            <a:r>
              <a:rPr lang="de-DE" altLang="de-DE" sz="900"/>
              <a:t>16. Fernsehsendungen und Spielfilme mit Gewaltszenen meide ich.</a:t>
            </a:r>
          </a:p>
          <a:p>
            <a:pPr>
              <a:lnSpc>
                <a:spcPct val="80000"/>
              </a:lnSpc>
              <a:spcBef>
                <a:spcPct val="0"/>
              </a:spcBef>
            </a:pPr>
            <a:r>
              <a:rPr lang="de-DE" altLang="de-DE" sz="900"/>
              <a:t>17. Ich fühle mich unangenehm erregt, wenn sich um mich herum viel abspielt.</a:t>
            </a:r>
          </a:p>
          <a:p>
            <a:pPr>
              <a:lnSpc>
                <a:spcPct val="80000"/>
              </a:lnSpc>
              <a:spcBef>
                <a:spcPct val="0"/>
              </a:spcBef>
            </a:pPr>
            <a:r>
              <a:rPr lang="de-DE" altLang="de-DE" sz="900"/>
              <a:t>18. Hungergefühle stören nachhaltig meine Konzentration und beeinträchtigen meine Stimmung.</a:t>
            </a:r>
          </a:p>
          <a:p>
            <a:pPr>
              <a:lnSpc>
                <a:spcPct val="80000"/>
              </a:lnSpc>
              <a:spcBef>
                <a:spcPct val="0"/>
              </a:spcBef>
            </a:pPr>
            <a:r>
              <a:rPr lang="de-DE" altLang="de-DE" sz="900"/>
              <a:t>19. Veränderungen in meinem Leben treffen mich sehr heftig.</a:t>
            </a:r>
          </a:p>
          <a:p>
            <a:pPr>
              <a:lnSpc>
                <a:spcPct val="80000"/>
              </a:lnSpc>
              <a:spcBef>
                <a:spcPct val="0"/>
              </a:spcBef>
            </a:pPr>
            <a:r>
              <a:rPr lang="de-DE" altLang="de-DE" sz="900"/>
              <a:t>20. Ich bemerke und genieße feine Düfte, Geschmäcker, Klänge oder Kunstwerke.</a:t>
            </a:r>
          </a:p>
          <a:p>
            <a:pPr>
              <a:lnSpc>
                <a:spcPct val="80000"/>
              </a:lnSpc>
              <a:spcBef>
                <a:spcPct val="0"/>
              </a:spcBef>
            </a:pPr>
            <a:r>
              <a:rPr lang="de-DE" altLang="de-DE" sz="900"/>
              <a:t>21. Ich empfinde es als unangenehm, wenn ich mich mit mehreren Dingen gleichzeitig beschäftigen muß.</a:t>
            </a:r>
          </a:p>
          <a:p>
            <a:pPr>
              <a:lnSpc>
                <a:spcPct val="80000"/>
              </a:lnSpc>
              <a:spcBef>
                <a:spcPct val="0"/>
              </a:spcBef>
            </a:pPr>
            <a:r>
              <a:rPr lang="de-DE" altLang="de-DE" sz="900"/>
              <a:t>22. Für mich ist es sehr wichtig, mein Leben so zu organisieren, dass ich Situationen vermeide, in denen ich mich ärgern muß oder die mich überwältigen.</a:t>
            </a:r>
          </a:p>
          <a:p>
            <a:pPr>
              <a:lnSpc>
                <a:spcPct val="80000"/>
              </a:lnSpc>
              <a:spcBef>
                <a:spcPct val="0"/>
              </a:spcBef>
            </a:pPr>
            <a:r>
              <a:rPr lang="de-DE" altLang="de-DE" sz="900"/>
              <a:t>23. Laute Geräusche, chaotische Szenen und ähnlich starke Reize stören mich.</a:t>
            </a:r>
          </a:p>
          <a:p>
            <a:pPr>
              <a:lnSpc>
                <a:spcPct val="80000"/>
              </a:lnSpc>
              <a:spcBef>
                <a:spcPct val="0"/>
              </a:spcBef>
            </a:pPr>
            <a:r>
              <a:rPr lang="de-DE" altLang="de-DE" sz="900"/>
              <a:t>24. Wenn ich mit anderen Menschen konkurrieren muß oder beobachtet werde, während ich eine Aufgabe erfülle, macht mich das so nervös und unsicher, dass ich weitaus schlechter abschneide als ich eigentlich könnte.</a:t>
            </a:r>
          </a:p>
          <a:p>
            <a:pPr>
              <a:lnSpc>
                <a:spcPct val="80000"/>
              </a:lnSpc>
              <a:spcBef>
                <a:spcPct val="0"/>
              </a:spcBef>
            </a:pPr>
            <a:r>
              <a:rPr lang="de-DE" altLang="de-DE" sz="900"/>
              <a:t>25. Als Kind haben meine Eltern und Lehrer mich als sensibel oder schüchtern angesehen.</a:t>
            </a:r>
          </a:p>
          <a:p>
            <a:pPr>
              <a:lnSpc>
                <a:spcPct val="80000"/>
              </a:lnSpc>
              <a:spcBef>
                <a:spcPct val="0"/>
              </a:spcBef>
            </a:pPr>
            <a:r>
              <a:rPr lang="de-DE" altLang="de-DE" sz="900"/>
              <a:t>Hinweise zur Auswertung: Wenn Sie 12 oder mehr Fragen mit Ja beantworten, so haben Sie wahrscheinlich eine sensible Grundstruktur. Allerdings ist der Test nicht ein exaktes Messinstrument, sondern eher eine Hilfe, diejenigen Erfahrung zu beschreiben, die zur Sensibilität  gehören.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94365A-3833-483E-BE73-38655AA2578B}" type="slidenum">
              <a:rPr lang="de-DE" altLang="de-DE" b="1">
                <a:solidFill>
                  <a:srgbClr val="FFCC00"/>
                </a:solidFill>
                <a:latin typeface="Arial" panose="020B0604020202020204" pitchFamily="34" charset="0"/>
              </a:rPr>
              <a:pPr fontAlgn="base">
                <a:spcBef>
                  <a:spcPct val="0"/>
                </a:spcBef>
                <a:spcAft>
                  <a:spcPct val="0"/>
                </a:spcAft>
              </a:pPr>
              <a:t>16</a:t>
            </a:fld>
            <a:endParaRPr lang="de-DE" altLang="de-DE" b="1">
              <a:solidFill>
                <a:srgbClr val="FFCC00"/>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30275" y="4660900"/>
            <a:ext cx="5037138" cy="495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de-DE" altLang="de-DE" sz="900"/>
              <a:t>1. Ich nehme feine Veränderungen in meiner Umgebung wahr.</a:t>
            </a:r>
          </a:p>
          <a:p>
            <a:pPr>
              <a:lnSpc>
                <a:spcPct val="80000"/>
              </a:lnSpc>
              <a:spcBef>
                <a:spcPct val="0"/>
              </a:spcBef>
            </a:pPr>
            <a:r>
              <a:rPr lang="de-DE" altLang="de-DE" sz="900"/>
              <a:t>2. Die Stimmungen anderer Menschen beeinflussen mich.</a:t>
            </a:r>
          </a:p>
          <a:p>
            <a:pPr>
              <a:lnSpc>
                <a:spcPct val="80000"/>
              </a:lnSpc>
              <a:spcBef>
                <a:spcPct val="0"/>
              </a:spcBef>
            </a:pPr>
            <a:r>
              <a:rPr lang="de-DE" altLang="de-DE" sz="900"/>
              <a:t>3. Ich reagiere eher empfindlich auf körperlichen Schmerz.</a:t>
            </a:r>
          </a:p>
          <a:p>
            <a:pPr>
              <a:lnSpc>
                <a:spcPct val="80000"/>
              </a:lnSpc>
              <a:spcBef>
                <a:spcPct val="0"/>
              </a:spcBef>
            </a:pPr>
            <a:r>
              <a:rPr lang="de-DE" altLang="de-DE" sz="900"/>
              <a:t>4. Ich habe an geschäftigen Tagen das Bedürfnis, mich zurückzuziehen - entweder in ein dunkles Zimmer oder an einen anderen Ort, wo ich allein sein kann.</a:t>
            </a:r>
          </a:p>
          <a:p>
            <a:pPr>
              <a:lnSpc>
                <a:spcPct val="80000"/>
              </a:lnSpc>
              <a:spcBef>
                <a:spcPct val="0"/>
              </a:spcBef>
            </a:pPr>
            <a:r>
              <a:rPr lang="de-DE" altLang="de-DE" sz="900"/>
              <a:t>5. Auf Koffein reagiere ich heftiger als viele andere Menschen.</a:t>
            </a:r>
          </a:p>
          <a:p>
            <a:pPr>
              <a:lnSpc>
                <a:spcPct val="80000"/>
              </a:lnSpc>
              <a:spcBef>
                <a:spcPct val="0"/>
              </a:spcBef>
            </a:pPr>
            <a:r>
              <a:rPr lang="de-DE" altLang="de-DE" sz="900"/>
              <a:t>6. Ich fühle mich schnell überwältigt von Dingen wie grellen Lichtern, starken Gerüchen, rauhen Textilien auf meiner Haut oder Sirenen (Polizei, Krankenwagen) in meiner Nähe.</a:t>
            </a:r>
          </a:p>
          <a:p>
            <a:pPr>
              <a:lnSpc>
                <a:spcPct val="80000"/>
              </a:lnSpc>
              <a:spcBef>
                <a:spcPct val="0"/>
              </a:spcBef>
            </a:pPr>
            <a:r>
              <a:rPr lang="de-DE" altLang="de-DE" sz="900"/>
              <a:t>7. Laute Geräusche bereiten mir Unbehagen.</a:t>
            </a:r>
          </a:p>
          <a:p>
            <a:pPr>
              <a:lnSpc>
                <a:spcPct val="80000"/>
              </a:lnSpc>
              <a:spcBef>
                <a:spcPct val="0"/>
              </a:spcBef>
            </a:pPr>
            <a:r>
              <a:rPr lang="de-DE" altLang="de-DE" sz="900"/>
              <a:t>8. Kunstvolle Musik bewegt mich tief.</a:t>
            </a:r>
          </a:p>
          <a:p>
            <a:pPr>
              <a:lnSpc>
                <a:spcPct val="80000"/>
              </a:lnSpc>
              <a:spcBef>
                <a:spcPct val="0"/>
              </a:spcBef>
            </a:pPr>
            <a:r>
              <a:rPr lang="de-DE" altLang="de-DE" sz="900"/>
              <a:t>9. Manchmal liegen meine Nerven derart blank, dass ich nur noch alleine sein möchte.</a:t>
            </a:r>
          </a:p>
          <a:p>
            <a:pPr>
              <a:lnSpc>
                <a:spcPct val="80000"/>
              </a:lnSpc>
              <a:spcBef>
                <a:spcPct val="0"/>
              </a:spcBef>
            </a:pPr>
            <a:r>
              <a:rPr lang="de-DE" altLang="de-DE" sz="900"/>
              <a:t>10. Ich bin ein gewissenhafter Mensch.</a:t>
            </a:r>
          </a:p>
          <a:p>
            <a:pPr>
              <a:lnSpc>
                <a:spcPct val="80000"/>
              </a:lnSpc>
              <a:spcBef>
                <a:spcPct val="0"/>
              </a:spcBef>
            </a:pPr>
            <a:r>
              <a:rPr lang="de-DE" altLang="de-DE" sz="900"/>
              <a:t>11. Ich bin schreckhaft.</a:t>
            </a:r>
          </a:p>
          <a:p>
            <a:pPr>
              <a:lnSpc>
                <a:spcPct val="80000"/>
              </a:lnSpc>
              <a:spcBef>
                <a:spcPct val="0"/>
              </a:spcBef>
            </a:pPr>
            <a:r>
              <a:rPr lang="de-DE" altLang="de-DE" sz="900"/>
              <a:t>12. Es bringt mich leicht aus der Fassung, wenn ich in kurzer Zeit viel erledigen muß.</a:t>
            </a:r>
          </a:p>
          <a:p>
            <a:pPr>
              <a:lnSpc>
                <a:spcPct val="80000"/>
              </a:lnSpc>
              <a:spcBef>
                <a:spcPct val="0"/>
              </a:spcBef>
            </a:pPr>
            <a:r>
              <a:rPr lang="de-DE" altLang="de-DE" sz="900"/>
              <a:t>13. Wenn andere Menschen sich in einer Umgebung unwohl fühlen, weiß ich eher als manch andere, was notwendig ist, um Wohlbefinden herzustellen (z.B. durch eine Veränderung der Beleuchtung oder der Sitzordnung).</a:t>
            </a:r>
          </a:p>
          <a:p>
            <a:pPr>
              <a:lnSpc>
                <a:spcPct val="80000"/>
              </a:lnSpc>
              <a:spcBef>
                <a:spcPct val="0"/>
              </a:spcBef>
            </a:pPr>
            <a:r>
              <a:rPr lang="de-DE" altLang="de-DE" sz="900"/>
              <a:t>14. Ich werde ärgerlich, wenn man von mir erwartet, zu viele Dinge gleichzeitig zu tun.</a:t>
            </a:r>
          </a:p>
          <a:p>
            <a:pPr>
              <a:lnSpc>
                <a:spcPct val="80000"/>
              </a:lnSpc>
              <a:spcBef>
                <a:spcPct val="0"/>
              </a:spcBef>
            </a:pPr>
            <a:r>
              <a:rPr lang="de-DE" altLang="de-DE" sz="900"/>
              <a:t>15. Ich gebe mir grosse Mühe, Fehler zu vermeiden oder nichts zu vergessen.</a:t>
            </a:r>
          </a:p>
          <a:p>
            <a:pPr>
              <a:lnSpc>
                <a:spcPct val="80000"/>
              </a:lnSpc>
              <a:spcBef>
                <a:spcPct val="0"/>
              </a:spcBef>
            </a:pPr>
            <a:r>
              <a:rPr lang="de-DE" altLang="de-DE" sz="900"/>
              <a:t>16. Fernsehsendungen und Spielfilme mit Gewaltszenen meide ich.</a:t>
            </a:r>
          </a:p>
          <a:p>
            <a:pPr>
              <a:lnSpc>
                <a:spcPct val="80000"/>
              </a:lnSpc>
              <a:spcBef>
                <a:spcPct val="0"/>
              </a:spcBef>
            </a:pPr>
            <a:r>
              <a:rPr lang="de-DE" altLang="de-DE" sz="900"/>
              <a:t>17. Ich fühle mich unangenehm erregt, wenn sich um mich herum viel abspielt.</a:t>
            </a:r>
          </a:p>
          <a:p>
            <a:pPr>
              <a:lnSpc>
                <a:spcPct val="80000"/>
              </a:lnSpc>
              <a:spcBef>
                <a:spcPct val="0"/>
              </a:spcBef>
            </a:pPr>
            <a:r>
              <a:rPr lang="de-DE" altLang="de-DE" sz="900"/>
              <a:t>18. Hungergefühle stören nachhaltig meine Konzentration und beeinträchtigen meine Stimmung.</a:t>
            </a:r>
          </a:p>
          <a:p>
            <a:pPr>
              <a:lnSpc>
                <a:spcPct val="80000"/>
              </a:lnSpc>
              <a:spcBef>
                <a:spcPct val="0"/>
              </a:spcBef>
            </a:pPr>
            <a:r>
              <a:rPr lang="de-DE" altLang="de-DE" sz="900"/>
              <a:t>19. Veränderungen in meinem Leben treffen mich sehr heftig.</a:t>
            </a:r>
          </a:p>
          <a:p>
            <a:pPr>
              <a:lnSpc>
                <a:spcPct val="80000"/>
              </a:lnSpc>
              <a:spcBef>
                <a:spcPct val="0"/>
              </a:spcBef>
            </a:pPr>
            <a:r>
              <a:rPr lang="de-DE" altLang="de-DE" sz="900"/>
              <a:t>20. Ich bemerke und genieße feine Düfte, Geschmäcker, Klänge oder Kunstwerke.</a:t>
            </a:r>
          </a:p>
          <a:p>
            <a:pPr>
              <a:lnSpc>
                <a:spcPct val="80000"/>
              </a:lnSpc>
              <a:spcBef>
                <a:spcPct val="0"/>
              </a:spcBef>
            </a:pPr>
            <a:r>
              <a:rPr lang="de-DE" altLang="de-DE" sz="900"/>
              <a:t>21. Ich empfinde es als unangenehm, wenn ich mich mit mehreren Dingen gleichzeitig beschäftigen muß.</a:t>
            </a:r>
          </a:p>
          <a:p>
            <a:pPr>
              <a:lnSpc>
                <a:spcPct val="80000"/>
              </a:lnSpc>
              <a:spcBef>
                <a:spcPct val="0"/>
              </a:spcBef>
            </a:pPr>
            <a:r>
              <a:rPr lang="de-DE" altLang="de-DE" sz="900"/>
              <a:t>22. Für mich ist es sehr wichtig, mein Leben so zu organisieren, dass ich Situationen vermeide, in denen ich mich ärgern muß oder die mich überwältigen.</a:t>
            </a:r>
          </a:p>
          <a:p>
            <a:pPr>
              <a:lnSpc>
                <a:spcPct val="80000"/>
              </a:lnSpc>
              <a:spcBef>
                <a:spcPct val="0"/>
              </a:spcBef>
            </a:pPr>
            <a:r>
              <a:rPr lang="de-DE" altLang="de-DE" sz="900"/>
              <a:t>23. Laute Geräusche, chaotische Szenen und ähnlich starke Reize stören mich.</a:t>
            </a:r>
          </a:p>
          <a:p>
            <a:pPr>
              <a:lnSpc>
                <a:spcPct val="80000"/>
              </a:lnSpc>
              <a:spcBef>
                <a:spcPct val="0"/>
              </a:spcBef>
            </a:pPr>
            <a:r>
              <a:rPr lang="de-DE" altLang="de-DE" sz="900"/>
              <a:t>24. Wenn ich mit anderen Menschen konkurrieren muß oder beobachtet werde, während ich eine Aufgabe erfülle, macht mich das so nervös und unsicher, dass ich weitaus schlechter abschneide als ich eigentlich könnte.</a:t>
            </a:r>
          </a:p>
          <a:p>
            <a:pPr>
              <a:lnSpc>
                <a:spcPct val="80000"/>
              </a:lnSpc>
              <a:spcBef>
                <a:spcPct val="0"/>
              </a:spcBef>
            </a:pPr>
            <a:r>
              <a:rPr lang="de-DE" altLang="de-DE" sz="900"/>
              <a:t>25. Als Kind haben meine Eltern und Lehrer mich als sensibel oder schüchtern angesehen.</a:t>
            </a:r>
          </a:p>
          <a:p>
            <a:pPr>
              <a:lnSpc>
                <a:spcPct val="80000"/>
              </a:lnSpc>
              <a:spcBef>
                <a:spcPct val="0"/>
              </a:spcBef>
            </a:pPr>
            <a:r>
              <a:rPr lang="de-DE" altLang="de-DE" sz="900"/>
              <a:t>Hinweise zur Auswertung: Wenn Sie 12 oder mehr Fragen mit Ja beantworten, so haben Sie wahrscheinlich eine sensible Grundstruktur. Allerdings ist der Test nicht ein exaktes Messinstrument, sondern eher eine Hilfe, diejenigen Erfahrung zu beschreiben, die zur Sensibilität  gehören.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ACD3D0-73D9-4B33-874D-D970E2BDDCD8}" type="slidenum">
              <a:rPr lang="de-DE" altLang="de-DE" b="1">
                <a:solidFill>
                  <a:srgbClr val="FFCC00"/>
                </a:solidFill>
                <a:latin typeface="Arial" panose="020B0604020202020204" pitchFamily="34" charset="0"/>
              </a:rPr>
              <a:pPr fontAlgn="base">
                <a:spcBef>
                  <a:spcPct val="0"/>
                </a:spcBef>
                <a:spcAft>
                  <a:spcPct val="0"/>
                </a:spcAft>
              </a:pPr>
              <a:t>17</a:t>
            </a:fld>
            <a:endParaRPr lang="de-DE" altLang="de-DE" b="1">
              <a:solidFill>
                <a:srgbClr val="FFCC00"/>
              </a:solidFill>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C22FB1-A5A9-43CB-85FE-972D9A95D4D9}" type="slidenum">
              <a:rPr lang="de-DE" altLang="de-DE" b="1">
                <a:solidFill>
                  <a:srgbClr val="FFCC00"/>
                </a:solidFill>
                <a:latin typeface="Arial" panose="020B0604020202020204" pitchFamily="34" charset="0"/>
              </a:rPr>
              <a:pPr fontAlgn="base">
                <a:spcBef>
                  <a:spcPct val="0"/>
                </a:spcBef>
                <a:spcAft>
                  <a:spcPct val="0"/>
                </a:spcAft>
              </a:pPr>
              <a:t>18</a:t>
            </a:fld>
            <a:endParaRPr lang="de-DE" altLang="de-DE" b="1">
              <a:solidFill>
                <a:srgbClr val="FFCC00"/>
              </a:solidFill>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B63A87-502D-4AB0-A5BC-CEA721C639DF}" type="slidenum">
              <a:rPr lang="de-DE" altLang="de-DE" b="1">
                <a:solidFill>
                  <a:srgbClr val="FFCC00"/>
                </a:solidFill>
                <a:latin typeface="Arial" panose="020B0604020202020204" pitchFamily="34" charset="0"/>
              </a:rPr>
              <a:pPr fontAlgn="base">
                <a:spcBef>
                  <a:spcPct val="0"/>
                </a:spcBef>
                <a:spcAft>
                  <a:spcPct val="0"/>
                </a:spcAft>
              </a:pPr>
              <a:t>19</a:t>
            </a:fld>
            <a:endParaRPr lang="de-DE" altLang="de-DE" b="1">
              <a:solidFill>
                <a:srgbClr val="FFCC00"/>
              </a:solidFill>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A25638-FB0B-4F94-B905-58314029D683}" type="slidenum">
              <a:rPr lang="de-DE" altLang="de-DE" b="1">
                <a:solidFill>
                  <a:srgbClr val="FFCC00"/>
                </a:solidFill>
                <a:latin typeface="Arial" panose="020B0604020202020204" pitchFamily="34" charset="0"/>
              </a:rPr>
              <a:pPr fontAlgn="base">
                <a:spcBef>
                  <a:spcPct val="0"/>
                </a:spcBef>
                <a:spcAft>
                  <a:spcPct val="0"/>
                </a:spcAft>
              </a:pPr>
              <a:t>20</a:t>
            </a:fld>
            <a:endParaRPr lang="de-DE" altLang="de-DE" b="1">
              <a:solidFill>
                <a:srgbClr val="FFCC00"/>
              </a:solidFill>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D0F1BD-B2D1-42BB-AD91-E0F0953540B2}" type="slidenum">
              <a:rPr lang="de-DE" altLang="de-DE" b="1">
                <a:solidFill>
                  <a:srgbClr val="FFCC00"/>
                </a:solidFill>
                <a:latin typeface="Arial" panose="020B0604020202020204" pitchFamily="34" charset="0"/>
              </a:rPr>
              <a:pPr fontAlgn="base">
                <a:spcBef>
                  <a:spcPct val="0"/>
                </a:spcBef>
                <a:spcAft>
                  <a:spcPct val="0"/>
                </a:spcAft>
              </a:pPr>
              <a:t>21</a:t>
            </a:fld>
            <a:endParaRPr lang="de-DE" altLang="de-DE" b="1">
              <a:solidFill>
                <a:srgbClr val="FFCC00"/>
              </a:solidFill>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A4298D-DEF5-4C3B-AEE3-5071FA5E3F4C}" type="slidenum">
              <a:rPr lang="de-DE" altLang="de-DE" b="1">
                <a:solidFill>
                  <a:srgbClr val="FFCC00"/>
                </a:solidFill>
                <a:latin typeface="Arial" panose="020B0604020202020204" pitchFamily="34" charset="0"/>
              </a:rPr>
              <a:pPr fontAlgn="base">
                <a:spcBef>
                  <a:spcPct val="0"/>
                </a:spcBef>
                <a:spcAft>
                  <a:spcPct val="0"/>
                </a:spcAft>
              </a:pPr>
              <a:t>3</a:t>
            </a:fld>
            <a:endParaRPr lang="de-DE" altLang="de-DE" b="1">
              <a:solidFill>
                <a:srgbClr val="FFCC00"/>
              </a:solidFill>
              <a:latin typeface="Arial" panose="020B0604020202020204" pitchFamily="34"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de-DE"/>
              <a:t>"Supportez d’être appelée une nerveuse. Vous appartenez à cette famille magnifique et lamentable qui est le sel de la terre. Tout ce que nous connaissons de grand nous vient des nerveux. Ce sont eux et non pas d’autres qui ont fondé les religions et composé les chefs-d’oeuvre. Jamais le monde ne saura tout ce qu’il leur doit et surtout ce qu’eux ont souffert pour le lui donner. Nous goûtons les fines musiques, les beaux tableaux, mille délicatesses, mais nous ne savons pas ce qu’elles ont coûté à ceux qui les inventèrent, d’insomnies, de pleurs, de rires spasmodiques, d’urticaires, d’asthmes, d’épilepsies, d’une angoisse de mourir qui est pire que tout cela."</a:t>
            </a:r>
          </a:p>
          <a:p>
            <a:pPr>
              <a:spcBef>
                <a:spcPct val="0"/>
              </a:spcBef>
            </a:pPr>
            <a:r>
              <a:rPr lang="fr-FR" altLang="de-DE"/>
              <a:t>Marcel Proust, </a:t>
            </a:r>
            <a:r>
              <a:rPr lang="fr-FR" altLang="de-DE" i="1"/>
              <a:t>A la recherche du temps perdu</a:t>
            </a:r>
            <a:br>
              <a:rPr lang="fr-FR" altLang="de-DE" i="1"/>
            </a:br>
            <a:endParaRPr lang="fr-FR" altLang="de-DE"/>
          </a:p>
          <a:p>
            <a:pPr>
              <a:spcBef>
                <a:spcPct val="0"/>
              </a:spcBef>
            </a:pPr>
            <a:endParaRPr lang="fr-FR" altLang="de-DE"/>
          </a:p>
          <a:p>
            <a:pPr>
              <a:spcBef>
                <a:spcPct val="0"/>
              </a:spcBef>
            </a:pPr>
            <a:r>
              <a:rPr lang="fr-FR" altLang="de-DE"/>
              <a:t>(</a:t>
            </a:r>
            <a:r>
              <a:rPr lang="fr-CH" altLang="de-DE"/>
              <a:t>Proust - À la recherche du temps perdu édition 1919 tome 7.djvu/158)</a:t>
            </a:r>
            <a:endParaRPr lang="de-CH"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C0EE90-0B6D-4F4D-8857-83243FFA2CD3}" type="slidenum">
              <a:rPr lang="de-DE" altLang="de-DE" b="1">
                <a:solidFill>
                  <a:srgbClr val="FFCC00"/>
                </a:solidFill>
                <a:latin typeface="Arial" panose="020B0604020202020204" pitchFamily="34" charset="0"/>
              </a:rPr>
              <a:pPr fontAlgn="base">
                <a:spcBef>
                  <a:spcPct val="0"/>
                </a:spcBef>
                <a:spcAft>
                  <a:spcPct val="0"/>
                </a:spcAft>
              </a:pPr>
              <a:t>22</a:t>
            </a:fld>
            <a:endParaRPr lang="de-DE" altLang="de-DE" b="1">
              <a:solidFill>
                <a:srgbClr val="FFCC00"/>
              </a:solidFill>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13E343-8173-475D-861D-19B8108AB479}" type="slidenum">
              <a:rPr lang="de-DE" altLang="de-DE" b="1">
                <a:solidFill>
                  <a:srgbClr val="FFCC00"/>
                </a:solidFill>
                <a:latin typeface="Arial" panose="020B0604020202020204" pitchFamily="34" charset="0"/>
              </a:rPr>
              <a:pPr fontAlgn="base">
                <a:spcBef>
                  <a:spcPct val="0"/>
                </a:spcBef>
                <a:spcAft>
                  <a:spcPct val="0"/>
                </a:spcAft>
              </a:pPr>
              <a:t>23</a:t>
            </a:fld>
            <a:endParaRPr lang="de-DE" altLang="de-DE" b="1">
              <a:solidFill>
                <a:srgbClr val="FFCC00"/>
              </a:solidFill>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D507E3-CA5B-4A5D-BBBA-8888209AB802}" type="slidenum">
              <a:rPr lang="de-DE" altLang="de-DE" b="1">
                <a:solidFill>
                  <a:srgbClr val="FFCC00"/>
                </a:solidFill>
                <a:latin typeface="Arial" panose="020B0604020202020204" pitchFamily="34" charset="0"/>
              </a:rPr>
              <a:pPr fontAlgn="base">
                <a:spcBef>
                  <a:spcPct val="0"/>
                </a:spcBef>
                <a:spcAft>
                  <a:spcPct val="0"/>
                </a:spcAft>
              </a:pPr>
              <a:t>24</a:t>
            </a:fld>
            <a:endParaRPr lang="de-DE" altLang="de-DE" b="1">
              <a:solidFill>
                <a:srgbClr val="FFCC00"/>
              </a:solidFill>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3300" b="1">
                <a:solidFill>
                  <a:srgbClr val="FFCC00"/>
                </a:solidFill>
                <a:latin typeface="Tahoma" panose="020B0604030504040204" pitchFamily="34" charset="0"/>
              </a:defRPr>
            </a:lvl1pPr>
            <a:lvl2pPr marL="763233" indent="-293551">
              <a:defRPr sz="3300" b="1">
                <a:solidFill>
                  <a:srgbClr val="FFCC00"/>
                </a:solidFill>
                <a:latin typeface="Tahoma" panose="020B0604030504040204" pitchFamily="34" charset="0"/>
              </a:defRPr>
            </a:lvl2pPr>
            <a:lvl3pPr marL="1174204" indent="-234841">
              <a:defRPr sz="3300" b="1">
                <a:solidFill>
                  <a:srgbClr val="FFCC00"/>
                </a:solidFill>
                <a:latin typeface="Tahoma" panose="020B0604030504040204" pitchFamily="34" charset="0"/>
              </a:defRPr>
            </a:lvl3pPr>
            <a:lvl4pPr marL="1643885" indent="-234841">
              <a:defRPr sz="3300" b="1">
                <a:solidFill>
                  <a:srgbClr val="FFCC00"/>
                </a:solidFill>
                <a:latin typeface="Tahoma" panose="020B0604030504040204" pitchFamily="34" charset="0"/>
              </a:defRPr>
            </a:lvl4pPr>
            <a:lvl5pPr marL="2113567" indent="-234841">
              <a:defRPr sz="3300" b="1">
                <a:solidFill>
                  <a:srgbClr val="FFCC00"/>
                </a:solidFill>
                <a:latin typeface="Tahoma" panose="020B0604030504040204" pitchFamily="34" charset="0"/>
              </a:defRPr>
            </a:lvl5pPr>
            <a:lvl6pPr marL="2583249" indent="-234841" eaLnBrk="0" fontAlgn="base" hangingPunct="0">
              <a:spcBef>
                <a:spcPct val="0"/>
              </a:spcBef>
              <a:spcAft>
                <a:spcPct val="0"/>
              </a:spcAft>
              <a:defRPr sz="3300" b="1">
                <a:solidFill>
                  <a:srgbClr val="FFCC00"/>
                </a:solidFill>
                <a:latin typeface="Tahoma" panose="020B0604030504040204" pitchFamily="34" charset="0"/>
              </a:defRPr>
            </a:lvl6pPr>
            <a:lvl7pPr marL="3052930" indent="-234841" eaLnBrk="0" fontAlgn="base" hangingPunct="0">
              <a:spcBef>
                <a:spcPct val="0"/>
              </a:spcBef>
              <a:spcAft>
                <a:spcPct val="0"/>
              </a:spcAft>
              <a:defRPr sz="3300" b="1">
                <a:solidFill>
                  <a:srgbClr val="FFCC00"/>
                </a:solidFill>
                <a:latin typeface="Tahoma" panose="020B0604030504040204" pitchFamily="34" charset="0"/>
              </a:defRPr>
            </a:lvl7pPr>
            <a:lvl8pPr marL="3522612" indent="-234841" eaLnBrk="0" fontAlgn="base" hangingPunct="0">
              <a:spcBef>
                <a:spcPct val="0"/>
              </a:spcBef>
              <a:spcAft>
                <a:spcPct val="0"/>
              </a:spcAft>
              <a:defRPr sz="3300" b="1">
                <a:solidFill>
                  <a:srgbClr val="FFCC00"/>
                </a:solidFill>
                <a:latin typeface="Tahoma" panose="020B0604030504040204" pitchFamily="34" charset="0"/>
              </a:defRPr>
            </a:lvl8pPr>
            <a:lvl9pPr marL="3992293" indent="-234841" eaLnBrk="0" fontAlgn="base" hangingPunct="0">
              <a:spcBef>
                <a:spcPct val="0"/>
              </a:spcBef>
              <a:spcAft>
                <a:spcPct val="0"/>
              </a:spcAft>
              <a:defRPr sz="3300" b="1">
                <a:solidFill>
                  <a:srgbClr val="FFCC00"/>
                </a:solidFill>
                <a:latin typeface="Tahoma" panose="020B0604030504040204" pitchFamily="34" charset="0"/>
              </a:defRPr>
            </a:lvl9pPr>
          </a:lstStyle>
          <a:p>
            <a:fld id="{1BFFA0E1-2E45-4E09-8254-129AAF65E41A}" type="slidenum">
              <a:rPr lang="de-DE" altLang="de-DE" sz="1200">
                <a:latin typeface="Arial" panose="020B0604020202020204" pitchFamily="34" charset="0"/>
              </a:rPr>
              <a:pPr/>
              <a:t>25</a:t>
            </a:fld>
            <a:endParaRPr lang="de-DE" altLang="de-DE" sz="1200">
              <a:latin typeface="Arial" panose="020B0604020202020204" pitchFamily="34" charset="0"/>
            </a:endParaRPr>
          </a:p>
        </p:txBody>
      </p:sp>
      <p:sp>
        <p:nvSpPr>
          <p:cNvPr id="54275" name="Rectangle 2"/>
          <p:cNvSpPr>
            <a:spLocks noGrp="1" noRot="1" noChangeAspect="1" noChangeArrowheads="1" noTextEdit="1"/>
          </p:cNvSpPr>
          <p:nvPr>
            <p:ph type="sldImg"/>
          </p:nvPr>
        </p:nvSpPr>
        <p:spPr>
          <a:xfrm>
            <a:off x="787400" y="769938"/>
            <a:ext cx="5541963" cy="3770312"/>
          </a:xfrm>
          <a:ln/>
        </p:spPr>
      </p:sp>
      <p:sp>
        <p:nvSpPr>
          <p:cNvPr id="54276" name="Rectangle 3"/>
          <p:cNvSpPr>
            <a:spLocks noGrp="1" noChangeArrowheads="1"/>
          </p:cNvSpPr>
          <p:nvPr>
            <p:ph type="body" idx="1"/>
          </p:nvPr>
        </p:nvSpPr>
        <p:spPr>
          <a:xfrm>
            <a:off x="959992" y="4772567"/>
            <a:ext cx="5198047" cy="281218"/>
          </a:xfrm>
          <a:noFill/>
        </p:spPr>
        <p:txBody>
          <a:bodyPr/>
          <a:lstStyle/>
          <a:p>
            <a:pPr eaLnBrk="1" hangingPunct="1"/>
            <a:endParaRPr lang="de-CH" altLang="de-DE"/>
          </a:p>
        </p:txBody>
      </p:sp>
    </p:spTree>
    <p:extLst>
      <p:ext uri="{BB962C8B-B14F-4D97-AF65-F5344CB8AC3E}">
        <p14:creationId xmlns:p14="http://schemas.microsoft.com/office/powerpoint/2010/main" val="1070866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F517C2-15CA-4467-9C5E-AD4E13763C00}" type="slidenum">
              <a:rPr lang="de-DE" altLang="de-DE" b="1">
                <a:solidFill>
                  <a:srgbClr val="FFCC00"/>
                </a:solidFill>
                <a:latin typeface="Arial" panose="020B0604020202020204" pitchFamily="34" charset="0"/>
              </a:rPr>
              <a:pPr fontAlgn="base">
                <a:spcBef>
                  <a:spcPct val="0"/>
                </a:spcBef>
                <a:spcAft>
                  <a:spcPct val="0"/>
                </a:spcAft>
              </a:pPr>
              <a:t>26</a:t>
            </a:fld>
            <a:endParaRPr lang="de-DE" altLang="de-DE" b="1">
              <a:solidFill>
                <a:srgbClr val="FFCC00"/>
              </a:solidFill>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09E2F2-3B32-49FE-A3E8-EA56ED1C1627}" type="slidenum">
              <a:rPr lang="de-DE" altLang="de-DE" b="1">
                <a:solidFill>
                  <a:srgbClr val="FFCC00"/>
                </a:solidFill>
                <a:latin typeface="Arial" panose="020B0604020202020204" pitchFamily="34" charset="0"/>
              </a:rPr>
              <a:pPr fontAlgn="base">
                <a:spcBef>
                  <a:spcPct val="0"/>
                </a:spcBef>
                <a:spcAft>
                  <a:spcPct val="0"/>
                </a:spcAft>
              </a:pPr>
              <a:t>27</a:t>
            </a:fld>
            <a:endParaRPr lang="de-DE" altLang="de-DE" b="1">
              <a:solidFill>
                <a:srgbClr val="FFCC00"/>
              </a:solidFill>
              <a:latin typeface="Arial" panose="020B060402020202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09ACFE-1600-4E65-9398-63BCDAD1C97B}" type="slidenum">
              <a:rPr lang="de-DE" altLang="de-DE" b="1">
                <a:solidFill>
                  <a:srgbClr val="FFCC00"/>
                </a:solidFill>
                <a:latin typeface="Arial" panose="020B0604020202020204" pitchFamily="34" charset="0"/>
              </a:rPr>
              <a:pPr fontAlgn="base">
                <a:spcBef>
                  <a:spcPct val="0"/>
                </a:spcBef>
                <a:spcAft>
                  <a:spcPct val="0"/>
                </a:spcAft>
              </a:pPr>
              <a:t>28</a:t>
            </a:fld>
            <a:endParaRPr lang="de-DE" altLang="de-DE" b="1">
              <a:solidFill>
                <a:srgbClr val="FFCC00"/>
              </a:solidFill>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56C50A-AFC0-420B-9181-2AD24F705194}" type="slidenum">
              <a:rPr lang="de-DE" altLang="de-DE" b="1">
                <a:solidFill>
                  <a:srgbClr val="FFCC00"/>
                </a:solidFill>
                <a:latin typeface="Arial" panose="020B0604020202020204" pitchFamily="34" charset="0"/>
              </a:rPr>
              <a:pPr fontAlgn="base">
                <a:spcBef>
                  <a:spcPct val="0"/>
                </a:spcBef>
                <a:spcAft>
                  <a:spcPct val="0"/>
                </a:spcAft>
              </a:pPr>
              <a:t>29</a:t>
            </a:fld>
            <a:endParaRPr lang="de-DE" altLang="de-DE" b="1">
              <a:solidFill>
                <a:srgbClr val="FFCC00"/>
              </a:solidFill>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D9418B-77FC-48FD-94B8-C91FE372D965}" type="slidenum">
              <a:rPr lang="de-DE" altLang="de-DE" b="1">
                <a:solidFill>
                  <a:srgbClr val="FFCC00"/>
                </a:solidFill>
                <a:latin typeface="Arial" panose="020B0604020202020204" pitchFamily="34" charset="0"/>
              </a:rPr>
              <a:pPr fontAlgn="base">
                <a:spcBef>
                  <a:spcPct val="0"/>
                </a:spcBef>
                <a:spcAft>
                  <a:spcPct val="0"/>
                </a:spcAft>
              </a:pPr>
              <a:t>30</a:t>
            </a:fld>
            <a:endParaRPr lang="de-DE" altLang="de-DE" b="1">
              <a:solidFill>
                <a:srgbClr val="FFCC00"/>
              </a:solidFill>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427D57-B71D-47CC-A745-A47123078FCA}" type="slidenum">
              <a:rPr lang="de-DE" altLang="de-DE" b="1">
                <a:solidFill>
                  <a:srgbClr val="FFCC00"/>
                </a:solidFill>
                <a:latin typeface="Arial" panose="020B0604020202020204" pitchFamily="34" charset="0"/>
              </a:rPr>
              <a:pPr fontAlgn="base">
                <a:spcBef>
                  <a:spcPct val="0"/>
                </a:spcBef>
                <a:spcAft>
                  <a:spcPct val="0"/>
                </a:spcAft>
              </a:pPr>
              <a:t>31</a:t>
            </a:fld>
            <a:endParaRPr lang="de-DE" altLang="de-DE" b="1">
              <a:solidFill>
                <a:srgbClr val="FFCC00"/>
              </a:solidFill>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30275" y="4660900"/>
            <a:ext cx="5037138" cy="1782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ts val="1200"/>
              </a:spcBef>
              <a:spcAft>
                <a:spcPts val="600"/>
              </a:spcAft>
            </a:pPr>
            <a:r>
              <a:rPr lang="de-CH" altLang="de-DE" b="1" i="1" noProof="1">
                <a:solidFill>
                  <a:srgbClr val="808080"/>
                </a:solidFill>
              </a:rPr>
              <a:t>Verwundet sein – gesegnet sein? </a:t>
            </a:r>
          </a:p>
          <a:p>
            <a:pPr>
              <a:spcBef>
                <a:spcPct val="0"/>
              </a:spcBef>
            </a:pPr>
            <a:r>
              <a:rPr lang="de-DE" altLang="de-DE"/>
              <a:t>Henri Nouwen kannte auch die dunkle Seite der Sensibilität, die sich bis in tiefste Verzweiflung steigern konnte. Es war, als hätte sein Rückzug aus der Universität in die Gemeinschaft der “Arche” von Jean Vannier auch etwas an Gefühlen freigesetzt, die er sich noch nie eingestanden hatte. </a:t>
            </a:r>
          </a:p>
          <a:p>
            <a:pPr>
              <a:spcBef>
                <a:spcPct val="0"/>
              </a:spcBef>
            </a:pPr>
            <a:r>
              <a:rPr lang="de-DE" altLang="de-DE"/>
              <a:t>Nouwen begann zu entdecken, dass seelische Verletzlichkeit nichts Beschämendes, sondern im Gegenteil ein Geschenk sein konnte. Verwundet zu sein, bedeutete gesegnet zu sein. Doch die Erkenntnis überkam ihn mit einer Intensität, unter der er zerbrach. Auf einmal war er nicht mehr der bewunderte Redner, sondern ein einfacher Mitbewohner, ein sehr unsicherer, bedürftiger und zerbrechlicher Mensch. </a:t>
            </a:r>
          </a:p>
          <a:p>
            <a:pPr>
              <a:spcBef>
                <a:spcPct val="0"/>
              </a:spcBef>
            </a:pPr>
            <a:r>
              <a:rPr lang="de-DE" altLang="de-DE"/>
              <a:t>Seine Rastlosigkeit, die vielen Reisen und unzähligen Vorträge, waren wie eine Flucht vor sich selbst gewesen. Als es stiller wurde um ihn herum, hielt er die Stille fast nicht aus. Ausgerechnet er, der so viel Wertvolles über die Stille und die Kontemplation geschrieben hatte, konnte selbst nicht still werden. Sein Schreiben war oft wie ein Hilfeschrei an Gott, ihm das zu geben, wonach er sich sehnte. </a:t>
            </a:r>
          </a:p>
          <a:p>
            <a:pPr>
              <a:spcBef>
                <a:spcPct val="0"/>
              </a:spcBef>
            </a:pPr>
            <a:r>
              <a:rPr lang="de-DE" altLang="de-DE"/>
              <a:t>In der Stille spürte er aber auch eine vermehrte Reizbarkeit und Abhängigkeit von anderen Menschen. “</a:t>
            </a:r>
            <a:r>
              <a:rPr lang="de-DE" altLang="de-DE" i="1"/>
              <a:t>Ich fürchte immer gleich Ablehnung. Wenn ein Freund nicht kommt, ein Brief nicht geschrieben wird oder man mich nicht einlädt, fange ich an, mich unerwünscht und zurückgesetzt zu fühlen. Ich habe einen Hang zu trüber Selbsteinschätzung und bin anfällig für Depressionen. Bin ich aber deprimiert, so neige ich dazu, sogar in harmlose Gesten den Beweis für die Berechtigung meines selbst gewählten Trübsinns zu sehen, so dass es mir immer schwerer fällt, wieder aus ihm herauszukommen.</a:t>
            </a:r>
            <a:r>
              <a:rPr lang="de-DE" altLang="de-DE"/>
              <a:t>” () Und später: “</a:t>
            </a:r>
            <a:r>
              <a:rPr lang="de-DE" altLang="de-DE" i="1"/>
              <a:t>Plötzlich fühle ich mich verloren, versetzt, vergessen, im Stich gelassen, mißbraucht, manipuliert, ratlos, wütend, mißmutig, verkehrt und voller Selbstbedauern. Ich staune über die Anfälligkeit meines inneren Gleichgewichts.</a:t>
            </a:r>
            <a:r>
              <a:rPr lang="de-DE" altLang="de-DE"/>
              <a:t>” ()</a:t>
            </a:r>
          </a:p>
          <a:p>
            <a:pPr>
              <a:spcBef>
                <a:spcPct val="0"/>
              </a:spcBef>
            </a:pPr>
            <a:r>
              <a:rPr lang="de-CH" altLang="de-DE"/>
              <a:t>  Nouwen 1989, S. 80</a:t>
            </a:r>
          </a:p>
          <a:p>
            <a:pPr lvl="1">
              <a:spcBef>
                <a:spcPct val="0"/>
              </a:spcBef>
            </a:pPr>
            <a:r>
              <a:rPr lang="de-CH" altLang="de-DE"/>
              <a:t>  Nouwen 1989, S. 203</a:t>
            </a:r>
          </a:p>
          <a:p>
            <a:pPr>
              <a:spcBef>
                <a:spcPct val="0"/>
              </a:spcBef>
            </a:pPr>
            <a:r>
              <a:rPr lang="de-DE" altLang="de-DE"/>
              <a:t>Seine seelische Dunkelheit wird zur geistlichen Nacht. In seinem Tagebuch finden wir folgenden Eintrag: “</a:t>
            </a:r>
            <a:r>
              <a:rPr lang="de-DE" altLang="de-DE" i="1"/>
              <a:t>Ein Tag finsterster Melancholie. Ihr Bann ist kaum zu brechen. Die Mächte der Finsternis haben mich so fest im Griff, dass es kam möglich scheint, zum Licht zu kommen.</a:t>
            </a:r>
            <a:r>
              <a:rPr lang="de-DE" altLang="de-DE"/>
              <a:t>” ()</a:t>
            </a:r>
          </a:p>
          <a:p>
            <a:pPr lvl="1">
              <a:spcBef>
                <a:spcPct val="0"/>
              </a:spcBef>
            </a:pPr>
            <a:r>
              <a:rPr lang="de-CH" altLang="de-DE"/>
              <a:t>  Nouwen 1989, S. 203</a:t>
            </a:r>
          </a:p>
          <a:p>
            <a:pPr lvl="1">
              <a:spcBef>
                <a:spcPct val="0"/>
              </a:spcBef>
            </a:pPr>
            <a:r>
              <a:rPr lang="de-DE" altLang="de-DE"/>
              <a:t>Immer stärker spürt er auch die Einsamkeit des zölibatären Priesters in schmerzlicher Weise. In sensibler Weise schildert er seinen Kampf mit seinen homophilen Gefühlen. Er verliebt sich in einen Mann (). </a:t>
            </a:r>
            <a:r>
              <a:rPr lang="de-DE" altLang="de-DE" i="1"/>
              <a:t>“Hier in der Arche lebte ich mit verletzlichen Menschen, und ich ließ allmählich auch meine innere Hemmung fallen und öffnete mein Herz stärker für andere.... Aber diese tief befriedigende Freundschaft wurde die Strasse zu meiner Not, weil ich bald entdeckte, das der enorme weite Raum, der sich mir geöffnet hatte, nicht durch den Mann ausgefüllt werden konnte, der ihn mir eröffnet hatte. Ich wurde besitzergreifend, bedürftig und abhängig, und als die Freundschaft schließlich unterbrochen werden musste, brach ich zusammen.” </a:t>
            </a:r>
            <a:r>
              <a:rPr lang="de-DE" altLang="de-DE"/>
              <a:t>()</a:t>
            </a:r>
          </a:p>
          <a:p>
            <a:pPr lvl="2">
              <a:spcBef>
                <a:spcPct val="0"/>
              </a:spcBef>
            </a:pPr>
            <a:r>
              <a:rPr lang="de-CH" altLang="de-DE"/>
              <a:t>  Nouwen, Nachts ... 1989, S. 117 ff; ein sehr schöner Abschnitt über das Ringen mit seiner Sexualität findet sich in seiner Biographie von Michael Ford 1999, S. 140 ff.</a:t>
            </a:r>
          </a:p>
          <a:p>
            <a:pPr lvl="2">
              <a:spcBef>
                <a:spcPct val="0"/>
              </a:spcBef>
            </a:pPr>
            <a:r>
              <a:rPr lang="de-CH" altLang="de-DE"/>
              <a:t>  Die meisten der folgenden Zitate finden sich in der hervorragenden Biographie von Michael Ford 1999, die mir beim Schreiben nur in der englischen Ausgabe vorlag.</a:t>
            </a:r>
          </a:p>
          <a:p>
            <a:pPr>
              <a:spcBef>
                <a:spcPct val="0"/>
              </a:spcBef>
            </a:pPr>
            <a:r>
              <a:rPr lang="de-DE" altLang="de-DE"/>
              <a:t>Intellektuell wußte Nouwen, dass keine menschliche Freundschaft die tiefste Sehnsucht seines Herzens erfüllen konnte und dass nur Gott ihm geben konnte, was er sich am meisten wünschte, doch dies konnte seine Verzweiflung kaum lindern. </a:t>
            </a:r>
          </a:p>
          <a:p>
            <a:pPr lvl="1">
              <a:spcBef>
                <a:spcPts val="1200"/>
              </a:spcBef>
              <a:spcAft>
                <a:spcPts val="600"/>
              </a:spcAft>
            </a:pPr>
            <a:r>
              <a:rPr lang="de-DE" altLang="de-DE" b="1" i="1" noProof="1">
                <a:solidFill>
                  <a:srgbClr val="808080"/>
                </a:solidFill>
              </a:rPr>
              <a:t>Verwundet, um zu heilen</a:t>
            </a:r>
          </a:p>
          <a:p>
            <a:pPr>
              <a:spcBef>
                <a:spcPct val="0"/>
              </a:spcBef>
            </a:pPr>
            <a:r>
              <a:rPr lang="de-DE" altLang="de-DE"/>
              <a:t>Er, der so viele Menschen seelsorgerisch beraten hatte, brauchte nun selbst einen Ort der Seelsorge. In einem Retraitenhaus in England fand er einen sicheren Ort, wo er einfach sein durfte. Er brauchte wieder Boden unter den Füßen. Das ältere Ehepaar, das ihn begleitete, ermutigte ihn, “in seinen Leib und in sein Gebet einzusteigen” aber sie rieten davon ab, sich in der Meditation zu verlieren. </a:t>
            </a:r>
          </a:p>
          <a:p>
            <a:pPr>
              <a:spcBef>
                <a:spcPct val="0"/>
              </a:spcBef>
            </a:pPr>
            <a:r>
              <a:rPr lang="de-DE" altLang="de-DE"/>
              <a:t>So verrichtete er seine Gebete oft im Wandern, während er im Garten herumlief, beim Schwimmen oder beim Schlagen eines Boxsackes. Er musste die Energie in seinen Körper kanalisieren, ohne den Draht zum Leben zu verlieren – sogar Geschirr waschen war eine Form der Therapie. Sein Seelsorger erklärte: “Wir zielten absichtlich darauf, ihn im praktischen Leben zu halten, weil da die große Gefahr war, dass er sich in seiner Dunkelheit verlieren würde, in dieses schwarze Loch seiner Seele fallen würde.” </a:t>
            </a:r>
          </a:p>
          <a:p>
            <a:pPr>
              <a:spcBef>
                <a:spcPct val="0"/>
              </a:spcBef>
            </a:pPr>
            <a:r>
              <a:rPr lang="de-DE" altLang="de-DE"/>
              <a:t>“Er war regrediert wie ein verwundetes kleines Kind, nicht ein sechsjähriges, sondern vielleicht ein zweijähriges, das gehalten werden muss, in Sicherheit und Reinheit. Es galt zu trennen, was ihn plagte in seiner sexuellen Identität und was eigentlich ein viel tiefer liegender Kampf war.” </a:t>
            </a:r>
          </a:p>
          <a:p>
            <a:pPr>
              <a:spcBef>
                <a:spcPct val="0"/>
              </a:spcBef>
            </a:pPr>
            <a:r>
              <a:rPr lang="de-DE" altLang="de-DE"/>
              <a:t>“Henri war sehr mutig, und ich bewunderte ihn dafür, aber es war sehr dunkel in ihm. Er konnte die Verzweiflung seines Lebens nicht einfach verarbeiten. Dies war nicht nur die dunkle Nacht der Seele, es war die dunkle Nacht von allem, die Nacht des Geistes, des Glaubens, seines ganzen Wesens, seiner Wünsche, seiner Sehnsüchte und seiner Sexualität. Es war die dunkle Nacht seiner Berufung, seiner Arbeit und seiner schriftstellerischen Arbeit. Aber er verlor nicht seinen Glauben.”</a:t>
            </a:r>
          </a:p>
          <a:p>
            <a:pPr>
              <a:spcBef>
                <a:spcPct val="0"/>
              </a:spcBef>
            </a:pPr>
            <a:r>
              <a:rPr lang="de-DE" altLang="de-DE"/>
              <a:t>Es war nach dieser Krise, wo er seine Schaffenskraft wieder fand, wo seine Sensibilität  erneut fruchtbar wurde in der Betrachtung von Rembrandt‘s Gemälde vom verlorenen Sohn, jenem Werk, das wohl sein meist beachtetes wurde. “Seine Worte sprachen mit besonderer Sensibilität zu denjenigen Menschen, die in ihrem Leben seelisch gelitten hatten. Er entdeckte, dass er aus seinen eigenen Verwundungen die Verletzungen anderer Menschen erreichen konnte.”  </a:t>
            </a:r>
          </a:p>
          <a:p>
            <a:pPr>
              <a:spcBef>
                <a:spcPct val="0"/>
              </a:spcBef>
            </a:pPr>
            <a:endParaRPr lang="de-CH"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D04D82-C27A-498D-B59D-9D1D2821C662}" type="slidenum">
              <a:rPr lang="de-DE" altLang="de-DE" b="1">
                <a:solidFill>
                  <a:srgbClr val="FFCC00"/>
                </a:solidFill>
                <a:latin typeface="Arial" panose="020B0604020202020204" pitchFamily="34" charset="0"/>
              </a:rPr>
              <a:pPr fontAlgn="base">
                <a:spcBef>
                  <a:spcPct val="0"/>
                </a:spcBef>
                <a:spcAft>
                  <a:spcPct val="0"/>
                </a:spcAft>
              </a:pPr>
              <a:t>4</a:t>
            </a:fld>
            <a:endParaRPr lang="de-DE" altLang="de-DE" b="1">
              <a:solidFill>
                <a:srgbClr val="FFCC00"/>
              </a:solidFill>
              <a:latin typeface="Arial" panose="020B060402020202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4A7C5C-6300-40AA-A9FF-6C1AC0115B4D}" type="slidenum">
              <a:rPr lang="de-DE" altLang="de-DE" b="1">
                <a:solidFill>
                  <a:srgbClr val="FFCC00"/>
                </a:solidFill>
                <a:latin typeface="Arial" panose="020B0604020202020204" pitchFamily="34" charset="0"/>
              </a:rPr>
              <a:pPr fontAlgn="base">
                <a:spcBef>
                  <a:spcPct val="0"/>
                </a:spcBef>
                <a:spcAft>
                  <a:spcPct val="0"/>
                </a:spcAft>
              </a:pPr>
              <a:t>32</a:t>
            </a:fld>
            <a:endParaRPr lang="de-DE" altLang="de-DE" b="1">
              <a:solidFill>
                <a:srgbClr val="FFCC00"/>
              </a:solidFill>
              <a:latin typeface="Arial" panose="020B060402020202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930275" y="4660900"/>
            <a:ext cx="5037138" cy="1782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ts val="1200"/>
              </a:spcBef>
              <a:spcAft>
                <a:spcPts val="600"/>
              </a:spcAft>
            </a:pPr>
            <a:r>
              <a:rPr lang="de-CH" altLang="de-DE" b="1" i="1" noProof="1">
                <a:solidFill>
                  <a:srgbClr val="808080"/>
                </a:solidFill>
              </a:rPr>
              <a:t>Verwundet sein – gesegnet sein? </a:t>
            </a:r>
          </a:p>
          <a:p>
            <a:pPr>
              <a:spcBef>
                <a:spcPct val="0"/>
              </a:spcBef>
            </a:pPr>
            <a:r>
              <a:rPr lang="de-DE" altLang="de-DE"/>
              <a:t>Henri Nouwen kannte auch die dunkle Seite der Sensibilität, die sich bis in tiefste Verzweiflung steigern konnte. Es war, als hätte sein Rückzug aus der Universität in die Gemeinschaft der “Arche” von Jean Vannier auch etwas an Gefühlen freigesetzt, die er sich noch nie eingestanden hatte. </a:t>
            </a:r>
          </a:p>
          <a:p>
            <a:pPr>
              <a:spcBef>
                <a:spcPct val="0"/>
              </a:spcBef>
            </a:pPr>
            <a:r>
              <a:rPr lang="de-DE" altLang="de-DE"/>
              <a:t>Nouwen begann zu entdecken, dass seelische Verletzlichkeit nichts Beschämendes, sondern im Gegenteil ein Geschenk sein konnte. Verwundet zu sein, bedeutete gesegnet zu sein. Doch die Erkenntnis überkam ihn mit einer Intensität, unter der er zerbrach. Auf einmal war er nicht mehr der bewunderte Redner, sondern ein einfacher Mitbewohner, ein sehr unsicherer, bedürftiger und zerbrechlicher Mensch. </a:t>
            </a:r>
          </a:p>
          <a:p>
            <a:pPr>
              <a:spcBef>
                <a:spcPct val="0"/>
              </a:spcBef>
            </a:pPr>
            <a:r>
              <a:rPr lang="de-DE" altLang="de-DE"/>
              <a:t>Seine Rastlosigkeit, die vielen Reisen und unzähligen Vorträge, waren wie eine Flucht vor sich selbst gewesen. Als es stiller wurde um ihn herum, hielt er die Stille fast nicht aus. Ausgerechnet er, der so viel Wertvolles über die Stille und die Kontemplation geschrieben hatte, konnte selbst nicht still werden. Sein Schreiben war oft wie ein Hilfeschrei an Gott, ihm das zu geben, wonach er sich sehnte. </a:t>
            </a:r>
          </a:p>
          <a:p>
            <a:pPr>
              <a:spcBef>
                <a:spcPct val="0"/>
              </a:spcBef>
            </a:pPr>
            <a:r>
              <a:rPr lang="de-DE" altLang="de-DE"/>
              <a:t>In der Stille spürte er aber auch eine vermehrte Reizbarkeit und Abhängigkeit von anderen Menschen. “</a:t>
            </a:r>
            <a:r>
              <a:rPr lang="de-DE" altLang="de-DE" i="1"/>
              <a:t>Ich fürchte immer gleich Ablehnung. Wenn ein Freund nicht kommt, ein Brief nicht geschrieben wird oder man mich nicht einlädt, fange ich an, mich unerwünscht und zurückgesetzt zu fühlen. Ich habe einen Hang zu trüber Selbsteinschätzung und bin anfällig für Depressionen. Bin ich aber deprimiert, so neige ich dazu, sogar in harmlose Gesten den Beweis für die Berechtigung meines selbst gewählten Trübsinns zu sehen, so dass es mir immer schwerer fällt, wieder aus ihm herauszukommen.</a:t>
            </a:r>
            <a:r>
              <a:rPr lang="de-DE" altLang="de-DE"/>
              <a:t>” () Und später: “</a:t>
            </a:r>
            <a:r>
              <a:rPr lang="de-DE" altLang="de-DE" i="1"/>
              <a:t>Plötzlich fühle ich mich verloren, versetzt, vergessen, im Stich gelassen, mißbraucht, manipuliert, ratlos, wütend, mißmutig, verkehrt und voller Selbstbedauern. Ich staune über die Anfälligkeit meines inneren Gleichgewichts.</a:t>
            </a:r>
            <a:r>
              <a:rPr lang="de-DE" altLang="de-DE"/>
              <a:t>” ()</a:t>
            </a:r>
          </a:p>
          <a:p>
            <a:pPr>
              <a:spcBef>
                <a:spcPct val="0"/>
              </a:spcBef>
            </a:pPr>
            <a:r>
              <a:rPr lang="de-CH" altLang="de-DE"/>
              <a:t>  Nouwen 1989, S. 80</a:t>
            </a:r>
          </a:p>
          <a:p>
            <a:pPr lvl="1">
              <a:spcBef>
                <a:spcPct val="0"/>
              </a:spcBef>
            </a:pPr>
            <a:r>
              <a:rPr lang="de-CH" altLang="de-DE"/>
              <a:t>  Nouwen 1989, S. 203</a:t>
            </a:r>
          </a:p>
          <a:p>
            <a:pPr>
              <a:spcBef>
                <a:spcPct val="0"/>
              </a:spcBef>
            </a:pPr>
            <a:r>
              <a:rPr lang="de-DE" altLang="de-DE"/>
              <a:t>Seine seelische Dunkelheit wird zur geistlichen Nacht. In seinem Tagebuch finden wir folgenden Eintrag: “</a:t>
            </a:r>
            <a:r>
              <a:rPr lang="de-DE" altLang="de-DE" i="1"/>
              <a:t>Ein Tag finsterster Melancholie. Ihr Bann ist kaum zu brechen. Die Mächte der Finsternis haben mich so fest im Griff, dass es kam möglich scheint, zum Licht zu kommen.</a:t>
            </a:r>
            <a:r>
              <a:rPr lang="de-DE" altLang="de-DE"/>
              <a:t>” ()</a:t>
            </a:r>
          </a:p>
          <a:p>
            <a:pPr lvl="1">
              <a:spcBef>
                <a:spcPct val="0"/>
              </a:spcBef>
            </a:pPr>
            <a:r>
              <a:rPr lang="de-CH" altLang="de-DE"/>
              <a:t>  Nouwen 1989, S. 203</a:t>
            </a:r>
          </a:p>
          <a:p>
            <a:pPr lvl="1">
              <a:spcBef>
                <a:spcPct val="0"/>
              </a:spcBef>
            </a:pPr>
            <a:r>
              <a:rPr lang="de-DE" altLang="de-DE"/>
              <a:t>Immer stärker spürt er auch die Einsamkeit des zölibatären Priesters in schmerzlicher Weise. In sensibler Weise schildert er seinen Kampf mit seinen homophilen Gefühlen. Er verliebt sich in einen Mann (). </a:t>
            </a:r>
            <a:r>
              <a:rPr lang="de-DE" altLang="de-DE" i="1"/>
              <a:t>“Hier in der Arche lebte ich mit verletzlichen Menschen, und ich ließ allmählich auch meine innere Hemmung fallen und öffnete mein Herz stärker für andere.... Aber diese tief befriedigende Freundschaft wurde die Strasse zu meiner Not, weil ich bald entdeckte, das der enorme weite Raum, der sich mir geöffnet hatte, nicht durch den Mann ausgefüllt werden konnte, der ihn mir eröffnet hatte. Ich wurde besitzergreifend, bedürftig und abhängig, und als die Freundschaft schließlich unterbrochen werden musste, brach ich zusammen.” </a:t>
            </a:r>
            <a:r>
              <a:rPr lang="de-DE" altLang="de-DE"/>
              <a:t>()</a:t>
            </a:r>
          </a:p>
          <a:p>
            <a:pPr lvl="2">
              <a:spcBef>
                <a:spcPct val="0"/>
              </a:spcBef>
            </a:pPr>
            <a:r>
              <a:rPr lang="de-CH" altLang="de-DE"/>
              <a:t>  Nouwen, Nachts ... 1989, S. 117 ff; ein sehr schöner Abschnitt über das Ringen mit seiner Sexualität findet sich in seiner Biographie von Michael Ford 1999, S. 140 ff.</a:t>
            </a:r>
          </a:p>
          <a:p>
            <a:pPr lvl="2">
              <a:spcBef>
                <a:spcPct val="0"/>
              </a:spcBef>
            </a:pPr>
            <a:r>
              <a:rPr lang="de-CH" altLang="de-DE"/>
              <a:t>  Die meisten der folgenden Zitate finden sich in der hervorragenden Biographie von Michael Ford 1999, die mir beim Schreiben nur in der englischen Ausgabe vorlag.</a:t>
            </a:r>
          </a:p>
          <a:p>
            <a:pPr>
              <a:spcBef>
                <a:spcPct val="0"/>
              </a:spcBef>
            </a:pPr>
            <a:r>
              <a:rPr lang="de-DE" altLang="de-DE"/>
              <a:t>Intellektuell wußte Nouwen, dass keine menschliche Freundschaft die tiefste Sehnsucht seines Herzens erfüllen konnte und dass nur Gott ihm geben konnte, was er sich am meisten wünschte, doch dies konnte seine Verzweiflung kaum lindern. </a:t>
            </a:r>
          </a:p>
          <a:p>
            <a:pPr lvl="1">
              <a:spcBef>
                <a:spcPts val="1200"/>
              </a:spcBef>
              <a:spcAft>
                <a:spcPts val="600"/>
              </a:spcAft>
            </a:pPr>
            <a:r>
              <a:rPr lang="de-DE" altLang="de-DE" b="1" i="1" noProof="1">
                <a:solidFill>
                  <a:srgbClr val="808080"/>
                </a:solidFill>
              </a:rPr>
              <a:t>Verwundet, um zu heilen</a:t>
            </a:r>
          </a:p>
          <a:p>
            <a:pPr>
              <a:spcBef>
                <a:spcPct val="0"/>
              </a:spcBef>
            </a:pPr>
            <a:r>
              <a:rPr lang="de-DE" altLang="de-DE"/>
              <a:t>Er, der so viele Menschen seelsorgerisch beraten hatte, brauchte nun selbst einen Ort der Seelsorge. In einem Retraitenhaus in England fand er einen sicheren Ort, wo er einfach sein durfte. Er brauchte wieder Boden unter den Füßen. Das ältere Ehepaar, das ihn begleitete, ermutigte ihn, “in seinen Leib und in sein Gebet einzusteigen” aber sie rieten davon ab, sich in der Meditation zu verlieren. </a:t>
            </a:r>
          </a:p>
          <a:p>
            <a:pPr>
              <a:spcBef>
                <a:spcPct val="0"/>
              </a:spcBef>
            </a:pPr>
            <a:r>
              <a:rPr lang="de-DE" altLang="de-DE"/>
              <a:t>So verrichtete er seine Gebete oft im Wandern, während er im Garten herumlief, beim Schwimmen oder beim Schlagen eines Boxsackes. Er musste die Energie in seinen Körper kanalisieren, ohne den Draht zum Leben zu verlieren – sogar Geschirr waschen war eine Form der Therapie. Sein Seelsorger erklärte: “Wir zielten absichtlich darauf, ihn im praktischen Leben zu halten, weil da die große Gefahr war, dass er sich in seiner Dunkelheit verlieren würde, in dieses schwarze Loch seiner Seele fallen würde.” </a:t>
            </a:r>
          </a:p>
          <a:p>
            <a:pPr>
              <a:spcBef>
                <a:spcPct val="0"/>
              </a:spcBef>
            </a:pPr>
            <a:r>
              <a:rPr lang="de-DE" altLang="de-DE"/>
              <a:t>“Er war regrediert wie ein verwundetes kleines Kind, nicht ein sechsjähriges, sondern vielleicht ein zweijähriges, das gehalten werden muss, in Sicherheit und Reinheit. Es galt zu trennen, was ihn plagte in seiner sexuellen Identität und was eigentlich ein viel tiefer liegender Kampf war.” </a:t>
            </a:r>
          </a:p>
          <a:p>
            <a:pPr>
              <a:spcBef>
                <a:spcPct val="0"/>
              </a:spcBef>
            </a:pPr>
            <a:r>
              <a:rPr lang="de-DE" altLang="de-DE"/>
              <a:t>“Henri war sehr mutig, und ich bewunderte ihn dafür, aber es war sehr dunkel in ihm. Er konnte die Verzweiflung seines Lebens nicht einfach verarbeiten. Dies war nicht nur die dunkle Nacht der Seele, es war die dunkle Nacht von allem, die Nacht des Geistes, des Glaubens, seines ganzen Wesens, seiner Wünsche, seiner Sehnsüchte und seiner Sexualität. Es war die dunkle Nacht seiner Berufung, seiner Arbeit und seiner schriftstellerischen Arbeit. Aber er verlor nicht seinen Glauben.”</a:t>
            </a:r>
          </a:p>
          <a:p>
            <a:pPr>
              <a:spcBef>
                <a:spcPct val="0"/>
              </a:spcBef>
            </a:pPr>
            <a:r>
              <a:rPr lang="de-DE" altLang="de-DE"/>
              <a:t>Es war nach dieser Krise, wo er seine Schaffenskraft wieder fand, wo seine Sensibilität  erneut fruchtbar wurde in der Betrachtung von Rembrandt‘s Gemälde vom verlorenen Sohn, jenem Werk, das wohl sein meist beachtetes wurde. “Seine Worte sprachen mit besonderer Sensibilität zu denjenigen Menschen, die in ihrem Leben seelisch gelitten hatten. Er entdeckte, dass er aus seinen eigenen Verwundungen die Verletzungen anderer Menschen erreichen konnte.”  </a:t>
            </a:r>
          </a:p>
          <a:p>
            <a:pPr>
              <a:spcBef>
                <a:spcPct val="0"/>
              </a:spcBef>
            </a:pPr>
            <a:endParaRPr lang="de-CH"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38BB61-745A-4142-9116-251044C3E1EB}" type="slidenum">
              <a:rPr lang="de-DE" altLang="de-DE" b="1">
                <a:solidFill>
                  <a:srgbClr val="FFCC00"/>
                </a:solidFill>
                <a:latin typeface="Arial" panose="020B0604020202020204" pitchFamily="34" charset="0"/>
              </a:rPr>
              <a:pPr fontAlgn="base">
                <a:spcBef>
                  <a:spcPct val="0"/>
                </a:spcBef>
                <a:spcAft>
                  <a:spcPct val="0"/>
                </a:spcAft>
              </a:pPr>
              <a:t>33</a:t>
            </a:fld>
            <a:endParaRPr lang="de-DE" altLang="de-DE" b="1">
              <a:solidFill>
                <a:srgbClr val="FFCC00"/>
              </a:solidFill>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30275" y="4660900"/>
            <a:ext cx="5037138" cy="1782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ts val="1200"/>
              </a:spcBef>
              <a:spcAft>
                <a:spcPts val="600"/>
              </a:spcAft>
            </a:pPr>
            <a:r>
              <a:rPr lang="de-CH" altLang="de-DE" b="1" i="1" noProof="1">
                <a:solidFill>
                  <a:srgbClr val="808080"/>
                </a:solidFill>
              </a:rPr>
              <a:t>Verwundet sein – gesegnet sein? </a:t>
            </a:r>
          </a:p>
          <a:p>
            <a:pPr>
              <a:spcBef>
                <a:spcPct val="0"/>
              </a:spcBef>
            </a:pPr>
            <a:r>
              <a:rPr lang="de-DE" altLang="de-DE"/>
              <a:t>Henri Nouwen kannte auch die dunkle Seite der Sensibilität, die sich bis in tiefste Verzweiflung steigern konnte. Es war, als hätte sein Rückzug aus der Universität in die Gemeinschaft der “Arche” von Jean Vannier auch etwas an Gefühlen freigesetzt, die er sich noch nie eingestanden hatte. </a:t>
            </a:r>
          </a:p>
          <a:p>
            <a:pPr>
              <a:spcBef>
                <a:spcPct val="0"/>
              </a:spcBef>
            </a:pPr>
            <a:r>
              <a:rPr lang="de-DE" altLang="de-DE"/>
              <a:t>Nouwen begann zu entdecken, dass seelische Verletzlichkeit nichts Beschämendes, sondern im Gegenteil ein Geschenk sein konnte. Verwundet zu sein, bedeutete gesegnet zu sein. Doch die Erkenntnis überkam ihn mit einer Intensität, unter der er zerbrach. Auf einmal war er nicht mehr der bewunderte Redner, sondern ein einfacher Mitbewohner, ein sehr unsicherer, bedürftiger und zerbrechlicher Mensch. </a:t>
            </a:r>
          </a:p>
          <a:p>
            <a:pPr>
              <a:spcBef>
                <a:spcPct val="0"/>
              </a:spcBef>
            </a:pPr>
            <a:r>
              <a:rPr lang="de-DE" altLang="de-DE"/>
              <a:t>Seine Rastlosigkeit, die vielen Reisen und unzähligen Vorträge, waren wie eine Flucht vor sich selbst gewesen. Als es stiller wurde um ihn herum, hielt er die Stille fast nicht aus. Ausgerechnet er, der so viel Wertvolles über die Stille und die Kontemplation geschrieben hatte, konnte selbst nicht still werden. Sein Schreiben war oft wie ein Hilfeschrei an Gott, ihm das zu geben, wonach er sich sehnte. </a:t>
            </a:r>
          </a:p>
          <a:p>
            <a:pPr>
              <a:spcBef>
                <a:spcPct val="0"/>
              </a:spcBef>
            </a:pPr>
            <a:r>
              <a:rPr lang="de-DE" altLang="de-DE"/>
              <a:t>In der Stille spürte er aber auch eine vermehrte Reizbarkeit und Abhängigkeit von anderen Menschen. “</a:t>
            </a:r>
            <a:r>
              <a:rPr lang="de-DE" altLang="de-DE" i="1"/>
              <a:t>Ich fürchte immer gleich Ablehnung. Wenn ein Freund nicht kommt, ein Brief nicht geschrieben wird oder man mich nicht einlädt, fange ich an, mich unerwünscht und zurückgesetzt zu fühlen. Ich habe einen Hang zu trüber Selbsteinschätzung und bin anfällig für Depressionen. Bin ich aber deprimiert, so neige ich dazu, sogar in harmlose Gesten den Beweis für die Berechtigung meines selbst gewählten Trübsinns zu sehen, so dass es mir immer schwerer fällt, wieder aus ihm herauszukommen.</a:t>
            </a:r>
            <a:r>
              <a:rPr lang="de-DE" altLang="de-DE"/>
              <a:t>” () Und später: “</a:t>
            </a:r>
            <a:r>
              <a:rPr lang="de-DE" altLang="de-DE" i="1"/>
              <a:t>Plötzlich fühle ich mich verloren, versetzt, vergessen, im Stich gelassen, mißbraucht, manipuliert, ratlos, wütend, mißmutig, verkehrt und voller Selbstbedauern. Ich staune über die Anfälligkeit meines inneren Gleichgewichts.</a:t>
            </a:r>
            <a:r>
              <a:rPr lang="de-DE" altLang="de-DE"/>
              <a:t>” ()</a:t>
            </a:r>
          </a:p>
          <a:p>
            <a:pPr>
              <a:spcBef>
                <a:spcPct val="0"/>
              </a:spcBef>
            </a:pPr>
            <a:r>
              <a:rPr lang="de-CH" altLang="de-DE"/>
              <a:t>  Nouwen 1989, S. 80</a:t>
            </a:r>
          </a:p>
          <a:p>
            <a:pPr lvl="1">
              <a:spcBef>
                <a:spcPct val="0"/>
              </a:spcBef>
            </a:pPr>
            <a:r>
              <a:rPr lang="de-CH" altLang="de-DE"/>
              <a:t>  Nouwen 1989, S. 203</a:t>
            </a:r>
          </a:p>
          <a:p>
            <a:pPr>
              <a:spcBef>
                <a:spcPct val="0"/>
              </a:spcBef>
            </a:pPr>
            <a:r>
              <a:rPr lang="de-DE" altLang="de-DE"/>
              <a:t>Seine seelische Dunkelheit wird zur geistlichen Nacht. In seinem Tagebuch finden wir folgenden Eintrag: “</a:t>
            </a:r>
            <a:r>
              <a:rPr lang="de-DE" altLang="de-DE" i="1"/>
              <a:t>Ein Tag finsterster Melancholie. Ihr Bann ist kaum zu brechen. Die Mächte der Finsternis haben mich so fest im Griff, dass es kam möglich scheint, zum Licht zu kommen.</a:t>
            </a:r>
            <a:r>
              <a:rPr lang="de-DE" altLang="de-DE"/>
              <a:t>” ()</a:t>
            </a:r>
          </a:p>
          <a:p>
            <a:pPr lvl="1">
              <a:spcBef>
                <a:spcPct val="0"/>
              </a:spcBef>
            </a:pPr>
            <a:r>
              <a:rPr lang="de-CH" altLang="de-DE"/>
              <a:t>  Nouwen 1989, S. 203</a:t>
            </a:r>
          </a:p>
          <a:p>
            <a:pPr lvl="1">
              <a:spcBef>
                <a:spcPct val="0"/>
              </a:spcBef>
            </a:pPr>
            <a:r>
              <a:rPr lang="de-DE" altLang="de-DE"/>
              <a:t>Immer stärker spürt er auch die Einsamkeit des zölibatären Priesters in schmerzlicher Weise. In sensibler Weise schildert er seinen Kampf mit seinen homophilen Gefühlen. Er verliebt sich in einen Mann (). </a:t>
            </a:r>
            <a:r>
              <a:rPr lang="de-DE" altLang="de-DE" i="1"/>
              <a:t>“Hier in der Arche lebte ich mit verletzlichen Menschen, und ich ließ allmählich auch meine innere Hemmung fallen und öffnete mein Herz stärker für andere.... Aber diese tief befriedigende Freundschaft wurde die Strasse zu meiner Not, weil ich bald entdeckte, das der enorme weite Raum, der sich mir geöffnet hatte, nicht durch den Mann ausgefüllt werden konnte, der ihn mir eröffnet hatte. Ich wurde besitzergreifend, bedürftig und abhängig, und als die Freundschaft schließlich unterbrochen werden musste, brach ich zusammen.” </a:t>
            </a:r>
            <a:r>
              <a:rPr lang="de-DE" altLang="de-DE"/>
              <a:t>()</a:t>
            </a:r>
          </a:p>
          <a:p>
            <a:pPr lvl="2">
              <a:spcBef>
                <a:spcPct val="0"/>
              </a:spcBef>
            </a:pPr>
            <a:r>
              <a:rPr lang="de-CH" altLang="de-DE"/>
              <a:t>  Nouwen, Nachts ... 1989, S. 117 ff; ein sehr schöner Abschnitt über das Ringen mit seiner Sexualität findet sich in seiner Biographie von Michael Ford 1999, S. 140 ff.</a:t>
            </a:r>
          </a:p>
          <a:p>
            <a:pPr lvl="2">
              <a:spcBef>
                <a:spcPct val="0"/>
              </a:spcBef>
            </a:pPr>
            <a:r>
              <a:rPr lang="de-CH" altLang="de-DE"/>
              <a:t>  Die meisten der folgenden Zitate finden sich in der hervorragenden Biographie von Michael Ford 1999, die mir beim Schreiben nur in der englischen Ausgabe vorlag.</a:t>
            </a:r>
          </a:p>
          <a:p>
            <a:pPr>
              <a:spcBef>
                <a:spcPct val="0"/>
              </a:spcBef>
            </a:pPr>
            <a:r>
              <a:rPr lang="de-DE" altLang="de-DE"/>
              <a:t>Intellektuell wußte Nouwen, dass keine menschliche Freundschaft die tiefste Sehnsucht seines Herzens erfüllen konnte und dass nur Gott ihm geben konnte, was er sich am meisten wünschte, doch dies konnte seine Verzweiflung kaum lindern. </a:t>
            </a:r>
          </a:p>
          <a:p>
            <a:pPr lvl="1">
              <a:spcBef>
                <a:spcPts val="1200"/>
              </a:spcBef>
              <a:spcAft>
                <a:spcPts val="600"/>
              </a:spcAft>
            </a:pPr>
            <a:r>
              <a:rPr lang="de-DE" altLang="de-DE" b="1" i="1" noProof="1">
                <a:solidFill>
                  <a:srgbClr val="808080"/>
                </a:solidFill>
              </a:rPr>
              <a:t>Verwundet, um zu heilen</a:t>
            </a:r>
          </a:p>
          <a:p>
            <a:pPr>
              <a:spcBef>
                <a:spcPct val="0"/>
              </a:spcBef>
            </a:pPr>
            <a:r>
              <a:rPr lang="de-DE" altLang="de-DE"/>
              <a:t>Er, der so viele Menschen seelsorgerisch beraten hatte, brauchte nun selbst einen Ort der Seelsorge. In einem Retraitenhaus in England fand er einen sicheren Ort, wo er einfach sein durfte. Er brauchte wieder Boden unter den Füßen. Das ältere Ehepaar, das ihn begleitete, ermutigte ihn, “in seinen Leib und in sein Gebet einzusteigen” aber sie rieten davon ab, sich in der Meditation zu verlieren. </a:t>
            </a:r>
          </a:p>
          <a:p>
            <a:pPr>
              <a:spcBef>
                <a:spcPct val="0"/>
              </a:spcBef>
            </a:pPr>
            <a:r>
              <a:rPr lang="de-DE" altLang="de-DE"/>
              <a:t>So verrichtete er seine Gebete oft im Wandern, während er im Garten herumlief, beim Schwimmen oder beim Schlagen eines Boxsackes. Er musste die Energie in seinen Körper kanalisieren, ohne den Draht zum Leben zu verlieren – sogar Geschirr waschen war eine Form der Therapie. Sein Seelsorger erklärte: “Wir zielten absichtlich darauf, ihn im praktischen Leben zu halten, weil da die große Gefahr war, dass er sich in seiner Dunkelheit verlieren würde, in dieses schwarze Loch seiner Seele fallen würde.” </a:t>
            </a:r>
          </a:p>
          <a:p>
            <a:pPr>
              <a:spcBef>
                <a:spcPct val="0"/>
              </a:spcBef>
            </a:pPr>
            <a:r>
              <a:rPr lang="de-DE" altLang="de-DE"/>
              <a:t>“Er war regrediert wie ein verwundetes kleines Kind, nicht ein sechsjähriges, sondern vielleicht ein zweijähriges, das gehalten werden muss, in Sicherheit und Reinheit. Es galt zu trennen, was ihn plagte in seiner sexuellen Identität und was eigentlich ein viel tiefer liegender Kampf war.” </a:t>
            </a:r>
          </a:p>
          <a:p>
            <a:pPr>
              <a:spcBef>
                <a:spcPct val="0"/>
              </a:spcBef>
            </a:pPr>
            <a:r>
              <a:rPr lang="de-DE" altLang="de-DE"/>
              <a:t>“Henri war sehr mutig, und ich bewunderte ihn dafür, aber es war sehr dunkel in ihm. Er konnte die Verzweiflung seines Lebens nicht einfach verarbeiten. Dies war nicht nur die dunkle Nacht der Seele, es war die dunkle Nacht von allem, die Nacht des Geistes, des Glaubens, seines ganzen Wesens, seiner Wünsche, seiner Sehnsüchte und seiner Sexualität. Es war die dunkle Nacht seiner Berufung, seiner Arbeit und seiner schriftstellerischen Arbeit. Aber er verlor nicht seinen Glauben.”</a:t>
            </a:r>
          </a:p>
          <a:p>
            <a:pPr>
              <a:spcBef>
                <a:spcPct val="0"/>
              </a:spcBef>
            </a:pPr>
            <a:r>
              <a:rPr lang="de-DE" altLang="de-DE"/>
              <a:t>Es war nach dieser Krise, wo er seine Schaffenskraft wieder fand, wo seine Sensibilität  erneut fruchtbar wurde in der Betrachtung von Rembrandt‘s Gemälde vom verlorenen Sohn, jenem Werk, das wohl sein meist beachtetes wurde. “Seine Worte sprachen mit besonderer Sensibilität zu denjenigen Menschen, die in ihrem Leben seelisch gelitten hatten. Er entdeckte, dass er aus seinen eigenen Verwundungen die Verletzungen anderer Menschen erreichen konnte.”  </a:t>
            </a:r>
          </a:p>
          <a:p>
            <a:pPr>
              <a:spcBef>
                <a:spcPct val="0"/>
              </a:spcBef>
            </a:pPr>
            <a:endParaRPr lang="de-CH"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3300" b="1">
                <a:solidFill>
                  <a:srgbClr val="FFCC00"/>
                </a:solidFill>
                <a:latin typeface="Tahoma" panose="020B0604030504040204" pitchFamily="34" charset="0"/>
              </a:defRPr>
            </a:lvl1pPr>
            <a:lvl2pPr marL="763233" indent="-293551">
              <a:defRPr sz="3300" b="1">
                <a:solidFill>
                  <a:srgbClr val="FFCC00"/>
                </a:solidFill>
                <a:latin typeface="Tahoma" panose="020B0604030504040204" pitchFamily="34" charset="0"/>
              </a:defRPr>
            </a:lvl2pPr>
            <a:lvl3pPr marL="1174204" indent="-234841">
              <a:defRPr sz="3300" b="1">
                <a:solidFill>
                  <a:srgbClr val="FFCC00"/>
                </a:solidFill>
                <a:latin typeface="Tahoma" panose="020B0604030504040204" pitchFamily="34" charset="0"/>
              </a:defRPr>
            </a:lvl3pPr>
            <a:lvl4pPr marL="1643885" indent="-234841">
              <a:defRPr sz="3300" b="1">
                <a:solidFill>
                  <a:srgbClr val="FFCC00"/>
                </a:solidFill>
                <a:latin typeface="Tahoma" panose="020B0604030504040204" pitchFamily="34" charset="0"/>
              </a:defRPr>
            </a:lvl4pPr>
            <a:lvl5pPr marL="2113567" indent="-234841">
              <a:defRPr sz="3300" b="1">
                <a:solidFill>
                  <a:srgbClr val="FFCC00"/>
                </a:solidFill>
                <a:latin typeface="Tahoma" panose="020B0604030504040204" pitchFamily="34" charset="0"/>
              </a:defRPr>
            </a:lvl5pPr>
            <a:lvl6pPr marL="2583249" indent="-234841" eaLnBrk="0" fontAlgn="base" hangingPunct="0">
              <a:spcBef>
                <a:spcPct val="0"/>
              </a:spcBef>
              <a:spcAft>
                <a:spcPct val="0"/>
              </a:spcAft>
              <a:defRPr sz="3300" b="1">
                <a:solidFill>
                  <a:srgbClr val="FFCC00"/>
                </a:solidFill>
                <a:latin typeface="Tahoma" panose="020B0604030504040204" pitchFamily="34" charset="0"/>
              </a:defRPr>
            </a:lvl6pPr>
            <a:lvl7pPr marL="3052930" indent="-234841" eaLnBrk="0" fontAlgn="base" hangingPunct="0">
              <a:spcBef>
                <a:spcPct val="0"/>
              </a:spcBef>
              <a:spcAft>
                <a:spcPct val="0"/>
              </a:spcAft>
              <a:defRPr sz="3300" b="1">
                <a:solidFill>
                  <a:srgbClr val="FFCC00"/>
                </a:solidFill>
                <a:latin typeface="Tahoma" panose="020B0604030504040204" pitchFamily="34" charset="0"/>
              </a:defRPr>
            </a:lvl7pPr>
            <a:lvl8pPr marL="3522612" indent="-234841" eaLnBrk="0" fontAlgn="base" hangingPunct="0">
              <a:spcBef>
                <a:spcPct val="0"/>
              </a:spcBef>
              <a:spcAft>
                <a:spcPct val="0"/>
              </a:spcAft>
              <a:defRPr sz="3300" b="1">
                <a:solidFill>
                  <a:srgbClr val="FFCC00"/>
                </a:solidFill>
                <a:latin typeface="Tahoma" panose="020B0604030504040204" pitchFamily="34" charset="0"/>
              </a:defRPr>
            </a:lvl8pPr>
            <a:lvl9pPr marL="3992293" indent="-234841" eaLnBrk="0" fontAlgn="base" hangingPunct="0">
              <a:spcBef>
                <a:spcPct val="0"/>
              </a:spcBef>
              <a:spcAft>
                <a:spcPct val="0"/>
              </a:spcAft>
              <a:defRPr sz="3300" b="1">
                <a:solidFill>
                  <a:srgbClr val="FFCC00"/>
                </a:solidFill>
                <a:latin typeface="Tahoma" panose="020B0604030504040204" pitchFamily="34" charset="0"/>
              </a:defRPr>
            </a:lvl9pPr>
          </a:lstStyle>
          <a:p>
            <a:fld id="{71784584-770B-4F3B-9F73-55333CD4AE15}" type="slidenum">
              <a:rPr lang="de-DE" altLang="de-DE" sz="1200">
                <a:latin typeface="Arial" panose="020B0604020202020204" pitchFamily="34" charset="0"/>
              </a:rPr>
              <a:pPr/>
              <a:t>35</a:t>
            </a:fld>
            <a:endParaRPr lang="de-DE" altLang="de-DE" sz="1200">
              <a:latin typeface="Arial"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59992" y="4772567"/>
            <a:ext cx="5198047" cy="281218"/>
          </a:xfrm>
          <a:noFill/>
        </p:spPr>
        <p:txBody>
          <a:bodyPr/>
          <a:lstStyle/>
          <a:p>
            <a:pPr eaLnBrk="1" hangingPunct="1"/>
            <a:endParaRPr lang="de-CH" altLang="de-DE"/>
          </a:p>
        </p:txBody>
      </p:sp>
    </p:spTree>
    <p:extLst>
      <p:ext uri="{BB962C8B-B14F-4D97-AF65-F5344CB8AC3E}">
        <p14:creationId xmlns:p14="http://schemas.microsoft.com/office/powerpoint/2010/main" val="2791150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B2BE09-1CFE-4320-8BDB-C479BAF96954}" type="slidenum">
              <a:rPr lang="de-DE" altLang="de-DE" b="1">
                <a:solidFill>
                  <a:srgbClr val="FFCC00"/>
                </a:solidFill>
                <a:latin typeface="Arial" panose="020B0604020202020204" pitchFamily="34" charset="0"/>
              </a:rPr>
              <a:pPr fontAlgn="base">
                <a:spcBef>
                  <a:spcPct val="0"/>
                </a:spcBef>
                <a:spcAft>
                  <a:spcPct val="0"/>
                </a:spcAft>
              </a:pPr>
              <a:t>36</a:t>
            </a:fld>
            <a:endParaRPr lang="de-DE" altLang="de-DE" b="1">
              <a:solidFill>
                <a:srgbClr val="FFCC00"/>
              </a:solidFill>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D880F2-4333-4460-9140-3279E857618F}" type="slidenum">
              <a:rPr lang="de-DE" altLang="de-DE" b="1">
                <a:solidFill>
                  <a:srgbClr val="FFCC00"/>
                </a:solidFill>
                <a:latin typeface="Arial" panose="020B0604020202020204" pitchFamily="34" charset="0"/>
              </a:rPr>
              <a:pPr fontAlgn="base">
                <a:spcBef>
                  <a:spcPct val="0"/>
                </a:spcBef>
                <a:spcAft>
                  <a:spcPct val="0"/>
                </a:spcAft>
              </a:pPr>
              <a:t>37</a:t>
            </a:fld>
            <a:endParaRPr lang="de-DE" altLang="de-DE" b="1">
              <a:solidFill>
                <a:srgbClr val="FFCC00"/>
              </a:solidFill>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3401C6-D7A2-42A1-88A4-6AEDF68AF097}" type="slidenum">
              <a:rPr lang="de-DE" altLang="de-DE" b="1">
                <a:solidFill>
                  <a:srgbClr val="FFCC00"/>
                </a:solidFill>
                <a:latin typeface="Arial" panose="020B0604020202020204" pitchFamily="34" charset="0"/>
              </a:rPr>
              <a:pPr fontAlgn="base">
                <a:spcBef>
                  <a:spcPct val="0"/>
                </a:spcBef>
                <a:spcAft>
                  <a:spcPct val="0"/>
                </a:spcAft>
              </a:pPr>
              <a:t>38</a:t>
            </a:fld>
            <a:endParaRPr lang="de-DE" altLang="de-DE" b="1">
              <a:solidFill>
                <a:srgbClr val="FFCC00"/>
              </a:solidFill>
              <a:latin typeface="Arial" panose="020B0604020202020204"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34906F-618B-4AC2-90FC-67DF3150055A}" type="slidenum">
              <a:rPr lang="de-DE" altLang="de-DE" b="1">
                <a:solidFill>
                  <a:srgbClr val="FFCC00"/>
                </a:solidFill>
                <a:latin typeface="Arial" panose="020B0604020202020204" pitchFamily="34" charset="0"/>
              </a:rPr>
              <a:pPr fontAlgn="base">
                <a:spcBef>
                  <a:spcPct val="0"/>
                </a:spcBef>
                <a:spcAft>
                  <a:spcPct val="0"/>
                </a:spcAft>
              </a:pPr>
              <a:t>39</a:t>
            </a:fld>
            <a:endParaRPr lang="de-DE" altLang="de-DE" b="1">
              <a:solidFill>
                <a:srgbClr val="FFCC00"/>
              </a:solidFill>
              <a:latin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54AFF4-B764-4194-A0E1-211D800DC733}" type="slidenum">
              <a:rPr lang="de-DE" altLang="de-DE" b="1">
                <a:solidFill>
                  <a:srgbClr val="FFCC00"/>
                </a:solidFill>
                <a:latin typeface="Arial" panose="020B0604020202020204" pitchFamily="34" charset="0"/>
              </a:rPr>
              <a:pPr fontAlgn="base">
                <a:spcBef>
                  <a:spcPct val="0"/>
                </a:spcBef>
                <a:spcAft>
                  <a:spcPct val="0"/>
                </a:spcAft>
              </a:pPr>
              <a:t>40</a:t>
            </a:fld>
            <a:endParaRPr lang="de-DE" altLang="de-DE" b="1">
              <a:solidFill>
                <a:srgbClr val="FFCC00"/>
              </a:solidFill>
              <a:latin typeface="Arial" panose="020B060402020202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16CD5D-B606-4E55-A84F-5DF8EC2E21F3}" type="slidenum">
              <a:rPr lang="de-DE" altLang="de-DE" b="1">
                <a:solidFill>
                  <a:srgbClr val="FFCC00"/>
                </a:solidFill>
                <a:latin typeface="Arial" panose="020B0604020202020204" pitchFamily="34" charset="0"/>
              </a:rPr>
              <a:pPr fontAlgn="base">
                <a:spcBef>
                  <a:spcPct val="0"/>
                </a:spcBef>
                <a:spcAft>
                  <a:spcPct val="0"/>
                </a:spcAft>
              </a:pPr>
              <a:t>5</a:t>
            </a:fld>
            <a:endParaRPr lang="de-DE" altLang="de-DE" b="1">
              <a:solidFill>
                <a:srgbClr val="FFCC00"/>
              </a:solidFill>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CH" altLang="de-DE"/>
              <a:t>»Orkidebarn« heißt Orchideenkind – im Gegensatz</a:t>
            </a:r>
          </a:p>
          <a:p>
            <a:pPr>
              <a:spcBef>
                <a:spcPct val="0"/>
              </a:spcBef>
            </a:pPr>
            <a:r>
              <a:rPr lang="de-CH" altLang="de-DE"/>
              <a:t>zum »maskrosbarn« oder Löwenzahnkind.</a:t>
            </a:r>
          </a:p>
          <a:p>
            <a:pPr>
              <a:spcBef>
                <a:spcPct val="0"/>
              </a:spcBef>
            </a:pPr>
            <a:r>
              <a:rPr lang="de-CH" altLang="de-DE"/>
              <a:t>Wie Boyce und Ellis erklären, besitzen</a:t>
            </a:r>
          </a:p>
          <a:p>
            <a:pPr>
              <a:spcBef>
                <a:spcPct val="0"/>
              </a:spcBef>
            </a:pPr>
            <a:r>
              <a:rPr lang="de-CH" altLang="de-DE"/>
              <a:t>Löwenzahnkinder</a:t>
            </a:r>
          </a:p>
          <a:p>
            <a:pPr>
              <a:spcBef>
                <a:spcPct val="0"/>
              </a:spcBef>
            </a:pPr>
            <a:r>
              <a:rPr lang="de-CH" altLang="de-DE"/>
              <a:t>die Fähigkeit, selbst unter</a:t>
            </a:r>
          </a:p>
          <a:p>
            <a:pPr>
              <a:spcBef>
                <a:spcPct val="0"/>
              </a:spcBef>
            </a:pPr>
            <a:r>
              <a:rPr lang="de-CH" altLang="de-DE"/>
              <a:t>widrigen Umständen zu überleben, ja sogar zu</a:t>
            </a:r>
          </a:p>
          <a:p>
            <a:pPr>
              <a:spcBef>
                <a:spcPct val="0"/>
              </a:spcBef>
            </a:pPr>
            <a:r>
              <a:rPr lang="de-CH" altLang="de-DE"/>
              <a:t>gedeihen. Sie sind psychologisch außerordentlich</a:t>
            </a:r>
          </a:p>
          <a:p>
            <a:pPr>
              <a:spcBef>
                <a:spcPct val="0"/>
              </a:spcBef>
            </a:pPr>
            <a:r>
              <a:rPr lang="de-CH" altLang="de-DE"/>
              <a:t>belastbar (siehe auch G&amp;G 3/2010, S. 51).</a:t>
            </a:r>
          </a:p>
          <a:p>
            <a:pPr>
              <a:spcBef>
                <a:spcPct val="0"/>
              </a:spcBef>
            </a:pPr>
            <a:r>
              <a:rPr lang="de-CH" altLang="de-DE"/>
              <a:t>Die Psyche der Orchideenkinder dagegen hängt</a:t>
            </a:r>
          </a:p>
          <a:p>
            <a:pPr>
              <a:spcBef>
                <a:spcPct val="0"/>
              </a:spcBef>
            </a:pPr>
            <a:r>
              <a:rPr lang="de-CH" altLang="de-DE"/>
              <a:t>in weit größerem Maß von ihrer Umwelt ab –</a:t>
            </a:r>
          </a:p>
          <a:p>
            <a:pPr>
              <a:spcBef>
                <a:spcPct val="0"/>
              </a:spcBef>
            </a:pPr>
            <a:r>
              <a:rPr lang="de-CH" altLang="de-DE"/>
              <a:t>insbesondere von der elterlichen Zuwendung.</a:t>
            </a:r>
          </a:p>
          <a:p>
            <a:pPr>
              <a:spcBef>
                <a:spcPct val="0"/>
              </a:spcBef>
            </a:pPr>
            <a:r>
              <a:rPr lang="de-CH" altLang="de-DE"/>
              <a:t>Vernachlässigte Orchideenkinder verkümmern;</a:t>
            </a:r>
          </a:p>
          <a:p>
            <a:pPr>
              <a:spcBef>
                <a:spcPct val="0"/>
              </a:spcBef>
            </a:pPr>
            <a:r>
              <a:rPr lang="de-CH" altLang="de-DE"/>
              <a:t>doch bei entsprechender Förderung blühen sie</a:t>
            </a:r>
          </a:p>
          <a:p>
            <a:pPr>
              <a:spcBef>
                <a:spcPct val="0"/>
              </a:spcBef>
            </a:pPr>
            <a:r>
              <a:rPr lang="de-CH" altLang="de-DE"/>
              <a:t>regelrecht auf. In den poetischen Worten der</a:t>
            </a:r>
          </a:p>
          <a:p>
            <a:pPr>
              <a:spcBef>
                <a:spcPct val="0"/>
              </a:spcBef>
            </a:pPr>
            <a:r>
              <a:rPr lang="de-CH" altLang="de-DE"/>
              <a:t>Forscher entwickeln sich Orchideenkinder zu</a:t>
            </a:r>
          </a:p>
          <a:p>
            <a:pPr>
              <a:spcBef>
                <a:spcPct val="0"/>
              </a:spcBef>
            </a:pPr>
            <a:r>
              <a:rPr lang="de-CH" altLang="de-DE"/>
              <a:t>»filigranen und wunderschönen Blumen«.</a:t>
            </a:r>
          </a:p>
        </p:txBody>
      </p:sp>
      <p:sp>
        <p:nvSpPr>
          <p:cNvPr id="143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4FFD6D-CAB9-45E3-91C8-0DD8848B18DF}" type="slidenum">
              <a:rPr lang="de-DE" altLang="de-DE" b="1">
                <a:solidFill>
                  <a:srgbClr val="FFCC00"/>
                </a:solidFill>
                <a:latin typeface="Arial" panose="020B0604020202020204" pitchFamily="34" charset="0"/>
              </a:rPr>
              <a:pPr fontAlgn="base">
                <a:spcBef>
                  <a:spcPct val="0"/>
                </a:spcBef>
                <a:spcAft>
                  <a:spcPct val="0"/>
                </a:spcAft>
              </a:pPr>
              <a:t>6</a:t>
            </a:fld>
            <a:endParaRPr lang="de-DE" altLang="de-DE" b="1">
              <a:solidFill>
                <a:srgbClr val="FFCC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CCDACF-A017-4EAB-8E65-8237BE2960A9}" type="slidenum">
              <a:rPr lang="de-DE" altLang="de-DE" b="1">
                <a:solidFill>
                  <a:srgbClr val="FFCC00"/>
                </a:solidFill>
                <a:latin typeface="Arial" panose="020B0604020202020204" pitchFamily="34" charset="0"/>
              </a:rPr>
              <a:pPr fontAlgn="base">
                <a:spcBef>
                  <a:spcPct val="0"/>
                </a:spcBef>
                <a:spcAft>
                  <a:spcPct val="0"/>
                </a:spcAft>
              </a:pPr>
              <a:t>7</a:t>
            </a:fld>
            <a:endParaRPr lang="de-DE" altLang="de-DE" b="1">
              <a:solidFill>
                <a:srgbClr val="FFCC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43D840-81E8-446E-8C47-CA5D94326C7E}" type="slidenum">
              <a:rPr lang="de-DE" altLang="de-DE" b="1">
                <a:solidFill>
                  <a:srgbClr val="FFCC00"/>
                </a:solidFill>
                <a:latin typeface="Arial" panose="020B0604020202020204" pitchFamily="34" charset="0"/>
              </a:rPr>
              <a:pPr fontAlgn="base">
                <a:spcBef>
                  <a:spcPct val="0"/>
                </a:spcBef>
                <a:spcAft>
                  <a:spcPct val="0"/>
                </a:spcAft>
              </a:pPr>
              <a:t>8</a:t>
            </a:fld>
            <a:endParaRPr lang="de-DE" altLang="de-DE" b="1">
              <a:solidFill>
                <a:srgbClr val="FFCC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05F044-A909-47BF-945B-943B0A81DD6A}" type="slidenum">
              <a:rPr lang="de-DE" altLang="de-DE" b="1">
                <a:solidFill>
                  <a:srgbClr val="FFCC00"/>
                </a:solidFill>
                <a:latin typeface="Arial" panose="020B0604020202020204" pitchFamily="34" charset="0"/>
              </a:rPr>
              <a:pPr fontAlgn="base">
                <a:spcBef>
                  <a:spcPct val="0"/>
                </a:spcBef>
                <a:spcAft>
                  <a:spcPct val="0"/>
                </a:spcAft>
              </a:pPr>
              <a:t>9</a:t>
            </a:fld>
            <a:endParaRPr lang="de-DE" altLang="de-DE" b="1">
              <a:solidFill>
                <a:srgbClr val="FFCC00"/>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26E876-52A2-4FF2-8EF6-FBA9220E6981}" type="slidenum">
              <a:rPr lang="de-DE" altLang="de-DE" b="1">
                <a:solidFill>
                  <a:srgbClr val="FFCC00"/>
                </a:solidFill>
                <a:latin typeface="Arial" panose="020B0604020202020204" pitchFamily="34" charset="0"/>
              </a:rPr>
              <a:pPr fontAlgn="base">
                <a:spcBef>
                  <a:spcPct val="0"/>
                </a:spcBef>
                <a:spcAft>
                  <a:spcPct val="0"/>
                </a:spcAft>
              </a:pPr>
              <a:t>10</a:t>
            </a:fld>
            <a:endParaRPr lang="de-DE" altLang="de-DE" b="1">
              <a:solidFill>
                <a:srgbClr val="FFCC00"/>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930275" y="4660900"/>
            <a:ext cx="5037138"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260078" y="3602038"/>
            <a:ext cx="756046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lvl1pPr>
          </a:lstStyle>
          <a:p>
            <a:pPr>
              <a:defRPr/>
            </a:pPr>
            <a:fld id="{99E7580B-4AE5-4582-99B9-B9B97DA778B4}" type="datetimeFigureOut">
              <a:rPr lang="de-CH"/>
              <a:pPr>
                <a:defRPr/>
              </a:pPr>
              <a:t>11.02.2017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F0CE3DA4-5F49-4294-A285-7F09BADDC700}" type="slidenum">
              <a:rPr lang="de-CH"/>
              <a:pPr>
                <a:defRPr/>
              </a:pPr>
              <a:t>‹Nr.›</a:t>
            </a:fld>
            <a:endParaRPr lang="de-CH"/>
          </a:p>
        </p:txBody>
      </p:sp>
    </p:spTree>
    <p:extLst>
      <p:ext uri="{BB962C8B-B14F-4D97-AF65-F5344CB8AC3E}">
        <p14:creationId xmlns:p14="http://schemas.microsoft.com/office/powerpoint/2010/main" val="416562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B62AF0F6-C637-48DE-8E4B-7297C29F045E}" type="datetimeFigureOut">
              <a:rPr lang="de-CH"/>
              <a:pPr>
                <a:defRPr/>
              </a:pPr>
              <a:t>11.02.2017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887CEB5D-2536-41D7-961E-EBE6231256F5}" type="slidenum">
              <a:rPr lang="de-CH"/>
              <a:pPr>
                <a:defRPr/>
              </a:pPr>
              <a:t>‹Nr.›</a:t>
            </a:fld>
            <a:endParaRPr lang="de-CH"/>
          </a:p>
        </p:txBody>
      </p:sp>
    </p:spTree>
    <p:extLst>
      <p:ext uri="{BB962C8B-B14F-4D97-AF65-F5344CB8AC3E}">
        <p14:creationId xmlns:p14="http://schemas.microsoft.com/office/powerpoint/2010/main" val="332648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65125"/>
            <a:ext cx="217363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93044" y="365125"/>
            <a:ext cx="6394896"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79712738-ED21-4FD5-BC92-173C952B765B}" type="datetimeFigureOut">
              <a:rPr lang="de-CH"/>
              <a:pPr>
                <a:defRPr/>
              </a:pPr>
              <a:t>11.02.2017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D2C19226-9AC6-44B6-A5C9-7944677E356C}" type="slidenum">
              <a:rPr lang="de-CH"/>
              <a:pPr>
                <a:defRPr/>
              </a:pPr>
              <a:t>‹Nr.›</a:t>
            </a:fld>
            <a:endParaRPr lang="de-CH"/>
          </a:p>
        </p:txBody>
      </p:sp>
    </p:spTree>
    <p:extLst>
      <p:ext uri="{BB962C8B-B14F-4D97-AF65-F5344CB8AC3E}">
        <p14:creationId xmlns:p14="http://schemas.microsoft.com/office/powerpoint/2010/main" val="334243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F9B641F6-D4FC-4062-917D-1CA117369C3B}" type="datetimeFigureOut">
              <a:rPr lang="de-CH"/>
              <a:pPr>
                <a:defRPr/>
              </a:pPr>
              <a:t>11.02.2017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0CB1FA55-83BC-4C9A-AF90-6A83642BF9E5}" type="slidenum">
              <a:rPr lang="de-CH"/>
              <a:pPr>
                <a:defRPr/>
              </a:pPr>
              <a:t>‹Nr.›</a:t>
            </a:fld>
            <a:endParaRPr lang="de-CH"/>
          </a:p>
        </p:txBody>
      </p:sp>
    </p:spTree>
    <p:extLst>
      <p:ext uri="{BB962C8B-B14F-4D97-AF65-F5344CB8AC3E}">
        <p14:creationId xmlns:p14="http://schemas.microsoft.com/office/powerpoint/2010/main" val="224352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7793" y="1709740"/>
            <a:ext cx="8694539"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87793" y="4589465"/>
            <a:ext cx="8694539"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lvl1pPr>
              <a:defRPr/>
            </a:lvl1pPr>
          </a:lstStyle>
          <a:p>
            <a:pPr>
              <a:defRPr/>
            </a:pPr>
            <a:fld id="{5D7C5752-57A2-4E40-B9B0-ED6D73150E91}" type="datetimeFigureOut">
              <a:rPr lang="de-CH"/>
              <a:pPr>
                <a:defRPr/>
              </a:pPr>
              <a:t>11.02.2017</a:t>
            </a:fld>
            <a:endParaRPr lang="de-CH"/>
          </a:p>
        </p:txBody>
      </p:sp>
      <p:sp>
        <p:nvSpPr>
          <p:cNvPr id="5" name="Footer Placeholder 4"/>
          <p:cNvSpPr>
            <a:spLocks noGrp="1"/>
          </p:cNvSpPr>
          <p:nvPr>
            <p:ph type="ftr" sz="quarter" idx="11"/>
          </p:nvPr>
        </p:nvSpPr>
        <p:spPr/>
        <p:txBody>
          <a:bodyPr/>
          <a:lstStyle>
            <a:lvl1pPr>
              <a:defRPr/>
            </a:lvl1pPr>
          </a:lstStyle>
          <a:p>
            <a:pPr>
              <a:defRPr/>
            </a:pPr>
            <a:endParaRPr lang="de-CH"/>
          </a:p>
        </p:txBody>
      </p:sp>
      <p:sp>
        <p:nvSpPr>
          <p:cNvPr id="6" name="Slide Number Placeholder 5"/>
          <p:cNvSpPr>
            <a:spLocks noGrp="1"/>
          </p:cNvSpPr>
          <p:nvPr>
            <p:ph type="sldNum" sz="quarter" idx="12"/>
          </p:nvPr>
        </p:nvSpPr>
        <p:spPr/>
        <p:txBody>
          <a:bodyPr/>
          <a:lstStyle>
            <a:lvl1pPr>
              <a:defRPr/>
            </a:lvl1pPr>
          </a:lstStyle>
          <a:p>
            <a:pPr>
              <a:defRPr/>
            </a:pPr>
            <a:fld id="{75879972-9372-49D1-B357-1B8734D5BDEF}" type="slidenum">
              <a:rPr lang="de-CH"/>
              <a:pPr>
                <a:defRPr/>
              </a:pPr>
              <a:t>‹Nr.›</a:t>
            </a:fld>
            <a:endParaRPr lang="de-CH"/>
          </a:p>
        </p:txBody>
      </p:sp>
    </p:spTree>
    <p:extLst>
      <p:ext uri="{BB962C8B-B14F-4D97-AF65-F5344CB8AC3E}">
        <p14:creationId xmlns:p14="http://schemas.microsoft.com/office/powerpoint/2010/main" val="371177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93043" y="1825625"/>
            <a:ext cx="4284266"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103316" y="1825625"/>
            <a:ext cx="4284266"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3"/>
          <p:cNvSpPr>
            <a:spLocks noGrp="1"/>
          </p:cNvSpPr>
          <p:nvPr>
            <p:ph type="dt" sz="half" idx="10"/>
          </p:nvPr>
        </p:nvSpPr>
        <p:spPr/>
        <p:txBody>
          <a:bodyPr/>
          <a:lstStyle>
            <a:lvl1pPr>
              <a:defRPr/>
            </a:lvl1pPr>
          </a:lstStyle>
          <a:p>
            <a:pPr>
              <a:defRPr/>
            </a:pPr>
            <a:fld id="{0BB042C4-2327-445A-B6F6-56BECE2D8667}" type="datetimeFigureOut">
              <a:rPr lang="de-CH"/>
              <a:pPr>
                <a:defRPr/>
              </a:pPr>
              <a:t>11.02.2017</a:t>
            </a:fld>
            <a:endParaRPr lang="de-CH"/>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773D015C-36CF-410F-B165-618580C9A445}" type="slidenum">
              <a:rPr lang="de-CH"/>
              <a:pPr>
                <a:defRPr/>
              </a:pPr>
              <a:t>‹Nr.›</a:t>
            </a:fld>
            <a:endParaRPr lang="de-CH"/>
          </a:p>
        </p:txBody>
      </p:sp>
    </p:spTree>
    <p:extLst>
      <p:ext uri="{BB962C8B-B14F-4D97-AF65-F5344CB8AC3E}">
        <p14:creationId xmlns:p14="http://schemas.microsoft.com/office/powerpoint/2010/main" val="47591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94356" y="365127"/>
            <a:ext cx="8694539"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94357" y="1681163"/>
            <a:ext cx="42645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94357" y="2505075"/>
            <a:ext cx="4264576"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103317" y="1681163"/>
            <a:ext cx="428557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103317" y="2505075"/>
            <a:ext cx="4285579"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lvl1pPr>
              <a:defRPr/>
            </a:lvl1pPr>
          </a:lstStyle>
          <a:p>
            <a:pPr>
              <a:defRPr/>
            </a:pPr>
            <a:fld id="{6174C3A8-FED5-4C81-8A70-0E2040730E3A}" type="datetimeFigureOut">
              <a:rPr lang="de-CH"/>
              <a:pPr>
                <a:defRPr/>
              </a:pPr>
              <a:t>11.02.2017</a:t>
            </a:fld>
            <a:endParaRPr lang="de-CH"/>
          </a:p>
        </p:txBody>
      </p:sp>
      <p:sp>
        <p:nvSpPr>
          <p:cNvPr id="8" name="Footer Placeholder 4"/>
          <p:cNvSpPr>
            <a:spLocks noGrp="1"/>
          </p:cNvSpPr>
          <p:nvPr>
            <p:ph type="ftr" sz="quarter" idx="11"/>
          </p:nvPr>
        </p:nvSpPr>
        <p:spPr/>
        <p:txBody>
          <a:bodyPr/>
          <a:lstStyle>
            <a:lvl1pPr>
              <a:defRPr/>
            </a:lvl1pPr>
          </a:lstStyle>
          <a:p>
            <a:pPr>
              <a:defRPr/>
            </a:pPr>
            <a:endParaRPr lang="de-CH"/>
          </a:p>
        </p:txBody>
      </p:sp>
      <p:sp>
        <p:nvSpPr>
          <p:cNvPr id="9" name="Slide Number Placeholder 5"/>
          <p:cNvSpPr>
            <a:spLocks noGrp="1"/>
          </p:cNvSpPr>
          <p:nvPr>
            <p:ph type="sldNum" sz="quarter" idx="12"/>
          </p:nvPr>
        </p:nvSpPr>
        <p:spPr/>
        <p:txBody>
          <a:bodyPr/>
          <a:lstStyle>
            <a:lvl1pPr>
              <a:defRPr/>
            </a:lvl1pPr>
          </a:lstStyle>
          <a:p>
            <a:pPr>
              <a:defRPr/>
            </a:pPr>
            <a:fld id="{367FBA04-42B7-4141-BEDA-95E0D9F314B1}" type="slidenum">
              <a:rPr lang="de-CH"/>
              <a:pPr>
                <a:defRPr/>
              </a:pPr>
              <a:t>‹Nr.›</a:t>
            </a:fld>
            <a:endParaRPr lang="de-CH"/>
          </a:p>
        </p:txBody>
      </p:sp>
    </p:spTree>
    <p:extLst>
      <p:ext uri="{BB962C8B-B14F-4D97-AF65-F5344CB8AC3E}">
        <p14:creationId xmlns:p14="http://schemas.microsoft.com/office/powerpoint/2010/main" val="400948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3"/>
          <p:cNvSpPr>
            <a:spLocks noGrp="1"/>
          </p:cNvSpPr>
          <p:nvPr>
            <p:ph type="dt" sz="half" idx="10"/>
          </p:nvPr>
        </p:nvSpPr>
        <p:spPr/>
        <p:txBody>
          <a:bodyPr/>
          <a:lstStyle>
            <a:lvl1pPr>
              <a:defRPr/>
            </a:lvl1pPr>
          </a:lstStyle>
          <a:p>
            <a:pPr>
              <a:defRPr/>
            </a:pPr>
            <a:fld id="{64C08D6E-CE7E-4B69-9119-39D70AE5D195}" type="datetimeFigureOut">
              <a:rPr lang="de-CH"/>
              <a:pPr>
                <a:defRPr/>
              </a:pPr>
              <a:t>11.02.2017</a:t>
            </a:fld>
            <a:endParaRPr lang="de-CH"/>
          </a:p>
        </p:txBody>
      </p:sp>
      <p:sp>
        <p:nvSpPr>
          <p:cNvPr id="4" name="Footer Placeholder 4"/>
          <p:cNvSpPr>
            <a:spLocks noGrp="1"/>
          </p:cNvSpPr>
          <p:nvPr>
            <p:ph type="ftr" sz="quarter" idx="11"/>
          </p:nvPr>
        </p:nvSpPr>
        <p:spPr/>
        <p:txBody>
          <a:bodyPr/>
          <a:lstStyle>
            <a:lvl1pPr>
              <a:defRPr/>
            </a:lvl1pPr>
          </a:lstStyle>
          <a:p>
            <a:pPr>
              <a:defRPr/>
            </a:pPr>
            <a:endParaRPr lang="de-CH"/>
          </a:p>
        </p:txBody>
      </p:sp>
      <p:sp>
        <p:nvSpPr>
          <p:cNvPr id="5" name="Slide Number Placeholder 5"/>
          <p:cNvSpPr>
            <a:spLocks noGrp="1"/>
          </p:cNvSpPr>
          <p:nvPr>
            <p:ph type="sldNum" sz="quarter" idx="12"/>
          </p:nvPr>
        </p:nvSpPr>
        <p:spPr/>
        <p:txBody>
          <a:bodyPr/>
          <a:lstStyle>
            <a:lvl1pPr>
              <a:defRPr/>
            </a:lvl1pPr>
          </a:lstStyle>
          <a:p>
            <a:pPr>
              <a:defRPr/>
            </a:pPr>
            <a:fld id="{30C76263-6DC5-4FCA-ACB8-ED256BB8CE9B}" type="slidenum">
              <a:rPr lang="de-CH"/>
              <a:pPr>
                <a:defRPr/>
              </a:pPr>
              <a:t>‹Nr.›</a:t>
            </a:fld>
            <a:endParaRPr lang="de-CH"/>
          </a:p>
        </p:txBody>
      </p:sp>
    </p:spTree>
    <p:extLst>
      <p:ext uri="{BB962C8B-B14F-4D97-AF65-F5344CB8AC3E}">
        <p14:creationId xmlns:p14="http://schemas.microsoft.com/office/powerpoint/2010/main" val="402327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C1CEAF-E8B9-46D6-8C0A-B5F841D5DF2F}" type="datetimeFigureOut">
              <a:rPr lang="de-CH"/>
              <a:pPr>
                <a:defRPr/>
              </a:pPr>
              <a:t>11.02.2017</a:t>
            </a:fld>
            <a:endParaRPr lang="de-CH"/>
          </a:p>
        </p:txBody>
      </p:sp>
      <p:sp>
        <p:nvSpPr>
          <p:cNvPr id="3" name="Footer Placeholder 4"/>
          <p:cNvSpPr>
            <a:spLocks noGrp="1"/>
          </p:cNvSpPr>
          <p:nvPr>
            <p:ph type="ftr" sz="quarter" idx="11"/>
          </p:nvPr>
        </p:nvSpPr>
        <p:spPr/>
        <p:txBody>
          <a:bodyPr/>
          <a:lstStyle>
            <a:lvl1pPr>
              <a:defRPr/>
            </a:lvl1pPr>
          </a:lstStyle>
          <a:p>
            <a:pPr>
              <a:defRPr/>
            </a:pPr>
            <a:endParaRPr lang="de-CH"/>
          </a:p>
        </p:txBody>
      </p:sp>
      <p:sp>
        <p:nvSpPr>
          <p:cNvPr id="4" name="Slide Number Placeholder 5"/>
          <p:cNvSpPr>
            <a:spLocks noGrp="1"/>
          </p:cNvSpPr>
          <p:nvPr>
            <p:ph type="sldNum" sz="quarter" idx="12"/>
          </p:nvPr>
        </p:nvSpPr>
        <p:spPr/>
        <p:txBody>
          <a:bodyPr/>
          <a:lstStyle>
            <a:lvl1pPr>
              <a:defRPr/>
            </a:lvl1pPr>
          </a:lstStyle>
          <a:p>
            <a:pPr>
              <a:defRPr/>
            </a:pPr>
            <a:fld id="{17CCF368-4156-44C3-99D1-AEDD302A66CD}" type="slidenum">
              <a:rPr lang="de-CH"/>
              <a:pPr>
                <a:defRPr/>
              </a:pPr>
              <a:t>‹Nr.›</a:t>
            </a:fld>
            <a:endParaRPr lang="de-CH"/>
          </a:p>
        </p:txBody>
      </p:sp>
    </p:spTree>
    <p:extLst>
      <p:ext uri="{BB962C8B-B14F-4D97-AF65-F5344CB8AC3E}">
        <p14:creationId xmlns:p14="http://schemas.microsoft.com/office/powerpoint/2010/main" val="411269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4356" y="457200"/>
            <a:ext cx="3251264"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285579" y="987427"/>
            <a:ext cx="510331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94356" y="2057400"/>
            <a:ext cx="32512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3"/>
          <p:cNvSpPr>
            <a:spLocks noGrp="1"/>
          </p:cNvSpPr>
          <p:nvPr>
            <p:ph type="dt" sz="half" idx="10"/>
          </p:nvPr>
        </p:nvSpPr>
        <p:spPr/>
        <p:txBody>
          <a:bodyPr/>
          <a:lstStyle>
            <a:lvl1pPr>
              <a:defRPr/>
            </a:lvl1pPr>
          </a:lstStyle>
          <a:p>
            <a:pPr>
              <a:defRPr/>
            </a:pPr>
            <a:fld id="{0A72BB1D-75FA-4DC2-AF08-4C203651B022}" type="datetimeFigureOut">
              <a:rPr lang="de-CH"/>
              <a:pPr>
                <a:defRPr/>
              </a:pPr>
              <a:t>11.02.2017</a:t>
            </a:fld>
            <a:endParaRPr lang="de-CH"/>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F8F463EF-0F88-4D0D-97AD-F45853AA6AF7}" type="slidenum">
              <a:rPr lang="de-CH"/>
              <a:pPr>
                <a:defRPr/>
              </a:pPr>
              <a:t>‹Nr.›</a:t>
            </a:fld>
            <a:endParaRPr lang="de-CH"/>
          </a:p>
        </p:txBody>
      </p:sp>
    </p:spTree>
    <p:extLst>
      <p:ext uri="{BB962C8B-B14F-4D97-AF65-F5344CB8AC3E}">
        <p14:creationId xmlns:p14="http://schemas.microsoft.com/office/powerpoint/2010/main" val="172544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4356" y="457200"/>
            <a:ext cx="3251264"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285579" y="987427"/>
            <a:ext cx="5103316"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94356" y="2057400"/>
            <a:ext cx="32512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3"/>
          <p:cNvSpPr>
            <a:spLocks noGrp="1"/>
          </p:cNvSpPr>
          <p:nvPr>
            <p:ph type="dt" sz="half" idx="10"/>
          </p:nvPr>
        </p:nvSpPr>
        <p:spPr/>
        <p:txBody>
          <a:bodyPr/>
          <a:lstStyle>
            <a:lvl1pPr>
              <a:defRPr/>
            </a:lvl1pPr>
          </a:lstStyle>
          <a:p>
            <a:pPr>
              <a:defRPr/>
            </a:pPr>
            <a:fld id="{7C0177F3-2A63-4908-A378-3A061EB00858}" type="datetimeFigureOut">
              <a:rPr lang="de-CH"/>
              <a:pPr>
                <a:defRPr/>
              </a:pPr>
              <a:t>11.02.2017</a:t>
            </a:fld>
            <a:endParaRPr lang="de-CH"/>
          </a:p>
        </p:txBody>
      </p:sp>
      <p:sp>
        <p:nvSpPr>
          <p:cNvPr id="6" name="Footer Placeholder 4"/>
          <p:cNvSpPr>
            <a:spLocks noGrp="1"/>
          </p:cNvSpPr>
          <p:nvPr>
            <p:ph type="ftr" sz="quarter" idx="11"/>
          </p:nvPr>
        </p:nvSpPr>
        <p:spPr/>
        <p:txBody>
          <a:bodyPr/>
          <a:lstStyle>
            <a:lvl1pPr>
              <a:defRPr/>
            </a:lvl1pPr>
          </a:lstStyle>
          <a:p>
            <a:pPr>
              <a:defRPr/>
            </a:pPr>
            <a:endParaRPr lang="de-CH"/>
          </a:p>
        </p:txBody>
      </p:sp>
      <p:sp>
        <p:nvSpPr>
          <p:cNvPr id="7" name="Slide Number Placeholder 5"/>
          <p:cNvSpPr>
            <a:spLocks noGrp="1"/>
          </p:cNvSpPr>
          <p:nvPr>
            <p:ph type="sldNum" sz="quarter" idx="12"/>
          </p:nvPr>
        </p:nvSpPr>
        <p:spPr/>
        <p:txBody>
          <a:bodyPr/>
          <a:lstStyle>
            <a:lvl1pPr>
              <a:defRPr/>
            </a:lvl1pPr>
          </a:lstStyle>
          <a:p>
            <a:pPr>
              <a:defRPr/>
            </a:pPr>
            <a:fld id="{44C37C66-8D46-4EDA-B374-092FA6943626}" type="slidenum">
              <a:rPr lang="de-CH"/>
              <a:pPr>
                <a:defRPr/>
              </a:pPr>
              <a:t>‹Nr.›</a:t>
            </a:fld>
            <a:endParaRPr lang="de-CH"/>
          </a:p>
        </p:txBody>
      </p:sp>
    </p:spTree>
    <p:extLst>
      <p:ext uri="{BB962C8B-B14F-4D97-AF65-F5344CB8AC3E}">
        <p14:creationId xmlns:p14="http://schemas.microsoft.com/office/powerpoint/2010/main" val="310182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3738" y="766763"/>
            <a:ext cx="8693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Text Placeholder 2"/>
          <p:cNvSpPr>
            <a:spLocks noGrp="1"/>
          </p:cNvSpPr>
          <p:nvPr>
            <p:ph type="body" idx="1"/>
          </p:nvPr>
        </p:nvSpPr>
        <p:spPr bwMode="auto">
          <a:xfrm>
            <a:off x="693738" y="1825625"/>
            <a:ext cx="86931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4" name="Date Placeholder 3"/>
          <p:cNvSpPr>
            <a:spLocks noGrp="1"/>
          </p:cNvSpPr>
          <p:nvPr>
            <p:ph type="dt" sz="half" idx="2"/>
          </p:nvPr>
        </p:nvSpPr>
        <p:spPr>
          <a:xfrm>
            <a:off x="693738" y="6356350"/>
            <a:ext cx="226695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1E31FA3-0139-4842-ABA6-9C26B83336F3}" type="datetimeFigureOut">
              <a:rPr lang="de-CH"/>
              <a:pPr>
                <a:defRPr/>
              </a:pPr>
              <a:t>11.02.2017</a:t>
            </a:fld>
            <a:endParaRPr lang="de-CH"/>
          </a:p>
        </p:txBody>
      </p:sp>
      <p:sp>
        <p:nvSpPr>
          <p:cNvPr id="5" name="Footer Placeholder 4"/>
          <p:cNvSpPr>
            <a:spLocks noGrp="1"/>
          </p:cNvSpPr>
          <p:nvPr>
            <p:ph type="ftr" sz="quarter" idx="3"/>
          </p:nvPr>
        </p:nvSpPr>
        <p:spPr>
          <a:xfrm>
            <a:off x="3338513" y="6356350"/>
            <a:ext cx="3403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de-CH"/>
          </a:p>
        </p:txBody>
      </p:sp>
      <p:sp>
        <p:nvSpPr>
          <p:cNvPr id="6" name="Slide Number Placeholder 5"/>
          <p:cNvSpPr>
            <a:spLocks noGrp="1"/>
          </p:cNvSpPr>
          <p:nvPr>
            <p:ph type="sldNum" sz="quarter" idx="4"/>
          </p:nvPr>
        </p:nvSpPr>
        <p:spPr>
          <a:xfrm>
            <a:off x="7119938" y="6356350"/>
            <a:ext cx="226695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ED216D54-E4E7-48C0-9C2A-0CBF9E740744}" type="slidenum">
              <a:rPr lang="de-CH"/>
              <a:pPr>
                <a:defRPr/>
              </a:pPr>
              <a:t>‹Nr.›</a:t>
            </a:fld>
            <a:endParaRPr lang="de-CH"/>
          </a:p>
        </p:txBody>
      </p:sp>
      <p:sp>
        <p:nvSpPr>
          <p:cNvPr id="7" name="Rechteck 6"/>
          <p:cNvSpPr/>
          <p:nvPr userDrawn="1"/>
        </p:nvSpPr>
        <p:spPr>
          <a:xfrm>
            <a:off x="-220663" y="-95250"/>
            <a:ext cx="10604501" cy="579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a:p>
        </p:txBody>
      </p:sp>
      <p:pic>
        <p:nvPicPr>
          <p:cNvPr id="1032" name="Grafik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069013"/>
            <a:ext cx="1308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Grafik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93738" y="6272213"/>
            <a:ext cx="26447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3600" kern="1200">
          <a:solidFill>
            <a:schemeClr val="tx1"/>
          </a:solidFill>
          <a:latin typeface="Cambria" panose="02040503050406030204" pitchFamily="18" charset="0"/>
          <a:ea typeface="+mj-ea"/>
          <a:cs typeface="+mj-cs"/>
        </a:defRPr>
      </a:lvl1pPr>
      <a:lvl2pPr algn="l" rtl="0" fontAlgn="base">
        <a:lnSpc>
          <a:spcPct val="90000"/>
        </a:lnSpc>
        <a:spcBef>
          <a:spcPct val="0"/>
        </a:spcBef>
        <a:spcAft>
          <a:spcPct val="0"/>
        </a:spcAft>
        <a:defRPr sz="3600">
          <a:solidFill>
            <a:schemeClr val="tx1"/>
          </a:solidFill>
          <a:latin typeface="Cambria" panose="02040503050406030204" pitchFamily="18" charset="0"/>
        </a:defRPr>
      </a:lvl2pPr>
      <a:lvl3pPr algn="l" rtl="0" fontAlgn="base">
        <a:lnSpc>
          <a:spcPct val="90000"/>
        </a:lnSpc>
        <a:spcBef>
          <a:spcPct val="0"/>
        </a:spcBef>
        <a:spcAft>
          <a:spcPct val="0"/>
        </a:spcAft>
        <a:defRPr sz="3600">
          <a:solidFill>
            <a:schemeClr val="tx1"/>
          </a:solidFill>
          <a:latin typeface="Cambria" panose="02040503050406030204" pitchFamily="18" charset="0"/>
        </a:defRPr>
      </a:lvl3pPr>
      <a:lvl4pPr algn="l" rtl="0" fontAlgn="base">
        <a:lnSpc>
          <a:spcPct val="90000"/>
        </a:lnSpc>
        <a:spcBef>
          <a:spcPct val="0"/>
        </a:spcBef>
        <a:spcAft>
          <a:spcPct val="0"/>
        </a:spcAft>
        <a:defRPr sz="3600">
          <a:solidFill>
            <a:schemeClr val="tx1"/>
          </a:solidFill>
          <a:latin typeface="Cambria" panose="02040503050406030204" pitchFamily="18" charset="0"/>
        </a:defRPr>
      </a:lvl4pPr>
      <a:lvl5pPr algn="l" rtl="0" fontAlgn="base">
        <a:lnSpc>
          <a:spcPct val="90000"/>
        </a:lnSpc>
        <a:spcBef>
          <a:spcPct val="0"/>
        </a:spcBef>
        <a:spcAft>
          <a:spcPct val="0"/>
        </a:spcAft>
        <a:defRPr sz="3600">
          <a:solidFill>
            <a:schemeClr val="tx1"/>
          </a:solidFill>
          <a:latin typeface="Cambria" panose="02040503050406030204" pitchFamily="18" charset="0"/>
        </a:defRPr>
      </a:lvl5pPr>
      <a:lvl6pPr marL="457200" algn="l" rtl="0" fontAlgn="base">
        <a:lnSpc>
          <a:spcPct val="90000"/>
        </a:lnSpc>
        <a:spcBef>
          <a:spcPct val="0"/>
        </a:spcBef>
        <a:spcAft>
          <a:spcPct val="0"/>
        </a:spcAft>
        <a:defRPr sz="3600">
          <a:solidFill>
            <a:schemeClr val="tx1"/>
          </a:solidFill>
          <a:latin typeface="Cambria" panose="02040503050406030204" pitchFamily="18" charset="0"/>
        </a:defRPr>
      </a:lvl6pPr>
      <a:lvl7pPr marL="914400" algn="l" rtl="0" fontAlgn="base">
        <a:lnSpc>
          <a:spcPct val="90000"/>
        </a:lnSpc>
        <a:spcBef>
          <a:spcPct val="0"/>
        </a:spcBef>
        <a:spcAft>
          <a:spcPct val="0"/>
        </a:spcAft>
        <a:defRPr sz="3600">
          <a:solidFill>
            <a:schemeClr val="tx1"/>
          </a:solidFill>
          <a:latin typeface="Cambria" panose="02040503050406030204" pitchFamily="18" charset="0"/>
        </a:defRPr>
      </a:lvl7pPr>
      <a:lvl8pPr marL="1371600" algn="l" rtl="0" fontAlgn="base">
        <a:lnSpc>
          <a:spcPct val="90000"/>
        </a:lnSpc>
        <a:spcBef>
          <a:spcPct val="0"/>
        </a:spcBef>
        <a:spcAft>
          <a:spcPct val="0"/>
        </a:spcAft>
        <a:defRPr sz="3600">
          <a:solidFill>
            <a:schemeClr val="tx1"/>
          </a:solidFill>
          <a:latin typeface="Cambria" panose="02040503050406030204" pitchFamily="18" charset="0"/>
        </a:defRPr>
      </a:lvl8pPr>
      <a:lvl9pPr marL="1828800" algn="l" rtl="0" fontAlgn="base">
        <a:lnSpc>
          <a:spcPct val="90000"/>
        </a:lnSpc>
        <a:spcBef>
          <a:spcPct val="0"/>
        </a:spcBef>
        <a:spcAft>
          <a:spcPct val="0"/>
        </a:spcAft>
        <a:defRPr sz="3600">
          <a:solidFill>
            <a:schemeClr val="tx1"/>
          </a:solidFill>
          <a:latin typeface="Cambria" panose="020405030504060302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65138"/>
            <a:ext cx="10080625" cy="778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1338263" y="884238"/>
            <a:ext cx="79867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3200"/>
              <a:t>Samuel Pfeifer</a:t>
            </a:r>
          </a:p>
        </p:txBody>
      </p:sp>
      <p:sp>
        <p:nvSpPr>
          <p:cNvPr id="3" name="Rechteck 2"/>
          <p:cNvSpPr/>
          <p:nvPr/>
        </p:nvSpPr>
        <p:spPr bwMode="auto">
          <a:xfrm>
            <a:off x="1560513" y="2420938"/>
            <a:ext cx="6983412" cy="1938337"/>
          </a:xfrm>
          <a:prstGeom prst="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a:spAutoFit/>
          </a:bodyPr>
          <a:lstStyle/>
          <a:p>
            <a:pPr algn="ctr" eaLnBrk="1" fontAlgn="auto" hangingPunct="1">
              <a:spcBef>
                <a:spcPts val="0"/>
              </a:spcBef>
              <a:spcAft>
                <a:spcPts val="0"/>
              </a:spcAft>
              <a:defRPr/>
            </a:pPr>
            <a:r>
              <a:rPr lang="de-CH" sz="4000" i="1" dirty="0">
                <a:solidFill>
                  <a:srgbClr val="000066"/>
                </a:solidFill>
                <a:latin typeface="Cambria" pitchFamily="18" charset="0"/>
              </a:rPr>
              <a:t>Der sensible Mensch</a:t>
            </a:r>
            <a:br>
              <a:rPr lang="de-CH" sz="4000" i="1" dirty="0">
                <a:solidFill>
                  <a:srgbClr val="000066"/>
                </a:solidFill>
                <a:latin typeface="Cambria" pitchFamily="18" charset="0"/>
              </a:rPr>
            </a:br>
            <a:r>
              <a:rPr lang="de-CH" sz="4000" i="1" dirty="0">
                <a:solidFill>
                  <a:srgbClr val="000066"/>
                </a:solidFill>
                <a:latin typeface="Cambria" pitchFamily="18" charset="0"/>
              </a:rPr>
              <a:t>zwischen</a:t>
            </a:r>
            <a:br>
              <a:rPr lang="de-CH" sz="4000" i="1" dirty="0">
                <a:solidFill>
                  <a:srgbClr val="000066"/>
                </a:solidFill>
                <a:latin typeface="Cambria" pitchFamily="18" charset="0"/>
              </a:rPr>
            </a:br>
            <a:r>
              <a:rPr lang="de-CH" sz="4000" i="1" dirty="0">
                <a:solidFill>
                  <a:srgbClr val="000066"/>
                </a:solidFill>
                <a:latin typeface="Cambria" pitchFamily="18" charset="0"/>
              </a:rPr>
              <a:t>Begabung und Verletzlichkeit</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CH" altLang="de-DE"/>
              <a:t>Der sensible Mensch </a:t>
            </a:r>
            <a:endParaRPr lang="de-DE" altLang="de-DE"/>
          </a:p>
        </p:txBody>
      </p:sp>
      <p:sp>
        <p:nvSpPr>
          <p:cNvPr id="21507" name="Rectangle 3"/>
          <p:cNvSpPr>
            <a:spLocks noGrp="1" noChangeArrowheads="1"/>
          </p:cNvSpPr>
          <p:nvPr>
            <p:ph type="body" idx="1"/>
          </p:nvPr>
        </p:nvSpPr>
        <p:spPr/>
        <p:txBody>
          <a:bodyPr/>
          <a:lstStyle/>
          <a:p>
            <a:r>
              <a:rPr lang="de-CH" altLang="de-DE"/>
              <a:t>W. Klages 1978</a:t>
            </a:r>
          </a:p>
          <a:p>
            <a:endParaRPr lang="de-CH" altLang="de-DE"/>
          </a:p>
          <a:p>
            <a:r>
              <a:rPr lang="de-DE" altLang="de-DE"/>
              <a:t>Eigenleben zwischen Normalpsychologie und Psychopathologie</a:t>
            </a:r>
            <a:br>
              <a:rPr lang="de-DE" altLang="de-DE"/>
            </a:br>
            <a:endParaRPr lang="de-DE" altLang="de-DE"/>
          </a:p>
          <a:p>
            <a:r>
              <a:rPr lang="de-DE" altLang="de-DE"/>
              <a:t>Sie überschreiten das psychologisch Verstehbare, aber erreichen nicht den Grad  psychischen Krankheit im engeren Sinne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CH" altLang="de-DE"/>
              <a:t>Sensible Wahrnehmung</a:t>
            </a:r>
            <a:endParaRPr lang="de-DE" altLang="de-DE"/>
          </a:p>
        </p:txBody>
      </p:sp>
      <p:sp>
        <p:nvSpPr>
          <p:cNvPr id="24579" name="Rectangle 3"/>
          <p:cNvSpPr>
            <a:spLocks noGrp="1" noChangeArrowheads="1"/>
          </p:cNvSpPr>
          <p:nvPr>
            <p:ph type="body" idx="1"/>
          </p:nvPr>
        </p:nvSpPr>
        <p:spPr/>
        <p:txBody>
          <a:bodyPr rtlCol="0">
            <a:normAutofit lnSpcReduction="10000"/>
          </a:bodyPr>
          <a:lstStyle/>
          <a:p>
            <a:pPr fontAlgn="auto">
              <a:spcAft>
                <a:spcPts val="0"/>
              </a:spcAft>
              <a:defRPr/>
            </a:pPr>
            <a:r>
              <a:rPr lang="de-DE" altLang="de-DE"/>
              <a:t>als Auslöser für intensive Gefühle und Reaktionen</a:t>
            </a:r>
          </a:p>
          <a:p>
            <a:pPr fontAlgn="auto">
              <a:spcAft>
                <a:spcPts val="0"/>
              </a:spcAft>
              <a:defRPr/>
            </a:pPr>
            <a:endParaRPr lang="de-DE" altLang="de-DE"/>
          </a:p>
          <a:p>
            <a:pPr fontAlgn="auto">
              <a:spcAft>
                <a:spcPts val="0"/>
              </a:spcAft>
              <a:defRPr/>
            </a:pPr>
            <a:r>
              <a:rPr lang="de-DE" altLang="de-DE"/>
              <a:t>Geruchssinn</a:t>
            </a:r>
          </a:p>
          <a:p>
            <a:pPr fontAlgn="auto">
              <a:spcAft>
                <a:spcPts val="0"/>
              </a:spcAft>
              <a:defRPr/>
            </a:pPr>
            <a:r>
              <a:rPr lang="de-DE" altLang="de-DE"/>
              <a:t>Geschmacksempfindung</a:t>
            </a:r>
          </a:p>
          <a:p>
            <a:pPr fontAlgn="auto">
              <a:spcAft>
                <a:spcPts val="0"/>
              </a:spcAft>
              <a:defRPr/>
            </a:pPr>
            <a:r>
              <a:rPr lang="de-DE" altLang="de-DE"/>
              <a:t>Gehörssinn</a:t>
            </a:r>
          </a:p>
          <a:p>
            <a:pPr fontAlgn="auto">
              <a:spcAft>
                <a:spcPts val="0"/>
              </a:spcAft>
              <a:defRPr/>
            </a:pPr>
            <a:r>
              <a:rPr lang="de-DE" altLang="de-DE"/>
              <a:t>Gesichtssinn</a:t>
            </a:r>
          </a:p>
          <a:p>
            <a:pPr fontAlgn="auto">
              <a:spcAft>
                <a:spcPts val="0"/>
              </a:spcAft>
              <a:defRPr/>
            </a:pPr>
            <a:r>
              <a:rPr lang="de-DE" altLang="de-DE"/>
              <a:t>Tastsinn</a:t>
            </a:r>
          </a:p>
          <a:p>
            <a:pPr fontAlgn="auto">
              <a:spcAft>
                <a:spcPts val="0"/>
              </a:spcAft>
              <a:defRPr/>
            </a:pPr>
            <a:r>
              <a:rPr lang="de-DE" altLang="de-DE"/>
              <a:t>Synästhesien</a:t>
            </a:r>
          </a:p>
          <a:p>
            <a:pPr fontAlgn="auto">
              <a:spcAft>
                <a:spcPts val="0"/>
              </a:spcAft>
              <a:defRPr/>
            </a:pPr>
            <a:r>
              <a:rPr lang="de-DE" altLang="de-DE"/>
              <a:t>pathologischer Schreckreflex</a:t>
            </a:r>
          </a:p>
        </p:txBody>
      </p:sp>
      <p:sp>
        <p:nvSpPr>
          <p:cNvPr id="11268" name="Text Box 4"/>
          <p:cNvSpPr txBox="1">
            <a:spLocks noChangeArrowheads="1"/>
          </p:cNvSpPr>
          <p:nvPr/>
        </p:nvSpPr>
        <p:spPr bwMode="auto">
          <a:xfrm>
            <a:off x="7272338" y="5688013"/>
            <a:ext cx="23764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rgbClr val="FFCC00"/>
                </a:solidFill>
                <a:latin typeface="Tahoma" pitchFamily="34" charset="0"/>
              </a:defRPr>
            </a:lvl1pPr>
            <a:lvl2pPr marL="742950" indent="-285750">
              <a:defRPr sz="3200" b="1">
                <a:solidFill>
                  <a:srgbClr val="FFCC00"/>
                </a:solidFill>
                <a:latin typeface="Tahoma" pitchFamily="34" charset="0"/>
              </a:defRPr>
            </a:lvl2pPr>
            <a:lvl3pPr marL="1143000" indent="-228600">
              <a:defRPr sz="3200" b="1">
                <a:solidFill>
                  <a:srgbClr val="FFCC00"/>
                </a:solidFill>
                <a:latin typeface="Tahoma" pitchFamily="34" charset="0"/>
              </a:defRPr>
            </a:lvl3pPr>
            <a:lvl4pPr marL="1600200" indent="-228600">
              <a:defRPr sz="3200" b="1">
                <a:solidFill>
                  <a:srgbClr val="FFCC00"/>
                </a:solidFill>
                <a:latin typeface="Tahoma" pitchFamily="34" charset="0"/>
              </a:defRPr>
            </a:lvl4pPr>
            <a:lvl5pPr marL="2057400" indent="-228600">
              <a:defRPr sz="3200" b="1">
                <a:solidFill>
                  <a:srgbClr val="FFCC00"/>
                </a:solidFill>
                <a:latin typeface="Tahoma" pitchFamily="34" charset="0"/>
              </a:defRPr>
            </a:lvl5pPr>
            <a:lvl6pPr marL="2514600" indent="-228600" eaLnBrk="0" fontAlgn="base" hangingPunct="0">
              <a:spcBef>
                <a:spcPct val="0"/>
              </a:spcBef>
              <a:spcAft>
                <a:spcPct val="0"/>
              </a:spcAft>
              <a:buClr>
                <a:srgbClr val="FFCC00"/>
              </a:buClr>
              <a:defRPr sz="3200" b="1">
                <a:solidFill>
                  <a:srgbClr val="FFCC00"/>
                </a:solidFill>
                <a:latin typeface="Tahoma" pitchFamily="34" charset="0"/>
              </a:defRPr>
            </a:lvl6pPr>
            <a:lvl7pPr marL="2971800" indent="-228600" eaLnBrk="0" fontAlgn="base" hangingPunct="0">
              <a:spcBef>
                <a:spcPct val="0"/>
              </a:spcBef>
              <a:spcAft>
                <a:spcPct val="0"/>
              </a:spcAft>
              <a:buClr>
                <a:srgbClr val="FFCC00"/>
              </a:buClr>
              <a:defRPr sz="3200" b="1">
                <a:solidFill>
                  <a:srgbClr val="FFCC00"/>
                </a:solidFill>
                <a:latin typeface="Tahoma" pitchFamily="34" charset="0"/>
              </a:defRPr>
            </a:lvl7pPr>
            <a:lvl8pPr marL="3429000" indent="-228600" eaLnBrk="0" fontAlgn="base" hangingPunct="0">
              <a:spcBef>
                <a:spcPct val="0"/>
              </a:spcBef>
              <a:spcAft>
                <a:spcPct val="0"/>
              </a:spcAft>
              <a:buClr>
                <a:srgbClr val="FFCC00"/>
              </a:buClr>
              <a:defRPr sz="3200" b="1">
                <a:solidFill>
                  <a:srgbClr val="FFCC00"/>
                </a:solidFill>
                <a:latin typeface="Tahoma" pitchFamily="34" charset="0"/>
              </a:defRPr>
            </a:lvl8pPr>
            <a:lvl9pPr marL="3886200" indent="-228600" eaLnBrk="0" fontAlgn="base" hangingPunct="0">
              <a:spcBef>
                <a:spcPct val="0"/>
              </a:spcBef>
              <a:spcAft>
                <a:spcPct val="0"/>
              </a:spcAft>
              <a:buClr>
                <a:srgbClr val="FFCC00"/>
              </a:buClr>
              <a:defRPr sz="3200" b="1">
                <a:solidFill>
                  <a:srgbClr val="FFCC00"/>
                </a:solidFill>
                <a:latin typeface="Tahoma" pitchFamily="34" charset="0"/>
              </a:defRPr>
            </a:lvl9pPr>
          </a:lstStyle>
          <a:p>
            <a:pPr algn="r" eaLnBrk="1" fontAlgn="auto" hangingPunct="1">
              <a:spcBef>
                <a:spcPts val="0"/>
              </a:spcBef>
              <a:spcAft>
                <a:spcPts val="0"/>
              </a:spcAft>
              <a:buClr>
                <a:srgbClr val="FFCC00"/>
              </a:buClr>
              <a:defRPr/>
            </a:pPr>
            <a:r>
              <a:rPr lang="de-DE" sz="1050" b="0" dirty="0">
                <a:solidFill>
                  <a:schemeClr val="tx1"/>
                </a:solidFill>
                <a:latin typeface="Arial" charset="0"/>
              </a:rPr>
              <a:t>(nach Klages)</a:t>
            </a:r>
            <a:endParaRPr lang="de-DE" sz="1050" dirty="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omuncu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582613"/>
            <a:ext cx="59944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CH" altLang="de-DE"/>
              <a:t>Sensibilität für Musik</a:t>
            </a:r>
          </a:p>
        </p:txBody>
      </p:sp>
      <p:sp>
        <p:nvSpPr>
          <p:cNvPr id="26627" name="Rectangle 3"/>
          <p:cNvSpPr>
            <a:spLocks noGrp="1" noChangeArrowheads="1"/>
          </p:cNvSpPr>
          <p:nvPr>
            <p:ph type="body" idx="1"/>
          </p:nvPr>
        </p:nvSpPr>
        <p:spPr/>
        <p:txBody>
          <a:bodyPr/>
          <a:lstStyle/>
          <a:p>
            <a:pPr>
              <a:lnSpc>
                <a:spcPct val="80000"/>
              </a:lnSpc>
            </a:pPr>
            <a:r>
              <a:rPr lang="de-CH" altLang="de-DE"/>
              <a:t>„Konrad aber wurde ganz blass, wenn er Musik hörte. Jede Art von Musik, auch die einfachste, berührte ihn so stark wie ein physischer Angriff. Er erbleichte, seine Lippen bebten. Die Musik sagte ihm etwas, das die anderen nicht nachvollziehen konnten. … Er hörte mit dem ganzen Körper Musik, so begierig wie der Verurteilte in seiner Zelle, der auf den Klang ferner, vielleicht Befreiung bedeutender Schritte horcht. Wenn man zu ihm sprach, reagierte er nicht. Die Musik löste die Welt um ihn herum auf.“</a:t>
            </a:r>
          </a:p>
        </p:txBody>
      </p:sp>
      <p:sp>
        <p:nvSpPr>
          <p:cNvPr id="26628" name="Text Box 4"/>
          <p:cNvSpPr txBox="1">
            <a:spLocks noChangeArrowheads="1"/>
          </p:cNvSpPr>
          <p:nvPr/>
        </p:nvSpPr>
        <p:spPr bwMode="auto">
          <a:xfrm>
            <a:off x="6418263" y="5734050"/>
            <a:ext cx="338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r>
              <a:rPr lang="de-DE" altLang="de-DE" sz="1400">
                <a:latin typeface="Tahoma" panose="020B0604030504040204" pitchFamily="34" charset="0"/>
              </a:rPr>
              <a:t>nach Sandor Marai, Die Glut, Piper</a:t>
            </a:r>
            <a:endParaRPr lang="de-DE" altLang="de-DE" sz="1400">
              <a:solidFill>
                <a:srgbClr val="FFCC00"/>
              </a:solidFill>
              <a:latin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CH" altLang="de-DE"/>
              <a:t>Besonderheiten sensibler Menschen</a:t>
            </a:r>
            <a:endParaRPr lang="de-DE" altLang="de-DE"/>
          </a:p>
        </p:txBody>
      </p:sp>
      <p:sp>
        <p:nvSpPr>
          <p:cNvPr id="28675" name="Rectangle 3"/>
          <p:cNvSpPr>
            <a:spLocks noGrp="1" noChangeArrowheads="1"/>
          </p:cNvSpPr>
          <p:nvPr>
            <p:ph type="body" idx="1"/>
          </p:nvPr>
        </p:nvSpPr>
        <p:spPr/>
        <p:txBody>
          <a:bodyPr/>
          <a:lstStyle/>
          <a:p>
            <a:r>
              <a:rPr lang="de-DE" altLang="de-DE"/>
              <a:t>Intensives Ringen mit Worten </a:t>
            </a:r>
            <a:br>
              <a:rPr lang="de-DE" altLang="de-DE"/>
            </a:br>
            <a:r>
              <a:rPr lang="de-DE" altLang="de-DE"/>
              <a:t>(Empfindung und Empfindsamkeit)</a:t>
            </a:r>
          </a:p>
          <a:p>
            <a:r>
              <a:rPr lang="de-DE" altLang="de-DE"/>
              <a:t>vermehrte Erschöpfbarkeit</a:t>
            </a:r>
          </a:p>
          <a:p>
            <a:r>
              <a:rPr lang="de-DE" altLang="de-DE"/>
              <a:t>störanfällige Stimmungslage</a:t>
            </a:r>
          </a:p>
          <a:p>
            <a:r>
              <a:rPr lang="de-DE" altLang="de-DE"/>
              <a:t>Sexualität und Zaghaftigkeit</a:t>
            </a:r>
          </a:p>
          <a:p>
            <a:r>
              <a:rPr lang="de-DE" altLang="de-DE"/>
              <a:t>paranormale Sensitivität</a:t>
            </a:r>
          </a:p>
          <a:p>
            <a:endParaRPr lang="de-DE" altLang="de-DE"/>
          </a:p>
          <a:p>
            <a:pPr lvl="4"/>
            <a:r>
              <a:rPr lang="de-CH" altLang="de-DE">
                <a:latin typeface="Arial" panose="020B0604020202020204" pitchFamily="34" charset="0"/>
              </a:rPr>
              <a:t>Nach Klages</a:t>
            </a:r>
            <a:endParaRPr lang="de-DE" altLang="de-DE">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CH" altLang="de-DE"/>
              <a:t>Fragebogen Sensibilität (nach E. Aron)</a:t>
            </a:r>
            <a:endParaRPr lang="de-DE" altLang="de-DE"/>
          </a:p>
        </p:txBody>
      </p:sp>
      <p:sp>
        <p:nvSpPr>
          <p:cNvPr id="31747" name="Rectangle 3"/>
          <p:cNvSpPr>
            <a:spLocks noGrp="1" noChangeArrowheads="1"/>
          </p:cNvSpPr>
          <p:nvPr>
            <p:ph type="body" idx="1"/>
          </p:nvPr>
        </p:nvSpPr>
        <p:spPr/>
        <p:txBody>
          <a:bodyPr rtlCol="0">
            <a:normAutofit lnSpcReduction="10000"/>
          </a:bodyPr>
          <a:lstStyle/>
          <a:p>
            <a:pPr fontAlgn="auto">
              <a:lnSpc>
                <a:spcPct val="80000"/>
              </a:lnSpc>
              <a:spcAft>
                <a:spcPts val="0"/>
              </a:spcAft>
              <a:defRPr/>
            </a:pPr>
            <a:r>
              <a:rPr lang="de-DE" altLang="de-DE" sz="1800"/>
              <a:t>1. Ich nehme feine Veränderungen in meiner Umgebung wahr.</a:t>
            </a:r>
          </a:p>
          <a:p>
            <a:pPr fontAlgn="auto">
              <a:lnSpc>
                <a:spcPct val="80000"/>
              </a:lnSpc>
              <a:spcAft>
                <a:spcPts val="0"/>
              </a:spcAft>
              <a:defRPr/>
            </a:pPr>
            <a:r>
              <a:rPr lang="de-DE" altLang="de-DE" sz="1800"/>
              <a:t>2. Die Stimmungen anderer Menschen beeinflussen mich.</a:t>
            </a:r>
          </a:p>
          <a:p>
            <a:pPr fontAlgn="auto">
              <a:lnSpc>
                <a:spcPct val="80000"/>
              </a:lnSpc>
              <a:spcAft>
                <a:spcPts val="0"/>
              </a:spcAft>
              <a:defRPr/>
            </a:pPr>
            <a:r>
              <a:rPr lang="de-DE" altLang="de-DE" sz="1800"/>
              <a:t>3. Ich reagiere eher empfindlich auf körperlichen Schmerz.</a:t>
            </a:r>
          </a:p>
          <a:p>
            <a:pPr fontAlgn="auto">
              <a:lnSpc>
                <a:spcPct val="80000"/>
              </a:lnSpc>
              <a:spcAft>
                <a:spcPts val="0"/>
              </a:spcAft>
              <a:defRPr/>
            </a:pPr>
            <a:r>
              <a:rPr lang="de-DE" altLang="de-DE" sz="1800"/>
              <a:t>4. Ich habe an geschäftigen Tagen das Bedürfnis, mich zurückzuziehen - entweder in ein dunkles Zimmer oder an einen anderen Ort, wo ich allein sein kann.</a:t>
            </a:r>
          </a:p>
          <a:p>
            <a:pPr fontAlgn="auto">
              <a:lnSpc>
                <a:spcPct val="80000"/>
              </a:lnSpc>
              <a:spcAft>
                <a:spcPts val="0"/>
              </a:spcAft>
              <a:defRPr/>
            </a:pPr>
            <a:r>
              <a:rPr lang="de-DE" altLang="de-DE" sz="1800"/>
              <a:t>5. Auf Koffein reagiere ich heftiger als viele andere Menschen.</a:t>
            </a:r>
          </a:p>
          <a:p>
            <a:pPr fontAlgn="auto">
              <a:lnSpc>
                <a:spcPct val="80000"/>
              </a:lnSpc>
              <a:spcAft>
                <a:spcPts val="0"/>
              </a:spcAft>
              <a:defRPr/>
            </a:pPr>
            <a:r>
              <a:rPr lang="de-DE" altLang="de-DE" sz="1800"/>
              <a:t>6. Ich fühle mich schnell überwältigt von Dingen wie grellen Lichtern, starken Gerüchen, rauhen Textilien auf meiner Haut oder Sirenen (Polizei, Krankenwagen) in meiner Nähe.</a:t>
            </a:r>
          </a:p>
          <a:p>
            <a:pPr fontAlgn="auto">
              <a:lnSpc>
                <a:spcPct val="80000"/>
              </a:lnSpc>
              <a:spcAft>
                <a:spcPts val="0"/>
              </a:spcAft>
              <a:defRPr/>
            </a:pPr>
            <a:r>
              <a:rPr lang="de-DE" altLang="de-DE" sz="1800"/>
              <a:t>7. Laute Geräusche bereiten mir Unbehagen.</a:t>
            </a:r>
          </a:p>
          <a:p>
            <a:pPr fontAlgn="auto">
              <a:lnSpc>
                <a:spcPct val="80000"/>
              </a:lnSpc>
              <a:spcAft>
                <a:spcPts val="0"/>
              </a:spcAft>
              <a:defRPr/>
            </a:pPr>
            <a:r>
              <a:rPr lang="de-DE" altLang="de-DE" sz="1800"/>
              <a:t>8. Kunstvolle Musik bewegt mich tief.</a:t>
            </a:r>
          </a:p>
          <a:p>
            <a:pPr fontAlgn="auto">
              <a:lnSpc>
                <a:spcPct val="80000"/>
              </a:lnSpc>
              <a:spcAft>
                <a:spcPts val="0"/>
              </a:spcAft>
              <a:defRPr/>
            </a:pPr>
            <a:r>
              <a:rPr lang="de-DE" altLang="de-DE" sz="1800"/>
              <a:t>9. Manchmal liegen meine Nerven derart blank, dass ich nur noch alleine sein möchte.</a:t>
            </a:r>
          </a:p>
          <a:p>
            <a:pPr fontAlgn="auto">
              <a:lnSpc>
                <a:spcPct val="80000"/>
              </a:lnSpc>
              <a:spcAft>
                <a:spcPts val="0"/>
              </a:spcAft>
              <a:defRPr/>
            </a:pPr>
            <a:r>
              <a:rPr lang="de-DE" altLang="de-DE" sz="1800"/>
              <a:t>10. Ich bin ein gewissenhafter Mensch.</a:t>
            </a:r>
          </a:p>
          <a:p>
            <a:pPr fontAlgn="auto">
              <a:lnSpc>
                <a:spcPct val="80000"/>
              </a:lnSpc>
              <a:spcAft>
                <a:spcPts val="0"/>
              </a:spcAft>
              <a:defRPr/>
            </a:pPr>
            <a:r>
              <a:rPr lang="de-DE" altLang="de-DE" sz="1800"/>
              <a:t>11. Ich bin schreckhaft.</a:t>
            </a:r>
          </a:p>
          <a:p>
            <a:pPr fontAlgn="auto">
              <a:lnSpc>
                <a:spcPct val="80000"/>
              </a:lnSpc>
              <a:spcAft>
                <a:spcPts val="0"/>
              </a:spcAft>
              <a:defRPr/>
            </a:pPr>
            <a:r>
              <a:rPr lang="de-DE" altLang="de-DE" sz="1800"/>
              <a:t>12. Es bringt mich leicht aus der Fassung, wenn ich in kurzer Zeit viel erledigen muß.</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e-CH" altLang="de-DE"/>
              <a:t>Fragebogen Sensibilität (nach E. Aron)</a:t>
            </a:r>
            <a:endParaRPr lang="de-DE" altLang="de-DE"/>
          </a:p>
        </p:txBody>
      </p:sp>
      <p:sp>
        <p:nvSpPr>
          <p:cNvPr id="33795" name="Rectangle 3"/>
          <p:cNvSpPr>
            <a:spLocks noGrp="1" noChangeArrowheads="1"/>
          </p:cNvSpPr>
          <p:nvPr>
            <p:ph type="body" idx="1"/>
          </p:nvPr>
        </p:nvSpPr>
        <p:spPr/>
        <p:txBody>
          <a:bodyPr rtlCol="0">
            <a:normAutofit fontScale="92500" lnSpcReduction="20000"/>
          </a:bodyPr>
          <a:lstStyle/>
          <a:p>
            <a:pPr fontAlgn="auto">
              <a:lnSpc>
                <a:spcPct val="80000"/>
              </a:lnSpc>
              <a:spcAft>
                <a:spcPts val="0"/>
              </a:spcAft>
              <a:defRPr/>
            </a:pPr>
            <a:r>
              <a:rPr lang="de-DE" altLang="de-DE" sz="1600"/>
              <a:t>13. Wenn andere Menschen sich in einer Umgebung unwohl fühlen, weiß ich eher als manch andere, was notwendig ist, um Wohlbefinden herzustellen (z.B. durch eine Veränderung der Beleuchtung oder der Sitzordnung).</a:t>
            </a:r>
          </a:p>
          <a:p>
            <a:pPr fontAlgn="auto">
              <a:lnSpc>
                <a:spcPct val="80000"/>
              </a:lnSpc>
              <a:spcAft>
                <a:spcPts val="0"/>
              </a:spcAft>
              <a:defRPr/>
            </a:pPr>
            <a:r>
              <a:rPr lang="de-DE" altLang="de-DE" sz="1600"/>
              <a:t>14. Ich werde ärgerlich, wenn man von mir erwartet, zu viele Dinge gleichzeitig zu tun.</a:t>
            </a:r>
          </a:p>
          <a:p>
            <a:pPr fontAlgn="auto">
              <a:lnSpc>
                <a:spcPct val="80000"/>
              </a:lnSpc>
              <a:spcAft>
                <a:spcPts val="0"/>
              </a:spcAft>
              <a:defRPr/>
            </a:pPr>
            <a:r>
              <a:rPr lang="de-DE" altLang="de-DE" sz="1600"/>
              <a:t>15. Ich gebe mir grosse Mühe, Fehler zu vermeiden oder nichts zu vergessen.</a:t>
            </a:r>
          </a:p>
          <a:p>
            <a:pPr fontAlgn="auto">
              <a:lnSpc>
                <a:spcPct val="80000"/>
              </a:lnSpc>
              <a:spcAft>
                <a:spcPts val="0"/>
              </a:spcAft>
              <a:defRPr/>
            </a:pPr>
            <a:r>
              <a:rPr lang="de-DE" altLang="de-DE" sz="1600"/>
              <a:t>16. Fernsehsendungen und Spielfilme mit Gewaltszenen meide ich.</a:t>
            </a:r>
          </a:p>
          <a:p>
            <a:pPr fontAlgn="auto">
              <a:lnSpc>
                <a:spcPct val="80000"/>
              </a:lnSpc>
              <a:spcAft>
                <a:spcPts val="0"/>
              </a:spcAft>
              <a:defRPr/>
            </a:pPr>
            <a:r>
              <a:rPr lang="de-DE" altLang="de-DE" sz="1600"/>
              <a:t>17. Ich fühle mich unangenehm erregt, wenn sich um mich herum viel abspielt.</a:t>
            </a:r>
          </a:p>
          <a:p>
            <a:pPr fontAlgn="auto">
              <a:lnSpc>
                <a:spcPct val="80000"/>
              </a:lnSpc>
              <a:spcAft>
                <a:spcPts val="0"/>
              </a:spcAft>
              <a:defRPr/>
            </a:pPr>
            <a:r>
              <a:rPr lang="de-DE" altLang="de-DE" sz="1600"/>
              <a:t>18. Hungergefühle stören nachhaltig meine Konzentration und beeinträchtigen meine Stimmung.</a:t>
            </a:r>
          </a:p>
          <a:p>
            <a:pPr fontAlgn="auto">
              <a:lnSpc>
                <a:spcPct val="80000"/>
              </a:lnSpc>
              <a:spcAft>
                <a:spcPts val="0"/>
              </a:spcAft>
              <a:defRPr/>
            </a:pPr>
            <a:r>
              <a:rPr lang="de-DE" altLang="de-DE" sz="1600"/>
              <a:t>19. Veränderungen in meinem Leben treffen mich sehr heftig.</a:t>
            </a:r>
          </a:p>
          <a:p>
            <a:pPr fontAlgn="auto">
              <a:lnSpc>
                <a:spcPct val="80000"/>
              </a:lnSpc>
              <a:spcAft>
                <a:spcPts val="0"/>
              </a:spcAft>
              <a:defRPr/>
            </a:pPr>
            <a:r>
              <a:rPr lang="de-DE" altLang="de-DE" sz="1600"/>
              <a:t>20. Ich bemerke und genieße feine Düfte, Geschmäcker, Klänge oder Kunstwerke.</a:t>
            </a:r>
          </a:p>
          <a:p>
            <a:pPr fontAlgn="auto">
              <a:lnSpc>
                <a:spcPct val="80000"/>
              </a:lnSpc>
              <a:spcAft>
                <a:spcPts val="0"/>
              </a:spcAft>
              <a:defRPr/>
            </a:pPr>
            <a:r>
              <a:rPr lang="de-DE" altLang="de-DE" sz="1600"/>
              <a:t>21. Ich empfinde es als unangenehm, wenn ich mich mit mehreren Dingen gleichzeitig beschäftigen muß.</a:t>
            </a:r>
          </a:p>
          <a:p>
            <a:pPr fontAlgn="auto">
              <a:lnSpc>
                <a:spcPct val="80000"/>
              </a:lnSpc>
              <a:spcAft>
                <a:spcPts val="0"/>
              </a:spcAft>
              <a:defRPr/>
            </a:pPr>
            <a:r>
              <a:rPr lang="de-DE" altLang="de-DE" sz="1600"/>
              <a:t>22. Für mich ist es sehr wichtig, mein Leben so zu organisieren, dass ich Situationen vermeide, in denen ich mich ärgern muß oder die mich überwältigen.</a:t>
            </a:r>
          </a:p>
          <a:p>
            <a:pPr fontAlgn="auto">
              <a:lnSpc>
                <a:spcPct val="80000"/>
              </a:lnSpc>
              <a:spcAft>
                <a:spcPts val="0"/>
              </a:spcAft>
              <a:defRPr/>
            </a:pPr>
            <a:r>
              <a:rPr lang="de-DE" altLang="de-DE" sz="1600"/>
              <a:t>23. Laute Geräusche, chaotische Szenen und ähnlich starke Reize stören mich.</a:t>
            </a:r>
          </a:p>
          <a:p>
            <a:pPr fontAlgn="auto">
              <a:lnSpc>
                <a:spcPct val="80000"/>
              </a:lnSpc>
              <a:spcAft>
                <a:spcPts val="0"/>
              </a:spcAft>
              <a:defRPr/>
            </a:pPr>
            <a:r>
              <a:rPr lang="de-DE" altLang="de-DE" sz="1600"/>
              <a:t>24. Wenn ich mit anderen Menschen konkurrieren muß oder beobachtet werde, während ich eine Aufgabe erfülle, macht mich das so nervös und unsicher, dass ich weitaus schlechter abschneide als ich eigentlich könnte.</a:t>
            </a:r>
          </a:p>
          <a:p>
            <a:pPr fontAlgn="auto">
              <a:lnSpc>
                <a:spcPct val="80000"/>
              </a:lnSpc>
              <a:spcAft>
                <a:spcPts val="0"/>
              </a:spcAft>
              <a:defRPr/>
            </a:pPr>
            <a:r>
              <a:rPr lang="de-DE" altLang="de-DE" sz="1600"/>
              <a:t>25. Als Kind haben meine Eltern und Lehrer mich als sensibel oder schüchtern angesehen.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377950" y="2533650"/>
            <a:ext cx="714375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40000"/>
              </a:lnSpc>
              <a:spcBef>
                <a:spcPct val="0"/>
              </a:spcBef>
              <a:buClr>
                <a:srgbClr val="FF6600"/>
              </a:buClr>
              <a:buFont typeface="Wingdings" panose="05000000000000000000" pitchFamily="2" charset="2"/>
              <a:buChar char="§"/>
            </a:pPr>
            <a:r>
              <a:rPr lang="de-DE" altLang="de-DE" sz="3200"/>
              <a:t>Genussfähigkeit</a:t>
            </a:r>
          </a:p>
          <a:p>
            <a:pPr eaLnBrk="1" hangingPunct="1">
              <a:lnSpc>
                <a:spcPct val="140000"/>
              </a:lnSpc>
              <a:spcBef>
                <a:spcPct val="0"/>
              </a:spcBef>
              <a:buClr>
                <a:srgbClr val="FF6600"/>
              </a:buClr>
              <a:buFont typeface="Wingdings" panose="05000000000000000000" pitchFamily="2" charset="2"/>
              <a:buChar char="§"/>
            </a:pPr>
            <a:r>
              <a:rPr lang="de-DE" altLang="de-DE" sz="3200"/>
              <a:t>Beziehungsfähigkeit</a:t>
            </a:r>
          </a:p>
          <a:p>
            <a:pPr eaLnBrk="1" hangingPunct="1">
              <a:lnSpc>
                <a:spcPct val="140000"/>
              </a:lnSpc>
              <a:spcBef>
                <a:spcPct val="0"/>
              </a:spcBef>
              <a:buClr>
                <a:srgbClr val="FF6600"/>
              </a:buClr>
              <a:buFont typeface="Wingdings" panose="05000000000000000000" pitchFamily="2" charset="2"/>
              <a:buChar char="§"/>
            </a:pPr>
            <a:r>
              <a:rPr lang="de-DE" altLang="de-DE" sz="3200"/>
              <a:t>Leistungsfähigkeit</a:t>
            </a:r>
          </a:p>
        </p:txBody>
      </p:sp>
      <p:sp>
        <p:nvSpPr>
          <p:cNvPr id="12292" name="Text Box 4"/>
          <p:cNvSpPr txBox="1">
            <a:spLocks noChangeArrowheads="1"/>
          </p:cNvSpPr>
          <p:nvPr/>
        </p:nvSpPr>
        <p:spPr bwMode="auto">
          <a:xfrm>
            <a:off x="1368425" y="1989138"/>
            <a:ext cx="3848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3200"/>
              <a:t>Beeinträchtigung von:</a:t>
            </a:r>
          </a:p>
        </p:txBody>
      </p:sp>
      <p:grpSp>
        <p:nvGrpSpPr>
          <p:cNvPr id="12295" name="Group 7"/>
          <p:cNvGrpSpPr>
            <a:grpSpLocks/>
          </p:cNvGrpSpPr>
          <p:nvPr/>
        </p:nvGrpSpPr>
        <p:grpSpPr bwMode="auto">
          <a:xfrm>
            <a:off x="1520825" y="5000625"/>
            <a:ext cx="5791200" cy="1162050"/>
            <a:chOff x="1440" y="3330"/>
            <a:chExt cx="3648" cy="732"/>
          </a:xfrm>
        </p:grpSpPr>
        <p:sp>
          <p:nvSpPr>
            <p:cNvPr id="34822" name="Text Box 5"/>
            <p:cNvSpPr txBox="1">
              <a:spLocks noChangeArrowheads="1"/>
            </p:cNvSpPr>
            <p:nvPr/>
          </p:nvSpPr>
          <p:spPr bwMode="auto">
            <a:xfrm>
              <a:off x="2690" y="3456"/>
              <a:ext cx="239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4000">
                  <a:solidFill>
                    <a:srgbClr val="FF6600"/>
                  </a:solidFill>
                  <a:latin typeface="Arial" panose="020B0604020202020204" pitchFamily="34" charset="0"/>
                </a:rPr>
                <a:t>„Neurose“</a:t>
              </a:r>
              <a:endParaRPr lang="de-DE" altLang="de-DE" sz="4000">
                <a:solidFill>
                  <a:srgbClr val="FFFF66"/>
                </a:solidFill>
                <a:latin typeface="Arial" panose="020B0604020202020204" pitchFamily="34" charset="0"/>
              </a:endParaRPr>
            </a:p>
          </p:txBody>
        </p:sp>
        <p:sp>
          <p:nvSpPr>
            <p:cNvPr id="34823" name="AutoShape 6"/>
            <p:cNvSpPr>
              <a:spLocks noChangeArrowheads="1"/>
            </p:cNvSpPr>
            <p:nvPr/>
          </p:nvSpPr>
          <p:spPr bwMode="auto">
            <a:xfrm>
              <a:off x="1440" y="3330"/>
              <a:ext cx="1000" cy="732"/>
            </a:xfrm>
            <a:prstGeom prst="rightArrow">
              <a:avLst>
                <a:gd name="adj1" fmla="val 50000"/>
                <a:gd name="adj2" fmla="val 65106"/>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endParaRPr lang="de-CH" altLang="de-DE" sz="3200">
                <a:solidFill>
                  <a:srgbClr val="FFCC00"/>
                </a:solidFill>
                <a:latin typeface="Tahoma" panose="020B0604030504040204" pitchFamily="34" charset="0"/>
              </a:endParaRPr>
            </a:p>
          </p:txBody>
        </p:sp>
      </p:grpSp>
      <p:sp>
        <p:nvSpPr>
          <p:cNvPr id="34821" name="Rectangle 8"/>
          <p:cNvSpPr>
            <a:spLocks noChangeArrowheads="1"/>
          </p:cNvSpPr>
          <p:nvPr/>
        </p:nvSpPr>
        <p:spPr bwMode="auto">
          <a:xfrm>
            <a:off x="1258888" y="633413"/>
            <a:ext cx="8458200"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CH" altLang="de-DE" sz="3600">
                <a:solidFill>
                  <a:schemeClr val="tx2"/>
                </a:solidFill>
                <a:latin typeface="Cambria" panose="02040503050406030204" pitchFamily="18" charset="0"/>
              </a:rPr>
              <a:t>Wann wird Sensibilität zur Krankheit?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1+#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0">
                                            <p:txEl>
                                              <p:pRg st="0" end="0"/>
                                            </p:txEl>
                                          </p:spTgt>
                                        </p:tgtEl>
                                        <p:attrNameLst>
                                          <p:attrName>style.visibility</p:attrName>
                                        </p:attrNameLst>
                                      </p:cBhvr>
                                      <p:to>
                                        <p:strVal val="visible"/>
                                      </p:to>
                                    </p:set>
                                    <p:anim calcmode="lin" valueType="num">
                                      <p:cBhvr additive="base">
                                        <p:cTn id="13" dur="500" fill="hold"/>
                                        <p:tgtEl>
                                          <p:spTgt spid="1229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0">
                                            <p:txEl>
                                              <p:pRg st="1" end="1"/>
                                            </p:txEl>
                                          </p:spTgt>
                                        </p:tgtEl>
                                        <p:attrNameLst>
                                          <p:attrName>style.visibility</p:attrName>
                                        </p:attrNameLst>
                                      </p:cBhvr>
                                      <p:to>
                                        <p:strVal val="visible"/>
                                      </p:to>
                                    </p:set>
                                    <p:anim calcmode="lin" valueType="num">
                                      <p:cBhvr additive="base">
                                        <p:cTn id="19" dur="500" fill="hold"/>
                                        <p:tgtEl>
                                          <p:spTgt spid="1229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290">
                                            <p:txEl>
                                              <p:pRg st="2" end="2"/>
                                            </p:txEl>
                                          </p:spTgt>
                                        </p:tgtEl>
                                        <p:attrNameLst>
                                          <p:attrName>style.visibility</p:attrName>
                                        </p:attrNameLst>
                                      </p:cBhvr>
                                      <p:to>
                                        <p:strVal val="visible"/>
                                      </p:to>
                                    </p:set>
                                    <p:anim calcmode="lin" valueType="num">
                                      <p:cBhvr additive="base">
                                        <p:cTn id="25" dur="500" fill="hold"/>
                                        <p:tgtEl>
                                          <p:spTgt spid="12290">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2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12295"/>
                                        </p:tgtEl>
                                        <p:attrNameLst>
                                          <p:attrName>style.visibility</p:attrName>
                                        </p:attrNameLst>
                                      </p:cBhvr>
                                      <p:to>
                                        <p:strVal val="visible"/>
                                      </p:to>
                                    </p:set>
                                    <p:anim calcmode="lin" valueType="num">
                                      <p:cBhvr additive="base">
                                        <p:cTn id="31" dur="500" fill="hold"/>
                                        <p:tgtEl>
                                          <p:spTgt spid="12295"/>
                                        </p:tgtEl>
                                        <p:attrNameLst>
                                          <p:attrName>ppt_x</p:attrName>
                                        </p:attrNameLst>
                                      </p:cBhvr>
                                      <p:tavLst>
                                        <p:tav tm="0">
                                          <p:val>
                                            <p:strVal val="0-#ppt_w/2"/>
                                          </p:val>
                                        </p:tav>
                                        <p:tav tm="100000">
                                          <p:val>
                                            <p:strVal val="#ppt_x"/>
                                          </p:val>
                                        </p:tav>
                                      </p:tavLst>
                                    </p:anim>
                                    <p:anim calcmode="lin" valueType="num">
                                      <p:cBhvr additive="base">
                                        <p:cTn id="32"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P spid="1229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7"/>
          <p:cNvSpPr txBox="1">
            <a:spLocks noChangeArrowheads="1"/>
          </p:cNvSpPr>
          <p:nvPr/>
        </p:nvSpPr>
        <p:spPr bwMode="auto">
          <a:xfrm>
            <a:off x="1335088" y="5084763"/>
            <a:ext cx="8731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3200" i="1">
                <a:latin typeface="Cambria" panose="02040503050406030204" pitchFamily="18" charset="0"/>
              </a:rPr>
              <a:t>ABER: Probleme existieren nach wie vor</a:t>
            </a:r>
          </a:p>
        </p:txBody>
      </p:sp>
      <p:sp>
        <p:nvSpPr>
          <p:cNvPr id="36867" name="Text Box 10"/>
          <p:cNvSpPr txBox="1">
            <a:spLocks noChangeArrowheads="1"/>
          </p:cNvSpPr>
          <p:nvPr/>
        </p:nvSpPr>
        <p:spPr bwMode="auto">
          <a:xfrm>
            <a:off x="7818438" y="4917066"/>
            <a:ext cx="1984375" cy="7016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2000">
                <a:latin typeface="Arial" panose="020B0604020202020204" pitchFamily="34" charset="0"/>
              </a:rPr>
              <a:t>vgl. Tabelle </a:t>
            </a:r>
            <a:br>
              <a:rPr lang="de-DE" altLang="de-DE" sz="2000">
                <a:latin typeface="Arial" panose="020B0604020202020204" pitchFamily="34" charset="0"/>
              </a:rPr>
            </a:br>
            <a:r>
              <a:rPr lang="de-DE" altLang="de-DE" sz="2000">
                <a:latin typeface="Arial" panose="020B0604020202020204" pitchFamily="34" charset="0"/>
              </a:rPr>
              <a:t>S. 24</a:t>
            </a:r>
          </a:p>
        </p:txBody>
      </p:sp>
      <p:sp>
        <p:nvSpPr>
          <p:cNvPr id="36868" name="Titel 1"/>
          <p:cNvSpPr>
            <a:spLocks noGrp="1"/>
          </p:cNvSpPr>
          <p:nvPr>
            <p:ph type="title"/>
          </p:nvPr>
        </p:nvSpPr>
        <p:spPr>
          <a:xfrm>
            <a:off x="1308100" y="813379"/>
            <a:ext cx="7793038" cy="719137"/>
          </a:xfrm>
        </p:spPr>
        <p:txBody>
          <a:bodyPr/>
          <a:lstStyle/>
          <a:p>
            <a:r>
              <a:rPr lang="de-DE" altLang="de-DE"/>
              <a:t>Die Wandlung des Neurosebegriffs</a:t>
            </a:r>
            <a:endParaRPr lang="de-CH" altLang="de-DE"/>
          </a:p>
        </p:txBody>
      </p:sp>
      <p:sp>
        <p:nvSpPr>
          <p:cNvPr id="36869" name="Inhaltsplatzhalter 2"/>
          <p:cNvSpPr>
            <a:spLocks noGrp="1"/>
          </p:cNvSpPr>
          <p:nvPr>
            <p:ph idx="1"/>
          </p:nvPr>
        </p:nvSpPr>
        <p:spPr>
          <a:xfrm>
            <a:off x="1368425" y="1854779"/>
            <a:ext cx="7793038" cy="3844925"/>
          </a:xfrm>
        </p:spPr>
        <p:txBody>
          <a:bodyPr/>
          <a:lstStyle/>
          <a:p>
            <a:r>
              <a:rPr lang="de-CH" altLang="de-DE"/>
              <a:t>bis 1979: Definition durch die möglichen Ursachen (Mutter, frühes Trauma, sexuelle Konflikte)</a:t>
            </a:r>
          </a:p>
          <a:p>
            <a:r>
              <a:rPr lang="de-CH" altLang="de-DE"/>
              <a:t>DSM-III (1980): nur noch Symptombeschreibung, Verzicht auf Neurosenbegriff</a:t>
            </a:r>
          </a:p>
          <a:p>
            <a:r>
              <a:rPr lang="de-CH" altLang="de-DE"/>
              <a:t>neu nur noch Störung: „Angststörung“, „Zwangsstörung“, „Dysthymie“ etc.</a:t>
            </a:r>
          </a:p>
          <a:p>
            <a:endParaRPr lang="de-CH" altLang="de-DE"/>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026"/>
          <p:cNvSpPr txBox="1">
            <a:spLocks noChangeArrowheads="1"/>
          </p:cNvSpPr>
          <p:nvPr/>
        </p:nvSpPr>
        <p:spPr bwMode="auto">
          <a:xfrm>
            <a:off x="1282700" y="1752600"/>
            <a:ext cx="82819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Char char="•"/>
            </a:pPr>
            <a:r>
              <a:rPr lang="de-DE" altLang="de-DE"/>
              <a:t>FRUEHER: kausal - interpretierend</a:t>
            </a:r>
          </a:p>
          <a:p>
            <a:pPr eaLnBrk="1" hangingPunct="1">
              <a:lnSpc>
                <a:spcPct val="100000"/>
              </a:lnSpc>
              <a:spcBef>
                <a:spcPct val="0"/>
              </a:spcBef>
              <a:buClr>
                <a:srgbClr val="FFCC00"/>
              </a:buClr>
              <a:buFontTx/>
              <a:buChar char="•"/>
            </a:pPr>
            <a:r>
              <a:rPr lang="de-DE" altLang="de-DE"/>
              <a:t>HEUTE: beschreibend</a:t>
            </a:r>
          </a:p>
        </p:txBody>
      </p:sp>
      <p:sp>
        <p:nvSpPr>
          <p:cNvPr id="38915" name="Text Box 1030"/>
          <p:cNvSpPr txBox="1">
            <a:spLocks noChangeArrowheads="1"/>
          </p:cNvSpPr>
          <p:nvPr/>
        </p:nvSpPr>
        <p:spPr bwMode="auto">
          <a:xfrm>
            <a:off x="1295400" y="3124200"/>
            <a:ext cx="8189913"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r>
              <a:rPr lang="de-DE" altLang="de-DE" sz="2400" u="sng"/>
              <a:t>Vorteil</a:t>
            </a:r>
            <a:r>
              <a:rPr lang="de-DE" altLang="de-DE" sz="2400"/>
              <a:t>: Verzicht auf unsichere Kausalzusammenhänge / Schuldfragen; Ernstnehmen der Lebensumstände des Betroffenen, Ernstnehmen in der existentiellen Not, die durch die Symptome entsteht </a:t>
            </a:r>
            <a:br>
              <a:rPr lang="de-DE" altLang="de-DE" sz="2400"/>
            </a:br>
            <a:endParaRPr lang="de-DE" altLang="de-DE" sz="2400"/>
          </a:p>
          <a:p>
            <a:pPr eaLnBrk="1" hangingPunct="1">
              <a:lnSpc>
                <a:spcPct val="100000"/>
              </a:lnSpc>
              <a:spcBef>
                <a:spcPct val="0"/>
              </a:spcBef>
              <a:buClr>
                <a:srgbClr val="FFCC00"/>
              </a:buClr>
              <a:buFontTx/>
              <a:buNone/>
            </a:pPr>
            <a:r>
              <a:rPr lang="de-DE" altLang="de-DE" sz="2400" u="sng"/>
              <a:t>Gefahr</a:t>
            </a:r>
            <a:r>
              <a:rPr lang="de-DE" altLang="de-DE" sz="2400"/>
              <a:t>: reine Symptombeschreibung ohne Zusammenhang mit Lebensgeschichte und innerer Verarbeitung.</a:t>
            </a:r>
          </a:p>
        </p:txBody>
      </p:sp>
      <p:sp>
        <p:nvSpPr>
          <p:cNvPr id="38916" name="Titel 1"/>
          <p:cNvSpPr>
            <a:spLocks noGrp="1"/>
          </p:cNvSpPr>
          <p:nvPr>
            <p:ph type="title"/>
          </p:nvPr>
        </p:nvSpPr>
        <p:spPr/>
        <p:txBody>
          <a:bodyPr/>
          <a:lstStyle/>
          <a:p>
            <a:r>
              <a:rPr lang="de-DE" altLang="de-DE"/>
              <a:t>Zwei Betrachtungsweisen</a:t>
            </a:r>
            <a:endParaRPr lang="de-CH" altLang="de-DE"/>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49" y="-61466"/>
            <a:ext cx="10203174" cy="6930870"/>
          </a:xfrm>
          <a:prstGeom prst="rect">
            <a:avLst/>
          </a:prstGeom>
        </p:spPr>
      </p:pic>
    </p:spTree>
    <p:extLst>
      <p:ext uri="{BB962C8B-B14F-4D97-AF65-F5344CB8AC3E}">
        <p14:creationId xmlns:p14="http://schemas.microsoft.com/office/powerpoint/2010/main" val="44151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093788" y="622300"/>
            <a:ext cx="81264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CH" altLang="de-DE" sz="4000">
                <a:latin typeface="Times New Roman" panose="02020603050405020304" pitchFamily="18" charset="0"/>
              </a:rPr>
              <a:t>Gemeinsame Eigenschaften</a:t>
            </a:r>
          </a:p>
        </p:txBody>
      </p:sp>
      <p:grpSp>
        <p:nvGrpSpPr>
          <p:cNvPr id="40963" name="Group 4"/>
          <p:cNvGrpSpPr>
            <a:grpSpLocks/>
          </p:cNvGrpSpPr>
          <p:nvPr/>
        </p:nvGrpSpPr>
        <p:grpSpPr bwMode="auto">
          <a:xfrm>
            <a:off x="1944688" y="1479550"/>
            <a:ext cx="7143750" cy="4616450"/>
            <a:chOff x="960" y="1066"/>
            <a:chExt cx="4320" cy="2908"/>
          </a:xfrm>
        </p:grpSpPr>
        <p:sp>
          <p:nvSpPr>
            <p:cNvPr id="40965" name="Oval 5"/>
            <p:cNvSpPr>
              <a:spLocks noChangeArrowheads="1"/>
            </p:cNvSpPr>
            <p:nvPr/>
          </p:nvSpPr>
          <p:spPr bwMode="auto">
            <a:xfrm>
              <a:off x="1176" y="1306"/>
              <a:ext cx="3888" cy="2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endParaRPr lang="de-CH" altLang="de-DE" sz="3200">
                <a:solidFill>
                  <a:srgbClr val="FFCC00"/>
                </a:solidFill>
                <a:latin typeface="Tahoma" panose="020B0604030504040204" pitchFamily="34" charset="0"/>
              </a:endParaRPr>
            </a:p>
          </p:txBody>
        </p:sp>
        <p:sp>
          <p:nvSpPr>
            <p:cNvPr id="40966" name="Rectangle 6"/>
            <p:cNvSpPr>
              <a:spLocks noChangeArrowheads="1"/>
            </p:cNvSpPr>
            <p:nvPr/>
          </p:nvSpPr>
          <p:spPr bwMode="auto">
            <a:xfrm>
              <a:off x="2592" y="1066"/>
              <a:ext cx="1104" cy="422"/>
            </a:xfrm>
            <a:prstGeom prst="rect">
              <a:avLst/>
            </a:prstGeom>
            <a:solidFill>
              <a:srgbClr val="FFFF66"/>
            </a:solidFill>
            <a:ln w="9525">
              <a:solidFill>
                <a:schemeClr val="tx1"/>
              </a:solidFill>
              <a:miter lim="800000"/>
              <a:headEnd/>
              <a:tailEnd/>
            </a:ln>
            <a:effectLst>
              <a:outerShdw dist="107763" dir="2700000" algn="ctr" rotWithShape="0">
                <a:schemeClr val="bg2"/>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r>
                <a:rPr lang="de-CH" altLang="de-DE" sz="2000">
                  <a:latin typeface="Arial" panose="020B0604020202020204" pitchFamily="34" charset="0"/>
                </a:rPr>
                <a:t>Unsicherheit</a:t>
              </a:r>
              <a:br>
                <a:rPr lang="de-CH" altLang="de-DE" sz="2000">
                  <a:latin typeface="Arial" panose="020B0604020202020204" pitchFamily="34" charset="0"/>
                </a:rPr>
              </a:br>
              <a:r>
                <a:rPr lang="de-CH" altLang="de-DE" sz="2000">
                  <a:latin typeface="Arial" panose="020B0604020202020204" pitchFamily="34" charset="0"/>
                </a:rPr>
                <a:t>Ambivalenz</a:t>
              </a:r>
            </a:p>
          </p:txBody>
        </p:sp>
        <p:sp>
          <p:nvSpPr>
            <p:cNvPr id="40967" name="Rectangle 7"/>
            <p:cNvSpPr>
              <a:spLocks noChangeArrowheads="1"/>
            </p:cNvSpPr>
            <p:nvPr/>
          </p:nvSpPr>
          <p:spPr bwMode="auto">
            <a:xfrm>
              <a:off x="2592" y="3408"/>
              <a:ext cx="1104" cy="566"/>
            </a:xfrm>
            <a:prstGeom prst="rect">
              <a:avLst/>
            </a:prstGeom>
            <a:solidFill>
              <a:srgbClr val="FFFF66"/>
            </a:solidFill>
            <a:ln w="9525">
              <a:solidFill>
                <a:schemeClr val="tx1"/>
              </a:solidFill>
              <a:miter lim="800000"/>
              <a:headEnd/>
              <a:tailEnd/>
            </a:ln>
            <a:effectLst>
              <a:outerShdw dist="107763" dir="2700000" algn="ctr" rotWithShape="0">
                <a:schemeClr val="bg2"/>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r>
                <a:rPr lang="de-CH" altLang="de-DE" sz="2000">
                  <a:latin typeface="Arial" panose="020B0604020202020204" pitchFamily="34" charset="0"/>
                </a:rPr>
                <a:t>Verminderte</a:t>
              </a:r>
              <a:br>
                <a:rPr lang="de-CH" altLang="de-DE" sz="2000">
                  <a:latin typeface="Arial" panose="020B0604020202020204" pitchFamily="34" charset="0"/>
                </a:rPr>
              </a:br>
              <a:r>
                <a:rPr lang="de-CH" altLang="de-DE" sz="2000">
                  <a:latin typeface="Arial" panose="020B0604020202020204" pitchFamily="34" charset="0"/>
                </a:rPr>
                <a:t>Leistungs-</a:t>
              </a:r>
              <a:br>
                <a:rPr lang="de-CH" altLang="de-DE" sz="2000">
                  <a:latin typeface="Arial" panose="020B0604020202020204" pitchFamily="34" charset="0"/>
                </a:rPr>
              </a:br>
              <a:r>
                <a:rPr lang="de-CH" altLang="de-DE" sz="2000">
                  <a:latin typeface="Arial" panose="020B0604020202020204" pitchFamily="34" charset="0"/>
                </a:rPr>
                <a:t>fähigkeit</a:t>
              </a:r>
            </a:p>
          </p:txBody>
        </p:sp>
        <p:sp>
          <p:nvSpPr>
            <p:cNvPr id="40968" name="Rectangle 8"/>
            <p:cNvSpPr>
              <a:spLocks noChangeArrowheads="1"/>
            </p:cNvSpPr>
            <p:nvPr/>
          </p:nvSpPr>
          <p:spPr bwMode="auto">
            <a:xfrm>
              <a:off x="960" y="2784"/>
              <a:ext cx="1104" cy="422"/>
            </a:xfrm>
            <a:prstGeom prst="rect">
              <a:avLst/>
            </a:prstGeom>
            <a:solidFill>
              <a:srgbClr val="FFFF66"/>
            </a:solidFill>
            <a:ln w="9525">
              <a:solidFill>
                <a:schemeClr val="tx1"/>
              </a:solidFill>
              <a:miter lim="800000"/>
              <a:headEnd/>
              <a:tailEnd/>
            </a:ln>
            <a:effectLst>
              <a:outerShdw dist="107763" dir="2700000" algn="ctr" rotWithShape="0">
                <a:schemeClr val="bg2"/>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de-CH" altLang="de-DE" sz="2000">
                  <a:latin typeface="Arial" panose="020B0604020202020204" pitchFamily="34" charset="0"/>
                </a:rPr>
                <a:t>Vegetative</a:t>
              </a:r>
              <a:br>
                <a:rPr lang="de-CH" altLang="de-DE" sz="2000">
                  <a:latin typeface="Arial" panose="020B0604020202020204" pitchFamily="34" charset="0"/>
                </a:rPr>
              </a:br>
              <a:r>
                <a:rPr lang="de-CH" altLang="de-DE" sz="2000">
                  <a:latin typeface="Arial" panose="020B0604020202020204" pitchFamily="34" charset="0"/>
                </a:rPr>
                <a:t>Beschwerden</a:t>
              </a:r>
            </a:p>
          </p:txBody>
        </p:sp>
        <p:sp>
          <p:nvSpPr>
            <p:cNvPr id="40969" name="Rectangle 9"/>
            <p:cNvSpPr>
              <a:spLocks noChangeArrowheads="1"/>
            </p:cNvSpPr>
            <p:nvPr/>
          </p:nvSpPr>
          <p:spPr bwMode="auto">
            <a:xfrm>
              <a:off x="4176" y="2784"/>
              <a:ext cx="1104" cy="422"/>
            </a:xfrm>
            <a:prstGeom prst="rect">
              <a:avLst/>
            </a:prstGeom>
            <a:solidFill>
              <a:srgbClr val="FFFF66"/>
            </a:solidFill>
            <a:ln w="9525">
              <a:solidFill>
                <a:schemeClr val="tx1"/>
              </a:solidFill>
              <a:miter lim="800000"/>
              <a:headEnd/>
              <a:tailEnd/>
            </a:ln>
            <a:effectLst>
              <a:outerShdw dist="107763" dir="2700000" algn="ctr" rotWithShape="0">
                <a:schemeClr val="bg2"/>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r>
                <a:rPr lang="de-CH" altLang="de-DE" sz="2000">
                  <a:latin typeface="Arial" panose="020B0604020202020204" pitchFamily="34" charset="0"/>
                </a:rPr>
                <a:t>Gefühls-</a:t>
              </a:r>
              <a:br>
                <a:rPr lang="de-CH" altLang="de-DE" sz="2000">
                  <a:latin typeface="Arial" panose="020B0604020202020204" pitchFamily="34" charset="0"/>
                </a:rPr>
              </a:br>
              <a:r>
                <a:rPr lang="de-CH" altLang="de-DE" sz="2000">
                  <a:latin typeface="Arial" panose="020B0604020202020204" pitchFamily="34" charset="0"/>
                </a:rPr>
                <a:t>verstimmung</a:t>
              </a:r>
            </a:p>
          </p:txBody>
        </p:sp>
        <p:sp>
          <p:nvSpPr>
            <p:cNvPr id="40970" name="Rectangle 10"/>
            <p:cNvSpPr>
              <a:spLocks noChangeArrowheads="1"/>
            </p:cNvSpPr>
            <p:nvPr/>
          </p:nvSpPr>
          <p:spPr bwMode="auto">
            <a:xfrm>
              <a:off x="4176" y="1738"/>
              <a:ext cx="1104" cy="422"/>
            </a:xfrm>
            <a:prstGeom prst="rect">
              <a:avLst/>
            </a:prstGeom>
            <a:solidFill>
              <a:srgbClr val="FFFF66"/>
            </a:solidFill>
            <a:ln w="9525">
              <a:solidFill>
                <a:schemeClr val="tx1"/>
              </a:solidFill>
              <a:miter lim="800000"/>
              <a:headEnd/>
              <a:tailEnd/>
            </a:ln>
            <a:effectLst>
              <a:outerShdw dist="107763" dir="2700000" algn="ctr" rotWithShape="0">
                <a:schemeClr val="bg2"/>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de-CH" altLang="de-DE" sz="2000">
                  <a:latin typeface="Arial" panose="020B0604020202020204" pitchFamily="34" charset="0"/>
                </a:rPr>
                <a:t>Hemmungen</a:t>
              </a:r>
            </a:p>
          </p:txBody>
        </p:sp>
        <p:sp>
          <p:nvSpPr>
            <p:cNvPr id="40971" name="Rectangle 11"/>
            <p:cNvSpPr>
              <a:spLocks noChangeArrowheads="1"/>
            </p:cNvSpPr>
            <p:nvPr/>
          </p:nvSpPr>
          <p:spPr bwMode="auto">
            <a:xfrm>
              <a:off x="960" y="1738"/>
              <a:ext cx="1104" cy="422"/>
            </a:xfrm>
            <a:prstGeom prst="rect">
              <a:avLst/>
            </a:prstGeom>
            <a:solidFill>
              <a:srgbClr val="FFFF66"/>
            </a:solidFill>
            <a:ln w="9525">
              <a:solidFill>
                <a:schemeClr val="tx1"/>
              </a:solidFill>
              <a:miter lim="800000"/>
              <a:headEnd/>
              <a:tailEnd/>
            </a:ln>
            <a:effectLst>
              <a:outerShdw dist="107763" dir="2700000" algn="ctr" rotWithShape="0">
                <a:schemeClr val="bg2"/>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80000"/>
                </a:lnSpc>
                <a:spcBef>
                  <a:spcPct val="0"/>
                </a:spcBef>
                <a:buFontTx/>
                <a:buNone/>
              </a:pPr>
              <a:r>
                <a:rPr lang="de-CH" altLang="de-DE" sz="2000">
                  <a:latin typeface="Arial" panose="020B0604020202020204" pitchFamily="34" charset="0"/>
                </a:rPr>
                <a:t>Kontakt-</a:t>
              </a:r>
              <a:br>
                <a:rPr lang="de-CH" altLang="de-DE" sz="2000">
                  <a:latin typeface="Arial" panose="020B0604020202020204" pitchFamily="34" charset="0"/>
                </a:rPr>
              </a:br>
              <a:r>
                <a:rPr lang="de-CH" altLang="de-DE" sz="2000">
                  <a:latin typeface="Arial" panose="020B0604020202020204" pitchFamily="34" charset="0"/>
                </a:rPr>
                <a:t>störung</a:t>
              </a:r>
            </a:p>
          </p:txBody>
        </p:sp>
      </p:grpSp>
      <p:sp>
        <p:nvSpPr>
          <p:cNvPr id="40964" name="AutoShape 12"/>
          <p:cNvSpPr>
            <a:spLocks noChangeArrowheads="1"/>
          </p:cNvSpPr>
          <p:nvPr/>
        </p:nvSpPr>
        <p:spPr bwMode="auto">
          <a:xfrm>
            <a:off x="4776788" y="2836863"/>
            <a:ext cx="519112" cy="1641475"/>
          </a:xfrm>
          <a:prstGeom prst="sun">
            <a:avLst>
              <a:gd name="adj" fmla="val 25000"/>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endParaRPr lang="de-CH" altLang="de-DE" sz="3200">
              <a:solidFill>
                <a:srgbClr val="FFCC00"/>
              </a:solidFill>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CH" altLang="de-DE"/>
              <a:t>Neue Begriffe</a:t>
            </a:r>
            <a:endParaRPr lang="de-DE" altLang="de-DE"/>
          </a:p>
        </p:txBody>
      </p:sp>
      <p:sp>
        <p:nvSpPr>
          <p:cNvPr id="43011" name="Rectangle 3"/>
          <p:cNvSpPr>
            <a:spLocks noGrp="1" noChangeArrowheads="1"/>
          </p:cNvSpPr>
          <p:nvPr>
            <p:ph type="body" idx="1"/>
          </p:nvPr>
        </p:nvSpPr>
        <p:spPr>
          <a:xfrm>
            <a:off x="1228997" y="1792171"/>
            <a:ext cx="8693150" cy="4351338"/>
          </a:xfrm>
        </p:spPr>
        <p:txBody>
          <a:bodyPr/>
          <a:lstStyle/>
          <a:p>
            <a:r>
              <a:rPr lang="de-DE" altLang="de-DE" dirty="0"/>
              <a:t>Subklinische Störungen</a:t>
            </a:r>
          </a:p>
          <a:p>
            <a:r>
              <a:rPr lang="de-DE" altLang="de-DE" dirty="0"/>
              <a:t>Atypische Depression</a:t>
            </a:r>
          </a:p>
          <a:p>
            <a:r>
              <a:rPr lang="de-DE" altLang="de-DE" dirty="0"/>
              <a:t>Maskierte Depression</a:t>
            </a:r>
          </a:p>
          <a:p>
            <a:r>
              <a:rPr lang="de-DE" altLang="de-DE" dirty="0" err="1"/>
              <a:t>Subsyndromale</a:t>
            </a:r>
            <a:r>
              <a:rPr lang="de-DE" altLang="de-DE" dirty="0"/>
              <a:t> Störung</a:t>
            </a:r>
          </a:p>
          <a:p>
            <a:r>
              <a:rPr lang="de-DE" altLang="de-DE" dirty="0" err="1"/>
              <a:t>Spectrum</a:t>
            </a:r>
            <a:r>
              <a:rPr lang="de-DE" altLang="de-DE" dirty="0"/>
              <a:t> </a:t>
            </a:r>
            <a:r>
              <a:rPr lang="de-DE" altLang="de-DE" dirty="0" err="1"/>
              <a:t>Disorders</a:t>
            </a:r>
            <a:endParaRPr lang="de-DE" altLang="de-DE" dirty="0"/>
          </a:p>
          <a:p>
            <a:r>
              <a:rPr lang="de-DE" altLang="de-DE" dirty="0" err="1"/>
              <a:t>Subthreshold</a:t>
            </a:r>
            <a:r>
              <a:rPr lang="de-DE" altLang="de-DE" dirty="0"/>
              <a:t> </a:t>
            </a:r>
            <a:r>
              <a:rPr lang="de-DE" altLang="de-DE" dirty="0" err="1"/>
              <a:t>Disorders</a:t>
            </a:r>
            <a:endParaRPr lang="de-DE" alt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177925" y="755650"/>
            <a:ext cx="7381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DE" altLang="de-DE" sz="4000">
                <a:latin typeface="Times New Roman" panose="02020603050405020304" pitchFamily="18" charset="0"/>
              </a:rPr>
              <a:t>Spectrum Disorders</a:t>
            </a:r>
          </a:p>
        </p:txBody>
      </p:sp>
      <p:sp>
        <p:nvSpPr>
          <p:cNvPr id="13316" name="Text Box 4"/>
          <p:cNvSpPr txBox="1">
            <a:spLocks noChangeArrowheads="1"/>
          </p:cNvSpPr>
          <p:nvPr/>
        </p:nvSpPr>
        <p:spPr bwMode="auto">
          <a:xfrm>
            <a:off x="4451350" y="1752600"/>
            <a:ext cx="198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de-DE" altLang="de-DE" sz="2000">
                <a:latin typeface="Arial" panose="020B0604020202020204" pitchFamily="34" charset="0"/>
              </a:rPr>
              <a:t>Depression</a:t>
            </a:r>
          </a:p>
        </p:txBody>
      </p:sp>
      <p:sp>
        <p:nvSpPr>
          <p:cNvPr id="13317" name="Text Box 5"/>
          <p:cNvSpPr txBox="1">
            <a:spLocks noChangeArrowheads="1"/>
          </p:cNvSpPr>
          <p:nvPr/>
        </p:nvSpPr>
        <p:spPr bwMode="auto">
          <a:xfrm>
            <a:off x="2466975" y="4191000"/>
            <a:ext cx="198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2000">
                <a:latin typeface="Arial" panose="020B0604020202020204" pitchFamily="34" charset="0"/>
              </a:rPr>
              <a:t>Panik-Agoraphobie</a:t>
            </a:r>
          </a:p>
        </p:txBody>
      </p:sp>
      <p:sp>
        <p:nvSpPr>
          <p:cNvPr id="13318" name="Text Box 6"/>
          <p:cNvSpPr txBox="1">
            <a:spLocks noChangeArrowheads="1"/>
          </p:cNvSpPr>
          <p:nvPr/>
        </p:nvSpPr>
        <p:spPr bwMode="auto">
          <a:xfrm>
            <a:off x="6038850" y="4114800"/>
            <a:ext cx="198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de-DE" altLang="de-DE" sz="2000">
                <a:latin typeface="Arial" panose="020B0604020202020204" pitchFamily="34" charset="0"/>
              </a:rPr>
              <a:t>Soziale</a:t>
            </a:r>
            <a:br>
              <a:rPr lang="de-DE" altLang="de-DE" sz="2000">
                <a:latin typeface="Arial" panose="020B0604020202020204" pitchFamily="34" charset="0"/>
              </a:rPr>
            </a:br>
            <a:r>
              <a:rPr lang="de-DE" altLang="de-DE" sz="2000">
                <a:latin typeface="Arial" panose="020B0604020202020204" pitchFamily="34" charset="0"/>
              </a:rPr>
              <a:t>Phobie</a:t>
            </a:r>
          </a:p>
        </p:txBody>
      </p:sp>
      <p:sp>
        <p:nvSpPr>
          <p:cNvPr id="13319" name="Text Box 7"/>
          <p:cNvSpPr txBox="1">
            <a:spLocks noChangeArrowheads="1"/>
          </p:cNvSpPr>
          <p:nvPr/>
        </p:nvSpPr>
        <p:spPr bwMode="auto">
          <a:xfrm>
            <a:off x="2466975" y="2590800"/>
            <a:ext cx="198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2000">
                <a:latin typeface="Arial" panose="020B0604020202020204" pitchFamily="34" charset="0"/>
              </a:rPr>
              <a:t>Bulimie-</a:t>
            </a:r>
            <a:br>
              <a:rPr lang="de-DE" altLang="de-DE" sz="2000">
                <a:latin typeface="Arial" panose="020B0604020202020204" pitchFamily="34" charset="0"/>
              </a:rPr>
            </a:br>
            <a:r>
              <a:rPr lang="de-DE" altLang="de-DE" sz="2000">
                <a:latin typeface="Arial" panose="020B0604020202020204" pitchFamily="34" charset="0"/>
              </a:rPr>
              <a:t>Anorexie</a:t>
            </a:r>
          </a:p>
        </p:txBody>
      </p:sp>
      <p:sp>
        <p:nvSpPr>
          <p:cNvPr id="13320" name="Text Box 8"/>
          <p:cNvSpPr txBox="1">
            <a:spLocks noChangeArrowheads="1"/>
          </p:cNvSpPr>
          <p:nvPr/>
        </p:nvSpPr>
        <p:spPr bwMode="auto">
          <a:xfrm>
            <a:off x="6038850" y="2590800"/>
            <a:ext cx="198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de-DE" altLang="de-DE" sz="2000">
                <a:latin typeface="Arial" panose="020B0604020202020204" pitchFamily="34" charset="0"/>
              </a:rPr>
              <a:t>Zwang</a:t>
            </a:r>
            <a:br>
              <a:rPr lang="de-DE" altLang="de-DE" sz="2000">
                <a:latin typeface="Arial" panose="020B0604020202020204" pitchFamily="34" charset="0"/>
              </a:rPr>
            </a:br>
            <a:r>
              <a:rPr lang="de-DE" altLang="de-DE" sz="2000">
                <a:latin typeface="Arial" panose="020B0604020202020204" pitchFamily="34" charset="0"/>
              </a:rPr>
              <a:t>(OCD)</a:t>
            </a:r>
          </a:p>
        </p:txBody>
      </p:sp>
      <p:sp>
        <p:nvSpPr>
          <p:cNvPr id="13321" name="AutoShape 9"/>
          <p:cNvSpPr>
            <a:spLocks noChangeArrowheads="1"/>
          </p:cNvSpPr>
          <p:nvPr/>
        </p:nvSpPr>
        <p:spPr bwMode="auto">
          <a:xfrm>
            <a:off x="3857625" y="2439988"/>
            <a:ext cx="3257550" cy="2627312"/>
          </a:xfrm>
          <a:prstGeom prst="hexagon">
            <a:avLst>
              <a:gd name="adj" fmla="val 32553"/>
              <a:gd name="vf" fmla="val 115470"/>
            </a:avLst>
          </a:prstGeom>
          <a:gradFill rotWithShape="0">
            <a:gsLst>
              <a:gs pos="0">
                <a:schemeClr val="bg1"/>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endParaRPr lang="de-CH" altLang="de-DE" sz="3200">
              <a:solidFill>
                <a:srgbClr val="FFCC00"/>
              </a:solidFill>
              <a:latin typeface="Tahoma" panose="020B0604030504040204" pitchFamily="34" charset="0"/>
            </a:endParaRPr>
          </a:p>
        </p:txBody>
      </p:sp>
      <p:sp>
        <p:nvSpPr>
          <p:cNvPr id="13322" name="Text Box 10"/>
          <p:cNvSpPr txBox="1">
            <a:spLocks noChangeArrowheads="1"/>
          </p:cNvSpPr>
          <p:nvPr/>
        </p:nvSpPr>
        <p:spPr bwMode="auto">
          <a:xfrm>
            <a:off x="4371975" y="5241925"/>
            <a:ext cx="1984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de-DE" altLang="de-DE" sz="2000">
                <a:latin typeface="Arial" panose="020B0604020202020204" pitchFamily="34" charset="0"/>
              </a:rPr>
              <a:t>Migraine -</a:t>
            </a:r>
            <a:br>
              <a:rPr lang="de-DE" altLang="de-DE" sz="2000">
                <a:latin typeface="Arial" panose="020B0604020202020204" pitchFamily="34" charset="0"/>
              </a:rPr>
            </a:br>
            <a:r>
              <a:rPr lang="de-DE" altLang="de-DE" sz="2000">
                <a:latin typeface="Arial" panose="020B0604020202020204" pitchFamily="34" charset="0"/>
              </a:rPr>
              <a:t>Magen-Darm</a:t>
            </a:r>
          </a:p>
        </p:txBody>
      </p:sp>
      <p:sp>
        <p:nvSpPr>
          <p:cNvPr id="13323" name="Text Box 11"/>
          <p:cNvSpPr txBox="1">
            <a:spLocks noChangeArrowheads="1"/>
          </p:cNvSpPr>
          <p:nvPr/>
        </p:nvSpPr>
        <p:spPr bwMode="auto">
          <a:xfrm>
            <a:off x="5486400" y="6156325"/>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de-DE" altLang="de-DE" sz="2000">
                <a:latin typeface="Arial" panose="020B0604020202020204" pitchFamily="34" charset="0"/>
              </a:rPr>
              <a:t>evtl auch Hyperaktivität - ADD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7" grpId="0" autoUpdateAnimBg="0"/>
      <p:bldP spid="13318" grpId="0" autoUpdateAnimBg="0"/>
      <p:bldP spid="13319" grpId="0" autoUpdateAnimBg="0"/>
      <p:bldP spid="13320" grpId="0" autoUpdateAnimBg="0"/>
      <p:bldP spid="13321" grpId="0" animBg="1"/>
      <p:bldP spid="13322" grpId="0" autoUpdateAnimBg="0"/>
      <p:bldP spid="1332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de-CH" altLang="de-DE"/>
              <a:t>Kennzeichen</a:t>
            </a:r>
            <a:endParaRPr lang="de-DE" altLang="de-DE"/>
          </a:p>
        </p:txBody>
      </p:sp>
      <p:sp>
        <p:nvSpPr>
          <p:cNvPr id="47107" name="Rectangle 3"/>
          <p:cNvSpPr>
            <a:spLocks noGrp="1" noChangeArrowheads="1"/>
          </p:cNvSpPr>
          <p:nvPr>
            <p:ph type="body" idx="1"/>
          </p:nvPr>
        </p:nvSpPr>
        <p:spPr/>
        <p:txBody>
          <a:bodyPr/>
          <a:lstStyle/>
          <a:p>
            <a:pPr>
              <a:lnSpc>
                <a:spcPct val="80000"/>
              </a:lnSpc>
            </a:pPr>
            <a:r>
              <a:rPr lang="de-DE" altLang="de-DE"/>
              <a:t>Die Kriterien für eine klassische Störung sind nicht voll erfüllt</a:t>
            </a:r>
            <a:br>
              <a:rPr lang="de-DE" altLang="de-DE"/>
            </a:br>
            <a:endParaRPr lang="de-DE" altLang="de-DE"/>
          </a:p>
          <a:p>
            <a:pPr>
              <a:lnSpc>
                <a:spcPct val="80000"/>
              </a:lnSpc>
            </a:pPr>
            <a:r>
              <a:rPr lang="de-DE" altLang="de-DE"/>
              <a:t>Zeitlich begrenzte oder isolierte Symptome, verbunden mit  depressiven Verstimmung</a:t>
            </a:r>
            <a:br>
              <a:rPr lang="de-DE" altLang="de-DE"/>
            </a:br>
            <a:endParaRPr lang="de-DE" altLang="de-DE"/>
          </a:p>
          <a:p>
            <a:pPr>
              <a:lnSpc>
                <a:spcPct val="80000"/>
              </a:lnSpc>
            </a:pPr>
            <a:r>
              <a:rPr lang="de-DE" altLang="de-DE"/>
              <a:t>führen zu  deutlichen Einschränkung in Beziehungen, im Beruf oder anderen wichtigen Lebensbereichen</a:t>
            </a:r>
            <a:br>
              <a:rPr lang="de-DE" altLang="de-DE"/>
            </a:br>
            <a:endParaRPr lang="de-DE" altLang="de-DE"/>
          </a:p>
          <a:p>
            <a:pPr>
              <a:lnSpc>
                <a:spcPct val="80000"/>
              </a:lnSpc>
            </a:pPr>
            <a:r>
              <a:rPr lang="de-DE" altLang="de-DE"/>
              <a:t>Es entstehen </a:t>
            </a:r>
            <a:r>
              <a:rPr lang="de-DE" altLang="de-DE" i="1"/>
              <a:t>„emotional aufgeladene Beziehungen“</a:t>
            </a:r>
            <a:r>
              <a:rPr lang="de-DE" altLang="de-DE"/>
              <a:t> mit der Gefahr der Abhängigkeit.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6"/>
          <p:cNvSpPr>
            <a:spLocks noChangeArrowheads="1"/>
          </p:cNvSpPr>
          <p:nvPr/>
        </p:nvSpPr>
        <p:spPr bwMode="auto">
          <a:xfrm>
            <a:off x="1085850" y="515938"/>
            <a:ext cx="8458200"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CH" altLang="de-DE" sz="4000">
              <a:solidFill>
                <a:schemeClr val="tx2"/>
              </a:solidFill>
              <a:latin typeface="Cambria" panose="02040503050406030204" pitchFamily="18" charset="0"/>
            </a:endParaRPr>
          </a:p>
        </p:txBody>
      </p:sp>
      <p:sp>
        <p:nvSpPr>
          <p:cNvPr id="49155" name="Titel 1"/>
          <p:cNvSpPr>
            <a:spLocks noGrp="1"/>
          </p:cNvSpPr>
          <p:nvPr>
            <p:ph type="title"/>
          </p:nvPr>
        </p:nvSpPr>
        <p:spPr/>
        <p:txBody>
          <a:bodyPr/>
          <a:lstStyle/>
          <a:p>
            <a:r>
              <a:rPr lang="de-CH" altLang="de-DE">
                <a:solidFill>
                  <a:schemeClr val="tx2"/>
                </a:solidFill>
              </a:rPr>
              <a:t>Fliessende Übergänge (Spektrum)</a:t>
            </a:r>
            <a:endParaRPr lang="de-CH" altLang="de-DE"/>
          </a:p>
        </p:txBody>
      </p:sp>
      <p:pic>
        <p:nvPicPr>
          <p:cNvPr id="49156" name="Grafik 3"/>
          <p:cNvPicPr>
            <a:picLocks noChangeAspect="1"/>
          </p:cNvPicPr>
          <p:nvPr/>
        </p:nvPicPr>
        <p:blipFill>
          <a:blip r:embed="rId3">
            <a:extLst>
              <a:ext uri="{28A0092B-C50C-407E-A947-70E740481C1C}">
                <a14:useLocalDpi xmlns:a14="http://schemas.microsoft.com/office/drawing/2010/main" val="0"/>
              </a:ext>
            </a:extLst>
          </a:blip>
          <a:srcRect t="18240" r="10228" b="16125"/>
          <a:stretch>
            <a:fillRect/>
          </a:stretch>
        </p:blipFill>
        <p:spPr bwMode="auto">
          <a:xfrm>
            <a:off x="-342900" y="1690688"/>
            <a:ext cx="85518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67990" y="493872"/>
            <a:ext cx="11050858" cy="5544616"/>
          </a:xfrm>
          <a:prstGeom prst="rect">
            <a:avLst/>
          </a:prstGeom>
          <a:solidFill>
            <a:srgbClr val="A3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250" name="Rectangle 2"/>
          <p:cNvSpPr>
            <a:spLocks noChangeArrowheads="1"/>
          </p:cNvSpPr>
          <p:nvPr/>
        </p:nvSpPr>
        <p:spPr bwMode="auto">
          <a:xfrm>
            <a:off x="3984180" y="2551176"/>
            <a:ext cx="2814828" cy="877824"/>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90000"/>
              </a:lnSpc>
              <a:spcBef>
                <a:spcPct val="50000"/>
              </a:spcBef>
              <a:buClrTx/>
              <a:buSzTx/>
              <a:buFontTx/>
              <a:buNone/>
            </a:pPr>
            <a:r>
              <a:rPr lang="de-CH" altLang="de-DE" sz="2304" spc="300" dirty="0">
                <a:solidFill>
                  <a:schemeClr val="bg1"/>
                </a:solidFill>
              </a:rPr>
              <a:t>„VERLETZLICHE“</a:t>
            </a:r>
            <a:br>
              <a:rPr lang="de-CH" altLang="de-DE" sz="2304" spc="300" dirty="0">
                <a:solidFill>
                  <a:schemeClr val="bg1"/>
                </a:solidFill>
              </a:rPr>
            </a:br>
            <a:r>
              <a:rPr lang="de-CH" altLang="de-DE" sz="2304" spc="300" dirty="0">
                <a:solidFill>
                  <a:schemeClr val="bg1"/>
                </a:solidFill>
              </a:rPr>
              <a:t>PERSÖNLICHKEIT</a:t>
            </a:r>
          </a:p>
        </p:txBody>
      </p:sp>
      <p:sp>
        <p:nvSpPr>
          <p:cNvPr id="53251" name="AutoShape 3"/>
          <p:cNvSpPr>
            <a:spLocks noChangeArrowheads="1"/>
          </p:cNvSpPr>
          <p:nvPr/>
        </p:nvSpPr>
        <p:spPr bwMode="auto">
          <a:xfrm>
            <a:off x="3245802" y="4213367"/>
            <a:ext cx="4291584" cy="1536192"/>
          </a:xfrm>
          <a:prstGeom prst="irregularSeal2">
            <a:avLst/>
          </a:prstGeom>
          <a:solidFill>
            <a:srgbClr val="FFC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80000"/>
              </a:lnSpc>
              <a:spcBef>
                <a:spcPct val="0"/>
              </a:spcBef>
              <a:buClrTx/>
              <a:buSzTx/>
              <a:buFontTx/>
              <a:buNone/>
            </a:pPr>
            <a:endParaRPr lang="de-CH" altLang="de-DE" sz="2688">
              <a:solidFill>
                <a:srgbClr val="000099"/>
              </a:solidFill>
            </a:endParaRPr>
          </a:p>
        </p:txBody>
      </p:sp>
      <p:sp>
        <p:nvSpPr>
          <p:cNvPr id="53252" name="Text Box 4"/>
          <p:cNvSpPr txBox="1">
            <a:spLocks noChangeArrowheads="1"/>
          </p:cNvSpPr>
          <p:nvPr/>
        </p:nvSpPr>
        <p:spPr bwMode="auto">
          <a:xfrm>
            <a:off x="3668712" y="4822463"/>
            <a:ext cx="3445764" cy="41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90000"/>
              </a:lnSpc>
              <a:spcBef>
                <a:spcPct val="50000"/>
              </a:spcBef>
              <a:buClrTx/>
              <a:buSzTx/>
              <a:buFontTx/>
              <a:buNone/>
            </a:pPr>
            <a:r>
              <a:rPr lang="de-CH" altLang="de-DE" sz="2304" spc="300" dirty="0"/>
              <a:t>SENSIBLE KRISE</a:t>
            </a:r>
          </a:p>
        </p:txBody>
      </p:sp>
      <p:grpSp>
        <p:nvGrpSpPr>
          <p:cNvPr id="53253" name="Group 5"/>
          <p:cNvGrpSpPr>
            <a:grpSpLocks/>
          </p:cNvGrpSpPr>
          <p:nvPr/>
        </p:nvGrpSpPr>
        <p:grpSpPr bwMode="auto">
          <a:xfrm>
            <a:off x="3141408" y="1527048"/>
            <a:ext cx="4500372" cy="1097280"/>
            <a:chOff x="1824" y="912"/>
            <a:chExt cx="3072" cy="720"/>
          </a:xfrm>
          <a:scene3d>
            <a:camera prst="orthographicFront">
              <a:rot lat="0" lon="0" rev="0"/>
            </a:camera>
            <a:lightRig rig="balanced" dir="t">
              <a:rot lat="0" lon="0" rev="8700000"/>
            </a:lightRig>
          </a:scene3d>
        </p:grpSpPr>
        <p:grpSp>
          <p:nvGrpSpPr>
            <p:cNvPr id="53259" name="Group 6"/>
            <p:cNvGrpSpPr>
              <a:grpSpLocks/>
            </p:cNvGrpSpPr>
            <p:nvPr/>
          </p:nvGrpSpPr>
          <p:grpSpPr bwMode="auto">
            <a:xfrm>
              <a:off x="1824" y="912"/>
              <a:ext cx="1200" cy="720"/>
              <a:chOff x="1680" y="912"/>
              <a:chExt cx="1200" cy="720"/>
            </a:xfrm>
          </p:grpSpPr>
          <p:sp>
            <p:nvSpPr>
              <p:cNvPr id="53263" name="Rectangle 7"/>
              <p:cNvSpPr>
                <a:spLocks noChangeArrowheads="1"/>
              </p:cNvSpPr>
              <p:nvPr/>
            </p:nvSpPr>
            <p:spPr bwMode="auto">
              <a:xfrm>
                <a:off x="1680" y="912"/>
                <a:ext cx="1056" cy="480"/>
              </a:xfrm>
              <a:prstGeom prst="rect">
                <a:avLst/>
              </a:prstGeom>
              <a:solidFill>
                <a:schemeClr val="bg2">
                  <a:lumMod val="50000"/>
                </a:schemeClr>
              </a:solidFill>
              <a:ln w="9525">
                <a:noFill/>
                <a:miter lim="800000"/>
                <a:headEnd/>
                <a:tailEnd/>
              </a:ln>
              <a:effectLst>
                <a:outerShdw blurRad="44450" dist="27940" dir="5400000" algn="ctr">
                  <a:srgbClr val="000000">
                    <a:alpha val="32000"/>
                  </a:srgbClr>
                </a:outerShdw>
              </a:effectLst>
              <a:sp3d>
                <a:bevelT w="190500" h="38100"/>
              </a:sp3d>
              <a:extLst/>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90000"/>
                  </a:lnSpc>
                  <a:spcBef>
                    <a:spcPct val="50000"/>
                  </a:spcBef>
                  <a:buClrTx/>
                  <a:buSzTx/>
                  <a:buFontTx/>
                  <a:buNone/>
                </a:pPr>
                <a:r>
                  <a:rPr lang="de-CH" altLang="de-DE" sz="1344" dirty="0">
                    <a:solidFill>
                      <a:schemeClr val="bg1"/>
                    </a:solidFill>
                  </a:rPr>
                  <a:t>Persönlichkeit</a:t>
                </a:r>
                <a:br>
                  <a:rPr lang="de-CH" altLang="de-DE" sz="1344" dirty="0">
                    <a:solidFill>
                      <a:schemeClr val="bg1"/>
                    </a:solidFill>
                  </a:rPr>
                </a:br>
                <a:r>
                  <a:rPr lang="de-CH" altLang="de-DE" sz="1344" dirty="0">
                    <a:solidFill>
                      <a:schemeClr val="bg1"/>
                    </a:solidFill>
                  </a:rPr>
                  <a:t>Temperament</a:t>
                </a:r>
              </a:p>
            </p:txBody>
          </p:sp>
          <p:sp>
            <p:nvSpPr>
              <p:cNvPr id="53264" name="Line 8"/>
              <p:cNvSpPr>
                <a:spLocks noChangeShapeType="1"/>
              </p:cNvSpPr>
              <p:nvPr/>
            </p:nvSpPr>
            <p:spPr bwMode="auto">
              <a:xfrm>
                <a:off x="2208" y="1392"/>
                <a:ext cx="672" cy="240"/>
              </a:xfrm>
              <a:prstGeom prst="line">
                <a:avLst/>
              </a:prstGeom>
              <a:noFill/>
              <a:ln w="38100">
                <a:noFill/>
                <a:round/>
                <a:headEnd/>
                <a:tailEnd type="triangle" w="med" len="me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anchor="ctr">
                <a:spAutoFit/>
              </a:bodyPr>
              <a:lstStyle/>
              <a:p>
                <a:endParaRPr lang="de-CH" sz="1728"/>
              </a:p>
            </p:txBody>
          </p:sp>
        </p:grpSp>
        <p:grpSp>
          <p:nvGrpSpPr>
            <p:cNvPr id="53260" name="Group 9"/>
            <p:cNvGrpSpPr>
              <a:grpSpLocks/>
            </p:cNvGrpSpPr>
            <p:nvPr/>
          </p:nvGrpSpPr>
          <p:grpSpPr bwMode="auto">
            <a:xfrm>
              <a:off x="3648" y="912"/>
              <a:ext cx="1248" cy="720"/>
              <a:chOff x="3792" y="912"/>
              <a:chExt cx="1248" cy="720"/>
            </a:xfrm>
          </p:grpSpPr>
          <p:sp>
            <p:nvSpPr>
              <p:cNvPr id="53261" name="Rectangle 10"/>
              <p:cNvSpPr>
                <a:spLocks noChangeArrowheads="1"/>
              </p:cNvSpPr>
              <p:nvPr/>
            </p:nvSpPr>
            <p:spPr bwMode="auto">
              <a:xfrm>
                <a:off x="3984" y="912"/>
                <a:ext cx="1056" cy="480"/>
              </a:xfrm>
              <a:prstGeom prst="rect">
                <a:avLst/>
              </a:prstGeom>
              <a:solidFill>
                <a:schemeClr val="bg2">
                  <a:lumMod val="50000"/>
                </a:schemeClr>
              </a:solidFill>
              <a:ln w="9525">
                <a:noFill/>
                <a:miter lim="800000"/>
                <a:headEnd/>
                <a:tailEnd/>
              </a:ln>
              <a:effectLst>
                <a:outerShdw blurRad="44450" dist="27940" dir="5400000" algn="ctr">
                  <a:srgbClr val="000000">
                    <a:alpha val="32000"/>
                  </a:srgbClr>
                </a:outerShdw>
              </a:effectLst>
              <a:sp3d>
                <a:bevelT w="190500" h="38100"/>
              </a:sp3d>
              <a:extLst/>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gn="ctr">
                  <a:lnSpc>
                    <a:spcPct val="90000"/>
                  </a:lnSpc>
                  <a:spcBef>
                    <a:spcPct val="50000"/>
                  </a:spcBef>
                  <a:buClrTx/>
                  <a:buSzTx/>
                  <a:buFontTx/>
                  <a:buNone/>
                </a:pPr>
                <a:r>
                  <a:rPr lang="de-CH" altLang="de-DE" sz="1344" dirty="0">
                    <a:solidFill>
                      <a:schemeClr val="bg1"/>
                    </a:solidFill>
                  </a:rPr>
                  <a:t>Psychosoziales</a:t>
                </a:r>
                <a:br>
                  <a:rPr lang="de-CH" altLang="de-DE" sz="1344" dirty="0">
                    <a:solidFill>
                      <a:schemeClr val="bg1"/>
                    </a:solidFill>
                  </a:rPr>
                </a:br>
                <a:r>
                  <a:rPr lang="de-CH" altLang="de-DE" sz="1344" dirty="0">
                    <a:solidFill>
                      <a:schemeClr val="bg1"/>
                    </a:solidFill>
                  </a:rPr>
                  <a:t>Umfeld</a:t>
                </a:r>
              </a:p>
            </p:txBody>
          </p:sp>
          <p:sp>
            <p:nvSpPr>
              <p:cNvPr id="53262" name="Line 11"/>
              <p:cNvSpPr>
                <a:spLocks noChangeShapeType="1"/>
              </p:cNvSpPr>
              <p:nvPr/>
            </p:nvSpPr>
            <p:spPr bwMode="auto">
              <a:xfrm flipH="1">
                <a:off x="3792" y="1392"/>
                <a:ext cx="576" cy="240"/>
              </a:xfrm>
              <a:prstGeom prst="line">
                <a:avLst/>
              </a:prstGeom>
              <a:noFill/>
              <a:ln w="38100">
                <a:noFill/>
                <a:round/>
                <a:headEnd/>
                <a:tailEnd type="triangle" w="med" len="me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anchor="ctr">
                <a:spAutoFit/>
              </a:bodyPr>
              <a:lstStyle/>
              <a:p>
                <a:endParaRPr lang="de-CH" sz="1728"/>
              </a:p>
            </p:txBody>
          </p:sp>
        </p:grpSp>
      </p:grpSp>
      <p:sp>
        <p:nvSpPr>
          <p:cNvPr id="53254" name="AutoShape 12"/>
          <p:cNvSpPr>
            <a:spLocks noChangeArrowheads="1"/>
          </p:cNvSpPr>
          <p:nvPr/>
        </p:nvSpPr>
        <p:spPr bwMode="auto">
          <a:xfrm>
            <a:off x="4898580" y="3502152"/>
            <a:ext cx="986028" cy="804672"/>
          </a:xfrm>
          <a:prstGeom prst="downArrow">
            <a:avLst>
              <a:gd name="adj1" fmla="val 50000"/>
              <a:gd name="adj2" fmla="val 25000"/>
            </a:avLst>
          </a:prstGeom>
          <a:solidFill>
            <a:schemeClr val="bg2">
              <a:lumMod val="50000"/>
            </a:schemeClr>
          </a:solidFill>
          <a:ln w="9525">
            <a:solidFill>
              <a:schemeClr val="bg1"/>
            </a:solidFill>
            <a:miter lim="800000"/>
            <a:headEnd/>
            <a:tailEnd/>
          </a:ln>
          <a:effectLst/>
          <a:extLst/>
        </p:spPr>
        <p:txBody>
          <a:bodyPr wrap="none" anchor="ct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
                <a:srgbClr val="FFCC00"/>
              </a:buClr>
              <a:buSzTx/>
              <a:buFontTx/>
              <a:buNone/>
            </a:pPr>
            <a:endParaRPr lang="de-CH" altLang="de-DE" sz="3072">
              <a:solidFill>
                <a:srgbClr val="FFCC00"/>
              </a:solidFill>
            </a:endParaRPr>
          </a:p>
        </p:txBody>
      </p:sp>
      <p:sp>
        <p:nvSpPr>
          <p:cNvPr id="53256" name="Line 14"/>
          <p:cNvSpPr>
            <a:spLocks noChangeShapeType="1"/>
          </p:cNvSpPr>
          <p:nvPr/>
        </p:nvSpPr>
        <p:spPr bwMode="auto">
          <a:xfrm>
            <a:off x="3174936" y="3867912"/>
            <a:ext cx="160934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0" tIns="44928" rIns="86400" bIns="44928" anchor="ctr"/>
          <a:lstStyle/>
          <a:p>
            <a:endParaRPr lang="de-CH" sz="1728"/>
          </a:p>
        </p:txBody>
      </p:sp>
      <p:sp>
        <p:nvSpPr>
          <p:cNvPr id="53257" name="Text Box 15"/>
          <p:cNvSpPr txBox="1">
            <a:spLocks noChangeArrowheads="1"/>
          </p:cNvSpPr>
          <p:nvPr/>
        </p:nvSpPr>
        <p:spPr bwMode="auto">
          <a:xfrm>
            <a:off x="1297042" y="3586166"/>
            <a:ext cx="1948760" cy="56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400" tIns="44928" rIns="86400" bIns="44928">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50000"/>
              </a:spcBef>
              <a:buClr>
                <a:srgbClr val="FFCC00"/>
              </a:buClr>
              <a:buSzTx/>
              <a:buFontTx/>
              <a:buNone/>
            </a:pPr>
            <a:r>
              <a:rPr lang="de-CH" altLang="de-DE" sz="3072" spc="600" dirty="0"/>
              <a:t>STRESS</a:t>
            </a:r>
          </a:p>
        </p:txBody>
      </p:sp>
      <p:sp>
        <p:nvSpPr>
          <p:cNvPr id="53258" name="Titel 1"/>
          <p:cNvSpPr>
            <a:spLocks noGrp="1"/>
          </p:cNvSpPr>
          <p:nvPr>
            <p:ph type="title"/>
          </p:nvPr>
        </p:nvSpPr>
        <p:spPr/>
        <p:txBody>
          <a:bodyPr/>
          <a:lstStyle/>
          <a:p>
            <a:r>
              <a:rPr lang="de-CH" altLang="de-DE"/>
              <a:t>Entstehungsmodell</a:t>
            </a:r>
          </a:p>
        </p:txBody>
      </p:sp>
    </p:spTree>
    <p:extLst>
      <p:ext uri="{BB962C8B-B14F-4D97-AF65-F5344CB8AC3E}">
        <p14:creationId xmlns:p14="http://schemas.microsoft.com/office/powerpoint/2010/main" val="1487986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44613" y="1196975"/>
            <a:ext cx="8458200" cy="5111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endParaRPr lang="de-CH" altLang="de-DE" sz="3200">
              <a:solidFill>
                <a:srgbClr val="FFCC00"/>
              </a:solidFill>
              <a:latin typeface="Tahoma" panose="020B0604030504040204" pitchFamily="34" charset="0"/>
            </a:endParaRPr>
          </a:p>
        </p:txBody>
      </p:sp>
      <p:pic>
        <p:nvPicPr>
          <p:cNvPr id="53251" name="Picture 3" descr="Sensible-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1508125"/>
            <a:ext cx="80010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Grp="1" noChangeArrowheads="1"/>
          </p:cNvSpPr>
          <p:nvPr>
            <p:ph type="title"/>
          </p:nvPr>
        </p:nvSpPr>
        <p:spPr>
          <a:xfrm>
            <a:off x="1243013" y="633413"/>
            <a:ext cx="7793037" cy="719137"/>
          </a:xfrm>
        </p:spPr>
        <p:txBody>
          <a:bodyPr/>
          <a:lstStyle/>
          <a:p>
            <a:r>
              <a:rPr lang="de-CH" altLang="de-DE"/>
              <a:t>Mögliche Folgekrankheiten</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ChangeArrowheads="1"/>
          </p:cNvSpPr>
          <p:nvPr/>
        </p:nvSpPr>
        <p:spPr bwMode="auto">
          <a:xfrm>
            <a:off x="742950" y="842963"/>
            <a:ext cx="7858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DE" altLang="de-DE" sz="4000">
              <a:latin typeface="Times New Roman" panose="02020603050405020304" pitchFamily="18" charset="0"/>
            </a:endParaRPr>
          </a:p>
        </p:txBody>
      </p:sp>
      <p:sp>
        <p:nvSpPr>
          <p:cNvPr id="55299" name="Titel 1"/>
          <p:cNvSpPr>
            <a:spLocks noGrp="1"/>
          </p:cNvSpPr>
          <p:nvPr>
            <p:ph type="title"/>
          </p:nvPr>
        </p:nvSpPr>
        <p:spPr/>
        <p:txBody>
          <a:bodyPr/>
          <a:lstStyle/>
          <a:p>
            <a:r>
              <a:rPr lang="de-CH" altLang="de-DE"/>
              <a:t>Verlaufsformen</a:t>
            </a:r>
          </a:p>
        </p:txBody>
      </p:sp>
      <p:pic>
        <p:nvPicPr>
          <p:cNvPr id="55300" name="Grafik 2"/>
          <p:cNvPicPr>
            <a:picLocks noChangeAspect="1"/>
          </p:cNvPicPr>
          <p:nvPr/>
        </p:nvPicPr>
        <p:blipFill>
          <a:blip r:embed="rId3">
            <a:extLst>
              <a:ext uri="{28A0092B-C50C-407E-A947-70E740481C1C}">
                <a14:useLocalDpi xmlns:a14="http://schemas.microsoft.com/office/drawing/2010/main" val="0"/>
              </a:ext>
            </a:extLst>
          </a:blip>
          <a:srcRect t="25768" r="9149" b="19380"/>
          <a:stretch>
            <a:fillRect/>
          </a:stretch>
        </p:blipFill>
        <p:spPr bwMode="auto">
          <a:xfrm>
            <a:off x="0" y="2108200"/>
            <a:ext cx="8653463"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p:txBody>
          <a:bodyPr/>
          <a:lstStyle/>
          <a:p>
            <a:r>
              <a:rPr lang="de-CH" altLang="de-DE"/>
              <a:t>Sensibilität und Glaube</a:t>
            </a:r>
          </a:p>
        </p:txBody>
      </p:sp>
      <p:sp>
        <p:nvSpPr>
          <p:cNvPr id="57347" name="Rectangle 4"/>
          <p:cNvSpPr>
            <a:spLocks noGrp="1" noChangeArrowheads="1"/>
          </p:cNvSpPr>
          <p:nvPr>
            <p:ph type="body" idx="1"/>
          </p:nvPr>
        </p:nvSpPr>
        <p:spPr>
          <a:xfrm>
            <a:off x="1268413" y="1981200"/>
            <a:ext cx="8229600" cy="4114800"/>
          </a:xfrm>
        </p:spPr>
        <p:txBody>
          <a:bodyPr/>
          <a:lstStyle/>
          <a:p>
            <a:pPr marL="476250" indent="-476250">
              <a:lnSpc>
                <a:spcPct val="120000"/>
              </a:lnSpc>
              <a:spcBef>
                <a:spcPct val="50000"/>
              </a:spcBef>
            </a:pPr>
            <a:r>
              <a:rPr lang="de-CH" altLang="de-DE" sz="3600">
                <a:latin typeface="Tahoma" panose="020B0604030504040204" pitchFamily="34" charset="0"/>
              </a:rPr>
              <a:t>Feinfühligkeit für die geistige Welt</a:t>
            </a:r>
          </a:p>
          <a:p>
            <a:pPr marL="476250" indent="-476250">
              <a:lnSpc>
                <a:spcPct val="120000"/>
              </a:lnSpc>
              <a:spcBef>
                <a:spcPct val="50000"/>
              </a:spcBef>
            </a:pPr>
            <a:r>
              <a:rPr lang="de-CH" altLang="de-DE" sz="3600">
                <a:latin typeface="Tahoma" panose="020B0604030504040204" pitchFamily="34" charset="0"/>
              </a:rPr>
              <a:t>überempfindliches Gewissen</a:t>
            </a:r>
          </a:p>
          <a:p>
            <a:pPr marL="476250" indent="-476250">
              <a:lnSpc>
                <a:spcPct val="120000"/>
              </a:lnSpc>
              <a:spcBef>
                <a:spcPct val="50000"/>
              </a:spcBef>
            </a:pPr>
            <a:r>
              <a:rPr lang="de-CH" altLang="de-DE" sz="3600">
                <a:latin typeface="Tahoma" panose="020B0604030504040204" pitchFamily="34" charset="0"/>
              </a:rPr>
              <a:t>Ängstlichkeit vor Gott und Menschen</a:t>
            </a:r>
          </a:p>
          <a:p>
            <a:pPr marL="476250" indent="-476250">
              <a:lnSpc>
                <a:spcPct val="120000"/>
              </a:lnSpc>
              <a:spcBef>
                <a:spcPct val="50000"/>
              </a:spcBef>
            </a:pPr>
            <a:r>
              <a:rPr lang="de-CH" altLang="de-DE" sz="3600">
                <a:latin typeface="Tahoma" panose="020B0604030504040204" pitchFamily="34" charset="0"/>
              </a:rPr>
              <a:t>Leben mit Spannungsfeldern</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val 2"/>
          <p:cNvSpPr>
            <a:spLocks noChangeArrowheads="1"/>
          </p:cNvSpPr>
          <p:nvPr/>
        </p:nvSpPr>
        <p:spPr bwMode="auto">
          <a:xfrm>
            <a:off x="2103438" y="2073275"/>
            <a:ext cx="6429375" cy="3810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endParaRPr lang="de-CH" altLang="de-DE" sz="3200">
              <a:solidFill>
                <a:srgbClr val="FFCC00"/>
              </a:solidFill>
              <a:latin typeface="Tahoma" panose="020B0604030504040204" pitchFamily="34" charset="0"/>
            </a:endParaRPr>
          </a:p>
        </p:txBody>
      </p:sp>
      <p:sp>
        <p:nvSpPr>
          <p:cNvPr id="59395" name="Rectangle 3"/>
          <p:cNvSpPr>
            <a:spLocks noChangeArrowheads="1"/>
          </p:cNvSpPr>
          <p:nvPr/>
        </p:nvSpPr>
        <p:spPr bwMode="auto">
          <a:xfrm>
            <a:off x="1368425" y="3521075"/>
            <a:ext cx="2243138" cy="914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de-CH" altLang="de-DE" sz="1600">
                <a:latin typeface="Arial" panose="020B0604020202020204" pitchFamily="34" charset="0"/>
              </a:rPr>
              <a:t>Bedürfnisse,  Gefühle, Triebe, Strebungen, Eigeninteresse</a:t>
            </a:r>
          </a:p>
        </p:txBody>
      </p:sp>
      <p:grpSp>
        <p:nvGrpSpPr>
          <p:cNvPr id="59396" name="Group 4"/>
          <p:cNvGrpSpPr>
            <a:grpSpLocks/>
          </p:cNvGrpSpPr>
          <p:nvPr/>
        </p:nvGrpSpPr>
        <p:grpSpPr bwMode="auto">
          <a:xfrm>
            <a:off x="4087813" y="1341438"/>
            <a:ext cx="2460625" cy="1223962"/>
            <a:chOff x="2304" y="528"/>
            <a:chExt cx="1488" cy="672"/>
          </a:xfrm>
        </p:grpSpPr>
        <p:sp>
          <p:nvSpPr>
            <p:cNvPr id="59405" name="Rectangle 5"/>
            <p:cNvSpPr>
              <a:spLocks noChangeArrowheads="1"/>
            </p:cNvSpPr>
            <p:nvPr/>
          </p:nvSpPr>
          <p:spPr bwMode="auto">
            <a:xfrm>
              <a:off x="2304" y="624"/>
              <a:ext cx="1488" cy="5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de-CH" altLang="de-DE" sz="1400">
                  <a:latin typeface="Tahoma" panose="020B0604030504040204" pitchFamily="34" charset="0"/>
                </a:rPr>
                <a:t>„Ich möchte es gut und richtig machen.“ (Liebe, Gerechtigkeit, Ordnung, Ehre, Glaube etc.)</a:t>
              </a:r>
              <a:r>
                <a:rPr lang="de-CH" altLang="de-DE" sz="1400">
                  <a:solidFill>
                    <a:srgbClr val="FFCC00"/>
                  </a:solidFill>
                  <a:latin typeface="Tahoma" panose="020B0604030504040204" pitchFamily="34" charset="0"/>
                </a:rPr>
                <a:t> </a:t>
              </a:r>
            </a:p>
          </p:txBody>
        </p:sp>
        <p:sp>
          <p:nvSpPr>
            <p:cNvPr id="59406" name="Rectangle 6"/>
            <p:cNvSpPr>
              <a:spLocks noChangeArrowheads="1"/>
            </p:cNvSpPr>
            <p:nvPr/>
          </p:nvSpPr>
          <p:spPr bwMode="auto">
            <a:xfrm>
              <a:off x="2304" y="528"/>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CH" altLang="de-DE" sz="1800">
                  <a:solidFill>
                    <a:schemeClr val="bg1"/>
                  </a:solidFill>
                  <a:latin typeface="Arial" panose="020B0604020202020204" pitchFamily="34" charset="0"/>
                </a:rPr>
                <a:t>I D E A L E</a:t>
              </a:r>
            </a:p>
          </p:txBody>
        </p:sp>
      </p:grpSp>
      <p:grpSp>
        <p:nvGrpSpPr>
          <p:cNvPr id="59397" name="Group 7"/>
          <p:cNvGrpSpPr>
            <a:grpSpLocks/>
          </p:cNvGrpSpPr>
          <p:nvPr/>
        </p:nvGrpSpPr>
        <p:grpSpPr bwMode="auto">
          <a:xfrm>
            <a:off x="4087813" y="5197475"/>
            <a:ext cx="2460625" cy="1066800"/>
            <a:chOff x="2304" y="2832"/>
            <a:chExt cx="1488" cy="672"/>
          </a:xfrm>
        </p:grpSpPr>
        <p:sp>
          <p:nvSpPr>
            <p:cNvPr id="59403" name="Rectangle 8"/>
            <p:cNvSpPr>
              <a:spLocks noChangeArrowheads="1"/>
            </p:cNvSpPr>
            <p:nvPr/>
          </p:nvSpPr>
          <p:spPr bwMode="auto">
            <a:xfrm>
              <a:off x="2304" y="2928"/>
              <a:ext cx="1488" cy="5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CH" altLang="de-DE" sz="1400">
                  <a:latin typeface="Arial" panose="020B0604020202020204" pitchFamily="34" charset="0"/>
                </a:rPr>
                <a:t>Das Leben ist hart! Mein Körper macht nicht mit. Menschen sind gegen mich.</a:t>
              </a:r>
            </a:p>
          </p:txBody>
        </p:sp>
        <p:sp>
          <p:nvSpPr>
            <p:cNvPr id="59404" name="Rectangle 9"/>
            <p:cNvSpPr>
              <a:spLocks noChangeArrowheads="1"/>
            </p:cNvSpPr>
            <p:nvPr/>
          </p:nvSpPr>
          <p:spPr bwMode="auto">
            <a:xfrm>
              <a:off x="2304" y="2832"/>
              <a:ext cx="1488" cy="1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CH" altLang="de-DE" sz="1800">
                  <a:solidFill>
                    <a:schemeClr val="bg1"/>
                  </a:solidFill>
                  <a:latin typeface="Arial" panose="020B0604020202020204" pitchFamily="34" charset="0"/>
                </a:rPr>
                <a:t>R E A L I T Ä T</a:t>
              </a:r>
            </a:p>
          </p:txBody>
        </p:sp>
      </p:grpSp>
      <p:sp>
        <p:nvSpPr>
          <p:cNvPr id="59398" name="Text Box 10"/>
          <p:cNvSpPr txBox="1">
            <a:spLocks noChangeArrowheads="1"/>
          </p:cNvSpPr>
          <p:nvPr/>
        </p:nvSpPr>
        <p:spPr bwMode="auto">
          <a:xfrm>
            <a:off x="7580313" y="5502275"/>
            <a:ext cx="22225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2400" i="1">
                <a:latin typeface="Arial" panose="020B0604020202020204" pitchFamily="34" charset="0"/>
              </a:rPr>
              <a:t>Äusserer</a:t>
            </a:r>
            <a:br>
              <a:rPr lang="de-CH" altLang="de-DE" sz="2400" i="1">
                <a:latin typeface="Arial" panose="020B0604020202020204" pitchFamily="34" charset="0"/>
              </a:rPr>
            </a:br>
            <a:r>
              <a:rPr lang="de-CH" altLang="de-DE" sz="2400" i="1">
                <a:latin typeface="Arial" panose="020B0604020202020204" pitchFamily="34" charset="0"/>
              </a:rPr>
              <a:t>Rahmen</a:t>
            </a:r>
          </a:p>
        </p:txBody>
      </p:sp>
      <p:sp>
        <p:nvSpPr>
          <p:cNvPr id="59399" name="Text Box 11"/>
          <p:cNvSpPr txBox="1">
            <a:spLocks noChangeArrowheads="1"/>
          </p:cNvSpPr>
          <p:nvPr/>
        </p:nvSpPr>
        <p:spPr bwMode="auto">
          <a:xfrm>
            <a:off x="1627188" y="1631950"/>
            <a:ext cx="22225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2400" i="1">
                <a:latin typeface="Arial" panose="020B0604020202020204" pitchFamily="34" charset="0"/>
              </a:rPr>
              <a:t>Inneres</a:t>
            </a:r>
            <a:br>
              <a:rPr lang="de-CH" altLang="de-DE" sz="2400" i="1">
                <a:latin typeface="Arial" panose="020B0604020202020204" pitchFamily="34" charset="0"/>
              </a:rPr>
            </a:br>
            <a:r>
              <a:rPr lang="de-CH" altLang="de-DE" sz="2400" i="1">
                <a:latin typeface="Arial" panose="020B0604020202020204" pitchFamily="34" charset="0"/>
              </a:rPr>
              <a:t>Erleben</a:t>
            </a:r>
          </a:p>
        </p:txBody>
      </p:sp>
      <p:sp>
        <p:nvSpPr>
          <p:cNvPr id="59400" name="Rectangle 12"/>
          <p:cNvSpPr>
            <a:spLocks noChangeArrowheads="1"/>
          </p:cNvSpPr>
          <p:nvPr/>
        </p:nvSpPr>
        <p:spPr bwMode="auto">
          <a:xfrm>
            <a:off x="7104063" y="3521075"/>
            <a:ext cx="2143125" cy="914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de-CH" altLang="de-DE" sz="1600">
                <a:latin typeface="Arial" panose="020B0604020202020204" pitchFamily="34" charset="0"/>
              </a:rPr>
              <a:t>(Sub)kulturelle</a:t>
            </a:r>
            <a:br>
              <a:rPr lang="de-CH" altLang="de-DE" sz="1600">
                <a:latin typeface="Arial" panose="020B0604020202020204" pitchFamily="34" charset="0"/>
              </a:rPr>
            </a:br>
            <a:r>
              <a:rPr lang="de-CH" altLang="de-DE" sz="1600">
                <a:latin typeface="Arial" panose="020B0604020202020204" pitchFamily="34" charset="0"/>
              </a:rPr>
              <a:t>Regeln und Grenzen, Erwartungen</a:t>
            </a:r>
          </a:p>
        </p:txBody>
      </p:sp>
      <p:sp>
        <p:nvSpPr>
          <p:cNvPr id="59401" name="AutoShape 13"/>
          <p:cNvSpPr>
            <a:spLocks noChangeArrowheads="1"/>
          </p:cNvSpPr>
          <p:nvPr/>
        </p:nvSpPr>
        <p:spPr bwMode="auto">
          <a:xfrm>
            <a:off x="3770313" y="2759075"/>
            <a:ext cx="3095625" cy="2362200"/>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0">
            <a:gsLst>
              <a:gs pos="0">
                <a:srgbClr val="FFCC66"/>
              </a:gs>
              <a:gs pos="100000">
                <a:srgbClr val="FFFF6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9402" name="Rectangle 14"/>
          <p:cNvSpPr>
            <a:spLocks noGrp="1" noChangeArrowheads="1"/>
          </p:cNvSpPr>
          <p:nvPr>
            <p:ph type="title"/>
          </p:nvPr>
        </p:nvSpPr>
        <p:spPr/>
        <p:txBody>
          <a:bodyPr/>
          <a:lstStyle/>
          <a:p>
            <a:r>
              <a:rPr lang="de-CH" altLang="de-DE"/>
              <a:t>Spannungsfelder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744913" y="1268413"/>
            <a:ext cx="52482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4000" i="1">
                <a:latin typeface="Cambria" panose="02040503050406030204" pitchFamily="18" charset="0"/>
              </a:rPr>
              <a:t>„Die erhabene und beklagenswerte Familie der übersensiblen Menschen ist das Salz der Erde“</a:t>
            </a:r>
          </a:p>
        </p:txBody>
      </p:sp>
      <p:sp>
        <p:nvSpPr>
          <p:cNvPr id="7171" name="Text Box 3"/>
          <p:cNvSpPr txBox="1">
            <a:spLocks noChangeArrowheads="1"/>
          </p:cNvSpPr>
          <p:nvPr/>
        </p:nvSpPr>
        <p:spPr bwMode="auto">
          <a:xfrm>
            <a:off x="5472113" y="4652963"/>
            <a:ext cx="3140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de-DE" altLang="de-DE" sz="2400"/>
              <a:t>Marcel Proust</a:t>
            </a:r>
          </a:p>
        </p:txBody>
      </p:sp>
      <p:pic>
        <p:nvPicPr>
          <p:cNvPr id="7172" name="Picture 5" descr="Marcel_Prou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12875"/>
            <a:ext cx="2095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nouwen-buch"/>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92638" y="762000"/>
            <a:ext cx="5210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nouwen-portr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1752600"/>
            <a:ext cx="19939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2525713" y="4495800"/>
            <a:ext cx="18113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r>
              <a:rPr lang="de-DE" altLang="de-DE" sz="2000">
                <a:solidFill>
                  <a:schemeClr val="tx2"/>
                </a:solidFill>
                <a:latin typeface="Arial" panose="020B0604020202020204" pitchFamily="34" charset="0"/>
              </a:rPr>
              <a:t>Henri Nouwen</a:t>
            </a:r>
          </a:p>
        </p:txBody>
      </p:sp>
      <p:sp>
        <p:nvSpPr>
          <p:cNvPr id="61445" name="Rectangle 5"/>
          <p:cNvSpPr>
            <a:spLocks noGrp="1" noChangeArrowheads="1"/>
          </p:cNvSpPr>
          <p:nvPr>
            <p:ph type="title"/>
          </p:nvPr>
        </p:nvSpPr>
        <p:spPr/>
        <p:txBody>
          <a:bodyPr/>
          <a:lstStyle/>
          <a:p>
            <a:r>
              <a:rPr lang="de-DE" altLang="de-DE"/>
              <a:t>Sensible Menschen</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44613" y="1219200"/>
            <a:ext cx="845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endParaRPr lang="de-CH" altLang="de-DE" sz="3200">
              <a:solidFill>
                <a:srgbClr val="FFCC00"/>
              </a:solidFill>
              <a:latin typeface="Tahoma" panose="020B0604030504040204" pitchFamily="34" charset="0"/>
            </a:endParaRPr>
          </a:p>
        </p:txBody>
      </p:sp>
      <p:sp>
        <p:nvSpPr>
          <p:cNvPr id="63491" name="Text Box 3"/>
          <p:cNvSpPr txBox="1">
            <a:spLocks noChangeArrowheads="1"/>
          </p:cNvSpPr>
          <p:nvPr/>
        </p:nvSpPr>
        <p:spPr bwMode="auto">
          <a:xfrm>
            <a:off x="1344613" y="1600200"/>
            <a:ext cx="8458200"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20000"/>
              </a:lnSpc>
              <a:spcBef>
                <a:spcPct val="50000"/>
              </a:spcBef>
              <a:buClr>
                <a:srgbClr val="FFCC00"/>
              </a:buClr>
              <a:buFont typeface="Wingdings" panose="05000000000000000000" pitchFamily="2" charset="2"/>
              <a:buChar char="§"/>
            </a:pPr>
            <a:r>
              <a:rPr lang="de-CH" altLang="de-DE">
                <a:latin typeface="Tahoma" panose="020B0604030504040204" pitchFamily="34" charset="0"/>
              </a:rPr>
              <a:t>Politische Sensibilität</a:t>
            </a:r>
          </a:p>
          <a:p>
            <a:pPr eaLnBrk="1" hangingPunct="1">
              <a:lnSpc>
                <a:spcPct val="120000"/>
              </a:lnSpc>
              <a:spcBef>
                <a:spcPct val="50000"/>
              </a:spcBef>
              <a:buClr>
                <a:srgbClr val="FFCC00"/>
              </a:buClr>
              <a:buFont typeface="Wingdings" panose="05000000000000000000" pitchFamily="2" charset="2"/>
              <a:buChar char="§"/>
            </a:pPr>
            <a:r>
              <a:rPr lang="de-CH" altLang="de-DE">
                <a:latin typeface="Tahoma" panose="020B0604030504040204" pitchFamily="34" charset="0"/>
              </a:rPr>
              <a:t>Rastlosigkeit -- Kampf um Stille</a:t>
            </a:r>
          </a:p>
          <a:p>
            <a:pPr eaLnBrk="1" hangingPunct="1">
              <a:lnSpc>
                <a:spcPct val="120000"/>
              </a:lnSpc>
              <a:spcBef>
                <a:spcPct val="50000"/>
              </a:spcBef>
              <a:buClr>
                <a:srgbClr val="FFCC00"/>
              </a:buClr>
              <a:buFont typeface="Wingdings" panose="05000000000000000000" pitchFamily="2" charset="2"/>
              <a:buChar char="§"/>
            </a:pPr>
            <a:r>
              <a:rPr lang="de-CH" altLang="de-DE">
                <a:latin typeface="Tahoma" panose="020B0604030504040204" pitchFamily="34" charset="0"/>
              </a:rPr>
              <a:t>Rückzug in die Welt behinderter Menschen</a:t>
            </a:r>
          </a:p>
          <a:p>
            <a:pPr eaLnBrk="1" hangingPunct="1">
              <a:lnSpc>
                <a:spcPct val="120000"/>
              </a:lnSpc>
              <a:spcBef>
                <a:spcPct val="50000"/>
              </a:spcBef>
              <a:buClr>
                <a:srgbClr val="FFCC00"/>
              </a:buClr>
              <a:buFont typeface="Wingdings" panose="05000000000000000000" pitchFamily="2" charset="2"/>
              <a:buChar char="§"/>
            </a:pPr>
            <a:r>
              <a:rPr lang="de-CH" altLang="de-DE">
                <a:latin typeface="Tahoma" panose="020B0604030504040204" pitchFamily="34" charset="0"/>
              </a:rPr>
              <a:t>Fragen der Identität in der Lebensmitte</a:t>
            </a:r>
          </a:p>
          <a:p>
            <a:pPr eaLnBrk="1" hangingPunct="1">
              <a:lnSpc>
                <a:spcPct val="120000"/>
              </a:lnSpc>
              <a:spcBef>
                <a:spcPct val="50000"/>
              </a:spcBef>
              <a:buClr>
                <a:srgbClr val="FFCC00"/>
              </a:buClr>
              <a:buFont typeface="Wingdings" panose="05000000000000000000" pitchFamily="2" charset="2"/>
              <a:buChar char="§"/>
            </a:pPr>
            <a:r>
              <a:rPr lang="de-CH" altLang="de-DE">
                <a:latin typeface="Tahoma" panose="020B0604030504040204" pitchFamily="34" charset="0"/>
              </a:rPr>
              <a:t>Lebenskrise</a:t>
            </a:r>
          </a:p>
          <a:p>
            <a:pPr eaLnBrk="1" hangingPunct="1">
              <a:lnSpc>
                <a:spcPct val="120000"/>
              </a:lnSpc>
              <a:spcBef>
                <a:spcPct val="50000"/>
              </a:spcBef>
              <a:buClr>
                <a:srgbClr val="FFCC00"/>
              </a:buClr>
              <a:buFont typeface="Wingdings" panose="05000000000000000000" pitchFamily="2" charset="2"/>
              <a:buChar char="§"/>
            </a:pPr>
            <a:r>
              <a:rPr lang="de-CH" altLang="de-DE">
                <a:latin typeface="Tahoma" panose="020B0604030504040204" pitchFamily="34" charset="0"/>
              </a:rPr>
              <a:t>Neuanfang</a:t>
            </a:r>
          </a:p>
        </p:txBody>
      </p:sp>
      <p:sp>
        <p:nvSpPr>
          <p:cNvPr id="63492" name="Rectangle 4"/>
          <p:cNvSpPr>
            <a:spLocks noGrp="1" noChangeArrowheads="1"/>
          </p:cNvSpPr>
          <p:nvPr>
            <p:ph type="title"/>
          </p:nvPr>
        </p:nvSpPr>
        <p:spPr/>
        <p:txBody>
          <a:bodyPr/>
          <a:lstStyle/>
          <a:p>
            <a:r>
              <a:rPr lang="de-CH" altLang="de-DE"/>
              <a:t>Henri Nouwen</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1333462" y="1945888"/>
            <a:ext cx="8458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CH" altLang="de-DE" sz="2400" dirty="0">
                <a:latin typeface="Times New Roman" panose="02020603050405020304" pitchFamily="18" charset="0"/>
              </a:rPr>
              <a:t>„Dass ich meine Gefühle und inneren Regungen so wenig in der Gewalt habe! Oft </a:t>
            </a:r>
            <a:r>
              <a:rPr lang="de-CH" altLang="de-DE" sz="2400" dirty="0" err="1">
                <a:latin typeface="Times New Roman" panose="02020603050405020304" pitchFamily="18" charset="0"/>
              </a:rPr>
              <a:t>muß</a:t>
            </a:r>
            <a:r>
              <a:rPr lang="de-CH" altLang="de-DE" sz="2400" dirty="0">
                <a:latin typeface="Times New Roman" panose="02020603050405020304" pitchFamily="18" charset="0"/>
              </a:rPr>
              <a:t> ich ihnen einfach ihren Lauf lassen und kann nur hoffen, dass sie mich nicht zu lange beherrschen.“ </a:t>
            </a:r>
          </a:p>
          <a:p>
            <a:pPr eaLnBrk="1" hangingPunct="1">
              <a:lnSpc>
                <a:spcPct val="100000"/>
              </a:lnSpc>
              <a:spcBef>
                <a:spcPct val="0"/>
              </a:spcBef>
              <a:buFontTx/>
              <a:buNone/>
            </a:pPr>
            <a:endParaRPr lang="de-CH" altLang="de-DE" sz="2400" dirty="0">
              <a:latin typeface="Times New Roman" panose="02020603050405020304" pitchFamily="18" charset="0"/>
            </a:endParaRPr>
          </a:p>
          <a:p>
            <a:pPr eaLnBrk="1" hangingPunct="1">
              <a:lnSpc>
                <a:spcPct val="100000"/>
              </a:lnSpc>
              <a:spcBef>
                <a:spcPct val="0"/>
              </a:spcBef>
              <a:buFontTx/>
              <a:buNone/>
            </a:pPr>
            <a:r>
              <a:rPr lang="de-CH" altLang="de-DE" sz="2400" dirty="0">
                <a:latin typeface="Times New Roman" panose="02020603050405020304" pitchFamily="18" charset="0"/>
              </a:rPr>
              <a:t> „Ich liebe Jesus, aber ich möchte mir meine Unabhängig-</a:t>
            </a:r>
            <a:r>
              <a:rPr lang="de-CH" altLang="de-DE" sz="2400" dirty="0" err="1">
                <a:latin typeface="Times New Roman" panose="02020603050405020304" pitchFamily="18" charset="0"/>
              </a:rPr>
              <a:t>keit</a:t>
            </a:r>
            <a:r>
              <a:rPr lang="de-CH" altLang="de-DE" sz="2400" dirty="0">
                <a:latin typeface="Times New Roman" panose="02020603050405020304" pitchFamily="18" charset="0"/>
              </a:rPr>
              <a:t> bewahren, auch wenn diese Unabhängigkeit mir keine wahre Freiheit beschert. Ich liebe Jesus, aber ich möchte nicht die Achtung meiner Mitprofessoren verlieren, obgleich ich weiß, dass ihre Achtung nicht zu meinem geistlichen Fortschritt beiträgt.“</a:t>
            </a:r>
          </a:p>
        </p:txBody>
      </p:sp>
      <p:sp>
        <p:nvSpPr>
          <p:cNvPr id="65539" name="Rectangle 4"/>
          <p:cNvSpPr>
            <a:spLocks noGrp="1" noChangeArrowheads="1"/>
          </p:cNvSpPr>
          <p:nvPr>
            <p:ph type="title"/>
          </p:nvPr>
        </p:nvSpPr>
        <p:spPr/>
        <p:txBody>
          <a:bodyPr/>
          <a:lstStyle/>
          <a:p>
            <a:r>
              <a:rPr lang="de-CH" altLang="de-DE"/>
              <a:t>Verwundet sein - gesegnet sein?</a:t>
            </a:r>
            <a:endParaRPr lang="de-DE" altLang="de-DE"/>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344613" y="1600200"/>
            <a:ext cx="84582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DE" altLang="de-DE" sz="3600" i="1">
                <a:latin typeface="Times New Roman" panose="02020603050405020304" pitchFamily="18" charset="0"/>
              </a:rPr>
              <a:t>“Seine Worte sprachen mit besonderer Sensibilität zu denjenigen Menschen, die in ihrem Leben seelisch gelitten hatten. Er entdeckte, dass er aus seinen eigenen Verwundungen die Verletzungen anderer Menschen erreichen konnte.” </a:t>
            </a:r>
            <a:endParaRPr lang="de-CH" altLang="de-DE" sz="3600" i="1">
              <a:latin typeface="Times New Roman" panose="02020603050405020304" pitchFamily="18" charset="0"/>
            </a:endParaRPr>
          </a:p>
        </p:txBody>
      </p:sp>
      <p:sp>
        <p:nvSpPr>
          <p:cNvPr id="67587" name="Rectangle 4"/>
          <p:cNvSpPr>
            <a:spLocks noGrp="1" noChangeArrowheads="1"/>
          </p:cNvSpPr>
          <p:nvPr>
            <p:ph type="title"/>
          </p:nvPr>
        </p:nvSpPr>
        <p:spPr/>
        <p:txBody>
          <a:bodyPr/>
          <a:lstStyle/>
          <a:p>
            <a:r>
              <a:rPr lang="de-CH" altLang="de-DE"/>
              <a:t>Henri Nouwen</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3"/>
          <p:cNvSpPr>
            <a:spLocks noGrp="1"/>
          </p:cNvSpPr>
          <p:nvPr>
            <p:ph type="title"/>
          </p:nvPr>
        </p:nvSpPr>
        <p:spPr/>
        <p:txBody>
          <a:bodyPr/>
          <a:lstStyle/>
          <a:p>
            <a:r>
              <a:rPr lang="de-CH" altLang="de-DE"/>
              <a:t>Gottesbild und Persönlichkeit</a:t>
            </a:r>
          </a:p>
        </p:txBody>
      </p:sp>
      <p:sp>
        <p:nvSpPr>
          <p:cNvPr id="37891" name="Ellipse 4"/>
          <p:cNvSpPr>
            <a:spLocks noChangeArrowheads="1"/>
          </p:cNvSpPr>
          <p:nvPr/>
        </p:nvSpPr>
        <p:spPr bwMode="auto">
          <a:xfrm>
            <a:off x="3238799" y="1517874"/>
            <a:ext cx="3673475" cy="1081087"/>
          </a:xfrm>
          <a:prstGeom prst="ellipse">
            <a:avLst/>
          </a:prstGeom>
          <a:solidFill>
            <a:srgbClr val="B5E1F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spcBef>
                <a:spcPct val="0"/>
              </a:spcBef>
              <a:buClrTx/>
              <a:buFontTx/>
              <a:buNone/>
            </a:pPr>
            <a:r>
              <a:rPr lang="de-CH" altLang="de-DE" sz="2400">
                <a:latin typeface="Calibri" panose="020F0502020204030204" pitchFamily="34" charset="0"/>
              </a:rPr>
              <a:t>Gottes Gegenwart</a:t>
            </a:r>
          </a:p>
        </p:txBody>
      </p:sp>
      <p:grpSp>
        <p:nvGrpSpPr>
          <p:cNvPr id="37892" name="Gruppieren 16"/>
          <p:cNvGrpSpPr>
            <a:grpSpLocks/>
          </p:cNvGrpSpPr>
          <p:nvPr/>
        </p:nvGrpSpPr>
        <p:grpSpPr bwMode="auto">
          <a:xfrm>
            <a:off x="2945110" y="2743423"/>
            <a:ext cx="4260850" cy="647700"/>
            <a:chOff x="2915816" y="3501008"/>
            <a:chExt cx="4260692" cy="648072"/>
          </a:xfrm>
        </p:grpSpPr>
        <p:cxnSp>
          <p:nvCxnSpPr>
            <p:cNvPr id="37900" name="Gerade Verbindung mit Pfeil 6"/>
            <p:cNvCxnSpPr>
              <a:cxnSpLocks noChangeShapeType="1"/>
            </p:cNvCxnSpPr>
            <p:nvPr/>
          </p:nvCxnSpPr>
          <p:spPr bwMode="auto">
            <a:xfrm flipH="1">
              <a:off x="2915816" y="3501008"/>
              <a:ext cx="1440160" cy="648072"/>
            </a:xfrm>
            <a:prstGeom prst="straightConnector1">
              <a:avLst/>
            </a:prstGeom>
            <a:noFill/>
            <a:ln w="762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01" name="Gerade Verbindung mit Pfeil 7"/>
            <p:cNvCxnSpPr>
              <a:cxnSpLocks noChangeShapeType="1"/>
            </p:cNvCxnSpPr>
            <p:nvPr/>
          </p:nvCxnSpPr>
          <p:spPr bwMode="auto">
            <a:xfrm>
              <a:off x="5744732" y="3501008"/>
              <a:ext cx="1431776" cy="648072"/>
            </a:xfrm>
            <a:prstGeom prst="straightConnector1">
              <a:avLst/>
            </a:prstGeom>
            <a:noFill/>
            <a:ln w="762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893" name="Gruppieren 15"/>
          <p:cNvGrpSpPr>
            <a:grpSpLocks/>
          </p:cNvGrpSpPr>
          <p:nvPr/>
        </p:nvGrpSpPr>
        <p:grpSpPr bwMode="auto">
          <a:xfrm>
            <a:off x="1871960" y="3535585"/>
            <a:ext cx="6408738" cy="1079500"/>
            <a:chOff x="1691680" y="4293096"/>
            <a:chExt cx="6408712" cy="1080120"/>
          </a:xfrm>
        </p:grpSpPr>
        <p:sp>
          <p:nvSpPr>
            <p:cNvPr id="37898" name="Abgerundetes Rechteck 9"/>
            <p:cNvSpPr>
              <a:spLocks noChangeArrowheads="1"/>
            </p:cNvSpPr>
            <p:nvPr/>
          </p:nvSpPr>
          <p:spPr bwMode="auto">
            <a:xfrm>
              <a:off x="1691680" y="4293096"/>
              <a:ext cx="2376264" cy="1080120"/>
            </a:xfrm>
            <a:prstGeom prst="roundRect">
              <a:avLst>
                <a:gd name="adj" fmla="val 16667"/>
              </a:avLst>
            </a:prstGeom>
            <a:solidFill>
              <a:schemeClr val="accent2">
                <a:lumMod val="5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ctr">
                <a:lnSpc>
                  <a:spcPts val="1800"/>
                </a:lnSpc>
              </a:pPr>
              <a:r>
                <a:rPr lang="de-CH" altLang="de-DE" sz="1800">
                  <a:solidFill>
                    <a:schemeClr val="bg1"/>
                  </a:solidFill>
                  <a:latin typeface="Calibri" panose="020F0502020204030204" pitchFamily="34" charset="0"/>
                </a:rPr>
                <a:t>bedrückend</a:t>
              </a:r>
            </a:p>
            <a:p>
              <a:pPr algn="ctr">
                <a:lnSpc>
                  <a:spcPts val="1800"/>
                </a:lnSpc>
              </a:pPr>
              <a:r>
                <a:rPr lang="de-CH" altLang="de-DE" sz="1800">
                  <a:solidFill>
                    <a:schemeClr val="bg1"/>
                  </a:solidFill>
                  <a:latin typeface="Calibri" panose="020F0502020204030204" pitchFamily="34" charset="0"/>
                </a:rPr>
                <a:t>bedrohlich</a:t>
              </a:r>
            </a:p>
            <a:p>
              <a:pPr algn="ctr">
                <a:lnSpc>
                  <a:spcPts val="1800"/>
                </a:lnSpc>
              </a:pPr>
              <a:r>
                <a:rPr lang="de-CH" altLang="de-DE" sz="1800">
                  <a:solidFill>
                    <a:schemeClr val="bg1"/>
                  </a:solidFill>
                  <a:latin typeface="Calibri" panose="020F0502020204030204" pitchFamily="34" charset="0"/>
                </a:rPr>
                <a:t>abwertend</a:t>
              </a:r>
            </a:p>
            <a:p>
              <a:pPr algn="ctr">
                <a:lnSpc>
                  <a:spcPts val="1800"/>
                </a:lnSpc>
              </a:pPr>
              <a:r>
                <a:rPr lang="de-CH" altLang="de-DE" sz="1800">
                  <a:solidFill>
                    <a:schemeClr val="bg1"/>
                  </a:solidFill>
                  <a:latin typeface="Calibri" panose="020F0502020204030204" pitchFamily="34" charset="0"/>
                </a:rPr>
                <a:t>verurteilend</a:t>
              </a:r>
            </a:p>
          </p:txBody>
        </p:sp>
        <p:sp>
          <p:nvSpPr>
            <p:cNvPr id="37899" name="Abgerundetes Rechteck 10"/>
            <p:cNvSpPr>
              <a:spLocks noChangeArrowheads="1"/>
            </p:cNvSpPr>
            <p:nvPr/>
          </p:nvSpPr>
          <p:spPr bwMode="auto">
            <a:xfrm>
              <a:off x="5724128" y="4293096"/>
              <a:ext cx="2376264" cy="1080120"/>
            </a:xfrm>
            <a:prstGeom prst="roundRect">
              <a:avLst>
                <a:gd name="adj" fmla="val 16667"/>
              </a:avLst>
            </a:prstGeom>
            <a:solidFill>
              <a:schemeClr val="tx2">
                <a:lumMod val="75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ctr">
                <a:lnSpc>
                  <a:spcPts val="1800"/>
                </a:lnSpc>
              </a:pPr>
              <a:r>
                <a:rPr lang="de-CH" altLang="de-DE" sz="1800">
                  <a:solidFill>
                    <a:schemeClr val="bg1"/>
                  </a:solidFill>
                  <a:latin typeface="Calibri" panose="020F0502020204030204" pitchFamily="34" charset="0"/>
                </a:rPr>
                <a:t>tröstend</a:t>
              </a:r>
            </a:p>
            <a:p>
              <a:pPr algn="ctr">
                <a:lnSpc>
                  <a:spcPts val="1800"/>
                </a:lnSpc>
              </a:pPr>
              <a:r>
                <a:rPr lang="de-CH" altLang="de-DE" sz="1800">
                  <a:solidFill>
                    <a:schemeClr val="bg1"/>
                  </a:solidFill>
                  <a:latin typeface="Calibri" panose="020F0502020204030204" pitchFamily="34" charset="0"/>
                </a:rPr>
                <a:t>tragend</a:t>
              </a:r>
            </a:p>
            <a:p>
              <a:pPr algn="ctr">
                <a:lnSpc>
                  <a:spcPts val="1800"/>
                </a:lnSpc>
              </a:pPr>
              <a:r>
                <a:rPr lang="de-CH" altLang="de-DE" sz="1800">
                  <a:solidFill>
                    <a:schemeClr val="bg1"/>
                  </a:solidFill>
                  <a:latin typeface="Calibri" panose="020F0502020204030204" pitchFamily="34" charset="0"/>
                </a:rPr>
                <a:t>gegenwärtig</a:t>
              </a:r>
            </a:p>
          </p:txBody>
        </p:sp>
      </p:grpSp>
      <p:sp>
        <p:nvSpPr>
          <p:cNvPr id="37894" name="Rechteck 11"/>
          <p:cNvSpPr>
            <a:spLocks noChangeArrowheads="1"/>
          </p:cNvSpPr>
          <p:nvPr/>
        </p:nvSpPr>
        <p:spPr bwMode="auto">
          <a:xfrm>
            <a:off x="1871960" y="4948460"/>
            <a:ext cx="6408738" cy="287338"/>
          </a:xfrm>
          <a:prstGeom prst="rect">
            <a:avLst/>
          </a:prstGeom>
          <a:solidFill>
            <a:schemeClr val="tx2">
              <a:lumMod val="60000"/>
              <a:lumOff val="40000"/>
            </a:schemeClr>
          </a:solidFill>
          <a:ln w="9525" algn="ctr">
            <a:noFill/>
            <a:round/>
            <a:headEnd/>
            <a:tailEnd/>
          </a:ln>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spcBef>
                <a:spcPct val="0"/>
              </a:spcBef>
              <a:buClrTx/>
              <a:buFont typeface="Wingdings" panose="05000000000000000000" pitchFamily="2" charset="2"/>
              <a:buNone/>
            </a:pPr>
            <a:endParaRPr lang="de-CH" altLang="de-DE" sz="2400">
              <a:solidFill>
                <a:schemeClr val="bg1"/>
              </a:solidFill>
              <a:latin typeface="Calibri" panose="020F0502020204030204" pitchFamily="34" charset="0"/>
            </a:endParaRPr>
          </a:p>
        </p:txBody>
      </p:sp>
      <p:sp>
        <p:nvSpPr>
          <p:cNvPr id="37895" name="Textfeld 12"/>
          <p:cNvSpPr txBox="1">
            <a:spLocks noChangeArrowheads="1"/>
          </p:cNvSpPr>
          <p:nvPr/>
        </p:nvSpPr>
        <p:spPr bwMode="auto">
          <a:xfrm>
            <a:off x="1871960" y="4923060"/>
            <a:ext cx="2914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buFont typeface="Wingdings" panose="05000000000000000000" pitchFamily="2" charset="2"/>
              <a:buNone/>
            </a:pPr>
            <a:r>
              <a:rPr lang="de-CH" altLang="de-DE" sz="1600" dirty="0">
                <a:solidFill>
                  <a:schemeClr val="bg1"/>
                </a:solidFill>
                <a:latin typeface="Calibri" panose="020F0502020204030204" pitchFamily="34" charset="0"/>
              </a:rPr>
              <a:t>Ängstlich, sensibel, neurotisch</a:t>
            </a:r>
          </a:p>
        </p:txBody>
      </p:sp>
      <p:sp>
        <p:nvSpPr>
          <p:cNvPr id="37896" name="Textfeld 13"/>
          <p:cNvSpPr txBox="1">
            <a:spLocks noChangeArrowheads="1"/>
          </p:cNvSpPr>
          <p:nvPr/>
        </p:nvSpPr>
        <p:spPr bwMode="auto">
          <a:xfrm>
            <a:off x="6013749" y="4923060"/>
            <a:ext cx="2193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r">
              <a:buFont typeface="Wingdings" panose="05000000000000000000" pitchFamily="2" charset="2"/>
              <a:buNone/>
            </a:pPr>
            <a:r>
              <a:rPr lang="de-CH" altLang="de-DE" sz="1600" dirty="0">
                <a:solidFill>
                  <a:schemeClr val="bg1"/>
                </a:solidFill>
                <a:latin typeface="Calibri" panose="020F0502020204030204" pitchFamily="34" charset="0"/>
              </a:rPr>
              <a:t>Stabil, vertrauensvoll</a:t>
            </a:r>
          </a:p>
        </p:txBody>
      </p:sp>
      <p:sp>
        <p:nvSpPr>
          <p:cNvPr id="37897" name="Textfeld 14"/>
          <p:cNvSpPr txBox="1">
            <a:spLocks noChangeArrowheads="1"/>
          </p:cNvSpPr>
          <p:nvPr/>
        </p:nvSpPr>
        <p:spPr bwMode="auto">
          <a:xfrm>
            <a:off x="3815060" y="5261198"/>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è"/>
              <a:defRPr sz="4000">
                <a:solidFill>
                  <a:schemeClr val="tx1"/>
                </a:solidFill>
                <a:latin typeface="Tahoma" panose="020B0604030504040204" pitchFamily="34" charset="0"/>
              </a:defRPr>
            </a:lvl9pPr>
          </a:lstStyle>
          <a:p>
            <a:pPr algn="ctr">
              <a:buFont typeface="Wingdings" panose="05000000000000000000" pitchFamily="2" charset="2"/>
              <a:buNone/>
            </a:pPr>
            <a:r>
              <a:rPr lang="de-CH" altLang="de-DE" sz="2000">
                <a:latin typeface="Calibri" panose="020F0502020204030204" pitchFamily="34" charset="0"/>
              </a:rPr>
              <a:t>Persönlichkeitsstil</a:t>
            </a:r>
          </a:p>
        </p:txBody>
      </p:sp>
    </p:spTree>
    <p:extLst>
      <p:ext uri="{BB962C8B-B14F-4D97-AF65-F5344CB8AC3E}">
        <p14:creationId xmlns:p14="http://schemas.microsoft.com/office/powerpoint/2010/main" val="291107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ChangeArrowheads="1"/>
          </p:cNvSpPr>
          <p:nvPr/>
        </p:nvSpPr>
        <p:spPr bwMode="auto">
          <a:xfrm>
            <a:off x="4299648" y="4594471"/>
            <a:ext cx="1784322" cy="1005094"/>
          </a:xfrm>
          <a:prstGeom prst="rightArrow">
            <a:avLst>
              <a:gd name="adj1" fmla="val 50000"/>
              <a:gd name="adj2" fmla="val 69415"/>
            </a:avLst>
          </a:prstGeom>
          <a:solidFill>
            <a:schemeClr val="bg2">
              <a:lumMod val="75000"/>
            </a:schemeClr>
          </a:solidFill>
          <a:ln>
            <a:noFill/>
          </a:ln>
          <a:effectLst/>
          <a:extLst/>
        </p:spPr>
        <p:txBody>
          <a:bodyPr wrap="square" anchor="ctr">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
                <a:srgbClr val="FFCC00"/>
              </a:buClr>
              <a:buSzTx/>
              <a:buFontTx/>
              <a:buNone/>
            </a:pPr>
            <a:endParaRPr lang="de-CH" altLang="de-DE" sz="2688">
              <a:solidFill>
                <a:srgbClr val="FFCC00"/>
              </a:solidFill>
            </a:endParaRPr>
          </a:p>
        </p:txBody>
      </p:sp>
      <p:sp>
        <p:nvSpPr>
          <p:cNvPr id="71683" name="Text Box 3"/>
          <p:cNvSpPr txBox="1">
            <a:spLocks noChangeArrowheads="1"/>
          </p:cNvSpPr>
          <p:nvPr/>
        </p:nvSpPr>
        <p:spPr bwMode="auto">
          <a:xfrm>
            <a:off x="6349439" y="4830671"/>
            <a:ext cx="2787678" cy="50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50000"/>
              </a:spcBef>
              <a:buClrTx/>
              <a:buSzTx/>
              <a:buFontTx/>
              <a:buNone/>
            </a:pPr>
            <a:r>
              <a:rPr lang="de-DE" altLang="de-DE" sz="2688" dirty="0">
                <a:solidFill>
                  <a:srgbClr val="000066"/>
                </a:solidFill>
              </a:rPr>
              <a:t>Dekompensation</a:t>
            </a:r>
          </a:p>
        </p:txBody>
      </p:sp>
      <p:sp>
        <p:nvSpPr>
          <p:cNvPr id="34823" name="Rectangle 5"/>
          <p:cNvSpPr>
            <a:spLocks noChangeArrowheads="1"/>
          </p:cNvSpPr>
          <p:nvPr/>
        </p:nvSpPr>
        <p:spPr bwMode="auto">
          <a:xfrm>
            <a:off x="1785048" y="1965960"/>
            <a:ext cx="2438400" cy="505968"/>
          </a:xfrm>
          <a:prstGeom prst="rect">
            <a:avLst/>
          </a:prstGeom>
          <a:solidFill>
            <a:schemeClr val="accent2">
              <a:lumMod val="5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nchor="ctr">
            <a:spAutoFit/>
          </a:bodyPr>
          <a:lstStyle/>
          <a:p>
            <a:pPr algn="ctr">
              <a:spcBef>
                <a:spcPct val="50000"/>
              </a:spcBef>
              <a:defRPr/>
            </a:pPr>
            <a:r>
              <a:rPr lang="de-DE" sz="2688" dirty="0">
                <a:solidFill>
                  <a:schemeClr val="bg1"/>
                </a:solidFill>
                <a:latin typeface="Calibri" panose="020F0502020204030204" pitchFamily="34" charset="0"/>
              </a:rPr>
              <a:t>Aufgaben</a:t>
            </a:r>
          </a:p>
        </p:txBody>
      </p:sp>
      <p:sp>
        <p:nvSpPr>
          <p:cNvPr id="34824" name="Rectangle 6"/>
          <p:cNvSpPr>
            <a:spLocks noChangeArrowheads="1"/>
          </p:cNvSpPr>
          <p:nvPr/>
        </p:nvSpPr>
        <p:spPr bwMode="auto">
          <a:xfrm>
            <a:off x="1785048" y="3505201"/>
            <a:ext cx="2438400" cy="505968"/>
          </a:xfrm>
          <a:prstGeom prst="rect">
            <a:avLst/>
          </a:prstGeom>
          <a:solidFill>
            <a:schemeClr val="tx2">
              <a:lumMod val="5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anchor="ctr">
            <a:spAutoFit/>
          </a:bodyPr>
          <a:lstStyle/>
          <a:p>
            <a:pPr algn="ctr">
              <a:spcBef>
                <a:spcPct val="50000"/>
              </a:spcBef>
              <a:defRPr/>
            </a:pPr>
            <a:r>
              <a:rPr lang="de-DE" sz="2688" dirty="0">
                <a:solidFill>
                  <a:schemeClr val="bg1"/>
                </a:solidFill>
                <a:latin typeface="Calibri" panose="020F0502020204030204" pitchFamily="34" charset="0"/>
              </a:rPr>
              <a:t>Ressourcen</a:t>
            </a:r>
          </a:p>
        </p:txBody>
      </p:sp>
      <p:sp>
        <p:nvSpPr>
          <p:cNvPr id="71691" name="AutoShape 11"/>
          <p:cNvSpPr>
            <a:spLocks noChangeArrowheads="1"/>
          </p:cNvSpPr>
          <p:nvPr/>
        </p:nvSpPr>
        <p:spPr bwMode="auto">
          <a:xfrm rot="5400000">
            <a:off x="2714688" y="2426208"/>
            <a:ext cx="731520" cy="1123188"/>
          </a:xfrm>
          <a:prstGeom prst="leftRightArrow">
            <a:avLst>
              <a:gd name="adj1" fmla="val 50000"/>
              <a:gd name="adj2" fmla="val 32000"/>
            </a:avLst>
          </a:prstGeom>
          <a:solidFill>
            <a:schemeClr val="bg2">
              <a:lumMod val="90000"/>
            </a:schemeClr>
          </a:solidFill>
          <a:ln w="19050">
            <a:solidFill>
              <a:schemeClr val="tx1"/>
            </a:solidFill>
            <a:miter lim="800000"/>
            <a:headEnd/>
            <a:tailEnd/>
          </a:ln>
          <a:effectLst/>
          <a:extLst/>
        </p:spPr>
        <p:txBody>
          <a:bodyPr anchor="ctr">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Clr>
                <a:srgbClr val="FFCC00"/>
              </a:buClr>
              <a:buSzTx/>
              <a:buFontTx/>
              <a:buNone/>
            </a:pPr>
            <a:endParaRPr lang="de-CH" altLang="de-DE" sz="3072">
              <a:solidFill>
                <a:srgbClr val="FFCC00"/>
              </a:solidFill>
            </a:endParaRPr>
          </a:p>
        </p:txBody>
      </p:sp>
      <p:sp>
        <p:nvSpPr>
          <p:cNvPr id="71685" name="Text Box 12"/>
          <p:cNvSpPr txBox="1">
            <a:spLocks noChangeArrowheads="1"/>
          </p:cNvSpPr>
          <p:nvPr/>
        </p:nvSpPr>
        <p:spPr bwMode="auto">
          <a:xfrm>
            <a:off x="1785048" y="4465321"/>
            <a:ext cx="3276600" cy="124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8585E0"/>
              </a:buClr>
              <a:buSzPct val="100000"/>
              <a:buFont typeface="Wingdings" panose="05000000000000000000" pitchFamily="2" charset="2"/>
              <a:buChar char="§"/>
              <a:defRPr sz="2800">
                <a:solidFill>
                  <a:schemeClr val="tx1"/>
                </a:solidFill>
                <a:latin typeface="Calibri" panose="020F0502020204030204" pitchFamily="34" charset="0"/>
              </a:defRPr>
            </a:lvl1pPr>
            <a:lvl2pPr marL="742950" indent="-285750">
              <a:spcBef>
                <a:spcPct val="20000"/>
              </a:spcBef>
              <a:buFont typeface="Cambria" panose="02040503050406030204" pitchFamily="18" charset="0"/>
              <a:buChar char="»"/>
              <a:defRPr sz="2000" i="1">
                <a:solidFill>
                  <a:srgbClr val="262699"/>
                </a:solidFill>
                <a:latin typeface="Cambria" panose="02040503050406030204" pitchFamily="18"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lnSpc>
                <a:spcPct val="60000"/>
              </a:lnSpc>
              <a:spcBef>
                <a:spcPct val="50000"/>
              </a:spcBef>
              <a:buClrTx/>
              <a:buSzTx/>
              <a:buFontTx/>
              <a:buNone/>
            </a:pPr>
            <a:r>
              <a:rPr lang="de-DE" altLang="de-DE" sz="2688">
                <a:solidFill>
                  <a:schemeClr val="tx2"/>
                </a:solidFill>
              </a:rPr>
              <a:t>Überforderung</a:t>
            </a:r>
          </a:p>
          <a:p>
            <a:pPr>
              <a:lnSpc>
                <a:spcPct val="60000"/>
              </a:lnSpc>
              <a:spcBef>
                <a:spcPct val="50000"/>
              </a:spcBef>
              <a:buClrTx/>
              <a:buSzTx/>
              <a:buFontTx/>
              <a:buNone/>
            </a:pPr>
            <a:r>
              <a:rPr lang="de-DE" altLang="de-DE" sz="2688">
                <a:solidFill>
                  <a:schemeClr val="tx2"/>
                </a:solidFill>
              </a:rPr>
              <a:t>Stress</a:t>
            </a:r>
          </a:p>
          <a:p>
            <a:pPr>
              <a:lnSpc>
                <a:spcPct val="60000"/>
              </a:lnSpc>
              <a:spcBef>
                <a:spcPct val="50000"/>
              </a:spcBef>
              <a:buClrTx/>
              <a:buSzTx/>
              <a:buFontTx/>
              <a:buNone/>
            </a:pPr>
            <a:r>
              <a:rPr lang="de-DE" altLang="de-DE" sz="2688">
                <a:solidFill>
                  <a:schemeClr val="tx2"/>
                </a:solidFill>
              </a:rPr>
              <a:t>Life Events</a:t>
            </a:r>
          </a:p>
        </p:txBody>
      </p:sp>
      <p:sp>
        <p:nvSpPr>
          <p:cNvPr id="71686" name="Rectangle 13"/>
          <p:cNvSpPr>
            <a:spLocks noGrp="1" noChangeArrowheads="1"/>
          </p:cNvSpPr>
          <p:nvPr>
            <p:ph type="title"/>
          </p:nvPr>
        </p:nvSpPr>
        <p:spPr/>
        <p:txBody>
          <a:bodyPr/>
          <a:lstStyle/>
          <a:p>
            <a:r>
              <a:rPr lang="de-DE" altLang="de-DE" dirty="0"/>
              <a:t>Ziel: Mit Grenzen leben</a:t>
            </a:r>
          </a:p>
        </p:txBody>
      </p:sp>
      <p:sp>
        <p:nvSpPr>
          <p:cNvPr id="2" name="Pfeil nach links und rechts 1"/>
          <p:cNvSpPr/>
          <p:nvPr/>
        </p:nvSpPr>
        <p:spPr>
          <a:xfrm rot="1212222">
            <a:off x="4351694" y="2324055"/>
            <a:ext cx="1731777" cy="3114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Calibri" panose="020F0502020204030204" pitchFamily="34" charset="0"/>
            </a:endParaRPr>
          </a:p>
        </p:txBody>
      </p:sp>
      <p:sp>
        <p:nvSpPr>
          <p:cNvPr id="15" name="Pfeil nach links und rechts 14"/>
          <p:cNvSpPr/>
          <p:nvPr/>
        </p:nvSpPr>
        <p:spPr>
          <a:xfrm rot="20754843">
            <a:off x="4332095" y="3415572"/>
            <a:ext cx="1731777" cy="3114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Calibri" panose="020F0502020204030204" pitchFamily="34" charset="0"/>
            </a:endParaRPr>
          </a:p>
        </p:txBody>
      </p:sp>
      <p:sp>
        <p:nvSpPr>
          <p:cNvPr id="3" name="Wolke 2"/>
          <p:cNvSpPr/>
          <p:nvPr/>
        </p:nvSpPr>
        <p:spPr>
          <a:xfrm>
            <a:off x="6192440" y="2357832"/>
            <a:ext cx="2679208" cy="1575224"/>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50000"/>
              </a:spcBef>
              <a:defRPr/>
            </a:pPr>
            <a:endParaRPr lang="de-DE" sz="2800" dirty="0">
              <a:solidFill>
                <a:srgbClr val="FFFF66"/>
              </a:solidFill>
              <a:latin typeface="Calibri" panose="020F0502020204030204" pitchFamily="34" charset="0"/>
            </a:endParaRPr>
          </a:p>
        </p:txBody>
      </p:sp>
      <p:sp>
        <p:nvSpPr>
          <p:cNvPr id="4" name="Textfeld 3"/>
          <p:cNvSpPr txBox="1"/>
          <p:nvPr/>
        </p:nvSpPr>
        <p:spPr>
          <a:xfrm>
            <a:off x="5731844" y="2633860"/>
            <a:ext cx="3600400" cy="830997"/>
          </a:xfrm>
          <a:prstGeom prst="rect">
            <a:avLst/>
          </a:prstGeom>
          <a:noFill/>
        </p:spPr>
        <p:txBody>
          <a:bodyPr wrap="square" rtlCol="0">
            <a:spAutoFit/>
          </a:bodyPr>
          <a:lstStyle/>
          <a:p>
            <a:pPr algn="ctr"/>
            <a:r>
              <a:rPr lang="de-CH" sz="2400" dirty="0">
                <a:solidFill>
                  <a:schemeClr val="bg1"/>
                </a:solidFill>
              </a:rPr>
              <a:t>Sensible</a:t>
            </a:r>
          </a:p>
          <a:p>
            <a:pPr algn="ctr"/>
            <a:r>
              <a:rPr lang="de-CH" sz="2400" dirty="0">
                <a:solidFill>
                  <a:schemeClr val="bg1"/>
                </a:solidFill>
              </a:rPr>
              <a:t>Persönlichkeit</a:t>
            </a:r>
          </a:p>
        </p:txBody>
      </p:sp>
    </p:spTree>
    <p:extLst>
      <p:ext uri="{BB962C8B-B14F-4D97-AF65-F5344CB8AC3E}">
        <p14:creationId xmlns:p14="http://schemas.microsoft.com/office/powerpoint/2010/main" val="959143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344613" y="1676400"/>
            <a:ext cx="80010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CH" altLang="de-DE" sz="6000">
                <a:latin typeface="Times New Roman" panose="02020603050405020304" pitchFamily="18" charset="0"/>
              </a:rPr>
              <a:t>“Es ist auch eine Stärke, seine Schwächen anzunehmen.”</a:t>
            </a:r>
            <a:endParaRPr lang="de-CH" altLang="de-DE" sz="2400">
              <a:latin typeface="Times New Roman" panose="02020603050405020304" pitchFamily="18" charset="0"/>
            </a:endParaRPr>
          </a:p>
          <a:p>
            <a:pPr eaLnBrk="1" hangingPunct="1">
              <a:lnSpc>
                <a:spcPct val="100000"/>
              </a:lnSpc>
              <a:spcBef>
                <a:spcPct val="0"/>
              </a:spcBef>
              <a:buFontTx/>
              <a:buNone/>
            </a:pPr>
            <a:endParaRPr lang="de-CH" altLang="de-DE" sz="2400">
              <a:latin typeface="Times New Roman" panose="02020603050405020304" pitchFamily="18" charset="0"/>
            </a:endParaRPr>
          </a:p>
          <a:p>
            <a:pPr eaLnBrk="1" hangingPunct="1">
              <a:lnSpc>
                <a:spcPct val="100000"/>
              </a:lnSpc>
              <a:spcBef>
                <a:spcPct val="0"/>
              </a:spcBef>
              <a:buFontTx/>
              <a:buNone/>
            </a:pPr>
            <a:r>
              <a:rPr lang="de-CH" altLang="de-DE" sz="2400">
                <a:latin typeface="Times New Roman" panose="02020603050405020304" pitchFamily="18" charset="0"/>
              </a:rPr>
              <a:t>(eine Patientin)</a:t>
            </a:r>
            <a:endParaRPr lang="de-DE" altLang="de-DE" sz="2400">
              <a:latin typeface="Times New Roman" panose="02020603050405020304" pitchFamily="18" charset="0"/>
            </a:endParaRPr>
          </a:p>
          <a:p>
            <a:pPr eaLnBrk="1" hangingPunct="1">
              <a:lnSpc>
                <a:spcPct val="100000"/>
              </a:lnSpc>
              <a:spcBef>
                <a:spcPct val="0"/>
              </a:spcBef>
              <a:buFontTx/>
              <a:buNone/>
            </a:pPr>
            <a:endParaRPr lang="de-CH" altLang="de-DE" sz="2400">
              <a:latin typeface="Times New Roman" panose="02020603050405020304" pitchFamily="18" charset="0"/>
            </a:endParaRPr>
          </a:p>
          <a:p>
            <a:pPr eaLnBrk="1" hangingPunct="1">
              <a:lnSpc>
                <a:spcPct val="100000"/>
              </a:lnSpc>
              <a:spcBef>
                <a:spcPct val="0"/>
              </a:spcBef>
              <a:buFontTx/>
              <a:buNone/>
            </a:pPr>
            <a:endParaRPr lang="de-CH" altLang="de-DE" sz="2400">
              <a:latin typeface="Times New Roman" panose="02020603050405020304" pitchFamily="18" charset="0"/>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altLang="de-DE"/>
              <a:t>Ein Gebet um Sensibilität</a:t>
            </a:r>
          </a:p>
        </p:txBody>
      </p:sp>
      <p:sp>
        <p:nvSpPr>
          <p:cNvPr id="74755" name="Rectangle 3"/>
          <p:cNvSpPr>
            <a:spLocks noGrp="1" noChangeArrowheads="1"/>
          </p:cNvSpPr>
          <p:nvPr>
            <p:ph type="body" idx="1"/>
          </p:nvPr>
        </p:nvSpPr>
        <p:spPr>
          <a:xfrm>
            <a:off x="804747" y="2059645"/>
            <a:ext cx="8281988" cy="3671888"/>
          </a:xfrm>
        </p:spPr>
        <p:txBody>
          <a:bodyPr rtlCol="0">
            <a:normAutofit lnSpcReduction="10000"/>
          </a:bodyPr>
          <a:lstStyle/>
          <a:p>
            <a:pPr fontAlgn="auto">
              <a:lnSpc>
                <a:spcPct val="80000"/>
              </a:lnSpc>
              <a:spcAft>
                <a:spcPts val="0"/>
              </a:spcAft>
              <a:buFont typeface="Wingdings" panose="05000000000000000000" pitchFamily="2" charset="2"/>
              <a:buNone/>
              <a:defRPr/>
            </a:pPr>
            <a:r>
              <a:rPr lang="de-DE" altLang="de-DE" sz="2000" dirty="0"/>
              <a:t>Herr, öffne meine Lippen,</a:t>
            </a:r>
          </a:p>
          <a:p>
            <a:pPr fontAlgn="auto">
              <a:lnSpc>
                <a:spcPct val="80000"/>
              </a:lnSpc>
              <a:spcAft>
                <a:spcPts val="0"/>
              </a:spcAft>
              <a:buFont typeface="Wingdings" panose="05000000000000000000" pitchFamily="2" charset="2"/>
              <a:buNone/>
              <a:defRPr/>
            </a:pPr>
            <a:r>
              <a:rPr lang="de-DE" altLang="de-DE" sz="2000" dirty="0"/>
              <a:t>	damit mein Mund dein Lob verkünde und ich gute Worte finde.</a:t>
            </a:r>
          </a:p>
          <a:p>
            <a:pPr fontAlgn="auto">
              <a:lnSpc>
                <a:spcPct val="80000"/>
              </a:lnSpc>
              <a:spcAft>
                <a:spcPts val="0"/>
              </a:spcAft>
              <a:buFont typeface="Wingdings" panose="05000000000000000000" pitchFamily="2" charset="2"/>
              <a:buNone/>
              <a:defRPr/>
            </a:pPr>
            <a:r>
              <a:rPr lang="de-DE" altLang="de-DE" sz="2000" dirty="0"/>
              <a:t>Herr, öffne meine Augen,</a:t>
            </a:r>
          </a:p>
          <a:p>
            <a:pPr fontAlgn="auto">
              <a:lnSpc>
                <a:spcPct val="80000"/>
              </a:lnSpc>
              <a:spcAft>
                <a:spcPts val="0"/>
              </a:spcAft>
              <a:buFont typeface="Wingdings" panose="05000000000000000000" pitchFamily="2" charset="2"/>
              <a:buNone/>
              <a:defRPr/>
            </a:pPr>
            <a:r>
              <a:rPr lang="de-DE" altLang="de-DE" sz="2000" dirty="0"/>
              <a:t>	damit ich deine Herrlichkeit bestaune und die Not der Menschen sehe.</a:t>
            </a:r>
          </a:p>
          <a:p>
            <a:pPr fontAlgn="auto">
              <a:lnSpc>
                <a:spcPct val="80000"/>
              </a:lnSpc>
              <a:spcAft>
                <a:spcPts val="0"/>
              </a:spcAft>
              <a:buFont typeface="Wingdings" panose="05000000000000000000" pitchFamily="2" charset="2"/>
              <a:buNone/>
              <a:defRPr/>
            </a:pPr>
            <a:r>
              <a:rPr lang="de-DE" altLang="de-DE" sz="2000" dirty="0"/>
              <a:t>Herr, öffne meine Ohren,</a:t>
            </a:r>
          </a:p>
          <a:p>
            <a:pPr fontAlgn="auto">
              <a:lnSpc>
                <a:spcPct val="80000"/>
              </a:lnSpc>
              <a:spcAft>
                <a:spcPts val="0"/>
              </a:spcAft>
              <a:buFont typeface="Wingdings" panose="05000000000000000000" pitchFamily="2" charset="2"/>
              <a:buNone/>
              <a:defRPr/>
            </a:pPr>
            <a:r>
              <a:rPr lang="de-DE" altLang="de-DE" sz="2000" dirty="0"/>
              <a:t>	damit ich dein Wort vernehme und den Schrei der Armen höre.</a:t>
            </a:r>
          </a:p>
          <a:p>
            <a:pPr fontAlgn="auto">
              <a:lnSpc>
                <a:spcPct val="80000"/>
              </a:lnSpc>
              <a:spcAft>
                <a:spcPts val="0"/>
              </a:spcAft>
              <a:buFont typeface="Wingdings" panose="05000000000000000000" pitchFamily="2" charset="2"/>
              <a:buNone/>
              <a:defRPr/>
            </a:pPr>
            <a:r>
              <a:rPr lang="de-DE" altLang="de-DE" sz="2000" dirty="0"/>
              <a:t>Herr, öffne meine Nase,</a:t>
            </a:r>
          </a:p>
          <a:p>
            <a:pPr fontAlgn="auto">
              <a:lnSpc>
                <a:spcPct val="80000"/>
              </a:lnSpc>
              <a:spcAft>
                <a:spcPts val="0"/>
              </a:spcAft>
              <a:buFont typeface="Wingdings" panose="05000000000000000000" pitchFamily="2" charset="2"/>
              <a:buNone/>
              <a:defRPr/>
            </a:pPr>
            <a:r>
              <a:rPr lang="de-DE" altLang="de-DE" sz="2000" dirty="0"/>
              <a:t>	damit ich deinen Wohlgeruch wahrnehme und den Duft aller Dinge empfange.</a:t>
            </a:r>
          </a:p>
          <a:p>
            <a:pPr fontAlgn="auto">
              <a:lnSpc>
                <a:spcPct val="80000"/>
              </a:lnSpc>
              <a:spcAft>
                <a:spcPts val="0"/>
              </a:spcAft>
              <a:buFont typeface="Wingdings" panose="05000000000000000000" pitchFamily="2" charset="2"/>
              <a:buNone/>
              <a:defRPr/>
            </a:pPr>
            <a:r>
              <a:rPr lang="de-DE" altLang="de-DE" sz="2000" dirty="0"/>
              <a:t>Herr, öffne mein ganzes Gesicht,</a:t>
            </a:r>
          </a:p>
          <a:p>
            <a:pPr fontAlgn="auto">
              <a:lnSpc>
                <a:spcPct val="80000"/>
              </a:lnSpc>
              <a:spcAft>
                <a:spcPts val="0"/>
              </a:spcAft>
              <a:buFont typeface="Wingdings" panose="05000000000000000000" pitchFamily="2" charset="2"/>
              <a:buNone/>
              <a:defRPr/>
            </a:pPr>
            <a:r>
              <a:rPr lang="de-DE" altLang="de-DE" sz="2000" dirty="0"/>
              <a:t>	damit ich dir zugewandt lebe und allen offen begegne.</a:t>
            </a:r>
          </a:p>
          <a:p>
            <a:pPr fontAlgn="auto">
              <a:lnSpc>
                <a:spcPct val="80000"/>
              </a:lnSpc>
              <a:spcAft>
                <a:spcPts val="0"/>
              </a:spcAft>
              <a:buFont typeface="Wingdings" panose="05000000000000000000" pitchFamily="2" charset="2"/>
              <a:buNone/>
              <a:defRPr/>
            </a:pPr>
            <a:endParaRPr lang="de-DE" altLang="de-DE" sz="2000" dirty="0"/>
          </a:p>
        </p:txBody>
      </p:sp>
      <p:sp>
        <p:nvSpPr>
          <p:cNvPr id="2" name="Pfeil nach rechts 1"/>
          <p:cNvSpPr/>
          <p:nvPr/>
        </p:nvSpPr>
        <p:spPr bwMode="auto">
          <a:xfrm>
            <a:off x="7993063" y="4724400"/>
            <a:ext cx="1295400" cy="733425"/>
          </a:xfrm>
          <a:prstGeom prst="right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spAutoFit/>
          </a:bodyPr>
          <a:lstStyle/>
          <a:p>
            <a:pPr eaLnBrk="1" fontAlgn="auto" hangingPunct="1">
              <a:spcBef>
                <a:spcPts val="0"/>
              </a:spcBef>
              <a:spcAft>
                <a:spcPts val="0"/>
              </a:spcAft>
              <a:buClr>
                <a:srgbClr val="FFCC00"/>
              </a:buClr>
              <a:defRPr/>
            </a:pPr>
            <a:endParaRPr lang="de-CH">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85888" y="585788"/>
            <a:ext cx="8694737" cy="923925"/>
          </a:xfrm>
        </p:spPr>
        <p:txBody>
          <a:bodyPr/>
          <a:lstStyle/>
          <a:p>
            <a:r>
              <a:rPr lang="de-CH" altLang="de-DE"/>
              <a:t>Gebet</a:t>
            </a:r>
            <a:endParaRPr lang="de-DE" altLang="de-DE"/>
          </a:p>
        </p:txBody>
      </p:sp>
      <p:sp>
        <p:nvSpPr>
          <p:cNvPr id="75779" name="Rectangle 3"/>
          <p:cNvSpPr>
            <a:spLocks noGrp="1" noChangeArrowheads="1"/>
          </p:cNvSpPr>
          <p:nvPr>
            <p:ph type="body" idx="1"/>
          </p:nvPr>
        </p:nvSpPr>
        <p:spPr>
          <a:xfrm>
            <a:off x="1295400" y="1658938"/>
            <a:ext cx="8210550" cy="4722812"/>
          </a:xfrm>
        </p:spPr>
        <p:txBody>
          <a:bodyPr/>
          <a:lstStyle/>
          <a:p>
            <a:pPr>
              <a:lnSpc>
                <a:spcPct val="80000"/>
              </a:lnSpc>
              <a:buFont typeface="Wingdings" panose="05000000000000000000" pitchFamily="2" charset="2"/>
              <a:buNone/>
            </a:pPr>
            <a:r>
              <a:rPr lang="de-DE" altLang="de-DE" sz="2000"/>
              <a:t>Herr, öffne mein Herz, damit ich Raum habe für dich </a:t>
            </a:r>
            <a:br>
              <a:rPr lang="de-DE" altLang="de-DE" sz="2000"/>
            </a:br>
            <a:r>
              <a:rPr lang="de-DE" altLang="de-DE" sz="2000"/>
              <a:t>und gute Gefühle für alle Menschen.</a:t>
            </a:r>
          </a:p>
          <a:p>
            <a:pPr>
              <a:lnSpc>
                <a:spcPct val="80000"/>
              </a:lnSpc>
              <a:buFont typeface="Wingdings" panose="05000000000000000000" pitchFamily="2" charset="2"/>
              <a:buNone/>
            </a:pPr>
            <a:r>
              <a:rPr lang="de-DE" altLang="de-DE" sz="2000"/>
              <a:t>Herr, öffne meine Hände,</a:t>
            </a:r>
            <a:br>
              <a:rPr lang="de-DE" altLang="de-DE" sz="2000"/>
            </a:br>
            <a:r>
              <a:rPr lang="de-DE" altLang="de-DE" sz="2000"/>
              <a:t>damit ich die Fülle des Lebens fasse und reich bin im Geben. </a:t>
            </a:r>
          </a:p>
          <a:p>
            <a:pPr>
              <a:lnSpc>
                <a:spcPct val="80000"/>
              </a:lnSpc>
              <a:buFont typeface="Wingdings" panose="05000000000000000000" pitchFamily="2" charset="2"/>
              <a:buNone/>
            </a:pPr>
            <a:r>
              <a:rPr lang="de-DE" altLang="de-DE" sz="2000"/>
              <a:t>Gib mir deine Liebe, dass ich dich wieder finde in den Menschen.</a:t>
            </a:r>
          </a:p>
          <a:p>
            <a:pPr>
              <a:lnSpc>
                <a:spcPct val="80000"/>
              </a:lnSpc>
              <a:buFont typeface="Wingdings" panose="05000000000000000000" pitchFamily="2" charset="2"/>
              <a:buNone/>
            </a:pPr>
            <a:r>
              <a:rPr lang="de-DE" altLang="de-DE" sz="2000"/>
              <a:t>Gib mir Geduld und Gelassenheit und </a:t>
            </a:r>
            <a:br>
              <a:rPr lang="de-DE" altLang="de-DE" sz="2000"/>
            </a:br>
            <a:r>
              <a:rPr lang="de-DE" altLang="de-DE" sz="2000"/>
              <a:t>bewahre mich in deiner Liebe.</a:t>
            </a:r>
          </a:p>
          <a:p>
            <a:pPr>
              <a:lnSpc>
                <a:spcPct val="80000"/>
              </a:lnSpc>
              <a:buFont typeface="Wingdings" panose="05000000000000000000" pitchFamily="2" charset="2"/>
              <a:buNone/>
            </a:pPr>
            <a:r>
              <a:rPr lang="de-DE" altLang="de-DE" sz="2000"/>
              <a:t>wecke meine Sinne und Gedanken, </a:t>
            </a:r>
          </a:p>
          <a:p>
            <a:pPr>
              <a:lnSpc>
                <a:spcPct val="80000"/>
              </a:lnSpc>
              <a:buFont typeface="Wingdings" panose="05000000000000000000" pitchFamily="2" charset="2"/>
              <a:buNone/>
            </a:pPr>
            <a:r>
              <a:rPr lang="de-DE" altLang="de-DE" sz="2000"/>
              <a:t>gib mir Phantasie und Klarheit, </a:t>
            </a:r>
          </a:p>
          <a:p>
            <a:pPr>
              <a:lnSpc>
                <a:spcPct val="80000"/>
              </a:lnSpc>
              <a:buFont typeface="Wingdings" panose="05000000000000000000" pitchFamily="2" charset="2"/>
              <a:buNone/>
            </a:pPr>
            <a:r>
              <a:rPr lang="de-DE" altLang="de-DE" sz="2000"/>
              <a:t>ein empfindendes Gewissen, </a:t>
            </a:r>
          </a:p>
          <a:p>
            <a:pPr>
              <a:lnSpc>
                <a:spcPct val="80000"/>
              </a:lnSpc>
              <a:buFont typeface="Wingdings" panose="05000000000000000000" pitchFamily="2" charset="2"/>
              <a:buNone/>
            </a:pPr>
            <a:r>
              <a:rPr lang="de-DE" altLang="de-DE" sz="2000"/>
              <a:t>das rechte helfende Wort und das sorgsame Tun, </a:t>
            </a:r>
          </a:p>
          <a:p>
            <a:pPr>
              <a:lnSpc>
                <a:spcPct val="80000"/>
              </a:lnSpc>
              <a:buFont typeface="Wingdings" panose="05000000000000000000" pitchFamily="2" charset="2"/>
              <a:buNone/>
            </a:pPr>
            <a:r>
              <a:rPr lang="de-DE" altLang="de-DE" sz="2000"/>
              <a:t>dass ich etwas Nützliches schaffe und </a:t>
            </a:r>
            <a:br>
              <a:rPr lang="de-DE" altLang="de-DE" sz="2000"/>
            </a:br>
            <a:r>
              <a:rPr lang="de-DE" altLang="de-DE" sz="2000"/>
              <a:t>dieser Tag nicht verloren sei.                                           Amen.</a:t>
            </a:r>
          </a:p>
        </p:txBody>
      </p:sp>
      <p:sp>
        <p:nvSpPr>
          <p:cNvPr id="4" name="Text Box 4"/>
          <p:cNvSpPr txBox="1">
            <a:spLocks noChangeArrowheads="1"/>
          </p:cNvSpPr>
          <p:nvPr/>
        </p:nvSpPr>
        <p:spPr bwMode="auto">
          <a:xfrm rot="16200000">
            <a:off x="5857081" y="2685256"/>
            <a:ext cx="662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rgbClr val="FFCC00"/>
                </a:solidFill>
                <a:latin typeface="Tahoma" pitchFamily="34" charset="0"/>
              </a:defRPr>
            </a:lvl1pPr>
            <a:lvl2pPr marL="742950" indent="-285750">
              <a:defRPr sz="3200" b="1">
                <a:solidFill>
                  <a:srgbClr val="FFCC00"/>
                </a:solidFill>
                <a:latin typeface="Tahoma" pitchFamily="34" charset="0"/>
              </a:defRPr>
            </a:lvl2pPr>
            <a:lvl3pPr marL="1143000" indent="-228600">
              <a:defRPr sz="3200" b="1">
                <a:solidFill>
                  <a:srgbClr val="FFCC00"/>
                </a:solidFill>
                <a:latin typeface="Tahoma" pitchFamily="34" charset="0"/>
              </a:defRPr>
            </a:lvl3pPr>
            <a:lvl4pPr marL="1600200" indent="-228600">
              <a:defRPr sz="3200" b="1">
                <a:solidFill>
                  <a:srgbClr val="FFCC00"/>
                </a:solidFill>
                <a:latin typeface="Tahoma" pitchFamily="34" charset="0"/>
              </a:defRPr>
            </a:lvl4pPr>
            <a:lvl5pPr marL="2057400" indent="-228600">
              <a:defRPr sz="3200" b="1">
                <a:solidFill>
                  <a:srgbClr val="FFCC00"/>
                </a:solidFill>
                <a:latin typeface="Tahoma" pitchFamily="34" charset="0"/>
              </a:defRPr>
            </a:lvl5pPr>
            <a:lvl6pPr marL="2514600" indent="-228600" eaLnBrk="0" fontAlgn="base" hangingPunct="0">
              <a:spcBef>
                <a:spcPct val="0"/>
              </a:spcBef>
              <a:spcAft>
                <a:spcPct val="0"/>
              </a:spcAft>
              <a:buClr>
                <a:srgbClr val="FFCC00"/>
              </a:buClr>
              <a:defRPr sz="3200" b="1">
                <a:solidFill>
                  <a:srgbClr val="FFCC00"/>
                </a:solidFill>
                <a:latin typeface="Tahoma" pitchFamily="34" charset="0"/>
              </a:defRPr>
            </a:lvl6pPr>
            <a:lvl7pPr marL="2971800" indent="-228600" eaLnBrk="0" fontAlgn="base" hangingPunct="0">
              <a:spcBef>
                <a:spcPct val="0"/>
              </a:spcBef>
              <a:spcAft>
                <a:spcPct val="0"/>
              </a:spcAft>
              <a:buClr>
                <a:srgbClr val="FFCC00"/>
              </a:buClr>
              <a:defRPr sz="3200" b="1">
                <a:solidFill>
                  <a:srgbClr val="FFCC00"/>
                </a:solidFill>
                <a:latin typeface="Tahoma" pitchFamily="34" charset="0"/>
              </a:defRPr>
            </a:lvl7pPr>
            <a:lvl8pPr marL="3429000" indent="-228600" eaLnBrk="0" fontAlgn="base" hangingPunct="0">
              <a:spcBef>
                <a:spcPct val="0"/>
              </a:spcBef>
              <a:spcAft>
                <a:spcPct val="0"/>
              </a:spcAft>
              <a:buClr>
                <a:srgbClr val="FFCC00"/>
              </a:buClr>
              <a:defRPr sz="3200" b="1">
                <a:solidFill>
                  <a:srgbClr val="FFCC00"/>
                </a:solidFill>
                <a:latin typeface="Tahoma" pitchFamily="34" charset="0"/>
              </a:defRPr>
            </a:lvl8pPr>
            <a:lvl9pPr marL="3886200" indent="-228600" eaLnBrk="0" fontAlgn="base" hangingPunct="0">
              <a:spcBef>
                <a:spcPct val="0"/>
              </a:spcBef>
              <a:spcAft>
                <a:spcPct val="0"/>
              </a:spcAft>
              <a:buClr>
                <a:srgbClr val="FFCC00"/>
              </a:buClr>
              <a:defRPr sz="3200" b="1">
                <a:solidFill>
                  <a:srgbClr val="FFCC00"/>
                </a:solidFill>
                <a:latin typeface="Tahoma" pitchFamily="34" charset="0"/>
              </a:defRPr>
            </a:lvl9pPr>
          </a:lstStyle>
          <a:p>
            <a:pPr lvl="1" eaLnBrk="1" fontAlgn="auto" hangingPunct="1">
              <a:spcBef>
                <a:spcPct val="50000"/>
              </a:spcBef>
              <a:spcAft>
                <a:spcPts val="0"/>
              </a:spcAft>
              <a:buClr>
                <a:srgbClr val="FFCC00"/>
              </a:buClr>
              <a:defRPr/>
            </a:pPr>
            <a:r>
              <a:rPr lang="de-CH" sz="1600" b="0" i="1" dirty="0">
                <a:solidFill>
                  <a:schemeClr val="accent2">
                    <a:lumMod val="60000"/>
                    <a:lumOff val="40000"/>
                  </a:schemeClr>
                </a:solidFill>
                <a:latin typeface="Cambria" pitchFamily="18" charset="0"/>
              </a:rPr>
              <a:t>Aus einer Liturgie der Klinik Sonnenhalde</a:t>
            </a:r>
            <a:endParaRPr lang="de-DE" sz="1600" b="0" i="1" dirty="0">
              <a:solidFill>
                <a:schemeClr val="accent2">
                  <a:lumMod val="60000"/>
                  <a:lumOff val="40000"/>
                </a:schemeClr>
              </a:solidFill>
              <a:latin typeface="Cambri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344613" y="4797425"/>
            <a:ext cx="56388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40000"/>
              </a:lnSpc>
              <a:spcBef>
                <a:spcPct val="50000"/>
              </a:spcBef>
              <a:buClr>
                <a:srgbClr val="FFCC00"/>
              </a:buClr>
              <a:buSzPct val="90000"/>
              <a:buFont typeface="Wingdings" panose="05000000000000000000" pitchFamily="2" charset="2"/>
              <a:buNone/>
            </a:pPr>
            <a:r>
              <a:rPr lang="de-CH" altLang="de-DE" sz="5400">
                <a:latin typeface="Tahoma" panose="020B0604030504040204" pitchFamily="34" charset="0"/>
              </a:rPr>
              <a:t>The End</a:t>
            </a:r>
          </a:p>
        </p:txBody>
      </p:sp>
      <p:sp>
        <p:nvSpPr>
          <p:cNvPr id="77827" name="Rectangle 3"/>
          <p:cNvSpPr>
            <a:spLocks noGrp="1" noChangeArrowheads="1"/>
          </p:cNvSpPr>
          <p:nvPr>
            <p:ph type="title"/>
          </p:nvPr>
        </p:nvSpPr>
        <p:spPr/>
        <p:txBody>
          <a:bodyPr/>
          <a:lstStyle/>
          <a:p>
            <a:r>
              <a:rPr lang="de-CH" altLang="de-DE"/>
              <a:t>Das Buch zum Thema</a:t>
            </a:r>
          </a:p>
        </p:txBody>
      </p:sp>
      <p:sp>
        <p:nvSpPr>
          <p:cNvPr id="77828" name="Text Box 4"/>
          <p:cNvSpPr txBox="1">
            <a:spLocks noChangeArrowheads="1"/>
          </p:cNvSpPr>
          <p:nvPr/>
        </p:nvSpPr>
        <p:spPr bwMode="auto">
          <a:xfrm>
            <a:off x="1295400" y="1844675"/>
            <a:ext cx="3673475"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de-DE" sz="1800">
                <a:solidFill>
                  <a:schemeClr val="tx2"/>
                </a:solidFill>
                <a:latin typeface="Times New Roman" panose="02020603050405020304" pitchFamily="18" charset="0"/>
              </a:rPr>
              <a:t>Samuel Pfeifer</a:t>
            </a:r>
          </a:p>
          <a:p>
            <a:pPr eaLnBrk="1" hangingPunct="1">
              <a:lnSpc>
                <a:spcPct val="100000"/>
              </a:lnSpc>
              <a:spcBef>
                <a:spcPct val="50000"/>
              </a:spcBef>
              <a:buFontTx/>
              <a:buNone/>
            </a:pPr>
            <a:r>
              <a:rPr lang="de-CH" altLang="de-DE" sz="1800">
                <a:solidFill>
                  <a:schemeClr val="tx2"/>
                </a:solidFill>
                <a:latin typeface="Times New Roman" panose="02020603050405020304" pitchFamily="18" charset="0"/>
              </a:rPr>
              <a:t>Der sensible Mensch. </a:t>
            </a:r>
            <a:br>
              <a:rPr lang="de-CH" altLang="de-DE" sz="1800">
                <a:solidFill>
                  <a:schemeClr val="tx2"/>
                </a:solidFill>
                <a:latin typeface="Times New Roman" panose="02020603050405020304" pitchFamily="18" charset="0"/>
              </a:rPr>
            </a:br>
            <a:r>
              <a:rPr lang="de-CH" altLang="de-DE" sz="1800">
                <a:solidFill>
                  <a:schemeClr val="tx2"/>
                </a:solidFill>
                <a:latin typeface="Times New Roman" panose="02020603050405020304" pitchFamily="18" charset="0"/>
              </a:rPr>
              <a:t>Leben zwischen </a:t>
            </a:r>
            <a:br>
              <a:rPr lang="de-CH" altLang="de-DE" sz="1800">
                <a:solidFill>
                  <a:schemeClr val="tx2"/>
                </a:solidFill>
                <a:latin typeface="Times New Roman" panose="02020603050405020304" pitchFamily="18" charset="0"/>
              </a:rPr>
            </a:br>
            <a:r>
              <a:rPr lang="de-CH" altLang="de-DE" sz="1800">
                <a:solidFill>
                  <a:schemeClr val="tx2"/>
                </a:solidFill>
                <a:latin typeface="Times New Roman" panose="02020603050405020304" pitchFamily="18" charset="0"/>
              </a:rPr>
              <a:t>Begabung und </a:t>
            </a:r>
            <a:br>
              <a:rPr lang="de-CH" altLang="de-DE" sz="1800">
                <a:solidFill>
                  <a:schemeClr val="tx2"/>
                </a:solidFill>
                <a:latin typeface="Times New Roman" panose="02020603050405020304" pitchFamily="18" charset="0"/>
              </a:rPr>
            </a:br>
            <a:r>
              <a:rPr lang="de-CH" altLang="de-DE" sz="1800">
                <a:solidFill>
                  <a:schemeClr val="tx2"/>
                </a:solidFill>
                <a:latin typeface="Times New Roman" panose="02020603050405020304" pitchFamily="18" charset="0"/>
              </a:rPr>
              <a:t>Verletzlichkeit. </a:t>
            </a:r>
            <a:br>
              <a:rPr lang="de-CH" altLang="de-DE" sz="1800">
                <a:solidFill>
                  <a:schemeClr val="tx2"/>
                </a:solidFill>
                <a:latin typeface="Times New Roman" panose="02020603050405020304" pitchFamily="18" charset="0"/>
              </a:rPr>
            </a:br>
            <a:r>
              <a:rPr lang="de-CH" altLang="de-DE" sz="1800">
                <a:solidFill>
                  <a:schemeClr val="tx2"/>
                </a:solidFill>
                <a:latin typeface="Times New Roman" panose="02020603050405020304" pitchFamily="18" charset="0"/>
              </a:rPr>
              <a:t>Hänssler. </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306960">
            <a:off x="3729038" y="1524000"/>
            <a:ext cx="2408237" cy="3411538"/>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45288">
            <a:off x="6334125" y="1389063"/>
            <a:ext cx="2655888" cy="4057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43" name="Group 11"/>
          <p:cNvGrpSpPr>
            <a:grpSpLocks/>
          </p:cNvGrpSpPr>
          <p:nvPr/>
        </p:nvGrpSpPr>
        <p:grpSpPr bwMode="auto">
          <a:xfrm>
            <a:off x="2716213" y="1752600"/>
            <a:ext cx="2362200" cy="2609850"/>
            <a:chOff x="1536" y="1104"/>
            <a:chExt cx="1488" cy="1644"/>
          </a:xfrm>
        </p:grpSpPr>
        <p:pic>
          <p:nvPicPr>
            <p:cNvPr id="9226" name="Picture 3" descr="marily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1104"/>
              <a:ext cx="1440"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8"/>
            <p:cNvSpPr txBox="1">
              <a:spLocks noChangeArrowheads="1"/>
            </p:cNvSpPr>
            <p:nvPr/>
          </p:nvSpPr>
          <p:spPr bwMode="auto">
            <a:xfrm>
              <a:off x="1536" y="2496"/>
              <a:ext cx="122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r>
                <a:rPr lang="de-DE" altLang="de-DE" sz="2000">
                  <a:latin typeface="Arial" panose="020B0604020202020204" pitchFamily="34" charset="0"/>
                </a:rPr>
                <a:t>Marilyn Monroe</a:t>
              </a:r>
            </a:p>
          </p:txBody>
        </p:sp>
      </p:grpSp>
      <p:grpSp>
        <p:nvGrpSpPr>
          <p:cNvPr id="18444" name="Group 12"/>
          <p:cNvGrpSpPr>
            <a:grpSpLocks/>
          </p:cNvGrpSpPr>
          <p:nvPr/>
        </p:nvGrpSpPr>
        <p:grpSpPr bwMode="auto">
          <a:xfrm>
            <a:off x="4773613" y="3124200"/>
            <a:ext cx="2438400" cy="2609850"/>
            <a:chOff x="2832" y="1968"/>
            <a:chExt cx="1536" cy="1644"/>
          </a:xfrm>
        </p:grpSpPr>
        <p:pic>
          <p:nvPicPr>
            <p:cNvPr id="9224" name="Picture 6" descr="ys-lau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968"/>
              <a:ext cx="1440"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2832" y="3360"/>
              <a:ext cx="14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r>
                <a:rPr lang="de-DE" altLang="de-DE" sz="2000">
                  <a:latin typeface="Arial" panose="020B0604020202020204" pitchFamily="34" charset="0"/>
                </a:rPr>
                <a:t>Yves Saint Laurent</a:t>
              </a:r>
            </a:p>
          </p:txBody>
        </p:sp>
      </p:grpSp>
      <p:grpSp>
        <p:nvGrpSpPr>
          <p:cNvPr id="18445" name="Group 13"/>
          <p:cNvGrpSpPr>
            <a:grpSpLocks/>
          </p:cNvGrpSpPr>
          <p:nvPr/>
        </p:nvGrpSpPr>
        <p:grpSpPr bwMode="auto">
          <a:xfrm>
            <a:off x="6907213" y="1381125"/>
            <a:ext cx="2266950" cy="2676525"/>
            <a:chOff x="4176" y="870"/>
            <a:chExt cx="1428" cy="1686"/>
          </a:xfrm>
        </p:grpSpPr>
        <p:pic>
          <p:nvPicPr>
            <p:cNvPr id="9222" name="Picture 5" descr="dia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870"/>
              <a:ext cx="1428"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0"/>
            <p:cNvSpPr txBox="1">
              <a:spLocks noChangeArrowheads="1"/>
            </p:cNvSpPr>
            <p:nvPr/>
          </p:nvSpPr>
          <p:spPr bwMode="auto">
            <a:xfrm>
              <a:off x="4704" y="2304"/>
              <a:ext cx="53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r>
                <a:rPr lang="de-DE" altLang="de-DE" sz="2000">
                  <a:latin typeface="Arial" panose="020B0604020202020204" pitchFamily="34" charset="0"/>
                </a:rPr>
                <a:t>Diana</a:t>
              </a:r>
            </a:p>
          </p:txBody>
        </p:sp>
      </p:grpSp>
      <p:sp>
        <p:nvSpPr>
          <p:cNvPr id="9221" name="Text Box 16"/>
          <p:cNvSpPr txBox="1">
            <a:spLocks noChangeArrowheads="1"/>
          </p:cNvSpPr>
          <p:nvPr/>
        </p:nvSpPr>
        <p:spPr bwMode="auto">
          <a:xfrm>
            <a:off x="1423988" y="679450"/>
            <a:ext cx="6697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CC00"/>
              </a:buClr>
              <a:buFontTx/>
              <a:buNone/>
            </a:pPr>
            <a:r>
              <a:rPr lang="de-DE" altLang="de-DE" sz="4000">
                <a:latin typeface="Times New Roman" panose="02020603050405020304" pitchFamily="18" charset="0"/>
              </a:rPr>
              <a:t>Sensible Menschen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439863" y="1700213"/>
            <a:ext cx="563880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40000"/>
              </a:lnSpc>
              <a:spcBef>
                <a:spcPct val="50000"/>
              </a:spcBef>
              <a:buClr>
                <a:srgbClr val="FFCC00"/>
              </a:buClr>
              <a:buSzPct val="90000"/>
              <a:buFont typeface="Tahoma" panose="020B0604030504040204" pitchFamily="34" charset="0"/>
              <a:buNone/>
            </a:pPr>
            <a:r>
              <a:rPr lang="de-CH" altLang="de-DE" sz="5400">
                <a:latin typeface="Arial" panose="020B0604020202020204" pitchFamily="34" charset="0"/>
              </a:rPr>
              <a:t>The End</a:t>
            </a:r>
          </a:p>
        </p:txBody>
      </p:sp>
      <p:sp>
        <p:nvSpPr>
          <p:cNvPr id="79875" name="Text Box 3"/>
          <p:cNvSpPr txBox="1">
            <a:spLocks noChangeArrowheads="1"/>
          </p:cNvSpPr>
          <p:nvPr/>
        </p:nvSpPr>
        <p:spPr bwMode="auto">
          <a:xfrm>
            <a:off x="1368425" y="3933825"/>
            <a:ext cx="8064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Clr>
                <a:srgbClr val="FFCC00"/>
              </a:buClr>
              <a:buFontTx/>
              <a:buNone/>
            </a:pPr>
            <a:r>
              <a:rPr lang="de-CH" altLang="de-DE" sz="3200">
                <a:latin typeface="Arial" panose="020B0604020202020204" pitchFamily="34" charset="0"/>
              </a:rPr>
              <a:t>Download von</a:t>
            </a:r>
            <a:br>
              <a:rPr lang="de-CH" altLang="de-DE" sz="3200">
                <a:latin typeface="Arial" panose="020B0604020202020204" pitchFamily="34" charset="0"/>
              </a:rPr>
            </a:br>
            <a:r>
              <a:rPr lang="de-CH" altLang="de-DE" sz="3200">
                <a:latin typeface="Arial" panose="020B0604020202020204" pitchFamily="34" charset="0"/>
              </a:rPr>
              <a:t>www.seminare-ps.net</a:t>
            </a:r>
            <a:endParaRPr lang="en-GB" altLang="de-DE" sz="3200">
              <a:latin typeface="Arial" panose="020B0604020202020204" pitchFamily="34" charset="0"/>
            </a:endParaRPr>
          </a:p>
        </p:txBody>
      </p:sp>
    </p:spTree>
  </p:cSld>
  <p:clrMapOvr>
    <a:masterClrMapping/>
  </p:clrMapOvr>
  <p:transition spd="med" advClick="0">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9" name="Picture 1033" descr="starry 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746125"/>
            <a:ext cx="74676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oup 1030"/>
          <p:cNvGrpSpPr>
            <a:grpSpLocks/>
          </p:cNvGrpSpPr>
          <p:nvPr/>
        </p:nvGrpSpPr>
        <p:grpSpPr bwMode="auto">
          <a:xfrm>
            <a:off x="3611563" y="457200"/>
            <a:ext cx="5953125" cy="2895600"/>
            <a:chOff x="2016" y="288"/>
            <a:chExt cx="3600" cy="1824"/>
          </a:xfrm>
        </p:grpSpPr>
        <p:sp>
          <p:nvSpPr>
            <p:cNvPr id="11269" name="Text Box 1026"/>
            <p:cNvSpPr txBox="1">
              <a:spLocks noChangeArrowheads="1"/>
            </p:cNvSpPr>
            <p:nvPr/>
          </p:nvSpPr>
          <p:spPr bwMode="auto">
            <a:xfrm>
              <a:off x="2016" y="288"/>
              <a:ext cx="3552" cy="446"/>
            </a:xfrm>
            <a:prstGeom prst="rect">
              <a:avLst/>
            </a:prstGeom>
            <a:solidFill>
              <a:srgbClr val="FF66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4000">
                  <a:solidFill>
                    <a:schemeClr val="bg1"/>
                  </a:solidFill>
                  <a:latin typeface="Times New Roman" panose="02020603050405020304" pitchFamily="18" charset="0"/>
                </a:rPr>
                <a:t>Vincent van Gogh</a:t>
              </a:r>
              <a:endParaRPr lang="de-DE" altLang="de-DE" sz="4000">
                <a:solidFill>
                  <a:srgbClr val="FFFF66"/>
                </a:solidFill>
                <a:latin typeface="Times New Roman" panose="02020603050405020304" pitchFamily="18" charset="0"/>
              </a:endParaRPr>
            </a:p>
          </p:txBody>
        </p:sp>
        <p:pic>
          <p:nvPicPr>
            <p:cNvPr id="11270" name="Picture 1029" descr="portr-x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2" y="816"/>
              <a:ext cx="110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8" name="Text Box 1031"/>
          <p:cNvSpPr txBox="1">
            <a:spLocks noChangeArrowheads="1"/>
          </p:cNvSpPr>
          <p:nvPr/>
        </p:nvSpPr>
        <p:spPr bwMode="auto">
          <a:xfrm>
            <a:off x="7745413" y="4343400"/>
            <a:ext cx="20574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DE" altLang="de-DE" sz="1800">
                <a:latin typeface="Arial" panose="020B0604020202020204" pitchFamily="34" charset="0"/>
              </a:rPr>
              <a:t>„Persönlichkeit mit leicht erregbaren Affekten“</a:t>
            </a:r>
          </a:p>
          <a:p>
            <a:pPr eaLnBrk="1" hangingPunct="1">
              <a:lnSpc>
                <a:spcPct val="100000"/>
              </a:lnSpc>
              <a:spcBef>
                <a:spcPct val="50000"/>
              </a:spcBef>
              <a:buFontTx/>
              <a:buNone/>
            </a:pPr>
            <a:endParaRPr lang="de-DE" altLang="de-DE" sz="1800">
              <a:latin typeface="Arial" panose="020B0604020202020204" pitchFamily="34" charset="0"/>
            </a:endParaRPr>
          </a:p>
          <a:p>
            <a:pPr eaLnBrk="1" hangingPunct="1">
              <a:lnSpc>
                <a:spcPct val="100000"/>
              </a:lnSpc>
              <a:spcBef>
                <a:spcPct val="50000"/>
              </a:spcBef>
              <a:buFontTx/>
              <a:buNone/>
            </a:pPr>
            <a:r>
              <a:rPr lang="de-DE" altLang="de-DE" sz="1800">
                <a:latin typeface="Arial" panose="020B0604020202020204" pitchFamily="34" charset="0"/>
              </a:rPr>
              <a:t>K. Leonhard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CH" altLang="de-DE"/>
              <a:t>Orchideenkinder</a:t>
            </a:r>
          </a:p>
        </p:txBody>
      </p:sp>
      <p:sp>
        <p:nvSpPr>
          <p:cNvPr id="3" name="Inhaltsplatzhalter 2"/>
          <p:cNvSpPr>
            <a:spLocks noGrp="1"/>
          </p:cNvSpPr>
          <p:nvPr>
            <p:ph idx="1"/>
          </p:nvPr>
        </p:nvSpPr>
        <p:spPr/>
        <p:txBody>
          <a:bodyPr rtlCol="0">
            <a:normAutofit/>
          </a:bodyPr>
          <a:lstStyle/>
          <a:p>
            <a:pPr fontAlgn="auto">
              <a:spcAft>
                <a:spcPts val="0"/>
              </a:spcAft>
              <a:buClr>
                <a:schemeClr val="accent2">
                  <a:lumMod val="60000"/>
                  <a:lumOff val="40000"/>
                </a:schemeClr>
              </a:buClr>
              <a:defRPr/>
            </a:pPr>
            <a:r>
              <a:rPr lang="de-CH" sz="2000" dirty="0"/>
              <a:t>»</a:t>
            </a:r>
            <a:r>
              <a:rPr lang="de-CH" sz="2000" dirty="0" err="1"/>
              <a:t>Orkidebarn</a:t>
            </a:r>
            <a:r>
              <a:rPr lang="de-CH" sz="2000" dirty="0"/>
              <a:t>« im Gegensatz zum »</a:t>
            </a:r>
            <a:r>
              <a:rPr lang="de-CH" sz="2000" dirty="0" err="1"/>
              <a:t>maskrosbarn</a:t>
            </a:r>
            <a:r>
              <a:rPr lang="de-CH" sz="2000" dirty="0"/>
              <a:t>« oder Löwenzahnkind.</a:t>
            </a:r>
          </a:p>
          <a:p>
            <a:pPr fontAlgn="auto">
              <a:spcAft>
                <a:spcPts val="0"/>
              </a:spcAft>
              <a:buClr>
                <a:schemeClr val="accent2">
                  <a:lumMod val="60000"/>
                  <a:lumOff val="40000"/>
                </a:schemeClr>
              </a:buClr>
              <a:defRPr/>
            </a:pPr>
            <a:r>
              <a:rPr lang="de-CH" sz="2000" dirty="0"/>
              <a:t>Löwenzahnkinder besitzen die Fähigkeit, selbst unter widrigen Umständen zu überleben, ja sogar zu gedeihen - psychologisch außerordentlich belastbar (siehe auch G&amp;G 3/2010, S. 51).</a:t>
            </a:r>
          </a:p>
          <a:p>
            <a:pPr fontAlgn="auto">
              <a:spcAft>
                <a:spcPts val="0"/>
              </a:spcAft>
              <a:buClr>
                <a:schemeClr val="accent2">
                  <a:lumMod val="60000"/>
                  <a:lumOff val="40000"/>
                </a:schemeClr>
              </a:buClr>
              <a:defRPr/>
            </a:pPr>
            <a:r>
              <a:rPr lang="de-CH" sz="2000" dirty="0"/>
              <a:t>Die Psyche der Orchideenkinder dagegen hängt in weit größerem Maß von ihrer Umwelt ab – insbesondere von der elterlichen Zuwendung.</a:t>
            </a:r>
          </a:p>
          <a:p>
            <a:pPr fontAlgn="auto">
              <a:spcAft>
                <a:spcPts val="0"/>
              </a:spcAft>
              <a:buClr>
                <a:schemeClr val="accent2">
                  <a:lumMod val="60000"/>
                  <a:lumOff val="40000"/>
                </a:schemeClr>
              </a:buClr>
              <a:defRPr/>
            </a:pPr>
            <a:r>
              <a:rPr lang="de-CH" sz="2000" dirty="0"/>
              <a:t>Vernachlässigte Orchideenkinder verkümmern; doch bei entsprechender Förderung blühen sie regelrecht auf. In den poetischen Worten der Forscher entwickeln sich Orchideenkinder zu »filigranen und wunderschönen Blumen«.</a:t>
            </a:r>
          </a:p>
          <a:p>
            <a:pPr fontAlgn="auto">
              <a:spcAft>
                <a:spcPts val="0"/>
              </a:spcAft>
              <a:buClr>
                <a:schemeClr val="accent2">
                  <a:lumMod val="60000"/>
                  <a:lumOff val="40000"/>
                </a:schemeClr>
              </a:buClr>
              <a:defRPr/>
            </a:pPr>
            <a:endParaRPr lang="de-CH" sz="2000" dirty="0"/>
          </a:p>
          <a:p>
            <a:pPr lvl="1" fontAlgn="auto">
              <a:spcAft>
                <a:spcPts val="0"/>
              </a:spcAft>
              <a:defRPr/>
            </a:pPr>
            <a:r>
              <a:rPr lang="de-CH" sz="1400" dirty="0">
                <a:solidFill>
                  <a:schemeClr val="accent2">
                    <a:lumMod val="60000"/>
                    <a:lumOff val="40000"/>
                  </a:schemeClr>
                </a:solidFill>
              </a:rPr>
              <a:t>(Gehirn und Geist 3/2012; Die Autoren Thomas </a:t>
            </a:r>
            <a:r>
              <a:rPr lang="de-CH" sz="1400" dirty="0" err="1">
                <a:solidFill>
                  <a:schemeClr val="accent2">
                    <a:lumMod val="60000"/>
                    <a:lumOff val="40000"/>
                  </a:schemeClr>
                </a:solidFill>
              </a:rPr>
              <a:t>Boyce</a:t>
            </a:r>
            <a:r>
              <a:rPr lang="de-CH" sz="1400" dirty="0">
                <a:solidFill>
                  <a:schemeClr val="accent2">
                    <a:lumMod val="60000"/>
                    <a:lumOff val="40000"/>
                  </a:schemeClr>
                </a:solidFill>
              </a:rPr>
              <a:t> von der </a:t>
            </a:r>
            <a:r>
              <a:rPr lang="en-US" sz="1400" dirty="0">
                <a:solidFill>
                  <a:schemeClr val="accent2">
                    <a:lumMod val="60000"/>
                    <a:lumOff val="40000"/>
                  </a:schemeClr>
                </a:solidFill>
              </a:rPr>
              <a:t>University of California in Berkeley und Bruce </a:t>
            </a:r>
            <a:r>
              <a:rPr lang="de-CH" sz="1400" dirty="0">
                <a:solidFill>
                  <a:schemeClr val="accent2">
                    <a:lumMod val="60000"/>
                    <a:lumOff val="40000"/>
                  </a:schemeClr>
                </a:solidFill>
              </a:rPr>
              <a:t>Ellis von der University </a:t>
            </a:r>
            <a:r>
              <a:rPr lang="de-CH" sz="1400" dirty="0" err="1">
                <a:solidFill>
                  <a:schemeClr val="accent2">
                    <a:lumMod val="60000"/>
                    <a:lumOff val="40000"/>
                  </a:schemeClr>
                </a:solidFill>
              </a:rPr>
              <a:t>of</a:t>
            </a:r>
            <a:r>
              <a:rPr lang="de-CH" sz="1400" dirty="0">
                <a:solidFill>
                  <a:schemeClr val="accent2">
                    <a:lumMod val="60000"/>
                    <a:lumOff val="40000"/>
                  </a:schemeClr>
                </a:solidFill>
              </a:rPr>
              <a:t> Arizona in Tucson)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altLang="de-DE"/>
              <a:t>„Ich bin sensibel“ - positiv</a:t>
            </a:r>
            <a:endParaRPr lang="de-DE" altLang="de-DE"/>
          </a:p>
        </p:txBody>
      </p:sp>
      <p:sp>
        <p:nvSpPr>
          <p:cNvPr id="15363" name="Rectangle 3"/>
          <p:cNvSpPr>
            <a:spLocks noGrp="1" noChangeArrowheads="1"/>
          </p:cNvSpPr>
          <p:nvPr>
            <p:ph type="body" idx="1"/>
          </p:nvPr>
        </p:nvSpPr>
        <p:spPr/>
        <p:txBody>
          <a:bodyPr/>
          <a:lstStyle/>
          <a:p>
            <a:r>
              <a:rPr lang="de-DE" altLang="de-DE"/>
              <a:t>feinfühlig</a:t>
            </a:r>
          </a:p>
          <a:p>
            <a:r>
              <a:rPr lang="de-DE" altLang="de-DE"/>
              <a:t>intensives Empfinden</a:t>
            </a:r>
          </a:p>
          <a:p>
            <a:r>
              <a:rPr lang="de-DE" altLang="de-DE"/>
              <a:t>tiefes Wahrnehmen und Erleben</a:t>
            </a:r>
          </a:p>
          <a:p>
            <a:r>
              <a:rPr lang="de-DE" altLang="de-DE"/>
              <a:t>angesprochen von der Schönheit in Natur, Kunst, Musik, Dichtung, Film und Beziehungen</a:t>
            </a:r>
          </a:p>
          <a:p>
            <a:r>
              <a:rPr lang="de-DE" altLang="de-DE"/>
              <a:t>nicht unberührt vom Leid anderer Menschen</a:t>
            </a:r>
          </a:p>
          <a:p>
            <a:r>
              <a:rPr lang="de-DE" altLang="de-DE"/>
              <a:t>sensitiv für das Übernatürliche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CH" altLang="de-DE"/>
              <a:t>„Ich bin sensibel“ – neg.</a:t>
            </a:r>
            <a:endParaRPr lang="de-DE" altLang="de-DE"/>
          </a:p>
        </p:txBody>
      </p:sp>
      <p:sp>
        <p:nvSpPr>
          <p:cNvPr id="18435" name="Rectangle 3"/>
          <p:cNvSpPr>
            <a:spLocks noGrp="1" noChangeArrowheads="1"/>
          </p:cNvSpPr>
          <p:nvPr>
            <p:ph type="body" idx="1"/>
          </p:nvPr>
        </p:nvSpPr>
        <p:spPr/>
        <p:txBody>
          <a:bodyPr rtlCol="0">
            <a:normAutofit fontScale="92500" lnSpcReduction="10000"/>
          </a:bodyPr>
          <a:lstStyle/>
          <a:p>
            <a:pPr fontAlgn="auto">
              <a:spcAft>
                <a:spcPts val="0"/>
              </a:spcAft>
              <a:defRPr/>
            </a:pPr>
            <a:r>
              <a:rPr lang="de-DE" altLang="de-DE" sz="2400"/>
              <a:t>überempfindlich</a:t>
            </a:r>
          </a:p>
          <a:p>
            <a:pPr fontAlgn="auto">
              <a:spcAft>
                <a:spcPts val="0"/>
              </a:spcAft>
              <a:defRPr/>
            </a:pPr>
            <a:r>
              <a:rPr lang="de-DE" altLang="de-DE" sz="2400"/>
              <a:t>verletzlich / vulnerabel</a:t>
            </a:r>
          </a:p>
          <a:p>
            <a:pPr fontAlgn="auto">
              <a:spcAft>
                <a:spcPts val="0"/>
              </a:spcAft>
              <a:defRPr/>
            </a:pPr>
            <a:r>
              <a:rPr lang="de-DE" altLang="de-DE" sz="2400"/>
              <a:t>liest (und spürt) zwischen den Zeilen</a:t>
            </a:r>
          </a:p>
          <a:p>
            <a:pPr fontAlgn="auto">
              <a:spcAft>
                <a:spcPts val="0"/>
              </a:spcAft>
              <a:defRPr/>
            </a:pPr>
            <a:r>
              <a:rPr lang="de-DE" altLang="de-DE" sz="2400"/>
              <a:t>denkt zuviel nach</a:t>
            </a:r>
          </a:p>
          <a:p>
            <a:pPr fontAlgn="auto">
              <a:spcAft>
                <a:spcPts val="0"/>
              </a:spcAft>
              <a:defRPr/>
            </a:pPr>
            <a:r>
              <a:rPr lang="de-DE" altLang="de-DE" sz="2400"/>
              <a:t>introvertiert und schüchtern</a:t>
            </a:r>
          </a:p>
          <a:p>
            <a:pPr fontAlgn="auto">
              <a:spcAft>
                <a:spcPts val="0"/>
              </a:spcAft>
              <a:defRPr/>
            </a:pPr>
            <a:r>
              <a:rPr lang="de-DE" altLang="de-DE" sz="2400"/>
              <a:t>ängstlich</a:t>
            </a:r>
          </a:p>
          <a:p>
            <a:pPr fontAlgn="auto">
              <a:spcAft>
                <a:spcPts val="0"/>
              </a:spcAft>
              <a:defRPr/>
            </a:pPr>
            <a:r>
              <a:rPr lang="de-DE" altLang="de-DE" sz="2400"/>
              <a:t>nicht belastbar / keine Reserven</a:t>
            </a:r>
          </a:p>
          <a:p>
            <a:pPr fontAlgn="auto">
              <a:spcAft>
                <a:spcPts val="0"/>
              </a:spcAft>
              <a:defRPr/>
            </a:pPr>
            <a:r>
              <a:rPr lang="de-DE" altLang="de-DE" sz="2400"/>
              <a:t>schnell an meinen Grenzen</a:t>
            </a:r>
          </a:p>
          <a:p>
            <a:pPr fontAlgn="auto">
              <a:spcAft>
                <a:spcPts val="0"/>
              </a:spcAft>
              <a:defRPr/>
            </a:pPr>
            <a:r>
              <a:rPr lang="de-DE" altLang="de-DE" sz="2400"/>
              <a:t>mir kommt alles zu nah</a:t>
            </a:r>
          </a:p>
          <a:p>
            <a:pPr fontAlgn="auto">
              <a:spcAft>
                <a:spcPts val="0"/>
              </a:spcAft>
              <a:defRPr/>
            </a:pPr>
            <a:r>
              <a:rPr lang="de-DE" altLang="de-DE" sz="2400"/>
              <a:t>ich kann mich nicht wehren</a:t>
            </a:r>
          </a:p>
          <a:p>
            <a:pPr fontAlgn="auto">
              <a:spcAft>
                <a:spcPts val="0"/>
              </a:spcAft>
              <a:defRPr/>
            </a:pPr>
            <a:r>
              <a:rPr lang="de-DE" altLang="de-DE" sz="2400"/>
              <a:t>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CH" altLang="de-DE"/>
              <a:t>„Ich bin sensibel“   --  2</a:t>
            </a:r>
            <a:endParaRPr lang="de-DE" altLang="de-DE"/>
          </a:p>
        </p:txBody>
      </p:sp>
      <p:sp>
        <p:nvSpPr>
          <p:cNvPr id="19459" name="Rectangle 3"/>
          <p:cNvSpPr>
            <a:spLocks noGrp="1" noChangeArrowheads="1"/>
          </p:cNvSpPr>
          <p:nvPr>
            <p:ph type="body" idx="1"/>
          </p:nvPr>
        </p:nvSpPr>
        <p:spPr/>
        <p:txBody>
          <a:bodyPr/>
          <a:lstStyle/>
          <a:p>
            <a:r>
              <a:rPr lang="de-DE" altLang="de-DE"/>
              <a:t>oft von Eindrücken so überwältigt, dass ich nichts mehr sagen kann </a:t>
            </a:r>
          </a:p>
          <a:p>
            <a:r>
              <a:rPr lang="de-DE" altLang="de-DE"/>
              <a:t>ich lese zuviel in jedes Verhaltens des Gegenübers hinein und verarbeite es negativ</a:t>
            </a:r>
          </a:p>
          <a:p>
            <a:r>
              <a:rPr lang="de-DE" altLang="de-DE"/>
              <a:t>Neigung zur Überreaktion</a:t>
            </a:r>
          </a:p>
          <a:p>
            <a:r>
              <a:rPr lang="de-DE" altLang="de-DE"/>
              <a:t>rasch gereizt, verstimmt</a:t>
            </a:r>
          </a:p>
          <a:p>
            <a:r>
              <a:rPr lang="de-DE" altLang="de-DE"/>
              <a:t>körperlich rasch erschöpft</a:t>
            </a:r>
          </a:p>
          <a:p>
            <a:r>
              <a:rPr lang="de-DE" altLang="de-DE"/>
              <a:t>Gefühle schlagen mir rasch auf den Magen</a:t>
            </a:r>
          </a:p>
          <a:p>
            <a:r>
              <a:rPr lang="de-DE" altLang="de-DE"/>
              <a:t>etc.</a:t>
            </a: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5748</Words>
  <Application>Microsoft Office PowerPoint</Application>
  <PresentationFormat>Benutzerdefiniert</PresentationFormat>
  <Paragraphs>400</Paragraphs>
  <Slides>40</Slides>
  <Notes>37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40</vt:i4>
      </vt:variant>
    </vt:vector>
  </HeadingPairs>
  <TitlesOfParts>
    <vt:vector size="47" baseType="lpstr">
      <vt:lpstr>Arial</vt:lpstr>
      <vt:lpstr>Calibri</vt:lpstr>
      <vt:lpstr>Cambria</vt:lpstr>
      <vt:lpstr>Tahoma</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Orchideenkinder</vt:lpstr>
      <vt:lpstr>„Ich bin sensibel“ - positiv</vt:lpstr>
      <vt:lpstr>„Ich bin sensibel“ – neg.</vt:lpstr>
      <vt:lpstr>„Ich bin sensibel“   --  2</vt:lpstr>
      <vt:lpstr>Der sensible Mensch </vt:lpstr>
      <vt:lpstr>Sensible Wahrnehmung</vt:lpstr>
      <vt:lpstr>PowerPoint-Präsentation</vt:lpstr>
      <vt:lpstr>Sensibilität für Musik</vt:lpstr>
      <vt:lpstr>Besonderheiten sensibler Menschen</vt:lpstr>
      <vt:lpstr>Fragebogen Sensibilität (nach E. Aron)</vt:lpstr>
      <vt:lpstr>Fragebogen Sensibilität (nach E. Aron)</vt:lpstr>
      <vt:lpstr>PowerPoint-Präsentation</vt:lpstr>
      <vt:lpstr>Die Wandlung des Neurosebegriffs</vt:lpstr>
      <vt:lpstr>Zwei Betrachtungsweisen</vt:lpstr>
      <vt:lpstr>PowerPoint-Präsentation</vt:lpstr>
      <vt:lpstr>Neue Begriffe</vt:lpstr>
      <vt:lpstr>PowerPoint-Präsentation</vt:lpstr>
      <vt:lpstr>Kennzeichen</vt:lpstr>
      <vt:lpstr>Fliessende Übergänge (Spektrum)</vt:lpstr>
      <vt:lpstr>Entstehungsmodell</vt:lpstr>
      <vt:lpstr>Mögliche Folgekrankheiten</vt:lpstr>
      <vt:lpstr>Verlaufsformen</vt:lpstr>
      <vt:lpstr>Sensibilität und Glaube</vt:lpstr>
      <vt:lpstr>Spannungsfelder</vt:lpstr>
      <vt:lpstr>Sensible Menschen</vt:lpstr>
      <vt:lpstr>Henri Nouwen</vt:lpstr>
      <vt:lpstr>Verwundet sein - gesegnet sein?</vt:lpstr>
      <vt:lpstr>Henri Nouwen</vt:lpstr>
      <vt:lpstr>Gottesbild und Persönlichkeit</vt:lpstr>
      <vt:lpstr>Ziel: Mit Grenzen leben</vt:lpstr>
      <vt:lpstr>PowerPoint-Präsentation</vt:lpstr>
      <vt:lpstr>Ein Gebet um Sensibilität</vt:lpstr>
      <vt:lpstr>Gebet</vt:lpstr>
      <vt:lpstr>Das Buch zum Thema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Hochsensiblität Krankheit Bewältigung Spirituallität</dc:title>
  <dc:creator>Samuel Pfeifer</dc:creator>
  <cp:lastModifiedBy>Samuel Pfeifer</cp:lastModifiedBy>
  <cp:revision>12</cp:revision>
  <dcterms:created xsi:type="dcterms:W3CDTF">2016-03-04T10:48:03Z</dcterms:created>
  <dcterms:modified xsi:type="dcterms:W3CDTF">2017-02-11T14:35:14Z</dcterms:modified>
</cp:coreProperties>
</file>