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1"/>
  </p:notesMasterIdLst>
  <p:handoutMasterIdLst>
    <p:handoutMasterId r:id="rId102"/>
  </p:handoutMasterIdLst>
  <p:sldIdLst>
    <p:sldId id="290" r:id="rId2"/>
    <p:sldId id="392" r:id="rId3"/>
    <p:sldId id="347" r:id="rId4"/>
    <p:sldId id="385" r:id="rId5"/>
    <p:sldId id="348" r:id="rId6"/>
    <p:sldId id="311" r:id="rId7"/>
    <p:sldId id="289" r:id="rId8"/>
    <p:sldId id="329" r:id="rId9"/>
    <p:sldId id="332" r:id="rId10"/>
    <p:sldId id="377" r:id="rId11"/>
    <p:sldId id="375" r:id="rId12"/>
    <p:sldId id="376" r:id="rId13"/>
    <p:sldId id="341" r:id="rId14"/>
    <p:sldId id="331" r:id="rId15"/>
    <p:sldId id="342" r:id="rId16"/>
    <p:sldId id="344" r:id="rId17"/>
    <p:sldId id="333" r:id="rId18"/>
    <p:sldId id="334" r:id="rId19"/>
    <p:sldId id="335" r:id="rId20"/>
    <p:sldId id="338" r:id="rId21"/>
    <p:sldId id="339" r:id="rId22"/>
    <p:sldId id="380" r:id="rId23"/>
    <p:sldId id="381" r:id="rId24"/>
    <p:sldId id="340" r:id="rId25"/>
    <p:sldId id="346" r:id="rId26"/>
    <p:sldId id="319" r:id="rId27"/>
    <p:sldId id="320" r:id="rId28"/>
    <p:sldId id="328" r:id="rId29"/>
    <p:sldId id="321" r:id="rId30"/>
    <p:sldId id="323" r:id="rId31"/>
    <p:sldId id="325" r:id="rId32"/>
    <p:sldId id="326" r:id="rId33"/>
    <p:sldId id="327" r:id="rId34"/>
    <p:sldId id="378" r:id="rId35"/>
    <p:sldId id="379" r:id="rId36"/>
    <p:sldId id="349" r:id="rId37"/>
    <p:sldId id="350" r:id="rId38"/>
    <p:sldId id="351" r:id="rId39"/>
    <p:sldId id="352" r:id="rId40"/>
    <p:sldId id="353" r:id="rId41"/>
    <p:sldId id="354" r:id="rId42"/>
    <p:sldId id="355" r:id="rId43"/>
    <p:sldId id="356" r:id="rId44"/>
    <p:sldId id="357" r:id="rId45"/>
    <p:sldId id="358" r:id="rId46"/>
    <p:sldId id="359" r:id="rId47"/>
    <p:sldId id="360" r:id="rId48"/>
    <p:sldId id="361" r:id="rId49"/>
    <p:sldId id="362" r:id="rId50"/>
    <p:sldId id="363" r:id="rId51"/>
    <p:sldId id="364" r:id="rId52"/>
    <p:sldId id="365" r:id="rId53"/>
    <p:sldId id="366" r:id="rId54"/>
    <p:sldId id="367" r:id="rId55"/>
    <p:sldId id="370" r:id="rId56"/>
    <p:sldId id="374" r:id="rId57"/>
    <p:sldId id="371" r:id="rId58"/>
    <p:sldId id="372" r:id="rId59"/>
    <p:sldId id="373" r:id="rId60"/>
    <p:sldId id="418" r:id="rId61"/>
    <p:sldId id="419" r:id="rId62"/>
    <p:sldId id="420" r:id="rId63"/>
    <p:sldId id="421" r:id="rId64"/>
    <p:sldId id="422" r:id="rId65"/>
    <p:sldId id="423" r:id="rId66"/>
    <p:sldId id="424" r:id="rId67"/>
    <p:sldId id="425" r:id="rId68"/>
    <p:sldId id="426" r:id="rId69"/>
    <p:sldId id="427" r:id="rId70"/>
    <p:sldId id="428" r:id="rId71"/>
    <p:sldId id="429" r:id="rId72"/>
    <p:sldId id="430" r:id="rId73"/>
    <p:sldId id="431" r:id="rId74"/>
    <p:sldId id="394" r:id="rId75"/>
    <p:sldId id="395" r:id="rId76"/>
    <p:sldId id="396" r:id="rId77"/>
    <p:sldId id="397" r:id="rId78"/>
    <p:sldId id="398" r:id="rId79"/>
    <p:sldId id="399" r:id="rId80"/>
    <p:sldId id="400" r:id="rId81"/>
    <p:sldId id="401" r:id="rId82"/>
    <p:sldId id="402" r:id="rId83"/>
    <p:sldId id="403" r:id="rId84"/>
    <p:sldId id="404" r:id="rId85"/>
    <p:sldId id="405" r:id="rId86"/>
    <p:sldId id="406" r:id="rId87"/>
    <p:sldId id="407" r:id="rId88"/>
    <p:sldId id="408" r:id="rId89"/>
    <p:sldId id="409" r:id="rId90"/>
    <p:sldId id="410" r:id="rId91"/>
    <p:sldId id="411" r:id="rId92"/>
    <p:sldId id="412" r:id="rId93"/>
    <p:sldId id="413" r:id="rId94"/>
    <p:sldId id="414" r:id="rId95"/>
    <p:sldId id="415" r:id="rId96"/>
    <p:sldId id="416" r:id="rId97"/>
    <p:sldId id="417" r:id="rId98"/>
    <p:sldId id="433" r:id="rId99"/>
    <p:sldId id="432" r:id="rId100"/>
  </p:sldIdLst>
  <p:sldSz cx="9721850" cy="6858000"/>
  <p:notesSz cx="6873875" cy="10063163"/>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FF9933"/>
    <a:srgbClr val="EAEAEA"/>
    <a:srgbClr val="FFCC00"/>
    <a:srgbClr val="FF0000"/>
    <a:srgbClr val="FFFF99"/>
    <a:srgbClr val="000099"/>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03" autoAdjust="0"/>
    <p:restoredTop sz="82128" autoAdjust="0"/>
  </p:normalViewPr>
  <p:slideViewPr>
    <p:cSldViewPr>
      <p:cViewPr>
        <p:scale>
          <a:sx n="86" d="100"/>
          <a:sy n="86" d="100"/>
        </p:scale>
        <p:origin x="-1110" y="-438"/>
      </p:cViewPr>
      <p:guideLst>
        <p:guide orient="horz" pos="1824"/>
        <p:guide pos="9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112"/>
    </p:cViewPr>
  </p:sorterViewPr>
  <p:notesViewPr>
    <p:cSldViewPr>
      <p:cViewPr>
        <p:scale>
          <a:sx n="100" d="100"/>
          <a:sy n="100" d="100"/>
        </p:scale>
        <p:origin x="-845" y="3869"/>
      </p:cViewPr>
      <p:guideLst>
        <p:guide orient="horz" pos="3169"/>
        <p:guide pos="2165"/>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5" name="Rectangle 5"/>
          <p:cNvSpPr>
            <a:spLocks noGrp="1" noChangeArrowheads="1"/>
          </p:cNvSpPr>
          <p:nvPr>
            <p:ph type="sldNum" sz="quarter" idx="3"/>
          </p:nvPr>
        </p:nvSpPr>
        <p:spPr bwMode="auto">
          <a:xfrm>
            <a:off x="3508375" y="9342438"/>
            <a:ext cx="29781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b" anchorCtr="0" compatLnSpc="1">
            <a:prstTxWarp prst="textNoShape">
              <a:avLst/>
            </a:prstTxWarp>
          </a:bodyPr>
          <a:lstStyle>
            <a:lvl1pPr algn="r" defTabSz="933450">
              <a:defRPr sz="1200"/>
            </a:lvl1pPr>
          </a:lstStyle>
          <a:p>
            <a:fld id="{BBAAE995-B85D-4E2C-83A0-40AACB4C0125}" type="slidenum">
              <a:rPr lang="en-US"/>
              <a:pPr/>
              <a:t>‹Nr.›</a:t>
            </a:fld>
            <a:endParaRPr lang="en-US"/>
          </a:p>
        </p:txBody>
      </p:sp>
      <p:sp>
        <p:nvSpPr>
          <p:cNvPr id="10246" name="Text Box 6"/>
          <p:cNvSpPr txBox="1">
            <a:spLocks noChangeArrowheads="1"/>
          </p:cNvSpPr>
          <p:nvPr/>
        </p:nvSpPr>
        <p:spPr bwMode="auto">
          <a:xfrm>
            <a:off x="3581400" y="200025"/>
            <a:ext cx="2951881" cy="371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269" tIns="46634" rIns="93269" bIns="46634">
            <a:spAutoFit/>
          </a:bodyPr>
          <a:lstStyle>
            <a:lvl1pPr defTabSz="933450">
              <a:defRPr sz="2400">
                <a:solidFill>
                  <a:schemeClr val="tx1"/>
                </a:solidFill>
                <a:latin typeface="Times New Roman" pitchFamily="18" charset="0"/>
              </a:defRPr>
            </a:lvl1pPr>
            <a:lvl2pPr marL="466725" defTabSz="933450">
              <a:defRPr sz="2400">
                <a:solidFill>
                  <a:schemeClr val="tx1"/>
                </a:solidFill>
                <a:latin typeface="Times New Roman" pitchFamily="18" charset="0"/>
              </a:defRPr>
            </a:lvl2pPr>
            <a:lvl3pPr marL="933450" defTabSz="933450">
              <a:defRPr sz="2400">
                <a:solidFill>
                  <a:schemeClr val="tx1"/>
                </a:solidFill>
                <a:latin typeface="Times New Roman" pitchFamily="18" charset="0"/>
              </a:defRPr>
            </a:lvl3pPr>
            <a:lvl4pPr marL="1398588" defTabSz="933450">
              <a:defRPr sz="2400">
                <a:solidFill>
                  <a:schemeClr val="tx1"/>
                </a:solidFill>
                <a:latin typeface="Times New Roman" pitchFamily="18" charset="0"/>
              </a:defRPr>
            </a:lvl4pPr>
            <a:lvl5pPr marL="1865313" defTabSz="933450">
              <a:defRPr sz="2400">
                <a:solidFill>
                  <a:schemeClr val="tx1"/>
                </a:solidFill>
                <a:latin typeface="Times New Roman" pitchFamily="18" charset="0"/>
              </a:defRPr>
            </a:lvl5pPr>
            <a:lvl6pPr marL="2322513" defTabSz="933450" eaLnBrk="0" fontAlgn="base" hangingPunct="0">
              <a:spcBef>
                <a:spcPct val="0"/>
              </a:spcBef>
              <a:spcAft>
                <a:spcPct val="0"/>
              </a:spcAft>
              <a:defRPr sz="2400">
                <a:solidFill>
                  <a:schemeClr val="tx1"/>
                </a:solidFill>
                <a:latin typeface="Times New Roman" pitchFamily="18" charset="0"/>
              </a:defRPr>
            </a:lvl6pPr>
            <a:lvl7pPr marL="2779713" defTabSz="933450" eaLnBrk="0" fontAlgn="base" hangingPunct="0">
              <a:spcBef>
                <a:spcPct val="0"/>
              </a:spcBef>
              <a:spcAft>
                <a:spcPct val="0"/>
              </a:spcAft>
              <a:defRPr sz="2400">
                <a:solidFill>
                  <a:schemeClr val="tx1"/>
                </a:solidFill>
                <a:latin typeface="Times New Roman" pitchFamily="18" charset="0"/>
              </a:defRPr>
            </a:lvl7pPr>
            <a:lvl8pPr marL="3236913" defTabSz="933450" eaLnBrk="0" fontAlgn="base" hangingPunct="0">
              <a:spcBef>
                <a:spcPct val="0"/>
              </a:spcBef>
              <a:spcAft>
                <a:spcPct val="0"/>
              </a:spcAft>
              <a:defRPr sz="2400">
                <a:solidFill>
                  <a:schemeClr val="tx1"/>
                </a:solidFill>
                <a:latin typeface="Times New Roman" pitchFamily="18" charset="0"/>
              </a:defRPr>
            </a:lvl8pPr>
            <a:lvl9pPr marL="3694113" defTabSz="933450" eaLnBrk="0" fontAlgn="base" hangingPunct="0">
              <a:spcBef>
                <a:spcPct val="0"/>
              </a:spcBef>
              <a:spcAft>
                <a:spcPct val="0"/>
              </a:spcAft>
              <a:defRPr sz="2400">
                <a:solidFill>
                  <a:schemeClr val="tx1"/>
                </a:solidFill>
                <a:latin typeface="Times New Roman" pitchFamily="18" charset="0"/>
              </a:defRPr>
            </a:lvl9pPr>
          </a:lstStyle>
          <a:p>
            <a:pPr>
              <a:spcBef>
                <a:spcPts val="0"/>
              </a:spcBef>
            </a:pPr>
            <a:r>
              <a:rPr lang="de-CH" sz="900" dirty="0">
                <a:latin typeface="Arial Unicode MS" pitchFamily="34" charset="-128"/>
              </a:rPr>
              <a:t>Dr. Samuel Pfeifer</a:t>
            </a:r>
          </a:p>
          <a:p>
            <a:pPr>
              <a:spcBef>
                <a:spcPts val="0"/>
              </a:spcBef>
            </a:pPr>
            <a:r>
              <a:rPr lang="de-CH" sz="900" b="1" dirty="0" smtClean="0">
                <a:latin typeface="Arial Unicode MS" pitchFamily="34" charset="-128"/>
              </a:rPr>
              <a:t>Brennen ohne Auszubrennen – IGNIS 2012</a:t>
            </a:r>
          </a:p>
        </p:txBody>
      </p:sp>
      <p:sp>
        <p:nvSpPr>
          <p:cNvPr id="10247" name="Text Box 7"/>
          <p:cNvSpPr txBox="1">
            <a:spLocks noChangeArrowheads="1"/>
          </p:cNvSpPr>
          <p:nvPr/>
        </p:nvSpPr>
        <p:spPr bwMode="auto">
          <a:xfrm>
            <a:off x="404813" y="9564688"/>
            <a:ext cx="3465512" cy="371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69" tIns="46634" rIns="93269" bIns="46634">
            <a:spAutoFit/>
          </a:bodyPr>
          <a:lstStyle>
            <a:lvl1pPr defTabSz="933450">
              <a:defRPr sz="2400">
                <a:solidFill>
                  <a:schemeClr val="tx1"/>
                </a:solidFill>
                <a:latin typeface="Times New Roman" pitchFamily="18" charset="0"/>
              </a:defRPr>
            </a:lvl1pPr>
            <a:lvl2pPr marL="466725" defTabSz="933450">
              <a:defRPr sz="2400">
                <a:solidFill>
                  <a:schemeClr val="tx1"/>
                </a:solidFill>
                <a:latin typeface="Times New Roman" pitchFamily="18" charset="0"/>
              </a:defRPr>
            </a:lvl2pPr>
            <a:lvl3pPr marL="933450" defTabSz="933450">
              <a:defRPr sz="2400">
                <a:solidFill>
                  <a:schemeClr val="tx1"/>
                </a:solidFill>
                <a:latin typeface="Times New Roman" pitchFamily="18" charset="0"/>
              </a:defRPr>
            </a:lvl3pPr>
            <a:lvl4pPr marL="1398588" defTabSz="933450">
              <a:defRPr sz="2400">
                <a:solidFill>
                  <a:schemeClr val="tx1"/>
                </a:solidFill>
                <a:latin typeface="Times New Roman" pitchFamily="18" charset="0"/>
              </a:defRPr>
            </a:lvl4pPr>
            <a:lvl5pPr marL="1865313" defTabSz="933450">
              <a:defRPr sz="2400">
                <a:solidFill>
                  <a:schemeClr val="tx1"/>
                </a:solidFill>
                <a:latin typeface="Times New Roman" pitchFamily="18" charset="0"/>
              </a:defRPr>
            </a:lvl5pPr>
            <a:lvl6pPr marL="2322513" defTabSz="933450" eaLnBrk="0" fontAlgn="base" hangingPunct="0">
              <a:spcBef>
                <a:spcPct val="0"/>
              </a:spcBef>
              <a:spcAft>
                <a:spcPct val="0"/>
              </a:spcAft>
              <a:defRPr sz="2400">
                <a:solidFill>
                  <a:schemeClr val="tx1"/>
                </a:solidFill>
                <a:latin typeface="Times New Roman" pitchFamily="18" charset="0"/>
              </a:defRPr>
            </a:lvl6pPr>
            <a:lvl7pPr marL="2779713" defTabSz="933450" eaLnBrk="0" fontAlgn="base" hangingPunct="0">
              <a:spcBef>
                <a:spcPct val="0"/>
              </a:spcBef>
              <a:spcAft>
                <a:spcPct val="0"/>
              </a:spcAft>
              <a:defRPr sz="2400">
                <a:solidFill>
                  <a:schemeClr val="tx1"/>
                </a:solidFill>
                <a:latin typeface="Times New Roman" pitchFamily="18" charset="0"/>
              </a:defRPr>
            </a:lvl7pPr>
            <a:lvl8pPr marL="3236913" defTabSz="933450" eaLnBrk="0" fontAlgn="base" hangingPunct="0">
              <a:spcBef>
                <a:spcPct val="0"/>
              </a:spcBef>
              <a:spcAft>
                <a:spcPct val="0"/>
              </a:spcAft>
              <a:defRPr sz="2400">
                <a:solidFill>
                  <a:schemeClr val="tx1"/>
                </a:solidFill>
                <a:latin typeface="Times New Roman" pitchFamily="18" charset="0"/>
              </a:defRPr>
            </a:lvl8pPr>
            <a:lvl9pPr marL="3694113" defTabSz="93345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de-CH" sz="900" dirty="0" smtClean="0">
                <a:latin typeface="Arial Unicode MS" pitchFamily="34" charset="-128"/>
              </a:rPr>
              <a:t>Download als </a:t>
            </a:r>
            <a:r>
              <a:rPr lang="de-CH" sz="900" dirty="0" err="1" smtClean="0">
                <a:latin typeface="Arial Unicode MS" pitchFamily="34" charset="-128"/>
              </a:rPr>
              <a:t>Powerpoint</a:t>
            </a:r>
            <a:r>
              <a:rPr lang="de-CH" sz="900" dirty="0" smtClean="0">
                <a:latin typeface="Arial Unicode MS" pitchFamily="34" charset="-128"/>
              </a:rPr>
              <a:t> mit CODE (über 2000 Folien):   </a:t>
            </a:r>
            <a:r>
              <a:rPr lang="de-CH" sz="900" b="1" dirty="0">
                <a:latin typeface="Arial Unicode MS" pitchFamily="34" charset="-128"/>
              </a:rPr>
              <a:t>www.seminare-ps.net</a:t>
            </a:r>
            <a:endParaRPr lang="de-DE" sz="900" b="1" dirty="0">
              <a:latin typeface="Arial Unicode MS" pitchFamily="34" charset="-128"/>
            </a:endParaRPr>
          </a:p>
        </p:txBody>
      </p:sp>
    </p:spTree>
    <p:extLst>
      <p:ext uri="{BB962C8B-B14F-4D97-AF65-F5344CB8AC3E}">
        <p14:creationId xmlns:p14="http://schemas.microsoft.com/office/powerpoint/2010/main" val="2242348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815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69" tIns="46634" rIns="93269" bIns="46634" numCol="1" anchor="t" anchorCtr="0" compatLnSpc="1">
            <a:prstTxWarp prst="textNoShape">
              <a:avLst/>
            </a:prstTxWarp>
          </a:bodyPr>
          <a:lstStyle>
            <a:lvl1pPr defTabSz="933450">
              <a:defRPr sz="1200"/>
            </a:lvl1pPr>
          </a:lstStyle>
          <a:p>
            <a:endParaRPr lang="de-CH"/>
          </a:p>
        </p:txBody>
      </p:sp>
      <p:sp>
        <p:nvSpPr>
          <p:cNvPr id="44035" name="Rectangle 3"/>
          <p:cNvSpPr>
            <a:spLocks noGrp="1" noChangeArrowheads="1"/>
          </p:cNvSpPr>
          <p:nvPr>
            <p:ph type="dt" idx="1"/>
          </p:nvPr>
        </p:nvSpPr>
        <p:spPr bwMode="auto">
          <a:xfrm>
            <a:off x="3894138" y="0"/>
            <a:ext cx="297815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69" tIns="46634" rIns="93269" bIns="46634" numCol="1" anchor="t" anchorCtr="0" compatLnSpc="1">
            <a:prstTxWarp prst="textNoShape">
              <a:avLst/>
            </a:prstTxWarp>
          </a:bodyPr>
          <a:lstStyle>
            <a:lvl1pPr algn="r" defTabSz="933450">
              <a:defRPr sz="1200"/>
            </a:lvl1pPr>
          </a:lstStyle>
          <a:p>
            <a:endParaRPr lang="de-CH"/>
          </a:p>
        </p:txBody>
      </p:sp>
      <p:sp>
        <p:nvSpPr>
          <p:cNvPr id="44036" name="Rectangle 4"/>
          <p:cNvSpPr>
            <a:spLocks noGrp="1" noRot="1" noChangeAspect="1" noChangeArrowheads="1" noTextEdit="1"/>
          </p:cNvSpPr>
          <p:nvPr>
            <p:ph type="sldImg" idx="2"/>
          </p:nvPr>
        </p:nvSpPr>
        <p:spPr bwMode="auto">
          <a:xfrm>
            <a:off x="763588" y="755650"/>
            <a:ext cx="5346700" cy="37719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4037" name="Rectangle 5"/>
          <p:cNvSpPr>
            <a:spLocks noGrp="1" noChangeArrowheads="1"/>
          </p:cNvSpPr>
          <p:nvPr>
            <p:ph type="body" sz="quarter" idx="3"/>
          </p:nvPr>
        </p:nvSpPr>
        <p:spPr bwMode="auto">
          <a:xfrm>
            <a:off x="687388" y="4779963"/>
            <a:ext cx="5499100" cy="452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69" tIns="46634" rIns="93269" bIns="46634"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44038" name="Rectangle 6"/>
          <p:cNvSpPr>
            <a:spLocks noGrp="1" noChangeArrowheads="1"/>
          </p:cNvSpPr>
          <p:nvPr>
            <p:ph type="ftr" sz="quarter" idx="4"/>
          </p:nvPr>
        </p:nvSpPr>
        <p:spPr bwMode="auto">
          <a:xfrm>
            <a:off x="0" y="9558338"/>
            <a:ext cx="29781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69" tIns="46634" rIns="93269" bIns="46634" numCol="1" anchor="b" anchorCtr="0" compatLnSpc="1">
            <a:prstTxWarp prst="textNoShape">
              <a:avLst/>
            </a:prstTxWarp>
          </a:bodyPr>
          <a:lstStyle>
            <a:lvl1pPr defTabSz="933450">
              <a:defRPr sz="1200"/>
            </a:lvl1pPr>
          </a:lstStyle>
          <a:p>
            <a:endParaRPr lang="de-CH"/>
          </a:p>
        </p:txBody>
      </p:sp>
      <p:sp>
        <p:nvSpPr>
          <p:cNvPr id="44039" name="Rectangle 7"/>
          <p:cNvSpPr>
            <a:spLocks noGrp="1" noChangeArrowheads="1"/>
          </p:cNvSpPr>
          <p:nvPr>
            <p:ph type="sldNum" sz="quarter" idx="5"/>
          </p:nvPr>
        </p:nvSpPr>
        <p:spPr bwMode="auto">
          <a:xfrm>
            <a:off x="3894138" y="9558338"/>
            <a:ext cx="29781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69" tIns="46634" rIns="93269" bIns="46634" numCol="1" anchor="b" anchorCtr="0" compatLnSpc="1">
            <a:prstTxWarp prst="textNoShape">
              <a:avLst/>
            </a:prstTxWarp>
          </a:bodyPr>
          <a:lstStyle>
            <a:lvl1pPr algn="r" defTabSz="933450">
              <a:defRPr sz="1200"/>
            </a:lvl1pPr>
          </a:lstStyle>
          <a:p>
            <a:fld id="{8EB75E33-5658-4400-A20C-AFB4D85499C8}" type="slidenum">
              <a:rPr lang="de-CH"/>
              <a:pPr/>
              <a:t>‹Nr.›</a:t>
            </a:fld>
            <a:endParaRPr lang="de-CH"/>
          </a:p>
        </p:txBody>
      </p:sp>
    </p:spTree>
    <p:extLst>
      <p:ext uri="{BB962C8B-B14F-4D97-AF65-F5344CB8AC3E}">
        <p14:creationId xmlns:p14="http://schemas.microsoft.com/office/powerpoint/2010/main" val="19461827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de.wikipedia.org/wiki/Server" TargetMode="External"/><Relationship Id="rId3" Type="http://schemas.openxmlformats.org/officeDocument/2006/relationships/hyperlink" Target="http://de.wikipedia.org/wiki/Spannungsabfall" TargetMode="External"/><Relationship Id="rId7" Type="http://schemas.openxmlformats.org/officeDocument/2006/relationships/hyperlink" Target="http://de.wikipedia.org/wiki/Stromausfall"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de.wikipedia.org/wiki/Kettenreaktion" TargetMode="External"/><Relationship Id="rId5" Type="http://schemas.openxmlformats.org/officeDocument/2006/relationships/hyperlink" Target="http://de.wikipedia.org/wiki/Elektrizit%C3%A4tswerk" TargetMode="External"/><Relationship Id="rId10" Type="http://schemas.openxmlformats.org/officeDocument/2006/relationships/hyperlink" Target="http://de.wikipedia.org/wiki/Mikroprozessor" TargetMode="External"/><Relationship Id="rId4" Type="http://schemas.openxmlformats.org/officeDocument/2006/relationships/hyperlink" Target="http://de.wikipedia.org/wiki/Elektrischer_Strom" TargetMode="External"/><Relationship Id="rId9" Type="http://schemas.openxmlformats.org/officeDocument/2006/relationships/hyperlink" Target="http://de.wikipedia.org/wiki/Microcontroller"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D93DC5-0DBC-4E93-A870-90CCF1A6C76D}" type="slidenum">
              <a:rPr lang="de-CH"/>
              <a:pPr/>
              <a:t>1</a:t>
            </a:fld>
            <a:endParaRPr lang="de-CH"/>
          </a:p>
        </p:txBody>
      </p:sp>
      <p:sp>
        <p:nvSpPr>
          <p:cNvPr id="87042" name="Rectangle 2"/>
          <p:cNvSpPr>
            <a:spLocks noGrp="1" noRot="1" noChangeAspect="1" noChangeArrowheads="1" noTextEdit="1"/>
          </p:cNvSpPr>
          <p:nvPr>
            <p:ph type="sldImg"/>
          </p:nvPr>
        </p:nvSpPr>
        <p:spPr>
          <a:xfrm>
            <a:off x="763588" y="755650"/>
            <a:ext cx="5346700" cy="3771900"/>
          </a:xfrm>
          <a:ln/>
        </p:spPr>
      </p:sp>
      <p:sp>
        <p:nvSpPr>
          <p:cNvPr id="8704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B53231-5EFF-46F0-8972-2F2B16A4127C}" type="slidenum">
              <a:rPr lang="de-CH"/>
              <a:pPr/>
              <a:t>17</a:t>
            </a:fld>
            <a:endParaRPr lang="de-CH"/>
          </a:p>
        </p:txBody>
      </p:sp>
      <p:sp>
        <p:nvSpPr>
          <p:cNvPr id="162818" name="Rectangle 2"/>
          <p:cNvSpPr>
            <a:spLocks noGrp="1" noRot="1" noChangeAspect="1" noChangeArrowheads="1" noTextEdit="1"/>
          </p:cNvSpPr>
          <p:nvPr>
            <p:ph type="sldImg"/>
          </p:nvPr>
        </p:nvSpPr>
        <p:spPr>
          <a:xfrm>
            <a:off x="765175" y="755650"/>
            <a:ext cx="5345113" cy="3771900"/>
          </a:xfrm>
          <a:ln/>
        </p:spPr>
      </p:sp>
      <p:sp>
        <p:nvSpPr>
          <p:cNvPr id="16281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BE4190-D742-4963-8C12-DF1A3E55C723}" type="slidenum">
              <a:rPr lang="de-CH"/>
              <a:pPr/>
              <a:t>20</a:t>
            </a:fld>
            <a:endParaRPr lang="de-CH"/>
          </a:p>
        </p:txBody>
      </p:sp>
      <p:sp>
        <p:nvSpPr>
          <p:cNvPr id="163842" name="Rectangle 2"/>
          <p:cNvSpPr>
            <a:spLocks noGrp="1" noRot="1" noChangeAspect="1" noChangeArrowheads="1" noTextEdit="1"/>
          </p:cNvSpPr>
          <p:nvPr>
            <p:ph type="sldImg"/>
          </p:nvPr>
        </p:nvSpPr>
        <p:spPr>
          <a:xfrm>
            <a:off x="765175" y="755650"/>
            <a:ext cx="5345113" cy="3771900"/>
          </a:xfrm>
          <a:ln/>
        </p:spPr>
      </p:sp>
      <p:sp>
        <p:nvSpPr>
          <p:cNvPr id="16384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7A4F58-4140-4957-8F98-1DF24A750FE2}" type="slidenum">
              <a:rPr lang="de-CH"/>
              <a:pPr/>
              <a:t>21</a:t>
            </a:fld>
            <a:endParaRPr lang="de-CH"/>
          </a:p>
        </p:txBody>
      </p:sp>
      <p:sp>
        <p:nvSpPr>
          <p:cNvPr id="187394" name="Rectangle 2"/>
          <p:cNvSpPr>
            <a:spLocks noGrp="1" noRot="1" noChangeAspect="1" noChangeArrowheads="1" noTextEdit="1"/>
          </p:cNvSpPr>
          <p:nvPr>
            <p:ph type="sldImg"/>
          </p:nvPr>
        </p:nvSpPr>
        <p:spPr>
          <a:xfrm>
            <a:off x="763588" y="755650"/>
            <a:ext cx="5346700" cy="3771900"/>
          </a:xfrm>
          <a:ln/>
        </p:spPr>
      </p:sp>
      <p:sp>
        <p:nvSpPr>
          <p:cNvPr id="187395" name="Rectangle 3"/>
          <p:cNvSpPr>
            <a:spLocks noGrp="1" noChangeArrowheads="1"/>
          </p:cNvSpPr>
          <p:nvPr>
            <p:ph type="body" idx="1"/>
          </p:nvPr>
        </p:nvSpPr>
        <p:spPr>
          <a:xfrm>
            <a:off x="916107" y="4779495"/>
            <a:ext cx="5041661" cy="4528189"/>
          </a:xfrm>
        </p:spPr>
        <p:txBody>
          <a:bodyPr/>
          <a:lstStyle/>
          <a:p>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33790">
              <a:defRPr sz="2300">
                <a:solidFill>
                  <a:schemeClr val="tx1"/>
                </a:solidFill>
                <a:latin typeface="Times New Roman" pitchFamily="18" charset="0"/>
              </a:defRPr>
            </a:lvl1pPr>
            <a:lvl2pPr marL="725936" indent="-279206" defTabSz="933790">
              <a:defRPr sz="2300">
                <a:solidFill>
                  <a:schemeClr val="tx1"/>
                </a:solidFill>
                <a:latin typeface="Times New Roman" pitchFamily="18" charset="0"/>
              </a:defRPr>
            </a:lvl2pPr>
            <a:lvl3pPr marL="1116825" indent="-223365" defTabSz="933790">
              <a:defRPr sz="2300">
                <a:solidFill>
                  <a:schemeClr val="tx1"/>
                </a:solidFill>
                <a:latin typeface="Times New Roman" pitchFamily="18" charset="0"/>
              </a:defRPr>
            </a:lvl3pPr>
            <a:lvl4pPr marL="1563555" indent="-223365" defTabSz="933790">
              <a:defRPr sz="2300">
                <a:solidFill>
                  <a:schemeClr val="tx1"/>
                </a:solidFill>
                <a:latin typeface="Times New Roman" pitchFamily="18" charset="0"/>
              </a:defRPr>
            </a:lvl4pPr>
            <a:lvl5pPr marL="2010286" indent="-223365" defTabSz="933790">
              <a:defRPr sz="2300">
                <a:solidFill>
                  <a:schemeClr val="tx1"/>
                </a:solidFill>
                <a:latin typeface="Times New Roman" pitchFamily="18" charset="0"/>
              </a:defRPr>
            </a:lvl5pPr>
            <a:lvl6pPr marL="2457016" indent="-223365" defTabSz="933790" eaLnBrk="0" fontAlgn="base" hangingPunct="0">
              <a:spcBef>
                <a:spcPct val="0"/>
              </a:spcBef>
              <a:spcAft>
                <a:spcPct val="0"/>
              </a:spcAft>
              <a:defRPr sz="2300">
                <a:solidFill>
                  <a:schemeClr val="tx1"/>
                </a:solidFill>
                <a:latin typeface="Times New Roman" pitchFamily="18" charset="0"/>
              </a:defRPr>
            </a:lvl6pPr>
            <a:lvl7pPr marL="2903746" indent="-223365" defTabSz="933790" eaLnBrk="0" fontAlgn="base" hangingPunct="0">
              <a:spcBef>
                <a:spcPct val="0"/>
              </a:spcBef>
              <a:spcAft>
                <a:spcPct val="0"/>
              </a:spcAft>
              <a:defRPr sz="2300">
                <a:solidFill>
                  <a:schemeClr val="tx1"/>
                </a:solidFill>
                <a:latin typeface="Times New Roman" pitchFamily="18" charset="0"/>
              </a:defRPr>
            </a:lvl7pPr>
            <a:lvl8pPr marL="3350476" indent="-223365" defTabSz="933790" eaLnBrk="0" fontAlgn="base" hangingPunct="0">
              <a:spcBef>
                <a:spcPct val="0"/>
              </a:spcBef>
              <a:spcAft>
                <a:spcPct val="0"/>
              </a:spcAft>
              <a:defRPr sz="2300">
                <a:solidFill>
                  <a:schemeClr val="tx1"/>
                </a:solidFill>
                <a:latin typeface="Times New Roman" pitchFamily="18" charset="0"/>
              </a:defRPr>
            </a:lvl8pPr>
            <a:lvl9pPr marL="3797206" indent="-223365" defTabSz="933790" eaLnBrk="0" fontAlgn="base" hangingPunct="0">
              <a:spcBef>
                <a:spcPct val="0"/>
              </a:spcBef>
              <a:spcAft>
                <a:spcPct val="0"/>
              </a:spcAft>
              <a:defRPr sz="2300">
                <a:solidFill>
                  <a:schemeClr val="tx1"/>
                </a:solidFill>
                <a:latin typeface="Times New Roman" pitchFamily="18" charset="0"/>
              </a:defRPr>
            </a:lvl9pPr>
          </a:lstStyle>
          <a:p>
            <a:fld id="{ADE2FC48-213B-4FA8-BEC1-4D067583D94C}" type="slidenum">
              <a:rPr lang="de-CH" sz="1200"/>
              <a:pPr/>
              <a:t>22</a:t>
            </a:fld>
            <a:endParaRPr lang="de-CH" sz="1200"/>
          </a:p>
        </p:txBody>
      </p:sp>
      <p:sp>
        <p:nvSpPr>
          <p:cNvPr id="89091" name="Rectangle 2"/>
          <p:cNvSpPr>
            <a:spLocks noGrp="1" noRot="1" noChangeAspect="1" noChangeArrowheads="1" noTextEdit="1"/>
          </p:cNvSpPr>
          <p:nvPr>
            <p:ph type="sldImg"/>
          </p:nvPr>
        </p:nvSpPr>
        <p:spPr>
          <a:xfrm>
            <a:off x="763588" y="755650"/>
            <a:ext cx="5346700" cy="3771900"/>
          </a:xfrm>
          <a:ln/>
        </p:spPr>
      </p:sp>
      <p:sp>
        <p:nvSpPr>
          <p:cNvPr id="89092" name="Rectangle 3"/>
          <p:cNvSpPr>
            <a:spLocks noGrp="1" noChangeArrowheads="1"/>
          </p:cNvSpPr>
          <p:nvPr>
            <p:ph type="body" idx="1"/>
          </p:nvPr>
        </p:nvSpPr>
        <p:spPr>
          <a:noFill/>
        </p:spPr>
        <p:txBody>
          <a:bodyPr/>
          <a:lstStyle/>
          <a:p>
            <a:r>
              <a:rPr lang="de-CH" i="1" smtClean="0"/>
              <a:t>"Die phantasievolle Schwungkraft, der muntere Idealismus seiner Jugend waren dahin. Im Spiele zu arbeiten und mit der Arbeit zu spielen, mit einem halb ernst, halb spaßhaft gemeinten Ehrgeiz nach Zielen zu streben, denen man nur einen Gleichniswert zuerkennt - zu solchen heiter-skeptischen Kompromissen und geistreichen Halbheiten gehört viel Frische, Humor und guter Mut; aber Thomas Buddenbrook fühlte sich unaussprechlich müde und verdrossen. Was für ihn zu erreichen gewesen war, hatte er erreicht, und er wußte wohl, daß er den Höhepunkt seines Lebens, wenn überhaupt, wie er bei sich hinzufügte, bei einem so mittelmäßigen und niedrigen Leben von einem Höhepunkte die Rede sein konnte, längst überschritten hatte... Der gänzliche Mangel eines aufrichtig feurigen Interesses, das ihn in Anspruch genommen hätte, die Verarmung und Verödung seines Inneren - eine Verödung, so stark, daß sie sich fast unablässig als ein unbestimmt lastender Gram fühlbar machte - verbunden mit einer unerbittlichen inneren Verpflichtung und zähen Entschlossenheit, um jeden Preis würdig zu repräsentieren, seine Hinfälligkeit mit allen Mitteln zu verstecken und die "Dehors" zu wahren, hatte dies aus seinem Dasein gemacht, hatte es künstlich, bewußt, gezwungen gemacht und bewirkt, daß jedes Wort, jede Bewegung, jede geringste Aktion unter Menschen zu einer anstrengenden und aufreibenden Schauspielerei geworden war."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33790">
              <a:defRPr sz="2300">
                <a:solidFill>
                  <a:schemeClr val="tx1"/>
                </a:solidFill>
                <a:latin typeface="Times New Roman" pitchFamily="18" charset="0"/>
              </a:defRPr>
            </a:lvl1pPr>
            <a:lvl2pPr marL="725936" indent="-279206" defTabSz="933790">
              <a:defRPr sz="2300">
                <a:solidFill>
                  <a:schemeClr val="tx1"/>
                </a:solidFill>
                <a:latin typeface="Times New Roman" pitchFamily="18" charset="0"/>
              </a:defRPr>
            </a:lvl2pPr>
            <a:lvl3pPr marL="1116825" indent="-223365" defTabSz="933790">
              <a:defRPr sz="2300">
                <a:solidFill>
                  <a:schemeClr val="tx1"/>
                </a:solidFill>
                <a:latin typeface="Times New Roman" pitchFamily="18" charset="0"/>
              </a:defRPr>
            </a:lvl3pPr>
            <a:lvl4pPr marL="1563555" indent="-223365" defTabSz="933790">
              <a:defRPr sz="2300">
                <a:solidFill>
                  <a:schemeClr val="tx1"/>
                </a:solidFill>
                <a:latin typeface="Times New Roman" pitchFamily="18" charset="0"/>
              </a:defRPr>
            </a:lvl4pPr>
            <a:lvl5pPr marL="2010286" indent="-223365" defTabSz="933790">
              <a:defRPr sz="2300">
                <a:solidFill>
                  <a:schemeClr val="tx1"/>
                </a:solidFill>
                <a:latin typeface="Times New Roman" pitchFamily="18" charset="0"/>
              </a:defRPr>
            </a:lvl5pPr>
            <a:lvl6pPr marL="2457016" indent="-223365" defTabSz="933790" eaLnBrk="0" fontAlgn="base" hangingPunct="0">
              <a:spcBef>
                <a:spcPct val="0"/>
              </a:spcBef>
              <a:spcAft>
                <a:spcPct val="0"/>
              </a:spcAft>
              <a:defRPr sz="2300">
                <a:solidFill>
                  <a:schemeClr val="tx1"/>
                </a:solidFill>
                <a:latin typeface="Times New Roman" pitchFamily="18" charset="0"/>
              </a:defRPr>
            </a:lvl6pPr>
            <a:lvl7pPr marL="2903746" indent="-223365" defTabSz="933790" eaLnBrk="0" fontAlgn="base" hangingPunct="0">
              <a:spcBef>
                <a:spcPct val="0"/>
              </a:spcBef>
              <a:spcAft>
                <a:spcPct val="0"/>
              </a:spcAft>
              <a:defRPr sz="2300">
                <a:solidFill>
                  <a:schemeClr val="tx1"/>
                </a:solidFill>
                <a:latin typeface="Times New Roman" pitchFamily="18" charset="0"/>
              </a:defRPr>
            </a:lvl7pPr>
            <a:lvl8pPr marL="3350476" indent="-223365" defTabSz="933790" eaLnBrk="0" fontAlgn="base" hangingPunct="0">
              <a:spcBef>
                <a:spcPct val="0"/>
              </a:spcBef>
              <a:spcAft>
                <a:spcPct val="0"/>
              </a:spcAft>
              <a:defRPr sz="2300">
                <a:solidFill>
                  <a:schemeClr val="tx1"/>
                </a:solidFill>
                <a:latin typeface="Times New Roman" pitchFamily="18" charset="0"/>
              </a:defRPr>
            </a:lvl8pPr>
            <a:lvl9pPr marL="3797206" indent="-223365" defTabSz="933790" eaLnBrk="0" fontAlgn="base" hangingPunct="0">
              <a:spcBef>
                <a:spcPct val="0"/>
              </a:spcBef>
              <a:spcAft>
                <a:spcPct val="0"/>
              </a:spcAft>
              <a:defRPr sz="2300">
                <a:solidFill>
                  <a:schemeClr val="tx1"/>
                </a:solidFill>
                <a:latin typeface="Times New Roman" pitchFamily="18" charset="0"/>
              </a:defRPr>
            </a:lvl9pPr>
          </a:lstStyle>
          <a:p>
            <a:fld id="{21F1220A-BBEF-4BA0-88B6-C9B8DC776A93}" type="slidenum">
              <a:rPr lang="de-CH" sz="1200"/>
              <a:pPr/>
              <a:t>23</a:t>
            </a:fld>
            <a:endParaRPr lang="de-CH" sz="1200"/>
          </a:p>
        </p:txBody>
      </p:sp>
      <p:sp>
        <p:nvSpPr>
          <p:cNvPr id="90115" name="Rectangle 2"/>
          <p:cNvSpPr>
            <a:spLocks noGrp="1" noRot="1" noChangeAspect="1" noChangeArrowheads="1" noTextEdit="1"/>
          </p:cNvSpPr>
          <p:nvPr>
            <p:ph type="sldImg"/>
          </p:nvPr>
        </p:nvSpPr>
        <p:spPr>
          <a:xfrm>
            <a:off x="763588" y="755650"/>
            <a:ext cx="5346700" cy="3771900"/>
          </a:xfrm>
          <a:ln/>
        </p:spPr>
      </p:sp>
      <p:sp>
        <p:nvSpPr>
          <p:cNvPr id="90116" name="Rectangle 3"/>
          <p:cNvSpPr>
            <a:spLocks noGrp="1" noChangeArrowheads="1"/>
          </p:cNvSpPr>
          <p:nvPr>
            <p:ph type="body" idx="1"/>
          </p:nvPr>
        </p:nvSpPr>
        <p:spPr>
          <a:noFill/>
        </p:spPr>
        <p:txBody>
          <a:bodyPr/>
          <a:lstStyle/>
          <a:p>
            <a:endParaRPr lang="de-CH"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F3A9E8-689A-41D2-A365-2757ECC6901F}" type="slidenum">
              <a:rPr lang="de-CH"/>
              <a:pPr/>
              <a:t>26</a:t>
            </a:fld>
            <a:endParaRPr lang="de-CH"/>
          </a:p>
        </p:txBody>
      </p:sp>
      <p:sp>
        <p:nvSpPr>
          <p:cNvPr id="154626" name="Rectangle 2"/>
          <p:cNvSpPr>
            <a:spLocks noGrp="1" noRot="1" noChangeAspect="1" noChangeArrowheads="1" noTextEdit="1"/>
          </p:cNvSpPr>
          <p:nvPr>
            <p:ph type="sldImg"/>
          </p:nvPr>
        </p:nvSpPr>
        <p:spPr>
          <a:xfrm>
            <a:off x="763588" y="755650"/>
            <a:ext cx="5346700" cy="3771900"/>
          </a:xfrm>
          <a:ln/>
        </p:spPr>
      </p:sp>
      <p:sp>
        <p:nvSpPr>
          <p:cNvPr id="154627" name="Rectangle 3"/>
          <p:cNvSpPr>
            <a:spLocks noGrp="1" noChangeArrowheads="1"/>
          </p:cNvSpPr>
          <p:nvPr>
            <p:ph type="body" idx="1"/>
          </p:nvPr>
        </p:nvSpPr>
        <p:spPr/>
        <p:txBody>
          <a:bodyPr/>
          <a:lstStyle/>
          <a:p>
            <a:endParaRPr lang="de-CH"/>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7686DC-1CD7-429E-BBCD-620C1307C216}" type="slidenum">
              <a:rPr lang="de-CH"/>
              <a:pPr/>
              <a:t>27</a:t>
            </a:fld>
            <a:endParaRPr lang="de-CH"/>
          </a:p>
        </p:txBody>
      </p:sp>
      <p:sp>
        <p:nvSpPr>
          <p:cNvPr id="156674" name="Rectangle 2"/>
          <p:cNvSpPr>
            <a:spLocks noGrp="1" noRot="1" noChangeAspect="1" noChangeArrowheads="1" noTextEdit="1"/>
          </p:cNvSpPr>
          <p:nvPr>
            <p:ph type="sldImg"/>
          </p:nvPr>
        </p:nvSpPr>
        <p:spPr>
          <a:xfrm>
            <a:off x="763588" y="755650"/>
            <a:ext cx="5346700" cy="3771900"/>
          </a:xfrm>
          <a:ln/>
        </p:spPr>
      </p:sp>
      <p:sp>
        <p:nvSpPr>
          <p:cNvPr id="15667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86E517-A919-4F35-AD31-482B1B421E64}" type="slidenum">
              <a:rPr lang="de-CH"/>
              <a:pPr/>
              <a:t>29</a:t>
            </a:fld>
            <a:endParaRPr lang="de-CH"/>
          </a:p>
        </p:txBody>
      </p:sp>
      <p:sp>
        <p:nvSpPr>
          <p:cNvPr id="158722" name="Rectangle 2"/>
          <p:cNvSpPr>
            <a:spLocks noGrp="1" noRot="1" noChangeAspect="1" noChangeArrowheads="1" noTextEdit="1"/>
          </p:cNvSpPr>
          <p:nvPr>
            <p:ph type="sldImg"/>
          </p:nvPr>
        </p:nvSpPr>
        <p:spPr>
          <a:xfrm>
            <a:off x="763588" y="755650"/>
            <a:ext cx="5346700" cy="3771900"/>
          </a:xfrm>
          <a:ln/>
        </p:spPr>
      </p:sp>
      <p:sp>
        <p:nvSpPr>
          <p:cNvPr id="15872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00851D-D449-4403-BC02-717D11AB23A2}" type="slidenum">
              <a:rPr lang="de-CH"/>
              <a:pPr/>
              <a:t>30</a:t>
            </a:fld>
            <a:endParaRPr lang="de-CH"/>
          </a:p>
        </p:txBody>
      </p:sp>
      <p:sp>
        <p:nvSpPr>
          <p:cNvPr id="162818" name="Rectangle 2"/>
          <p:cNvSpPr>
            <a:spLocks noGrp="1" noRot="1" noChangeAspect="1" noChangeArrowheads="1" noTextEdit="1"/>
          </p:cNvSpPr>
          <p:nvPr>
            <p:ph type="sldImg"/>
          </p:nvPr>
        </p:nvSpPr>
        <p:spPr>
          <a:xfrm>
            <a:off x="763588" y="755650"/>
            <a:ext cx="5346700" cy="3771900"/>
          </a:xfrm>
          <a:ln/>
        </p:spPr>
      </p:sp>
      <p:sp>
        <p:nvSpPr>
          <p:cNvPr id="162819" name="Rectangle 3"/>
          <p:cNvSpPr>
            <a:spLocks noGrp="1" noChangeArrowheads="1"/>
          </p:cNvSpPr>
          <p:nvPr>
            <p:ph type="body" idx="1"/>
          </p:nvPr>
        </p:nvSpPr>
        <p:spPr/>
        <p:txBody>
          <a:bodyPr/>
          <a:lstStyle/>
          <a:p>
            <a:r>
              <a:rPr lang="de-DE" sz="1000"/>
              <a:t>Autonomie und Unabhängigkeit: Solche Menschen profitieren stark von den Veränderungen und finden relativ einfach eine Arbeit oder nutzen die Möglichkeit, sich selbständig zu machen. </a:t>
            </a:r>
          </a:p>
          <a:p>
            <a:r>
              <a:rPr lang="de-DE" sz="1000"/>
              <a:t>Sicherheit und Stabilität: Arbeitsplatzsicherheit ist immer weniger gegeben. Die Abhängigkeit der Person von einer Organisation muss durch die Abhängigkeit der Organisation zur Person ausgeglichen werden. Umsetzbar soll diese Idee gegenseitiger Abhängigkeit durch erweiterte Qualifikation des betroffenen Mitarbeiters sein. </a:t>
            </a:r>
          </a:p>
          <a:p>
            <a:r>
              <a:rPr lang="de-DE" sz="1000"/>
              <a:t>Technisch-Funktionale Kompetenz: In dem Maß in welchem sich die technologische Komplexität erhöht, steigt die Abhängigkeit der Organisationen von fachspezifischen Experten. Diese Gruppen müssen sie sich durchgehend weiter qualifizieren. </a:t>
            </a:r>
          </a:p>
          <a:p>
            <a:r>
              <a:rPr lang="de-DE" sz="1000"/>
              <a:t>General Management: Analytische Fähigkeiten, emotionale Kompetenz, die Fähigkeit mit nur bruchstückhaften Informationen logische Entscheidungen zu treffen, zeichnen diesen Karriereanker aus. Derartige Fähigkeiten haben sehr breite Einsatzmöglichkeiten und sind i.d.R mit viel Prestige ausgestattet. Die manchmal anzutreffende deutsche Übersetzung von "General Management" mit "Allgemeine Verwaltungstätigkeit" erscheint nicht hilfreich. Geeignet erscheint: Führung von Menschen und Steuerung von Projekten. </a:t>
            </a:r>
          </a:p>
          <a:p>
            <a:r>
              <a:rPr lang="de-DE" sz="1000"/>
              <a:t>Unternehmerische Kreativität: Mobilität, Komplexität und Dynamik der Welt schaffen hochqualifizierten Personen neue Möglichkeiten. Die aus dieser unternehmerischen Tätigkeit entstehenden neuen Jobs sind oft Tätigkeitsgebiete für andere Ankergruppen. </a:t>
            </a:r>
          </a:p>
          <a:p>
            <a:r>
              <a:rPr lang="de-DE" sz="1000"/>
              <a:t>Dienst oder Hingabe für eine Idee oder Sache: Solche Menschen wollen neben einem ausreichenden Einkommen etwas tun, dass ihnen in einem größeren Kontext sinnvoll erscheint. </a:t>
            </a:r>
          </a:p>
          <a:p>
            <a:r>
              <a:rPr lang="de-DE" sz="1000"/>
              <a:t>Totale Herausforderung: Menschen, die durch das Bestehen von Herausforderungen wie der Überwindung des scheinbar Unmöglichen, dem Lösen ungelöster Probleme ihren Gewinn definieren. </a:t>
            </a:r>
          </a:p>
          <a:p>
            <a:r>
              <a:rPr lang="de-DE" sz="1000"/>
              <a:t>Lebensstilintegration: Eine „Doppelkarriere“ in Arbeit und Familienleben ist bei Führungspersonen zu beobachten. Um diese bei der sie beschäftigenden Organisation zu halten, müssen diese herausgefordert und ihre Bedürfnisse erfüllt werden. Mögliche Angebote sind Betriebskindergärten und flexible Arbeitsmodelle.</a:t>
            </a:r>
          </a:p>
          <a:p>
            <a:endParaRPr lang="de-DE" sz="10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63588" y="755650"/>
            <a:ext cx="5346700" cy="3771900"/>
          </a:xfrm>
        </p:spPr>
      </p:sp>
      <p:sp>
        <p:nvSpPr>
          <p:cNvPr id="3" name="Notizenplatzhalter 2"/>
          <p:cNvSpPr>
            <a:spLocks noGrp="1"/>
          </p:cNvSpPr>
          <p:nvPr>
            <p:ph type="body" idx="1"/>
          </p:nvPr>
        </p:nvSpPr>
        <p:spPr/>
        <p:txBody>
          <a:bodyPr/>
          <a:lstStyle/>
          <a:p>
            <a:r>
              <a:rPr lang="de-CH" dirty="0" smtClean="0"/>
              <a:t>Anzeichen Burnout am Arbeitsplatz </a:t>
            </a:r>
            <a:r>
              <a:rPr lang="de-CH" baseline="0" dirty="0" smtClean="0"/>
              <a:t> </a:t>
            </a:r>
            <a:r>
              <a:rPr lang="de-CH" sz="1200" kern="1200" dirty="0" smtClean="0">
                <a:solidFill>
                  <a:schemeClr val="tx1"/>
                </a:solidFill>
                <a:effectLst/>
                <a:latin typeface="Times New Roman" pitchFamily="18" charset="0"/>
                <a:ea typeface="+mn-ea"/>
                <a:cs typeface="+mn-cs"/>
              </a:rPr>
              <a:t>(nach </a:t>
            </a:r>
            <a:r>
              <a:rPr lang="de-CH" sz="1200" kern="1200" dirty="0" err="1" smtClean="0">
                <a:solidFill>
                  <a:schemeClr val="tx1"/>
                </a:solidFill>
                <a:effectLst/>
                <a:latin typeface="Times New Roman" pitchFamily="18" charset="0"/>
                <a:ea typeface="+mn-ea"/>
                <a:cs typeface="+mn-cs"/>
              </a:rPr>
              <a:t>Cherniss</a:t>
            </a:r>
            <a:r>
              <a:rPr lang="de-CH" sz="1200" kern="1200" dirty="0" smtClean="0">
                <a:solidFill>
                  <a:schemeClr val="tx1"/>
                </a:solidFill>
                <a:effectLst/>
                <a:latin typeface="Times New Roman" pitchFamily="18" charset="0"/>
                <a:ea typeface="+mn-ea"/>
                <a:cs typeface="+mn-cs"/>
              </a:rPr>
              <a:t>; </a:t>
            </a:r>
            <a:r>
              <a:rPr lang="de-CH" sz="1200" kern="1200" dirty="0" err="1" smtClean="0">
                <a:solidFill>
                  <a:schemeClr val="tx1"/>
                </a:solidFill>
                <a:effectLst/>
                <a:latin typeface="Times New Roman" pitchFamily="18" charset="0"/>
                <a:ea typeface="+mn-ea"/>
                <a:cs typeface="+mn-cs"/>
              </a:rPr>
              <a:t>Enzmann</a:t>
            </a:r>
            <a:r>
              <a:rPr lang="de-CH" sz="1200" kern="1200" dirty="0" smtClean="0">
                <a:solidFill>
                  <a:schemeClr val="tx1"/>
                </a:solidFill>
                <a:effectLst/>
                <a:latin typeface="Times New Roman" pitchFamily="18" charset="0"/>
                <a:ea typeface="+mn-ea"/>
                <a:cs typeface="+mn-cs"/>
              </a:rPr>
              <a:t> &amp; Kleiber)</a:t>
            </a:r>
            <a:endParaRPr lang="de-CH" dirty="0" smtClean="0"/>
          </a:p>
          <a:p>
            <a:endParaRPr lang="de-CH" dirty="0" smtClean="0"/>
          </a:p>
          <a:p>
            <a:endParaRPr lang="de-CH"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CH" sz="1200" kern="1200" dirty="0" smtClean="0">
                <a:solidFill>
                  <a:schemeClr val="tx1"/>
                </a:solidFill>
                <a:effectLst/>
                <a:latin typeface="Times New Roman" pitchFamily="18" charset="0"/>
                <a:ea typeface="+mn-ea"/>
                <a:cs typeface="+mn-cs"/>
              </a:rPr>
              <a:t>Grosser Widerstand, täglich zur Arbeit zu gehen; Gefühle des Versagens; Ärger und Widerwillen; Schuldgefühle; Entmutigung und Gleichgültigkeit; Negativismus; Isolierung und Rückzug; tägliche Gefühle von Müdigkeit und Erschöpfung; häufiges ,Nach-der-Uhr-Sehen’; grosse Müdigkeit nach der Arbeit; Verlust von positiven Gefühlen den Klienten gegenüber; Stereotypisierung von Klienten; Unfähigkeit, sich auf Klienten zu konzentrieren oder ihnen zuzuhören; sich unbeweglich fühlen; Zynismus und tadelnde Einstellung den Klienten gegenüber; zunehmender ,Dienst nach Vorschrift’; Schlafstörungen; Vermeidung von Arbeitsdiskussionen mit Kollegen; mit sich selbst beschäftigt sein; grössere Billigung von Mitteln zur Kontrolle des Verhaltens (z.B. Tranquilizer); häufige Erkältungen und Grippe; häufige Kopfschmerzen und Magen-Darm-Beschwerden; Rigidität im Denken und Widerstand gegen Veränderungen; Misstrauen und paranoide Vorstellungen; exzessiver Drogengebrauch; Ehe- und Familienprobleme; häufiges Fehlen am Arbeitsplatz.</a:t>
            </a:r>
          </a:p>
          <a:p>
            <a:endParaRPr lang="de-CH" dirty="0"/>
          </a:p>
        </p:txBody>
      </p:sp>
      <p:sp>
        <p:nvSpPr>
          <p:cNvPr id="4" name="Foliennummernplatzhalter 3"/>
          <p:cNvSpPr>
            <a:spLocks noGrp="1"/>
          </p:cNvSpPr>
          <p:nvPr>
            <p:ph type="sldNum" sz="quarter" idx="10"/>
          </p:nvPr>
        </p:nvSpPr>
        <p:spPr/>
        <p:txBody>
          <a:bodyPr/>
          <a:lstStyle/>
          <a:p>
            <a:fld id="{8EB75E33-5658-4400-A20C-AFB4D85499C8}" type="slidenum">
              <a:rPr lang="de-CH" smtClean="0"/>
              <a:pPr/>
              <a:t>31</a:t>
            </a:fld>
            <a:endParaRPr lang="de-CH"/>
          </a:p>
        </p:txBody>
      </p:sp>
    </p:spTree>
    <p:extLst>
      <p:ext uri="{BB962C8B-B14F-4D97-AF65-F5344CB8AC3E}">
        <p14:creationId xmlns:p14="http://schemas.microsoft.com/office/powerpoint/2010/main" val="978473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DB4080-DB9A-4DE2-B79E-6B5198D882BD}" type="slidenum">
              <a:rPr lang="de-CH"/>
              <a:pPr/>
              <a:t>4</a:t>
            </a:fld>
            <a:endParaRPr lang="de-CH"/>
          </a:p>
        </p:txBody>
      </p:sp>
      <p:sp>
        <p:nvSpPr>
          <p:cNvPr id="154626" name="Rectangle 2"/>
          <p:cNvSpPr>
            <a:spLocks noGrp="1" noRot="1" noChangeAspect="1" noChangeArrowheads="1" noTextEdit="1"/>
          </p:cNvSpPr>
          <p:nvPr>
            <p:ph type="sldImg"/>
          </p:nvPr>
        </p:nvSpPr>
        <p:spPr>
          <a:xfrm>
            <a:off x="763588" y="755650"/>
            <a:ext cx="5346700" cy="3771900"/>
          </a:xfrm>
          <a:ln/>
        </p:spPr>
      </p:sp>
      <p:sp>
        <p:nvSpPr>
          <p:cNvPr id="15462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63588" y="755650"/>
            <a:ext cx="5346700" cy="3771900"/>
          </a:xfrm>
        </p:spPr>
      </p:sp>
      <p:sp>
        <p:nvSpPr>
          <p:cNvPr id="3" name="Notizenplatzhalter 2"/>
          <p:cNvSpPr>
            <a:spLocks noGrp="1"/>
          </p:cNvSpPr>
          <p:nvPr>
            <p:ph type="body" idx="1"/>
          </p:nvPr>
        </p:nvSpPr>
        <p:spPr/>
        <p:txBody>
          <a:bodyPr/>
          <a:lstStyle/>
          <a:p>
            <a:r>
              <a:rPr lang="de-CH" dirty="0" smtClean="0"/>
              <a:t>Anzeichen Burnout am Arbeitsplatz</a:t>
            </a:r>
          </a:p>
          <a:p>
            <a:endParaRPr lang="de-CH" dirty="0" smtClean="0"/>
          </a:p>
          <a:p>
            <a:endParaRPr lang="de-CH"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CH" sz="1200" kern="1200" dirty="0" smtClean="0">
                <a:solidFill>
                  <a:schemeClr val="tx1"/>
                </a:solidFill>
                <a:effectLst/>
                <a:latin typeface="Times New Roman" pitchFamily="18" charset="0"/>
                <a:ea typeface="+mn-ea"/>
                <a:cs typeface="+mn-cs"/>
              </a:rPr>
              <a:t>Grosser Widerstand, täglich zur Arbeit zu gehen; Gefühle des Versagens; Ärger und Widerwillen; Schuldgefühle; Entmutigung und Gleichgültigkeit; Negativismus; Isolierung und Rückzug; tägliche Gefühle von Müdigkeit und Erschöpfung; häufiges ,Nach-der-Uhr-Sehen’; grosse Müdigkeit nach der Arbeit; Verlust von positiven Gefühlen den Klienten gegenüber; Stereotypisierung von Klienten; Unfähigkeit, sich auf Klienten zu konzentrieren oder ihnen zuzuhören; sich unbeweglich fühlen; Zynismus und tadelnde Einstellung den Klienten gegenüber; zunehmender ,Dienst nach Vorschrift’; Schlafstörungen; Vermeidung von Arbeitsdiskussionen mit Kollegen; mit sich selbst beschäftigt sein; grössere Billigung von Mitteln zur Kontrolle des Verhaltens (z.B. Tranquilizer); häufige Erkältungen und Grippe; häufige Kopfschmerzen und Magen-Darm-Beschwerden; Rigidität im Denken und Widerstand gegen Veränderungen; Misstrauen und paranoide Vorstellungen; exzessiver Drogengebrauch; Ehe- und Familienprobleme; häufiges Fehlen am Arbeitsplatz.</a:t>
            </a:r>
          </a:p>
          <a:p>
            <a:endParaRPr lang="de-CH" dirty="0"/>
          </a:p>
        </p:txBody>
      </p:sp>
      <p:sp>
        <p:nvSpPr>
          <p:cNvPr id="4" name="Foliennummernplatzhalter 3"/>
          <p:cNvSpPr>
            <a:spLocks noGrp="1"/>
          </p:cNvSpPr>
          <p:nvPr>
            <p:ph type="sldNum" sz="quarter" idx="10"/>
          </p:nvPr>
        </p:nvSpPr>
        <p:spPr/>
        <p:txBody>
          <a:bodyPr/>
          <a:lstStyle/>
          <a:p>
            <a:fld id="{8EB75E33-5658-4400-A20C-AFB4D85499C8}" type="slidenum">
              <a:rPr lang="de-CH" smtClean="0"/>
              <a:pPr/>
              <a:t>32</a:t>
            </a:fld>
            <a:endParaRPr lang="de-CH"/>
          </a:p>
        </p:txBody>
      </p:sp>
    </p:spTree>
    <p:extLst>
      <p:ext uri="{BB962C8B-B14F-4D97-AF65-F5344CB8AC3E}">
        <p14:creationId xmlns:p14="http://schemas.microsoft.com/office/powerpoint/2010/main" val="978473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63588" y="755650"/>
            <a:ext cx="5346700" cy="3771900"/>
          </a:xfrm>
        </p:spPr>
      </p:sp>
      <p:sp>
        <p:nvSpPr>
          <p:cNvPr id="3" name="Notizenplatzhalter 2"/>
          <p:cNvSpPr>
            <a:spLocks noGrp="1"/>
          </p:cNvSpPr>
          <p:nvPr>
            <p:ph type="body" idx="1"/>
          </p:nvPr>
        </p:nvSpPr>
        <p:spPr/>
        <p:txBody>
          <a:bodyPr/>
          <a:lstStyle/>
          <a:p>
            <a:r>
              <a:rPr lang="de-CH" dirty="0" smtClean="0"/>
              <a:t>Anzeichen Burnout am Arbeitsplatz</a:t>
            </a:r>
          </a:p>
          <a:p>
            <a:endParaRPr lang="de-CH" dirty="0" smtClean="0"/>
          </a:p>
          <a:p>
            <a:endParaRPr lang="de-CH"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CH" sz="1200" kern="1200" dirty="0" smtClean="0">
                <a:solidFill>
                  <a:schemeClr val="tx1"/>
                </a:solidFill>
                <a:effectLst/>
                <a:latin typeface="Times New Roman" pitchFamily="18" charset="0"/>
                <a:ea typeface="+mn-ea"/>
                <a:cs typeface="+mn-cs"/>
              </a:rPr>
              <a:t>Grosser Widerstand, täglich zur Arbeit zu gehen; Gefühle des Versagens; Ärger und Widerwillen; Schuldgefühle; Entmutigung und Gleichgültigkeit; Negativismus; Isolierung und Rückzug; tägliche Gefühle von Müdigkeit und Erschöpfung; häufiges ,Nach-der-Uhr-Sehen’; grosse Müdigkeit nach der Arbeit; Verlust von positiven Gefühlen den Klienten gegenüber; Stereotypisierung von Klienten; Unfähigkeit, sich auf Klienten zu konzentrieren oder ihnen zuzuhören; sich unbeweglich fühlen; Zynismus und tadelnde Einstellung den Klienten gegenüber; zunehmender ,Dienst nach Vorschrift’; Schlafstörungen; Vermeidung von Arbeitsdiskussionen mit Kollegen; mit sich selbst beschäftigt sein; grössere Billigung von Mitteln zur Kontrolle des Verhaltens (z.B. Tranquilizer); häufige Erkältungen und Grippe; häufige Kopfschmerzen und Magen-Darm-Beschwerden; Rigidität im Denken und Widerstand gegen Veränderungen; Misstrauen und paranoide Vorstellungen; exzessiver Drogengebrauch; Ehe- und Familienprobleme; häufiges Fehlen am Arbeitsplatz.</a:t>
            </a:r>
          </a:p>
          <a:p>
            <a:endParaRPr lang="de-CH" dirty="0"/>
          </a:p>
        </p:txBody>
      </p:sp>
      <p:sp>
        <p:nvSpPr>
          <p:cNvPr id="4" name="Foliennummernplatzhalter 3"/>
          <p:cNvSpPr>
            <a:spLocks noGrp="1"/>
          </p:cNvSpPr>
          <p:nvPr>
            <p:ph type="sldNum" sz="quarter" idx="10"/>
          </p:nvPr>
        </p:nvSpPr>
        <p:spPr/>
        <p:txBody>
          <a:bodyPr/>
          <a:lstStyle/>
          <a:p>
            <a:fld id="{8EB75E33-5658-4400-A20C-AFB4D85499C8}" type="slidenum">
              <a:rPr lang="de-CH" smtClean="0"/>
              <a:pPr/>
              <a:t>33</a:t>
            </a:fld>
            <a:endParaRPr lang="de-CH"/>
          </a:p>
        </p:txBody>
      </p:sp>
    </p:spTree>
    <p:extLst>
      <p:ext uri="{BB962C8B-B14F-4D97-AF65-F5344CB8AC3E}">
        <p14:creationId xmlns:p14="http://schemas.microsoft.com/office/powerpoint/2010/main" val="978473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defTabSz="933790">
              <a:defRPr sz="2300">
                <a:solidFill>
                  <a:schemeClr val="tx1"/>
                </a:solidFill>
                <a:latin typeface="Times New Roman" pitchFamily="18" charset="0"/>
              </a:defRPr>
            </a:lvl1pPr>
            <a:lvl2pPr marL="725936" indent="-279206" defTabSz="933790">
              <a:defRPr sz="2300">
                <a:solidFill>
                  <a:schemeClr val="tx1"/>
                </a:solidFill>
                <a:latin typeface="Times New Roman" pitchFamily="18" charset="0"/>
              </a:defRPr>
            </a:lvl2pPr>
            <a:lvl3pPr marL="1116825" indent="-223365" defTabSz="933790">
              <a:defRPr sz="2300">
                <a:solidFill>
                  <a:schemeClr val="tx1"/>
                </a:solidFill>
                <a:latin typeface="Times New Roman" pitchFamily="18" charset="0"/>
              </a:defRPr>
            </a:lvl3pPr>
            <a:lvl4pPr marL="1563555" indent="-223365" defTabSz="933790">
              <a:defRPr sz="2300">
                <a:solidFill>
                  <a:schemeClr val="tx1"/>
                </a:solidFill>
                <a:latin typeface="Times New Roman" pitchFamily="18" charset="0"/>
              </a:defRPr>
            </a:lvl4pPr>
            <a:lvl5pPr marL="2010286" indent="-223365" defTabSz="933790">
              <a:defRPr sz="2300">
                <a:solidFill>
                  <a:schemeClr val="tx1"/>
                </a:solidFill>
                <a:latin typeface="Times New Roman" pitchFamily="18" charset="0"/>
              </a:defRPr>
            </a:lvl5pPr>
            <a:lvl6pPr marL="2457016" indent="-223365" defTabSz="933790" eaLnBrk="0" fontAlgn="base" hangingPunct="0">
              <a:spcBef>
                <a:spcPct val="0"/>
              </a:spcBef>
              <a:spcAft>
                <a:spcPct val="0"/>
              </a:spcAft>
              <a:defRPr sz="2300">
                <a:solidFill>
                  <a:schemeClr val="tx1"/>
                </a:solidFill>
                <a:latin typeface="Times New Roman" pitchFamily="18" charset="0"/>
              </a:defRPr>
            </a:lvl6pPr>
            <a:lvl7pPr marL="2903746" indent="-223365" defTabSz="933790" eaLnBrk="0" fontAlgn="base" hangingPunct="0">
              <a:spcBef>
                <a:spcPct val="0"/>
              </a:spcBef>
              <a:spcAft>
                <a:spcPct val="0"/>
              </a:spcAft>
              <a:defRPr sz="2300">
                <a:solidFill>
                  <a:schemeClr val="tx1"/>
                </a:solidFill>
                <a:latin typeface="Times New Roman" pitchFamily="18" charset="0"/>
              </a:defRPr>
            </a:lvl7pPr>
            <a:lvl8pPr marL="3350476" indent="-223365" defTabSz="933790" eaLnBrk="0" fontAlgn="base" hangingPunct="0">
              <a:spcBef>
                <a:spcPct val="0"/>
              </a:spcBef>
              <a:spcAft>
                <a:spcPct val="0"/>
              </a:spcAft>
              <a:defRPr sz="2300">
                <a:solidFill>
                  <a:schemeClr val="tx1"/>
                </a:solidFill>
                <a:latin typeface="Times New Roman" pitchFamily="18" charset="0"/>
              </a:defRPr>
            </a:lvl8pPr>
            <a:lvl9pPr marL="3797206" indent="-223365" defTabSz="933790" eaLnBrk="0" fontAlgn="base" hangingPunct="0">
              <a:spcBef>
                <a:spcPct val="0"/>
              </a:spcBef>
              <a:spcAft>
                <a:spcPct val="0"/>
              </a:spcAft>
              <a:defRPr sz="2300">
                <a:solidFill>
                  <a:schemeClr val="tx1"/>
                </a:solidFill>
                <a:latin typeface="Times New Roman" pitchFamily="18" charset="0"/>
              </a:defRPr>
            </a:lvl9pPr>
          </a:lstStyle>
          <a:p>
            <a:fld id="{5F2DBE36-D059-4F94-A572-450665D68B60}" type="slidenum">
              <a:rPr lang="de-CH" sz="1200"/>
              <a:pPr/>
              <a:t>35</a:t>
            </a:fld>
            <a:endParaRPr lang="de-CH" sz="1200"/>
          </a:p>
        </p:txBody>
      </p:sp>
      <p:sp>
        <p:nvSpPr>
          <p:cNvPr id="94211" name="Rectangle 2"/>
          <p:cNvSpPr>
            <a:spLocks noGrp="1" noRot="1" noChangeAspect="1" noChangeArrowheads="1" noTextEdit="1"/>
          </p:cNvSpPr>
          <p:nvPr>
            <p:ph type="sldImg"/>
          </p:nvPr>
        </p:nvSpPr>
        <p:spPr>
          <a:xfrm>
            <a:off x="763588" y="755650"/>
            <a:ext cx="5346700" cy="3771900"/>
          </a:xfrm>
          <a:ln/>
        </p:spPr>
      </p:sp>
      <p:sp>
        <p:nvSpPr>
          <p:cNvPr id="94212" name="Rectangle 3"/>
          <p:cNvSpPr>
            <a:spLocks noGrp="1" noChangeArrowheads="1"/>
          </p:cNvSpPr>
          <p:nvPr>
            <p:ph type="body" idx="1"/>
          </p:nvPr>
        </p:nvSpPr>
        <p:spPr>
          <a:noFill/>
        </p:spPr>
        <p:txBody>
          <a:bodyPr/>
          <a:lstStyle/>
          <a:p>
            <a:r>
              <a:rPr lang="de-CH" smtClean="0"/>
              <a:t>einen </a:t>
            </a:r>
            <a:r>
              <a:rPr lang="de-CH" smtClean="0">
                <a:hlinkClick r:id="rId3" tooltip="Spannungsabfall"/>
              </a:rPr>
              <a:t>Spannungsabfall</a:t>
            </a:r>
            <a:r>
              <a:rPr lang="de-CH" smtClean="0"/>
              <a:t> der </a:t>
            </a:r>
            <a:r>
              <a:rPr lang="de-CH" smtClean="0">
                <a:hlinkClick r:id="rId4" tooltip="Elektrischer Strom"/>
              </a:rPr>
              <a:t>Stromversorgung</a:t>
            </a:r>
            <a:r>
              <a:rPr lang="de-CH" smtClean="0"/>
              <a:t> um 10 bis 15 % über einen begrenzten Zeitraum hinweg. Ursache ist meist der Ausfall eines </a:t>
            </a:r>
            <a:r>
              <a:rPr lang="de-CH" smtClean="0">
                <a:hlinkClick r:id="rId5" tooltip="Elektrizitätswerk"/>
              </a:rPr>
              <a:t>Elektrizitätswerkes</a:t>
            </a:r>
            <a:r>
              <a:rPr lang="de-CH" smtClean="0"/>
              <a:t> oder einer Elektrizitätsgesellschaft. Oftmals führt das zu einer </a:t>
            </a:r>
            <a:r>
              <a:rPr lang="de-CH" smtClean="0">
                <a:hlinkClick r:id="rId6" tooltip="Kettenreaktion"/>
              </a:rPr>
              <a:t>Kettenreaktion</a:t>
            </a:r>
            <a:r>
              <a:rPr lang="de-CH" smtClean="0"/>
              <a:t>, da die anderen Kraftwerke die Stromversorgung aufrecht erhalten müssen. Unter Umständen führt dies in weiterer Folge zu einem </a:t>
            </a:r>
            <a:r>
              <a:rPr lang="de-CH" smtClean="0">
                <a:hlinkClick r:id="rId7" tooltip="Stromausfall"/>
              </a:rPr>
              <a:t>Stromausfall</a:t>
            </a:r>
            <a:r>
              <a:rPr lang="de-CH" smtClean="0"/>
              <a:t>. </a:t>
            </a:r>
          </a:p>
          <a:p>
            <a:r>
              <a:rPr lang="de-CH" smtClean="0"/>
              <a:t>den Ausfall eines </a:t>
            </a:r>
            <a:r>
              <a:rPr lang="de-CH" smtClean="0">
                <a:hlinkClick r:id="rId8" tooltip="Server"/>
              </a:rPr>
              <a:t>Servers</a:t>
            </a:r>
            <a:r>
              <a:rPr lang="de-CH" smtClean="0"/>
              <a:t>, dessen Lasten nun von anderen Servern getragen werden müssen. Ähnlich der Stromversorgung führt dies nicht selten zu einer Kettenreaktion, wenn andere Server die Netzkommunikation aufrechterhalten wollen. </a:t>
            </a:r>
          </a:p>
          <a:p>
            <a:r>
              <a:rPr lang="de-CH" smtClean="0"/>
              <a:t>das Absinken der Versorgungsspannung einer Schaltungskomponente. Hier hauptsächlich im Bereich der </a:t>
            </a:r>
            <a:r>
              <a:rPr lang="de-CH" smtClean="0">
                <a:hlinkClick r:id="rId9" tooltip="Microcontroller"/>
              </a:rPr>
              <a:t>Microcontroller</a:t>
            </a:r>
            <a:r>
              <a:rPr lang="de-CH" smtClean="0"/>
              <a:t> und </a:t>
            </a:r>
            <a:r>
              <a:rPr lang="de-CH" smtClean="0">
                <a:hlinkClick r:id="rId10" tooltip="Mikroprozessor"/>
              </a:rPr>
              <a:t>Mikroprozessoren</a:t>
            </a:r>
            <a:r>
              <a:rPr lang="de-CH" smtClean="0"/>
              <a:t> gebräuchlich. Da dies leicht zum Absturz des Prozessors oder einer unkontrollierten Ausführung von Programmcode führt, gibt es elektronische Bausteine, die das Absinken der Spannung feststellen (Brownout Detection, BOD) und unter einer festgelegten Schwelle einen Reset des Prozessors auslösen. </a:t>
            </a:r>
          </a:p>
          <a:p>
            <a:endParaRPr lang="de-CH"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174118-DBEB-49E4-AD09-6C4D02B627C8}" type="slidenum">
              <a:rPr lang="de-CH"/>
              <a:pPr/>
              <a:t>36</a:t>
            </a:fld>
            <a:endParaRPr lang="de-CH"/>
          </a:p>
        </p:txBody>
      </p:sp>
      <p:sp>
        <p:nvSpPr>
          <p:cNvPr id="87042" name="Rectangle 2"/>
          <p:cNvSpPr>
            <a:spLocks noGrp="1" noRot="1" noChangeAspect="1" noChangeArrowheads="1" noTextEdit="1"/>
          </p:cNvSpPr>
          <p:nvPr>
            <p:ph type="sldImg"/>
          </p:nvPr>
        </p:nvSpPr>
        <p:spPr>
          <a:xfrm>
            <a:off x="763588" y="755650"/>
            <a:ext cx="5346700" cy="3771900"/>
          </a:xfrm>
          <a:ln/>
        </p:spPr>
      </p:sp>
      <p:sp>
        <p:nvSpPr>
          <p:cNvPr id="8704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514765-6D56-47E8-B992-0DF74079CA3E}" type="slidenum">
              <a:rPr lang="de-CH"/>
              <a:pPr/>
              <a:t>37</a:t>
            </a:fld>
            <a:endParaRPr lang="de-CH"/>
          </a:p>
        </p:txBody>
      </p:sp>
      <p:sp>
        <p:nvSpPr>
          <p:cNvPr id="48130" name="Rectangle 2"/>
          <p:cNvSpPr>
            <a:spLocks noGrp="1" noRot="1" noChangeAspect="1" noChangeArrowheads="1" noTextEdit="1"/>
          </p:cNvSpPr>
          <p:nvPr>
            <p:ph type="sldImg"/>
          </p:nvPr>
        </p:nvSpPr>
        <p:spPr>
          <a:xfrm>
            <a:off x="763588" y="755650"/>
            <a:ext cx="5346700" cy="3771900"/>
          </a:xfrm>
          <a:ln/>
        </p:spPr>
      </p:sp>
      <p:sp>
        <p:nvSpPr>
          <p:cNvPr id="48131" name="Rectangle 3"/>
          <p:cNvSpPr>
            <a:spLocks noGrp="1" noChangeArrowheads="1"/>
          </p:cNvSpPr>
          <p:nvPr>
            <p:ph type="body" idx="1"/>
          </p:nvPr>
        </p:nvSpPr>
        <p:spPr/>
        <p:txBody>
          <a:bodyPr/>
          <a:lstStyle/>
          <a:p>
            <a:endParaRPr lang="de-CH"/>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CB479F-C3AE-4642-9C95-9FD8B4C3A013}" type="slidenum">
              <a:rPr lang="de-CH"/>
              <a:pPr/>
              <a:t>38</a:t>
            </a:fld>
            <a:endParaRPr lang="de-CH"/>
          </a:p>
        </p:txBody>
      </p:sp>
      <p:sp>
        <p:nvSpPr>
          <p:cNvPr id="140290" name="Rectangle 2"/>
          <p:cNvSpPr>
            <a:spLocks noGrp="1" noRot="1" noChangeAspect="1" noChangeArrowheads="1" noTextEdit="1"/>
          </p:cNvSpPr>
          <p:nvPr>
            <p:ph type="sldImg"/>
          </p:nvPr>
        </p:nvSpPr>
        <p:spPr>
          <a:xfrm>
            <a:off x="763588" y="755650"/>
            <a:ext cx="5346700" cy="3771900"/>
          </a:xfrm>
          <a:ln/>
        </p:spPr>
      </p:sp>
      <p:sp>
        <p:nvSpPr>
          <p:cNvPr id="140291" name="Rectangle 3"/>
          <p:cNvSpPr>
            <a:spLocks noGrp="1" noChangeArrowheads="1"/>
          </p:cNvSpPr>
          <p:nvPr>
            <p:ph type="body" idx="1"/>
          </p:nvPr>
        </p:nvSpPr>
        <p:spPr/>
        <p:txBody>
          <a:bodyPr/>
          <a:lstStyle/>
          <a:p>
            <a:endParaRPr lang="de-CH"/>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1D8C65-001F-4AA4-8065-58B133AFA53A}" type="slidenum">
              <a:rPr lang="de-CH"/>
              <a:pPr/>
              <a:t>39</a:t>
            </a:fld>
            <a:endParaRPr lang="de-CH"/>
          </a:p>
        </p:txBody>
      </p:sp>
      <p:sp>
        <p:nvSpPr>
          <p:cNvPr id="49154" name="Rectangle 2"/>
          <p:cNvSpPr>
            <a:spLocks noGrp="1" noRot="1" noChangeAspect="1" noChangeArrowheads="1" noTextEdit="1"/>
          </p:cNvSpPr>
          <p:nvPr>
            <p:ph type="sldImg"/>
          </p:nvPr>
        </p:nvSpPr>
        <p:spPr>
          <a:xfrm>
            <a:off x="763588" y="755650"/>
            <a:ext cx="5346700" cy="3771900"/>
          </a:xfrm>
          <a:ln/>
        </p:spPr>
      </p:sp>
      <p:sp>
        <p:nvSpPr>
          <p:cNvPr id="49155" name="Rectangle 3"/>
          <p:cNvSpPr>
            <a:spLocks noGrp="1" noChangeArrowheads="1"/>
          </p:cNvSpPr>
          <p:nvPr>
            <p:ph type="body" idx="1"/>
          </p:nvPr>
        </p:nvSpPr>
        <p:spPr/>
        <p:txBody>
          <a:bodyPr/>
          <a:lstStyle/>
          <a:p>
            <a:endParaRPr lang="de-CH"/>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CA75DF-51EB-42A8-A15A-EF975E6C1F49}" type="slidenum">
              <a:rPr lang="de-CH"/>
              <a:pPr/>
              <a:t>40</a:t>
            </a:fld>
            <a:endParaRPr lang="de-CH"/>
          </a:p>
        </p:txBody>
      </p:sp>
      <p:sp>
        <p:nvSpPr>
          <p:cNvPr id="172034" name="Rectangle 2"/>
          <p:cNvSpPr>
            <a:spLocks noGrp="1" noRot="1" noChangeAspect="1" noChangeArrowheads="1" noTextEdit="1"/>
          </p:cNvSpPr>
          <p:nvPr>
            <p:ph type="sldImg"/>
          </p:nvPr>
        </p:nvSpPr>
        <p:spPr>
          <a:xfrm>
            <a:off x="763588" y="755650"/>
            <a:ext cx="5346700" cy="3771900"/>
          </a:xfrm>
          <a:ln/>
        </p:spPr>
      </p:sp>
      <p:sp>
        <p:nvSpPr>
          <p:cNvPr id="17203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8F6BF6-D6AD-465F-891F-E639E15A8AA8}" type="slidenum">
              <a:rPr lang="de-CH"/>
              <a:pPr/>
              <a:t>41</a:t>
            </a:fld>
            <a:endParaRPr lang="de-CH"/>
          </a:p>
        </p:txBody>
      </p:sp>
      <p:sp>
        <p:nvSpPr>
          <p:cNvPr id="168962" name="Rectangle 2"/>
          <p:cNvSpPr>
            <a:spLocks noGrp="1" noRot="1" noChangeAspect="1" noChangeArrowheads="1" noTextEdit="1"/>
          </p:cNvSpPr>
          <p:nvPr>
            <p:ph type="sldImg"/>
          </p:nvPr>
        </p:nvSpPr>
        <p:spPr>
          <a:xfrm>
            <a:off x="763588" y="755650"/>
            <a:ext cx="5346700" cy="3771900"/>
          </a:xfrm>
          <a:ln/>
        </p:spPr>
      </p:sp>
      <p:sp>
        <p:nvSpPr>
          <p:cNvPr id="16896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D63970-607F-4D88-B475-E5086B3B621F}" type="slidenum">
              <a:rPr lang="de-CH"/>
              <a:pPr/>
              <a:t>42</a:t>
            </a:fld>
            <a:endParaRPr lang="de-CH"/>
          </a:p>
        </p:txBody>
      </p:sp>
      <p:sp>
        <p:nvSpPr>
          <p:cNvPr id="52226" name="Rectangle 2"/>
          <p:cNvSpPr>
            <a:spLocks noGrp="1" noRot="1" noChangeAspect="1" noChangeArrowheads="1" noTextEdit="1"/>
          </p:cNvSpPr>
          <p:nvPr>
            <p:ph type="sldImg"/>
          </p:nvPr>
        </p:nvSpPr>
        <p:spPr>
          <a:xfrm>
            <a:off x="763588" y="755650"/>
            <a:ext cx="5346700" cy="3771900"/>
          </a:xfrm>
          <a:ln/>
        </p:spPr>
      </p:sp>
      <p:sp>
        <p:nvSpPr>
          <p:cNvPr id="52227" name="Rectangle 3"/>
          <p:cNvSpPr>
            <a:spLocks noGrp="1" noChangeArrowheads="1"/>
          </p:cNvSpPr>
          <p:nvPr>
            <p:ph type="body" idx="1"/>
          </p:nvPr>
        </p:nvSpPr>
        <p:spPr/>
        <p:txBody>
          <a:bodyPr/>
          <a:lstStyle/>
          <a:p>
            <a:endParaRPr lang="de-C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5032C0-7A29-4927-95C1-70C474259983}" type="slidenum">
              <a:rPr lang="de-CH"/>
              <a:pPr/>
              <a:t>6</a:t>
            </a:fld>
            <a:endParaRPr lang="de-CH"/>
          </a:p>
        </p:txBody>
      </p:sp>
      <p:sp>
        <p:nvSpPr>
          <p:cNvPr id="136194" name="Rectangle 2"/>
          <p:cNvSpPr>
            <a:spLocks noGrp="1" noRot="1" noChangeAspect="1" noChangeArrowheads="1" noTextEdit="1"/>
          </p:cNvSpPr>
          <p:nvPr>
            <p:ph type="sldImg"/>
          </p:nvPr>
        </p:nvSpPr>
        <p:spPr>
          <a:xfrm>
            <a:off x="763588" y="755650"/>
            <a:ext cx="5346700" cy="3771900"/>
          </a:xfrm>
          <a:ln/>
        </p:spPr>
      </p:sp>
      <p:sp>
        <p:nvSpPr>
          <p:cNvPr id="136195" name="Rectangle 3"/>
          <p:cNvSpPr>
            <a:spLocks noGrp="1" noChangeArrowheads="1"/>
          </p:cNvSpPr>
          <p:nvPr>
            <p:ph type="body" idx="1"/>
          </p:nvPr>
        </p:nvSpPr>
        <p:spPr/>
        <p:txBody>
          <a:bodyPr/>
          <a:lstStyle/>
          <a:p>
            <a:endParaRPr lang="de-CH"/>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B7A8C6-13EC-4260-B1BD-C94783605BAC}" type="slidenum">
              <a:rPr lang="de-CH"/>
              <a:pPr/>
              <a:t>43</a:t>
            </a:fld>
            <a:endParaRPr lang="de-CH"/>
          </a:p>
        </p:txBody>
      </p:sp>
      <p:sp>
        <p:nvSpPr>
          <p:cNvPr id="138242" name="Rectangle 2"/>
          <p:cNvSpPr>
            <a:spLocks noGrp="1" noRot="1" noChangeAspect="1" noChangeArrowheads="1" noTextEdit="1"/>
          </p:cNvSpPr>
          <p:nvPr>
            <p:ph type="sldImg"/>
          </p:nvPr>
        </p:nvSpPr>
        <p:spPr>
          <a:xfrm>
            <a:off x="763588" y="755650"/>
            <a:ext cx="5346700" cy="3771900"/>
          </a:xfrm>
          <a:ln/>
        </p:spPr>
      </p:sp>
      <p:sp>
        <p:nvSpPr>
          <p:cNvPr id="138243" name="Rectangle 3"/>
          <p:cNvSpPr>
            <a:spLocks noGrp="1" noChangeArrowheads="1"/>
          </p:cNvSpPr>
          <p:nvPr>
            <p:ph type="body" idx="1"/>
          </p:nvPr>
        </p:nvSpPr>
        <p:spPr/>
        <p:txBody>
          <a:bodyPr/>
          <a:lstStyle/>
          <a:p>
            <a:endParaRPr lang="de-CH"/>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3BFCE7-4ECA-498F-BB02-DDEE0EA42CFD}" type="slidenum">
              <a:rPr lang="de-CH"/>
              <a:pPr/>
              <a:t>44</a:t>
            </a:fld>
            <a:endParaRPr lang="de-CH"/>
          </a:p>
        </p:txBody>
      </p:sp>
      <p:sp>
        <p:nvSpPr>
          <p:cNvPr id="50178" name="Rectangle 2"/>
          <p:cNvSpPr>
            <a:spLocks noGrp="1" noRot="1" noChangeAspect="1" noChangeArrowheads="1" noTextEdit="1"/>
          </p:cNvSpPr>
          <p:nvPr>
            <p:ph type="sldImg"/>
          </p:nvPr>
        </p:nvSpPr>
        <p:spPr>
          <a:xfrm>
            <a:off x="763588" y="755650"/>
            <a:ext cx="5346700" cy="3771900"/>
          </a:xfrm>
          <a:ln/>
        </p:spPr>
      </p:sp>
      <p:sp>
        <p:nvSpPr>
          <p:cNvPr id="50179" name="Rectangle 3"/>
          <p:cNvSpPr>
            <a:spLocks noGrp="1" noChangeArrowheads="1"/>
          </p:cNvSpPr>
          <p:nvPr>
            <p:ph type="body" idx="1"/>
          </p:nvPr>
        </p:nvSpPr>
        <p:spPr/>
        <p:txBody>
          <a:bodyPr/>
          <a:lstStyle/>
          <a:p>
            <a:endParaRPr lang="de-CH"/>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0CBC41-8C0E-4B9D-A3D3-D105BE379555}" type="slidenum">
              <a:rPr lang="de-CH"/>
              <a:pPr/>
              <a:t>45</a:t>
            </a:fld>
            <a:endParaRPr lang="de-CH"/>
          </a:p>
        </p:txBody>
      </p:sp>
      <p:sp>
        <p:nvSpPr>
          <p:cNvPr id="142338" name="Rectangle 2"/>
          <p:cNvSpPr>
            <a:spLocks noGrp="1" noRot="1" noChangeAspect="1" noChangeArrowheads="1" noTextEdit="1"/>
          </p:cNvSpPr>
          <p:nvPr>
            <p:ph type="sldImg"/>
          </p:nvPr>
        </p:nvSpPr>
        <p:spPr>
          <a:xfrm>
            <a:off x="763588" y="755650"/>
            <a:ext cx="5346700" cy="3771900"/>
          </a:xfrm>
          <a:ln/>
        </p:spPr>
      </p:sp>
      <p:sp>
        <p:nvSpPr>
          <p:cNvPr id="142339" name="Rectangle 3"/>
          <p:cNvSpPr>
            <a:spLocks noGrp="1" noChangeArrowheads="1"/>
          </p:cNvSpPr>
          <p:nvPr>
            <p:ph type="body" idx="1"/>
          </p:nvPr>
        </p:nvSpPr>
        <p:spPr/>
        <p:txBody>
          <a:bodyPr/>
          <a:lstStyle/>
          <a:p>
            <a:endParaRPr lang="de-CH"/>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2A2027-ACE1-4C73-BDCD-B0C21F05FE93}" type="slidenum">
              <a:rPr lang="de-CH"/>
              <a:pPr/>
              <a:t>46</a:t>
            </a:fld>
            <a:endParaRPr lang="de-CH"/>
          </a:p>
        </p:txBody>
      </p:sp>
      <p:sp>
        <p:nvSpPr>
          <p:cNvPr id="153602" name="Rectangle 2"/>
          <p:cNvSpPr>
            <a:spLocks noGrp="1" noRot="1" noChangeAspect="1" noChangeArrowheads="1" noTextEdit="1"/>
          </p:cNvSpPr>
          <p:nvPr>
            <p:ph type="sldImg"/>
          </p:nvPr>
        </p:nvSpPr>
        <p:spPr>
          <a:xfrm>
            <a:off x="763588" y="755650"/>
            <a:ext cx="5346700" cy="3771900"/>
          </a:xfrm>
          <a:ln/>
        </p:spPr>
      </p:sp>
      <p:sp>
        <p:nvSpPr>
          <p:cNvPr id="153603" name="Rectangle 3"/>
          <p:cNvSpPr>
            <a:spLocks noGrp="1" noChangeArrowheads="1"/>
          </p:cNvSpPr>
          <p:nvPr>
            <p:ph type="body" idx="1"/>
          </p:nvPr>
        </p:nvSpPr>
        <p:spPr/>
        <p:txBody>
          <a:bodyPr/>
          <a:lstStyle/>
          <a:p>
            <a:endParaRPr lang="de-CH"/>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72D912-A188-4B55-815C-6FA4E68AE42E}" type="slidenum">
              <a:rPr lang="de-CH"/>
              <a:pPr/>
              <a:t>47</a:t>
            </a:fld>
            <a:endParaRPr lang="de-CH"/>
          </a:p>
        </p:txBody>
      </p:sp>
      <p:sp>
        <p:nvSpPr>
          <p:cNvPr id="158722" name="Rectangle 2"/>
          <p:cNvSpPr>
            <a:spLocks noGrp="1" noRot="1" noChangeAspect="1" noChangeArrowheads="1" noTextEdit="1"/>
          </p:cNvSpPr>
          <p:nvPr>
            <p:ph type="sldImg"/>
          </p:nvPr>
        </p:nvSpPr>
        <p:spPr>
          <a:xfrm>
            <a:off x="763588" y="755650"/>
            <a:ext cx="5346700" cy="3771900"/>
          </a:xfrm>
          <a:ln/>
        </p:spPr>
      </p:sp>
      <p:sp>
        <p:nvSpPr>
          <p:cNvPr id="158723" name="Rectangle 3"/>
          <p:cNvSpPr>
            <a:spLocks noGrp="1" noChangeArrowheads="1"/>
          </p:cNvSpPr>
          <p:nvPr>
            <p:ph type="body" idx="1"/>
          </p:nvPr>
        </p:nvSpPr>
        <p:spPr/>
        <p:txBody>
          <a:bodyPr/>
          <a:lstStyle/>
          <a:p>
            <a:endParaRPr lang="de-CH"/>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435BAF-F4BF-4BA7-B249-2BF45D387836}" type="slidenum">
              <a:rPr lang="de-CH"/>
              <a:pPr/>
              <a:t>48</a:t>
            </a:fld>
            <a:endParaRPr lang="de-CH"/>
          </a:p>
        </p:txBody>
      </p:sp>
      <p:sp>
        <p:nvSpPr>
          <p:cNvPr id="163842" name="Rectangle 2"/>
          <p:cNvSpPr>
            <a:spLocks noGrp="1" noRot="1" noChangeAspect="1" noChangeArrowheads="1" noTextEdit="1"/>
          </p:cNvSpPr>
          <p:nvPr>
            <p:ph type="sldImg"/>
          </p:nvPr>
        </p:nvSpPr>
        <p:spPr>
          <a:xfrm>
            <a:off x="763588" y="755650"/>
            <a:ext cx="5346700" cy="3771900"/>
          </a:xfrm>
          <a:ln/>
        </p:spPr>
      </p:sp>
      <p:sp>
        <p:nvSpPr>
          <p:cNvPr id="163843" name="Rectangle 3"/>
          <p:cNvSpPr>
            <a:spLocks noGrp="1" noChangeArrowheads="1"/>
          </p:cNvSpPr>
          <p:nvPr>
            <p:ph type="body" idx="1"/>
          </p:nvPr>
        </p:nvSpPr>
        <p:spPr/>
        <p:txBody>
          <a:bodyPr/>
          <a:lstStyle/>
          <a:p>
            <a:endParaRPr lang="de-CH"/>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7E0668-B3EE-4EEF-BFAD-18EFB0BA0A11}" type="slidenum">
              <a:rPr lang="de-CH"/>
              <a:pPr/>
              <a:t>49</a:t>
            </a:fld>
            <a:endParaRPr lang="de-CH"/>
          </a:p>
        </p:txBody>
      </p:sp>
      <p:sp>
        <p:nvSpPr>
          <p:cNvPr id="148482" name="Rectangle 2"/>
          <p:cNvSpPr>
            <a:spLocks noGrp="1" noRot="1" noChangeAspect="1" noChangeArrowheads="1" noTextEdit="1"/>
          </p:cNvSpPr>
          <p:nvPr>
            <p:ph type="sldImg"/>
          </p:nvPr>
        </p:nvSpPr>
        <p:spPr>
          <a:xfrm>
            <a:off x="763588" y="755650"/>
            <a:ext cx="5346700" cy="3771900"/>
          </a:xfrm>
          <a:ln/>
        </p:spPr>
      </p:sp>
      <p:sp>
        <p:nvSpPr>
          <p:cNvPr id="148483" name="Rectangle 3"/>
          <p:cNvSpPr>
            <a:spLocks noGrp="1" noChangeArrowheads="1"/>
          </p:cNvSpPr>
          <p:nvPr>
            <p:ph type="body" idx="1"/>
          </p:nvPr>
        </p:nvSpPr>
        <p:spPr/>
        <p:txBody>
          <a:bodyPr/>
          <a:lstStyle/>
          <a:p>
            <a:endParaRPr lang="de-CH"/>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7D382C-2A4F-45D6-A98C-0C6FA29C7285}" type="slidenum">
              <a:rPr lang="de-CH"/>
              <a:pPr/>
              <a:t>50</a:t>
            </a:fld>
            <a:endParaRPr lang="de-CH"/>
          </a:p>
        </p:txBody>
      </p:sp>
      <p:sp>
        <p:nvSpPr>
          <p:cNvPr id="144386" name="Rectangle 2"/>
          <p:cNvSpPr>
            <a:spLocks noGrp="1" noRot="1" noChangeAspect="1" noChangeArrowheads="1" noTextEdit="1"/>
          </p:cNvSpPr>
          <p:nvPr>
            <p:ph type="sldImg"/>
          </p:nvPr>
        </p:nvSpPr>
        <p:spPr>
          <a:xfrm>
            <a:off x="763588" y="755650"/>
            <a:ext cx="5346700" cy="3771900"/>
          </a:xfrm>
          <a:ln/>
        </p:spPr>
      </p:sp>
      <p:sp>
        <p:nvSpPr>
          <p:cNvPr id="144387" name="Rectangle 3"/>
          <p:cNvSpPr>
            <a:spLocks noGrp="1" noChangeArrowheads="1"/>
          </p:cNvSpPr>
          <p:nvPr>
            <p:ph type="body" idx="1"/>
          </p:nvPr>
        </p:nvSpPr>
        <p:spPr/>
        <p:txBody>
          <a:bodyPr/>
          <a:lstStyle/>
          <a:p>
            <a:endParaRPr lang="de-CH"/>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1C6CF9-72D1-4DCC-A528-3D4D4A121D50}" type="slidenum">
              <a:rPr lang="de-CH"/>
              <a:pPr/>
              <a:t>51</a:t>
            </a:fld>
            <a:endParaRPr lang="de-CH"/>
          </a:p>
        </p:txBody>
      </p:sp>
      <p:sp>
        <p:nvSpPr>
          <p:cNvPr id="169986" name="Rectangle 2"/>
          <p:cNvSpPr>
            <a:spLocks noGrp="1" noRot="1" noChangeAspect="1" noChangeArrowheads="1" noTextEdit="1"/>
          </p:cNvSpPr>
          <p:nvPr>
            <p:ph type="sldImg"/>
          </p:nvPr>
        </p:nvSpPr>
        <p:spPr>
          <a:xfrm>
            <a:off x="763588" y="755650"/>
            <a:ext cx="5346700" cy="3771900"/>
          </a:xfrm>
          <a:ln/>
        </p:spPr>
      </p:sp>
      <p:sp>
        <p:nvSpPr>
          <p:cNvPr id="16998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481F82-D86C-4DE7-A4FA-C7AE5F22578A}" type="slidenum">
              <a:rPr lang="de-CH"/>
              <a:pPr/>
              <a:t>52</a:t>
            </a:fld>
            <a:endParaRPr lang="de-CH"/>
          </a:p>
        </p:txBody>
      </p:sp>
      <p:sp>
        <p:nvSpPr>
          <p:cNvPr id="51202" name="Rectangle 2"/>
          <p:cNvSpPr>
            <a:spLocks noGrp="1" noRot="1" noChangeAspect="1" noChangeArrowheads="1" noTextEdit="1"/>
          </p:cNvSpPr>
          <p:nvPr>
            <p:ph type="sldImg"/>
          </p:nvPr>
        </p:nvSpPr>
        <p:spPr>
          <a:xfrm>
            <a:off x="763588" y="755650"/>
            <a:ext cx="5346700" cy="3771900"/>
          </a:xfrm>
          <a:ln/>
        </p:spPr>
      </p:sp>
      <p:sp>
        <p:nvSpPr>
          <p:cNvPr id="51203" name="Rectangle 3"/>
          <p:cNvSpPr>
            <a:spLocks noGrp="1" noChangeArrowheads="1"/>
          </p:cNvSpPr>
          <p:nvPr>
            <p:ph type="body" idx="1"/>
          </p:nvPr>
        </p:nvSpPr>
        <p:spPr/>
        <p:txBody>
          <a:bodyPr/>
          <a:lstStyle/>
          <a:p>
            <a:endParaRPr lang="de-CH"/>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3BD26E-D0C1-4906-A31C-AFC09D26E510}" type="slidenum">
              <a:rPr lang="de-CH"/>
              <a:pPr/>
              <a:t>7</a:t>
            </a:fld>
            <a:endParaRPr lang="de-CH"/>
          </a:p>
        </p:txBody>
      </p:sp>
      <p:sp>
        <p:nvSpPr>
          <p:cNvPr id="83970" name="Rectangle 2"/>
          <p:cNvSpPr>
            <a:spLocks noGrp="1" noRot="1" noChangeAspect="1" noChangeArrowheads="1" noTextEdit="1"/>
          </p:cNvSpPr>
          <p:nvPr>
            <p:ph type="sldImg"/>
          </p:nvPr>
        </p:nvSpPr>
        <p:spPr>
          <a:xfrm>
            <a:off x="763588" y="755650"/>
            <a:ext cx="5346700" cy="3771900"/>
          </a:xfrm>
          <a:ln/>
        </p:spPr>
      </p:sp>
      <p:sp>
        <p:nvSpPr>
          <p:cNvPr id="83971" name="Rectangle 3"/>
          <p:cNvSpPr>
            <a:spLocks noGrp="1" noChangeArrowheads="1"/>
          </p:cNvSpPr>
          <p:nvPr>
            <p:ph type="body" idx="1"/>
          </p:nvPr>
        </p:nvSpPr>
        <p:spPr/>
        <p:txBody>
          <a:bodyPr/>
          <a:lstStyle/>
          <a:p>
            <a:r>
              <a:rPr lang="de-CH" sz="1300"/>
              <a:t>Er war der starke Mann und der Hoffnungsträger der SPD im Jahr 2006. Aber die Last wurde zu schwer. Es sei die "schwierigste Entscheidung" seines Lebens gewesen, sagte Matthias Platzeck heute in Berlin. Wegen massiver gesundheitlicher Probleme habe er "einen Strich" ziehen müssen. In einer ausführlichen Erklärung begründete Platzeck seinen Rücktritt vom Amt des SPD-Parteivorsitzenden. Sein Rücktritt sei auf "dringenden ärztlichen Rat" erfolgt.</a:t>
            </a:r>
          </a:p>
          <a:p>
            <a:r>
              <a:rPr lang="de-CH" sz="1300"/>
              <a:t>Einen ersten Hörsturz habe er an Neujahr erlitten. Das habe er zunächst nicht ernst genommen und sei den Ratschlägen seiner Ärzte nicht gefolgt. Im Februar habe er einen Kreislauf- und Nervenzusammenbruch erlitten, dann folgte am 29. März der zweite Hörsturz "mit erheblichem Verlust des Hörvermögens".</a:t>
            </a:r>
          </a:p>
          <a:p>
            <a:r>
              <a:rPr lang="de-CH" sz="1300"/>
              <a:t>Es habe keine andere "verantwortbare Entscheidung" gegeben, als von seinem Amt zurückzutreten, sagte der sichtlich angeschlagene Platzeck, er habe "einen Strich" ziehen müssen, weil er seine Kräfte überschätzt habe. Es hätte keinen Sinn ergeben, "weiter gegen die Wand zu laufen", sagte der scheidende SPD-Chef. Platzeck bedankte sich für viele Genesungswünsche, die ihn in den vergangenen Wochen erreicht hätten.</a:t>
            </a:r>
          </a:p>
          <a:p>
            <a:endParaRPr lang="de-CH"/>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055"/>
          <p:cNvSpPr>
            <a:spLocks noGrp="1" noChangeArrowheads="1"/>
          </p:cNvSpPr>
          <p:nvPr>
            <p:ph type="sldNum" sz="quarter" idx="5"/>
          </p:nvPr>
        </p:nvSpPr>
        <p:spPr>
          <a:ln/>
        </p:spPr>
        <p:txBody>
          <a:bodyPr/>
          <a:lstStyle/>
          <a:p>
            <a:fld id="{FCD6DC89-9FED-4FC7-8F41-1531BF475DD3}" type="slidenum">
              <a:rPr lang="de-DE"/>
              <a:pPr/>
              <a:t>53</a:t>
            </a:fld>
            <a:endParaRPr lang="de-DE"/>
          </a:p>
        </p:txBody>
      </p:sp>
      <p:sp>
        <p:nvSpPr>
          <p:cNvPr id="145410" name="Rectangle 2"/>
          <p:cNvSpPr>
            <a:spLocks noGrp="1" noRot="1" noChangeAspect="1" noChangeArrowheads="1" noTextEdit="1"/>
          </p:cNvSpPr>
          <p:nvPr>
            <p:ph type="sldImg"/>
          </p:nvPr>
        </p:nvSpPr>
        <p:spPr>
          <a:xfrm>
            <a:off x="763588" y="755650"/>
            <a:ext cx="5346700" cy="3771900"/>
          </a:xfrm>
          <a:ln/>
        </p:spPr>
      </p:sp>
      <p:sp>
        <p:nvSpPr>
          <p:cNvPr id="14541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055"/>
          <p:cNvSpPr>
            <a:spLocks noGrp="1" noChangeArrowheads="1"/>
          </p:cNvSpPr>
          <p:nvPr>
            <p:ph type="sldNum" sz="quarter" idx="5"/>
          </p:nvPr>
        </p:nvSpPr>
        <p:spPr>
          <a:ln/>
        </p:spPr>
        <p:txBody>
          <a:bodyPr/>
          <a:lstStyle/>
          <a:p>
            <a:fld id="{D04C920F-ADEC-4358-9E58-5FC7D5A347CE}" type="slidenum">
              <a:rPr lang="de-DE"/>
              <a:pPr/>
              <a:t>54</a:t>
            </a:fld>
            <a:endParaRPr lang="de-DE"/>
          </a:p>
        </p:txBody>
      </p:sp>
      <p:sp>
        <p:nvSpPr>
          <p:cNvPr id="146434" name="Rectangle 2"/>
          <p:cNvSpPr>
            <a:spLocks noGrp="1" noRot="1" noChangeAspect="1" noChangeArrowheads="1" noTextEdit="1"/>
          </p:cNvSpPr>
          <p:nvPr>
            <p:ph type="sldImg"/>
          </p:nvPr>
        </p:nvSpPr>
        <p:spPr>
          <a:xfrm>
            <a:off x="763588" y="755650"/>
            <a:ext cx="5346700" cy="3771900"/>
          </a:xfrm>
          <a:ln/>
        </p:spPr>
      </p:sp>
      <p:sp>
        <p:nvSpPr>
          <p:cNvPr id="14643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055"/>
          <p:cNvSpPr>
            <a:spLocks noGrp="1" noChangeArrowheads="1"/>
          </p:cNvSpPr>
          <p:nvPr>
            <p:ph type="sldNum" sz="quarter" idx="5"/>
          </p:nvPr>
        </p:nvSpPr>
        <p:spPr>
          <a:ln/>
        </p:spPr>
        <p:txBody>
          <a:bodyPr/>
          <a:lstStyle/>
          <a:p>
            <a:fld id="{DD67ADAE-CEE5-497D-9EFE-0C4643993D8A}" type="slidenum">
              <a:rPr lang="de-DE"/>
              <a:pPr/>
              <a:t>55</a:t>
            </a:fld>
            <a:endParaRPr lang="de-DE"/>
          </a:p>
        </p:txBody>
      </p:sp>
      <p:sp>
        <p:nvSpPr>
          <p:cNvPr id="149506" name="Rectangle 2"/>
          <p:cNvSpPr>
            <a:spLocks noGrp="1" noRot="1" noChangeAspect="1" noChangeArrowheads="1" noTextEdit="1"/>
          </p:cNvSpPr>
          <p:nvPr>
            <p:ph type="sldImg"/>
          </p:nvPr>
        </p:nvSpPr>
        <p:spPr>
          <a:xfrm>
            <a:off x="763588" y="755650"/>
            <a:ext cx="5346700" cy="3771900"/>
          </a:xfrm>
          <a:ln/>
        </p:spPr>
      </p:sp>
      <p:sp>
        <p:nvSpPr>
          <p:cNvPr id="14950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055"/>
          <p:cNvSpPr>
            <a:spLocks noGrp="1" noChangeArrowheads="1"/>
          </p:cNvSpPr>
          <p:nvPr>
            <p:ph type="sldNum" sz="quarter" idx="5"/>
          </p:nvPr>
        </p:nvSpPr>
        <p:spPr>
          <a:ln/>
        </p:spPr>
        <p:txBody>
          <a:bodyPr/>
          <a:lstStyle/>
          <a:p>
            <a:fld id="{601CBDAA-768C-41CB-B91B-528B60ECD860}" type="slidenum">
              <a:rPr lang="de-DE"/>
              <a:pPr/>
              <a:t>57</a:t>
            </a:fld>
            <a:endParaRPr lang="de-DE"/>
          </a:p>
        </p:txBody>
      </p:sp>
      <p:sp>
        <p:nvSpPr>
          <p:cNvPr id="120834" name="Rectangle 2"/>
          <p:cNvSpPr>
            <a:spLocks noGrp="1" noRot="1" noChangeAspect="1" noChangeArrowheads="1" noTextEdit="1"/>
          </p:cNvSpPr>
          <p:nvPr>
            <p:ph type="sldImg"/>
          </p:nvPr>
        </p:nvSpPr>
        <p:spPr>
          <a:xfrm>
            <a:off x="762000" y="754063"/>
            <a:ext cx="5349875" cy="3775075"/>
          </a:xfrm>
          <a:ln/>
        </p:spPr>
      </p:sp>
      <p:sp>
        <p:nvSpPr>
          <p:cNvPr id="120835" name="Rectangle 3"/>
          <p:cNvSpPr>
            <a:spLocks noGrp="1" noChangeArrowheads="1"/>
          </p:cNvSpPr>
          <p:nvPr>
            <p:ph type="body" idx="1"/>
          </p:nvPr>
        </p:nvSpPr>
        <p:spPr>
          <a:xfrm>
            <a:off x="687712" y="4780003"/>
            <a:ext cx="5498453" cy="4528423"/>
          </a:xfrm>
        </p:spPr>
        <p:txBody>
          <a:bodyPr/>
          <a:lstStyle/>
          <a:p>
            <a:endParaRPr lang="de-CH"/>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055"/>
          <p:cNvSpPr>
            <a:spLocks noGrp="1" noChangeArrowheads="1"/>
          </p:cNvSpPr>
          <p:nvPr>
            <p:ph type="sldNum" sz="quarter" idx="5"/>
          </p:nvPr>
        </p:nvSpPr>
        <p:spPr>
          <a:ln/>
        </p:spPr>
        <p:txBody>
          <a:bodyPr/>
          <a:lstStyle/>
          <a:p>
            <a:fld id="{E5882229-6402-44A3-9CEC-FF850206D7FA}" type="slidenum">
              <a:rPr lang="de-DE"/>
              <a:pPr/>
              <a:t>58</a:t>
            </a:fld>
            <a:endParaRPr lang="de-DE"/>
          </a:p>
        </p:txBody>
      </p:sp>
      <p:sp>
        <p:nvSpPr>
          <p:cNvPr id="122882" name="Rectangle 2"/>
          <p:cNvSpPr>
            <a:spLocks noGrp="1" noRot="1" noChangeAspect="1" noChangeArrowheads="1" noTextEdit="1"/>
          </p:cNvSpPr>
          <p:nvPr>
            <p:ph type="sldImg"/>
          </p:nvPr>
        </p:nvSpPr>
        <p:spPr>
          <a:xfrm>
            <a:off x="762000" y="754063"/>
            <a:ext cx="5349875" cy="3775075"/>
          </a:xfrm>
          <a:ln/>
        </p:spPr>
      </p:sp>
      <p:sp>
        <p:nvSpPr>
          <p:cNvPr id="122883" name="Rectangle 3"/>
          <p:cNvSpPr>
            <a:spLocks noGrp="1" noChangeArrowheads="1"/>
          </p:cNvSpPr>
          <p:nvPr>
            <p:ph type="body" idx="1"/>
          </p:nvPr>
        </p:nvSpPr>
        <p:spPr>
          <a:xfrm>
            <a:off x="687712" y="4780003"/>
            <a:ext cx="5498453" cy="4528423"/>
          </a:xfrm>
        </p:spPr>
        <p:txBody>
          <a:bodyPr/>
          <a:lstStyle/>
          <a:p>
            <a:endParaRPr lang="de-CH"/>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055"/>
          <p:cNvSpPr>
            <a:spLocks noGrp="1" noChangeArrowheads="1"/>
          </p:cNvSpPr>
          <p:nvPr>
            <p:ph type="sldNum" sz="quarter" idx="5"/>
          </p:nvPr>
        </p:nvSpPr>
        <p:spPr>
          <a:ln/>
        </p:spPr>
        <p:txBody>
          <a:bodyPr/>
          <a:lstStyle/>
          <a:p>
            <a:fld id="{595A549D-794D-4E68-8F4C-2D8B221FD516}" type="slidenum">
              <a:rPr lang="de-DE"/>
              <a:pPr/>
              <a:t>59</a:t>
            </a:fld>
            <a:endParaRPr lang="de-DE"/>
          </a:p>
        </p:txBody>
      </p:sp>
      <p:sp>
        <p:nvSpPr>
          <p:cNvPr id="165890" name="Rectangle 2"/>
          <p:cNvSpPr>
            <a:spLocks noGrp="1" noRot="1" noChangeAspect="1" noChangeArrowheads="1" noTextEdit="1"/>
          </p:cNvSpPr>
          <p:nvPr>
            <p:ph type="sldImg"/>
          </p:nvPr>
        </p:nvSpPr>
        <p:spPr>
          <a:xfrm>
            <a:off x="763588" y="754063"/>
            <a:ext cx="5349875" cy="3775075"/>
          </a:xfrm>
          <a:ln/>
        </p:spPr>
      </p:sp>
      <p:sp>
        <p:nvSpPr>
          <p:cNvPr id="165891" name="Rectangle 3"/>
          <p:cNvSpPr>
            <a:spLocks noGrp="1" noChangeArrowheads="1"/>
          </p:cNvSpPr>
          <p:nvPr>
            <p:ph type="body" idx="1"/>
          </p:nvPr>
        </p:nvSpPr>
        <p:spPr>
          <a:xfrm>
            <a:off x="687712" y="4780003"/>
            <a:ext cx="5498453" cy="4528423"/>
          </a:xfrm>
        </p:spPr>
        <p:txBody>
          <a:bodyPr/>
          <a:lstStyle/>
          <a:p>
            <a:endParaRPr lang="de-CH"/>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7933E5-C8D6-4137-A0E6-99997BD89642}" type="slidenum">
              <a:rPr lang="de-DE"/>
              <a:pPr/>
              <a:t>60</a:t>
            </a:fld>
            <a:endParaRPr lang="de-DE"/>
          </a:p>
        </p:txBody>
      </p:sp>
      <p:sp>
        <p:nvSpPr>
          <p:cNvPr id="13314" name="Rectangle 2"/>
          <p:cNvSpPr>
            <a:spLocks noGrp="1" noRot="1" noChangeAspect="1" noChangeArrowheads="1" noTextEdit="1"/>
          </p:cNvSpPr>
          <p:nvPr>
            <p:ph type="sldImg"/>
          </p:nvPr>
        </p:nvSpPr>
        <p:spPr>
          <a:xfrm>
            <a:off x="763588" y="755650"/>
            <a:ext cx="5346700" cy="3771900"/>
          </a:xfrm>
          <a:ln/>
        </p:spPr>
      </p:sp>
      <p:sp>
        <p:nvSpPr>
          <p:cNvPr id="13315" name="Rectangle 3"/>
          <p:cNvSpPr>
            <a:spLocks noGrp="1" noChangeArrowheads="1"/>
          </p:cNvSpPr>
          <p:nvPr>
            <p:ph type="body" idx="1"/>
          </p:nvPr>
        </p:nvSpPr>
        <p:spPr/>
        <p:txBody>
          <a:bodyPr/>
          <a:lstStyle/>
          <a:p>
            <a:endParaRPr lang="de-CH"/>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E44A5C-E2F1-4FB9-876B-5216C8332E7B}" type="slidenum">
              <a:rPr lang="de-DE"/>
              <a:pPr/>
              <a:t>61</a:t>
            </a:fld>
            <a:endParaRPr lang="de-DE"/>
          </a:p>
        </p:txBody>
      </p:sp>
      <p:sp>
        <p:nvSpPr>
          <p:cNvPr id="109570" name="Rectangle 2"/>
          <p:cNvSpPr>
            <a:spLocks noGrp="1" noRot="1" noChangeAspect="1" noChangeArrowheads="1" noTextEdit="1"/>
          </p:cNvSpPr>
          <p:nvPr>
            <p:ph type="sldImg"/>
          </p:nvPr>
        </p:nvSpPr>
        <p:spPr>
          <a:xfrm>
            <a:off x="763588" y="755650"/>
            <a:ext cx="5346700" cy="3771900"/>
          </a:xfrm>
          <a:ln/>
        </p:spPr>
      </p:sp>
      <p:sp>
        <p:nvSpPr>
          <p:cNvPr id="10957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EA71FB-2642-4167-B9F4-9EF173A67186}" type="slidenum">
              <a:rPr lang="de-DE"/>
              <a:pPr/>
              <a:t>62</a:t>
            </a:fld>
            <a:endParaRPr lang="de-DE"/>
          </a:p>
        </p:txBody>
      </p:sp>
      <p:sp>
        <p:nvSpPr>
          <p:cNvPr id="110594" name="Rectangle 2"/>
          <p:cNvSpPr>
            <a:spLocks noGrp="1" noRot="1" noChangeAspect="1" noChangeArrowheads="1" noTextEdit="1"/>
          </p:cNvSpPr>
          <p:nvPr>
            <p:ph type="sldImg"/>
          </p:nvPr>
        </p:nvSpPr>
        <p:spPr>
          <a:xfrm>
            <a:off x="763588" y="755650"/>
            <a:ext cx="5346700" cy="3771900"/>
          </a:xfrm>
          <a:ln/>
        </p:spPr>
      </p:sp>
      <p:sp>
        <p:nvSpPr>
          <p:cNvPr id="11059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D5B711-DE1F-4F6F-B357-BDF4A5FF09A2}" type="slidenum">
              <a:rPr lang="de-DE"/>
              <a:pPr/>
              <a:t>63</a:t>
            </a:fld>
            <a:endParaRPr lang="de-DE"/>
          </a:p>
        </p:txBody>
      </p:sp>
      <p:sp>
        <p:nvSpPr>
          <p:cNvPr id="103426" name="Rectangle 2"/>
          <p:cNvSpPr>
            <a:spLocks noGrp="1" noRot="1" noChangeAspect="1" noChangeArrowheads="1" noTextEdit="1"/>
          </p:cNvSpPr>
          <p:nvPr>
            <p:ph type="sldImg"/>
          </p:nvPr>
        </p:nvSpPr>
        <p:spPr>
          <a:xfrm>
            <a:off x="763588" y="755650"/>
            <a:ext cx="5346700" cy="3771900"/>
          </a:xfrm>
          <a:ln/>
        </p:spPr>
      </p:sp>
      <p:sp>
        <p:nvSpPr>
          <p:cNvPr id="103427" name="Rectangle 3"/>
          <p:cNvSpPr>
            <a:spLocks noGrp="1" noChangeArrowheads="1"/>
          </p:cNvSpPr>
          <p:nvPr>
            <p:ph type="body" idx="1"/>
          </p:nvPr>
        </p:nvSpPr>
        <p:spPr/>
        <p:txBody>
          <a:bodyPr/>
          <a:lstStyle/>
          <a:p>
            <a:endParaRPr lang="de-CH"/>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8E2118-F44A-4111-BEB5-10A34DCA54AE}" type="slidenum">
              <a:rPr lang="de-CH"/>
              <a:pPr/>
              <a:t>9</a:t>
            </a:fld>
            <a:endParaRPr lang="de-CH"/>
          </a:p>
        </p:txBody>
      </p:sp>
      <p:sp>
        <p:nvSpPr>
          <p:cNvPr id="173058" name="Rectangle 2"/>
          <p:cNvSpPr>
            <a:spLocks noGrp="1" noRot="1" noChangeAspect="1" noChangeArrowheads="1" noTextEdit="1"/>
          </p:cNvSpPr>
          <p:nvPr>
            <p:ph type="sldImg"/>
          </p:nvPr>
        </p:nvSpPr>
        <p:spPr>
          <a:xfrm>
            <a:off x="765175" y="755650"/>
            <a:ext cx="5345113" cy="3771900"/>
          </a:xfrm>
          <a:ln/>
        </p:spPr>
      </p:sp>
      <p:sp>
        <p:nvSpPr>
          <p:cNvPr id="17305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4FE6F8-995C-4E56-A9F0-0302908068F6}" type="slidenum">
              <a:rPr lang="de-DE"/>
              <a:pPr/>
              <a:t>64</a:t>
            </a:fld>
            <a:endParaRPr lang="de-DE"/>
          </a:p>
        </p:txBody>
      </p:sp>
      <p:sp>
        <p:nvSpPr>
          <p:cNvPr id="111618" name="Rectangle 2"/>
          <p:cNvSpPr>
            <a:spLocks noGrp="1" noRot="1" noChangeAspect="1" noChangeArrowheads="1" noTextEdit="1"/>
          </p:cNvSpPr>
          <p:nvPr>
            <p:ph type="sldImg"/>
          </p:nvPr>
        </p:nvSpPr>
        <p:spPr>
          <a:xfrm>
            <a:off x="763588" y="755650"/>
            <a:ext cx="5346700" cy="3771900"/>
          </a:xfrm>
          <a:ln/>
        </p:spPr>
      </p:sp>
      <p:sp>
        <p:nvSpPr>
          <p:cNvPr id="11161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85889B-B7B7-4836-AC3F-7E79E43C6A35}" type="slidenum">
              <a:rPr lang="de-DE"/>
              <a:pPr/>
              <a:t>65</a:t>
            </a:fld>
            <a:endParaRPr lang="de-DE"/>
          </a:p>
        </p:txBody>
      </p:sp>
      <p:sp>
        <p:nvSpPr>
          <p:cNvPr id="112642" name="Rectangle 2"/>
          <p:cNvSpPr>
            <a:spLocks noGrp="1" noRot="1" noChangeAspect="1" noChangeArrowheads="1" noTextEdit="1"/>
          </p:cNvSpPr>
          <p:nvPr>
            <p:ph type="sldImg"/>
          </p:nvPr>
        </p:nvSpPr>
        <p:spPr>
          <a:xfrm>
            <a:off x="763588" y="755650"/>
            <a:ext cx="5346700" cy="3771900"/>
          </a:xfrm>
          <a:ln/>
        </p:spPr>
      </p:sp>
      <p:sp>
        <p:nvSpPr>
          <p:cNvPr id="11264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C4507D-38A0-431A-BB6B-94B32C162619}" type="slidenum">
              <a:rPr lang="de-DE"/>
              <a:pPr/>
              <a:t>66</a:t>
            </a:fld>
            <a:endParaRPr lang="de-DE"/>
          </a:p>
        </p:txBody>
      </p:sp>
      <p:sp>
        <p:nvSpPr>
          <p:cNvPr id="113666" name="Rectangle 2"/>
          <p:cNvSpPr>
            <a:spLocks noGrp="1" noRot="1" noChangeAspect="1" noChangeArrowheads="1" noTextEdit="1"/>
          </p:cNvSpPr>
          <p:nvPr>
            <p:ph type="sldImg"/>
          </p:nvPr>
        </p:nvSpPr>
        <p:spPr>
          <a:xfrm>
            <a:off x="763588" y="755650"/>
            <a:ext cx="5346700" cy="3771900"/>
          </a:xfrm>
          <a:ln/>
        </p:spPr>
      </p:sp>
      <p:sp>
        <p:nvSpPr>
          <p:cNvPr id="11366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ED1934-D78A-41C3-A8ED-EE463BAC0B6C}" type="slidenum">
              <a:rPr lang="de-DE"/>
              <a:pPr/>
              <a:t>67</a:t>
            </a:fld>
            <a:endParaRPr lang="de-DE"/>
          </a:p>
        </p:txBody>
      </p:sp>
      <p:sp>
        <p:nvSpPr>
          <p:cNvPr id="114690" name="Rectangle 2"/>
          <p:cNvSpPr>
            <a:spLocks noGrp="1" noRot="1" noChangeAspect="1" noChangeArrowheads="1" noTextEdit="1"/>
          </p:cNvSpPr>
          <p:nvPr>
            <p:ph type="sldImg"/>
          </p:nvPr>
        </p:nvSpPr>
        <p:spPr>
          <a:xfrm>
            <a:off x="763588" y="755650"/>
            <a:ext cx="5346700" cy="3771900"/>
          </a:xfrm>
          <a:ln/>
        </p:spPr>
      </p:sp>
      <p:sp>
        <p:nvSpPr>
          <p:cNvPr id="11469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1E17B0-128F-4855-A703-AD31A1A95D5B}" type="slidenum">
              <a:rPr lang="de-DE"/>
              <a:pPr/>
              <a:t>68</a:t>
            </a:fld>
            <a:endParaRPr lang="de-DE"/>
          </a:p>
        </p:txBody>
      </p:sp>
      <p:sp>
        <p:nvSpPr>
          <p:cNvPr id="115714" name="Rectangle 2"/>
          <p:cNvSpPr>
            <a:spLocks noGrp="1" noRot="1" noChangeAspect="1" noChangeArrowheads="1" noTextEdit="1"/>
          </p:cNvSpPr>
          <p:nvPr>
            <p:ph type="sldImg"/>
          </p:nvPr>
        </p:nvSpPr>
        <p:spPr>
          <a:xfrm>
            <a:off x="763588" y="755650"/>
            <a:ext cx="5346700" cy="3771900"/>
          </a:xfrm>
          <a:ln/>
        </p:spPr>
      </p:sp>
      <p:sp>
        <p:nvSpPr>
          <p:cNvPr id="11571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AC9C7E-239F-4B12-BD65-33C0B1BFFEDD}" type="slidenum">
              <a:rPr lang="de-DE"/>
              <a:pPr/>
              <a:t>69</a:t>
            </a:fld>
            <a:endParaRPr lang="de-DE"/>
          </a:p>
        </p:txBody>
      </p:sp>
      <p:sp>
        <p:nvSpPr>
          <p:cNvPr id="116738" name="Rectangle 2"/>
          <p:cNvSpPr>
            <a:spLocks noGrp="1" noRot="1" noChangeAspect="1" noChangeArrowheads="1" noTextEdit="1"/>
          </p:cNvSpPr>
          <p:nvPr>
            <p:ph type="sldImg"/>
          </p:nvPr>
        </p:nvSpPr>
        <p:spPr>
          <a:xfrm>
            <a:off x="763588" y="755650"/>
            <a:ext cx="5346700" cy="3771900"/>
          </a:xfrm>
          <a:ln/>
        </p:spPr>
      </p:sp>
      <p:sp>
        <p:nvSpPr>
          <p:cNvPr id="11673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140F21-0D37-43AD-A196-77EF45ABF002}" type="slidenum">
              <a:rPr lang="de-DE"/>
              <a:pPr/>
              <a:t>70</a:t>
            </a:fld>
            <a:endParaRPr lang="de-DE"/>
          </a:p>
        </p:txBody>
      </p:sp>
      <p:sp>
        <p:nvSpPr>
          <p:cNvPr id="117762" name="Rectangle 2"/>
          <p:cNvSpPr>
            <a:spLocks noGrp="1" noRot="1" noChangeAspect="1" noChangeArrowheads="1" noTextEdit="1"/>
          </p:cNvSpPr>
          <p:nvPr>
            <p:ph type="sldImg"/>
          </p:nvPr>
        </p:nvSpPr>
        <p:spPr>
          <a:xfrm>
            <a:off x="763588" y="755650"/>
            <a:ext cx="5346700" cy="3771900"/>
          </a:xfrm>
          <a:ln/>
        </p:spPr>
      </p:sp>
      <p:sp>
        <p:nvSpPr>
          <p:cNvPr id="11776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985604-23B1-4816-ADC5-C9A3A261640C}" type="slidenum">
              <a:rPr lang="de-DE"/>
              <a:pPr/>
              <a:t>71</a:t>
            </a:fld>
            <a:endParaRPr lang="de-DE"/>
          </a:p>
        </p:txBody>
      </p:sp>
      <p:sp>
        <p:nvSpPr>
          <p:cNvPr id="118786" name="Rectangle 2"/>
          <p:cNvSpPr>
            <a:spLocks noGrp="1" noRot="1" noChangeAspect="1" noChangeArrowheads="1" noTextEdit="1"/>
          </p:cNvSpPr>
          <p:nvPr>
            <p:ph type="sldImg"/>
          </p:nvPr>
        </p:nvSpPr>
        <p:spPr>
          <a:xfrm>
            <a:off x="763588" y="755650"/>
            <a:ext cx="5346700" cy="3771900"/>
          </a:xfrm>
          <a:ln/>
        </p:spPr>
      </p:sp>
      <p:sp>
        <p:nvSpPr>
          <p:cNvPr id="11878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F4EB99-3C5C-414F-B628-BFCC36A22F88}" type="slidenum">
              <a:rPr lang="de-DE"/>
              <a:pPr/>
              <a:t>72</a:t>
            </a:fld>
            <a:endParaRPr lang="de-DE"/>
          </a:p>
        </p:txBody>
      </p:sp>
      <p:sp>
        <p:nvSpPr>
          <p:cNvPr id="119810" name="Rectangle 2"/>
          <p:cNvSpPr>
            <a:spLocks noGrp="1" noRot="1" noChangeAspect="1" noChangeArrowheads="1" noTextEdit="1"/>
          </p:cNvSpPr>
          <p:nvPr>
            <p:ph type="sldImg"/>
          </p:nvPr>
        </p:nvSpPr>
        <p:spPr>
          <a:xfrm>
            <a:off x="763588" y="755650"/>
            <a:ext cx="5346700" cy="3771900"/>
          </a:xfrm>
          <a:ln/>
        </p:spPr>
      </p:sp>
      <p:sp>
        <p:nvSpPr>
          <p:cNvPr id="11981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EB305C-8FAA-4399-AD6E-2C904A5CE295}" type="slidenum">
              <a:rPr lang="de-DE"/>
              <a:pPr/>
              <a:t>73</a:t>
            </a:fld>
            <a:endParaRPr lang="de-DE"/>
          </a:p>
        </p:txBody>
      </p:sp>
      <p:sp>
        <p:nvSpPr>
          <p:cNvPr id="120834" name="Rectangle 2"/>
          <p:cNvSpPr>
            <a:spLocks noGrp="1" noRot="1" noChangeAspect="1" noChangeArrowheads="1" noTextEdit="1"/>
          </p:cNvSpPr>
          <p:nvPr>
            <p:ph type="sldImg"/>
          </p:nvPr>
        </p:nvSpPr>
        <p:spPr>
          <a:xfrm>
            <a:off x="763588" y="755650"/>
            <a:ext cx="5346700" cy="3771900"/>
          </a:xfrm>
          <a:ln/>
        </p:spPr>
      </p:sp>
      <p:sp>
        <p:nvSpPr>
          <p:cNvPr id="12083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defTabSz="933790">
              <a:defRPr sz="2300">
                <a:solidFill>
                  <a:schemeClr val="tx1"/>
                </a:solidFill>
                <a:latin typeface="Times New Roman" pitchFamily="18" charset="0"/>
              </a:defRPr>
            </a:lvl1pPr>
            <a:lvl2pPr marL="725936" indent="-279206" defTabSz="933790">
              <a:defRPr sz="2300">
                <a:solidFill>
                  <a:schemeClr val="tx1"/>
                </a:solidFill>
                <a:latin typeface="Times New Roman" pitchFamily="18" charset="0"/>
              </a:defRPr>
            </a:lvl2pPr>
            <a:lvl3pPr marL="1116825" indent="-223365" defTabSz="933790">
              <a:defRPr sz="2300">
                <a:solidFill>
                  <a:schemeClr val="tx1"/>
                </a:solidFill>
                <a:latin typeface="Times New Roman" pitchFamily="18" charset="0"/>
              </a:defRPr>
            </a:lvl3pPr>
            <a:lvl4pPr marL="1563555" indent="-223365" defTabSz="933790">
              <a:defRPr sz="2300">
                <a:solidFill>
                  <a:schemeClr val="tx1"/>
                </a:solidFill>
                <a:latin typeface="Times New Roman" pitchFamily="18" charset="0"/>
              </a:defRPr>
            </a:lvl4pPr>
            <a:lvl5pPr marL="2010286" indent="-223365" defTabSz="933790">
              <a:defRPr sz="2300">
                <a:solidFill>
                  <a:schemeClr val="tx1"/>
                </a:solidFill>
                <a:latin typeface="Times New Roman" pitchFamily="18" charset="0"/>
              </a:defRPr>
            </a:lvl5pPr>
            <a:lvl6pPr marL="2457016" indent="-223365" defTabSz="933790" eaLnBrk="0" fontAlgn="base" hangingPunct="0">
              <a:spcBef>
                <a:spcPct val="0"/>
              </a:spcBef>
              <a:spcAft>
                <a:spcPct val="0"/>
              </a:spcAft>
              <a:defRPr sz="2300">
                <a:solidFill>
                  <a:schemeClr val="tx1"/>
                </a:solidFill>
                <a:latin typeface="Times New Roman" pitchFamily="18" charset="0"/>
              </a:defRPr>
            </a:lvl6pPr>
            <a:lvl7pPr marL="2903746" indent="-223365" defTabSz="933790" eaLnBrk="0" fontAlgn="base" hangingPunct="0">
              <a:spcBef>
                <a:spcPct val="0"/>
              </a:spcBef>
              <a:spcAft>
                <a:spcPct val="0"/>
              </a:spcAft>
              <a:defRPr sz="2300">
                <a:solidFill>
                  <a:schemeClr val="tx1"/>
                </a:solidFill>
                <a:latin typeface="Times New Roman" pitchFamily="18" charset="0"/>
              </a:defRPr>
            </a:lvl7pPr>
            <a:lvl8pPr marL="3350476" indent="-223365" defTabSz="933790" eaLnBrk="0" fontAlgn="base" hangingPunct="0">
              <a:spcBef>
                <a:spcPct val="0"/>
              </a:spcBef>
              <a:spcAft>
                <a:spcPct val="0"/>
              </a:spcAft>
              <a:defRPr sz="2300">
                <a:solidFill>
                  <a:schemeClr val="tx1"/>
                </a:solidFill>
                <a:latin typeface="Times New Roman" pitchFamily="18" charset="0"/>
              </a:defRPr>
            </a:lvl8pPr>
            <a:lvl9pPr marL="3797206" indent="-223365" defTabSz="933790" eaLnBrk="0" fontAlgn="base" hangingPunct="0">
              <a:spcBef>
                <a:spcPct val="0"/>
              </a:spcBef>
              <a:spcAft>
                <a:spcPct val="0"/>
              </a:spcAft>
              <a:defRPr sz="2300">
                <a:solidFill>
                  <a:schemeClr val="tx1"/>
                </a:solidFill>
                <a:latin typeface="Times New Roman" pitchFamily="18" charset="0"/>
              </a:defRPr>
            </a:lvl9pPr>
          </a:lstStyle>
          <a:p>
            <a:fld id="{34B2E552-E096-4A2E-89B0-058AB30DAD3B}" type="slidenum">
              <a:rPr lang="de-CH" sz="1200"/>
              <a:pPr/>
              <a:t>11</a:t>
            </a:fld>
            <a:endParaRPr lang="de-CH" sz="1200"/>
          </a:p>
        </p:txBody>
      </p:sp>
      <p:sp>
        <p:nvSpPr>
          <p:cNvPr id="102403" name="Rectangle 2"/>
          <p:cNvSpPr>
            <a:spLocks noGrp="1" noRot="1" noChangeAspect="1" noChangeArrowheads="1" noTextEdit="1"/>
          </p:cNvSpPr>
          <p:nvPr>
            <p:ph type="sldImg"/>
          </p:nvPr>
        </p:nvSpPr>
        <p:spPr>
          <a:xfrm>
            <a:off x="763588" y="755650"/>
            <a:ext cx="5346700" cy="3771900"/>
          </a:xfrm>
          <a:ln/>
        </p:spPr>
      </p:sp>
      <p:sp>
        <p:nvSpPr>
          <p:cNvPr id="102404" name="Rectangle 3"/>
          <p:cNvSpPr>
            <a:spLocks noGrp="1" noChangeArrowheads="1"/>
          </p:cNvSpPr>
          <p:nvPr>
            <p:ph type="body" idx="1"/>
          </p:nvPr>
        </p:nvSpPr>
        <p:spPr>
          <a:noFill/>
        </p:spPr>
        <p:txBody>
          <a:bodyPr/>
          <a:lstStyle/>
          <a:p>
            <a:endParaRPr lang="de-CH"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5A14EB-24FC-4690-AC37-23C923E13664}" type="slidenum">
              <a:rPr lang="de-CH"/>
              <a:pPr/>
              <a:t>74</a:t>
            </a:fld>
            <a:endParaRPr lang="de-CH"/>
          </a:p>
        </p:txBody>
      </p:sp>
      <p:sp>
        <p:nvSpPr>
          <p:cNvPr id="87042" name="Rectangle 2"/>
          <p:cNvSpPr>
            <a:spLocks noGrp="1" noRot="1" noChangeAspect="1" noChangeArrowheads="1" noTextEdit="1"/>
          </p:cNvSpPr>
          <p:nvPr>
            <p:ph type="sldImg"/>
          </p:nvPr>
        </p:nvSpPr>
        <p:spPr>
          <a:xfrm>
            <a:off x="763588" y="755650"/>
            <a:ext cx="5346700" cy="3771900"/>
          </a:xfrm>
          <a:ln/>
        </p:spPr>
      </p:sp>
      <p:sp>
        <p:nvSpPr>
          <p:cNvPr id="8704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F752E0-43AE-42E9-A9C9-8BB6C543595B}" type="slidenum">
              <a:rPr lang="de-CH"/>
              <a:pPr/>
              <a:t>75</a:t>
            </a:fld>
            <a:endParaRPr lang="de-CH"/>
          </a:p>
        </p:txBody>
      </p:sp>
      <p:sp>
        <p:nvSpPr>
          <p:cNvPr id="158722" name="Rectangle 2"/>
          <p:cNvSpPr>
            <a:spLocks noGrp="1" noRot="1" noChangeAspect="1" noChangeArrowheads="1" noTextEdit="1"/>
          </p:cNvSpPr>
          <p:nvPr>
            <p:ph type="sldImg"/>
          </p:nvPr>
        </p:nvSpPr>
        <p:spPr>
          <a:xfrm>
            <a:off x="763588" y="755650"/>
            <a:ext cx="5346700" cy="3771900"/>
          </a:xfrm>
          <a:ln/>
        </p:spPr>
      </p:sp>
      <p:sp>
        <p:nvSpPr>
          <p:cNvPr id="15872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D0CF28-EDD4-4D6F-B107-F0CC460688D9}" type="slidenum">
              <a:rPr lang="de-CH"/>
              <a:pPr/>
              <a:t>77</a:t>
            </a:fld>
            <a:endParaRPr lang="de-CH"/>
          </a:p>
        </p:txBody>
      </p:sp>
      <p:sp>
        <p:nvSpPr>
          <p:cNvPr id="60418" name="Rectangle 2"/>
          <p:cNvSpPr>
            <a:spLocks noGrp="1" noRot="1" noChangeAspect="1" noChangeArrowheads="1" noTextEdit="1"/>
          </p:cNvSpPr>
          <p:nvPr>
            <p:ph type="sldImg"/>
          </p:nvPr>
        </p:nvSpPr>
        <p:spPr>
          <a:xfrm>
            <a:off x="763588" y="755650"/>
            <a:ext cx="5346700" cy="3771900"/>
          </a:xfrm>
          <a:ln/>
        </p:spPr>
      </p:sp>
      <p:sp>
        <p:nvSpPr>
          <p:cNvPr id="60419" name="Rectangle 3"/>
          <p:cNvSpPr>
            <a:spLocks noGrp="1" noChangeArrowheads="1"/>
          </p:cNvSpPr>
          <p:nvPr>
            <p:ph type="body" idx="1"/>
          </p:nvPr>
        </p:nvSpPr>
        <p:spPr/>
        <p:txBody>
          <a:bodyPr/>
          <a:lstStyle/>
          <a:p>
            <a:endParaRPr lang="de-CH"/>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6DDACE-5888-401C-A8D4-A72D7664B85D}" type="slidenum">
              <a:rPr lang="de-CH"/>
              <a:pPr/>
              <a:t>78</a:t>
            </a:fld>
            <a:endParaRPr lang="de-CH"/>
          </a:p>
        </p:txBody>
      </p:sp>
      <p:sp>
        <p:nvSpPr>
          <p:cNvPr id="61442" name="Rectangle 2"/>
          <p:cNvSpPr>
            <a:spLocks noGrp="1" noRot="1" noChangeAspect="1" noChangeArrowheads="1" noTextEdit="1"/>
          </p:cNvSpPr>
          <p:nvPr>
            <p:ph type="sldImg"/>
          </p:nvPr>
        </p:nvSpPr>
        <p:spPr>
          <a:xfrm>
            <a:off x="763588" y="755650"/>
            <a:ext cx="5346700" cy="3771900"/>
          </a:xfrm>
          <a:ln/>
        </p:spPr>
      </p:sp>
      <p:sp>
        <p:nvSpPr>
          <p:cNvPr id="61443" name="Rectangle 3"/>
          <p:cNvSpPr>
            <a:spLocks noGrp="1" noChangeArrowheads="1"/>
          </p:cNvSpPr>
          <p:nvPr>
            <p:ph type="body" idx="1"/>
          </p:nvPr>
        </p:nvSpPr>
        <p:spPr/>
        <p:txBody>
          <a:bodyPr/>
          <a:lstStyle/>
          <a:p>
            <a:endParaRPr lang="de-CH"/>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F224CC-4866-4332-9F8B-32D99C35076D}" type="slidenum">
              <a:rPr lang="de-CH"/>
              <a:pPr/>
              <a:t>79</a:t>
            </a:fld>
            <a:endParaRPr lang="de-CH"/>
          </a:p>
        </p:txBody>
      </p:sp>
      <p:sp>
        <p:nvSpPr>
          <p:cNvPr id="154626" name="Rectangle 2"/>
          <p:cNvSpPr>
            <a:spLocks noGrp="1" noRot="1" noChangeAspect="1" noChangeArrowheads="1" noTextEdit="1"/>
          </p:cNvSpPr>
          <p:nvPr>
            <p:ph type="sldImg"/>
          </p:nvPr>
        </p:nvSpPr>
        <p:spPr>
          <a:xfrm>
            <a:off x="763588" y="755650"/>
            <a:ext cx="5346700" cy="3771900"/>
          </a:xfrm>
          <a:ln/>
        </p:spPr>
      </p:sp>
      <p:sp>
        <p:nvSpPr>
          <p:cNvPr id="154627" name="Rectangle 3"/>
          <p:cNvSpPr>
            <a:spLocks noGrp="1" noChangeArrowheads="1"/>
          </p:cNvSpPr>
          <p:nvPr>
            <p:ph type="body" idx="1"/>
          </p:nvPr>
        </p:nvSpPr>
        <p:spPr/>
        <p:txBody>
          <a:bodyPr/>
          <a:lstStyle/>
          <a:p>
            <a:endParaRPr lang="de-CH"/>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4BE009-A8F4-4D88-BBB7-597706F02612}" type="slidenum">
              <a:rPr lang="de-CH"/>
              <a:pPr/>
              <a:t>80</a:t>
            </a:fld>
            <a:endParaRPr lang="de-CH"/>
          </a:p>
        </p:txBody>
      </p:sp>
      <p:sp>
        <p:nvSpPr>
          <p:cNvPr id="89090" name="Rectangle 2"/>
          <p:cNvSpPr>
            <a:spLocks noGrp="1" noRot="1" noChangeAspect="1" noChangeArrowheads="1" noTextEdit="1"/>
          </p:cNvSpPr>
          <p:nvPr>
            <p:ph type="sldImg"/>
          </p:nvPr>
        </p:nvSpPr>
        <p:spPr>
          <a:xfrm>
            <a:off x="763588" y="755650"/>
            <a:ext cx="5346700" cy="3771900"/>
          </a:xfrm>
          <a:ln/>
        </p:spPr>
      </p:sp>
      <p:sp>
        <p:nvSpPr>
          <p:cNvPr id="89091" name="Rectangle 3"/>
          <p:cNvSpPr>
            <a:spLocks noGrp="1" noChangeArrowheads="1"/>
          </p:cNvSpPr>
          <p:nvPr>
            <p:ph type="body" idx="1"/>
          </p:nvPr>
        </p:nvSpPr>
        <p:spPr/>
        <p:txBody>
          <a:bodyPr/>
          <a:lstStyle/>
          <a:p>
            <a:endParaRPr lang="de-CH"/>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FAA28B-DB47-47F6-9A17-AC8D04C12F3E}" type="slidenum">
              <a:rPr lang="de-CH"/>
              <a:pPr/>
              <a:t>81</a:t>
            </a:fld>
            <a:endParaRPr lang="de-CH"/>
          </a:p>
        </p:txBody>
      </p:sp>
      <p:sp>
        <p:nvSpPr>
          <p:cNvPr id="118786" name="Rectangle 2"/>
          <p:cNvSpPr>
            <a:spLocks noGrp="1" noRot="1" noChangeAspect="1" noChangeArrowheads="1" noTextEdit="1"/>
          </p:cNvSpPr>
          <p:nvPr>
            <p:ph type="sldImg"/>
          </p:nvPr>
        </p:nvSpPr>
        <p:spPr>
          <a:xfrm>
            <a:off x="763588" y="755650"/>
            <a:ext cx="5346700" cy="3771900"/>
          </a:xfrm>
          <a:ln/>
        </p:spPr>
      </p:sp>
      <p:sp>
        <p:nvSpPr>
          <p:cNvPr id="118787" name="Rectangle 3"/>
          <p:cNvSpPr>
            <a:spLocks noGrp="1" noChangeArrowheads="1"/>
          </p:cNvSpPr>
          <p:nvPr>
            <p:ph type="body" idx="1"/>
          </p:nvPr>
        </p:nvSpPr>
        <p:spPr/>
        <p:txBody>
          <a:bodyPr/>
          <a:lstStyle/>
          <a:p>
            <a:endParaRPr lang="de-CH"/>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3DF565-44A4-4B0E-AD33-6B9B6C449592}" type="slidenum">
              <a:rPr lang="de-CH"/>
              <a:pPr/>
              <a:t>82</a:t>
            </a:fld>
            <a:endParaRPr lang="de-CH"/>
          </a:p>
        </p:txBody>
      </p:sp>
      <p:sp>
        <p:nvSpPr>
          <p:cNvPr id="144386" name="Rectangle 2"/>
          <p:cNvSpPr>
            <a:spLocks noGrp="1" noRot="1" noChangeAspect="1" noChangeArrowheads="1" noTextEdit="1"/>
          </p:cNvSpPr>
          <p:nvPr>
            <p:ph type="sldImg"/>
          </p:nvPr>
        </p:nvSpPr>
        <p:spPr>
          <a:xfrm>
            <a:off x="763588" y="755650"/>
            <a:ext cx="5346700" cy="3771900"/>
          </a:xfrm>
          <a:ln/>
        </p:spPr>
      </p:sp>
      <p:sp>
        <p:nvSpPr>
          <p:cNvPr id="14438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011D89-56DB-4163-8D2C-F880A29B6997}" type="slidenum">
              <a:rPr lang="de-CH"/>
              <a:pPr/>
              <a:t>83</a:t>
            </a:fld>
            <a:endParaRPr lang="de-CH"/>
          </a:p>
        </p:txBody>
      </p:sp>
      <p:sp>
        <p:nvSpPr>
          <p:cNvPr id="146434" name="Rectangle 2"/>
          <p:cNvSpPr>
            <a:spLocks noGrp="1" noRot="1" noChangeAspect="1" noChangeArrowheads="1" noTextEdit="1"/>
          </p:cNvSpPr>
          <p:nvPr>
            <p:ph type="sldImg"/>
          </p:nvPr>
        </p:nvSpPr>
        <p:spPr>
          <a:xfrm>
            <a:off x="763588" y="755650"/>
            <a:ext cx="5346700" cy="3771900"/>
          </a:xfrm>
          <a:ln/>
        </p:spPr>
      </p:sp>
      <p:sp>
        <p:nvSpPr>
          <p:cNvPr id="14643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4F6D7D-9770-4215-BC72-03B375C2F5A3}" type="slidenum">
              <a:rPr lang="de-CH"/>
              <a:pPr/>
              <a:t>84</a:t>
            </a:fld>
            <a:endParaRPr lang="de-CH"/>
          </a:p>
        </p:txBody>
      </p:sp>
      <p:sp>
        <p:nvSpPr>
          <p:cNvPr id="148482" name="Rectangle 2"/>
          <p:cNvSpPr>
            <a:spLocks noGrp="1" noRot="1" noChangeAspect="1" noChangeArrowheads="1" noTextEdit="1"/>
          </p:cNvSpPr>
          <p:nvPr>
            <p:ph type="sldImg"/>
          </p:nvPr>
        </p:nvSpPr>
        <p:spPr>
          <a:xfrm>
            <a:off x="763588" y="755650"/>
            <a:ext cx="5346700" cy="3771900"/>
          </a:xfrm>
          <a:ln/>
        </p:spPr>
      </p:sp>
      <p:sp>
        <p:nvSpPr>
          <p:cNvPr id="14848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defTabSz="933790">
              <a:defRPr sz="2300">
                <a:solidFill>
                  <a:schemeClr val="tx1"/>
                </a:solidFill>
                <a:latin typeface="Times New Roman" pitchFamily="18" charset="0"/>
              </a:defRPr>
            </a:lvl1pPr>
            <a:lvl2pPr marL="725936" indent="-279206" defTabSz="933790">
              <a:defRPr sz="2300">
                <a:solidFill>
                  <a:schemeClr val="tx1"/>
                </a:solidFill>
                <a:latin typeface="Times New Roman" pitchFamily="18" charset="0"/>
              </a:defRPr>
            </a:lvl2pPr>
            <a:lvl3pPr marL="1116825" indent="-223365" defTabSz="933790">
              <a:defRPr sz="2300">
                <a:solidFill>
                  <a:schemeClr val="tx1"/>
                </a:solidFill>
                <a:latin typeface="Times New Roman" pitchFamily="18" charset="0"/>
              </a:defRPr>
            </a:lvl3pPr>
            <a:lvl4pPr marL="1563555" indent="-223365" defTabSz="933790">
              <a:defRPr sz="2300">
                <a:solidFill>
                  <a:schemeClr val="tx1"/>
                </a:solidFill>
                <a:latin typeface="Times New Roman" pitchFamily="18" charset="0"/>
              </a:defRPr>
            </a:lvl4pPr>
            <a:lvl5pPr marL="2010286" indent="-223365" defTabSz="933790">
              <a:defRPr sz="2300">
                <a:solidFill>
                  <a:schemeClr val="tx1"/>
                </a:solidFill>
                <a:latin typeface="Times New Roman" pitchFamily="18" charset="0"/>
              </a:defRPr>
            </a:lvl5pPr>
            <a:lvl6pPr marL="2457016" indent="-223365" defTabSz="933790" eaLnBrk="0" fontAlgn="base" hangingPunct="0">
              <a:spcBef>
                <a:spcPct val="0"/>
              </a:spcBef>
              <a:spcAft>
                <a:spcPct val="0"/>
              </a:spcAft>
              <a:defRPr sz="2300">
                <a:solidFill>
                  <a:schemeClr val="tx1"/>
                </a:solidFill>
                <a:latin typeface="Times New Roman" pitchFamily="18" charset="0"/>
              </a:defRPr>
            </a:lvl6pPr>
            <a:lvl7pPr marL="2903746" indent="-223365" defTabSz="933790" eaLnBrk="0" fontAlgn="base" hangingPunct="0">
              <a:spcBef>
                <a:spcPct val="0"/>
              </a:spcBef>
              <a:spcAft>
                <a:spcPct val="0"/>
              </a:spcAft>
              <a:defRPr sz="2300">
                <a:solidFill>
                  <a:schemeClr val="tx1"/>
                </a:solidFill>
                <a:latin typeface="Times New Roman" pitchFamily="18" charset="0"/>
              </a:defRPr>
            </a:lvl7pPr>
            <a:lvl8pPr marL="3350476" indent="-223365" defTabSz="933790" eaLnBrk="0" fontAlgn="base" hangingPunct="0">
              <a:spcBef>
                <a:spcPct val="0"/>
              </a:spcBef>
              <a:spcAft>
                <a:spcPct val="0"/>
              </a:spcAft>
              <a:defRPr sz="2300">
                <a:solidFill>
                  <a:schemeClr val="tx1"/>
                </a:solidFill>
                <a:latin typeface="Times New Roman" pitchFamily="18" charset="0"/>
              </a:defRPr>
            </a:lvl8pPr>
            <a:lvl9pPr marL="3797206" indent="-223365" defTabSz="933790" eaLnBrk="0" fontAlgn="base" hangingPunct="0">
              <a:spcBef>
                <a:spcPct val="0"/>
              </a:spcBef>
              <a:spcAft>
                <a:spcPct val="0"/>
              </a:spcAft>
              <a:defRPr sz="2300">
                <a:solidFill>
                  <a:schemeClr val="tx1"/>
                </a:solidFill>
                <a:latin typeface="Times New Roman" pitchFamily="18" charset="0"/>
              </a:defRPr>
            </a:lvl9pPr>
          </a:lstStyle>
          <a:p>
            <a:fld id="{7E72F4A6-69F7-47B2-AEAF-CF5BDDDC35B1}" type="slidenum">
              <a:rPr lang="de-CH" sz="1200"/>
              <a:pPr/>
              <a:t>12</a:t>
            </a:fld>
            <a:endParaRPr lang="de-CH" sz="1200"/>
          </a:p>
        </p:txBody>
      </p:sp>
      <p:sp>
        <p:nvSpPr>
          <p:cNvPr id="103427" name="Rectangle 2"/>
          <p:cNvSpPr>
            <a:spLocks noGrp="1" noRot="1" noChangeAspect="1" noChangeArrowheads="1" noTextEdit="1"/>
          </p:cNvSpPr>
          <p:nvPr>
            <p:ph type="sldImg"/>
          </p:nvPr>
        </p:nvSpPr>
        <p:spPr>
          <a:xfrm>
            <a:off x="763588" y="755650"/>
            <a:ext cx="5346700" cy="3771900"/>
          </a:xfrm>
          <a:ln/>
        </p:spPr>
      </p:sp>
      <p:sp>
        <p:nvSpPr>
          <p:cNvPr id="103428"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253965-B687-4755-A729-83D5589F3182}" type="slidenum">
              <a:rPr lang="de-CH"/>
              <a:pPr/>
              <a:t>85</a:t>
            </a:fld>
            <a:endParaRPr lang="de-CH"/>
          </a:p>
        </p:txBody>
      </p:sp>
      <p:sp>
        <p:nvSpPr>
          <p:cNvPr id="150530" name="Rectangle 2"/>
          <p:cNvSpPr>
            <a:spLocks noGrp="1" noRot="1" noChangeAspect="1" noChangeArrowheads="1" noTextEdit="1"/>
          </p:cNvSpPr>
          <p:nvPr>
            <p:ph type="sldImg"/>
          </p:nvPr>
        </p:nvSpPr>
        <p:spPr>
          <a:xfrm>
            <a:off x="763588" y="755650"/>
            <a:ext cx="5346700" cy="3771900"/>
          </a:xfrm>
          <a:ln/>
        </p:spPr>
      </p:sp>
      <p:sp>
        <p:nvSpPr>
          <p:cNvPr id="15053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F783D1-4379-4FDF-84E8-E5D34AA8472A}" type="slidenum">
              <a:rPr lang="de-CH"/>
              <a:pPr/>
              <a:t>86</a:t>
            </a:fld>
            <a:endParaRPr lang="de-CH"/>
          </a:p>
        </p:txBody>
      </p:sp>
      <p:sp>
        <p:nvSpPr>
          <p:cNvPr id="152578" name="Rectangle 2"/>
          <p:cNvSpPr>
            <a:spLocks noGrp="1" noRot="1" noChangeAspect="1" noChangeArrowheads="1" noTextEdit="1"/>
          </p:cNvSpPr>
          <p:nvPr>
            <p:ph type="sldImg"/>
          </p:nvPr>
        </p:nvSpPr>
        <p:spPr>
          <a:xfrm>
            <a:off x="763588" y="755650"/>
            <a:ext cx="5346700" cy="3771900"/>
          </a:xfrm>
          <a:ln/>
        </p:spPr>
      </p:sp>
      <p:sp>
        <p:nvSpPr>
          <p:cNvPr id="15257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AC2165-B11B-489A-B249-43C811362C56}" type="slidenum">
              <a:rPr lang="de-CH"/>
              <a:pPr/>
              <a:t>87</a:t>
            </a:fld>
            <a:endParaRPr lang="de-CH"/>
          </a:p>
        </p:txBody>
      </p:sp>
      <p:sp>
        <p:nvSpPr>
          <p:cNvPr id="54274" name="Rectangle 2"/>
          <p:cNvSpPr>
            <a:spLocks noGrp="1" noRot="1" noChangeAspect="1" noChangeArrowheads="1" noTextEdit="1"/>
          </p:cNvSpPr>
          <p:nvPr>
            <p:ph type="sldImg"/>
          </p:nvPr>
        </p:nvSpPr>
        <p:spPr>
          <a:xfrm>
            <a:off x="763588" y="755650"/>
            <a:ext cx="5346700" cy="3771900"/>
          </a:xfrm>
          <a:ln/>
        </p:spPr>
      </p:sp>
      <p:sp>
        <p:nvSpPr>
          <p:cNvPr id="54275" name="Rectangle 3"/>
          <p:cNvSpPr>
            <a:spLocks noGrp="1" noChangeArrowheads="1"/>
          </p:cNvSpPr>
          <p:nvPr>
            <p:ph type="body" idx="1"/>
          </p:nvPr>
        </p:nvSpPr>
        <p:spPr/>
        <p:txBody>
          <a:bodyPr/>
          <a:lstStyle/>
          <a:p>
            <a:endParaRPr lang="de-CH"/>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686C3F-6FC0-4CC1-AFCB-CCD1AF2D0380}" type="slidenum">
              <a:rPr lang="de-CH"/>
              <a:pPr/>
              <a:t>88</a:t>
            </a:fld>
            <a:endParaRPr lang="de-CH"/>
          </a:p>
        </p:txBody>
      </p:sp>
      <p:sp>
        <p:nvSpPr>
          <p:cNvPr id="156674" name="Rectangle 2"/>
          <p:cNvSpPr>
            <a:spLocks noGrp="1" noRot="1" noChangeAspect="1" noChangeArrowheads="1" noTextEdit="1"/>
          </p:cNvSpPr>
          <p:nvPr>
            <p:ph type="sldImg"/>
          </p:nvPr>
        </p:nvSpPr>
        <p:spPr>
          <a:xfrm>
            <a:off x="768350" y="774700"/>
            <a:ext cx="5373688" cy="3792538"/>
          </a:xfrm>
          <a:ln/>
        </p:spPr>
      </p:sp>
      <p:sp>
        <p:nvSpPr>
          <p:cNvPr id="156675" name="Rectangle 3"/>
          <p:cNvSpPr>
            <a:spLocks noGrp="1" noChangeArrowheads="1"/>
          </p:cNvSpPr>
          <p:nvPr>
            <p:ph type="body" idx="1"/>
          </p:nvPr>
        </p:nvSpPr>
        <p:spPr>
          <a:xfrm>
            <a:off x="931478" y="4799787"/>
            <a:ext cx="5049347" cy="4489166"/>
          </a:xfrm>
        </p:spPr>
        <p:txBody>
          <a:bodyPr/>
          <a:lstStyle/>
          <a:p>
            <a:r>
              <a:rPr lang="de-DE"/>
              <a:t>Aus Seiwert / Tracy: Lifetime-Management, Campus, S. 29</a:t>
            </a:r>
          </a:p>
          <a:p>
            <a:r>
              <a:rPr lang="de-DE" b="1"/>
              <a:t>Körper:</a:t>
            </a:r>
            <a:r>
              <a:rPr lang="de-DE"/>
              <a:t> Gesundheit, Ernährung, Erholung, Entspannung, Fitness, Lebenserwartung.</a:t>
            </a:r>
          </a:p>
          <a:p>
            <a:r>
              <a:rPr lang="de-DE" b="1"/>
              <a:t>Leistung, Arbeit:</a:t>
            </a:r>
            <a:r>
              <a:rPr lang="de-DE"/>
              <a:t> Schöner Beruf, Geld, Erfolg, Karriere, Wohlstand, Vermögen.</a:t>
            </a:r>
          </a:p>
          <a:p>
            <a:r>
              <a:rPr lang="de-DE"/>
              <a:t>Kontakt: Freunde, Familie, Zuwendung, Anerkennung</a:t>
            </a:r>
          </a:p>
          <a:p>
            <a:r>
              <a:rPr lang="de-DE"/>
              <a:t>Sinn / Werte:  Religion, Liebe, Selbstverwirklichung, Erfüllung, Philosophie, Zukunftsfragen. </a:t>
            </a:r>
          </a:p>
          <a:p>
            <a:endParaRPr lang="de-DE"/>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C9875A-CC1F-4B84-A707-AE2F154B7E6A}" type="slidenum">
              <a:rPr lang="de-CH"/>
              <a:pPr/>
              <a:t>89</a:t>
            </a:fld>
            <a:endParaRPr lang="de-CH"/>
          </a:p>
        </p:txBody>
      </p:sp>
      <p:sp>
        <p:nvSpPr>
          <p:cNvPr id="91138" name="Rectangle 2"/>
          <p:cNvSpPr>
            <a:spLocks noGrp="1" noRot="1" noChangeAspect="1" noChangeArrowheads="1" noTextEdit="1"/>
          </p:cNvSpPr>
          <p:nvPr>
            <p:ph type="sldImg"/>
          </p:nvPr>
        </p:nvSpPr>
        <p:spPr>
          <a:xfrm>
            <a:off x="763588" y="755650"/>
            <a:ext cx="5346700" cy="3771900"/>
          </a:xfrm>
          <a:ln/>
        </p:spPr>
      </p:sp>
      <p:sp>
        <p:nvSpPr>
          <p:cNvPr id="91139" name="Rectangle 3"/>
          <p:cNvSpPr>
            <a:spLocks noGrp="1" noChangeArrowheads="1"/>
          </p:cNvSpPr>
          <p:nvPr>
            <p:ph type="body" idx="1"/>
          </p:nvPr>
        </p:nvSpPr>
        <p:spPr/>
        <p:txBody>
          <a:bodyPr/>
          <a:lstStyle/>
          <a:p>
            <a:endParaRPr lang="de-CH"/>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EE67CC-6023-45C1-BE1C-B29411961DB9}" type="slidenum">
              <a:rPr lang="de-CH"/>
              <a:pPr/>
              <a:t>90</a:t>
            </a:fld>
            <a:endParaRPr lang="de-CH"/>
          </a:p>
        </p:txBody>
      </p:sp>
      <p:sp>
        <p:nvSpPr>
          <p:cNvPr id="93186" name="Rectangle 2"/>
          <p:cNvSpPr>
            <a:spLocks noGrp="1" noRot="1" noChangeAspect="1" noChangeArrowheads="1" noTextEdit="1"/>
          </p:cNvSpPr>
          <p:nvPr>
            <p:ph type="sldImg"/>
          </p:nvPr>
        </p:nvSpPr>
        <p:spPr>
          <a:xfrm>
            <a:off x="763588" y="755650"/>
            <a:ext cx="5346700" cy="3771900"/>
          </a:xfrm>
          <a:ln/>
        </p:spPr>
      </p:sp>
      <p:sp>
        <p:nvSpPr>
          <p:cNvPr id="93187" name="Rectangle 3"/>
          <p:cNvSpPr>
            <a:spLocks noGrp="1" noChangeArrowheads="1"/>
          </p:cNvSpPr>
          <p:nvPr>
            <p:ph type="body" idx="1"/>
          </p:nvPr>
        </p:nvSpPr>
        <p:spPr/>
        <p:txBody>
          <a:bodyPr/>
          <a:lstStyle/>
          <a:p>
            <a:endParaRPr lang="de-CH"/>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CFA34E-69F7-45F2-9501-94ADF09F3053}" type="slidenum">
              <a:rPr lang="de-CH"/>
              <a:pPr/>
              <a:t>91</a:t>
            </a:fld>
            <a:endParaRPr lang="de-CH"/>
          </a:p>
        </p:txBody>
      </p:sp>
      <p:sp>
        <p:nvSpPr>
          <p:cNvPr id="136194" name="Rectangle 2"/>
          <p:cNvSpPr>
            <a:spLocks noGrp="1" noRot="1" noChangeAspect="1" noChangeArrowheads="1" noTextEdit="1"/>
          </p:cNvSpPr>
          <p:nvPr>
            <p:ph type="sldImg"/>
          </p:nvPr>
        </p:nvSpPr>
        <p:spPr>
          <a:xfrm>
            <a:off x="763588" y="755650"/>
            <a:ext cx="5346700" cy="3771900"/>
          </a:xfrm>
          <a:ln/>
        </p:spPr>
      </p:sp>
      <p:sp>
        <p:nvSpPr>
          <p:cNvPr id="136195" name="Rectangle 3"/>
          <p:cNvSpPr>
            <a:spLocks noGrp="1" noChangeArrowheads="1"/>
          </p:cNvSpPr>
          <p:nvPr>
            <p:ph type="body" idx="1"/>
          </p:nvPr>
        </p:nvSpPr>
        <p:spPr/>
        <p:txBody>
          <a:bodyPr/>
          <a:lstStyle/>
          <a:p>
            <a:endParaRPr lang="de-CH"/>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5F13F3-E7E3-404C-B453-2B64A0AEE392}" type="slidenum">
              <a:rPr lang="de-CH"/>
              <a:pPr/>
              <a:t>92</a:t>
            </a:fld>
            <a:endParaRPr lang="de-CH"/>
          </a:p>
        </p:txBody>
      </p:sp>
      <p:sp>
        <p:nvSpPr>
          <p:cNvPr id="95234" name="Rectangle 2"/>
          <p:cNvSpPr>
            <a:spLocks noGrp="1" noRot="1" noChangeAspect="1" noChangeArrowheads="1" noTextEdit="1"/>
          </p:cNvSpPr>
          <p:nvPr>
            <p:ph type="sldImg"/>
          </p:nvPr>
        </p:nvSpPr>
        <p:spPr>
          <a:xfrm>
            <a:off x="763588" y="755650"/>
            <a:ext cx="5346700" cy="3771900"/>
          </a:xfrm>
          <a:ln/>
        </p:spPr>
      </p:sp>
      <p:sp>
        <p:nvSpPr>
          <p:cNvPr id="95235" name="Rectangle 3"/>
          <p:cNvSpPr>
            <a:spLocks noGrp="1" noChangeArrowheads="1"/>
          </p:cNvSpPr>
          <p:nvPr>
            <p:ph type="body" idx="1"/>
          </p:nvPr>
        </p:nvSpPr>
        <p:spPr/>
        <p:txBody>
          <a:bodyPr/>
          <a:lstStyle/>
          <a:p>
            <a:endParaRPr lang="de-CH"/>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7AF62E-5A2C-4A62-A020-E65E861888DA}" type="slidenum">
              <a:rPr lang="de-CH"/>
              <a:pPr/>
              <a:t>93</a:t>
            </a:fld>
            <a:endParaRPr lang="de-CH"/>
          </a:p>
        </p:txBody>
      </p:sp>
      <p:sp>
        <p:nvSpPr>
          <p:cNvPr id="121858" name="Rectangle 2"/>
          <p:cNvSpPr>
            <a:spLocks noGrp="1" noRot="1" noChangeAspect="1" noChangeArrowheads="1" noTextEdit="1"/>
          </p:cNvSpPr>
          <p:nvPr>
            <p:ph type="sldImg"/>
          </p:nvPr>
        </p:nvSpPr>
        <p:spPr>
          <a:xfrm>
            <a:off x="763588" y="755650"/>
            <a:ext cx="5346700" cy="3771900"/>
          </a:xfrm>
          <a:ln/>
        </p:spPr>
      </p:sp>
      <p:sp>
        <p:nvSpPr>
          <p:cNvPr id="121859" name="Rectangle 3"/>
          <p:cNvSpPr>
            <a:spLocks noGrp="1" noChangeArrowheads="1"/>
          </p:cNvSpPr>
          <p:nvPr>
            <p:ph type="body" idx="1"/>
          </p:nvPr>
        </p:nvSpPr>
        <p:spPr/>
        <p:txBody>
          <a:bodyPr/>
          <a:lstStyle/>
          <a:p>
            <a:endParaRPr lang="de-CH"/>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D2B13A-AD92-4FBA-B67F-BCB14735EDCF}" type="slidenum">
              <a:rPr lang="de-CH"/>
              <a:pPr/>
              <a:t>94</a:t>
            </a:fld>
            <a:endParaRPr lang="de-CH"/>
          </a:p>
        </p:txBody>
      </p:sp>
      <p:sp>
        <p:nvSpPr>
          <p:cNvPr id="162818" name="Rectangle 2"/>
          <p:cNvSpPr>
            <a:spLocks noGrp="1" noRot="1" noChangeAspect="1" noChangeArrowheads="1" noTextEdit="1"/>
          </p:cNvSpPr>
          <p:nvPr>
            <p:ph type="sldImg"/>
          </p:nvPr>
        </p:nvSpPr>
        <p:spPr>
          <a:xfrm>
            <a:off x="763588" y="755650"/>
            <a:ext cx="5346700" cy="3771900"/>
          </a:xfrm>
          <a:ln/>
        </p:spPr>
      </p:sp>
      <p:sp>
        <p:nvSpPr>
          <p:cNvPr id="162819" name="Rectangle 3"/>
          <p:cNvSpPr>
            <a:spLocks noGrp="1" noChangeArrowheads="1"/>
          </p:cNvSpPr>
          <p:nvPr>
            <p:ph type="body" idx="1"/>
          </p:nvPr>
        </p:nvSpPr>
        <p:spPr/>
        <p:txBody>
          <a:bodyPr/>
          <a:lstStyle/>
          <a:p>
            <a:r>
              <a:rPr lang="de-CH" sz="1000"/>
              <a:t>BEISPIEL ELIA (1. Könige 19)</a:t>
            </a:r>
          </a:p>
          <a:p>
            <a:r>
              <a:rPr lang="de-CH" sz="1000"/>
              <a:t>Der Prophet kämpfte im Auftrag Gottes gegen das diktatorische Regime von Ahab und Isebel, das von einer Propagandatruppe falscher Propheten unterstützt wurde. </a:t>
            </a:r>
          </a:p>
          <a:p>
            <a:r>
              <a:rPr lang="de-CH" sz="1000"/>
              <a:t>Endlich gelang ihm der große Durchbruch, der vernichtende Schlag gegen die Priesterkaste und die dramatische Bestätigung Gottes durch das Einsetzen des lang ersehnten Regens. Doch Königin Isebel gibt nicht auf, bedroht ihn mit dem Tod und hetzt ihm ihre Gestapo auf den Hals. </a:t>
            </a:r>
          </a:p>
          <a:p>
            <a:r>
              <a:rPr lang="de-CH" sz="1000"/>
              <a:t>Plötzlich verwandelt sich sein Mut in Angst. Eine unendliche Müdigkeit bricht durch, eine Verzweiflung ungekannten Ausmaßes und das Gefühl von Gott und Menschen verlassen zu sein. Später sagt er:</a:t>
            </a:r>
          </a:p>
          <a:p>
            <a:r>
              <a:rPr lang="de-CH" sz="1000"/>
              <a:t>«Ich habe geeifert für den Herrn, denn Israel hat deinen Bund verlassen ... und ich bin allein übriggeblieben, und sie trachten danach, dass sie mir mein Leben nehmen.» (1. Könige 19)</a:t>
            </a:r>
          </a:p>
          <a:p>
            <a:endParaRPr lang="de-CH" sz="1000"/>
          </a:p>
          <a:p>
            <a:r>
              <a:rPr lang="de-CH" sz="1000"/>
              <a:t>Beachte: In der Erschöpfung scheinen alle bisherigen Werte und Glaubenskräfte nicht mehr zu greifen. Es kommt zu einer tiefen depressiven Verstimmung, in der alle Hoffnung auf Gott, alles Vertrauen in seine Leitung verloren erscheint. </a:t>
            </a:r>
          </a:p>
          <a:p>
            <a:endParaRPr lang="de-CH" sz="1000"/>
          </a:p>
          <a:p>
            <a:r>
              <a:rPr lang="de-CH" sz="1000"/>
              <a:t>Prototypisch ist nicht nur diese emotionale Reaktion der Erschöpfung, sondern auch die darauf folgende Gottesbegegnung: Drei Dinge sind es, die Elia erfährt: 1. Schlafen, 2. Essen, und dann wieder Schlafen. Schliesslich führt ihn Gott auf eine 40-tägige Wanderung durch die Einsamkeit der Wüste. Und hier kommt es zum dritten wichtigen Element der Begegnung, zum Gespräch. Gott macht ihm keine Vorwürfe, aber er gibt ihm einen neuen Auftrag und ein neues Gottesbild: Er ist nicht im Sturm, sondern in der Stille.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C7717C-5AFA-448B-8935-653F2F15EC87}" type="slidenum">
              <a:rPr lang="de-CH"/>
              <a:pPr/>
              <a:t>13</a:t>
            </a:fld>
            <a:endParaRPr lang="de-CH"/>
          </a:p>
        </p:txBody>
      </p:sp>
      <p:sp>
        <p:nvSpPr>
          <p:cNvPr id="45058" name="Rectangle 2"/>
          <p:cNvSpPr>
            <a:spLocks noGrp="1" noRot="1" noChangeAspect="1" noChangeArrowheads="1" noTextEdit="1"/>
          </p:cNvSpPr>
          <p:nvPr>
            <p:ph type="sldImg"/>
          </p:nvPr>
        </p:nvSpPr>
        <p:spPr>
          <a:xfrm>
            <a:off x="765175" y="755650"/>
            <a:ext cx="5345113" cy="3771900"/>
          </a:xfrm>
          <a:ln/>
        </p:spPr>
      </p:sp>
      <p:sp>
        <p:nvSpPr>
          <p:cNvPr id="45059" name="Rectangle 3"/>
          <p:cNvSpPr>
            <a:spLocks noGrp="1" noChangeArrowheads="1"/>
          </p:cNvSpPr>
          <p:nvPr>
            <p:ph type="body" idx="1"/>
          </p:nvPr>
        </p:nvSpPr>
        <p:spPr/>
        <p:txBody>
          <a:bodyPr/>
          <a:lstStyle/>
          <a:p>
            <a:endParaRPr lang="de-CH"/>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30F299-D601-475D-8F55-3CF1A7029462}" type="slidenum">
              <a:rPr lang="de-CH"/>
              <a:pPr/>
              <a:t>95</a:t>
            </a:fld>
            <a:endParaRPr lang="de-CH"/>
          </a:p>
        </p:txBody>
      </p:sp>
      <p:sp>
        <p:nvSpPr>
          <p:cNvPr id="97282" name="Rectangle 2"/>
          <p:cNvSpPr>
            <a:spLocks noGrp="1" noRot="1" noChangeAspect="1" noChangeArrowheads="1" noTextEdit="1"/>
          </p:cNvSpPr>
          <p:nvPr>
            <p:ph type="sldImg"/>
          </p:nvPr>
        </p:nvSpPr>
        <p:spPr>
          <a:xfrm>
            <a:off x="763588" y="755650"/>
            <a:ext cx="5346700" cy="3771900"/>
          </a:xfrm>
          <a:ln/>
        </p:spPr>
      </p:sp>
      <p:sp>
        <p:nvSpPr>
          <p:cNvPr id="97283" name="Rectangle 3"/>
          <p:cNvSpPr>
            <a:spLocks noGrp="1" noChangeArrowheads="1"/>
          </p:cNvSpPr>
          <p:nvPr>
            <p:ph type="body" idx="1"/>
          </p:nvPr>
        </p:nvSpPr>
        <p:spPr/>
        <p:txBody>
          <a:bodyPr/>
          <a:lstStyle/>
          <a:p>
            <a:r>
              <a:rPr lang="de-DE" b="1"/>
              <a:t>Unmäßige Arbeit</a:t>
            </a:r>
            <a:endParaRPr lang="de-CH" b="1"/>
          </a:p>
          <a:p>
            <a:r>
              <a:rPr lang="de-DE"/>
              <a:t>Stürze dich nicht unmäßig in Arbeit, denn gut und nützlich ist es, alles mit Maß und Ordnung zu tun (Ephrem von Syrien). Unmäßige Arbeit umnebelt den Verstand und kühlt das Herz. Lerne alles so zu verrichten, dass das Herz erwarmt. Halte es so beim Lesen, Beten und Arbeiten und auch im Umgang mit Menschen. Stelle als Vorbild das Handeln Christi vor dich hin und bemühe dich, Gutes zu tun. So wirst du auf dem Weg lebenserfüllter, eigner Erfahrung fortschreiten, bis du zur Behausung Gottes geworden bist.</a:t>
            </a:r>
          </a:p>
          <a:p>
            <a:r>
              <a:rPr lang="de-DE"/>
              <a:t>(aus: Alla Selawry, Das immerwährende Herzensgebet. Otto Wilhelm Barth Verlag, S. 35)</a:t>
            </a:r>
            <a:endParaRPr lang="de-CH"/>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838FF8-037C-426A-B4BF-D6B6B7ED4FA8}" type="slidenum">
              <a:rPr lang="de-CH"/>
              <a:pPr/>
              <a:t>96</a:t>
            </a:fld>
            <a:endParaRPr lang="de-CH"/>
          </a:p>
        </p:txBody>
      </p:sp>
      <p:sp>
        <p:nvSpPr>
          <p:cNvPr id="124930" name="Rectangle 2"/>
          <p:cNvSpPr>
            <a:spLocks noGrp="1" noRot="1" noChangeAspect="1" noChangeArrowheads="1" noTextEdit="1"/>
          </p:cNvSpPr>
          <p:nvPr>
            <p:ph type="sldImg"/>
          </p:nvPr>
        </p:nvSpPr>
        <p:spPr>
          <a:xfrm>
            <a:off x="763588" y="755650"/>
            <a:ext cx="5346700" cy="3771900"/>
          </a:xfrm>
          <a:ln/>
        </p:spPr>
      </p:sp>
      <p:sp>
        <p:nvSpPr>
          <p:cNvPr id="124931" name="Rectangle 3"/>
          <p:cNvSpPr>
            <a:spLocks noGrp="1" noChangeArrowheads="1"/>
          </p:cNvSpPr>
          <p:nvPr>
            <p:ph type="body" idx="1"/>
          </p:nvPr>
        </p:nvSpPr>
        <p:spPr/>
        <p:txBody>
          <a:bodyPr/>
          <a:lstStyle/>
          <a:p>
            <a:pPr>
              <a:lnSpc>
                <a:spcPct val="90000"/>
              </a:lnSpc>
            </a:pPr>
            <a:r>
              <a:rPr lang="de-CH" sz="900"/>
              <a:t>1. Dankbarkeit</a:t>
            </a:r>
          </a:p>
          <a:p>
            <a:pPr>
              <a:lnSpc>
                <a:spcPct val="90000"/>
              </a:lnSpc>
            </a:pPr>
            <a:r>
              <a:rPr lang="de-CH" sz="900"/>
              <a:t>Der Stress-Forscher Hans Selye arbeitete in seinen späteren Jahren an einer «Philosophie der Dankbarkeit». Wie steht es mit Ihrer eigenen Dankbarkeit? Da ist so vieles, das uns geschenkt ist, und das wir achtlos für selbstverständlich nehmen. Aber wir können auch Dankbarkeit bei andern auslösen, schon durch kleine Gesten der Freundlichkeit. Wann haben Sie letztes Mal einem Menschen zugelächelt, einfach so?</a:t>
            </a:r>
          </a:p>
          <a:p>
            <a:pPr>
              <a:lnSpc>
                <a:spcPct val="90000"/>
              </a:lnSpc>
            </a:pPr>
            <a:endParaRPr lang="de-CH" sz="900"/>
          </a:p>
          <a:p>
            <a:pPr>
              <a:lnSpc>
                <a:spcPct val="90000"/>
              </a:lnSpc>
            </a:pPr>
            <a:r>
              <a:rPr lang="de-CH" sz="900"/>
              <a:t>2. Zufriedenheit</a:t>
            </a:r>
          </a:p>
          <a:p>
            <a:pPr>
              <a:lnSpc>
                <a:spcPct val="90000"/>
              </a:lnSpc>
            </a:pPr>
            <a:r>
              <a:rPr lang="de-CH" sz="900"/>
              <a:t>Die Werbung unserer Zeit überflutet uns auf allen Kanälen mit neuen Bedürfnissen. Dabei ist letztlich viel weniger zu einem glücklichen Leben nötig, als wir meinen. In der Bibel findet sich folgender Hinweis: «Lasst euch genügen an dem, was da ist. Denn der Herr hat gesagt ‚Ich will dich nicht verlassen und nicht von dir weichen‘.« (Hebr. 13,5)</a:t>
            </a:r>
          </a:p>
          <a:p>
            <a:pPr>
              <a:lnSpc>
                <a:spcPct val="90000"/>
              </a:lnSpc>
            </a:pPr>
            <a:endParaRPr lang="de-CH" sz="900"/>
          </a:p>
          <a:p>
            <a:pPr>
              <a:lnSpc>
                <a:spcPct val="90000"/>
              </a:lnSpc>
            </a:pPr>
            <a:r>
              <a:rPr lang="de-CH" sz="900"/>
              <a:t>3. Abgrenzung</a:t>
            </a:r>
          </a:p>
          <a:p>
            <a:pPr>
              <a:lnSpc>
                <a:spcPct val="90000"/>
              </a:lnSpc>
            </a:pPr>
            <a:r>
              <a:rPr lang="de-CH" sz="900"/>
              <a:t>Gerade in helfenden Berufen ist die Gefahr des Helfersyndroms groß. Aber dürfen wir uns den Nöten der Menschen so einfach verschließen?</a:t>
            </a:r>
          </a:p>
          <a:p>
            <a:pPr>
              <a:lnSpc>
                <a:spcPct val="90000"/>
              </a:lnSpc>
            </a:pPr>
            <a:r>
              <a:rPr lang="de-CH" sz="900"/>
              <a:t>Wer sich nicht abgrenzt, gerät früher oder später an den Rand seiner Kräfte. So schadet man nicht nur sich selbst, sondern gerade auch den Menschen, denen man helfen will. Ein Nein ist oft der einzige Weg, die Energien so einzuteilen, dass sie langfristig verfügbar bleiben. </a:t>
            </a:r>
          </a:p>
          <a:p>
            <a:pPr>
              <a:lnSpc>
                <a:spcPct val="90000"/>
              </a:lnSpc>
            </a:pPr>
            <a:endParaRPr lang="de-CH" sz="900"/>
          </a:p>
          <a:p>
            <a:pPr>
              <a:lnSpc>
                <a:spcPct val="90000"/>
              </a:lnSpc>
            </a:pPr>
            <a:r>
              <a:rPr lang="de-CH" sz="900"/>
              <a:t>4. Bescheidenheit</a:t>
            </a:r>
          </a:p>
          <a:p>
            <a:pPr>
              <a:lnSpc>
                <a:spcPct val="90000"/>
              </a:lnSpc>
            </a:pPr>
            <a:r>
              <a:rPr lang="de-CH" sz="900"/>
              <a:t>Der bescheidene Mensch muss nicht immer im Vordergrund stehen und nicht immer der Beste sein. Er weiß, dass Gelingen nicht nur von seinen Anstrengungen abhängt, sondern aus dem Zusammenspiel vieler günstiger Faktoren entsteht – nicht zuletzt auch im Team.</a:t>
            </a:r>
          </a:p>
          <a:p>
            <a:pPr>
              <a:lnSpc>
                <a:spcPct val="90000"/>
              </a:lnSpc>
            </a:pPr>
            <a:endParaRPr lang="de-CH" sz="900"/>
          </a:p>
          <a:p>
            <a:pPr>
              <a:lnSpc>
                <a:spcPct val="90000"/>
              </a:lnSpc>
            </a:pPr>
            <a:r>
              <a:rPr lang="de-CH" sz="900"/>
              <a:t>5. Spirituelle Verankerung</a:t>
            </a:r>
          </a:p>
          <a:p>
            <a:pPr>
              <a:lnSpc>
                <a:spcPct val="90000"/>
              </a:lnSpc>
            </a:pPr>
            <a:r>
              <a:rPr lang="de-CH" sz="900"/>
              <a:t>Allein schon der Blick auf den Sternenhimmel macht uns klein in der Ehrfurcht vor dem Schöpfer – klein nicht im Sinne von Minderwertigkeitsgefühlen, sondern klein im Wissen, dass wir Teil eines viel größeren Ganzen sind. Wer im Glauben an eine göttliche Führung verankert ist, der geht mit Gelassenheit durchs Leben.</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F88EBC-A975-4C94-AD3A-0826BBA2567B}" type="slidenum">
              <a:rPr lang="de-CH"/>
              <a:pPr/>
              <a:t>97</a:t>
            </a:fld>
            <a:endParaRPr lang="de-CH"/>
          </a:p>
        </p:txBody>
      </p:sp>
      <p:sp>
        <p:nvSpPr>
          <p:cNvPr id="99330" name="Rectangle 2"/>
          <p:cNvSpPr>
            <a:spLocks noGrp="1" noRot="1" noChangeAspect="1" noChangeArrowheads="1" noTextEdit="1"/>
          </p:cNvSpPr>
          <p:nvPr>
            <p:ph type="sldImg"/>
          </p:nvPr>
        </p:nvSpPr>
        <p:spPr>
          <a:xfrm>
            <a:off x="763588" y="755650"/>
            <a:ext cx="5346700" cy="3771900"/>
          </a:xfrm>
          <a:ln/>
        </p:spPr>
      </p:sp>
      <p:sp>
        <p:nvSpPr>
          <p:cNvPr id="99331" name="Rectangle 3"/>
          <p:cNvSpPr>
            <a:spLocks noGrp="1" noChangeArrowheads="1"/>
          </p:cNvSpPr>
          <p:nvPr>
            <p:ph type="body" idx="1"/>
          </p:nvPr>
        </p:nvSpPr>
        <p:spPr/>
        <p:txBody>
          <a:bodyPr/>
          <a:lstStyle/>
          <a:p>
            <a:endParaRPr lang="de-CH"/>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A4FDE6-A2DC-4127-AD8C-54D29EEDF521}" type="slidenum">
              <a:rPr lang="de-DE"/>
              <a:pPr/>
              <a:t>99</a:t>
            </a:fld>
            <a:endParaRPr lang="de-DE"/>
          </a:p>
        </p:txBody>
      </p:sp>
      <p:sp>
        <p:nvSpPr>
          <p:cNvPr id="121858" name="Rectangle 2"/>
          <p:cNvSpPr>
            <a:spLocks noGrp="1" noRot="1" noChangeAspect="1" noChangeArrowheads="1" noTextEdit="1"/>
          </p:cNvSpPr>
          <p:nvPr>
            <p:ph type="sldImg"/>
          </p:nvPr>
        </p:nvSpPr>
        <p:spPr>
          <a:xfrm>
            <a:off x="763588" y="755650"/>
            <a:ext cx="5346700" cy="3771900"/>
          </a:xfrm>
          <a:ln/>
        </p:spPr>
      </p:sp>
      <p:sp>
        <p:nvSpPr>
          <p:cNvPr id="12185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2D36F8-1E89-47FE-B4CE-5144FD317CFE}" type="slidenum">
              <a:rPr lang="de-CH"/>
              <a:pPr/>
              <a:t>14</a:t>
            </a:fld>
            <a:endParaRPr lang="de-CH"/>
          </a:p>
        </p:txBody>
      </p:sp>
      <p:sp>
        <p:nvSpPr>
          <p:cNvPr id="144386" name="Rectangle 2"/>
          <p:cNvSpPr>
            <a:spLocks noGrp="1" noRot="1" noChangeAspect="1" noChangeArrowheads="1" noTextEdit="1"/>
          </p:cNvSpPr>
          <p:nvPr>
            <p:ph type="sldImg"/>
          </p:nvPr>
        </p:nvSpPr>
        <p:spPr>
          <a:xfrm>
            <a:off x="765175" y="755650"/>
            <a:ext cx="5345113" cy="3771900"/>
          </a:xfrm>
          <a:ln/>
        </p:spPr>
      </p:sp>
      <p:sp>
        <p:nvSpPr>
          <p:cNvPr id="144387" name="Rectangle 3"/>
          <p:cNvSpPr>
            <a:spLocks noGrp="1" noChangeArrowheads="1"/>
          </p:cNvSpPr>
          <p:nvPr>
            <p:ph type="body" idx="1"/>
          </p:nvPr>
        </p:nvSpPr>
        <p:spPr/>
        <p:txBody>
          <a:bodyPr/>
          <a:lstStyle/>
          <a:p>
            <a:endParaRPr lang="de-C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29139" y="2130426"/>
            <a:ext cx="8263573"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458278" y="3886200"/>
            <a:ext cx="680529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lvl1pPr>
              <a:defRPr/>
            </a:lvl1pPr>
          </a:lstStyle>
          <a:p>
            <a:endParaRPr lang="en-US"/>
          </a:p>
        </p:txBody>
      </p:sp>
      <p:sp>
        <p:nvSpPr>
          <p:cNvPr id="5" name="Fußzeilenplatzhalter 4"/>
          <p:cNvSpPr>
            <a:spLocks noGrp="1"/>
          </p:cNvSpPr>
          <p:nvPr>
            <p:ph type="ftr" sz="quarter" idx="11"/>
          </p:nvPr>
        </p:nvSpPr>
        <p:spPr/>
        <p:txBody>
          <a:bodyPr/>
          <a:lstStyle>
            <a:lvl1pPr>
              <a:defRPr/>
            </a:lvl1pPr>
          </a:lstStyle>
          <a:p>
            <a:endParaRPr lang="en-US"/>
          </a:p>
        </p:txBody>
      </p:sp>
      <p:sp>
        <p:nvSpPr>
          <p:cNvPr id="6" name="Foliennummernplatzhalter 5"/>
          <p:cNvSpPr>
            <a:spLocks noGrp="1"/>
          </p:cNvSpPr>
          <p:nvPr>
            <p:ph type="sldNum" sz="quarter" idx="12"/>
          </p:nvPr>
        </p:nvSpPr>
        <p:spPr/>
        <p:txBody>
          <a:bodyPr/>
          <a:lstStyle>
            <a:lvl1pPr>
              <a:defRPr/>
            </a:lvl1pPr>
          </a:lstStyle>
          <a:p>
            <a:fld id="{F5F9CD40-C295-4C75-9AC1-624DA655D86C}" type="slidenum">
              <a:rPr lang="en-US"/>
              <a:pPr/>
              <a:t>‹Nr.›</a:t>
            </a:fld>
            <a:endParaRPr lang="en-US"/>
          </a:p>
        </p:txBody>
      </p:sp>
    </p:spTree>
    <p:extLst>
      <p:ext uri="{BB962C8B-B14F-4D97-AF65-F5344CB8AC3E}">
        <p14:creationId xmlns:p14="http://schemas.microsoft.com/office/powerpoint/2010/main" val="3488731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en-US"/>
          </a:p>
        </p:txBody>
      </p:sp>
      <p:sp>
        <p:nvSpPr>
          <p:cNvPr id="5" name="Fußzeilenplatzhalter 4"/>
          <p:cNvSpPr>
            <a:spLocks noGrp="1"/>
          </p:cNvSpPr>
          <p:nvPr>
            <p:ph type="ftr" sz="quarter" idx="11"/>
          </p:nvPr>
        </p:nvSpPr>
        <p:spPr/>
        <p:txBody>
          <a:bodyPr/>
          <a:lstStyle>
            <a:lvl1pPr>
              <a:defRPr/>
            </a:lvl1pPr>
          </a:lstStyle>
          <a:p>
            <a:endParaRPr lang="en-US"/>
          </a:p>
        </p:txBody>
      </p:sp>
      <p:sp>
        <p:nvSpPr>
          <p:cNvPr id="6" name="Foliennummernplatzhalter 5"/>
          <p:cNvSpPr>
            <a:spLocks noGrp="1"/>
          </p:cNvSpPr>
          <p:nvPr>
            <p:ph type="sldNum" sz="quarter" idx="12"/>
          </p:nvPr>
        </p:nvSpPr>
        <p:spPr/>
        <p:txBody>
          <a:bodyPr/>
          <a:lstStyle>
            <a:lvl1pPr>
              <a:defRPr/>
            </a:lvl1pPr>
          </a:lstStyle>
          <a:p>
            <a:fld id="{79A60CE0-9AF5-47B7-9C5E-52CB22A8E2E9}" type="slidenum">
              <a:rPr lang="en-US"/>
              <a:pPr/>
              <a:t>‹Nr.›</a:t>
            </a:fld>
            <a:endParaRPr lang="en-US"/>
          </a:p>
        </p:txBody>
      </p:sp>
    </p:spTree>
    <p:extLst>
      <p:ext uri="{BB962C8B-B14F-4D97-AF65-F5344CB8AC3E}">
        <p14:creationId xmlns:p14="http://schemas.microsoft.com/office/powerpoint/2010/main" val="1063182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473672" y="404814"/>
            <a:ext cx="2018634" cy="5691187"/>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1416083" y="404814"/>
            <a:ext cx="5895559" cy="569118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en-US"/>
          </a:p>
        </p:txBody>
      </p:sp>
      <p:sp>
        <p:nvSpPr>
          <p:cNvPr id="5" name="Fußzeilenplatzhalter 4"/>
          <p:cNvSpPr>
            <a:spLocks noGrp="1"/>
          </p:cNvSpPr>
          <p:nvPr>
            <p:ph type="ftr" sz="quarter" idx="11"/>
          </p:nvPr>
        </p:nvSpPr>
        <p:spPr/>
        <p:txBody>
          <a:bodyPr/>
          <a:lstStyle>
            <a:lvl1pPr>
              <a:defRPr/>
            </a:lvl1pPr>
          </a:lstStyle>
          <a:p>
            <a:endParaRPr lang="en-US"/>
          </a:p>
        </p:txBody>
      </p:sp>
      <p:sp>
        <p:nvSpPr>
          <p:cNvPr id="6" name="Foliennummernplatzhalter 5"/>
          <p:cNvSpPr>
            <a:spLocks noGrp="1"/>
          </p:cNvSpPr>
          <p:nvPr>
            <p:ph type="sldNum" sz="quarter" idx="12"/>
          </p:nvPr>
        </p:nvSpPr>
        <p:spPr/>
        <p:txBody>
          <a:bodyPr/>
          <a:lstStyle>
            <a:lvl1pPr>
              <a:defRPr/>
            </a:lvl1pPr>
          </a:lstStyle>
          <a:p>
            <a:fld id="{B0B999B1-69FF-466C-98C5-6B14766C2290}" type="slidenum">
              <a:rPr lang="en-US"/>
              <a:pPr/>
              <a:t>‹Nr.›</a:t>
            </a:fld>
            <a:endParaRPr lang="en-US"/>
          </a:p>
        </p:txBody>
      </p:sp>
    </p:spTree>
    <p:extLst>
      <p:ext uri="{BB962C8B-B14F-4D97-AF65-F5344CB8AC3E}">
        <p14:creationId xmlns:p14="http://schemas.microsoft.com/office/powerpoint/2010/main" val="1002668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el und Text über Inhalt">
    <p:spTree>
      <p:nvGrpSpPr>
        <p:cNvPr id="1" name=""/>
        <p:cNvGrpSpPr/>
        <p:nvPr/>
      </p:nvGrpSpPr>
      <p:grpSpPr>
        <a:xfrm>
          <a:off x="0" y="0"/>
          <a:ext cx="0" cy="0"/>
          <a:chOff x="0" y="0"/>
          <a:chExt cx="0" cy="0"/>
        </a:xfrm>
      </p:grpSpPr>
      <p:sp>
        <p:nvSpPr>
          <p:cNvPr id="2" name="Titel 1"/>
          <p:cNvSpPr>
            <a:spLocks noGrp="1"/>
          </p:cNvSpPr>
          <p:nvPr>
            <p:ph type="title"/>
          </p:nvPr>
        </p:nvSpPr>
        <p:spPr>
          <a:xfrm>
            <a:off x="1416083" y="404813"/>
            <a:ext cx="8076224" cy="863600"/>
          </a:xfrm>
        </p:spPr>
        <p:txBody>
          <a:bodyPr/>
          <a:lstStyle/>
          <a:p>
            <a:r>
              <a:rPr lang="de-DE" smtClean="0"/>
              <a:t>Titelmasterformat durch Klicken bearbeiten</a:t>
            </a:r>
            <a:endParaRPr lang="de-CH"/>
          </a:p>
        </p:txBody>
      </p:sp>
      <p:sp>
        <p:nvSpPr>
          <p:cNvPr id="3" name="Textplatzhalter 2"/>
          <p:cNvSpPr>
            <a:spLocks noGrp="1"/>
          </p:cNvSpPr>
          <p:nvPr>
            <p:ph type="body" sz="half" idx="1"/>
          </p:nvPr>
        </p:nvSpPr>
        <p:spPr>
          <a:xfrm>
            <a:off x="1492035" y="1628776"/>
            <a:ext cx="7963140" cy="215741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1492035" y="3938588"/>
            <a:ext cx="7963140" cy="21574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a:xfrm>
            <a:off x="729139" y="6248400"/>
            <a:ext cx="2025385" cy="457200"/>
          </a:xfrm>
        </p:spPr>
        <p:txBody>
          <a:bodyPr/>
          <a:lstStyle>
            <a:lvl1pPr>
              <a:defRPr/>
            </a:lvl1pPr>
          </a:lstStyle>
          <a:p>
            <a:endParaRPr lang="en-US"/>
          </a:p>
        </p:txBody>
      </p:sp>
      <p:sp>
        <p:nvSpPr>
          <p:cNvPr id="6" name="Fußzeilenplatzhalter 5"/>
          <p:cNvSpPr>
            <a:spLocks noGrp="1"/>
          </p:cNvSpPr>
          <p:nvPr>
            <p:ph type="ftr" sz="quarter" idx="11"/>
          </p:nvPr>
        </p:nvSpPr>
        <p:spPr>
          <a:xfrm>
            <a:off x="3321632" y="6248400"/>
            <a:ext cx="3078586" cy="457200"/>
          </a:xfrm>
        </p:spPr>
        <p:txBody>
          <a:bodyPr/>
          <a:lstStyle>
            <a:lvl1pPr>
              <a:defRPr/>
            </a:lvl1pPr>
          </a:lstStyle>
          <a:p>
            <a:endParaRPr lang="en-US"/>
          </a:p>
        </p:txBody>
      </p:sp>
      <p:sp>
        <p:nvSpPr>
          <p:cNvPr id="7" name="Foliennummernplatzhalter 6"/>
          <p:cNvSpPr>
            <a:spLocks noGrp="1"/>
          </p:cNvSpPr>
          <p:nvPr>
            <p:ph type="sldNum" sz="quarter" idx="12"/>
          </p:nvPr>
        </p:nvSpPr>
        <p:spPr>
          <a:xfrm>
            <a:off x="6967326" y="6248400"/>
            <a:ext cx="2025385" cy="457200"/>
          </a:xfrm>
        </p:spPr>
        <p:txBody>
          <a:bodyPr/>
          <a:lstStyle>
            <a:lvl1pPr>
              <a:defRPr/>
            </a:lvl1pPr>
          </a:lstStyle>
          <a:p>
            <a:fld id="{0235302E-A01C-41F8-9EBB-ED41E6B5FE64}" type="slidenum">
              <a:rPr lang="en-US"/>
              <a:pPr/>
              <a:t>‹Nr.›</a:t>
            </a:fld>
            <a:endParaRPr lang="en-US"/>
          </a:p>
        </p:txBody>
      </p:sp>
    </p:spTree>
    <p:extLst>
      <p:ext uri="{BB962C8B-B14F-4D97-AF65-F5344CB8AC3E}">
        <p14:creationId xmlns:p14="http://schemas.microsoft.com/office/powerpoint/2010/main" val="3766571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416083" y="404813"/>
            <a:ext cx="8076224" cy="863600"/>
          </a:xfrm>
        </p:spPr>
        <p:txBody>
          <a:bodyPr/>
          <a:lstStyle/>
          <a:p>
            <a:r>
              <a:rPr lang="de-DE" smtClean="0"/>
              <a:t>Titelmasterformat durch Klicken bearbeiten</a:t>
            </a:r>
            <a:endParaRPr lang="de-CH"/>
          </a:p>
        </p:txBody>
      </p:sp>
      <p:sp>
        <p:nvSpPr>
          <p:cNvPr id="3" name="Textplatzhalter 2"/>
          <p:cNvSpPr>
            <a:spLocks noGrp="1"/>
          </p:cNvSpPr>
          <p:nvPr>
            <p:ph type="body" sz="half" idx="1"/>
          </p:nvPr>
        </p:nvSpPr>
        <p:spPr>
          <a:xfrm>
            <a:off x="1492035" y="1628776"/>
            <a:ext cx="3900555" cy="44672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554620" y="1628776"/>
            <a:ext cx="3900554" cy="44672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a:xfrm>
            <a:off x="729139" y="6248400"/>
            <a:ext cx="2025385" cy="457200"/>
          </a:xfrm>
        </p:spPr>
        <p:txBody>
          <a:bodyPr/>
          <a:lstStyle>
            <a:lvl1pPr>
              <a:defRPr/>
            </a:lvl1pPr>
          </a:lstStyle>
          <a:p>
            <a:endParaRPr lang="en-US"/>
          </a:p>
        </p:txBody>
      </p:sp>
      <p:sp>
        <p:nvSpPr>
          <p:cNvPr id="6" name="Fußzeilenplatzhalter 5"/>
          <p:cNvSpPr>
            <a:spLocks noGrp="1"/>
          </p:cNvSpPr>
          <p:nvPr>
            <p:ph type="ftr" sz="quarter" idx="11"/>
          </p:nvPr>
        </p:nvSpPr>
        <p:spPr>
          <a:xfrm>
            <a:off x="3321632" y="6248400"/>
            <a:ext cx="3078586" cy="457200"/>
          </a:xfrm>
        </p:spPr>
        <p:txBody>
          <a:bodyPr/>
          <a:lstStyle>
            <a:lvl1pPr>
              <a:defRPr/>
            </a:lvl1pPr>
          </a:lstStyle>
          <a:p>
            <a:endParaRPr lang="en-US"/>
          </a:p>
        </p:txBody>
      </p:sp>
      <p:sp>
        <p:nvSpPr>
          <p:cNvPr id="7" name="Foliennummernplatzhalter 6"/>
          <p:cNvSpPr>
            <a:spLocks noGrp="1"/>
          </p:cNvSpPr>
          <p:nvPr>
            <p:ph type="sldNum" sz="quarter" idx="12"/>
          </p:nvPr>
        </p:nvSpPr>
        <p:spPr>
          <a:xfrm>
            <a:off x="6967326" y="6248400"/>
            <a:ext cx="2025385" cy="457200"/>
          </a:xfrm>
        </p:spPr>
        <p:txBody>
          <a:bodyPr/>
          <a:lstStyle>
            <a:lvl1pPr>
              <a:defRPr/>
            </a:lvl1pPr>
          </a:lstStyle>
          <a:p>
            <a:fld id="{4CA29494-996F-4BD9-83EA-155E77B3AFC1}" type="slidenum">
              <a:rPr lang="en-US"/>
              <a:pPr/>
              <a:t>‹Nr.›</a:t>
            </a:fld>
            <a:endParaRPr lang="en-US"/>
          </a:p>
        </p:txBody>
      </p:sp>
    </p:spTree>
    <p:extLst>
      <p:ext uri="{BB962C8B-B14F-4D97-AF65-F5344CB8AC3E}">
        <p14:creationId xmlns:p14="http://schemas.microsoft.com/office/powerpoint/2010/main" val="2442211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1416083" y="404813"/>
            <a:ext cx="8076224" cy="863600"/>
          </a:xfrm>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1492035" y="1628776"/>
            <a:ext cx="3900555" cy="44672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5554620" y="1628776"/>
            <a:ext cx="3900554" cy="44672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a:xfrm>
            <a:off x="729139" y="6248400"/>
            <a:ext cx="2025385" cy="457200"/>
          </a:xfrm>
        </p:spPr>
        <p:txBody>
          <a:bodyPr/>
          <a:lstStyle>
            <a:lvl1pPr>
              <a:defRPr/>
            </a:lvl1pPr>
          </a:lstStyle>
          <a:p>
            <a:endParaRPr lang="en-US"/>
          </a:p>
        </p:txBody>
      </p:sp>
      <p:sp>
        <p:nvSpPr>
          <p:cNvPr id="6" name="Fußzeilenplatzhalter 5"/>
          <p:cNvSpPr>
            <a:spLocks noGrp="1"/>
          </p:cNvSpPr>
          <p:nvPr>
            <p:ph type="ftr" sz="quarter" idx="11"/>
          </p:nvPr>
        </p:nvSpPr>
        <p:spPr>
          <a:xfrm>
            <a:off x="3321632" y="6248400"/>
            <a:ext cx="3078586" cy="457200"/>
          </a:xfrm>
        </p:spPr>
        <p:txBody>
          <a:bodyPr/>
          <a:lstStyle>
            <a:lvl1pPr>
              <a:defRPr/>
            </a:lvl1pPr>
          </a:lstStyle>
          <a:p>
            <a:endParaRPr lang="en-US"/>
          </a:p>
        </p:txBody>
      </p:sp>
      <p:sp>
        <p:nvSpPr>
          <p:cNvPr id="7" name="Foliennummernplatzhalter 6"/>
          <p:cNvSpPr>
            <a:spLocks noGrp="1"/>
          </p:cNvSpPr>
          <p:nvPr>
            <p:ph type="sldNum" sz="quarter" idx="12"/>
          </p:nvPr>
        </p:nvSpPr>
        <p:spPr>
          <a:xfrm>
            <a:off x="6967326" y="6248400"/>
            <a:ext cx="2025385" cy="457200"/>
          </a:xfrm>
        </p:spPr>
        <p:txBody>
          <a:bodyPr/>
          <a:lstStyle>
            <a:lvl1pPr>
              <a:defRPr/>
            </a:lvl1pPr>
          </a:lstStyle>
          <a:p>
            <a:fld id="{CD1DD68A-09D7-4ED3-9115-CE7FECAF820A}" type="slidenum">
              <a:rPr lang="en-US"/>
              <a:pPr/>
              <a:t>‹Nr.›</a:t>
            </a:fld>
            <a:endParaRPr lang="en-US"/>
          </a:p>
        </p:txBody>
      </p:sp>
    </p:spTree>
    <p:extLst>
      <p:ext uri="{BB962C8B-B14F-4D97-AF65-F5344CB8AC3E}">
        <p14:creationId xmlns:p14="http://schemas.microsoft.com/office/powerpoint/2010/main" val="1528185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lvl1pPr>
              <a:defRPr sz="2800"/>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Datumsplatzhalter 3"/>
          <p:cNvSpPr>
            <a:spLocks noGrp="1"/>
          </p:cNvSpPr>
          <p:nvPr>
            <p:ph type="dt" sz="half" idx="10"/>
          </p:nvPr>
        </p:nvSpPr>
        <p:spPr/>
        <p:txBody>
          <a:bodyPr/>
          <a:lstStyle>
            <a:lvl1pPr>
              <a:defRPr/>
            </a:lvl1pPr>
          </a:lstStyle>
          <a:p>
            <a:endParaRPr lang="en-US"/>
          </a:p>
        </p:txBody>
      </p:sp>
      <p:sp>
        <p:nvSpPr>
          <p:cNvPr id="5" name="Fußzeilenplatzhalter 4"/>
          <p:cNvSpPr>
            <a:spLocks noGrp="1"/>
          </p:cNvSpPr>
          <p:nvPr>
            <p:ph type="ftr" sz="quarter" idx="11"/>
          </p:nvPr>
        </p:nvSpPr>
        <p:spPr/>
        <p:txBody>
          <a:bodyPr/>
          <a:lstStyle>
            <a:lvl1pPr>
              <a:defRPr/>
            </a:lvl1pPr>
          </a:lstStyle>
          <a:p>
            <a:endParaRPr lang="en-US"/>
          </a:p>
        </p:txBody>
      </p:sp>
      <p:sp>
        <p:nvSpPr>
          <p:cNvPr id="6" name="Foliennummernplatzhalter 5"/>
          <p:cNvSpPr>
            <a:spLocks noGrp="1"/>
          </p:cNvSpPr>
          <p:nvPr>
            <p:ph type="sldNum" sz="quarter" idx="12"/>
          </p:nvPr>
        </p:nvSpPr>
        <p:spPr/>
        <p:txBody>
          <a:bodyPr/>
          <a:lstStyle>
            <a:lvl1pPr>
              <a:defRPr/>
            </a:lvl1pPr>
          </a:lstStyle>
          <a:p>
            <a:fld id="{2FC9995C-1B61-40F2-A95D-6844847654D3}" type="slidenum">
              <a:rPr lang="en-US"/>
              <a:pPr/>
              <a:t>‹Nr.›</a:t>
            </a:fld>
            <a:endParaRPr lang="en-US"/>
          </a:p>
        </p:txBody>
      </p:sp>
    </p:spTree>
    <p:extLst>
      <p:ext uri="{BB962C8B-B14F-4D97-AF65-F5344CB8AC3E}">
        <p14:creationId xmlns:p14="http://schemas.microsoft.com/office/powerpoint/2010/main" val="4051313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67959" y="4406901"/>
            <a:ext cx="8263573"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67959" y="2906713"/>
            <a:ext cx="826357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en-US"/>
          </a:p>
        </p:txBody>
      </p:sp>
      <p:sp>
        <p:nvSpPr>
          <p:cNvPr id="5" name="Fußzeilenplatzhalter 4"/>
          <p:cNvSpPr>
            <a:spLocks noGrp="1"/>
          </p:cNvSpPr>
          <p:nvPr>
            <p:ph type="ftr" sz="quarter" idx="11"/>
          </p:nvPr>
        </p:nvSpPr>
        <p:spPr/>
        <p:txBody>
          <a:bodyPr/>
          <a:lstStyle>
            <a:lvl1pPr>
              <a:defRPr/>
            </a:lvl1pPr>
          </a:lstStyle>
          <a:p>
            <a:endParaRPr lang="en-US"/>
          </a:p>
        </p:txBody>
      </p:sp>
      <p:sp>
        <p:nvSpPr>
          <p:cNvPr id="6" name="Foliennummernplatzhalter 5"/>
          <p:cNvSpPr>
            <a:spLocks noGrp="1"/>
          </p:cNvSpPr>
          <p:nvPr>
            <p:ph type="sldNum" sz="quarter" idx="12"/>
          </p:nvPr>
        </p:nvSpPr>
        <p:spPr/>
        <p:txBody>
          <a:bodyPr/>
          <a:lstStyle>
            <a:lvl1pPr>
              <a:defRPr/>
            </a:lvl1pPr>
          </a:lstStyle>
          <a:p>
            <a:fld id="{70DDD022-5910-4539-AABC-964288772848}" type="slidenum">
              <a:rPr lang="en-US"/>
              <a:pPr/>
              <a:t>‹Nr.›</a:t>
            </a:fld>
            <a:endParaRPr lang="en-US"/>
          </a:p>
        </p:txBody>
      </p:sp>
    </p:spTree>
    <p:extLst>
      <p:ext uri="{BB962C8B-B14F-4D97-AF65-F5344CB8AC3E}">
        <p14:creationId xmlns:p14="http://schemas.microsoft.com/office/powerpoint/2010/main" val="2531336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1492035" y="1628776"/>
            <a:ext cx="3900555"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554620" y="1628776"/>
            <a:ext cx="3900554"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en-US"/>
          </a:p>
        </p:txBody>
      </p:sp>
      <p:sp>
        <p:nvSpPr>
          <p:cNvPr id="6" name="Fußzeilenplatzhalter 5"/>
          <p:cNvSpPr>
            <a:spLocks noGrp="1"/>
          </p:cNvSpPr>
          <p:nvPr>
            <p:ph type="ftr" sz="quarter" idx="11"/>
          </p:nvPr>
        </p:nvSpPr>
        <p:spPr/>
        <p:txBody>
          <a:bodyPr/>
          <a:lstStyle>
            <a:lvl1pPr>
              <a:defRPr/>
            </a:lvl1pPr>
          </a:lstStyle>
          <a:p>
            <a:endParaRPr lang="en-US"/>
          </a:p>
        </p:txBody>
      </p:sp>
      <p:sp>
        <p:nvSpPr>
          <p:cNvPr id="7" name="Foliennummernplatzhalter 6"/>
          <p:cNvSpPr>
            <a:spLocks noGrp="1"/>
          </p:cNvSpPr>
          <p:nvPr>
            <p:ph type="sldNum" sz="quarter" idx="12"/>
          </p:nvPr>
        </p:nvSpPr>
        <p:spPr/>
        <p:txBody>
          <a:bodyPr/>
          <a:lstStyle>
            <a:lvl1pPr>
              <a:defRPr/>
            </a:lvl1pPr>
          </a:lstStyle>
          <a:p>
            <a:fld id="{F44D57F3-FF4F-42D8-B27D-B5FAB04C42C9}" type="slidenum">
              <a:rPr lang="en-US"/>
              <a:pPr/>
              <a:t>‹Nr.›</a:t>
            </a:fld>
            <a:endParaRPr lang="en-US"/>
          </a:p>
        </p:txBody>
      </p:sp>
    </p:spTree>
    <p:extLst>
      <p:ext uri="{BB962C8B-B14F-4D97-AF65-F5344CB8AC3E}">
        <p14:creationId xmlns:p14="http://schemas.microsoft.com/office/powerpoint/2010/main" val="3105265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86093" y="274638"/>
            <a:ext cx="8749665"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86093" y="1535113"/>
            <a:ext cx="429550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86093" y="2174875"/>
            <a:ext cx="429550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938565" y="1535113"/>
            <a:ext cx="429719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938565" y="2174875"/>
            <a:ext cx="429719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en-US"/>
          </a:p>
        </p:txBody>
      </p:sp>
      <p:sp>
        <p:nvSpPr>
          <p:cNvPr id="8" name="Fußzeilenplatzhalter 7"/>
          <p:cNvSpPr>
            <a:spLocks noGrp="1"/>
          </p:cNvSpPr>
          <p:nvPr>
            <p:ph type="ftr" sz="quarter" idx="11"/>
          </p:nvPr>
        </p:nvSpPr>
        <p:spPr/>
        <p:txBody>
          <a:bodyPr/>
          <a:lstStyle>
            <a:lvl1pPr>
              <a:defRPr/>
            </a:lvl1pPr>
          </a:lstStyle>
          <a:p>
            <a:endParaRPr lang="en-US"/>
          </a:p>
        </p:txBody>
      </p:sp>
      <p:sp>
        <p:nvSpPr>
          <p:cNvPr id="9" name="Foliennummernplatzhalter 8"/>
          <p:cNvSpPr>
            <a:spLocks noGrp="1"/>
          </p:cNvSpPr>
          <p:nvPr>
            <p:ph type="sldNum" sz="quarter" idx="12"/>
          </p:nvPr>
        </p:nvSpPr>
        <p:spPr/>
        <p:txBody>
          <a:bodyPr/>
          <a:lstStyle>
            <a:lvl1pPr>
              <a:defRPr/>
            </a:lvl1pPr>
          </a:lstStyle>
          <a:p>
            <a:fld id="{68CCF5DC-1108-42AF-A245-8DC8E8D25020}" type="slidenum">
              <a:rPr lang="en-US"/>
              <a:pPr/>
              <a:t>‹Nr.›</a:t>
            </a:fld>
            <a:endParaRPr lang="en-US"/>
          </a:p>
        </p:txBody>
      </p:sp>
    </p:spTree>
    <p:extLst>
      <p:ext uri="{BB962C8B-B14F-4D97-AF65-F5344CB8AC3E}">
        <p14:creationId xmlns:p14="http://schemas.microsoft.com/office/powerpoint/2010/main" val="186204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en-US"/>
          </a:p>
        </p:txBody>
      </p:sp>
      <p:sp>
        <p:nvSpPr>
          <p:cNvPr id="4" name="Fußzeilenplatzhalter 3"/>
          <p:cNvSpPr>
            <a:spLocks noGrp="1"/>
          </p:cNvSpPr>
          <p:nvPr>
            <p:ph type="ftr" sz="quarter" idx="11"/>
          </p:nvPr>
        </p:nvSpPr>
        <p:spPr/>
        <p:txBody>
          <a:bodyPr/>
          <a:lstStyle>
            <a:lvl1pPr>
              <a:defRPr/>
            </a:lvl1pPr>
          </a:lstStyle>
          <a:p>
            <a:endParaRPr lang="en-US"/>
          </a:p>
        </p:txBody>
      </p:sp>
      <p:sp>
        <p:nvSpPr>
          <p:cNvPr id="5" name="Foliennummernplatzhalter 4"/>
          <p:cNvSpPr>
            <a:spLocks noGrp="1"/>
          </p:cNvSpPr>
          <p:nvPr>
            <p:ph type="sldNum" sz="quarter" idx="12"/>
          </p:nvPr>
        </p:nvSpPr>
        <p:spPr/>
        <p:txBody>
          <a:bodyPr/>
          <a:lstStyle>
            <a:lvl1pPr>
              <a:defRPr/>
            </a:lvl1pPr>
          </a:lstStyle>
          <a:p>
            <a:fld id="{F618B78A-6C47-4D4A-BEE5-527C4D0D343A}" type="slidenum">
              <a:rPr lang="en-US"/>
              <a:pPr/>
              <a:t>‹Nr.›</a:t>
            </a:fld>
            <a:endParaRPr lang="en-US"/>
          </a:p>
        </p:txBody>
      </p:sp>
    </p:spTree>
    <p:extLst>
      <p:ext uri="{BB962C8B-B14F-4D97-AF65-F5344CB8AC3E}">
        <p14:creationId xmlns:p14="http://schemas.microsoft.com/office/powerpoint/2010/main" val="2700731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en-US"/>
          </a:p>
        </p:txBody>
      </p:sp>
      <p:sp>
        <p:nvSpPr>
          <p:cNvPr id="3" name="Fußzeilenplatzhalter 2"/>
          <p:cNvSpPr>
            <a:spLocks noGrp="1"/>
          </p:cNvSpPr>
          <p:nvPr>
            <p:ph type="ftr" sz="quarter" idx="11"/>
          </p:nvPr>
        </p:nvSpPr>
        <p:spPr/>
        <p:txBody>
          <a:bodyPr/>
          <a:lstStyle>
            <a:lvl1pPr>
              <a:defRPr/>
            </a:lvl1pPr>
          </a:lstStyle>
          <a:p>
            <a:endParaRPr lang="en-US"/>
          </a:p>
        </p:txBody>
      </p:sp>
      <p:sp>
        <p:nvSpPr>
          <p:cNvPr id="4" name="Foliennummernplatzhalter 3"/>
          <p:cNvSpPr>
            <a:spLocks noGrp="1"/>
          </p:cNvSpPr>
          <p:nvPr>
            <p:ph type="sldNum" sz="quarter" idx="12"/>
          </p:nvPr>
        </p:nvSpPr>
        <p:spPr/>
        <p:txBody>
          <a:bodyPr/>
          <a:lstStyle>
            <a:lvl1pPr>
              <a:defRPr/>
            </a:lvl1pPr>
          </a:lstStyle>
          <a:p>
            <a:fld id="{DF864B04-D989-467E-9B1F-5DD8B9EBA7D5}" type="slidenum">
              <a:rPr lang="en-US"/>
              <a:pPr/>
              <a:t>‹Nr.›</a:t>
            </a:fld>
            <a:endParaRPr lang="en-US"/>
          </a:p>
        </p:txBody>
      </p:sp>
    </p:spTree>
    <p:extLst>
      <p:ext uri="{BB962C8B-B14F-4D97-AF65-F5344CB8AC3E}">
        <p14:creationId xmlns:p14="http://schemas.microsoft.com/office/powerpoint/2010/main" val="2440582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86093" y="273050"/>
            <a:ext cx="3198422"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800973" y="273051"/>
            <a:ext cx="543478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86093" y="1435101"/>
            <a:ext cx="319842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en-US"/>
          </a:p>
        </p:txBody>
      </p:sp>
      <p:sp>
        <p:nvSpPr>
          <p:cNvPr id="6" name="Fußzeilenplatzhalter 5"/>
          <p:cNvSpPr>
            <a:spLocks noGrp="1"/>
          </p:cNvSpPr>
          <p:nvPr>
            <p:ph type="ftr" sz="quarter" idx="11"/>
          </p:nvPr>
        </p:nvSpPr>
        <p:spPr/>
        <p:txBody>
          <a:bodyPr/>
          <a:lstStyle>
            <a:lvl1pPr>
              <a:defRPr/>
            </a:lvl1pPr>
          </a:lstStyle>
          <a:p>
            <a:endParaRPr lang="en-US"/>
          </a:p>
        </p:txBody>
      </p:sp>
      <p:sp>
        <p:nvSpPr>
          <p:cNvPr id="7" name="Foliennummernplatzhalter 6"/>
          <p:cNvSpPr>
            <a:spLocks noGrp="1"/>
          </p:cNvSpPr>
          <p:nvPr>
            <p:ph type="sldNum" sz="quarter" idx="12"/>
          </p:nvPr>
        </p:nvSpPr>
        <p:spPr/>
        <p:txBody>
          <a:bodyPr/>
          <a:lstStyle>
            <a:lvl1pPr>
              <a:defRPr/>
            </a:lvl1pPr>
          </a:lstStyle>
          <a:p>
            <a:fld id="{6EE8F990-6739-40D2-BC51-52F6B67F69DB}" type="slidenum">
              <a:rPr lang="en-US"/>
              <a:pPr/>
              <a:t>‹Nr.›</a:t>
            </a:fld>
            <a:endParaRPr lang="en-US"/>
          </a:p>
        </p:txBody>
      </p:sp>
    </p:spTree>
    <p:extLst>
      <p:ext uri="{BB962C8B-B14F-4D97-AF65-F5344CB8AC3E}">
        <p14:creationId xmlns:p14="http://schemas.microsoft.com/office/powerpoint/2010/main" val="2009127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05551" y="4800600"/>
            <a:ext cx="583311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905551" y="612775"/>
            <a:ext cx="583311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905551" y="5367338"/>
            <a:ext cx="58331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en-US"/>
          </a:p>
        </p:txBody>
      </p:sp>
      <p:sp>
        <p:nvSpPr>
          <p:cNvPr id="6" name="Fußzeilenplatzhalter 5"/>
          <p:cNvSpPr>
            <a:spLocks noGrp="1"/>
          </p:cNvSpPr>
          <p:nvPr>
            <p:ph type="ftr" sz="quarter" idx="11"/>
          </p:nvPr>
        </p:nvSpPr>
        <p:spPr/>
        <p:txBody>
          <a:bodyPr/>
          <a:lstStyle>
            <a:lvl1pPr>
              <a:defRPr/>
            </a:lvl1pPr>
          </a:lstStyle>
          <a:p>
            <a:endParaRPr lang="en-US"/>
          </a:p>
        </p:txBody>
      </p:sp>
      <p:sp>
        <p:nvSpPr>
          <p:cNvPr id="7" name="Foliennummernplatzhalter 6"/>
          <p:cNvSpPr>
            <a:spLocks noGrp="1"/>
          </p:cNvSpPr>
          <p:nvPr>
            <p:ph type="sldNum" sz="quarter" idx="12"/>
          </p:nvPr>
        </p:nvSpPr>
        <p:spPr/>
        <p:txBody>
          <a:bodyPr/>
          <a:lstStyle>
            <a:lvl1pPr>
              <a:defRPr/>
            </a:lvl1pPr>
          </a:lstStyle>
          <a:p>
            <a:fld id="{581ECB33-073F-466B-863F-10F7DB565433}" type="slidenum">
              <a:rPr lang="en-US"/>
              <a:pPr/>
              <a:t>‹Nr.›</a:t>
            </a:fld>
            <a:endParaRPr lang="en-US"/>
          </a:p>
        </p:txBody>
      </p:sp>
    </p:spTree>
    <p:extLst>
      <p:ext uri="{BB962C8B-B14F-4D97-AF65-F5344CB8AC3E}">
        <p14:creationId xmlns:p14="http://schemas.microsoft.com/office/powerpoint/2010/main" val="2657826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62194" y="404813"/>
            <a:ext cx="8530113"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err="1" smtClean="0"/>
              <a:t>Titelformat</a:t>
            </a:r>
            <a:r>
              <a:rPr lang="en-US" dirty="0" smtClean="0"/>
              <a:t> </a:t>
            </a:r>
            <a:r>
              <a:rPr lang="en-US" dirty="0" err="1" smtClean="0"/>
              <a:t>zu</a:t>
            </a:r>
            <a:r>
              <a:rPr lang="en-US" dirty="0" smtClean="0"/>
              <a:t> </a:t>
            </a:r>
            <a:r>
              <a:rPr lang="en-US" dirty="0" err="1" smtClean="0"/>
              <a:t>bearbeiten</a:t>
            </a:r>
            <a:endParaRPr lang="en-US" dirty="0" smtClean="0"/>
          </a:p>
        </p:txBody>
      </p:sp>
      <p:sp>
        <p:nvSpPr>
          <p:cNvPr id="1027" name="Rectangle 3"/>
          <p:cNvSpPr>
            <a:spLocks noGrp="1" noChangeArrowheads="1"/>
          </p:cNvSpPr>
          <p:nvPr>
            <p:ph type="body" idx="1"/>
          </p:nvPr>
        </p:nvSpPr>
        <p:spPr bwMode="auto">
          <a:xfrm>
            <a:off x="1044501" y="1628776"/>
            <a:ext cx="8410674"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err="1" smtClean="0"/>
              <a:t>Klicken</a:t>
            </a:r>
            <a:r>
              <a:rPr lang="en-US" dirty="0" smtClean="0"/>
              <a:t> </a:t>
            </a:r>
            <a:r>
              <a:rPr lang="en-US" dirty="0" err="1" smtClean="0"/>
              <a:t>Sie</a:t>
            </a:r>
            <a:r>
              <a:rPr lang="en-US" dirty="0" smtClean="0"/>
              <a:t>, um die </a:t>
            </a:r>
            <a:r>
              <a:rPr lang="en-US" dirty="0" err="1" smtClean="0"/>
              <a:t>Formate</a:t>
            </a:r>
            <a:r>
              <a:rPr lang="en-US" dirty="0" smtClean="0"/>
              <a:t> des </a:t>
            </a:r>
            <a:r>
              <a:rPr lang="en-US" dirty="0" err="1" smtClean="0"/>
              <a:t>Vorlagentextes</a:t>
            </a:r>
            <a:r>
              <a:rPr lang="en-US" dirty="0" smtClean="0"/>
              <a:t> </a:t>
            </a:r>
            <a:r>
              <a:rPr lang="en-US" dirty="0" err="1" smtClean="0"/>
              <a:t>zu</a:t>
            </a:r>
            <a:r>
              <a:rPr lang="en-US" dirty="0" smtClean="0"/>
              <a:t> </a:t>
            </a:r>
            <a:r>
              <a:rPr lang="en-US" dirty="0" err="1" smtClean="0"/>
              <a:t>bearbeiten</a:t>
            </a:r>
            <a:endParaRPr lang="en-US" dirty="0" smtClean="0"/>
          </a:p>
          <a:p>
            <a:pPr lvl="1"/>
            <a:r>
              <a:rPr lang="en-US" dirty="0" err="1" smtClean="0"/>
              <a:t>Zweite</a:t>
            </a:r>
            <a:r>
              <a:rPr lang="en-US" dirty="0" smtClean="0"/>
              <a:t> </a:t>
            </a:r>
            <a:r>
              <a:rPr lang="en-US" dirty="0" err="1" smtClean="0"/>
              <a:t>Ebene</a:t>
            </a:r>
            <a:endParaRPr lang="en-US" dirty="0" smtClean="0"/>
          </a:p>
          <a:p>
            <a:pPr lvl="2"/>
            <a:r>
              <a:rPr lang="en-US" dirty="0" err="1" smtClean="0"/>
              <a:t>Dritte</a:t>
            </a:r>
            <a:r>
              <a:rPr lang="en-US" dirty="0" smtClean="0"/>
              <a:t> </a:t>
            </a:r>
            <a:r>
              <a:rPr lang="en-US" dirty="0" err="1" smtClean="0"/>
              <a:t>Ebene</a:t>
            </a:r>
            <a:endParaRPr lang="en-US" dirty="0" smtClean="0"/>
          </a:p>
          <a:p>
            <a:pPr lvl="3"/>
            <a:r>
              <a:rPr lang="en-US" dirty="0" err="1" smtClean="0"/>
              <a:t>Vierte</a:t>
            </a:r>
            <a:r>
              <a:rPr lang="en-US" dirty="0" smtClean="0"/>
              <a:t> </a:t>
            </a:r>
            <a:r>
              <a:rPr lang="en-US" dirty="0" err="1" smtClean="0"/>
              <a:t>Ebene</a:t>
            </a:r>
            <a:endParaRPr lang="en-US" dirty="0" smtClean="0"/>
          </a:p>
          <a:p>
            <a:pPr lvl="4"/>
            <a:r>
              <a:rPr lang="en-US" dirty="0" err="1" smtClean="0"/>
              <a:t>Fünfte</a:t>
            </a:r>
            <a:r>
              <a:rPr lang="en-US" dirty="0" smtClean="0"/>
              <a:t> </a:t>
            </a:r>
            <a:r>
              <a:rPr lang="en-US" dirty="0" err="1" smtClean="0"/>
              <a:t>Ebene</a:t>
            </a:r>
            <a:endParaRPr lang="en-US" dirty="0" smtClean="0"/>
          </a:p>
        </p:txBody>
      </p:sp>
      <p:sp>
        <p:nvSpPr>
          <p:cNvPr id="1028" name="Rectangle 4"/>
          <p:cNvSpPr>
            <a:spLocks noGrp="1" noChangeArrowheads="1"/>
          </p:cNvSpPr>
          <p:nvPr>
            <p:ph type="dt" sz="half" idx="2"/>
          </p:nvPr>
        </p:nvSpPr>
        <p:spPr bwMode="auto">
          <a:xfrm>
            <a:off x="729139" y="6248400"/>
            <a:ext cx="202538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321632" y="6248400"/>
            <a:ext cx="307858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967326" y="6248400"/>
            <a:ext cx="202538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E5E1338-44A9-48B6-9D7B-83AE1904BBFD}" type="slidenum">
              <a:rPr lang="en-US"/>
              <a:pPr/>
              <a:t>‹Nr.›</a:t>
            </a:fld>
            <a:endParaRPr lang="en-US"/>
          </a:p>
        </p:txBody>
      </p:sp>
      <p:sp>
        <p:nvSpPr>
          <p:cNvPr id="8" name="Rechteck 7"/>
          <p:cNvSpPr/>
          <p:nvPr userDrawn="1"/>
        </p:nvSpPr>
        <p:spPr bwMode="auto">
          <a:xfrm>
            <a:off x="-804404" y="-287858"/>
            <a:ext cx="1531170" cy="7776864"/>
          </a:xfrm>
          <a:prstGeom prst="rect">
            <a:avLst/>
          </a:prstGeom>
          <a:gradFill>
            <a:gsLst>
              <a:gs pos="0">
                <a:srgbClr val="FF9933"/>
              </a:gs>
              <a:gs pos="100000">
                <a:srgbClr val="FFCC00"/>
              </a:gs>
            </a:gsLst>
            <a:lin ang="5400000" scaled="0"/>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Times New Roman" pitchFamily="18" charset="0"/>
            </a:endParaRPr>
          </a:p>
        </p:txBody>
      </p:sp>
      <p:pic>
        <p:nvPicPr>
          <p:cNvPr id="9" name="Picture 9" descr="soha-fb"/>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382617" y="6087876"/>
            <a:ext cx="1154992" cy="5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9"/>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79883" y="6201864"/>
            <a:ext cx="2985782" cy="35103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txStyles>
    <p:titleStyle>
      <a:lvl1pPr algn="l" rtl="0" eaLnBrk="0" fontAlgn="base" hangingPunct="0">
        <a:spcBef>
          <a:spcPct val="0"/>
        </a:spcBef>
        <a:spcAft>
          <a:spcPct val="0"/>
        </a:spcAft>
        <a:defRPr sz="3200" b="1">
          <a:solidFill>
            <a:srgbClr val="660033"/>
          </a:solidFill>
          <a:latin typeface="Calibri" pitchFamily="34" charset="0"/>
          <a:ea typeface="+mj-ea"/>
          <a:cs typeface="Calibri" pitchFamily="34" charset="0"/>
        </a:defRPr>
      </a:lvl1pPr>
      <a:lvl2pPr algn="l" rtl="0" eaLnBrk="0" fontAlgn="base" hangingPunct="0">
        <a:spcBef>
          <a:spcPct val="0"/>
        </a:spcBef>
        <a:spcAft>
          <a:spcPct val="0"/>
        </a:spcAft>
        <a:defRPr sz="3600">
          <a:solidFill>
            <a:schemeClr val="tx2"/>
          </a:solidFill>
          <a:latin typeface="Tahoma" pitchFamily="34" charset="0"/>
        </a:defRPr>
      </a:lvl2pPr>
      <a:lvl3pPr algn="l" rtl="0" eaLnBrk="0" fontAlgn="base" hangingPunct="0">
        <a:spcBef>
          <a:spcPct val="0"/>
        </a:spcBef>
        <a:spcAft>
          <a:spcPct val="0"/>
        </a:spcAft>
        <a:defRPr sz="3600">
          <a:solidFill>
            <a:schemeClr val="tx2"/>
          </a:solidFill>
          <a:latin typeface="Tahoma" pitchFamily="34" charset="0"/>
        </a:defRPr>
      </a:lvl3pPr>
      <a:lvl4pPr algn="l" rtl="0" eaLnBrk="0" fontAlgn="base" hangingPunct="0">
        <a:spcBef>
          <a:spcPct val="0"/>
        </a:spcBef>
        <a:spcAft>
          <a:spcPct val="0"/>
        </a:spcAft>
        <a:defRPr sz="3600">
          <a:solidFill>
            <a:schemeClr val="tx2"/>
          </a:solidFill>
          <a:latin typeface="Tahoma" pitchFamily="34" charset="0"/>
        </a:defRPr>
      </a:lvl4pPr>
      <a:lvl5pPr algn="l" rtl="0" eaLnBrk="0" fontAlgn="base" hangingPunct="0">
        <a:spcBef>
          <a:spcPct val="0"/>
        </a:spcBef>
        <a:spcAft>
          <a:spcPct val="0"/>
        </a:spcAft>
        <a:defRPr sz="3600">
          <a:solidFill>
            <a:schemeClr val="tx2"/>
          </a:solidFill>
          <a:latin typeface="Tahoma" pitchFamily="34" charset="0"/>
        </a:defRPr>
      </a:lvl5pPr>
      <a:lvl6pPr marL="457200" algn="l" rtl="0" eaLnBrk="0" fontAlgn="base" hangingPunct="0">
        <a:spcBef>
          <a:spcPct val="0"/>
        </a:spcBef>
        <a:spcAft>
          <a:spcPct val="0"/>
        </a:spcAft>
        <a:defRPr sz="3600">
          <a:solidFill>
            <a:schemeClr val="tx2"/>
          </a:solidFill>
          <a:latin typeface="Tahoma" pitchFamily="34" charset="0"/>
        </a:defRPr>
      </a:lvl6pPr>
      <a:lvl7pPr marL="914400" algn="l" rtl="0" eaLnBrk="0" fontAlgn="base" hangingPunct="0">
        <a:spcBef>
          <a:spcPct val="0"/>
        </a:spcBef>
        <a:spcAft>
          <a:spcPct val="0"/>
        </a:spcAft>
        <a:defRPr sz="3600">
          <a:solidFill>
            <a:schemeClr val="tx2"/>
          </a:solidFill>
          <a:latin typeface="Tahoma" pitchFamily="34" charset="0"/>
        </a:defRPr>
      </a:lvl7pPr>
      <a:lvl8pPr marL="1371600" algn="l" rtl="0" eaLnBrk="0" fontAlgn="base" hangingPunct="0">
        <a:spcBef>
          <a:spcPct val="0"/>
        </a:spcBef>
        <a:spcAft>
          <a:spcPct val="0"/>
        </a:spcAft>
        <a:defRPr sz="3600">
          <a:solidFill>
            <a:schemeClr val="tx2"/>
          </a:solidFill>
          <a:latin typeface="Tahoma" pitchFamily="34" charset="0"/>
        </a:defRPr>
      </a:lvl8pPr>
      <a:lvl9pPr marL="1828800" algn="l" rtl="0" eaLnBrk="0" fontAlgn="base" hangingPunct="0">
        <a:spcBef>
          <a:spcPct val="0"/>
        </a:spcBef>
        <a:spcAft>
          <a:spcPct val="0"/>
        </a:spcAft>
        <a:defRPr sz="36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accent2"/>
        </a:buClr>
        <a:buSzPct val="120000"/>
        <a:buFont typeface="Wingdings" pitchFamily="2" charset="2"/>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chemeClr val="tx1"/>
        </a:buClr>
        <a:buChar char="-"/>
        <a:defRPr sz="2400" i="1">
          <a:solidFill>
            <a:srgbClr val="C00000"/>
          </a:solidFill>
          <a:latin typeface="Calibri" pitchFamily="34" charset="0"/>
          <a:cs typeface="Calibri" pitchFamily="34" charset="0"/>
        </a:defRPr>
      </a:lvl2pPr>
      <a:lvl3pPr marL="1143000" indent="-228600" algn="l" rtl="0" eaLnBrk="0" fontAlgn="base" hangingPunct="0">
        <a:spcBef>
          <a:spcPct val="20000"/>
        </a:spcBef>
        <a:spcAft>
          <a:spcPct val="0"/>
        </a:spcAft>
        <a:buClr>
          <a:schemeClr val="accent2"/>
        </a:buClr>
        <a:buSzPct val="120000"/>
        <a:buFont typeface="Wingdings" pitchFamily="2" charset="2"/>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lr>
          <a:schemeClr val="tx1"/>
        </a:buClr>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lr>
          <a:schemeClr val="accent2"/>
        </a:buClr>
        <a:buSzPct val="120000"/>
        <a:buFont typeface="Wingdings" pitchFamily="2" charset="2"/>
        <a:buChar char="§"/>
        <a:defRPr sz="2000">
          <a:solidFill>
            <a:schemeClr val="tx1"/>
          </a:solidFill>
          <a:latin typeface="Calibri" pitchFamily="34" charset="0"/>
          <a:cs typeface="Calibri" pitchFamily="34" charset="0"/>
        </a:defRPr>
      </a:lvl5pPr>
      <a:lvl6pPr marL="2514600" indent="-228600" algn="l" rtl="0" eaLnBrk="0" fontAlgn="base" hangingPunct="0">
        <a:spcBef>
          <a:spcPct val="20000"/>
        </a:spcBef>
        <a:spcAft>
          <a:spcPct val="0"/>
        </a:spcAft>
        <a:buClr>
          <a:schemeClr val="accent2"/>
        </a:buClr>
        <a:buSzPct val="120000"/>
        <a:buFont typeface="Wingdings" pitchFamily="2" charset="2"/>
        <a:buChar char="§"/>
        <a:defRPr sz="2000">
          <a:solidFill>
            <a:schemeClr val="tx1"/>
          </a:solidFill>
          <a:latin typeface="+mn-lt"/>
        </a:defRPr>
      </a:lvl6pPr>
      <a:lvl7pPr marL="2971800" indent="-228600" algn="l" rtl="0" eaLnBrk="0" fontAlgn="base" hangingPunct="0">
        <a:spcBef>
          <a:spcPct val="20000"/>
        </a:spcBef>
        <a:spcAft>
          <a:spcPct val="0"/>
        </a:spcAft>
        <a:buClr>
          <a:schemeClr val="accent2"/>
        </a:buClr>
        <a:buSzPct val="120000"/>
        <a:buFont typeface="Wingdings" pitchFamily="2" charset="2"/>
        <a:buChar char="§"/>
        <a:defRPr sz="2000">
          <a:solidFill>
            <a:schemeClr val="tx1"/>
          </a:solidFill>
          <a:latin typeface="+mn-lt"/>
        </a:defRPr>
      </a:lvl7pPr>
      <a:lvl8pPr marL="3429000" indent="-228600" algn="l" rtl="0" eaLnBrk="0" fontAlgn="base" hangingPunct="0">
        <a:spcBef>
          <a:spcPct val="20000"/>
        </a:spcBef>
        <a:spcAft>
          <a:spcPct val="0"/>
        </a:spcAft>
        <a:buClr>
          <a:schemeClr val="accent2"/>
        </a:buClr>
        <a:buSzPct val="120000"/>
        <a:buFont typeface="Wingdings" pitchFamily="2" charset="2"/>
        <a:buChar char="§"/>
        <a:defRPr sz="2000">
          <a:solidFill>
            <a:schemeClr val="tx1"/>
          </a:solidFill>
          <a:latin typeface="+mn-lt"/>
        </a:defRPr>
      </a:lvl8pPr>
      <a:lvl9pPr marL="3886200" indent="-228600" algn="l" rtl="0" eaLnBrk="0" fontAlgn="base" hangingPunct="0">
        <a:spcBef>
          <a:spcPct val="20000"/>
        </a:spcBef>
        <a:spcAft>
          <a:spcPct val="0"/>
        </a:spcAft>
        <a:buClr>
          <a:schemeClr val="accent2"/>
        </a:buClr>
        <a:buSzPct val="120000"/>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image" Target="../media/image27.gif"/><Relationship Id="rId4" Type="http://schemas.openxmlformats.org/officeDocument/2006/relationships/image" Target="../media/image26.wmf"/></Relationships>
</file>

<file path=ppt/slides/_rels/slide56.xml.rels><?xml version="1.0" encoding="UTF-8" standalone="yes"?>
<Relationships xmlns="http://schemas.openxmlformats.org/package/2006/relationships"><Relationship Id="rId3" Type="http://schemas.openxmlformats.org/officeDocument/2006/relationships/hyperlink" Target="http://www.seminare-ps.net/" TargetMode="External"/><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www.junfermann.de/"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hyperlink" Target="http://www.tresselt.de/" TargetMode="External"/><Relationship Id="rId2" Type="http://schemas.openxmlformats.org/officeDocument/2006/relationships/notesSlide" Target="../notesSlides/notesSlide67.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hyperlink" Target="http://www.seminare-ps.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4" descr="Collage_Mann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7184" y="-114300"/>
            <a:ext cx="11254392" cy="7072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5000" name="Rectangle 8"/>
          <p:cNvSpPr>
            <a:spLocks noChangeArrowheads="1"/>
          </p:cNvSpPr>
          <p:nvPr/>
        </p:nvSpPr>
        <p:spPr bwMode="auto">
          <a:xfrm>
            <a:off x="-651499" y="5013326"/>
            <a:ext cx="11943023" cy="7207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84999" name="Text Box 7"/>
          <p:cNvSpPr txBox="1">
            <a:spLocks noChangeArrowheads="1"/>
          </p:cNvSpPr>
          <p:nvPr/>
        </p:nvSpPr>
        <p:spPr bwMode="auto">
          <a:xfrm>
            <a:off x="267415" y="4193212"/>
            <a:ext cx="9340402" cy="110799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150000"/>
              </a:lnSpc>
              <a:spcBef>
                <a:spcPct val="50000"/>
              </a:spcBef>
            </a:pPr>
            <a:r>
              <a:rPr lang="de-DE" sz="4400" b="1" dirty="0" smtClean="0">
                <a:solidFill>
                  <a:srgbClr val="FF9933"/>
                </a:solidFill>
                <a:latin typeface="Tahoma" pitchFamily="34" charset="0"/>
              </a:rPr>
              <a:t>Brennen ohne auszubrennen</a:t>
            </a:r>
            <a:endParaRPr lang="en-US" sz="4400" b="1" dirty="0">
              <a:solidFill>
                <a:srgbClr val="FF9933"/>
              </a:solidFill>
              <a:latin typeface="Tahoma" pitchFamily="34" charset="0"/>
            </a:endParaRPr>
          </a:p>
        </p:txBody>
      </p:sp>
      <p:sp>
        <p:nvSpPr>
          <p:cNvPr id="85002" name="Text Box 10"/>
          <p:cNvSpPr txBox="1">
            <a:spLocks noChangeArrowheads="1"/>
          </p:cNvSpPr>
          <p:nvPr/>
        </p:nvSpPr>
        <p:spPr bwMode="auto">
          <a:xfrm>
            <a:off x="-192412" y="620713"/>
            <a:ext cx="103362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solidFill>
                  <a:schemeClr val="bg1"/>
                </a:solidFill>
                <a:latin typeface="Tahoma" pitchFamily="34" charset="0"/>
              </a:rPr>
              <a:t>Samuel Pfeifer</a:t>
            </a:r>
          </a:p>
        </p:txBody>
      </p:sp>
      <p:sp>
        <p:nvSpPr>
          <p:cNvPr id="85004" name="Rectangle 12"/>
          <p:cNvSpPr>
            <a:spLocks noChangeArrowheads="1"/>
          </p:cNvSpPr>
          <p:nvPr/>
        </p:nvSpPr>
        <p:spPr bwMode="auto">
          <a:xfrm>
            <a:off x="-268364" y="5084764"/>
            <a:ext cx="11176753" cy="1773237"/>
          </a:xfrm>
          <a:prstGeom prst="rect">
            <a:avLst/>
          </a:prstGeom>
          <a:solidFill>
            <a:srgbClr val="6600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de-DE" sz="3600">
              <a:solidFill>
                <a:schemeClr val="bg1"/>
              </a:solidFill>
            </a:endParaRPr>
          </a:p>
        </p:txBody>
      </p:sp>
      <p:sp>
        <p:nvSpPr>
          <p:cNvPr id="85003" name="Rectangle 11"/>
          <p:cNvSpPr>
            <a:spLocks noChangeArrowheads="1"/>
          </p:cNvSpPr>
          <p:nvPr/>
        </p:nvSpPr>
        <p:spPr bwMode="auto">
          <a:xfrm>
            <a:off x="18567" y="5373688"/>
            <a:ext cx="9914262" cy="519112"/>
          </a:xfrm>
          <a:prstGeom prst="rect">
            <a:avLst/>
          </a:prstGeom>
          <a:solidFill>
            <a:srgbClr val="6600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de-DE" sz="3600" dirty="0">
                <a:solidFill>
                  <a:schemeClr val="bg1"/>
                </a:solidFill>
              </a:rPr>
              <a:t>Wenn gute Menschen ein Burnout erleben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Diskussion</a:t>
            </a:r>
            <a:endParaRPr lang="de-CH" dirty="0"/>
          </a:p>
        </p:txBody>
      </p:sp>
      <p:sp>
        <p:nvSpPr>
          <p:cNvPr id="3" name="Inhaltsplatzhalter 2"/>
          <p:cNvSpPr>
            <a:spLocks noGrp="1"/>
          </p:cNvSpPr>
          <p:nvPr>
            <p:ph idx="1"/>
          </p:nvPr>
        </p:nvSpPr>
        <p:spPr/>
        <p:txBody>
          <a:bodyPr/>
          <a:lstStyle/>
          <a:p>
            <a:r>
              <a:rPr lang="de-CH" dirty="0"/>
              <a:t>Welche Berufsgruppen sind betroffen</a:t>
            </a:r>
            <a:r>
              <a:rPr lang="de-CH" dirty="0" smtClean="0"/>
              <a:t>?</a:t>
            </a:r>
          </a:p>
          <a:p>
            <a:r>
              <a:rPr lang="de-CH" dirty="0" smtClean="0"/>
              <a:t>Weshalb?</a:t>
            </a:r>
            <a:endParaRPr lang="de-CH"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6963" y="3212976"/>
            <a:ext cx="4899745"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6446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8" descr="Burnout_Lehrer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70300" y="2462383"/>
            <a:ext cx="3520670" cy="2629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31" name="Picture 10" descr="Schwester_Trost"/>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166698" y="2447907"/>
            <a:ext cx="4286530" cy="26827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2" name="Rectangle 11"/>
          <p:cNvSpPr>
            <a:spLocks noGrp="1" noChangeArrowheads="1"/>
          </p:cNvSpPr>
          <p:nvPr>
            <p:ph type="title"/>
          </p:nvPr>
        </p:nvSpPr>
        <p:spPr/>
        <p:txBody>
          <a:bodyPr/>
          <a:lstStyle/>
          <a:p>
            <a:r>
              <a:rPr lang="de-CH" smtClean="0"/>
              <a:t>Wer ist besonders gefährdet?</a:t>
            </a:r>
          </a:p>
        </p:txBody>
      </p:sp>
      <p:sp>
        <p:nvSpPr>
          <p:cNvPr id="48133" name="Text Box 12"/>
          <p:cNvSpPr txBox="1">
            <a:spLocks noChangeArrowheads="1"/>
          </p:cNvSpPr>
          <p:nvPr/>
        </p:nvSpPr>
        <p:spPr bwMode="auto">
          <a:xfrm>
            <a:off x="1570300" y="5373495"/>
            <a:ext cx="7882929" cy="468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de-CH"/>
              <a:t>Helfende Berufe – z.B. Lehrer, Pflegende</a:t>
            </a:r>
          </a:p>
        </p:txBody>
      </p:sp>
    </p:spTree>
    <p:extLst>
      <p:ext uri="{BB962C8B-B14F-4D97-AF65-F5344CB8AC3E}">
        <p14:creationId xmlns:p14="http://schemas.microsoft.com/office/powerpoint/2010/main" val="220431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Burnout_Zoell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8930" y="1603526"/>
            <a:ext cx="7064201" cy="362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5"/>
          <p:cNvSpPr>
            <a:spLocks noGrp="1" noChangeArrowheads="1"/>
          </p:cNvSpPr>
          <p:nvPr>
            <p:ph type="title"/>
          </p:nvPr>
        </p:nvSpPr>
        <p:spPr/>
        <p:txBody>
          <a:bodyPr/>
          <a:lstStyle/>
          <a:p>
            <a:r>
              <a:rPr lang="de-DE" smtClean="0"/>
              <a:t>… aber auch Zöllner</a:t>
            </a:r>
          </a:p>
        </p:txBody>
      </p:sp>
    </p:spTree>
    <p:extLst>
      <p:ext uri="{BB962C8B-B14F-4D97-AF65-F5344CB8AC3E}">
        <p14:creationId xmlns:p14="http://schemas.microsoft.com/office/powerpoint/2010/main" val="591883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p:cNvSpPr>
            <a:spLocks noChangeArrowheads="1"/>
          </p:cNvSpPr>
          <p:nvPr/>
        </p:nvSpPr>
        <p:spPr bwMode="auto">
          <a:xfrm>
            <a:off x="1803201" y="692150"/>
            <a:ext cx="5210992" cy="5545138"/>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de-CH"/>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4685" y="908050"/>
            <a:ext cx="2351876"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 Box 8"/>
          <p:cNvSpPr txBox="1">
            <a:spLocks noChangeArrowheads="1"/>
          </p:cNvSpPr>
          <p:nvPr/>
        </p:nvSpPr>
        <p:spPr bwMode="auto">
          <a:xfrm>
            <a:off x="2014669" y="1628777"/>
            <a:ext cx="4790913"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b="1"/>
              <a:t>WO BRENNTS DENN?</a:t>
            </a:r>
          </a:p>
          <a:p>
            <a:endParaRPr lang="de-CH" b="1"/>
          </a:p>
          <a:p>
            <a:r>
              <a:rPr lang="de-CH" b="1"/>
              <a:t>Alle Welt hat ein Burnout. Doch 90 Prozent täuschen sich. Und bei den restlichen 10 handelt es sich um eine Pseudo-Diagnose.</a:t>
            </a:r>
          </a:p>
          <a:p>
            <a:pPr>
              <a:spcBef>
                <a:spcPct val="50000"/>
              </a:spcBef>
            </a:pPr>
            <a:r>
              <a:rPr lang="de-CH"/>
              <a:t>Burnout entspricht einem grossen Bedürfnis. … Mit den Buch-Ratgebern über das Ausbrennen, die jährlich zu Hunderten erscheinen, liesse sich ein Winter lang heizen. </a:t>
            </a:r>
          </a:p>
        </p:txBody>
      </p:sp>
      <p:sp>
        <p:nvSpPr>
          <p:cNvPr id="2058" name="Rectangle 10"/>
          <p:cNvSpPr>
            <a:spLocks noChangeArrowheads="1"/>
          </p:cNvSpPr>
          <p:nvPr/>
        </p:nvSpPr>
        <p:spPr bwMode="auto">
          <a:xfrm>
            <a:off x="5898266" y="692152"/>
            <a:ext cx="3434939" cy="100806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3200" b="1">
                <a:solidFill>
                  <a:schemeClr val="bg1"/>
                </a:solidFill>
                <a:latin typeface="Calibri" pitchFamily="34" charset="0"/>
              </a:rPr>
              <a:t>zynischer Bericht</a:t>
            </a:r>
          </a:p>
        </p:txBody>
      </p:sp>
    </p:spTree>
    <p:extLst>
      <p:ext uri="{BB962C8B-B14F-4D97-AF65-F5344CB8AC3E}">
        <p14:creationId xmlns:p14="http://schemas.microsoft.com/office/powerpoint/2010/main" val="30329104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1803201" y="692150"/>
            <a:ext cx="7502857" cy="5545138"/>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de-CH"/>
          </a:p>
        </p:txBody>
      </p:sp>
      <p:pic>
        <p:nvPicPr>
          <p:cNvPr id="143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4685" y="908050"/>
            <a:ext cx="2351876"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4" name="Text Box 4"/>
          <p:cNvSpPr txBox="1">
            <a:spLocks noChangeArrowheads="1"/>
          </p:cNvSpPr>
          <p:nvPr/>
        </p:nvSpPr>
        <p:spPr bwMode="auto">
          <a:xfrm>
            <a:off x="2014670" y="1484314"/>
            <a:ext cx="7082777"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sz="1800" dirty="0">
                <a:latin typeface="Calibri" pitchFamily="34" charset="0"/>
                <a:cs typeface="Calibri" pitchFamily="34" charset="0"/>
              </a:rPr>
              <a:t>Liebe Frau Schmid</a:t>
            </a:r>
            <a:br>
              <a:rPr lang="de-CH" sz="1800" dirty="0">
                <a:latin typeface="Calibri" pitchFamily="34" charset="0"/>
                <a:cs typeface="Calibri" pitchFamily="34" charset="0"/>
              </a:rPr>
            </a:br>
            <a:r>
              <a:rPr lang="de-CH" sz="1800" dirty="0">
                <a:latin typeface="Calibri" pitchFamily="34" charset="0"/>
                <a:cs typeface="Calibri" pitchFamily="34" charset="0"/>
              </a:rPr>
              <a:t>mit Ihrem Artikel erweisen Sie jedem Burnout-Patienten einen Bärendienst. Egal ob das jetzt Burnout, Midlife-Crisis oder Depression heisst, jeder Patient sollte ernst genommen werden, und was zählt sind nicht irgendwelche WHO-Statistiken und Krankheitsbilder sondern das individuelle Empfinden eines jeden Patienten. … Nach 6 Jahren rund-um-die-Uhr-erreichbar sein wurde bei mir </a:t>
            </a:r>
            <a:r>
              <a:rPr lang="de-CH" sz="1800" dirty="0" err="1">
                <a:latin typeface="Calibri" pitchFamily="34" charset="0"/>
                <a:cs typeface="Calibri" pitchFamily="34" charset="0"/>
              </a:rPr>
              <a:t>letzen</a:t>
            </a:r>
            <a:r>
              <a:rPr lang="de-CH" sz="1800" dirty="0">
                <a:latin typeface="Calibri" pitchFamily="34" charset="0"/>
                <a:cs typeface="Calibri" pitchFamily="34" charset="0"/>
              </a:rPr>
              <a:t> Herbst der Burnout Stufe 2 diagnostiziert. Seit einem Jahr erwache ich regelmässig zwischen 3 und 4 Uhr am Morgen und kann nicht mehr schlafen. Ich lade Sie gerne auf meinem Weg zurück in das ‘normale’ Leben ein, damit Sie sehen, wie schwer dies ist. Mir ist klar, dass ich mich ändern muss und ich die ‘olympische’ Gesellschaft (höher weiter schneller) nicht ändern kann. </a:t>
            </a:r>
            <a:r>
              <a:rPr lang="de-CH" sz="1800" b="1" dirty="0">
                <a:solidFill>
                  <a:srgbClr val="FF0000"/>
                </a:solidFill>
                <a:latin typeface="Calibri" pitchFamily="34" charset="0"/>
                <a:cs typeface="Calibri" pitchFamily="34" charset="0"/>
              </a:rPr>
              <a:t>Aber ich verlange Respekt für mein Empfinden und für meinen Weg.</a:t>
            </a:r>
            <a:r>
              <a:rPr lang="de-CH" sz="1800" dirty="0">
                <a:latin typeface="Calibri" pitchFamily="34" charset="0"/>
                <a:cs typeface="Calibri" pitchFamily="34" charset="0"/>
              </a:rPr>
              <a:t> Ihr Artikel hingegen erweist mir diesen nicht.</a:t>
            </a:r>
          </a:p>
        </p:txBody>
      </p:sp>
      <p:sp>
        <p:nvSpPr>
          <p:cNvPr id="143365" name="Rectangle 5"/>
          <p:cNvSpPr>
            <a:spLocks noChangeArrowheads="1"/>
          </p:cNvSpPr>
          <p:nvPr/>
        </p:nvSpPr>
        <p:spPr bwMode="auto">
          <a:xfrm>
            <a:off x="5898266" y="692152"/>
            <a:ext cx="3434939" cy="100806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3200" b="1">
                <a:solidFill>
                  <a:schemeClr val="bg1"/>
                </a:solidFill>
                <a:latin typeface="Calibri" pitchFamily="34" charset="0"/>
              </a:rPr>
              <a:t>Leser-Reaktion</a:t>
            </a:r>
          </a:p>
        </p:txBody>
      </p:sp>
    </p:spTree>
    <p:extLst>
      <p:ext uri="{BB962C8B-B14F-4D97-AF65-F5344CB8AC3E}">
        <p14:creationId xmlns:p14="http://schemas.microsoft.com/office/powerpoint/2010/main" val="1327428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«Volk der Erschöpften» - 2011</a:t>
            </a:r>
            <a:endParaRPr lang="de-CH" dirty="0"/>
          </a:p>
        </p:txBody>
      </p:sp>
      <p:pic>
        <p:nvPicPr>
          <p:cNvPr id="5" name="Inhaltsplatzhalt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98586" y="1721416"/>
            <a:ext cx="3445133" cy="4227864"/>
          </a:xfrm>
        </p:spPr>
      </p:pic>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832594" y="1749940"/>
            <a:ext cx="3344607" cy="4224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1044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«Generation Burnout»</a:t>
            </a:r>
            <a:endParaRPr lang="en-US" dirty="0"/>
          </a:p>
        </p:txBody>
      </p:sp>
      <p:pic>
        <p:nvPicPr>
          <p:cNvPr id="5" name="Inhaltsplatzhalt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546458" y="1628776"/>
            <a:ext cx="3791706" cy="4467225"/>
          </a:xfrm>
        </p:spPr>
      </p:pic>
      <p:sp>
        <p:nvSpPr>
          <p:cNvPr id="4" name="Inhaltsplatzhalter 3"/>
          <p:cNvSpPr>
            <a:spLocks noGrp="1"/>
          </p:cNvSpPr>
          <p:nvPr>
            <p:ph sz="half" idx="2"/>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3393" y="1523966"/>
            <a:ext cx="3751367" cy="4624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6774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5" name="Picture 5" descr="Weniger_Arbeitsplaet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4278" y="1249883"/>
            <a:ext cx="2466703" cy="4633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1620353" y="4961028"/>
            <a:ext cx="1814720" cy="467728"/>
          </a:xfrm>
          <a:prstGeom prst="rect">
            <a:avLst/>
          </a:prstGeom>
          <a:noFill/>
        </p:spPr>
        <p:txBody>
          <a:bodyPr wrap="square" rtlCol="0">
            <a:spAutoFit/>
          </a:bodyPr>
          <a:lstStyle/>
          <a:p>
            <a:r>
              <a:rPr lang="de-CH" dirty="0" smtClean="0"/>
              <a:t>FORTUNE</a:t>
            </a:r>
            <a:endParaRPr lang="de-CH" dirty="0"/>
          </a:p>
        </p:txBody>
      </p:sp>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8001" y="1240389"/>
            <a:ext cx="5406621" cy="4626534"/>
          </a:xfrm>
          <a:prstGeom prst="rect">
            <a:avLst/>
          </a:prstGeom>
        </p:spPr>
      </p:pic>
      <p:sp>
        <p:nvSpPr>
          <p:cNvPr id="5" name="Titel 4"/>
          <p:cNvSpPr>
            <a:spLocks noGrp="1"/>
          </p:cNvSpPr>
          <p:nvPr>
            <p:ph type="title"/>
          </p:nvPr>
        </p:nvSpPr>
        <p:spPr/>
        <p:txBody>
          <a:bodyPr/>
          <a:lstStyle/>
          <a:p>
            <a:r>
              <a:rPr lang="de-CH" dirty="0" smtClean="0"/>
              <a:t>Fieberkurven der Gesellschaft</a:t>
            </a:r>
            <a:endParaRPr lang="de-CH" dirty="0"/>
          </a:p>
        </p:txBody>
      </p:sp>
    </p:spTree>
    <p:extLst>
      <p:ext uri="{BB962C8B-B14F-4D97-AF65-F5344CB8AC3E}">
        <p14:creationId xmlns:p14="http://schemas.microsoft.com/office/powerpoint/2010/main" val="10176116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smtClean="0"/>
              <a:t>Stress der digitalen Welt</a:t>
            </a:r>
            <a:endParaRPr lang="de-CH" dirty="0"/>
          </a:p>
        </p:txBody>
      </p:sp>
      <p:pic>
        <p:nvPicPr>
          <p:cNvPr id="7" name="Inhaltsplatzhalt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15792" y="1315074"/>
            <a:ext cx="4748248" cy="3795812"/>
          </a:xfrm>
        </p:spPr>
      </p:pic>
      <p:pic>
        <p:nvPicPr>
          <p:cNvPr id="9" name="Inhaltsplatzhalt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39046" y="1315075"/>
            <a:ext cx="3482805" cy="5520907"/>
          </a:xfrm>
        </p:spPr>
      </p:pic>
    </p:spTree>
    <p:extLst>
      <p:ext uri="{BB962C8B-B14F-4D97-AF65-F5344CB8AC3E}">
        <p14:creationId xmlns:p14="http://schemas.microsoft.com/office/powerpoint/2010/main" val="20809313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Zunahme von Depressionen</a:t>
            </a:r>
            <a:endParaRPr lang="de-CH"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6737" y="1094482"/>
            <a:ext cx="7942009" cy="5763518"/>
          </a:xfrm>
        </p:spPr>
      </p:pic>
    </p:spTree>
    <p:extLst>
      <p:ext uri="{BB962C8B-B14F-4D97-AF65-F5344CB8AC3E}">
        <p14:creationId xmlns:p14="http://schemas.microsoft.com/office/powerpoint/2010/main" val="1619011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Drei Aspekte</a:t>
            </a:r>
            <a:endParaRPr lang="de-CH" dirty="0"/>
          </a:p>
        </p:txBody>
      </p:sp>
      <p:sp>
        <p:nvSpPr>
          <p:cNvPr id="3" name="Inhaltsplatzhalter 2"/>
          <p:cNvSpPr>
            <a:spLocks noGrp="1"/>
          </p:cNvSpPr>
          <p:nvPr>
            <p:ph idx="1"/>
          </p:nvPr>
        </p:nvSpPr>
        <p:spPr/>
        <p:txBody>
          <a:bodyPr/>
          <a:lstStyle/>
          <a:p>
            <a:r>
              <a:rPr lang="de-CH" dirty="0" smtClean="0"/>
              <a:t>Fachseminar zum Thema Burnout – </a:t>
            </a:r>
            <a:br>
              <a:rPr lang="de-CH" dirty="0" smtClean="0"/>
            </a:br>
            <a:r>
              <a:rPr lang="de-CH" dirty="0" smtClean="0"/>
              <a:t>mitteilbare und didaktische Konzepte für unsere Klienten / Patienten</a:t>
            </a:r>
          </a:p>
          <a:p>
            <a:endParaRPr lang="de-CH" dirty="0"/>
          </a:p>
          <a:p>
            <a:r>
              <a:rPr lang="de-CH" dirty="0" smtClean="0"/>
              <a:t>Persönliche Betroffenheit </a:t>
            </a:r>
          </a:p>
          <a:p>
            <a:pPr marL="0" indent="0">
              <a:buNone/>
            </a:pPr>
            <a:endParaRPr lang="de-CH" dirty="0" smtClean="0"/>
          </a:p>
          <a:p>
            <a:r>
              <a:rPr lang="de-CH" dirty="0"/>
              <a:t>B</a:t>
            </a:r>
            <a:r>
              <a:rPr lang="de-CH" dirty="0" smtClean="0"/>
              <a:t>iblische Bezüge</a:t>
            </a:r>
            <a:endParaRPr lang="de-CH" dirty="0"/>
          </a:p>
        </p:txBody>
      </p:sp>
    </p:spTree>
    <p:extLst>
      <p:ext uri="{BB962C8B-B14F-4D97-AF65-F5344CB8AC3E}">
        <p14:creationId xmlns:p14="http://schemas.microsoft.com/office/powerpoint/2010/main" val="2204338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de-CH"/>
              <a:t>Ein erstes Fazit</a:t>
            </a:r>
          </a:p>
        </p:txBody>
      </p:sp>
      <p:sp>
        <p:nvSpPr>
          <p:cNvPr id="156675" name="Rectangle 3"/>
          <p:cNvSpPr>
            <a:spLocks noGrp="1" noChangeArrowheads="1"/>
          </p:cNvSpPr>
          <p:nvPr>
            <p:ph type="body" idx="1"/>
          </p:nvPr>
        </p:nvSpPr>
        <p:spPr/>
        <p:txBody>
          <a:bodyPr/>
          <a:lstStyle/>
          <a:p>
            <a:r>
              <a:rPr lang="de-CH"/>
              <a:t>Erkrankungen, die wesentlich durch eine Überbelastung am Arbeitsplatz ausgelöst werden, sind eine ernstzunehmende Problematik unserer Zeit.</a:t>
            </a:r>
          </a:p>
          <a:p>
            <a:r>
              <a:rPr lang="de-CH"/>
              <a:t>Selbst wenn Burnout nicht als Krankheit gilt, so ist der Prozess „Burnout“ die Grundlage für ein ernstzunehmendes Krankheitsgeschehen. </a:t>
            </a:r>
          </a:p>
        </p:txBody>
      </p:sp>
    </p:spTree>
    <p:extLst>
      <p:ext uri="{BB962C8B-B14F-4D97-AF65-F5344CB8AC3E}">
        <p14:creationId xmlns:p14="http://schemas.microsoft.com/office/powerpoint/2010/main" val="1559779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3" name="Rectangle 5"/>
          <p:cNvSpPr>
            <a:spLocks noGrp="1" noChangeArrowheads="1"/>
          </p:cNvSpPr>
          <p:nvPr>
            <p:ph type="title"/>
          </p:nvPr>
        </p:nvSpPr>
        <p:spPr/>
        <p:txBody>
          <a:bodyPr/>
          <a:lstStyle/>
          <a:p>
            <a:r>
              <a:rPr lang="de-CH" sz="4000"/>
              <a:t>Definition </a:t>
            </a:r>
            <a:r>
              <a:rPr lang="de-CH" sz="4000">
                <a:solidFill>
                  <a:schemeClr val="tx1"/>
                </a:solidFill>
              </a:rPr>
              <a:t>Burnout</a:t>
            </a:r>
            <a:endParaRPr lang="de-DE" sz="4000">
              <a:solidFill>
                <a:schemeClr val="tx1"/>
              </a:solidFill>
            </a:endParaRPr>
          </a:p>
        </p:txBody>
      </p:sp>
      <p:sp>
        <p:nvSpPr>
          <p:cNvPr id="186374" name="Rectangle 6"/>
          <p:cNvSpPr>
            <a:spLocks noGrp="1" noChangeArrowheads="1"/>
          </p:cNvSpPr>
          <p:nvPr>
            <p:ph type="body" idx="1"/>
          </p:nvPr>
        </p:nvSpPr>
        <p:spPr/>
        <p:txBody>
          <a:bodyPr/>
          <a:lstStyle/>
          <a:p>
            <a:pPr>
              <a:buFont typeface="Wingdings" pitchFamily="2" charset="2"/>
              <a:buNone/>
            </a:pPr>
            <a:r>
              <a:rPr lang="de-CH" b="1" dirty="0">
                <a:solidFill>
                  <a:srgbClr val="FF0000"/>
                </a:solidFill>
              </a:rPr>
              <a:t>Drei wesentliche Elemente:</a:t>
            </a:r>
            <a:br>
              <a:rPr lang="de-CH" b="1" dirty="0">
                <a:solidFill>
                  <a:srgbClr val="FF0000"/>
                </a:solidFill>
              </a:rPr>
            </a:br>
            <a:endParaRPr lang="de-CH" dirty="0"/>
          </a:p>
          <a:p>
            <a:r>
              <a:rPr lang="de-CH" dirty="0"/>
              <a:t>Emotionale Erschöpfung</a:t>
            </a:r>
          </a:p>
          <a:p>
            <a:r>
              <a:rPr lang="de-CH" dirty="0"/>
              <a:t>Verlust des Einfühlungsvermögens</a:t>
            </a:r>
          </a:p>
          <a:p>
            <a:r>
              <a:rPr lang="de-CH" dirty="0"/>
              <a:t>Verminderte Leistungsfähigkeit</a:t>
            </a:r>
          </a:p>
          <a:p>
            <a:endParaRPr lang="de-CH" dirty="0"/>
          </a:p>
          <a:p>
            <a:endParaRPr lang="de-DE" dirty="0"/>
          </a:p>
        </p:txBody>
      </p:sp>
    </p:spTree>
    <p:extLst>
      <p:ext uri="{BB962C8B-B14F-4D97-AF65-F5344CB8AC3E}">
        <p14:creationId xmlns:p14="http://schemas.microsoft.com/office/powerpoint/2010/main" val="12062589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415984" y="405306"/>
            <a:ext cx="8075823" cy="648165"/>
          </a:xfrm>
        </p:spPr>
        <p:txBody>
          <a:bodyPr/>
          <a:lstStyle/>
          <a:p>
            <a:r>
              <a:rPr lang="de-CH" smtClean="0"/>
              <a:t>Thomas Buddenbrook (Th. Mann)</a:t>
            </a:r>
          </a:p>
        </p:txBody>
      </p:sp>
      <p:sp>
        <p:nvSpPr>
          <p:cNvPr id="30723" name="Rectangle 3"/>
          <p:cNvSpPr>
            <a:spLocks noGrp="1" noChangeArrowheads="1"/>
          </p:cNvSpPr>
          <p:nvPr>
            <p:ph type="body" idx="1"/>
          </p:nvPr>
        </p:nvSpPr>
        <p:spPr>
          <a:xfrm>
            <a:off x="1493142" y="1412130"/>
            <a:ext cx="7960086" cy="4683512"/>
          </a:xfrm>
        </p:spPr>
        <p:txBody>
          <a:bodyPr/>
          <a:lstStyle/>
          <a:p>
            <a:pPr>
              <a:lnSpc>
                <a:spcPct val="90000"/>
              </a:lnSpc>
            </a:pPr>
            <a:r>
              <a:rPr lang="de-CH" i="1" smtClean="0"/>
              <a:t>Die phantasievolle Schwungkraft, der muntere Idealismus seiner Jugend waren dahin… Er fühlte sich unaussprechlich müde und verdrossen. Was für ihn zu erreichen gewesen war, hatte er erreicht</a:t>
            </a:r>
            <a:r>
              <a:rPr lang="de-CH" smtClean="0"/>
              <a:t> …  </a:t>
            </a:r>
            <a:r>
              <a:rPr lang="de-CH" i="1" smtClean="0"/>
              <a:t>Der gänzliche Mangel eines aufrichtig feurigen Interesses, das ihn in Anspruch genommen hätte, die Verarmung und Verödung seines Inneren</a:t>
            </a:r>
            <a:r>
              <a:rPr lang="de-CH" smtClean="0"/>
              <a:t> … </a:t>
            </a:r>
            <a:r>
              <a:rPr lang="de-CH" i="1" smtClean="0"/>
              <a:t>daß jedes Wort, jede Bewegung, jede geringste Aktion unter Menschen zu einer anstrengenden und aufreibenden Schauspielerei geworden war.</a:t>
            </a:r>
            <a:r>
              <a:rPr lang="de-CH" smtClean="0"/>
              <a:t> </a:t>
            </a:r>
          </a:p>
        </p:txBody>
      </p:sp>
    </p:spTree>
    <p:extLst>
      <p:ext uri="{BB962C8B-B14F-4D97-AF65-F5344CB8AC3E}">
        <p14:creationId xmlns:p14="http://schemas.microsoft.com/office/powerpoint/2010/main" val="29059090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415984" y="405306"/>
            <a:ext cx="8075823" cy="648165"/>
          </a:xfrm>
        </p:spPr>
        <p:txBody>
          <a:bodyPr/>
          <a:lstStyle/>
          <a:p>
            <a:r>
              <a:rPr lang="de-CH" smtClean="0"/>
              <a:t>„Wie eine ausgebrannte Hülle“</a:t>
            </a:r>
          </a:p>
        </p:txBody>
      </p:sp>
      <p:sp>
        <p:nvSpPr>
          <p:cNvPr id="31747" name="Rectangle 3"/>
          <p:cNvSpPr>
            <a:spLocks noGrp="1" noChangeArrowheads="1"/>
          </p:cNvSpPr>
          <p:nvPr>
            <p:ph type="body" idx="1"/>
          </p:nvPr>
        </p:nvSpPr>
        <p:spPr>
          <a:xfrm>
            <a:off x="1493142" y="1412130"/>
            <a:ext cx="7960086" cy="4683512"/>
          </a:xfrm>
        </p:spPr>
        <p:txBody>
          <a:bodyPr/>
          <a:lstStyle/>
          <a:p>
            <a:pPr lvl="1">
              <a:lnSpc>
                <a:spcPct val="80000"/>
              </a:lnSpc>
              <a:buFontTx/>
              <a:buNone/>
            </a:pPr>
            <a:r>
              <a:rPr lang="de-CH" sz="1800" smtClean="0"/>
              <a:t>Betroffene brauchen eindrückliche Bilder:</a:t>
            </a:r>
          </a:p>
          <a:p>
            <a:pPr>
              <a:lnSpc>
                <a:spcPct val="80000"/>
              </a:lnSpc>
            </a:pPr>
            <a:r>
              <a:rPr lang="de-CH" sz="2600" smtClean="0"/>
              <a:t>„Wie eine Raketenstufe, die ausgeglüht und nutzlos ins Meer fällt“</a:t>
            </a:r>
          </a:p>
          <a:p>
            <a:pPr>
              <a:lnSpc>
                <a:spcPct val="80000"/>
              </a:lnSpc>
            </a:pPr>
            <a:r>
              <a:rPr lang="de-CH" sz="2600" smtClean="0"/>
              <a:t>„Wie ein Haus, das ausgebrannt ist, aber die Fassade steht noch.“</a:t>
            </a:r>
          </a:p>
          <a:p>
            <a:pPr>
              <a:lnSpc>
                <a:spcPct val="80000"/>
              </a:lnSpc>
            </a:pPr>
            <a:r>
              <a:rPr lang="de-CH" sz="2600" smtClean="0"/>
              <a:t>„Wie ein Marathonläufer in der Wüste. Ich kann weder vorwärts noch rückwärts.“</a:t>
            </a:r>
          </a:p>
          <a:p>
            <a:pPr>
              <a:lnSpc>
                <a:spcPct val="80000"/>
              </a:lnSpc>
            </a:pPr>
            <a:r>
              <a:rPr lang="de-CH" sz="2600" smtClean="0"/>
              <a:t>„Wie ein leerer Akku.“</a:t>
            </a:r>
          </a:p>
          <a:p>
            <a:pPr>
              <a:lnSpc>
                <a:spcPct val="90000"/>
              </a:lnSpc>
            </a:pPr>
            <a:r>
              <a:rPr lang="de-CH" sz="2600" smtClean="0"/>
              <a:t>„Energiebudget: auf Pump gelebt, permanent überbucht, neues Budget machen und abbezahlen</a:t>
            </a:r>
          </a:p>
          <a:p>
            <a:pPr>
              <a:lnSpc>
                <a:spcPct val="90000"/>
              </a:lnSpc>
            </a:pPr>
            <a:r>
              <a:rPr lang="de-CH" sz="2600" smtClean="0"/>
              <a:t>Wolf in der Falle: Schmerzhafte Neuorientierung, die nicht ohne Verluste geht.</a:t>
            </a:r>
          </a:p>
        </p:txBody>
      </p:sp>
    </p:spTree>
    <p:extLst>
      <p:ext uri="{BB962C8B-B14F-4D97-AF65-F5344CB8AC3E}">
        <p14:creationId xmlns:p14="http://schemas.microsoft.com/office/powerpoint/2010/main" val="6981859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5919" y="1"/>
            <a:ext cx="8295931" cy="6793497"/>
          </a:xfrm>
        </p:spPr>
      </p:pic>
    </p:spTree>
    <p:extLst>
      <p:ext uri="{BB962C8B-B14F-4D97-AF65-F5344CB8AC3E}">
        <p14:creationId xmlns:p14="http://schemas.microsoft.com/office/powerpoint/2010/main" val="28922504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Fragebogen für Burnout</a:t>
            </a:r>
            <a:endParaRPr lang="de-CH" dirty="0"/>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6117" y="116632"/>
            <a:ext cx="8804228" cy="11891404"/>
          </a:xfrm>
        </p:spPr>
      </p:pic>
      <p:pic>
        <p:nvPicPr>
          <p:cNvPr id="5" name="Inhaltsplatzhalt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rot="20635866">
            <a:off x="687166" y="3142731"/>
            <a:ext cx="2373928" cy="31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7105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BURNOUT - Notbremse der Seele?</a:t>
            </a:r>
            <a:endParaRPr lang="de-CH" dirty="0"/>
          </a:p>
        </p:txBody>
      </p:sp>
      <p:sp>
        <p:nvSpPr>
          <p:cNvPr id="8" name="Inhaltsplatzhalter 7"/>
          <p:cNvSpPr>
            <a:spLocks noGrp="1"/>
          </p:cNvSpPr>
          <p:nvPr>
            <p:ph idx="1"/>
          </p:nvPr>
        </p:nvSpPr>
        <p:spPr/>
        <p:txBody>
          <a:bodyPr/>
          <a:lstStyle/>
          <a:p>
            <a:pPr>
              <a:spcBef>
                <a:spcPct val="30000"/>
              </a:spcBef>
              <a:buClr>
                <a:srgbClr val="000099"/>
              </a:buClr>
            </a:pPr>
            <a:r>
              <a:rPr lang="de-DE" sz="2800" dirty="0" smtClean="0"/>
              <a:t>Burnout ist eine körperliche und emotionale Erschöpfung aufgrund dauernder Anspannung, ständiger sozialer Begegnungen, täglichen Stresses.</a:t>
            </a:r>
          </a:p>
          <a:p>
            <a:pPr>
              <a:spcBef>
                <a:spcPct val="30000"/>
              </a:spcBef>
              <a:buClr>
                <a:srgbClr val="000099"/>
              </a:buClr>
            </a:pPr>
            <a:r>
              <a:rPr lang="de-DE" sz="2800" dirty="0" smtClean="0"/>
              <a:t>Burnout ist besonders tiefgreifend, wenn aufreibende Arbeit und dauernde Belastung von wenig Anerkennung und mitmenschlicher Unterstützung begleitet sind.</a:t>
            </a:r>
          </a:p>
          <a:p>
            <a:endParaRPr lang="de-CH"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de-DE"/>
              <a:t>Burnout-Symptome</a:t>
            </a:r>
          </a:p>
        </p:txBody>
      </p:sp>
      <p:sp>
        <p:nvSpPr>
          <p:cNvPr id="155651" name="Rectangle 3"/>
          <p:cNvSpPr>
            <a:spLocks noGrp="1" noChangeArrowheads="1"/>
          </p:cNvSpPr>
          <p:nvPr>
            <p:ph type="body" idx="1"/>
          </p:nvPr>
        </p:nvSpPr>
        <p:spPr/>
        <p:txBody>
          <a:bodyPr/>
          <a:lstStyle/>
          <a:p>
            <a:pPr>
              <a:lnSpc>
                <a:spcPct val="80000"/>
              </a:lnSpc>
            </a:pPr>
            <a:r>
              <a:rPr lang="de-CH" sz="2000"/>
              <a:t>Emotionale und physische Erschöpfung</a:t>
            </a:r>
          </a:p>
          <a:p>
            <a:pPr>
              <a:lnSpc>
                <a:spcPct val="80000"/>
              </a:lnSpc>
            </a:pPr>
            <a:r>
              <a:rPr lang="de-CH" sz="2000"/>
              <a:t>Lustlosigkeit, Gereiztheit</a:t>
            </a:r>
          </a:p>
          <a:p>
            <a:pPr>
              <a:lnSpc>
                <a:spcPct val="80000"/>
              </a:lnSpc>
            </a:pPr>
            <a:r>
              <a:rPr lang="de-CH" sz="2000"/>
              <a:t>Gefühle des Versagens</a:t>
            </a:r>
          </a:p>
          <a:p>
            <a:pPr>
              <a:lnSpc>
                <a:spcPct val="80000"/>
              </a:lnSpc>
            </a:pPr>
            <a:r>
              <a:rPr lang="de-CH" sz="2000"/>
              <a:t>permanenter Müdigkeit, Schlafstörungen</a:t>
            </a:r>
          </a:p>
          <a:p>
            <a:pPr>
              <a:lnSpc>
                <a:spcPct val="80000"/>
              </a:lnSpc>
            </a:pPr>
            <a:r>
              <a:rPr lang="de-CH" sz="2000"/>
              <a:t>Innere Leere, Gefühlslosigkeit, Gleichgültigkeit, Apathie</a:t>
            </a:r>
          </a:p>
          <a:p>
            <a:pPr>
              <a:lnSpc>
                <a:spcPct val="80000"/>
              </a:lnSpc>
            </a:pPr>
            <a:r>
              <a:rPr lang="de-CH" sz="2000"/>
              <a:t>Konzentrationsstörungen</a:t>
            </a:r>
          </a:p>
          <a:p>
            <a:pPr>
              <a:lnSpc>
                <a:spcPct val="80000"/>
              </a:lnSpc>
            </a:pPr>
            <a:r>
              <a:rPr lang="de-CH" sz="2000"/>
              <a:t>Verzweiflung bis hin zu Hoffnungslosigkeit</a:t>
            </a:r>
          </a:p>
          <a:p>
            <a:pPr>
              <a:lnSpc>
                <a:spcPct val="80000"/>
              </a:lnSpc>
            </a:pPr>
            <a:r>
              <a:rPr lang="de-CH" sz="2000"/>
              <a:t>chronische Motivationslosigkeit</a:t>
            </a:r>
          </a:p>
          <a:p>
            <a:pPr>
              <a:lnSpc>
                <a:spcPct val="80000"/>
              </a:lnSpc>
            </a:pPr>
            <a:r>
              <a:rPr lang="de-CH" sz="2000"/>
              <a:t>Libidoverlust</a:t>
            </a:r>
          </a:p>
          <a:p>
            <a:pPr>
              <a:lnSpc>
                <a:spcPct val="80000"/>
              </a:lnSpc>
            </a:pPr>
            <a:r>
              <a:rPr lang="de-CH" sz="2000"/>
              <a:t>körperlichen Beschwerden wie Kopfschmerzen und Magen-, Darm-Beschwerden, Kreislaufprobleme, Schwindel</a:t>
            </a:r>
          </a:p>
          <a:p>
            <a:pPr>
              <a:lnSpc>
                <a:spcPct val="80000"/>
              </a:lnSpc>
            </a:pPr>
            <a:endParaRPr lang="de-CH" sz="2000"/>
          </a:p>
          <a:p>
            <a:pPr>
              <a:lnSpc>
                <a:spcPct val="80000"/>
              </a:lnSpc>
            </a:pPr>
            <a:r>
              <a:rPr lang="de-CH" sz="2000"/>
              <a:t>Typisch für Burnout ist auch der äussere und innere Rückzug von Kollegen, Kunden, Patienten, Freunden und Bekannten.</a:t>
            </a:r>
            <a:endParaRPr lang="de-DE" sz="20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Burnout-Spirale</a:t>
            </a:r>
            <a:endParaRPr lang="de-CH" dirty="0"/>
          </a:p>
        </p:txBody>
      </p:sp>
      <p:sp>
        <p:nvSpPr>
          <p:cNvPr id="3" name="Inhaltsplatzhalter 2"/>
          <p:cNvSpPr>
            <a:spLocks noGrp="1"/>
          </p:cNvSpPr>
          <p:nvPr>
            <p:ph idx="1"/>
          </p:nvPr>
        </p:nvSpPr>
        <p:spPr/>
        <p:txBody>
          <a:bodyPr/>
          <a:lstStyle/>
          <a:p>
            <a:r>
              <a:rPr lang="de-CH" dirty="0"/>
              <a:t>Burnout ist eine Erosion der Werte, der Würde, des Geistes und des Willens – eine Erosion der menschlichen Seele. Es ist ein Leiden, das sich schrittweise und ständig ausbreitet und Menschen in eine </a:t>
            </a:r>
            <a:r>
              <a:rPr lang="de-CH" u="sng" dirty="0"/>
              <a:t>Abwärtsspirale</a:t>
            </a:r>
            <a:r>
              <a:rPr lang="de-CH" dirty="0"/>
              <a:t> zieht, aus der das Entkommen schwierig ist.» </a:t>
            </a:r>
          </a:p>
          <a:p>
            <a:pPr marL="0" indent="0">
              <a:buNone/>
            </a:pPr>
            <a:endParaRPr lang="de-CH" dirty="0"/>
          </a:p>
          <a:p>
            <a:pPr lvl="3"/>
            <a:r>
              <a:rPr lang="de-CH" dirty="0" err="1"/>
              <a:t>Maslach</a:t>
            </a:r>
            <a:r>
              <a:rPr lang="de-CH" dirty="0"/>
              <a:t> und Leiter</a:t>
            </a:r>
          </a:p>
          <a:p>
            <a:endParaRPr lang="de-CH" dirty="0"/>
          </a:p>
        </p:txBody>
      </p:sp>
    </p:spTree>
    <p:extLst>
      <p:ext uri="{BB962C8B-B14F-4D97-AF65-F5344CB8AC3E}">
        <p14:creationId xmlns:p14="http://schemas.microsoft.com/office/powerpoint/2010/main" val="33676340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de-DE"/>
              <a:t>Der Burnout-Zyklus</a:t>
            </a:r>
          </a:p>
        </p:txBody>
      </p:sp>
      <p:sp>
        <p:nvSpPr>
          <p:cNvPr id="157699" name="Oval 3"/>
          <p:cNvSpPr>
            <a:spLocks noChangeArrowheads="1"/>
          </p:cNvSpPr>
          <p:nvPr/>
        </p:nvSpPr>
        <p:spPr bwMode="auto">
          <a:xfrm>
            <a:off x="2916555" y="1828800"/>
            <a:ext cx="5266002" cy="4419600"/>
          </a:xfrm>
          <a:prstGeom prst="ellipse">
            <a:avLst/>
          </a:prstGeom>
          <a:gradFill rotWithShape="0">
            <a:gsLst>
              <a:gs pos="0">
                <a:srgbClr val="CCECFF"/>
              </a:gs>
              <a:gs pos="100000">
                <a:srgbClr val="EAEAEA"/>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CH"/>
          </a:p>
        </p:txBody>
      </p:sp>
      <p:sp>
        <p:nvSpPr>
          <p:cNvPr id="157700" name="Text Box 4"/>
          <p:cNvSpPr txBox="1">
            <a:spLocks noChangeArrowheads="1"/>
          </p:cNvSpPr>
          <p:nvPr/>
        </p:nvSpPr>
        <p:spPr bwMode="auto">
          <a:xfrm>
            <a:off x="5193427" y="1676400"/>
            <a:ext cx="982961" cy="3077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sz="1400">
                <a:solidFill>
                  <a:schemeClr val="bg1"/>
                </a:solidFill>
                <a:latin typeface="Tahoma" pitchFamily="34" charset="0"/>
              </a:rPr>
              <a:t>Stadium 1</a:t>
            </a:r>
          </a:p>
        </p:txBody>
      </p:sp>
      <p:grpSp>
        <p:nvGrpSpPr>
          <p:cNvPr id="157701" name="Group 5"/>
          <p:cNvGrpSpPr>
            <a:grpSpLocks/>
          </p:cNvGrpSpPr>
          <p:nvPr/>
        </p:nvGrpSpPr>
        <p:grpSpPr bwMode="auto">
          <a:xfrm>
            <a:off x="6481233" y="1981201"/>
            <a:ext cx="1539293" cy="741363"/>
            <a:chOff x="3024" y="1056"/>
            <a:chExt cx="912" cy="467"/>
          </a:xfrm>
        </p:grpSpPr>
        <p:sp>
          <p:nvSpPr>
            <p:cNvPr id="157702" name="Text Box 6"/>
            <p:cNvSpPr txBox="1">
              <a:spLocks noChangeArrowheads="1"/>
            </p:cNvSpPr>
            <p:nvPr/>
          </p:nvSpPr>
          <p:spPr bwMode="auto">
            <a:xfrm>
              <a:off x="3024" y="1056"/>
              <a:ext cx="582" cy="1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sz="1400">
                  <a:solidFill>
                    <a:schemeClr val="bg1"/>
                  </a:solidFill>
                  <a:latin typeface="Tahoma" pitchFamily="34" charset="0"/>
                </a:rPr>
                <a:t>Stadium 2</a:t>
              </a:r>
            </a:p>
          </p:txBody>
        </p:sp>
        <p:sp>
          <p:nvSpPr>
            <p:cNvPr id="157703" name="Text Box 7"/>
            <p:cNvSpPr txBox="1">
              <a:spLocks noChangeArrowheads="1"/>
            </p:cNvSpPr>
            <p:nvPr/>
          </p:nvSpPr>
          <p:spPr bwMode="auto">
            <a:xfrm>
              <a:off x="3024" y="1248"/>
              <a:ext cx="912" cy="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de-CH" sz="1400">
                  <a:latin typeface="Tahoma" pitchFamily="34" charset="0"/>
                </a:rPr>
                <a:t>Verstärkter</a:t>
              </a:r>
              <a:br>
                <a:rPr lang="de-CH" sz="1400">
                  <a:latin typeface="Tahoma" pitchFamily="34" charset="0"/>
                </a:rPr>
              </a:br>
              <a:r>
                <a:rPr lang="de-CH" sz="1400">
                  <a:latin typeface="Tahoma" pitchFamily="34" charset="0"/>
                </a:rPr>
                <a:t>Einsatz</a:t>
              </a:r>
              <a:endParaRPr lang="de-CH" sz="1600">
                <a:latin typeface="Tahoma" pitchFamily="34" charset="0"/>
              </a:endParaRPr>
            </a:p>
          </p:txBody>
        </p:sp>
      </p:grpSp>
      <p:grpSp>
        <p:nvGrpSpPr>
          <p:cNvPr id="157704" name="Group 8"/>
          <p:cNvGrpSpPr>
            <a:grpSpLocks/>
          </p:cNvGrpSpPr>
          <p:nvPr/>
        </p:nvGrpSpPr>
        <p:grpSpPr bwMode="auto">
          <a:xfrm>
            <a:off x="7048341" y="4953000"/>
            <a:ext cx="1539293" cy="973138"/>
            <a:chOff x="3024" y="1056"/>
            <a:chExt cx="912" cy="613"/>
          </a:xfrm>
        </p:grpSpPr>
        <p:sp>
          <p:nvSpPr>
            <p:cNvPr id="157705" name="Text Box 9"/>
            <p:cNvSpPr txBox="1">
              <a:spLocks noChangeArrowheads="1"/>
            </p:cNvSpPr>
            <p:nvPr/>
          </p:nvSpPr>
          <p:spPr bwMode="auto">
            <a:xfrm>
              <a:off x="3024" y="1056"/>
              <a:ext cx="582" cy="1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sz="1400">
                  <a:solidFill>
                    <a:schemeClr val="bg1"/>
                  </a:solidFill>
                  <a:latin typeface="Tahoma" pitchFamily="34" charset="0"/>
                </a:rPr>
                <a:t>Stadium 5</a:t>
              </a:r>
            </a:p>
          </p:txBody>
        </p:sp>
        <p:sp>
          <p:nvSpPr>
            <p:cNvPr id="157706" name="Text Box 10"/>
            <p:cNvSpPr txBox="1">
              <a:spLocks noChangeArrowheads="1"/>
            </p:cNvSpPr>
            <p:nvPr/>
          </p:nvSpPr>
          <p:spPr bwMode="auto">
            <a:xfrm>
              <a:off x="3024" y="1248"/>
              <a:ext cx="912" cy="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de-CH" sz="1400">
                  <a:latin typeface="Tahoma" pitchFamily="34" charset="0"/>
                </a:rPr>
                <a:t>Zynismus –</a:t>
              </a:r>
              <a:br>
                <a:rPr lang="de-CH" sz="1400">
                  <a:latin typeface="Tahoma" pitchFamily="34" charset="0"/>
                </a:rPr>
              </a:br>
              <a:r>
                <a:rPr lang="de-CH" sz="1400">
                  <a:latin typeface="Tahoma" pitchFamily="34" charset="0"/>
                </a:rPr>
                <a:t>Umdeutung von</a:t>
              </a:r>
              <a:br>
                <a:rPr lang="de-CH" sz="1400">
                  <a:latin typeface="Tahoma" pitchFamily="34" charset="0"/>
                </a:rPr>
              </a:br>
              <a:r>
                <a:rPr lang="de-CH" sz="1400">
                  <a:latin typeface="Tahoma" pitchFamily="34" charset="0"/>
                </a:rPr>
                <a:t>Werten </a:t>
              </a:r>
              <a:endParaRPr lang="de-CH" sz="1600">
                <a:latin typeface="Tahoma" pitchFamily="34" charset="0"/>
              </a:endParaRPr>
            </a:p>
          </p:txBody>
        </p:sp>
      </p:grpSp>
      <p:sp>
        <p:nvSpPr>
          <p:cNvPr id="157707" name="Text Box 11"/>
          <p:cNvSpPr txBox="1">
            <a:spLocks noChangeArrowheads="1"/>
          </p:cNvSpPr>
          <p:nvPr/>
        </p:nvSpPr>
        <p:spPr bwMode="auto">
          <a:xfrm>
            <a:off x="7291388" y="2895600"/>
            <a:ext cx="982961" cy="3077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sz="1400">
                <a:solidFill>
                  <a:schemeClr val="bg1"/>
                </a:solidFill>
                <a:latin typeface="Tahoma" pitchFamily="34" charset="0"/>
              </a:rPr>
              <a:t>Stadium 3</a:t>
            </a:r>
          </a:p>
        </p:txBody>
      </p:sp>
      <p:sp>
        <p:nvSpPr>
          <p:cNvPr id="157708" name="Text Box 12"/>
          <p:cNvSpPr txBox="1">
            <a:spLocks noChangeArrowheads="1"/>
          </p:cNvSpPr>
          <p:nvPr/>
        </p:nvSpPr>
        <p:spPr bwMode="auto">
          <a:xfrm>
            <a:off x="7291387" y="3200401"/>
            <a:ext cx="24304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sz="1400">
                <a:latin typeface="Tahoma" pitchFamily="34" charset="0"/>
              </a:rPr>
              <a:t>Subtile Vernachlässsigung eigener Bedürfnisse</a:t>
            </a:r>
            <a:endParaRPr lang="de-CH" sz="1600">
              <a:latin typeface="Tahoma" pitchFamily="34" charset="0"/>
            </a:endParaRPr>
          </a:p>
        </p:txBody>
      </p:sp>
      <p:grpSp>
        <p:nvGrpSpPr>
          <p:cNvPr id="157709" name="Group 13"/>
          <p:cNvGrpSpPr>
            <a:grpSpLocks/>
          </p:cNvGrpSpPr>
          <p:nvPr/>
        </p:nvGrpSpPr>
        <p:grpSpPr bwMode="auto">
          <a:xfrm>
            <a:off x="7372403" y="3962401"/>
            <a:ext cx="2025385" cy="828675"/>
            <a:chOff x="4368" y="2496"/>
            <a:chExt cx="1200" cy="522"/>
          </a:xfrm>
        </p:grpSpPr>
        <p:sp>
          <p:nvSpPr>
            <p:cNvPr id="157710" name="Text Box 14"/>
            <p:cNvSpPr txBox="1">
              <a:spLocks noChangeArrowheads="1"/>
            </p:cNvSpPr>
            <p:nvPr/>
          </p:nvSpPr>
          <p:spPr bwMode="auto">
            <a:xfrm>
              <a:off x="4368" y="2496"/>
              <a:ext cx="582" cy="1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sz="1400">
                  <a:solidFill>
                    <a:schemeClr val="bg1"/>
                  </a:solidFill>
                  <a:latin typeface="Tahoma" pitchFamily="34" charset="0"/>
                </a:rPr>
                <a:t>Stadium 4</a:t>
              </a:r>
            </a:p>
          </p:txBody>
        </p:sp>
        <p:sp>
          <p:nvSpPr>
            <p:cNvPr id="157711" name="Text Box 15"/>
            <p:cNvSpPr txBox="1">
              <a:spLocks noChangeArrowheads="1"/>
            </p:cNvSpPr>
            <p:nvPr/>
          </p:nvSpPr>
          <p:spPr bwMode="auto">
            <a:xfrm>
              <a:off x="4368" y="2688"/>
              <a:ext cx="120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sz="1400">
                  <a:latin typeface="Tahoma" pitchFamily="34" charset="0"/>
                </a:rPr>
                <a:t>Verdrängung von Konflikten</a:t>
              </a:r>
              <a:endParaRPr lang="de-CH" sz="1600">
                <a:latin typeface="Tahoma" pitchFamily="34" charset="0"/>
              </a:endParaRPr>
            </a:p>
          </p:txBody>
        </p:sp>
      </p:grpSp>
      <p:grpSp>
        <p:nvGrpSpPr>
          <p:cNvPr id="157712" name="Group 16"/>
          <p:cNvGrpSpPr>
            <a:grpSpLocks/>
          </p:cNvGrpSpPr>
          <p:nvPr/>
        </p:nvGrpSpPr>
        <p:grpSpPr bwMode="auto">
          <a:xfrm>
            <a:off x="5671079" y="5732464"/>
            <a:ext cx="2268432" cy="973137"/>
            <a:chOff x="3264" y="3408"/>
            <a:chExt cx="1344" cy="613"/>
          </a:xfrm>
        </p:grpSpPr>
        <p:sp>
          <p:nvSpPr>
            <p:cNvPr id="157713" name="Text Box 17"/>
            <p:cNvSpPr txBox="1">
              <a:spLocks noChangeArrowheads="1"/>
            </p:cNvSpPr>
            <p:nvPr/>
          </p:nvSpPr>
          <p:spPr bwMode="auto">
            <a:xfrm>
              <a:off x="3264" y="3408"/>
              <a:ext cx="582" cy="1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sz="1400">
                  <a:solidFill>
                    <a:schemeClr val="bg1"/>
                  </a:solidFill>
                  <a:latin typeface="Tahoma" pitchFamily="34" charset="0"/>
                </a:rPr>
                <a:t>Stadium 6</a:t>
              </a:r>
            </a:p>
          </p:txBody>
        </p:sp>
        <p:sp>
          <p:nvSpPr>
            <p:cNvPr id="157714" name="Text Box 18"/>
            <p:cNvSpPr txBox="1">
              <a:spLocks noChangeArrowheads="1"/>
            </p:cNvSpPr>
            <p:nvPr/>
          </p:nvSpPr>
          <p:spPr bwMode="auto">
            <a:xfrm>
              <a:off x="3264" y="3600"/>
              <a:ext cx="1344" cy="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de-CH" sz="1400">
                  <a:latin typeface="Tahoma" pitchFamily="34" charset="0"/>
                </a:rPr>
                <a:t>Verstärkte Verleugnung der aufgetretenen Probleme </a:t>
              </a:r>
              <a:endParaRPr lang="de-CH" sz="1600">
                <a:latin typeface="Tahoma" pitchFamily="34" charset="0"/>
              </a:endParaRPr>
            </a:p>
          </p:txBody>
        </p:sp>
      </p:grpSp>
      <p:grpSp>
        <p:nvGrpSpPr>
          <p:cNvPr id="157715" name="Group 19"/>
          <p:cNvGrpSpPr>
            <a:grpSpLocks/>
          </p:cNvGrpSpPr>
          <p:nvPr/>
        </p:nvGrpSpPr>
        <p:grpSpPr bwMode="auto">
          <a:xfrm>
            <a:off x="4293817" y="5735638"/>
            <a:ext cx="1053200" cy="588962"/>
            <a:chOff x="2448" y="3613"/>
            <a:chExt cx="624" cy="371"/>
          </a:xfrm>
        </p:grpSpPr>
        <p:sp>
          <p:nvSpPr>
            <p:cNvPr id="157716" name="Text Box 20"/>
            <p:cNvSpPr txBox="1">
              <a:spLocks noChangeArrowheads="1"/>
            </p:cNvSpPr>
            <p:nvPr/>
          </p:nvSpPr>
          <p:spPr bwMode="auto">
            <a:xfrm>
              <a:off x="2448" y="3613"/>
              <a:ext cx="582" cy="1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sz="1400">
                  <a:solidFill>
                    <a:schemeClr val="bg1"/>
                  </a:solidFill>
                  <a:latin typeface="Tahoma" pitchFamily="34" charset="0"/>
                </a:rPr>
                <a:t>Stadium 7</a:t>
              </a:r>
            </a:p>
          </p:txBody>
        </p:sp>
        <p:sp>
          <p:nvSpPr>
            <p:cNvPr id="157717" name="Text Box 21"/>
            <p:cNvSpPr txBox="1">
              <a:spLocks noChangeArrowheads="1"/>
            </p:cNvSpPr>
            <p:nvPr/>
          </p:nvSpPr>
          <p:spPr bwMode="auto">
            <a:xfrm>
              <a:off x="2448" y="3805"/>
              <a:ext cx="624"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de-CH" sz="1400">
                  <a:latin typeface="Tahoma" pitchFamily="34" charset="0"/>
                </a:rPr>
                <a:t>Rückzug </a:t>
              </a:r>
              <a:endParaRPr lang="de-CH" sz="1600">
                <a:latin typeface="Tahoma" pitchFamily="34" charset="0"/>
              </a:endParaRPr>
            </a:p>
          </p:txBody>
        </p:sp>
      </p:grpSp>
      <p:grpSp>
        <p:nvGrpSpPr>
          <p:cNvPr id="157718" name="Group 22"/>
          <p:cNvGrpSpPr>
            <a:grpSpLocks/>
          </p:cNvGrpSpPr>
          <p:nvPr/>
        </p:nvGrpSpPr>
        <p:grpSpPr bwMode="auto">
          <a:xfrm>
            <a:off x="2997571" y="4953000"/>
            <a:ext cx="2187416" cy="763588"/>
            <a:chOff x="1536" y="2843"/>
            <a:chExt cx="1296" cy="481"/>
          </a:xfrm>
        </p:grpSpPr>
        <p:sp>
          <p:nvSpPr>
            <p:cNvPr id="157719" name="Text Box 23"/>
            <p:cNvSpPr txBox="1">
              <a:spLocks noChangeArrowheads="1"/>
            </p:cNvSpPr>
            <p:nvPr/>
          </p:nvSpPr>
          <p:spPr bwMode="auto">
            <a:xfrm>
              <a:off x="1546" y="2843"/>
              <a:ext cx="582" cy="1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sz="1400">
                  <a:solidFill>
                    <a:schemeClr val="bg1"/>
                  </a:solidFill>
                  <a:latin typeface="Tahoma" pitchFamily="34" charset="0"/>
                </a:rPr>
                <a:t>Stadium 8</a:t>
              </a:r>
            </a:p>
          </p:txBody>
        </p:sp>
        <p:sp>
          <p:nvSpPr>
            <p:cNvPr id="157720" name="Text Box 24"/>
            <p:cNvSpPr txBox="1">
              <a:spLocks noChangeArrowheads="1"/>
            </p:cNvSpPr>
            <p:nvPr/>
          </p:nvSpPr>
          <p:spPr bwMode="auto">
            <a:xfrm>
              <a:off x="1536" y="3024"/>
              <a:ext cx="1296" cy="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de-CH" sz="1400">
                  <a:latin typeface="Tahoma" pitchFamily="34" charset="0"/>
                </a:rPr>
                <a:t>Beobachtbare</a:t>
              </a:r>
              <a:br>
                <a:rPr lang="de-CH" sz="1400">
                  <a:latin typeface="Tahoma" pitchFamily="34" charset="0"/>
                </a:rPr>
              </a:br>
              <a:r>
                <a:rPr lang="de-CH" sz="1400">
                  <a:latin typeface="Tahoma" pitchFamily="34" charset="0"/>
                </a:rPr>
                <a:t>Verhaltensänderungen </a:t>
              </a:r>
              <a:endParaRPr lang="de-CH" sz="1600">
                <a:latin typeface="Tahoma" pitchFamily="34" charset="0"/>
              </a:endParaRPr>
            </a:p>
          </p:txBody>
        </p:sp>
      </p:grpSp>
      <p:sp>
        <p:nvSpPr>
          <p:cNvPr id="157721" name="Text Box 25"/>
          <p:cNvSpPr txBox="1">
            <a:spLocks noChangeArrowheads="1"/>
          </p:cNvSpPr>
          <p:nvPr/>
        </p:nvSpPr>
        <p:spPr bwMode="auto">
          <a:xfrm>
            <a:off x="2592494" y="4095750"/>
            <a:ext cx="982961" cy="307777"/>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sz="1400">
                <a:solidFill>
                  <a:schemeClr val="bg1"/>
                </a:solidFill>
                <a:latin typeface="Tahoma" pitchFamily="34" charset="0"/>
              </a:rPr>
              <a:t>Stadium 9</a:t>
            </a:r>
          </a:p>
        </p:txBody>
      </p:sp>
      <p:sp>
        <p:nvSpPr>
          <p:cNvPr id="157722" name="Text Box 26"/>
          <p:cNvSpPr txBox="1">
            <a:spLocks noChangeArrowheads="1"/>
          </p:cNvSpPr>
          <p:nvPr/>
        </p:nvSpPr>
        <p:spPr bwMode="auto">
          <a:xfrm>
            <a:off x="2511478" y="4400551"/>
            <a:ext cx="2511478"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de-CH" sz="1400">
                <a:latin typeface="Tahoma" pitchFamily="34" charset="0"/>
              </a:rPr>
              <a:t>Abstumpfung </a:t>
            </a:r>
            <a:endParaRPr lang="de-CH" sz="1600">
              <a:latin typeface="Tahoma" pitchFamily="34" charset="0"/>
            </a:endParaRPr>
          </a:p>
        </p:txBody>
      </p:sp>
      <p:grpSp>
        <p:nvGrpSpPr>
          <p:cNvPr id="157723" name="Group 27"/>
          <p:cNvGrpSpPr>
            <a:grpSpLocks/>
          </p:cNvGrpSpPr>
          <p:nvPr/>
        </p:nvGrpSpPr>
        <p:grpSpPr bwMode="auto">
          <a:xfrm>
            <a:off x="2430462" y="3352800"/>
            <a:ext cx="1539293" cy="588963"/>
            <a:chOff x="1632" y="1536"/>
            <a:chExt cx="912" cy="371"/>
          </a:xfrm>
        </p:grpSpPr>
        <p:sp>
          <p:nvSpPr>
            <p:cNvPr id="157724" name="Text Box 28"/>
            <p:cNvSpPr txBox="1">
              <a:spLocks noChangeArrowheads="1"/>
            </p:cNvSpPr>
            <p:nvPr/>
          </p:nvSpPr>
          <p:spPr bwMode="auto">
            <a:xfrm>
              <a:off x="1767" y="1536"/>
              <a:ext cx="640" cy="1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CH" sz="1400">
                  <a:solidFill>
                    <a:schemeClr val="bg1"/>
                  </a:solidFill>
                  <a:latin typeface="Tahoma" pitchFamily="34" charset="0"/>
                </a:rPr>
                <a:t>Stadium 10</a:t>
              </a:r>
            </a:p>
          </p:txBody>
        </p:sp>
        <p:sp>
          <p:nvSpPr>
            <p:cNvPr id="157725" name="Text Box 29"/>
            <p:cNvSpPr txBox="1">
              <a:spLocks noChangeArrowheads="1"/>
            </p:cNvSpPr>
            <p:nvPr/>
          </p:nvSpPr>
          <p:spPr bwMode="auto">
            <a:xfrm>
              <a:off x="1632" y="1728"/>
              <a:ext cx="912"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50000"/>
                </a:spcBef>
              </a:pPr>
              <a:r>
                <a:rPr lang="de-CH" sz="1400">
                  <a:latin typeface="Tahoma" pitchFamily="34" charset="0"/>
                </a:rPr>
                <a:t>Innere Leere </a:t>
              </a:r>
              <a:endParaRPr lang="de-CH" sz="1600">
                <a:latin typeface="Tahoma" pitchFamily="34" charset="0"/>
              </a:endParaRPr>
            </a:p>
          </p:txBody>
        </p:sp>
      </p:grpSp>
      <p:grpSp>
        <p:nvGrpSpPr>
          <p:cNvPr id="157726" name="Group 30"/>
          <p:cNvGrpSpPr>
            <a:grpSpLocks/>
          </p:cNvGrpSpPr>
          <p:nvPr/>
        </p:nvGrpSpPr>
        <p:grpSpPr bwMode="auto">
          <a:xfrm>
            <a:off x="2754524" y="2743201"/>
            <a:ext cx="1539293" cy="588963"/>
            <a:chOff x="1632" y="1536"/>
            <a:chExt cx="912" cy="371"/>
          </a:xfrm>
        </p:grpSpPr>
        <p:sp>
          <p:nvSpPr>
            <p:cNvPr id="157727" name="Text Box 31"/>
            <p:cNvSpPr txBox="1">
              <a:spLocks noChangeArrowheads="1"/>
            </p:cNvSpPr>
            <p:nvPr/>
          </p:nvSpPr>
          <p:spPr bwMode="auto">
            <a:xfrm>
              <a:off x="1767" y="1536"/>
              <a:ext cx="640" cy="1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CH" sz="1400">
                  <a:solidFill>
                    <a:schemeClr val="bg1"/>
                  </a:solidFill>
                  <a:latin typeface="Tahoma" pitchFamily="34" charset="0"/>
                </a:rPr>
                <a:t>Stadium 11</a:t>
              </a:r>
            </a:p>
          </p:txBody>
        </p:sp>
        <p:sp>
          <p:nvSpPr>
            <p:cNvPr id="157728" name="Text Box 32"/>
            <p:cNvSpPr txBox="1">
              <a:spLocks noChangeArrowheads="1"/>
            </p:cNvSpPr>
            <p:nvPr/>
          </p:nvSpPr>
          <p:spPr bwMode="auto">
            <a:xfrm>
              <a:off x="1632" y="1728"/>
              <a:ext cx="912"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50000"/>
                </a:spcBef>
              </a:pPr>
              <a:r>
                <a:rPr lang="de-CH" sz="1400">
                  <a:latin typeface="Tahoma" pitchFamily="34" charset="0"/>
                </a:rPr>
                <a:t>Depression </a:t>
              </a:r>
              <a:endParaRPr lang="de-CH" sz="1600">
                <a:latin typeface="Tahoma" pitchFamily="34" charset="0"/>
              </a:endParaRPr>
            </a:p>
          </p:txBody>
        </p:sp>
      </p:grpSp>
      <p:sp>
        <p:nvSpPr>
          <p:cNvPr id="157729" name="Text Box 33"/>
          <p:cNvSpPr txBox="1">
            <a:spLocks noChangeArrowheads="1"/>
          </p:cNvSpPr>
          <p:nvPr/>
        </p:nvSpPr>
        <p:spPr bwMode="auto">
          <a:xfrm>
            <a:off x="3402648" y="1905000"/>
            <a:ext cx="1215231" cy="304800"/>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sz="1400">
                <a:solidFill>
                  <a:schemeClr val="bg1"/>
                </a:solidFill>
                <a:latin typeface="Tahoma" pitchFamily="34" charset="0"/>
              </a:rPr>
              <a:t>Stadium 12</a:t>
            </a:r>
          </a:p>
        </p:txBody>
      </p:sp>
      <p:sp>
        <p:nvSpPr>
          <p:cNvPr id="157730" name="Text Box 34"/>
          <p:cNvSpPr txBox="1">
            <a:spLocks noChangeArrowheads="1"/>
          </p:cNvSpPr>
          <p:nvPr/>
        </p:nvSpPr>
        <p:spPr bwMode="auto">
          <a:xfrm>
            <a:off x="3402647" y="2209801"/>
            <a:ext cx="1863355" cy="531813"/>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de-CH" sz="1800" b="1">
                <a:latin typeface="Tahoma" pitchFamily="34" charset="0"/>
              </a:rPr>
              <a:t>BURNOUT</a:t>
            </a:r>
            <a:r>
              <a:rPr lang="de-CH" sz="1400">
                <a:latin typeface="Tahoma" pitchFamily="34" charset="0"/>
              </a:rPr>
              <a:t/>
            </a:r>
            <a:br>
              <a:rPr lang="de-CH" sz="1400">
                <a:latin typeface="Tahoma" pitchFamily="34" charset="0"/>
              </a:rPr>
            </a:br>
            <a:r>
              <a:rPr lang="de-CH" sz="1400">
                <a:latin typeface="Tahoma" pitchFamily="34" charset="0"/>
              </a:rPr>
              <a:t>völlige Erschöpfung </a:t>
            </a:r>
            <a:endParaRPr lang="de-CH" sz="1600">
              <a:latin typeface="Tahoma" pitchFamily="34" charset="0"/>
            </a:endParaRPr>
          </a:p>
        </p:txBody>
      </p:sp>
      <p:sp>
        <p:nvSpPr>
          <p:cNvPr id="157731" name="AutoShape 35"/>
          <p:cNvSpPr>
            <a:spLocks noChangeArrowheads="1"/>
          </p:cNvSpPr>
          <p:nvPr/>
        </p:nvSpPr>
        <p:spPr bwMode="auto">
          <a:xfrm rot="3195867">
            <a:off x="5510440" y="3074655"/>
            <a:ext cx="1219200" cy="2842291"/>
          </a:xfrm>
          <a:prstGeom prst="curvedLeftArrow">
            <a:avLst>
              <a:gd name="adj1" fmla="val 43854"/>
              <a:gd name="adj2" fmla="val 87708"/>
              <a:gd name="adj3" fmla="val 33333"/>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57732" name="Text Box 36"/>
          <p:cNvSpPr txBox="1">
            <a:spLocks noChangeArrowheads="1"/>
          </p:cNvSpPr>
          <p:nvPr/>
        </p:nvSpPr>
        <p:spPr bwMode="auto">
          <a:xfrm>
            <a:off x="4941940" y="1981200"/>
            <a:ext cx="1539293" cy="43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spcBef>
                <a:spcPct val="50000"/>
              </a:spcBef>
            </a:pPr>
            <a:r>
              <a:rPr lang="de-CH" sz="1400">
                <a:latin typeface="Tahoma" pitchFamily="34" charset="0"/>
              </a:rPr>
              <a:t>Sich beweisen wollen</a:t>
            </a:r>
            <a:endParaRPr lang="de-CH" sz="1600">
              <a:latin typeface="Tahoma" pitchFamily="34" charset="0"/>
            </a:endParaRPr>
          </a:p>
        </p:txBody>
      </p:sp>
      <p:sp>
        <p:nvSpPr>
          <p:cNvPr id="157733" name="Text Box 37"/>
          <p:cNvSpPr txBox="1">
            <a:spLocks noChangeArrowheads="1"/>
          </p:cNvSpPr>
          <p:nvPr/>
        </p:nvSpPr>
        <p:spPr bwMode="auto">
          <a:xfrm>
            <a:off x="1338443" y="6381751"/>
            <a:ext cx="268026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sz="1000">
                <a:latin typeface="Tahoma" pitchFamily="34" charset="0"/>
              </a:rPr>
              <a:t>   nach Freudenberger und North</a:t>
            </a:r>
            <a:endParaRPr lang="de-D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Seminarheft «Stress und Burnout»</a:t>
            </a:r>
            <a:endParaRPr lang="de-CH" dirty="0"/>
          </a:p>
        </p:txBody>
      </p:sp>
      <p:sp>
        <p:nvSpPr>
          <p:cNvPr id="5" name="Inhaltsplatzhalter 4"/>
          <p:cNvSpPr>
            <a:spLocks noGrp="1"/>
          </p:cNvSpPr>
          <p:nvPr>
            <p:ph sz="half" idx="2"/>
          </p:nvPr>
        </p:nvSpPr>
        <p:spPr/>
        <p:txBody>
          <a:bodyPr/>
          <a:lstStyle/>
          <a:p>
            <a:r>
              <a:rPr lang="de-CH" dirty="0" smtClean="0"/>
              <a:t>40 Seiten</a:t>
            </a:r>
          </a:p>
          <a:p>
            <a:r>
              <a:rPr lang="de-CH" dirty="0" smtClean="0"/>
              <a:t>Arbeitsheft zum Thema mit vielen Grafiken, Texten, Zitaten, Literaturangaben.</a:t>
            </a:r>
            <a:endParaRPr lang="de-CH" dirty="0"/>
          </a:p>
        </p:txBody>
      </p:sp>
      <p:pic>
        <p:nvPicPr>
          <p:cNvPr id="8" name="Inhaltsplatzhalt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20635866">
            <a:off x="1931156" y="1617257"/>
            <a:ext cx="3347652" cy="4467225"/>
          </a:xfrm>
        </p:spPr>
      </p:pic>
    </p:spTree>
    <p:extLst>
      <p:ext uri="{BB962C8B-B14F-4D97-AF65-F5344CB8AC3E}">
        <p14:creationId xmlns:p14="http://schemas.microsoft.com/office/powerpoint/2010/main" val="12401590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de-DE"/>
              <a:t>„Karriere-Anker“ nach Edgar Schein</a:t>
            </a:r>
          </a:p>
        </p:txBody>
      </p:sp>
      <p:sp>
        <p:nvSpPr>
          <p:cNvPr id="161795" name="Rectangle 3"/>
          <p:cNvSpPr>
            <a:spLocks noGrp="1" noChangeArrowheads="1"/>
          </p:cNvSpPr>
          <p:nvPr>
            <p:ph type="body" idx="1"/>
          </p:nvPr>
        </p:nvSpPr>
        <p:spPr/>
        <p:txBody>
          <a:bodyPr/>
          <a:lstStyle/>
          <a:p>
            <a:r>
              <a:rPr lang="de-DE" sz="2800"/>
              <a:t>Autonomie und Unabhängigkeit</a:t>
            </a:r>
            <a:endParaRPr lang="de-CH" sz="2800"/>
          </a:p>
          <a:p>
            <a:r>
              <a:rPr lang="de-DE" sz="2800"/>
              <a:t>Sicherheit und Stabilität</a:t>
            </a:r>
            <a:endParaRPr lang="de-CH" sz="2800"/>
          </a:p>
          <a:p>
            <a:r>
              <a:rPr lang="de-DE" sz="2800"/>
              <a:t>Technisch-Funktionale Kompetenz</a:t>
            </a:r>
            <a:endParaRPr lang="de-CH" sz="2800"/>
          </a:p>
          <a:p>
            <a:r>
              <a:rPr lang="de-DE" sz="2800"/>
              <a:t>General Management </a:t>
            </a:r>
            <a:endParaRPr lang="de-CH" sz="2800"/>
          </a:p>
          <a:p>
            <a:r>
              <a:rPr lang="de-DE" sz="2800"/>
              <a:t>Unternehmerische Kreativität</a:t>
            </a:r>
            <a:endParaRPr lang="de-CH" sz="2800"/>
          </a:p>
          <a:p>
            <a:r>
              <a:rPr lang="de-DE" sz="2800"/>
              <a:t>Dienst oder Hingabe für eine Idee oder Sache</a:t>
            </a:r>
            <a:endParaRPr lang="de-CH" sz="2800"/>
          </a:p>
          <a:p>
            <a:r>
              <a:rPr lang="de-DE" sz="2800"/>
              <a:t>Totale Herausforderung</a:t>
            </a:r>
            <a:endParaRPr lang="de-CH" sz="2800"/>
          </a:p>
          <a:p>
            <a:r>
              <a:rPr lang="de-DE" sz="2800"/>
              <a:t>Lebensstil-Integration</a:t>
            </a:r>
            <a:endParaRPr lang="de-CH" sz="2800"/>
          </a:p>
        </p:txBody>
      </p:sp>
      <p:sp>
        <p:nvSpPr>
          <p:cNvPr id="161796" name="Text Box 4"/>
          <p:cNvSpPr txBox="1">
            <a:spLocks noChangeArrowheads="1"/>
          </p:cNvSpPr>
          <p:nvPr/>
        </p:nvSpPr>
        <p:spPr bwMode="auto">
          <a:xfrm>
            <a:off x="5588377" y="5065713"/>
            <a:ext cx="4133474" cy="1754326"/>
          </a:xfrm>
          <a:prstGeom prst="rect">
            <a:avLst/>
          </a:prstGeom>
          <a:solidFill>
            <a:srgbClr val="FFFF99"/>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i="1" dirty="0">
                <a:latin typeface="Arial Unicode MS" pitchFamily="34" charset="-128"/>
              </a:rPr>
              <a:t>Übersetzung in </a:t>
            </a:r>
            <a:r>
              <a:rPr lang="de-DE" i="1" dirty="0" smtClean="0">
                <a:latin typeface="Arial Unicode MS" pitchFamily="34" charset="-128"/>
              </a:rPr>
              <a:t>Ihre Berufsgruppe?</a:t>
            </a:r>
            <a:endParaRPr lang="de-DE" i="1" dirty="0">
              <a:latin typeface="Arial Unicode MS" pitchFamily="34" charset="-128"/>
            </a:endParaRPr>
          </a:p>
          <a:p>
            <a:pPr>
              <a:spcBef>
                <a:spcPct val="50000"/>
              </a:spcBef>
            </a:pPr>
            <a:r>
              <a:rPr lang="de-DE" i="1" dirty="0">
                <a:latin typeface="Arial Unicode MS" pitchFamily="34" charset="-128"/>
              </a:rPr>
              <a:t>Wo liegen Risiken für ein Burnout?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smtClean="0"/>
              <a:t>Anzeichen Burnout am Arbeitsplatz</a:t>
            </a:r>
            <a:endParaRPr lang="de-CH" dirty="0"/>
          </a:p>
        </p:txBody>
      </p:sp>
      <p:sp>
        <p:nvSpPr>
          <p:cNvPr id="6" name="Inhaltsplatzhalter 5"/>
          <p:cNvSpPr>
            <a:spLocks noGrp="1"/>
          </p:cNvSpPr>
          <p:nvPr>
            <p:ph idx="1"/>
          </p:nvPr>
        </p:nvSpPr>
        <p:spPr/>
        <p:txBody>
          <a:bodyPr/>
          <a:lstStyle/>
          <a:p>
            <a:r>
              <a:rPr lang="de-CH" dirty="0"/>
              <a:t>Grosser Widerstand, täglich zur Arbeit zu gehen; Gefühle des Versagens; Ärger und Widerwillen; Schuldgefühle; Entmutigung und Gleichgültigkeit; Negativismus; Isolierung und Rückzug; tägliche Gefühle von Müdigkeit und Erschöpfung; häufiges ,Nach-der-Uhr-Sehen’; grosse Müdigkeit nach der Arbeit; Verlust von positiven Gefühlen den Klienten gegenüber; Stereotypisierung von Klienten; </a:t>
            </a:r>
            <a:endParaRPr lang="de-CH" dirty="0" smtClean="0"/>
          </a:p>
        </p:txBody>
      </p:sp>
      <p:sp>
        <p:nvSpPr>
          <p:cNvPr id="2" name="Textfeld 1"/>
          <p:cNvSpPr txBox="1"/>
          <p:nvPr/>
        </p:nvSpPr>
        <p:spPr>
          <a:xfrm rot="16200000">
            <a:off x="7268688" y="3095093"/>
            <a:ext cx="4392488" cy="307777"/>
          </a:xfrm>
          <a:prstGeom prst="rect">
            <a:avLst/>
          </a:prstGeom>
          <a:noFill/>
        </p:spPr>
        <p:txBody>
          <a:bodyPr wrap="square" rtlCol="0">
            <a:spAutoFit/>
          </a:bodyPr>
          <a:lstStyle/>
          <a:p>
            <a:r>
              <a:rPr lang="de-CH" sz="1400" dirty="0">
                <a:latin typeface="Calibri" pitchFamily="34" charset="0"/>
                <a:cs typeface="Calibri" pitchFamily="34" charset="0"/>
              </a:rPr>
              <a:t>(nach </a:t>
            </a:r>
            <a:r>
              <a:rPr lang="de-CH" sz="1400" dirty="0" err="1">
                <a:latin typeface="Calibri" pitchFamily="34" charset="0"/>
                <a:cs typeface="Calibri" pitchFamily="34" charset="0"/>
              </a:rPr>
              <a:t>Cherniss</a:t>
            </a:r>
            <a:r>
              <a:rPr lang="de-CH" sz="1400" dirty="0">
                <a:latin typeface="Calibri" pitchFamily="34" charset="0"/>
                <a:cs typeface="Calibri" pitchFamily="34" charset="0"/>
              </a:rPr>
              <a:t>; </a:t>
            </a:r>
            <a:r>
              <a:rPr lang="de-CH" sz="1400" dirty="0" err="1">
                <a:latin typeface="Calibri" pitchFamily="34" charset="0"/>
                <a:cs typeface="Calibri" pitchFamily="34" charset="0"/>
              </a:rPr>
              <a:t>Enzmann</a:t>
            </a:r>
            <a:r>
              <a:rPr lang="de-CH" sz="1400" dirty="0">
                <a:latin typeface="Calibri" pitchFamily="34" charset="0"/>
                <a:cs typeface="Calibri" pitchFamily="34" charset="0"/>
              </a:rPr>
              <a:t> &amp; Kleiber</a:t>
            </a:r>
            <a:r>
              <a:rPr lang="de-CH" sz="1400" dirty="0" smtClean="0">
                <a:latin typeface="Calibri" pitchFamily="34" charset="0"/>
                <a:cs typeface="Calibri" pitchFamily="34" charset="0"/>
              </a:rPr>
              <a:t>)</a:t>
            </a:r>
            <a:endParaRPr lang="de-CH" sz="1400" dirty="0">
              <a:latin typeface="Calibri" pitchFamily="34" charset="0"/>
              <a:cs typeface="Calibri" pitchFamily="34" charset="0"/>
            </a:endParaRPr>
          </a:p>
        </p:txBody>
      </p:sp>
    </p:spTree>
    <p:extLst>
      <p:ext uri="{BB962C8B-B14F-4D97-AF65-F5344CB8AC3E}">
        <p14:creationId xmlns:p14="http://schemas.microsoft.com/office/powerpoint/2010/main" val="13484972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smtClean="0"/>
              <a:t>Anzeichen Burnout am Arbeitsplatz</a:t>
            </a:r>
            <a:endParaRPr lang="de-CH" dirty="0"/>
          </a:p>
        </p:txBody>
      </p:sp>
      <p:sp>
        <p:nvSpPr>
          <p:cNvPr id="6" name="Inhaltsplatzhalter 5"/>
          <p:cNvSpPr>
            <a:spLocks noGrp="1"/>
          </p:cNvSpPr>
          <p:nvPr>
            <p:ph idx="1"/>
          </p:nvPr>
        </p:nvSpPr>
        <p:spPr/>
        <p:txBody>
          <a:bodyPr/>
          <a:lstStyle/>
          <a:p>
            <a:r>
              <a:rPr lang="de-CH" dirty="0"/>
              <a:t>Unfähigkeit, sich auf Klienten zu konzentrieren oder ihnen zuzuhören; sich unbeweglich fühlen; Zynismus und tadelnde Einstellung den Klienten gegenüber; zunehmender ,Dienst nach Vorschrift’; Schlafstörungen; Vermeidung von Arbeitsdiskussionen mit Kollegen; mit sich selbst beschäftigt sein; grössere Billigung von Mitteln zur Kontrolle des Verhaltens (z.B. Tranquilizer); </a:t>
            </a:r>
          </a:p>
        </p:txBody>
      </p:sp>
    </p:spTree>
    <p:extLst>
      <p:ext uri="{BB962C8B-B14F-4D97-AF65-F5344CB8AC3E}">
        <p14:creationId xmlns:p14="http://schemas.microsoft.com/office/powerpoint/2010/main" val="11806952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smtClean="0"/>
              <a:t>Anzeichen Burnout am Arbeitsplatz</a:t>
            </a:r>
            <a:endParaRPr lang="de-CH" dirty="0"/>
          </a:p>
        </p:txBody>
      </p:sp>
      <p:sp>
        <p:nvSpPr>
          <p:cNvPr id="6" name="Inhaltsplatzhalter 5"/>
          <p:cNvSpPr>
            <a:spLocks noGrp="1"/>
          </p:cNvSpPr>
          <p:nvPr>
            <p:ph idx="1"/>
          </p:nvPr>
        </p:nvSpPr>
        <p:spPr/>
        <p:txBody>
          <a:bodyPr/>
          <a:lstStyle/>
          <a:p>
            <a:r>
              <a:rPr lang="de-CH" dirty="0"/>
              <a:t>häufige Erkältungen und Grippe; häufige Kopfschmerzen und Magen-Darm-Beschwerden; Rigidität im Denken und Widerstand gegen Veränderungen; Misstrauen und paranoide Vorstellungen; exzessiver Drogengebrauch; Ehe- und Familienprobleme; häufiges Fehlen am Arbeitsplatz.</a:t>
            </a:r>
          </a:p>
          <a:p>
            <a:endParaRPr lang="de-CH" dirty="0"/>
          </a:p>
        </p:txBody>
      </p:sp>
    </p:spTree>
    <p:extLst>
      <p:ext uri="{BB962C8B-B14F-4D97-AF65-F5344CB8AC3E}">
        <p14:creationId xmlns:p14="http://schemas.microsoft.com/office/powerpoint/2010/main" val="36573215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de-CH" smtClean="0"/>
              <a:t>Die Burnout-Formel</a:t>
            </a:r>
          </a:p>
        </p:txBody>
      </p:sp>
      <p:grpSp>
        <p:nvGrpSpPr>
          <p:cNvPr id="36867" name="Group 74"/>
          <p:cNvGrpSpPr>
            <a:grpSpLocks/>
          </p:cNvGrpSpPr>
          <p:nvPr/>
        </p:nvGrpSpPr>
        <p:grpSpPr bwMode="auto">
          <a:xfrm>
            <a:off x="1556011" y="2275816"/>
            <a:ext cx="7777194" cy="2808177"/>
            <a:chOff x="1089" y="1434"/>
            <a:chExt cx="5443" cy="1769"/>
          </a:xfrm>
        </p:grpSpPr>
        <p:sp>
          <p:nvSpPr>
            <p:cNvPr id="36868" name="Rectangle 73"/>
            <p:cNvSpPr>
              <a:spLocks noChangeArrowheads="1"/>
            </p:cNvSpPr>
            <p:nvPr/>
          </p:nvSpPr>
          <p:spPr bwMode="auto">
            <a:xfrm>
              <a:off x="1089" y="1434"/>
              <a:ext cx="5443" cy="1769"/>
            </a:xfrm>
            <a:prstGeom prst="rect">
              <a:avLst/>
            </a:prstGeom>
            <a:solidFill>
              <a:srgbClr val="FFFF99"/>
            </a:solidFill>
            <a:ln w="38100">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CH"/>
            </a:p>
          </p:txBody>
        </p:sp>
        <p:sp>
          <p:nvSpPr>
            <p:cNvPr id="36869" name="Text Box 69"/>
            <p:cNvSpPr txBox="1">
              <a:spLocks noChangeArrowheads="1"/>
            </p:cNvSpPr>
            <p:nvPr/>
          </p:nvSpPr>
          <p:spPr bwMode="auto">
            <a:xfrm>
              <a:off x="1225" y="2115"/>
              <a:ext cx="2313"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de-CH" sz="3200" dirty="0"/>
                <a:t>BURNOUT </a:t>
              </a:r>
              <a:r>
                <a:rPr lang="de-CH" sz="3200" dirty="0" smtClean="0"/>
                <a:t>  </a:t>
              </a:r>
              <a:r>
                <a:rPr lang="de-CH" sz="3200" dirty="0"/>
                <a:t>=</a:t>
              </a:r>
            </a:p>
          </p:txBody>
        </p:sp>
        <p:sp>
          <p:nvSpPr>
            <p:cNvPr id="36870" name="Text Box 70"/>
            <p:cNvSpPr txBox="1">
              <a:spLocks noChangeArrowheads="1"/>
            </p:cNvSpPr>
            <p:nvPr/>
          </p:nvSpPr>
          <p:spPr bwMode="auto">
            <a:xfrm>
              <a:off x="3629" y="1752"/>
              <a:ext cx="2232" cy="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de-CH" sz="3200"/>
                <a:t>EINSATZ</a:t>
              </a:r>
            </a:p>
          </p:txBody>
        </p:sp>
        <p:sp>
          <p:nvSpPr>
            <p:cNvPr id="36871" name="Text Box 71"/>
            <p:cNvSpPr txBox="1">
              <a:spLocks noChangeArrowheads="1"/>
            </p:cNvSpPr>
            <p:nvPr/>
          </p:nvSpPr>
          <p:spPr bwMode="auto">
            <a:xfrm>
              <a:off x="3629" y="2478"/>
              <a:ext cx="2581" cy="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de-CH" sz="3200"/>
                <a:t>BEFRIEDIGUNG</a:t>
              </a:r>
            </a:p>
          </p:txBody>
        </p:sp>
        <p:sp>
          <p:nvSpPr>
            <p:cNvPr id="36872" name="Line 72"/>
            <p:cNvSpPr>
              <a:spLocks noChangeShapeType="1"/>
            </p:cNvSpPr>
            <p:nvPr/>
          </p:nvSpPr>
          <p:spPr bwMode="auto">
            <a:xfrm>
              <a:off x="3629" y="2296"/>
              <a:ext cx="2721"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spTree>
    <p:extLst>
      <p:ext uri="{BB962C8B-B14F-4D97-AF65-F5344CB8AC3E}">
        <p14:creationId xmlns:p14="http://schemas.microsoft.com/office/powerpoint/2010/main" val="14073424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415984" y="405306"/>
            <a:ext cx="8075823" cy="648165"/>
          </a:xfrm>
        </p:spPr>
        <p:txBody>
          <a:bodyPr/>
          <a:lstStyle/>
          <a:p>
            <a:r>
              <a:rPr lang="de-CH" dirty="0" smtClean="0"/>
              <a:t>Vorstufe «Brown-out»</a:t>
            </a:r>
          </a:p>
        </p:txBody>
      </p:sp>
      <p:sp>
        <p:nvSpPr>
          <p:cNvPr id="37891" name="Rectangle 3"/>
          <p:cNvSpPr>
            <a:spLocks noGrp="1" noChangeArrowheads="1"/>
          </p:cNvSpPr>
          <p:nvPr>
            <p:ph type="body" idx="1"/>
          </p:nvPr>
        </p:nvSpPr>
        <p:spPr>
          <a:xfrm>
            <a:off x="1493142" y="1629258"/>
            <a:ext cx="6075442" cy="4466385"/>
          </a:xfrm>
        </p:spPr>
        <p:txBody>
          <a:bodyPr/>
          <a:lstStyle/>
          <a:p>
            <a:pPr>
              <a:lnSpc>
                <a:spcPct val="80000"/>
              </a:lnSpc>
            </a:pPr>
            <a:r>
              <a:rPr lang="de-CH" sz="3200" dirty="0" smtClean="0"/>
              <a:t>Ein </a:t>
            </a:r>
            <a:r>
              <a:rPr lang="de-CH" sz="3200" b="1" dirty="0" err="1" smtClean="0"/>
              <a:t>Brownout</a:t>
            </a:r>
            <a:r>
              <a:rPr lang="de-CH" sz="3200" dirty="0" smtClean="0"/>
              <a:t> (</a:t>
            </a:r>
            <a:r>
              <a:rPr lang="de-CH" sz="3200" i="1" dirty="0" err="1" smtClean="0"/>
              <a:t>brownout</a:t>
            </a:r>
            <a:r>
              <a:rPr lang="de-CH" sz="3200" dirty="0" smtClean="0"/>
              <a:t> = Reduzierung der Lichtstärke, Abdunkelung) bezeichnet:</a:t>
            </a:r>
          </a:p>
          <a:p>
            <a:pPr>
              <a:lnSpc>
                <a:spcPct val="80000"/>
              </a:lnSpc>
            </a:pPr>
            <a:r>
              <a:rPr lang="de-CH" sz="2000" dirty="0" smtClean="0"/>
              <a:t>Ein Spannungsabfall der Stromversorgung um 10 bis 15 % über einen begrenzten Zeitraum hinweg. Ursache ist meist der Ausfall eines Elektrizitätswerkes --- Kettenreaktion. </a:t>
            </a:r>
          </a:p>
          <a:p>
            <a:pPr>
              <a:lnSpc>
                <a:spcPct val="80000"/>
              </a:lnSpc>
            </a:pPr>
            <a:r>
              <a:rPr lang="de-CH" sz="2000" i="1" dirty="0" smtClean="0"/>
              <a:t>Der Ausfall eines Servers, dessen Lasten nun von anderen Servern getragen werden müssen. Dies führt zu einer zunehmenden Belastung – Verlangsamung des Datenflusses / Ausfall von Funktionen – Teilzusammenbrüche des Dienstes.</a:t>
            </a:r>
            <a:endParaRPr lang="de-CH" sz="2000" dirty="0" smtClean="0"/>
          </a:p>
        </p:txBody>
      </p:sp>
      <p:grpSp>
        <p:nvGrpSpPr>
          <p:cNvPr id="37892" name="Group 6"/>
          <p:cNvGrpSpPr>
            <a:grpSpLocks/>
          </p:cNvGrpSpPr>
          <p:nvPr/>
        </p:nvGrpSpPr>
        <p:grpSpPr bwMode="auto">
          <a:xfrm>
            <a:off x="7324252" y="530757"/>
            <a:ext cx="1876071" cy="2364273"/>
            <a:chOff x="5353" y="210"/>
            <a:chExt cx="1313" cy="1490"/>
          </a:xfrm>
        </p:grpSpPr>
        <p:sp>
          <p:nvSpPr>
            <p:cNvPr id="37893" name="Rectangle 5"/>
            <p:cNvSpPr>
              <a:spLocks noChangeArrowheads="1"/>
            </p:cNvSpPr>
            <p:nvPr/>
          </p:nvSpPr>
          <p:spPr bwMode="auto">
            <a:xfrm>
              <a:off x="5579" y="346"/>
              <a:ext cx="907" cy="10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pic>
          <p:nvPicPr>
            <p:cNvPr id="37894" name="Picture 4" descr="lightbulb"/>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53" y="210"/>
              <a:ext cx="1313" cy="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36728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4" descr="Collage_Mann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7184" y="-114300"/>
            <a:ext cx="11254392" cy="7072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5000" name="Rectangle 8"/>
          <p:cNvSpPr>
            <a:spLocks noChangeArrowheads="1"/>
          </p:cNvSpPr>
          <p:nvPr/>
        </p:nvSpPr>
        <p:spPr bwMode="auto">
          <a:xfrm>
            <a:off x="-651499" y="5013326"/>
            <a:ext cx="11943023" cy="7207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84999" name="Text Box 7"/>
          <p:cNvSpPr txBox="1">
            <a:spLocks noChangeArrowheads="1"/>
          </p:cNvSpPr>
          <p:nvPr/>
        </p:nvSpPr>
        <p:spPr bwMode="auto">
          <a:xfrm>
            <a:off x="803403" y="3836989"/>
            <a:ext cx="8344588" cy="1463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150000"/>
              </a:lnSpc>
              <a:spcBef>
                <a:spcPct val="50000"/>
              </a:spcBef>
            </a:pPr>
            <a:r>
              <a:rPr lang="de-DE" sz="6000" b="1">
                <a:solidFill>
                  <a:srgbClr val="FF9933"/>
                </a:solidFill>
                <a:latin typeface="Tahoma" pitchFamily="34" charset="0"/>
              </a:rPr>
              <a:t>Vier Faktoren</a:t>
            </a:r>
            <a:endParaRPr lang="en-US" sz="6000" b="1">
              <a:solidFill>
                <a:srgbClr val="FF9933"/>
              </a:solidFill>
              <a:latin typeface="Tahoma" pitchFamily="34" charset="0"/>
            </a:endParaRPr>
          </a:p>
        </p:txBody>
      </p:sp>
      <p:sp>
        <p:nvSpPr>
          <p:cNvPr id="85002" name="Text Box 10"/>
          <p:cNvSpPr txBox="1">
            <a:spLocks noChangeArrowheads="1"/>
          </p:cNvSpPr>
          <p:nvPr/>
        </p:nvSpPr>
        <p:spPr bwMode="auto">
          <a:xfrm>
            <a:off x="-192412" y="620713"/>
            <a:ext cx="103362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solidFill>
                  <a:schemeClr val="bg1"/>
                </a:solidFill>
                <a:latin typeface="Tahoma" pitchFamily="34" charset="0"/>
              </a:rPr>
              <a:t>Samuel Pfeifer</a:t>
            </a:r>
          </a:p>
        </p:txBody>
      </p:sp>
      <p:sp>
        <p:nvSpPr>
          <p:cNvPr id="85004" name="Rectangle 12"/>
          <p:cNvSpPr>
            <a:spLocks noChangeArrowheads="1"/>
          </p:cNvSpPr>
          <p:nvPr/>
        </p:nvSpPr>
        <p:spPr bwMode="auto">
          <a:xfrm>
            <a:off x="-268364" y="5084764"/>
            <a:ext cx="11176753" cy="1773237"/>
          </a:xfrm>
          <a:prstGeom prst="rect">
            <a:avLst/>
          </a:prstGeom>
          <a:solidFill>
            <a:srgbClr val="6600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de-DE" sz="3600">
              <a:solidFill>
                <a:schemeClr val="bg1"/>
              </a:solidFill>
            </a:endParaRPr>
          </a:p>
        </p:txBody>
      </p:sp>
      <p:sp>
        <p:nvSpPr>
          <p:cNvPr id="85003" name="Rectangle 11"/>
          <p:cNvSpPr>
            <a:spLocks noChangeArrowheads="1"/>
          </p:cNvSpPr>
          <p:nvPr/>
        </p:nvSpPr>
        <p:spPr bwMode="auto">
          <a:xfrm>
            <a:off x="18567" y="5373688"/>
            <a:ext cx="9914262" cy="519112"/>
          </a:xfrm>
          <a:prstGeom prst="rect">
            <a:avLst/>
          </a:prstGeom>
          <a:solidFill>
            <a:srgbClr val="6600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de-DE" sz="3600">
                <a:solidFill>
                  <a:schemeClr val="bg1"/>
                </a:solidFill>
              </a:rPr>
              <a:t>bei der Entstehung eines Burnout</a:t>
            </a:r>
          </a:p>
        </p:txBody>
      </p:sp>
    </p:spTree>
    <p:extLst>
      <p:ext uri="{BB962C8B-B14F-4D97-AF65-F5344CB8AC3E}">
        <p14:creationId xmlns:p14="http://schemas.microsoft.com/office/powerpoint/2010/main" val="21752293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296247" y="457200"/>
            <a:ext cx="8506619"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3600" b="1" dirty="0">
                <a:solidFill>
                  <a:srgbClr val="CC0000"/>
                </a:solidFill>
                <a:latin typeface="Calibri" pitchFamily="34" charset="0"/>
                <a:cs typeface="Calibri" pitchFamily="34" charset="0"/>
              </a:rPr>
              <a:t>Vier Bereiche</a:t>
            </a:r>
          </a:p>
        </p:txBody>
      </p:sp>
      <p:sp>
        <p:nvSpPr>
          <p:cNvPr id="43011" name="Line 3"/>
          <p:cNvSpPr>
            <a:spLocks noChangeShapeType="1"/>
          </p:cNvSpPr>
          <p:nvPr/>
        </p:nvSpPr>
        <p:spPr bwMode="auto">
          <a:xfrm>
            <a:off x="1458277" y="1143000"/>
            <a:ext cx="7939511" cy="0"/>
          </a:xfrm>
          <a:prstGeom prst="line">
            <a:avLst/>
          </a:prstGeom>
          <a:noFill/>
          <a:ln w="381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43012" name="Oval 4"/>
          <p:cNvSpPr>
            <a:spLocks noChangeArrowheads="1"/>
          </p:cNvSpPr>
          <p:nvPr/>
        </p:nvSpPr>
        <p:spPr bwMode="auto">
          <a:xfrm>
            <a:off x="1863355" y="3810000"/>
            <a:ext cx="3483663" cy="2362200"/>
          </a:xfrm>
          <a:prstGeom prst="ellipse">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b="1">
                <a:latin typeface="Tahoma" pitchFamily="34" charset="0"/>
              </a:rPr>
              <a:t>Persönlichkeit</a:t>
            </a:r>
            <a:endParaRPr lang="de-DE">
              <a:latin typeface="Tahoma" pitchFamily="34" charset="0"/>
            </a:endParaRPr>
          </a:p>
          <a:p>
            <a:pPr algn="ctr"/>
            <a:r>
              <a:rPr lang="de-DE">
                <a:latin typeface="Tahoma" pitchFamily="34" charset="0"/>
              </a:rPr>
              <a:t>Grundhaltung</a:t>
            </a:r>
          </a:p>
        </p:txBody>
      </p:sp>
      <p:sp>
        <p:nvSpPr>
          <p:cNvPr id="43013" name="Oval 5"/>
          <p:cNvSpPr>
            <a:spLocks noChangeArrowheads="1"/>
          </p:cNvSpPr>
          <p:nvPr/>
        </p:nvSpPr>
        <p:spPr bwMode="auto">
          <a:xfrm>
            <a:off x="1863355" y="1828800"/>
            <a:ext cx="3483663" cy="2362200"/>
          </a:xfrm>
          <a:prstGeom prst="ellipse">
            <a:avLst/>
          </a:prstGeom>
          <a:solidFill>
            <a:srgbClr val="FF99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atin typeface="Tahoma" pitchFamily="34" charset="0"/>
              </a:rPr>
              <a:t>Faktoren am</a:t>
            </a:r>
            <a:br>
              <a:rPr lang="de-DE">
                <a:latin typeface="Tahoma" pitchFamily="34" charset="0"/>
              </a:rPr>
            </a:br>
            <a:r>
              <a:rPr lang="de-DE" b="1">
                <a:latin typeface="Tahoma" pitchFamily="34" charset="0"/>
              </a:rPr>
              <a:t>Arbeitsplatz</a:t>
            </a:r>
            <a:endParaRPr lang="de-DE">
              <a:latin typeface="Tahoma" pitchFamily="34" charset="0"/>
            </a:endParaRPr>
          </a:p>
        </p:txBody>
      </p:sp>
      <p:sp>
        <p:nvSpPr>
          <p:cNvPr id="43014" name="Oval 6"/>
          <p:cNvSpPr>
            <a:spLocks noChangeArrowheads="1"/>
          </p:cNvSpPr>
          <p:nvPr/>
        </p:nvSpPr>
        <p:spPr bwMode="auto">
          <a:xfrm>
            <a:off x="5103971" y="1828800"/>
            <a:ext cx="3483663" cy="2362200"/>
          </a:xfrm>
          <a:prstGeom prst="ellipse">
            <a:avLst/>
          </a:prstGeom>
          <a:solidFill>
            <a:srgbClr val="CCFF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b="1">
                <a:latin typeface="Tahoma" pitchFamily="34" charset="0"/>
              </a:rPr>
              <a:t>Privatleben</a:t>
            </a:r>
            <a:endParaRPr lang="de-DE">
              <a:latin typeface="Tahoma" pitchFamily="34" charset="0"/>
            </a:endParaRPr>
          </a:p>
          <a:p>
            <a:pPr algn="ctr"/>
            <a:r>
              <a:rPr lang="de-DE">
                <a:latin typeface="Tahoma" pitchFamily="34" charset="0"/>
              </a:rPr>
              <a:t>Partnerschaft</a:t>
            </a:r>
          </a:p>
          <a:p>
            <a:pPr algn="ctr"/>
            <a:r>
              <a:rPr lang="de-DE">
                <a:latin typeface="Tahoma" pitchFamily="34" charset="0"/>
              </a:rPr>
              <a:t>Beziehungen</a:t>
            </a:r>
          </a:p>
        </p:txBody>
      </p:sp>
      <p:sp>
        <p:nvSpPr>
          <p:cNvPr id="43015" name="Oval 7"/>
          <p:cNvSpPr>
            <a:spLocks noChangeArrowheads="1"/>
          </p:cNvSpPr>
          <p:nvPr/>
        </p:nvSpPr>
        <p:spPr bwMode="auto">
          <a:xfrm>
            <a:off x="5022956" y="3886200"/>
            <a:ext cx="3483663" cy="2362200"/>
          </a:xfrm>
          <a:prstGeom prst="ellipse">
            <a:avLst/>
          </a:pr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b="1">
                <a:solidFill>
                  <a:schemeClr val="bg1"/>
                </a:solidFill>
                <a:latin typeface="Tahoma" pitchFamily="34" charset="0"/>
              </a:rPr>
              <a:t>Gesundheit</a:t>
            </a:r>
            <a:endParaRPr lang="de-DE">
              <a:solidFill>
                <a:schemeClr val="bg1"/>
              </a:solidFill>
              <a:latin typeface="Tahoma" pitchFamily="34" charset="0"/>
            </a:endParaRPr>
          </a:p>
          <a:p>
            <a:pPr algn="ctr"/>
            <a:r>
              <a:rPr lang="de-DE">
                <a:solidFill>
                  <a:schemeClr val="bg1"/>
                </a:solidFill>
                <a:latin typeface="Tahoma" pitchFamily="34" charset="0"/>
              </a:rPr>
              <a:t>körperliche</a:t>
            </a:r>
          </a:p>
          <a:p>
            <a:pPr algn="ctr"/>
            <a:r>
              <a:rPr lang="de-DE">
                <a:solidFill>
                  <a:schemeClr val="bg1"/>
                </a:solidFill>
                <a:latin typeface="Tahoma" pitchFamily="34" charset="0"/>
              </a:rPr>
              <a:t>Fitness</a:t>
            </a:r>
          </a:p>
        </p:txBody>
      </p:sp>
      <p:sp>
        <p:nvSpPr>
          <p:cNvPr id="43016" name="AutoShape 8"/>
          <p:cNvSpPr>
            <a:spLocks noChangeArrowheads="1"/>
          </p:cNvSpPr>
          <p:nvPr/>
        </p:nvSpPr>
        <p:spPr bwMode="auto">
          <a:xfrm>
            <a:off x="4536863" y="3505200"/>
            <a:ext cx="1296247" cy="1066800"/>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Tree>
    <p:extLst>
      <p:ext uri="{BB962C8B-B14F-4D97-AF65-F5344CB8AC3E}">
        <p14:creationId xmlns:p14="http://schemas.microsoft.com/office/powerpoint/2010/main" val="208356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12" fill="hold" grpId="0" nodeType="clickEffect">
                                  <p:stCondLst>
                                    <p:cond delay="0"/>
                                  </p:stCondLst>
                                  <p:childTnLst>
                                    <p:set>
                                      <p:cBhvr>
                                        <p:cTn id="14" dur="1" fill="hold">
                                          <p:stCondLst>
                                            <p:cond delay="0"/>
                                          </p:stCondLst>
                                        </p:cTn>
                                        <p:tgtEl>
                                          <p:spTgt spid="43012"/>
                                        </p:tgtEl>
                                        <p:attrNameLst>
                                          <p:attrName>style.visibility</p:attrName>
                                        </p:attrNameLst>
                                      </p:cBhvr>
                                      <p:to>
                                        <p:strVal val="visible"/>
                                      </p:to>
                                    </p:set>
                                    <p:anim calcmode="lin" valueType="num">
                                      <p:cBhvr additive="base">
                                        <p:cTn id="15" dur="500" fill="hold"/>
                                        <p:tgtEl>
                                          <p:spTgt spid="43012"/>
                                        </p:tgtEl>
                                        <p:attrNameLst>
                                          <p:attrName>ppt_x</p:attrName>
                                        </p:attrNameLst>
                                      </p:cBhvr>
                                      <p:tavLst>
                                        <p:tav tm="0">
                                          <p:val>
                                            <p:strVal val="0-#ppt_w/2"/>
                                          </p:val>
                                        </p:tav>
                                        <p:tav tm="100000">
                                          <p:val>
                                            <p:strVal val="#ppt_x"/>
                                          </p:val>
                                        </p:tav>
                                      </p:tavLst>
                                    </p:anim>
                                    <p:anim calcmode="lin" valueType="num">
                                      <p:cBhvr additive="base">
                                        <p:cTn id="16" dur="500" fill="hold"/>
                                        <p:tgtEl>
                                          <p:spTgt spid="43012"/>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43015"/>
                                        </p:tgtEl>
                                        <p:attrNameLst>
                                          <p:attrName>style.visibility</p:attrName>
                                        </p:attrNameLst>
                                      </p:cBhvr>
                                      <p:to>
                                        <p:strVal val="visible"/>
                                      </p:to>
                                    </p:set>
                                    <p:anim calcmode="lin" valueType="num">
                                      <p:cBhvr additive="base">
                                        <p:cTn id="21" dur="500" fill="hold"/>
                                        <p:tgtEl>
                                          <p:spTgt spid="43015"/>
                                        </p:tgtEl>
                                        <p:attrNameLst>
                                          <p:attrName>ppt_x</p:attrName>
                                        </p:attrNameLst>
                                      </p:cBhvr>
                                      <p:tavLst>
                                        <p:tav tm="0">
                                          <p:val>
                                            <p:strVal val="1+#ppt_w/2"/>
                                          </p:val>
                                        </p:tav>
                                        <p:tav tm="100000">
                                          <p:val>
                                            <p:strVal val="#ppt_x"/>
                                          </p:val>
                                        </p:tav>
                                      </p:tavLst>
                                    </p:anim>
                                    <p:anim calcmode="lin" valueType="num">
                                      <p:cBhvr additive="base">
                                        <p:cTn id="22" dur="500" fill="hold"/>
                                        <p:tgtEl>
                                          <p:spTgt spid="430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animBg="1" autoUpdateAnimBg="0"/>
      <p:bldP spid="43013" grpId="0" animBg="1" autoUpdateAnimBg="0"/>
      <p:bldP spid="43014" grpId="0" animBg="1" autoUpdateAnimBg="0"/>
      <p:bldP spid="43015"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2"/>
          <p:cNvSpPr txBox="1">
            <a:spLocks noChangeArrowheads="1"/>
          </p:cNvSpPr>
          <p:nvPr/>
        </p:nvSpPr>
        <p:spPr bwMode="auto">
          <a:xfrm>
            <a:off x="1296247" y="457200"/>
            <a:ext cx="8506619"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3600" b="1" dirty="0">
                <a:solidFill>
                  <a:srgbClr val="CC0000"/>
                </a:solidFill>
                <a:latin typeface="Calibri" pitchFamily="34" charset="0"/>
                <a:cs typeface="Calibri" pitchFamily="34" charset="0"/>
              </a:rPr>
              <a:t>Vier Bereiche</a:t>
            </a:r>
          </a:p>
        </p:txBody>
      </p:sp>
      <p:sp>
        <p:nvSpPr>
          <p:cNvPr id="139267" name="Line 3"/>
          <p:cNvSpPr>
            <a:spLocks noChangeShapeType="1"/>
          </p:cNvSpPr>
          <p:nvPr/>
        </p:nvSpPr>
        <p:spPr bwMode="auto">
          <a:xfrm>
            <a:off x="1458277" y="1143000"/>
            <a:ext cx="7939511" cy="0"/>
          </a:xfrm>
          <a:prstGeom prst="line">
            <a:avLst/>
          </a:prstGeom>
          <a:noFill/>
          <a:ln w="381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39268" name="Oval 4"/>
          <p:cNvSpPr>
            <a:spLocks noChangeArrowheads="1"/>
          </p:cNvSpPr>
          <p:nvPr/>
        </p:nvSpPr>
        <p:spPr bwMode="auto">
          <a:xfrm>
            <a:off x="1875170" y="3789363"/>
            <a:ext cx="3483663" cy="2362200"/>
          </a:xfrm>
          <a:prstGeom prst="ellipse">
            <a:avLst/>
          </a:pr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b="1">
                <a:latin typeface="Tahoma" pitchFamily="34" charset="0"/>
              </a:rPr>
              <a:t>Persönlichkeit</a:t>
            </a:r>
            <a:endParaRPr lang="de-DE">
              <a:latin typeface="Tahoma" pitchFamily="34" charset="0"/>
            </a:endParaRPr>
          </a:p>
          <a:p>
            <a:pPr algn="ctr"/>
            <a:r>
              <a:rPr lang="de-DE">
                <a:latin typeface="Tahoma" pitchFamily="34" charset="0"/>
              </a:rPr>
              <a:t>Grundhaltung</a:t>
            </a:r>
          </a:p>
        </p:txBody>
      </p:sp>
      <p:sp>
        <p:nvSpPr>
          <p:cNvPr id="139269" name="Oval 5"/>
          <p:cNvSpPr>
            <a:spLocks noChangeArrowheads="1"/>
          </p:cNvSpPr>
          <p:nvPr/>
        </p:nvSpPr>
        <p:spPr bwMode="auto">
          <a:xfrm>
            <a:off x="1863355" y="1828800"/>
            <a:ext cx="3483663" cy="2362200"/>
          </a:xfrm>
          <a:prstGeom prst="ellipse">
            <a:avLst/>
          </a:prstGeom>
          <a:solidFill>
            <a:srgbClr val="FF99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atin typeface="Tahoma" pitchFamily="34" charset="0"/>
              </a:rPr>
              <a:t>Faktoren am</a:t>
            </a:r>
            <a:br>
              <a:rPr lang="de-DE">
                <a:latin typeface="Tahoma" pitchFamily="34" charset="0"/>
              </a:rPr>
            </a:br>
            <a:r>
              <a:rPr lang="de-DE" b="1">
                <a:latin typeface="Tahoma" pitchFamily="34" charset="0"/>
              </a:rPr>
              <a:t>Arbeitsplatz</a:t>
            </a:r>
            <a:endParaRPr lang="de-DE">
              <a:latin typeface="Tahoma" pitchFamily="34" charset="0"/>
            </a:endParaRPr>
          </a:p>
        </p:txBody>
      </p:sp>
      <p:sp>
        <p:nvSpPr>
          <p:cNvPr id="139270" name="Oval 6"/>
          <p:cNvSpPr>
            <a:spLocks noChangeArrowheads="1"/>
          </p:cNvSpPr>
          <p:nvPr/>
        </p:nvSpPr>
        <p:spPr bwMode="auto">
          <a:xfrm>
            <a:off x="5090469" y="1844675"/>
            <a:ext cx="3483663" cy="2362200"/>
          </a:xfrm>
          <a:prstGeom prst="ellipse">
            <a:avLst/>
          </a:pr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b="1">
                <a:latin typeface="Tahoma" pitchFamily="34" charset="0"/>
              </a:rPr>
              <a:t>Privatleben</a:t>
            </a:r>
            <a:endParaRPr lang="de-DE">
              <a:latin typeface="Tahoma" pitchFamily="34" charset="0"/>
            </a:endParaRPr>
          </a:p>
          <a:p>
            <a:pPr algn="ctr"/>
            <a:r>
              <a:rPr lang="de-DE">
                <a:latin typeface="Tahoma" pitchFamily="34" charset="0"/>
              </a:rPr>
              <a:t>Partnerschaft</a:t>
            </a:r>
          </a:p>
          <a:p>
            <a:pPr algn="ctr"/>
            <a:r>
              <a:rPr lang="de-DE">
                <a:latin typeface="Tahoma" pitchFamily="34" charset="0"/>
              </a:rPr>
              <a:t>Beziehungen</a:t>
            </a:r>
          </a:p>
        </p:txBody>
      </p:sp>
      <p:sp>
        <p:nvSpPr>
          <p:cNvPr id="139271" name="Oval 7"/>
          <p:cNvSpPr>
            <a:spLocks noChangeArrowheads="1"/>
          </p:cNvSpPr>
          <p:nvPr/>
        </p:nvSpPr>
        <p:spPr bwMode="auto">
          <a:xfrm>
            <a:off x="5014517" y="3860800"/>
            <a:ext cx="3483663" cy="2362200"/>
          </a:xfrm>
          <a:prstGeom prst="ellipse">
            <a:avLst/>
          </a:pr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b="1">
                <a:solidFill>
                  <a:schemeClr val="bg1"/>
                </a:solidFill>
                <a:latin typeface="Tahoma" pitchFamily="34" charset="0"/>
              </a:rPr>
              <a:t>Gesundheit</a:t>
            </a:r>
            <a:endParaRPr lang="de-DE">
              <a:solidFill>
                <a:schemeClr val="bg1"/>
              </a:solidFill>
              <a:latin typeface="Tahoma" pitchFamily="34" charset="0"/>
            </a:endParaRPr>
          </a:p>
          <a:p>
            <a:pPr algn="ctr"/>
            <a:r>
              <a:rPr lang="de-DE">
                <a:solidFill>
                  <a:schemeClr val="bg1"/>
                </a:solidFill>
                <a:latin typeface="Tahoma" pitchFamily="34" charset="0"/>
              </a:rPr>
              <a:t>körperliche</a:t>
            </a:r>
          </a:p>
          <a:p>
            <a:pPr algn="ctr"/>
            <a:r>
              <a:rPr lang="de-DE">
                <a:solidFill>
                  <a:schemeClr val="bg1"/>
                </a:solidFill>
                <a:latin typeface="Tahoma" pitchFamily="34" charset="0"/>
              </a:rPr>
              <a:t>Fitness</a:t>
            </a:r>
          </a:p>
        </p:txBody>
      </p:sp>
      <p:sp>
        <p:nvSpPr>
          <p:cNvPr id="139272" name="AutoShape 8"/>
          <p:cNvSpPr>
            <a:spLocks noChangeArrowheads="1"/>
          </p:cNvSpPr>
          <p:nvPr/>
        </p:nvSpPr>
        <p:spPr bwMode="auto">
          <a:xfrm>
            <a:off x="4536863" y="3505200"/>
            <a:ext cx="1296247" cy="1066800"/>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Tree>
    <p:extLst>
      <p:ext uri="{BB962C8B-B14F-4D97-AF65-F5344CB8AC3E}">
        <p14:creationId xmlns:p14="http://schemas.microsoft.com/office/powerpoint/2010/main" val="29994791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9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9"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1377262" y="1651000"/>
            <a:ext cx="7939511" cy="4782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76250" indent="-476250">
              <a:defRPr sz="2400">
                <a:solidFill>
                  <a:schemeClr val="tx1"/>
                </a:solidFill>
                <a:latin typeface="Times New Roman" pitchFamily="18" charset="0"/>
              </a:defRPr>
            </a:lvl1pPr>
            <a:lvl2pPr marL="66675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70000"/>
              </a:lnSpc>
              <a:spcBef>
                <a:spcPct val="30000"/>
              </a:spcBef>
              <a:buClr>
                <a:srgbClr val="000099"/>
              </a:buClr>
              <a:buFont typeface="Wingdings" pitchFamily="2" charset="2"/>
              <a:buChar char="§"/>
            </a:pPr>
            <a:r>
              <a:rPr lang="de-DE">
                <a:latin typeface="Tahoma" pitchFamily="34" charset="0"/>
              </a:rPr>
              <a:t>Zu große Arbeitsmenge</a:t>
            </a:r>
          </a:p>
          <a:p>
            <a:pPr>
              <a:lnSpc>
                <a:spcPct val="70000"/>
              </a:lnSpc>
              <a:spcBef>
                <a:spcPct val="30000"/>
              </a:spcBef>
              <a:buClr>
                <a:srgbClr val="000099"/>
              </a:buClr>
              <a:buFont typeface="Wingdings" pitchFamily="2" charset="2"/>
              <a:buChar char="§"/>
            </a:pPr>
            <a:r>
              <a:rPr lang="de-DE">
                <a:latin typeface="Tahoma" pitchFamily="34" charset="0"/>
              </a:rPr>
              <a:t>zu komplizierte Aufgaben</a:t>
            </a:r>
          </a:p>
          <a:p>
            <a:pPr>
              <a:lnSpc>
                <a:spcPct val="70000"/>
              </a:lnSpc>
              <a:spcBef>
                <a:spcPct val="30000"/>
              </a:spcBef>
              <a:buClr>
                <a:srgbClr val="000099"/>
              </a:buClr>
              <a:buFont typeface="Wingdings" pitchFamily="2" charset="2"/>
              <a:buChar char="§"/>
            </a:pPr>
            <a:r>
              <a:rPr lang="de-DE">
                <a:latin typeface="Tahoma" pitchFamily="34" charset="0"/>
              </a:rPr>
              <a:t>unklare Erwartungen Ihres Chefs</a:t>
            </a:r>
          </a:p>
          <a:p>
            <a:pPr>
              <a:lnSpc>
                <a:spcPct val="70000"/>
              </a:lnSpc>
              <a:spcBef>
                <a:spcPct val="30000"/>
              </a:spcBef>
              <a:buClr>
                <a:srgbClr val="000099"/>
              </a:buClr>
              <a:buFont typeface="Wingdings" pitchFamily="2" charset="2"/>
              <a:buChar char="§"/>
            </a:pPr>
            <a:r>
              <a:rPr lang="de-DE">
                <a:latin typeface="Tahoma" pitchFamily="34" charset="0"/>
              </a:rPr>
              <a:t>unklare Verantwortungsbereiche</a:t>
            </a:r>
          </a:p>
          <a:p>
            <a:pPr>
              <a:lnSpc>
                <a:spcPct val="70000"/>
              </a:lnSpc>
              <a:spcBef>
                <a:spcPct val="30000"/>
              </a:spcBef>
              <a:buClr>
                <a:srgbClr val="000099"/>
              </a:buClr>
              <a:buFont typeface="Wingdings" pitchFamily="2" charset="2"/>
              <a:buChar char="§"/>
            </a:pPr>
            <a:r>
              <a:rPr lang="de-DE">
                <a:latin typeface="Tahoma" pitchFamily="34" charset="0"/>
              </a:rPr>
              <a:t>wenig Handlungsspielraum</a:t>
            </a:r>
          </a:p>
          <a:p>
            <a:pPr>
              <a:lnSpc>
                <a:spcPct val="70000"/>
              </a:lnSpc>
              <a:spcBef>
                <a:spcPct val="30000"/>
              </a:spcBef>
              <a:buClr>
                <a:srgbClr val="000099"/>
              </a:buClr>
              <a:buFont typeface="Wingdings" pitchFamily="2" charset="2"/>
              <a:buChar char="§"/>
            </a:pPr>
            <a:r>
              <a:rPr lang="de-DE">
                <a:latin typeface="Tahoma" pitchFamily="34" charset="0"/>
              </a:rPr>
              <a:t>zu viele Projekte</a:t>
            </a:r>
          </a:p>
          <a:p>
            <a:pPr>
              <a:lnSpc>
                <a:spcPct val="70000"/>
              </a:lnSpc>
              <a:spcBef>
                <a:spcPct val="30000"/>
              </a:spcBef>
              <a:buClr>
                <a:srgbClr val="000099"/>
              </a:buClr>
              <a:buFont typeface="Wingdings" pitchFamily="2" charset="2"/>
              <a:buChar char="§"/>
            </a:pPr>
            <a:r>
              <a:rPr lang="de-DE">
                <a:latin typeface="Tahoma" pitchFamily="34" charset="0"/>
              </a:rPr>
              <a:t>Angst vor Arbeitsplatzverlust</a:t>
            </a:r>
          </a:p>
          <a:p>
            <a:pPr>
              <a:lnSpc>
                <a:spcPct val="70000"/>
              </a:lnSpc>
              <a:spcBef>
                <a:spcPct val="30000"/>
              </a:spcBef>
              <a:buClr>
                <a:srgbClr val="000099"/>
              </a:buClr>
              <a:buFont typeface="Wingdings" pitchFamily="2" charset="2"/>
              <a:buChar char="§"/>
            </a:pPr>
            <a:r>
              <a:rPr lang="de-DE">
                <a:latin typeface="Tahoma" pitchFamily="34" charset="0"/>
              </a:rPr>
              <a:t>Konkurrenzdruck</a:t>
            </a:r>
          </a:p>
          <a:p>
            <a:pPr>
              <a:lnSpc>
                <a:spcPct val="70000"/>
              </a:lnSpc>
              <a:spcBef>
                <a:spcPct val="30000"/>
              </a:spcBef>
              <a:buClr>
                <a:srgbClr val="000099"/>
              </a:buClr>
              <a:buFont typeface="Wingdings" pitchFamily="2" charset="2"/>
              <a:buChar char="§"/>
            </a:pPr>
            <a:r>
              <a:rPr lang="de-DE">
                <a:latin typeface="Tahoma" pitchFamily="34" charset="0"/>
              </a:rPr>
              <a:t>Kurze Halbwertzeit des Wissens</a:t>
            </a:r>
          </a:p>
          <a:p>
            <a:pPr>
              <a:lnSpc>
                <a:spcPct val="70000"/>
              </a:lnSpc>
              <a:spcBef>
                <a:spcPct val="30000"/>
              </a:spcBef>
              <a:buClr>
                <a:srgbClr val="000099"/>
              </a:buClr>
              <a:buFont typeface="Wingdings" pitchFamily="2" charset="2"/>
              <a:buChar char="§"/>
            </a:pPr>
            <a:r>
              <a:rPr lang="de-DE">
                <a:latin typeface="Tahoma" pitchFamily="34" charset="0"/>
              </a:rPr>
              <a:t>keine bzw. negative Rückmeldungen</a:t>
            </a:r>
          </a:p>
          <a:p>
            <a:pPr>
              <a:lnSpc>
                <a:spcPct val="70000"/>
              </a:lnSpc>
              <a:spcBef>
                <a:spcPct val="30000"/>
              </a:spcBef>
              <a:buClr>
                <a:srgbClr val="000099"/>
              </a:buClr>
              <a:buFont typeface="Wingdings" pitchFamily="2" charset="2"/>
              <a:buChar char="§"/>
            </a:pPr>
            <a:r>
              <a:rPr lang="de-DE">
                <a:latin typeface="Tahoma" pitchFamily="34" charset="0"/>
              </a:rPr>
              <a:t>Konflikte mit Kollegen und Vorgesetzten</a:t>
            </a:r>
          </a:p>
          <a:p>
            <a:pPr>
              <a:lnSpc>
                <a:spcPct val="70000"/>
              </a:lnSpc>
              <a:spcBef>
                <a:spcPct val="30000"/>
              </a:spcBef>
              <a:buClr>
                <a:srgbClr val="000099"/>
              </a:buClr>
              <a:buFont typeface="Wingdings" pitchFamily="2" charset="2"/>
              <a:buChar char="§"/>
            </a:pPr>
            <a:r>
              <a:rPr lang="de-DE">
                <a:latin typeface="Tahoma" pitchFamily="34" charset="0"/>
              </a:rPr>
              <a:t>zu viele Überstunden</a:t>
            </a:r>
          </a:p>
          <a:p>
            <a:pPr>
              <a:lnSpc>
                <a:spcPct val="70000"/>
              </a:lnSpc>
              <a:spcBef>
                <a:spcPct val="30000"/>
              </a:spcBef>
              <a:buClr>
                <a:srgbClr val="000099"/>
              </a:buClr>
              <a:buFont typeface="Wingdings" pitchFamily="2" charset="2"/>
              <a:buChar char="§"/>
            </a:pPr>
            <a:r>
              <a:rPr lang="de-DE">
                <a:latin typeface="Tahoma" pitchFamily="34" charset="0"/>
              </a:rPr>
              <a:t>keine Ferien</a:t>
            </a:r>
          </a:p>
        </p:txBody>
      </p:sp>
      <p:sp>
        <p:nvSpPr>
          <p:cNvPr id="14342" name="Rectangle 6"/>
          <p:cNvSpPr>
            <a:spLocks noGrp="1" noChangeArrowheads="1"/>
          </p:cNvSpPr>
          <p:nvPr>
            <p:ph type="title"/>
          </p:nvPr>
        </p:nvSpPr>
        <p:spPr/>
        <p:txBody>
          <a:bodyPr/>
          <a:lstStyle/>
          <a:p>
            <a:r>
              <a:rPr lang="de-DE">
                <a:solidFill>
                  <a:srgbClr val="000099"/>
                </a:solidFill>
              </a:rPr>
              <a:t>Stressoren am Arbeitsplatz</a:t>
            </a:r>
            <a:endParaRPr lang="de-CH" b="1">
              <a:solidFill>
                <a:schemeClr val="tx1"/>
              </a:solidFill>
            </a:endParaRPr>
          </a:p>
        </p:txBody>
      </p:sp>
    </p:spTree>
    <p:extLst>
      <p:ext uri="{BB962C8B-B14F-4D97-AF65-F5344CB8AC3E}">
        <p14:creationId xmlns:p14="http://schemas.microsoft.com/office/powerpoint/2010/main" val="1932073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4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4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40">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40">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340">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340">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340">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340">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340">
                                            <p:txEl>
                                              <p:pRg st="11" end="11"/>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34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6" name="Rectangle 106"/>
          <p:cNvSpPr>
            <a:spLocks noGrp="1" noChangeArrowheads="1"/>
          </p:cNvSpPr>
          <p:nvPr>
            <p:ph type="title"/>
          </p:nvPr>
        </p:nvSpPr>
        <p:spPr/>
        <p:txBody>
          <a:bodyPr/>
          <a:lstStyle/>
          <a:p>
            <a:r>
              <a:rPr lang="de-DE"/>
              <a:t>ÜBERSICHT</a:t>
            </a:r>
          </a:p>
        </p:txBody>
      </p:sp>
      <p:sp>
        <p:nvSpPr>
          <p:cNvPr id="153707" name="Rectangle 107"/>
          <p:cNvSpPr>
            <a:spLocks noGrp="1" noChangeArrowheads="1"/>
          </p:cNvSpPr>
          <p:nvPr>
            <p:ph type="body" idx="1"/>
          </p:nvPr>
        </p:nvSpPr>
        <p:spPr/>
        <p:txBody>
          <a:bodyPr/>
          <a:lstStyle/>
          <a:p>
            <a:pPr>
              <a:lnSpc>
                <a:spcPct val="90000"/>
              </a:lnSpc>
            </a:pPr>
            <a:r>
              <a:rPr lang="de-CH" sz="2400" dirty="0"/>
              <a:t>Vortrag 1: Burnout – Epidemie unserer Zeit? Eine Begriffsbestimmung.</a:t>
            </a:r>
            <a:br>
              <a:rPr lang="de-CH" sz="2400" dirty="0"/>
            </a:br>
            <a:r>
              <a:rPr lang="de-CH" sz="2400" dirty="0"/>
              <a:t>	</a:t>
            </a:r>
          </a:p>
          <a:p>
            <a:pPr>
              <a:lnSpc>
                <a:spcPct val="90000"/>
              </a:lnSpc>
            </a:pPr>
            <a:r>
              <a:rPr lang="de-CH" sz="2400" dirty="0" smtClean="0"/>
              <a:t>Vortrag 2: </a:t>
            </a:r>
            <a:r>
              <a:rPr lang="de-CH" sz="2400" dirty="0"/>
              <a:t>Vier Faktoren bei Burnout</a:t>
            </a:r>
          </a:p>
          <a:p>
            <a:pPr>
              <a:lnSpc>
                <a:spcPct val="90000"/>
              </a:lnSpc>
              <a:buFont typeface="Wingdings" pitchFamily="2" charset="2"/>
              <a:buNone/>
            </a:pPr>
            <a:r>
              <a:rPr lang="de-CH" sz="2400" dirty="0"/>
              <a:t>		</a:t>
            </a:r>
          </a:p>
          <a:p>
            <a:pPr>
              <a:lnSpc>
                <a:spcPct val="90000"/>
              </a:lnSpc>
            </a:pPr>
            <a:r>
              <a:rPr lang="de-CH" sz="2400" dirty="0"/>
              <a:t>Vortrag 3: </a:t>
            </a:r>
            <a:r>
              <a:rPr lang="de-CH" sz="2400" dirty="0" smtClean="0"/>
              <a:t>Sekundärtraumatisierung als Risiko in der Therapie</a:t>
            </a:r>
            <a:endParaRPr lang="de-CH" sz="2400" dirty="0"/>
          </a:p>
          <a:p>
            <a:pPr>
              <a:lnSpc>
                <a:spcPct val="90000"/>
              </a:lnSpc>
            </a:pPr>
            <a:endParaRPr lang="de-CH" sz="2400" dirty="0"/>
          </a:p>
          <a:p>
            <a:pPr>
              <a:lnSpc>
                <a:spcPct val="90000"/>
              </a:lnSpc>
            </a:pPr>
            <a:r>
              <a:rPr lang="de-CH" sz="2400" dirty="0"/>
              <a:t>Vortrag 4</a:t>
            </a:r>
            <a:r>
              <a:rPr lang="de-CH" sz="2400" dirty="0" smtClean="0"/>
              <a:t>: Burnout-Geschichten </a:t>
            </a:r>
            <a:r>
              <a:rPr lang="de-CH" sz="2400" dirty="0"/>
              <a:t>in der Bibel – Was können wir für unser Leben lernen? Wege zur Heilung.</a:t>
            </a:r>
            <a:endParaRPr lang="de-DE" sz="2400" dirty="0"/>
          </a:p>
        </p:txBody>
      </p:sp>
    </p:spTree>
    <p:extLst>
      <p:ext uri="{BB962C8B-B14F-4D97-AF65-F5344CB8AC3E}">
        <p14:creationId xmlns:p14="http://schemas.microsoft.com/office/powerpoint/2010/main" val="38597748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de-DE"/>
              <a:t>GRUPPENDISKUSSION</a:t>
            </a:r>
          </a:p>
        </p:txBody>
      </p:sp>
      <p:sp>
        <p:nvSpPr>
          <p:cNvPr id="171015" name="Rectangle 7"/>
          <p:cNvSpPr>
            <a:spLocks noGrp="1" noChangeArrowheads="1"/>
          </p:cNvSpPr>
          <p:nvPr>
            <p:ph type="body" sz="half" idx="1"/>
          </p:nvPr>
        </p:nvSpPr>
        <p:spPr/>
        <p:txBody>
          <a:bodyPr/>
          <a:lstStyle/>
          <a:p>
            <a:r>
              <a:rPr lang="de-DE"/>
              <a:t>Was kennzeichnet meinen </a:t>
            </a:r>
            <a:br>
              <a:rPr lang="de-DE"/>
            </a:br>
            <a:r>
              <a:rPr lang="de-DE"/>
              <a:t>Arbeitsplatz?</a:t>
            </a:r>
          </a:p>
          <a:p>
            <a:r>
              <a:rPr lang="de-DE"/>
              <a:t>Welche Faktoren machen ihn stressig?</a:t>
            </a:r>
          </a:p>
        </p:txBody>
      </p:sp>
      <p:sp>
        <p:nvSpPr>
          <p:cNvPr id="171016" name="Rectangle 8"/>
          <p:cNvSpPr>
            <a:spLocks noGrp="1" noChangeArrowheads="1"/>
          </p:cNvSpPr>
          <p:nvPr>
            <p:ph type="body" sz="half" idx="2"/>
          </p:nvPr>
        </p:nvSpPr>
        <p:spPr/>
        <p:txBody>
          <a:bodyPr/>
          <a:lstStyle/>
          <a:p>
            <a:endParaRPr lang="de-DE"/>
          </a:p>
        </p:txBody>
      </p:sp>
      <p:sp>
        <p:nvSpPr>
          <p:cNvPr id="171012" name="AutoShape 4"/>
          <p:cNvSpPr>
            <a:spLocks noChangeArrowheads="1"/>
          </p:cNvSpPr>
          <p:nvPr/>
        </p:nvSpPr>
        <p:spPr bwMode="auto">
          <a:xfrm>
            <a:off x="4860925" y="2565400"/>
            <a:ext cx="4555430" cy="2160588"/>
          </a:xfrm>
          <a:prstGeom prst="irregularSeal1">
            <a:avLst/>
          </a:prstGeom>
          <a:solidFill>
            <a:srgbClr val="FFCC00"/>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a:t>Zusammentragen</a:t>
            </a:r>
          </a:p>
        </p:txBody>
      </p:sp>
    </p:spTree>
    <p:extLst>
      <p:ext uri="{BB962C8B-B14F-4D97-AF65-F5344CB8AC3E}">
        <p14:creationId xmlns:p14="http://schemas.microsoft.com/office/powerpoint/2010/main" val="34670124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de-CH"/>
              <a:t>Tragen Sie zusammen</a:t>
            </a:r>
          </a:p>
        </p:txBody>
      </p:sp>
      <p:sp>
        <p:nvSpPr>
          <p:cNvPr id="165891" name="Rectangle 3"/>
          <p:cNvSpPr>
            <a:spLocks noGrp="1" noChangeArrowheads="1"/>
          </p:cNvSpPr>
          <p:nvPr>
            <p:ph type="body" idx="1"/>
          </p:nvPr>
        </p:nvSpPr>
        <p:spPr/>
        <p:txBody>
          <a:bodyPr/>
          <a:lstStyle/>
          <a:p>
            <a:r>
              <a:rPr lang="de-DE"/>
              <a:t>Woran merkt man bei Mitarbeiterinnen und Mitarbeitern, dass sie am Limit sind?</a:t>
            </a:r>
          </a:p>
          <a:p>
            <a:endParaRPr lang="de-DE"/>
          </a:p>
          <a:p>
            <a:endParaRPr lang="de-CH"/>
          </a:p>
        </p:txBody>
      </p:sp>
      <p:sp>
        <p:nvSpPr>
          <p:cNvPr id="165892" name="AutoShape 4"/>
          <p:cNvSpPr>
            <a:spLocks noChangeArrowheads="1"/>
          </p:cNvSpPr>
          <p:nvPr/>
        </p:nvSpPr>
        <p:spPr bwMode="auto">
          <a:xfrm>
            <a:off x="3559616" y="3141664"/>
            <a:ext cx="5051648" cy="2160587"/>
          </a:xfrm>
          <a:prstGeom prst="irregularSeal1">
            <a:avLst/>
          </a:prstGeom>
          <a:solidFill>
            <a:srgbClr val="FFCC00"/>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a:t>Zusammentragen</a:t>
            </a:r>
          </a:p>
        </p:txBody>
      </p:sp>
    </p:spTree>
    <p:extLst>
      <p:ext uri="{BB962C8B-B14F-4D97-AF65-F5344CB8AC3E}">
        <p14:creationId xmlns:p14="http://schemas.microsoft.com/office/powerpoint/2010/main" val="41464615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Grp="1" noChangeArrowheads="1"/>
          </p:cNvSpPr>
          <p:nvPr>
            <p:ph type="title"/>
          </p:nvPr>
        </p:nvSpPr>
        <p:spPr/>
        <p:txBody>
          <a:bodyPr/>
          <a:lstStyle/>
          <a:p>
            <a:r>
              <a:rPr lang="de-DE" sz="3200" dirty="0">
                <a:solidFill>
                  <a:srgbClr val="000099"/>
                </a:solidFill>
              </a:rPr>
              <a:t>Anzeichen für Burnout am Arbeitsplatz</a:t>
            </a:r>
            <a:endParaRPr lang="de-CH" sz="3200" dirty="0">
              <a:solidFill>
                <a:srgbClr val="000099"/>
              </a:solidFill>
            </a:endParaRPr>
          </a:p>
        </p:txBody>
      </p:sp>
      <p:sp>
        <p:nvSpPr>
          <p:cNvPr id="2" name="Inhaltsplatzhalter 1"/>
          <p:cNvSpPr>
            <a:spLocks noGrp="1"/>
          </p:cNvSpPr>
          <p:nvPr>
            <p:ph idx="1"/>
          </p:nvPr>
        </p:nvSpPr>
        <p:spPr/>
        <p:txBody>
          <a:bodyPr/>
          <a:lstStyle/>
          <a:p>
            <a:r>
              <a:rPr lang="de-CH" dirty="0" smtClean="0"/>
              <a:t>Klagen über Arbeitsunlust und Überforderung</a:t>
            </a:r>
          </a:p>
          <a:p>
            <a:r>
              <a:rPr lang="de-CH" dirty="0" smtClean="0"/>
              <a:t>keine neuen Ideen und Projekte, die die Person früher auszeichneten</a:t>
            </a:r>
          </a:p>
          <a:p>
            <a:r>
              <a:rPr lang="de-CH" dirty="0" smtClean="0"/>
              <a:t>Negative Grundeinstellung, Dienst nach Vorschrift</a:t>
            </a:r>
          </a:p>
          <a:p>
            <a:r>
              <a:rPr lang="de-CH" dirty="0" smtClean="0"/>
              <a:t>Widerstand gegen Veränderungen</a:t>
            </a:r>
          </a:p>
          <a:p>
            <a:r>
              <a:rPr lang="de-CH" dirty="0" smtClean="0"/>
              <a:t>weniger Kontakt mit Kollegen</a:t>
            </a:r>
          </a:p>
          <a:p>
            <a:r>
              <a:rPr lang="de-CH" dirty="0" smtClean="0"/>
              <a:t>vermehrt krankheitsbedingte Absenzen</a:t>
            </a:r>
          </a:p>
          <a:p>
            <a:r>
              <a:rPr lang="de-CH" dirty="0" smtClean="0"/>
              <a:t>„innere Kündigung“</a:t>
            </a:r>
          </a:p>
        </p:txBody>
      </p:sp>
    </p:spTree>
    <p:extLst>
      <p:ext uri="{BB962C8B-B14F-4D97-AF65-F5344CB8AC3E}">
        <p14:creationId xmlns:p14="http://schemas.microsoft.com/office/powerpoint/2010/main" val="18582536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2"/>
          <p:cNvSpPr txBox="1">
            <a:spLocks noChangeArrowheads="1"/>
          </p:cNvSpPr>
          <p:nvPr/>
        </p:nvSpPr>
        <p:spPr bwMode="auto">
          <a:xfrm>
            <a:off x="1296247" y="457200"/>
            <a:ext cx="8506619"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3600">
                <a:solidFill>
                  <a:srgbClr val="CC0000"/>
                </a:solidFill>
                <a:latin typeface="Tahoma" pitchFamily="34" charset="0"/>
              </a:rPr>
              <a:t>Vier Bereiche</a:t>
            </a:r>
            <a:endParaRPr lang="de-DE" sz="3600" b="1">
              <a:solidFill>
                <a:srgbClr val="CC0000"/>
              </a:solidFill>
              <a:latin typeface="Tahoma" pitchFamily="34" charset="0"/>
            </a:endParaRPr>
          </a:p>
        </p:txBody>
      </p:sp>
      <p:sp>
        <p:nvSpPr>
          <p:cNvPr id="137219" name="Line 3"/>
          <p:cNvSpPr>
            <a:spLocks noChangeShapeType="1"/>
          </p:cNvSpPr>
          <p:nvPr/>
        </p:nvSpPr>
        <p:spPr bwMode="auto">
          <a:xfrm>
            <a:off x="1458277" y="1143000"/>
            <a:ext cx="7939511" cy="0"/>
          </a:xfrm>
          <a:prstGeom prst="line">
            <a:avLst/>
          </a:prstGeom>
          <a:noFill/>
          <a:ln w="381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37220" name="Oval 4"/>
          <p:cNvSpPr>
            <a:spLocks noChangeArrowheads="1"/>
          </p:cNvSpPr>
          <p:nvPr/>
        </p:nvSpPr>
        <p:spPr bwMode="auto">
          <a:xfrm>
            <a:off x="1875170" y="3789363"/>
            <a:ext cx="3483663" cy="2362200"/>
          </a:xfrm>
          <a:prstGeom prst="ellipse">
            <a:avLst/>
          </a:pr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b="1">
                <a:latin typeface="Tahoma" pitchFamily="34" charset="0"/>
              </a:rPr>
              <a:t>Persönlichkeit</a:t>
            </a:r>
            <a:endParaRPr lang="de-DE">
              <a:latin typeface="Tahoma" pitchFamily="34" charset="0"/>
            </a:endParaRPr>
          </a:p>
          <a:p>
            <a:pPr algn="ctr"/>
            <a:r>
              <a:rPr lang="de-DE">
                <a:latin typeface="Tahoma" pitchFamily="34" charset="0"/>
              </a:rPr>
              <a:t>Grundhaltung</a:t>
            </a:r>
          </a:p>
        </p:txBody>
      </p:sp>
      <p:sp>
        <p:nvSpPr>
          <p:cNvPr id="137221" name="Oval 5"/>
          <p:cNvSpPr>
            <a:spLocks noChangeArrowheads="1"/>
          </p:cNvSpPr>
          <p:nvPr/>
        </p:nvSpPr>
        <p:spPr bwMode="auto">
          <a:xfrm>
            <a:off x="1875170" y="1844675"/>
            <a:ext cx="3483663" cy="2362200"/>
          </a:xfrm>
          <a:prstGeom prst="ellipse">
            <a:avLst/>
          </a:prstGeom>
          <a:solidFill>
            <a:srgbClr val="EAEAEA"/>
          </a:solidFill>
          <a:ln>
            <a:noFill/>
          </a:ln>
          <a:effectLst/>
          <a:extLst>
            <a:ext uri="{91240B29-F687-4F45-9708-019B960494DF}">
              <a14:hiddenLine xmlns:a14="http://schemas.microsoft.com/office/drawing/2010/main" w="9525">
                <a:solidFill>
                  <a:srgbClr val="EAEAEA"/>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atin typeface="Tahoma" pitchFamily="34" charset="0"/>
              </a:rPr>
              <a:t>Faktoren am</a:t>
            </a:r>
            <a:br>
              <a:rPr lang="de-DE">
                <a:latin typeface="Tahoma" pitchFamily="34" charset="0"/>
              </a:rPr>
            </a:br>
            <a:r>
              <a:rPr lang="de-DE" b="1">
                <a:latin typeface="Tahoma" pitchFamily="34" charset="0"/>
              </a:rPr>
              <a:t>Arbeitsplatz</a:t>
            </a:r>
            <a:endParaRPr lang="de-DE">
              <a:latin typeface="Tahoma" pitchFamily="34" charset="0"/>
            </a:endParaRPr>
          </a:p>
        </p:txBody>
      </p:sp>
      <p:sp>
        <p:nvSpPr>
          <p:cNvPr id="137222" name="Oval 6"/>
          <p:cNvSpPr>
            <a:spLocks noChangeArrowheads="1"/>
          </p:cNvSpPr>
          <p:nvPr/>
        </p:nvSpPr>
        <p:spPr bwMode="auto">
          <a:xfrm>
            <a:off x="5103971" y="1828800"/>
            <a:ext cx="3483663" cy="2362200"/>
          </a:xfrm>
          <a:prstGeom prst="ellipse">
            <a:avLst/>
          </a:prstGeom>
          <a:solidFill>
            <a:srgbClr val="CCFF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b="1">
                <a:latin typeface="Tahoma" pitchFamily="34" charset="0"/>
              </a:rPr>
              <a:t>Privatleben</a:t>
            </a:r>
            <a:endParaRPr lang="de-DE">
              <a:latin typeface="Tahoma" pitchFamily="34" charset="0"/>
            </a:endParaRPr>
          </a:p>
          <a:p>
            <a:pPr algn="ctr"/>
            <a:r>
              <a:rPr lang="de-DE">
                <a:latin typeface="Tahoma" pitchFamily="34" charset="0"/>
              </a:rPr>
              <a:t>Partnerschaft</a:t>
            </a:r>
          </a:p>
          <a:p>
            <a:pPr algn="ctr"/>
            <a:r>
              <a:rPr lang="de-DE">
                <a:latin typeface="Tahoma" pitchFamily="34" charset="0"/>
              </a:rPr>
              <a:t>Beziehungen</a:t>
            </a:r>
          </a:p>
        </p:txBody>
      </p:sp>
      <p:sp>
        <p:nvSpPr>
          <p:cNvPr id="137223" name="Oval 7"/>
          <p:cNvSpPr>
            <a:spLocks noChangeArrowheads="1"/>
          </p:cNvSpPr>
          <p:nvPr/>
        </p:nvSpPr>
        <p:spPr bwMode="auto">
          <a:xfrm>
            <a:off x="5014517" y="3860800"/>
            <a:ext cx="3483663" cy="2362200"/>
          </a:xfrm>
          <a:prstGeom prst="ellipse">
            <a:avLst/>
          </a:pr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b="1">
                <a:solidFill>
                  <a:schemeClr val="bg1"/>
                </a:solidFill>
                <a:latin typeface="Tahoma" pitchFamily="34" charset="0"/>
              </a:rPr>
              <a:t>Gesundheit</a:t>
            </a:r>
            <a:endParaRPr lang="de-DE">
              <a:solidFill>
                <a:schemeClr val="bg1"/>
              </a:solidFill>
              <a:latin typeface="Tahoma" pitchFamily="34" charset="0"/>
            </a:endParaRPr>
          </a:p>
          <a:p>
            <a:pPr algn="ctr"/>
            <a:r>
              <a:rPr lang="de-DE">
                <a:solidFill>
                  <a:schemeClr val="bg1"/>
                </a:solidFill>
                <a:latin typeface="Tahoma" pitchFamily="34" charset="0"/>
              </a:rPr>
              <a:t>körperliche</a:t>
            </a:r>
          </a:p>
          <a:p>
            <a:pPr algn="ctr"/>
            <a:r>
              <a:rPr lang="de-DE">
                <a:solidFill>
                  <a:schemeClr val="bg1"/>
                </a:solidFill>
                <a:latin typeface="Tahoma" pitchFamily="34" charset="0"/>
              </a:rPr>
              <a:t>Fitness</a:t>
            </a:r>
          </a:p>
        </p:txBody>
      </p:sp>
      <p:sp>
        <p:nvSpPr>
          <p:cNvPr id="137224" name="AutoShape 8"/>
          <p:cNvSpPr>
            <a:spLocks noChangeArrowheads="1"/>
          </p:cNvSpPr>
          <p:nvPr/>
        </p:nvSpPr>
        <p:spPr bwMode="auto">
          <a:xfrm>
            <a:off x="4536863" y="3505200"/>
            <a:ext cx="1296247" cy="1066800"/>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Tree>
    <p:extLst>
      <p:ext uri="{BB962C8B-B14F-4D97-AF65-F5344CB8AC3E}">
        <p14:creationId xmlns:p14="http://schemas.microsoft.com/office/powerpoint/2010/main" val="4226998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7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2"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CH" dirty="0" smtClean="0"/>
              <a:t>Stressoren in Familie und Freizeit</a:t>
            </a:r>
            <a:endParaRPr lang="de-CH" dirty="0"/>
          </a:p>
        </p:txBody>
      </p:sp>
      <p:sp>
        <p:nvSpPr>
          <p:cNvPr id="7" name="Inhaltsplatzhalter 6"/>
          <p:cNvSpPr>
            <a:spLocks noGrp="1"/>
          </p:cNvSpPr>
          <p:nvPr>
            <p:ph idx="1"/>
          </p:nvPr>
        </p:nvSpPr>
        <p:spPr/>
        <p:txBody>
          <a:bodyPr/>
          <a:lstStyle/>
          <a:p>
            <a:r>
              <a:rPr lang="de-CH" dirty="0" smtClean="0"/>
              <a:t>Konflikte mit Partner / Partnerin</a:t>
            </a:r>
          </a:p>
          <a:p>
            <a:r>
              <a:rPr lang="de-CH" dirty="0" smtClean="0"/>
              <a:t>Konflikte mit Kindern</a:t>
            </a:r>
          </a:p>
          <a:p>
            <a:r>
              <a:rPr lang="de-CH" dirty="0" smtClean="0"/>
              <a:t>Konflikte mit Freunden</a:t>
            </a:r>
          </a:p>
          <a:p>
            <a:r>
              <a:rPr lang="de-CH" dirty="0" smtClean="0"/>
              <a:t>Mehrfachbelastungen (Haushalt / Erziehung / Beruf) – beachte auch bei Singles.</a:t>
            </a:r>
          </a:p>
          <a:p>
            <a:r>
              <a:rPr lang="de-CH" dirty="0" smtClean="0"/>
              <a:t>Mangel an Kontaktmöglichkeiten</a:t>
            </a:r>
          </a:p>
          <a:p>
            <a:r>
              <a:rPr lang="de-CH" dirty="0" smtClean="0"/>
              <a:t>Aufgeben von Hobbys oder sportlichen Aktivitäten</a:t>
            </a:r>
          </a:p>
          <a:p>
            <a:r>
              <a:rPr lang="de-CH" dirty="0" smtClean="0"/>
              <a:t>Vernachlässigung des Privatlebens</a:t>
            </a:r>
          </a:p>
          <a:p>
            <a:endParaRPr lang="de-CH" dirty="0"/>
          </a:p>
        </p:txBody>
      </p:sp>
    </p:spTree>
    <p:extLst>
      <p:ext uri="{BB962C8B-B14F-4D97-AF65-F5344CB8AC3E}">
        <p14:creationId xmlns:p14="http://schemas.microsoft.com/office/powerpoint/2010/main" val="29617654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2"/>
          <p:cNvSpPr txBox="1">
            <a:spLocks noChangeArrowheads="1"/>
          </p:cNvSpPr>
          <p:nvPr/>
        </p:nvSpPr>
        <p:spPr bwMode="auto">
          <a:xfrm>
            <a:off x="1296247" y="457200"/>
            <a:ext cx="8506619"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3600">
                <a:solidFill>
                  <a:srgbClr val="CC0000"/>
                </a:solidFill>
                <a:latin typeface="Tahoma" pitchFamily="34" charset="0"/>
              </a:rPr>
              <a:t>Vier Bereiche</a:t>
            </a:r>
            <a:endParaRPr lang="de-DE" sz="3600" b="1">
              <a:solidFill>
                <a:srgbClr val="CC0000"/>
              </a:solidFill>
              <a:latin typeface="Tahoma" pitchFamily="34" charset="0"/>
            </a:endParaRPr>
          </a:p>
        </p:txBody>
      </p:sp>
      <p:sp>
        <p:nvSpPr>
          <p:cNvPr id="141315" name="Line 3"/>
          <p:cNvSpPr>
            <a:spLocks noChangeShapeType="1"/>
          </p:cNvSpPr>
          <p:nvPr/>
        </p:nvSpPr>
        <p:spPr bwMode="auto">
          <a:xfrm>
            <a:off x="1458277" y="1143000"/>
            <a:ext cx="7939511" cy="0"/>
          </a:xfrm>
          <a:prstGeom prst="line">
            <a:avLst/>
          </a:prstGeom>
          <a:noFill/>
          <a:ln w="381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41316" name="Oval 4"/>
          <p:cNvSpPr>
            <a:spLocks noChangeArrowheads="1"/>
          </p:cNvSpPr>
          <p:nvPr/>
        </p:nvSpPr>
        <p:spPr bwMode="auto">
          <a:xfrm>
            <a:off x="1863355" y="3810000"/>
            <a:ext cx="3483663" cy="2362200"/>
          </a:xfrm>
          <a:prstGeom prst="ellipse">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b="1">
                <a:latin typeface="Tahoma" pitchFamily="34" charset="0"/>
              </a:rPr>
              <a:t>Persönlichkeit</a:t>
            </a:r>
            <a:endParaRPr lang="de-DE">
              <a:latin typeface="Tahoma" pitchFamily="34" charset="0"/>
            </a:endParaRPr>
          </a:p>
          <a:p>
            <a:pPr algn="ctr"/>
            <a:r>
              <a:rPr lang="de-DE">
                <a:latin typeface="Tahoma" pitchFamily="34" charset="0"/>
              </a:rPr>
              <a:t>Grundhaltung</a:t>
            </a:r>
          </a:p>
        </p:txBody>
      </p:sp>
      <p:sp>
        <p:nvSpPr>
          <p:cNvPr id="141317" name="Oval 5"/>
          <p:cNvSpPr>
            <a:spLocks noChangeArrowheads="1"/>
          </p:cNvSpPr>
          <p:nvPr/>
        </p:nvSpPr>
        <p:spPr bwMode="auto">
          <a:xfrm>
            <a:off x="1875170" y="1844675"/>
            <a:ext cx="3483663" cy="2362200"/>
          </a:xfrm>
          <a:prstGeom prst="ellipse">
            <a:avLst/>
          </a:pr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atin typeface="Tahoma" pitchFamily="34" charset="0"/>
              </a:rPr>
              <a:t>Faktoren am</a:t>
            </a:r>
            <a:br>
              <a:rPr lang="de-DE">
                <a:latin typeface="Tahoma" pitchFamily="34" charset="0"/>
              </a:rPr>
            </a:br>
            <a:r>
              <a:rPr lang="de-DE" b="1">
                <a:latin typeface="Tahoma" pitchFamily="34" charset="0"/>
              </a:rPr>
              <a:t>Arbeitsplatz</a:t>
            </a:r>
            <a:endParaRPr lang="de-DE">
              <a:latin typeface="Tahoma" pitchFamily="34" charset="0"/>
            </a:endParaRPr>
          </a:p>
        </p:txBody>
      </p:sp>
      <p:sp>
        <p:nvSpPr>
          <p:cNvPr id="141318" name="Oval 6"/>
          <p:cNvSpPr>
            <a:spLocks noChangeArrowheads="1"/>
          </p:cNvSpPr>
          <p:nvPr/>
        </p:nvSpPr>
        <p:spPr bwMode="auto">
          <a:xfrm>
            <a:off x="5090469" y="1844675"/>
            <a:ext cx="3483663" cy="2362200"/>
          </a:xfrm>
          <a:prstGeom prst="ellipse">
            <a:avLst/>
          </a:pr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b="1">
                <a:latin typeface="Tahoma" pitchFamily="34" charset="0"/>
              </a:rPr>
              <a:t>Privatleben</a:t>
            </a:r>
            <a:endParaRPr lang="de-DE">
              <a:latin typeface="Tahoma" pitchFamily="34" charset="0"/>
            </a:endParaRPr>
          </a:p>
          <a:p>
            <a:pPr algn="ctr"/>
            <a:r>
              <a:rPr lang="de-DE">
                <a:latin typeface="Tahoma" pitchFamily="34" charset="0"/>
              </a:rPr>
              <a:t>Partnerschaft</a:t>
            </a:r>
          </a:p>
          <a:p>
            <a:pPr algn="ctr"/>
            <a:r>
              <a:rPr lang="de-DE">
                <a:latin typeface="Tahoma" pitchFamily="34" charset="0"/>
              </a:rPr>
              <a:t>Beziehungen</a:t>
            </a:r>
          </a:p>
        </p:txBody>
      </p:sp>
      <p:sp>
        <p:nvSpPr>
          <p:cNvPr id="141319" name="Oval 7"/>
          <p:cNvSpPr>
            <a:spLocks noChangeArrowheads="1"/>
          </p:cNvSpPr>
          <p:nvPr/>
        </p:nvSpPr>
        <p:spPr bwMode="auto">
          <a:xfrm>
            <a:off x="5014517" y="3860800"/>
            <a:ext cx="3483663" cy="2362200"/>
          </a:xfrm>
          <a:prstGeom prst="ellipse">
            <a:avLst/>
          </a:pr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b="1">
                <a:solidFill>
                  <a:schemeClr val="bg1"/>
                </a:solidFill>
                <a:latin typeface="Tahoma" pitchFamily="34" charset="0"/>
              </a:rPr>
              <a:t>Gesundheit</a:t>
            </a:r>
            <a:endParaRPr lang="de-DE">
              <a:solidFill>
                <a:schemeClr val="bg1"/>
              </a:solidFill>
              <a:latin typeface="Tahoma" pitchFamily="34" charset="0"/>
            </a:endParaRPr>
          </a:p>
          <a:p>
            <a:pPr algn="ctr"/>
            <a:r>
              <a:rPr lang="de-DE">
                <a:solidFill>
                  <a:schemeClr val="bg1"/>
                </a:solidFill>
                <a:latin typeface="Tahoma" pitchFamily="34" charset="0"/>
              </a:rPr>
              <a:t>körperliche</a:t>
            </a:r>
          </a:p>
          <a:p>
            <a:pPr algn="ctr"/>
            <a:r>
              <a:rPr lang="de-DE">
                <a:solidFill>
                  <a:schemeClr val="bg1"/>
                </a:solidFill>
                <a:latin typeface="Tahoma" pitchFamily="34" charset="0"/>
              </a:rPr>
              <a:t>Fitness</a:t>
            </a:r>
          </a:p>
        </p:txBody>
      </p:sp>
      <p:sp>
        <p:nvSpPr>
          <p:cNvPr id="141320" name="AutoShape 8"/>
          <p:cNvSpPr>
            <a:spLocks noChangeArrowheads="1"/>
          </p:cNvSpPr>
          <p:nvPr/>
        </p:nvSpPr>
        <p:spPr bwMode="auto">
          <a:xfrm>
            <a:off x="4536863" y="3505200"/>
            <a:ext cx="1296247" cy="1066800"/>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Tree>
    <p:extLst>
      <p:ext uri="{BB962C8B-B14F-4D97-AF65-F5344CB8AC3E}">
        <p14:creationId xmlns:p14="http://schemas.microsoft.com/office/powerpoint/2010/main" val="3401508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41316"/>
                                        </p:tgtEl>
                                        <p:attrNameLst>
                                          <p:attrName>style.visibility</p:attrName>
                                        </p:attrNameLst>
                                      </p:cBhvr>
                                      <p:to>
                                        <p:strVal val="visible"/>
                                      </p:to>
                                    </p:set>
                                    <p:anim calcmode="lin" valueType="num">
                                      <p:cBhvr additive="base">
                                        <p:cTn id="7" dur="500" fill="hold"/>
                                        <p:tgtEl>
                                          <p:spTgt spid="141316"/>
                                        </p:tgtEl>
                                        <p:attrNameLst>
                                          <p:attrName>ppt_x</p:attrName>
                                        </p:attrNameLst>
                                      </p:cBhvr>
                                      <p:tavLst>
                                        <p:tav tm="0">
                                          <p:val>
                                            <p:strVal val="0-#ppt_w/2"/>
                                          </p:val>
                                        </p:tav>
                                        <p:tav tm="100000">
                                          <p:val>
                                            <p:strVal val="#ppt_x"/>
                                          </p:val>
                                        </p:tav>
                                      </p:tavLst>
                                    </p:anim>
                                    <p:anim calcmode="lin" valueType="num">
                                      <p:cBhvr additive="base">
                                        <p:cTn id="8" dur="500" fill="hold"/>
                                        <p:tgtEl>
                                          <p:spTgt spid="141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de-CH"/>
              <a:t>Gefährliche Persönlichkeitsmuster</a:t>
            </a:r>
          </a:p>
        </p:txBody>
      </p:sp>
      <p:sp>
        <p:nvSpPr>
          <p:cNvPr id="152579" name="Rectangle 3"/>
          <p:cNvSpPr>
            <a:spLocks noGrp="1" noChangeArrowheads="1"/>
          </p:cNvSpPr>
          <p:nvPr>
            <p:ph type="body" idx="1"/>
          </p:nvPr>
        </p:nvSpPr>
        <p:spPr/>
        <p:txBody>
          <a:bodyPr/>
          <a:lstStyle/>
          <a:p>
            <a:pPr>
              <a:lnSpc>
                <a:spcPct val="80000"/>
              </a:lnSpc>
            </a:pPr>
            <a:r>
              <a:rPr lang="de-CH" sz="2400"/>
              <a:t>Hohes persönliches Engagement im täglichen Umgang mit anderen Menschen.</a:t>
            </a:r>
          </a:p>
          <a:p>
            <a:pPr>
              <a:lnSpc>
                <a:spcPct val="80000"/>
              </a:lnSpc>
            </a:pPr>
            <a:r>
              <a:rPr lang="de-CH" sz="2400"/>
              <a:t>Hoher Anspruch an sich selbst: «Ich will gut sein – Ich will erfolgreich sein – Ich will es den andern zeigen!» – «Geht nicht gibt’s nicht!»</a:t>
            </a:r>
          </a:p>
          <a:p>
            <a:pPr>
              <a:lnSpc>
                <a:spcPct val="80000"/>
              </a:lnSpc>
            </a:pPr>
            <a:r>
              <a:rPr lang="de-CH" sz="2400"/>
              <a:t>Gefühl der Unentbehrlichkeit: «Ohne mich geht es nicht!»</a:t>
            </a:r>
          </a:p>
          <a:p>
            <a:pPr>
              <a:lnSpc>
                <a:spcPct val="80000"/>
              </a:lnSpc>
            </a:pPr>
            <a:r>
              <a:rPr lang="de-CH" sz="2400"/>
              <a:t>Hohe Sensibilität für Mitarbeiter und Situationen.</a:t>
            </a:r>
          </a:p>
          <a:p>
            <a:pPr>
              <a:lnSpc>
                <a:spcPct val="80000"/>
              </a:lnSpc>
            </a:pPr>
            <a:r>
              <a:rPr lang="de-CH" sz="2400"/>
              <a:t>Ethisches Verantwortungsgefühl: «Ich kann sie doch nicht im Stich lassen!»</a:t>
            </a:r>
          </a:p>
          <a:p>
            <a:pPr>
              <a:lnSpc>
                <a:spcPct val="80000"/>
              </a:lnSpc>
            </a:pPr>
            <a:r>
              <a:rPr lang="de-CH" sz="2400"/>
              <a:t>Schlechte Abgrenzungsfähigkeit.</a:t>
            </a:r>
          </a:p>
          <a:p>
            <a:pPr>
              <a:lnSpc>
                <a:spcPct val="80000"/>
              </a:lnSpc>
            </a:pPr>
            <a:r>
              <a:rPr lang="de-CH" sz="2400"/>
              <a:t>Labiles Selbstwertgefühl.</a:t>
            </a:r>
          </a:p>
        </p:txBody>
      </p:sp>
    </p:spTree>
    <p:extLst>
      <p:ext uri="{BB962C8B-B14F-4D97-AF65-F5344CB8AC3E}">
        <p14:creationId xmlns:p14="http://schemas.microsoft.com/office/powerpoint/2010/main" val="28680394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de-CH"/>
              <a:t>Das Helfersyndrom</a:t>
            </a:r>
          </a:p>
        </p:txBody>
      </p:sp>
      <p:sp>
        <p:nvSpPr>
          <p:cNvPr id="157701" name="Rectangle 5"/>
          <p:cNvSpPr>
            <a:spLocks noGrp="1" noChangeArrowheads="1"/>
          </p:cNvSpPr>
          <p:nvPr>
            <p:ph type="body" sz="half" idx="2"/>
          </p:nvPr>
        </p:nvSpPr>
        <p:spPr/>
        <p:txBody>
          <a:bodyPr/>
          <a:lstStyle/>
          <a:p>
            <a:pPr marL="0" indent="0">
              <a:lnSpc>
                <a:spcPct val="90000"/>
              </a:lnSpc>
              <a:buFont typeface="Wingdings" pitchFamily="2" charset="2"/>
              <a:buNone/>
            </a:pPr>
            <a:r>
              <a:rPr lang="de-CH" sz="2000" dirty="0"/>
              <a:t>Personen mit dem Helfersyndrom versuchen, ihr labiles Selbstwertgefühl durch die Aufopferung an eine grosse Aufgabe und der damit verbundenen Dankbarkeit vieler Hilfsempfänger zu stabilisieren. Nach Wolfgang Schmidbauer sind Helfer mit dieser Persönlichkeitsstruktur besonders gefährdet, da ihr emotionelles Defizit und somit ihr Bedürfnis nach Zuwendung so gross ist, dass es kaum gestillt werden kann. </a:t>
            </a:r>
          </a:p>
          <a:p>
            <a:pPr marL="0" indent="0">
              <a:lnSpc>
                <a:spcPct val="90000"/>
              </a:lnSpc>
            </a:pPr>
            <a:endParaRPr lang="de-CH" sz="2000" dirty="0"/>
          </a:p>
        </p:txBody>
      </p:sp>
      <p:pic>
        <p:nvPicPr>
          <p:cNvPr id="157702" name="Picture 6" descr="Pflege1-Quelle_AOK_Mediendienst"/>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492035" y="1700213"/>
            <a:ext cx="3900555" cy="2482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185287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de-CH"/>
              <a:t>Typ-A Verhalten</a:t>
            </a:r>
          </a:p>
        </p:txBody>
      </p:sp>
      <p:sp>
        <p:nvSpPr>
          <p:cNvPr id="162819" name="Rectangle 3"/>
          <p:cNvSpPr>
            <a:spLocks noGrp="1" noChangeArrowheads="1"/>
          </p:cNvSpPr>
          <p:nvPr>
            <p:ph type="body" idx="1"/>
          </p:nvPr>
        </p:nvSpPr>
        <p:spPr/>
        <p:txBody>
          <a:bodyPr/>
          <a:lstStyle/>
          <a:p>
            <a:pPr>
              <a:lnSpc>
                <a:spcPct val="90000"/>
              </a:lnSpc>
            </a:pPr>
            <a:r>
              <a:rPr lang="de-CH" sz="2400"/>
              <a:t>Starke Wettbewerbsorientierung: diszipliniert, tüchtig, verantwortungsbewusst, dominierend, aggressiv, vielleicht sogar feindselig.</a:t>
            </a:r>
          </a:p>
          <a:p>
            <a:pPr>
              <a:lnSpc>
                <a:spcPct val="90000"/>
              </a:lnSpc>
            </a:pPr>
            <a:r>
              <a:rPr lang="de-CH" sz="2400"/>
              <a:t>Neigung zu extremer Verausgabung: verspannt, überlastet, gestresst, immer in Zeitnot, ungeduldig.</a:t>
            </a:r>
          </a:p>
          <a:p>
            <a:pPr>
              <a:lnSpc>
                <a:spcPct val="90000"/>
              </a:lnSpc>
            </a:pPr>
            <a:r>
              <a:rPr lang="de-CH" sz="2400"/>
              <a:t>Erhöhte Reizbarkeit und Gereiztheit im Zusammenhang mit Kränkbarkeit und Tendenzen zu Angst und Depression.</a:t>
            </a:r>
          </a:p>
          <a:p>
            <a:pPr>
              <a:lnSpc>
                <a:spcPct val="90000"/>
              </a:lnSpc>
            </a:pPr>
            <a:r>
              <a:rPr lang="de-CH" sz="2400"/>
              <a:t>Psychophysisches Risikoverhalten: unregelmässige Ernährung, mangelnde Körperbewegung im Wechsel mit sportlichen Höchstleistungen, wenig kontrollierter Genussmittelkonsum, Schlafdefizite.</a:t>
            </a:r>
          </a:p>
        </p:txBody>
      </p:sp>
    </p:spTree>
    <p:extLst>
      <p:ext uri="{BB962C8B-B14F-4D97-AF65-F5344CB8AC3E}">
        <p14:creationId xmlns:p14="http://schemas.microsoft.com/office/powerpoint/2010/main" val="41283023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de-CH"/>
              <a:t>Persönlichkeitsveränderung</a:t>
            </a:r>
          </a:p>
        </p:txBody>
      </p:sp>
      <p:graphicFrame>
        <p:nvGraphicFramePr>
          <p:cNvPr id="147590" name="Group 134"/>
          <p:cNvGraphicFramePr>
            <a:graphicFrameLocks noGrp="1"/>
          </p:cNvGraphicFramePr>
          <p:nvPr>
            <p:ph idx="1"/>
            <p:extLst>
              <p:ext uri="{D42A27DB-BD31-4B8C-83A1-F6EECF244321}">
                <p14:modId xmlns:p14="http://schemas.microsoft.com/office/powerpoint/2010/main" val="3880134848"/>
              </p:ext>
            </p:extLst>
          </p:nvPr>
        </p:nvGraphicFramePr>
        <p:xfrm>
          <a:off x="1492035" y="1628775"/>
          <a:ext cx="7963141" cy="4861308"/>
        </p:xfrm>
        <a:graphic>
          <a:graphicData uri="http://schemas.openxmlformats.org/drawingml/2006/table">
            <a:tbl>
              <a:tblPr/>
              <a:tblGrid>
                <a:gridCol w="3981571"/>
                <a:gridCol w="3981570"/>
              </a:tblGrid>
              <a:tr h="446088">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120000"/>
                        <a:buFont typeface="Wingdings" pitchFamily="2" charset="2"/>
                        <a:buNone/>
                        <a:tabLst/>
                      </a:pPr>
                      <a:r>
                        <a:rPr kumimoji="0" lang="de-CH" sz="2000" b="1" i="0" u="none" strike="noStrike" cap="none" normalizeH="0" baseline="0" dirty="0" smtClean="0">
                          <a:ln>
                            <a:noFill/>
                          </a:ln>
                          <a:solidFill>
                            <a:schemeClr val="bg1"/>
                          </a:solidFill>
                          <a:effectLst/>
                          <a:latin typeface="Arial" charset="0"/>
                        </a:rPr>
                        <a:t>IN GUTEN ZEITEN</a:t>
                      </a:r>
                    </a:p>
                  </a:txBody>
                  <a:tcPr marL="97219" marR="97219"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120000"/>
                        <a:buFont typeface="Wingdings" pitchFamily="2" charset="2"/>
                        <a:buNone/>
                        <a:tabLst/>
                      </a:pPr>
                      <a:r>
                        <a:rPr kumimoji="0" lang="de-CH" sz="2000" b="1" i="0" u="none" strike="noStrike" cap="none" normalizeH="0" baseline="0" dirty="0" smtClean="0">
                          <a:ln>
                            <a:noFill/>
                          </a:ln>
                          <a:solidFill>
                            <a:schemeClr val="bg1"/>
                          </a:solidFill>
                          <a:effectLst/>
                          <a:latin typeface="Arial" charset="0"/>
                        </a:rPr>
                        <a:t>IM BURNOUT</a:t>
                      </a:r>
                    </a:p>
                  </a:txBody>
                  <a:tcPr marL="97219" marR="97219"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r>
              <a:tr h="417513">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120000"/>
                        <a:buFont typeface="Wingdings" pitchFamily="2" charset="2"/>
                        <a:buNone/>
                        <a:tabLst/>
                      </a:pPr>
                      <a:r>
                        <a:rPr kumimoji="0" lang="de-DE" sz="1600" b="0" i="0" u="none" strike="noStrike" cap="none" normalizeH="0" baseline="0" dirty="0" smtClean="0">
                          <a:ln>
                            <a:noFill/>
                          </a:ln>
                          <a:solidFill>
                            <a:schemeClr val="tx1"/>
                          </a:solidFill>
                          <a:effectLst/>
                          <a:latin typeface="Times New Roman" pitchFamily="18" charset="0"/>
                        </a:rPr>
                        <a:t>Schwungvoll, spritzig</a:t>
                      </a:r>
                      <a:endParaRPr kumimoji="0" lang="de-CH" sz="1600" b="0" i="0" u="none" strike="noStrike" cap="none" normalizeH="0" baseline="0" dirty="0" smtClean="0">
                        <a:ln>
                          <a:noFill/>
                        </a:ln>
                        <a:solidFill>
                          <a:schemeClr val="tx1"/>
                        </a:solidFill>
                        <a:effectLst/>
                        <a:latin typeface="Times New Roman" pitchFamily="18" charset="0"/>
                      </a:endParaRPr>
                    </a:p>
                  </a:txBody>
                  <a:tcPr marL="97219" marR="97219"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120000"/>
                        <a:buFont typeface="Wingdings" pitchFamily="2" charset="2"/>
                        <a:buNone/>
                        <a:tabLst/>
                      </a:pPr>
                      <a:r>
                        <a:rPr kumimoji="0" lang="de-DE" sz="1600" b="0" i="0" u="none" strike="noStrike" cap="none" normalizeH="0" baseline="0" dirty="0" smtClean="0">
                          <a:ln>
                            <a:noFill/>
                          </a:ln>
                          <a:solidFill>
                            <a:schemeClr val="tx1"/>
                          </a:solidFill>
                          <a:effectLst/>
                          <a:latin typeface="Times New Roman" pitchFamily="18" charset="0"/>
                        </a:rPr>
                        <a:t>Verlangsamt, humorlos</a:t>
                      </a:r>
                      <a:endParaRPr kumimoji="0" lang="de-CH" sz="1600" b="0" i="0" u="none" strike="noStrike" cap="none" normalizeH="0" baseline="0" dirty="0" smtClean="0">
                        <a:ln>
                          <a:noFill/>
                        </a:ln>
                        <a:solidFill>
                          <a:schemeClr val="tx1"/>
                        </a:solidFill>
                        <a:effectLst/>
                        <a:latin typeface="Times New Roman" pitchFamily="18" charset="0"/>
                      </a:endParaRPr>
                    </a:p>
                  </a:txBody>
                  <a:tcPr marL="97219" marR="97219"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446088">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120000"/>
                        <a:buFont typeface="Wingdings" pitchFamily="2" charset="2"/>
                        <a:buNone/>
                        <a:tabLst/>
                      </a:pPr>
                      <a:r>
                        <a:rPr kumimoji="0" lang="de-DE" sz="1600" b="0" i="0" u="none" strike="noStrike" cap="none" normalizeH="0" baseline="0" dirty="0" smtClean="0">
                          <a:ln>
                            <a:noFill/>
                          </a:ln>
                          <a:solidFill>
                            <a:schemeClr val="tx1"/>
                          </a:solidFill>
                          <a:effectLst/>
                          <a:latin typeface="Times New Roman" pitchFamily="18" charset="0"/>
                        </a:rPr>
                        <a:t>Initiativ, hat neue Ideen und Konzepte</a:t>
                      </a:r>
                    </a:p>
                    <a:p>
                      <a:pPr marL="0" marR="0" lvl="0" indent="0" algn="l" defTabSz="914400" rtl="0" eaLnBrk="0" fontAlgn="base" latinLnBrk="0" hangingPunct="0">
                        <a:lnSpc>
                          <a:spcPct val="100000"/>
                        </a:lnSpc>
                        <a:spcBef>
                          <a:spcPct val="20000"/>
                        </a:spcBef>
                        <a:spcAft>
                          <a:spcPct val="0"/>
                        </a:spcAft>
                        <a:buClr>
                          <a:schemeClr val="accent2"/>
                        </a:buClr>
                        <a:buSzPct val="120000"/>
                        <a:buFont typeface="Wingdings" pitchFamily="2" charset="2"/>
                        <a:buNone/>
                        <a:tabLst/>
                      </a:pPr>
                      <a:endParaRPr kumimoji="0" lang="de-CH" sz="1600" b="0" i="0" u="none" strike="noStrike" cap="none" normalizeH="0" baseline="0" dirty="0" smtClean="0">
                        <a:ln>
                          <a:noFill/>
                        </a:ln>
                        <a:solidFill>
                          <a:schemeClr val="tx1"/>
                        </a:solidFill>
                        <a:effectLst/>
                        <a:latin typeface="Times New Roman" pitchFamily="18" charset="0"/>
                      </a:endParaRPr>
                    </a:p>
                  </a:txBody>
                  <a:tcPr marL="97219" marR="97219"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120000"/>
                        <a:buFont typeface="Wingdings" pitchFamily="2" charset="2"/>
                        <a:buNone/>
                        <a:tabLst/>
                      </a:pPr>
                      <a:r>
                        <a:rPr kumimoji="0" lang="de-DE" sz="1600" b="0" i="0" u="none" strike="noStrike" cap="none" normalizeH="0" baseline="0" dirty="0" smtClean="0">
                          <a:ln>
                            <a:noFill/>
                          </a:ln>
                          <a:solidFill>
                            <a:schemeClr val="tx1"/>
                          </a:solidFill>
                          <a:effectLst/>
                          <a:latin typeface="Times New Roman" pitchFamily="18" charset="0"/>
                        </a:rPr>
                        <a:t>Lethargisch, resigniert, </a:t>
                      </a:r>
                      <a:r>
                        <a:rPr kumimoji="0" lang="de-DE" sz="1600" b="0" i="0" u="none" strike="noStrike" cap="none" normalizeH="0" baseline="0" dirty="0" err="1" smtClean="0">
                          <a:ln>
                            <a:noFill/>
                          </a:ln>
                          <a:solidFill>
                            <a:schemeClr val="tx1"/>
                          </a:solidFill>
                          <a:effectLst/>
                          <a:latin typeface="Times New Roman" pitchFamily="18" charset="0"/>
                        </a:rPr>
                        <a:t>läßt</a:t>
                      </a:r>
                      <a:r>
                        <a:rPr kumimoji="0" lang="de-DE" sz="1600" b="0" i="0" u="none" strike="noStrike" cap="none" normalizeH="0" baseline="0" dirty="0" smtClean="0">
                          <a:ln>
                            <a:noFill/>
                          </a:ln>
                          <a:solidFill>
                            <a:schemeClr val="tx1"/>
                          </a:solidFill>
                          <a:effectLst/>
                          <a:latin typeface="Times New Roman" pitchFamily="18" charset="0"/>
                        </a:rPr>
                        <a:t> Dinge schlittern.</a:t>
                      </a:r>
                      <a:endParaRPr kumimoji="0" lang="de-CH" sz="1600" b="0" i="0" u="none" strike="noStrike" cap="none" normalizeH="0" baseline="0" dirty="0" smtClean="0">
                        <a:ln>
                          <a:noFill/>
                        </a:ln>
                        <a:solidFill>
                          <a:schemeClr val="tx1"/>
                        </a:solidFill>
                        <a:effectLst/>
                        <a:latin typeface="Times New Roman" pitchFamily="18" charset="0"/>
                      </a:endParaRPr>
                    </a:p>
                  </a:txBody>
                  <a:tcPr marL="97219" marR="97219"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447675">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120000"/>
                        <a:buFont typeface="Wingdings" pitchFamily="2" charset="2"/>
                        <a:buNone/>
                        <a:tabLst/>
                      </a:pPr>
                      <a:r>
                        <a:rPr kumimoji="0" lang="de-DE" sz="1600" b="0" i="0" u="none" strike="noStrike" cap="none" normalizeH="0" baseline="0" dirty="0" smtClean="0">
                          <a:ln>
                            <a:noFill/>
                          </a:ln>
                          <a:solidFill>
                            <a:schemeClr val="tx1"/>
                          </a:solidFill>
                          <a:effectLst/>
                          <a:latin typeface="Times New Roman" pitchFamily="18" charset="0"/>
                        </a:rPr>
                        <a:t>Gelassen, geduldig, aufbauend</a:t>
                      </a:r>
                      <a:endParaRPr kumimoji="0" lang="de-CH" sz="1600" b="0" i="0" u="none" strike="noStrike" cap="none" normalizeH="0" baseline="0" dirty="0" smtClean="0">
                        <a:ln>
                          <a:noFill/>
                        </a:ln>
                        <a:solidFill>
                          <a:schemeClr val="tx1"/>
                        </a:solidFill>
                        <a:effectLst/>
                        <a:latin typeface="Times New Roman" pitchFamily="18" charset="0"/>
                      </a:endParaRPr>
                    </a:p>
                  </a:txBody>
                  <a:tcPr marL="97219" marR="97219"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120000"/>
                        <a:buFont typeface="Wingdings" pitchFamily="2" charset="2"/>
                        <a:buNone/>
                        <a:tabLst/>
                      </a:pPr>
                      <a:r>
                        <a:rPr kumimoji="0" lang="de-DE" sz="1600" b="0" i="0" u="none" strike="noStrike" cap="none" normalizeH="0" baseline="0" dirty="0" smtClean="0">
                          <a:ln>
                            <a:noFill/>
                          </a:ln>
                          <a:solidFill>
                            <a:schemeClr val="tx1"/>
                          </a:solidFill>
                          <a:effectLst/>
                          <a:latin typeface="Times New Roman" pitchFamily="18" charset="0"/>
                        </a:rPr>
                        <a:t>Gereizt, ungeduldig, fordernd, kritisierend</a:t>
                      </a:r>
                      <a:endParaRPr kumimoji="0" lang="de-CH" sz="1600" b="0" i="0" u="none" strike="noStrike" cap="none" normalizeH="0" baseline="0" dirty="0" smtClean="0">
                        <a:ln>
                          <a:noFill/>
                        </a:ln>
                        <a:solidFill>
                          <a:schemeClr val="tx1"/>
                        </a:solidFill>
                        <a:effectLst/>
                        <a:latin typeface="Times New Roman" pitchFamily="18" charset="0"/>
                      </a:endParaRPr>
                    </a:p>
                  </a:txBody>
                  <a:tcPr marL="97219" marR="97219"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446088">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120000"/>
                        <a:buFont typeface="Wingdings" pitchFamily="2" charset="2"/>
                        <a:buNone/>
                        <a:tabLst/>
                      </a:pPr>
                      <a:r>
                        <a:rPr kumimoji="0" lang="de-DE" sz="1600" b="0" i="0" u="none" strike="noStrike" cap="none" normalizeH="0" baseline="0" dirty="0" smtClean="0">
                          <a:ln>
                            <a:noFill/>
                          </a:ln>
                          <a:solidFill>
                            <a:schemeClr val="tx1"/>
                          </a:solidFill>
                          <a:effectLst/>
                          <a:latin typeface="Times New Roman" pitchFamily="18" charset="0"/>
                        </a:rPr>
                        <a:t>Anpassungsfähig, flexibel</a:t>
                      </a:r>
                      <a:endParaRPr kumimoji="0" lang="de-CH" sz="1600" b="0" i="0" u="none" strike="noStrike" cap="none" normalizeH="0" baseline="0" dirty="0" smtClean="0">
                        <a:ln>
                          <a:noFill/>
                        </a:ln>
                        <a:solidFill>
                          <a:schemeClr val="tx1"/>
                        </a:solidFill>
                        <a:effectLst/>
                        <a:latin typeface="Times New Roman" pitchFamily="18" charset="0"/>
                      </a:endParaRPr>
                    </a:p>
                  </a:txBody>
                  <a:tcPr marL="97219" marR="97219"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120000"/>
                        <a:buFont typeface="Wingdings" pitchFamily="2" charset="2"/>
                        <a:buNone/>
                        <a:tabLst/>
                      </a:pPr>
                      <a:r>
                        <a:rPr kumimoji="0" lang="de-DE" sz="1600" b="0" i="0" u="none" strike="noStrike" cap="none" normalizeH="0" baseline="0" dirty="0" smtClean="0">
                          <a:ln>
                            <a:noFill/>
                          </a:ln>
                          <a:solidFill>
                            <a:schemeClr val="tx1"/>
                          </a:solidFill>
                          <a:effectLst/>
                          <a:latin typeface="Times New Roman" pitchFamily="18" charset="0"/>
                        </a:rPr>
                        <a:t>Widerstand gegen Veränderungen</a:t>
                      </a:r>
                      <a:endParaRPr kumimoji="0" lang="de-CH" sz="1600" b="0" i="0" u="none" strike="noStrike" cap="none" normalizeH="0" baseline="0" dirty="0" smtClean="0">
                        <a:ln>
                          <a:noFill/>
                        </a:ln>
                        <a:solidFill>
                          <a:schemeClr val="tx1"/>
                        </a:solidFill>
                        <a:effectLst/>
                        <a:latin typeface="Times New Roman" pitchFamily="18" charset="0"/>
                      </a:endParaRPr>
                    </a:p>
                  </a:txBody>
                  <a:tcPr marL="97219" marR="97219"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446088">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120000"/>
                        <a:buFont typeface="Wingdings" pitchFamily="2" charset="2"/>
                        <a:buNone/>
                        <a:tabLst/>
                      </a:pPr>
                      <a:r>
                        <a:rPr kumimoji="0" lang="de-DE" sz="1600" b="0" i="0" u="none" strike="noStrike" cap="none" normalizeH="0" baseline="0" dirty="0" smtClean="0">
                          <a:ln>
                            <a:noFill/>
                          </a:ln>
                          <a:solidFill>
                            <a:schemeClr val="tx1"/>
                          </a:solidFill>
                          <a:effectLst/>
                          <a:latin typeface="Times New Roman" pitchFamily="18" charset="0"/>
                        </a:rPr>
                        <a:t>Mitfühlend, menschen-orientiert</a:t>
                      </a:r>
                      <a:endParaRPr kumimoji="0" lang="de-CH" sz="1600" b="0" i="0" u="none" strike="noStrike" cap="none" normalizeH="0" baseline="0" dirty="0" smtClean="0">
                        <a:ln>
                          <a:noFill/>
                        </a:ln>
                        <a:solidFill>
                          <a:schemeClr val="tx1"/>
                        </a:solidFill>
                        <a:effectLst/>
                        <a:latin typeface="Times New Roman" pitchFamily="18" charset="0"/>
                      </a:endParaRPr>
                    </a:p>
                  </a:txBody>
                  <a:tcPr marL="97219" marR="97219"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120000"/>
                        <a:buFont typeface="Wingdings" pitchFamily="2" charset="2"/>
                        <a:buNone/>
                        <a:tabLst/>
                      </a:pPr>
                      <a:r>
                        <a:rPr kumimoji="0" lang="de-DE" sz="1600" b="0" i="0" u="none" strike="noStrike" cap="none" normalizeH="0" baseline="0" dirty="0" smtClean="0">
                          <a:ln>
                            <a:noFill/>
                          </a:ln>
                          <a:solidFill>
                            <a:schemeClr val="tx1"/>
                          </a:solidFill>
                          <a:effectLst/>
                          <a:latin typeface="Times New Roman" pitchFamily="18" charset="0"/>
                        </a:rPr>
                        <a:t>Sarkastisch, «</a:t>
                      </a:r>
                      <a:r>
                        <a:rPr kumimoji="0" lang="de-DE" sz="1600" b="0" i="0" u="none" strike="noStrike" cap="none" normalizeH="0" baseline="0" dirty="0" err="1" smtClean="0">
                          <a:ln>
                            <a:noFill/>
                          </a:ln>
                          <a:solidFill>
                            <a:schemeClr val="tx1"/>
                          </a:solidFill>
                          <a:effectLst/>
                          <a:latin typeface="Times New Roman" pitchFamily="18" charset="0"/>
                        </a:rPr>
                        <a:t>depersonalisiert</a:t>
                      </a:r>
                      <a:r>
                        <a:rPr kumimoji="0" lang="de-DE" sz="1600" b="0" i="0" u="none" strike="noStrike" cap="none" normalizeH="0" baseline="0" dirty="0" smtClean="0">
                          <a:ln>
                            <a:noFill/>
                          </a:ln>
                          <a:solidFill>
                            <a:schemeClr val="tx1"/>
                          </a:solidFill>
                          <a:effectLst/>
                          <a:latin typeface="Times New Roman" pitchFamily="18" charset="0"/>
                        </a:rPr>
                        <a:t>», reizbar</a:t>
                      </a:r>
                      <a:endParaRPr kumimoji="0" lang="de-CH" sz="1600" b="0" i="0" u="none" strike="noStrike" cap="none" normalizeH="0" baseline="0" dirty="0" smtClean="0">
                        <a:ln>
                          <a:noFill/>
                        </a:ln>
                        <a:solidFill>
                          <a:schemeClr val="tx1"/>
                        </a:solidFill>
                        <a:effectLst/>
                        <a:latin typeface="Times New Roman" pitchFamily="18" charset="0"/>
                      </a:endParaRPr>
                    </a:p>
                  </a:txBody>
                  <a:tcPr marL="97219" marR="97219"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447675">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120000"/>
                        <a:buFont typeface="Wingdings" pitchFamily="2" charset="2"/>
                        <a:buNone/>
                        <a:tabLst/>
                      </a:pPr>
                      <a:r>
                        <a:rPr kumimoji="0" lang="de-DE" sz="1600" b="0" i="0" u="none" strike="noStrike" cap="none" normalizeH="0" baseline="0" dirty="0" smtClean="0">
                          <a:ln>
                            <a:noFill/>
                          </a:ln>
                          <a:solidFill>
                            <a:schemeClr val="tx1"/>
                          </a:solidFill>
                          <a:effectLst/>
                          <a:latin typeface="Times New Roman" pitchFamily="18" charset="0"/>
                        </a:rPr>
                        <a:t>Denkt ganzheitlich</a:t>
                      </a:r>
                    </a:p>
                    <a:p>
                      <a:pPr marL="0" marR="0" lvl="0" indent="0" algn="l" defTabSz="914400" rtl="0" eaLnBrk="0" fontAlgn="base" latinLnBrk="0" hangingPunct="0">
                        <a:lnSpc>
                          <a:spcPct val="100000"/>
                        </a:lnSpc>
                        <a:spcBef>
                          <a:spcPct val="20000"/>
                        </a:spcBef>
                        <a:spcAft>
                          <a:spcPct val="0"/>
                        </a:spcAft>
                        <a:buClr>
                          <a:schemeClr val="accent2"/>
                        </a:buClr>
                        <a:buSzPct val="120000"/>
                        <a:buFont typeface="Wingdings" pitchFamily="2" charset="2"/>
                        <a:buNone/>
                        <a:tabLst/>
                      </a:pPr>
                      <a:endParaRPr kumimoji="0" lang="de-CH" sz="1600" b="0" i="0" u="none" strike="noStrike" cap="none" normalizeH="0" baseline="0" dirty="0" smtClean="0">
                        <a:ln>
                          <a:noFill/>
                        </a:ln>
                        <a:solidFill>
                          <a:schemeClr val="tx1"/>
                        </a:solidFill>
                        <a:effectLst/>
                        <a:latin typeface="Times New Roman" pitchFamily="18" charset="0"/>
                      </a:endParaRPr>
                    </a:p>
                  </a:txBody>
                  <a:tcPr marL="97219" marR="97219"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120000"/>
                        <a:buFont typeface="Wingdings" pitchFamily="2" charset="2"/>
                        <a:buNone/>
                        <a:tabLst/>
                      </a:pPr>
                      <a:r>
                        <a:rPr kumimoji="0" lang="de-DE" sz="1600" b="0" i="0" u="none" strike="noStrike" cap="none" normalizeH="0" baseline="0" dirty="0" smtClean="0">
                          <a:ln>
                            <a:noFill/>
                          </a:ln>
                          <a:solidFill>
                            <a:schemeClr val="tx1"/>
                          </a:solidFill>
                          <a:effectLst/>
                          <a:latin typeface="Times New Roman" pitchFamily="18" charset="0"/>
                        </a:rPr>
                        <a:t>Wirkt ich-zentriert, egoistisch, kümmert sich nicht mehr um das Wohl von Betrieb und Mitarbeitern</a:t>
                      </a:r>
                      <a:endParaRPr kumimoji="0" lang="de-CH" sz="1600" b="0" i="0" u="none" strike="noStrike" cap="none" normalizeH="0" baseline="0" dirty="0" smtClean="0">
                        <a:ln>
                          <a:noFill/>
                        </a:ln>
                        <a:solidFill>
                          <a:schemeClr val="tx1"/>
                        </a:solidFill>
                        <a:effectLst/>
                        <a:latin typeface="Times New Roman" pitchFamily="18" charset="0"/>
                      </a:endParaRPr>
                    </a:p>
                  </a:txBody>
                  <a:tcPr marL="97219" marR="97219"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446088">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120000"/>
                        <a:buFont typeface="Wingdings" pitchFamily="2" charset="2"/>
                        <a:buNone/>
                        <a:tabLst/>
                      </a:pPr>
                      <a:r>
                        <a:rPr kumimoji="0" lang="de-DE" sz="1600" b="0" i="0" u="none" strike="noStrike" cap="none" normalizeH="0" baseline="0" dirty="0" smtClean="0">
                          <a:ln>
                            <a:noFill/>
                          </a:ln>
                          <a:solidFill>
                            <a:schemeClr val="tx1"/>
                          </a:solidFill>
                          <a:effectLst/>
                          <a:latin typeface="Times New Roman" pitchFamily="18" charset="0"/>
                        </a:rPr>
                        <a:t>Setzt Prioritäten, denkt klar und </a:t>
                      </a:r>
                      <a:br>
                        <a:rPr kumimoji="0" lang="de-DE" sz="1600" b="0" i="0" u="none" strike="noStrike" cap="none" normalizeH="0" baseline="0" dirty="0" smtClean="0">
                          <a:ln>
                            <a:noFill/>
                          </a:ln>
                          <a:solidFill>
                            <a:schemeClr val="tx1"/>
                          </a:solidFill>
                          <a:effectLst/>
                          <a:latin typeface="Times New Roman" pitchFamily="18" charset="0"/>
                        </a:rPr>
                      </a:br>
                      <a:r>
                        <a:rPr kumimoji="0" lang="de-DE" sz="1600" b="0" i="0" u="none" strike="noStrike" cap="none" normalizeH="0" baseline="0" dirty="0" smtClean="0">
                          <a:ln>
                            <a:noFill/>
                          </a:ln>
                          <a:solidFill>
                            <a:schemeClr val="tx1"/>
                          </a:solidFill>
                          <a:effectLst/>
                          <a:latin typeface="Times New Roman" pitchFamily="18" charset="0"/>
                        </a:rPr>
                        <a:t>konzeptuell</a:t>
                      </a:r>
                      <a:endParaRPr kumimoji="0" lang="de-CH" sz="1600" b="0" i="0" u="none" strike="noStrike" cap="none" normalizeH="0" baseline="0" dirty="0" smtClean="0">
                        <a:ln>
                          <a:noFill/>
                        </a:ln>
                        <a:solidFill>
                          <a:schemeClr val="tx1"/>
                        </a:solidFill>
                        <a:effectLst/>
                        <a:latin typeface="Times New Roman" pitchFamily="18" charset="0"/>
                      </a:endParaRPr>
                    </a:p>
                  </a:txBody>
                  <a:tcPr marL="97219" marR="97219"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120000"/>
                        <a:buFont typeface="Wingdings" pitchFamily="2" charset="2"/>
                        <a:buNone/>
                        <a:tabLst/>
                      </a:pPr>
                      <a:r>
                        <a:rPr kumimoji="0" lang="de-DE" sz="1600" b="0" i="0" u="none" strike="noStrike" cap="none" normalizeH="0" baseline="0" dirty="0" smtClean="0">
                          <a:ln>
                            <a:noFill/>
                          </a:ln>
                          <a:solidFill>
                            <a:schemeClr val="tx1"/>
                          </a:solidFill>
                          <a:effectLst/>
                          <a:latin typeface="Times New Roman" pitchFamily="18" charset="0"/>
                        </a:rPr>
                        <a:t>Bleibt an Nebensächlichkeiten hängen, «sieht vor lauter Bäumen den Wald nicht»</a:t>
                      </a:r>
                      <a:endParaRPr kumimoji="0" lang="de-CH" sz="1600" b="0" i="0" u="none" strike="noStrike" cap="none" normalizeH="0" baseline="0" dirty="0" smtClean="0">
                        <a:ln>
                          <a:noFill/>
                        </a:ln>
                        <a:solidFill>
                          <a:schemeClr val="tx1"/>
                        </a:solidFill>
                        <a:effectLst/>
                        <a:latin typeface="Times New Roman" pitchFamily="18" charset="0"/>
                      </a:endParaRPr>
                    </a:p>
                  </a:txBody>
                  <a:tcPr marL="97219" marR="97219"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447675">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120000"/>
                        <a:buFont typeface="Wingdings" pitchFamily="2" charset="2"/>
                        <a:buNone/>
                        <a:tabLst/>
                      </a:pPr>
                      <a:r>
                        <a:rPr kumimoji="0" lang="de-DE" sz="1600" b="0" i="0" u="none" strike="noStrike" cap="none" normalizeH="0" baseline="0" dirty="0" smtClean="0">
                          <a:ln>
                            <a:noFill/>
                          </a:ln>
                          <a:solidFill>
                            <a:schemeClr val="tx1"/>
                          </a:solidFill>
                          <a:effectLst/>
                          <a:latin typeface="Times New Roman" pitchFamily="18" charset="0"/>
                        </a:rPr>
                        <a:t>Teamplayer: gibt sich ins Team ein</a:t>
                      </a:r>
                    </a:p>
                    <a:p>
                      <a:pPr marL="0" marR="0" lvl="0" indent="0" algn="l" defTabSz="914400" rtl="0" eaLnBrk="0" fontAlgn="base" latinLnBrk="0" hangingPunct="0">
                        <a:lnSpc>
                          <a:spcPct val="100000"/>
                        </a:lnSpc>
                        <a:spcBef>
                          <a:spcPct val="20000"/>
                        </a:spcBef>
                        <a:spcAft>
                          <a:spcPct val="0"/>
                        </a:spcAft>
                        <a:buClr>
                          <a:schemeClr val="accent2"/>
                        </a:buClr>
                        <a:buSzPct val="120000"/>
                        <a:buFont typeface="Wingdings" pitchFamily="2" charset="2"/>
                        <a:buNone/>
                        <a:tabLst/>
                      </a:pPr>
                      <a:endParaRPr kumimoji="0" lang="de-CH" sz="1600" b="0" i="0" u="none" strike="noStrike" cap="none" normalizeH="0" baseline="0" dirty="0" smtClean="0">
                        <a:ln>
                          <a:noFill/>
                        </a:ln>
                        <a:solidFill>
                          <a:schemeClr val="tx1"/>
                        </a:solidFill>
                        <a:effectLst/>
                        <a:latin typeface="Times New Roman" pitchFamily="18" charset="0"/>
                      </a:endParaRPr>
                    </a:p>
                  </a:txBody>
                  <a:tcPr marL="97219" marR="97219"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120000"/>
                        <a:buFont typeface="Wingdings" pitchFamily="2" charset="2"/>
                        <a:buNone/>
                        <a:tabLst/>
                      </a:pPr>
                      <a:r>
                        <a:rPr kumimoji="0" lang="de-DE" sz="1600" b="0" i="0" u="none" strike="noStrike" cap="none" normalizeH="0" baseline="0" dirty="0" smtClean="0">
                          <a:ln>
                            <a:noFill/>
                          </a:ln>
                          <a:solidFill>
                            <a:schemeClr val="tx1"/>
                          </a:solidFill>
                          <a:effectLst/>
                          <a:latin typeface="Times New Roman" pitchFamily="18" charset="0"/>
                        </a:rPr>
                        <a:t>Rückzug: zieht sich zurück und nimmt nicht an gemeinsamen Aktivitäten teil. </a:t>
                      </a:r>
                      <a:endParaRPr kumimoji="0" lang="de-CH" sz="1600" b="0" i="0" u="none" strike="noStrike" cap="none" normalizeH="0" baseline="0" dirty="0" smtClean="0">
                        <a:ln>
                          <a:noFill/>
                        </a:ln>
                        <a:solidFill>
                          <a:schemeClr val="tx1"/>
                        </a:solidFill>
                        <a:effectLst/>
                        <a:latin typeface="Times New Roman" pitchFamily="18" charset="0"/>
                      </a:endParaRPr>
                    </a:p>
                  </a:txBody>
                  <a:tcPr marL="97219" marR="97219"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r>
            </a:tbl>
          </a:graphicData>
        </a:graphic>
      </p:graphicFrame>
    </p:spTree>
    <p:extLst>
      <p:ext uri="{BB962C8B-B14F-4D97-AF65-F5344CB8AC3E}">
        <p14:creationId xmlns:p14="http://schemas.microsoft.com/office/powerpoint/2010/main" val="3355406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Biblische Aspekte des Burnout</a:t>
            </a:r>
            <a:endParaRPr lang="de-CH" dirty="0"/>
          </a:p>
        </p:txBody>
      </p:sp>
      <p:sp>
        <p:nvSpPr>
          <p:cNvPr id="3" name="Inhaltsplatzhalter 2"/>
          <p:cNvSpPr>
            <a:spLocks noGrp="1"/>
          </p:cNvSpPr>
          <p:nvPr>
            <p:ph idx="1"/>
          </p:nvPr>
        </p:nvSpPr>
        <p:spPr/>
        <p:txBody>
          <a:bodyPr/>
          <a:lstStyle/>
          <a:p>
            <a:r>
              <a:rPr lang="de-CH" dirty="0" smtClean="0"/>
              <a:t>Jeremia 20:7 – 11 – Die Last des Prophetenamtes</a:t>
            </a:r>
          </a:p>
          <a:p>
            <a:r>
              <a:rPr lang="de-CH" dirty="0" smtClean="0"/>
              <a:t>Lukas 12:49-53</a:t>
            </a:r>
            <a:br>
              <a:rPr lang="de-CH" dirty="0" smtClean="0"/>
            </a:br>
            <a:r>
              <a:rPr lang="de-CH" dirty="0" smtClean="0"/>
              <a:t>Jesus vom Feuer für Gott verzehrt</a:t>
            </a:r>
          </a:p>
          <a:p>
            <a:r>
              <a:rPr lang="de-CH" dirty="0" smtClean="0"/>
              <a:t>Jesaja 57:10-11 – Du </a:t>
            </a:r>
            <a:r>
              <a:rPr lang="de-CH" dirty="0" err="1" smtClean="0"/>
              <a:t>zerarbeitest</a:t>
            </a:r>
            <a:r>
              <a:rPr lang="de-CH" dirty="0" smtClean="0"/>
              <a:t> dich…</a:t>
            </a:r>
          </a:p>
          <a:p>
            <a:r>
              <a:rPr lang="de-CH" dirty="0" smtClean="0"/>
              <a:t>1. Könige 19:1-19: </a:t>
            </a:r>
            <a:br>
              <a:rPr lang="de-CH" dirty="0" smtClean="0"/>
            </a:br>
            <a:r>
              <a:rPr lang="de-CH" dirty="0" smtClean="0"/>
              <a:t>Elia – die klassische Burnout-Geschichte.</a:t>
            </a:r>
            <a:endParaRPr lang="de-CH" dirty="0"/>
          </a:p>
        </p:txBody>
      </p:sp>
    </p:spTree>
    <p:extLst>
      <p:ext uri="{BB962C8B-B14F-4D97-AF65-F5344CB8AC3E}">
        <p14:creationId xmlns:p14="http://schemas.microsoft.com/office/powerpoint/2010/main" val="29398265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2"/>
          <p:cNvSpPr txBox="1">
            <a:spLocks noChangeArrowheads="1"/>
          </p:cNvSpPr>
          <p:nvPr/>
        </p:nvSpPr>
        <p:spPr bwMode="auto">
          <a:xfrm>
            <a:off x="1296247" y="457200"/>
            <a:ext cx="8506619"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3600">
                <a:solidFill>
                  <a:srgbClr val="CC0000"/>
                </a:solidFill>
                <a:latin typeface="Tahoma" pitchFamily="34" charset="0"/>
              </a:rPr>
              <a:t>Vier Bereiche</a:t>
            </a:r>
            <a:endParaRPr lang="de-DE" sz="3600" b="1">
              <a:solidFill>
                <a:srgbClr val="CC0000"/>
              </a:solidFill>
              <a:latin typeface="Tahoma" pitchFamily="34" charset="0"/>
            </a:endParaRPr>
          </a:p>
        </p:txBody>
      </p:sp>
      <p:sp>
        <p:nvSpPr>
          <p:cNvPr id="143363" name="Line 3"/>
          <p:cNvSpPr>
            <a:spLocks noChangeShapeType="1"/>
          </p:cNvSpPr>
          <p:nvPr/>
        </p:nvSpPr>
        <p:spPr bwMode="auto">
          <a:xfrm>
            <a:off x="1458277" y="1143000"/>
            <a:ext cx="7939511" cy="0"/>
          </a:xfrm>
          <a:prstGeom prst="line">
            <a:avLst/>
          </a:prstGeom>
          <a:noFill/>
          <a:ln w="381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43364" name="Oval 4"/>
          <p:cNvSpPr>
            <a:spLocks noChangeArrowheads="1"/>
          </p:cNvSpPr>
          <p:nvPr/>
        </p:nvSpPr>
        <p:spPr bwMode="auto">
          <a:xfrm>
            <a:off x="1875170" y="3789363"/>
            <a:ext cx="3483663" cy="2362200"/>
          </a:xfrm>
          <a:prstGeom prst="ellipse">
            <a:avLst/>
          </a:pr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b="1">
                <a:latin typeface="Tahoma" pitchFamily="34" charset="0"/>
              </a:rPr>
              <a:t>Persönlichkeit</a:t>
            </a:r>
            <a:endParaRPr lang="de-DE">
              <a:latin typeface="Tahoma" pitchFamily="34" charset="0"/>
            </a:endParaRPr>
          </a:p>
          <a:p>
            <a:pPr algn="ctr"/>
            <a:r>
              <a:rPr lang="de-DE">
                <a:latin typeface="Tahoma" pitchFamily="34" charset="0"/>
              </a:rPr>
              <a:t>Grundhaltung</a:t>
            </a:r>
          </a:p>
        </p:txBody>
      </p:sp>
      <p:sp>
        <p:nvSpPr>
          <p:cNvPr id="143365" name="Oval 5"/>
          <p:cNvSpPr>
            <a:spLocks noChangeArrowheads="1"/>
          </p:cNvSpPr>
          <p:nvPr/>
        </p:nvSpPr>
        <p:spPr bwMode="auto">
          <a:xfrm>
            <a:off x="1875170" y="1844675"/>
            <a:ext cx="3483663" cy="2362200"/>
          </a:xfrm>
          <a:prstGeom prst="ellipse">
            <a:avLst/>
          </a:pr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atin typeface="Tahoma" pitchFamily="34" charset="0"/>
              </a:rPr>
              <a:t>Faktoren am</a:t>
            </a:r>
            <a:br>
              <a:rPr lang="de-DE">
                <a:latin typeface="Tahoma" pitchFamily="34" charset="0"/>
              </a:rPr>
            </a:br>
            <a:r>
              <a:rPr lang="de-DE" b="1">
                <a:latin typeface="Tahoma" pitchFamily="34" charset="0"/>
              </a:rPr>
              <a:t>Arbeitsplatz</a:t>
            </a:r>
            <a:endParaRPr lang="de-DE">
              <a:latin typeface="Tahoma" pitchFamily="34" charset="0"/>
            </a:endParaRPr>
          </a:p>
        </p:txBody>
      </p:sp>
      <p:sp>
        <p:nvSpPr>
          <p:cNvPr id="143366" name="Oval 6"/>
          <p:cNvSpPr>
            <a:spLocks noChangeArrowheads="1"/>
          </p:cNvSpPr>
          <p:nvPr/>
        </p:nvSpPr>
        <p:spPr bwMode="auto">
          <a:xfrm>
            <a:off x="5090469" y="1844675"/>
            <a:ext cx="3483663" cy="2362200"/>
          </a:xfrm>
          <a:prstGeom prst="ellipse">
            <a:avLst/>
          </a:pr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b="1">
                <a:latin typeface="Tahoma" pitchFamily="34" charset="0"/>
              </a:rPr>
              <a:t>Privatleben</a:t>
            </a:r>
            <a:endParaRPr lang="de-DE">
              <a:latin typeface="Tahoma" pitchFamily="34" charset="0"/>
            </a:endParaRPr>
          </a:p>
          <a:p>
            <a:pPr algn="ctr"/>
            <a:r>
              <a:rPr lang="de-DE">
                <a:latin typeface="Tahoma" pitchFamily="34" charset="0"/>
              </a:rPr>
              <a:t>Partnerschaft</a:t>
            </a:r>
          </a:p>
          <a:p>
            <a:pPr algn="ctr"/>
            <a:r>
              <a:rPr lang="de-DE">
                <a:latin typeface="Tahoma" pitchFamily="34" charset="0"/>
              </a:rPr>
              <a:t>Beziehungen</a:t>
            </a:r>
          </a:p>
        </p:txBody>
      </p:sp>
      <p:sp>
        <p:nvSpPr>
          <p:cNvPr id="143367" name="Oval 7"/>
          <p:cNvSpPr>
            <a:spLocks noChangeArrowheads="1"/>
          </p:cNvSpPr>
          <p:nvPr/>
        </p:nvSpPr>
        <p:spPr bwMode="auto">
          <a:xfrm>
            <a:off x="5022956" y="3886200"/>
            <a:ext cx="3483663" cy="2362200"/>
          </a:xfrm>
          <a:prstGeom prst="ellipse">
            <a:avLst/>
          </a:pr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b="1">
                <a:solidFill>
                  <a:schemeClr val="bg1"/>
                </a:solidFill>
                <a:latin typeface="Tahoma" pitchFamily="34" charset="0"/>
              </a:rPr>
              <a:t>Gesundheit</a:t>
            </a:r>
            <a:endParaRPr lang="de-DE">
              <a:solidFill>
                <a:schemeClr val="bg1"/>
              </a:solidFill>
              <a:latin typeface="Tahoma" pitchFamily="34" charset="0"/>
            </a:endParaRPr>
          </a:p>
          <a:p>
            <a:pPr algn="ctr"/>
            <a:r>
              <a:rPr lang="de-DE">
                <a:solidFill>
                  <a:schemeClr val="bg1"/>
                </a:solidFill>
                <a:latin typeface="Tahoma" pitchFamily="34" charset="0"/>
              </a:rPr>
              <a:t>körperliche</a:t>
            </a:r>
          </a:p>
          <a:p>
            <a:pPr algn="ctr"/>
            <a:r>
              <a:rPr lang="de-DE">
                <a:solidFill>
                  <a:schemeClr val="bg1"/>
                </a:solidFill>
                <a:latin typeface="Tahoma" pitchFamily="34" charset="0"/>
              </a:rPr>
              <a:t>Fitness</a:t>
            </a:r>
          </a:p>
        </p:txBody>
      </p:sp>
      <p:sp>
        <p:nvSpPr>
          <p:cNvPr id="143368" name="AutoShape 8"/>
          <p:cNvSpPr>
            <a:spLocks noChangeArrowheads="1"/>
          </p:cNvSpPr>
          <p:nvPr/>
        </p:nvSpPr>
        <p:spPr bwMode="auto">
          <a:xfrm>
            <a:off x="4536863" y="3505200"/>
            <a:ext cx="1296247" cy="1066800"/>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Tree>
    <p:extLst>
      <p:ext uri="{BB962C8B-B14F-4D97-AF65-F5344CB8AC3E}">
        <p14:creationId xmlns:p14="http://schemas.microsoft.com/office/powerpoint/2010/main" val="765341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43367"/>
                                        </p:tgtEl>
                                        <p:attrNameLst>
                                          <p:attrName>style.visibility</p:attrName>
                                        </p:attrNameLst>
                                      </p:cBhvr>
                                      <p:to>
                                        <p:strVal val="visible"/>
                                      </p:to>
                                    </p:set>
                                    <p:anim calcmode="lin" valueType="num">
                                      <p:cBhvr additive="base">
                                        <p:cTn id="7" dur="500" fill="hold"/>
                                        <p:tgtEl>
                                          <p:spTgt spid="143367"/>
                                        </p:tgtEl>
                                        <p:attrNameLst>
                                          <p:attrName>ppt_x</p:attrName>
                                        </p:attrNameLst>
                                      </p:cBhvr>
                                      <p:tavLst>
                                        <p:tav tm="0">
                                          <p:val>
                                            <p:strVal val="1+#ppt_w/2"/>
                                          </p:val>
                                        </p:tav>
                                        <p:tav tm="100000">
                                          <p:val>
                                            <p:strVal val="#ppt_x"/>
                                          </p:val>
                                        </p:tav>
                                      </p:tavLst>
                                    </p:anim>
                                    <p:anim calcmode="lin" valueType="num">
                                      <p:cBhvr additive="base">
                                        <p:cTn id="8" dur="500" fill="hold"/>
                                        <p:tgtEl>
                                          <p:spTgt spid="1433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7"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de-CH"/>
              <a:t>Gesundheitssorgen</a:t>
            </a:r>
          </a:p>
        </p:txBody>
      </p:sp>
      <p:sp>
        <p:nvSpPr>
          <p:cNvPr id="164867" name="Rectangle 3"/>
          <p:cNvSpPr>
            <a:spLocks noGrp="1" noChangeArrowheads="1"/>
          </p:cNvSpPr>
          <p:nvPr>
            <p:ph type="body" idx="1"/>
          </p:nvPr>
        </p:nvSpPr>
        <p:spPr/>
        <p:txBody>
          <a:bodyPr/>
          <a:lstStyle/>
          <a:p>
            <a:pPr>
              <a:lnSpc>
                <a:spcPct val="90000"/>
              </a:lnSpc>
            </a:pPr>
            <a:r>
              <a:rPr lang="de-DE"/>
              <a:t>Auch kleine gesundheitliche Probleme lösen Angst aus.</a:t>
            </a:r>
          </a:p>
          <a:p>
            <a:pPr>
              <a:lnSpc>
                <a:spcPct val="90000"/>
              </a:lnSpc>
            </a:pPr>
            <a:r>
              <a:rPr lang="de-DE"/>
              <a:t>Vorübergehende Behinderungen (z.B. Fussverletzung) machen einem die Abhängigkeit von andern bewusst</a:t>
            </a:r>
          </a:p>
          <a:p>
            <a:pPr>
              <a:lnSpc>
                <a:spcPct val="90000"/>
              </a:lnSpc>
            </a:pPr>
            <a:r>
              <a:rPr lang="de-DE"/>
              <a:t>Grippe kann zu einer länger dauernden Erschöpfung führen.</a:t>
            </a:r>
          </a:p>
          <a:p>
            <a:pPr>
              <a:lnSpc>
                <a:spcPct val="90000"/>
              </a:lnSpc>
            </a:pPr>
            <a:r>
              <a:rPr lang="de-DE"/>
              <a:t>Allgemeine Anfälligkeit für Erkältungen und psychosomatische Beschwerden. </a:t>
            </a:r>
            <a:endParaRPr lang="de-CH"/>
          </a:p>
        </p:txBody>
      </p:sp>
    </p:spTree>
    <p:extLst>
      <p:ext uri="{BB962C8B-B14F-4D97-AF65-F5344CB8AC3E}">
        <p14:creationId xmlns:p14="http://schemas.microsoft.com/office/powerpoint/2010/main" val="3022286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1377262" y="1524001"/>
            <a:ext cx="7858495" cy="4642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76250" indent="-476250">
              <a:defRPr sz="2400">
                <a:solidFill>
                  <a:schemeClr val="tx1"/>
                </a:solidFill>
                <a:latin typeface="Times New Roman" pitchFamily="18" charset="0"/>
              </a:defRPr>
            </a:lvl1pPr>
            <a:lvl2pPr marL="66675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30000"/>
              </a:spcBef>
              <a:buClr>
                <a:srgbClr val="000099"/>
              </a:buClr>
              <a:buFont typeface="Wingdings" pitchFamily="2" charset="2"/>
              <a:buChar char="§"/>
            </a:pPr>
            <a:r>
              <a:rPr lang="de-DE" dirty="0">
                <a:latin typeface="Calibri" pitchFamily="34" charset="0"/>
                <a:cs typeface="Calibri" pitchFamily="34" charset="0"/>
              </a:rPr>
              <a:t>alles </a:t>
            </a:r>
            <a:r>
              <a:rPr lang="de-DE" dirty="0" err="1">
                <a:latin typeface="Calibri" pitchFamily="34" charset="0"/>
                <a:cs typeface="Calibri" pitchFamily="34" charset="0"/>
              </a:rPr>
              <a:t>zuviel</a:t>
            </a:r>
            <a:endParaRPr lang="de-DE" dirty="0">
              <a:latin typeface="Calibri" pitchFamily="34" charset="0"/>
              <a:cs typeface="Calibri" pitchFamily="34" charset="0"/>
            </a:endParaRPr>
          </a:p>
          <a:p>
            <a:pPr>
              <a:lnSpc>
                <a:spcPct val="90000"/>
              </a:lnSpc>
              <a:spcBef>
                <a:spcPct val="30000"/>
              </a:spcBef>
              <a:buClr>
                <a:srgbClr val="000099"/>
              </a:buClr>
              <a:buFont typeface="Wingdings" pitchFamily="2" charset="2"/>
              <a:buChar char="§"/>
            </a:pPr>
            <a:r>
              <a:rPr lang="de-DE" u="sng" dirty="0">
                <a:latin typeface="Calibri" pitchFamily="34" charset="0"/>
                <a:cs typeface="Calibri" pitchFamily="34" charset="0"/>
              </a:rPr>
              <a:t>körperliche Erschöpfung</a:t>
            </a:r>
            <a:r>
              <a:rPr lang="de-DE" dirty="0">
                <a:latin typeface="Calibri" pitchFamily="34" charset="0"/>
                <a:cs typeface="Calibri" pitchFamily="34" charset="0"/>
              </a:rPr>
              <a:t>: konstante Übermüdung und Lustlosigkeit, innerlich angetrieben, psychosomatische Beschwerden (Schwitzen, Herzklopfen, Kopfweh, Rückenschmerzen, Impotenz)</a:t>
            </a:r>
          </a:p>
          <a:p>
            <a:pPr>
              <a:lnSpc>
                <a:spcPct val="90000"/>
              </a:lnSpc>
              <a:spcBef>
                <a:spcPct val="30000"/>
              </a:spcBef>
              <a:buClr>
                <a:srgbClr val="000099"/>
              </a:buClr>
              <a:buFont typeface="Wingdings" pitchFamily="2" charset="2"/>
              <a:buChar char="§"/>
            </a:pPr>
            <a:r>
              <a:rPr lang="de-DE" u="sng" dirty="0">
                <a:latin typeface="Calibri" pitchFamily="34" charset="0"/>
                <a:cs typeface="Calibri" pitchFamily="34" charset="0"/>
              </a:rPr>
              <a:t>emotionale Erschöpfung</a:t>
            </a:r>
            <a:r>
              <a:rPr lang="de-DE" dirty="0">
                <a:latin typeface="Calibri" pitchFamily="34" charset="0"/>
                <a:cs typeface="Calibri" pitchFamily="34" charset="0"/>
              </a:rPr>
              <a:t>: keine Belastbarkeit, reizbar, den Tränen nahe, keine Distanz </a:t>
            </a:r>
          </a:p>
          <a:p>
            <a:pPr>
              <a:lnSpc>
                <a:spcPct val="90000"/>
              </a:lnSpc>
              <a:spcBef>
                <a:spcPct val="30000"/>
              </a:spcBef>
              <a:buClr>
                <a:srgbClr val="000099"/>
              </a:buClr>
              <a:buFont typeface="Wingdings" pitchFamily="2" charset="2"/>
              <a:buChar char="§"/>
            </a:pPr>
            <a:r>
              <a:rPr lang="de-DE" dirty="0">
                <a:latin typeface="Calibri" pitchFamily="34" charset="0"/>
                <a:cs typeface="Calibri" pitchFamily="34" charset="0"/>
              </a:rPr>
              <a:t>keine Fähigkeit mehr, Aufgaben zu planen.</a:t>
            </a:r>
          </a:p>
          <a:p>
            <a:pPr>
              <a:lnSpc>
                <a:spcPct val="90000"/>
              </a:lnSpc>
              <a:spcBef>
                <a:spcPct val="30000"/>
              </a:spcBef>
              <a:buClr>
                <a:srgbClr val="000099"/>
              </a:buClr>
              <a:buFont typeface="Wingdings" pitchFamily="2" charset="2"/>
              <a:buChar char="§"/>
            </a:pPr>
            <a:r>
              <a:rPr lang="de-DE" dirty="0">
                <a:latin typeface="Calibri" pitchFamily="34" charset="0"/>
                <a:cs typeface="Calibri" pitchFamily="34" charset="0"/>
              </a:rPr>
              <a:t>Schlafstörungen</a:t>
            </a:r>
          </a:p>
          <a:p>
            <a:pPr>
              <a:lnSpc>
                <a:spcPct val="80000"/>
              </a:lnSpc>
              <a:spcBef>
                <a:spcPct val="30000"/>
              </a:spcBef>
              <a:buClr>
                <a:srgbClr val="000099"/>
              </a:buClr>
              <a:buFont typeface="Wingdings" pitchFamily="2" charset="2"/>
              <a:buChar char="§"/>
            </a:pPr>
            <a:r>
              <a:rPr lang="de-DE" dirty="0">
                <a:latin typeface="Calibri" pitchFamily="34" charset="0"/>
                <a:cs typeface="Calibri" pitchFamily="34" charset="0"/>
              </a:rPr>
              <a:t>nicht abschalten können, auch in der Freizeit an den Beruf denken</a:t>
            </a:r>
          </a:p>
          <a:p>
            <a:pPr>
              <a:lnSpc>
                <a:spcPct val="80000"/>
              </a:lnSpc>
              <a:spcBef>
                <a:spcPct val="30000"/>
              </a:spcBef>
              <a:buClr>
                <a:srgbClr val="000099"/>
              </a:buClr>
              <a:buFont typeface="Wingdings" pitchFamily="2" charset="2"/>
              <a:buChar char="§"/>
            </a:pPr>
            <a:r>
              <a:rPr lang="de-DE" dirty="0">
                <a:latin typeface="Calibri" pitchFamily="34" charset="0"/>
                <a:cs typeface="Calibri" pitchFamily="34" charset="0"/>
              </a:rPr>
              <a:t>Entmutigung: „Ich schaffe es doch nicht“</a:t>
            </a:r>
          </a:p>
        </p:txBody>
      </p:sp>
      <p:sp>
        <p:nvSpPr>
          <p:cNvPr id="5125" name="Rectangle 5"/>
          <p:cNvSpPr>
            <a:spLocks noGrp="1" noChangeArrowheads="1"/>
          </p:cNvSpPr>
          <p:nvPr>
            <p:ph type="title" idx="4294967295"/>
          </p:nvPr>
        </p:nvSpPr>
        <p:spPr/>
        <p:txBody>
          <a:bodyPr/>
          <a:lstStyle/>
          <a:p>
            <a:r>
              <a:rPr lang="de-DE">
                <a:solidFill>
                  <a:srgbClr val="000099"/>
                </a:solidFill>
              </a:rPr>
              <a:t>Was merkt die betroffene Person?</a:t>
            </a:r>
            <a:endParaRPr lang="de-CH" b="1">
              <a:solidFill>
                <a:srgbClr val="000099"/>
              </a:solidFill>
            </a:endParaRPr>
          </a:p>
        </p:txBody>
      </p:sp>
    </p:spTree>
    <p:extLst>
      <p:ext uri="{BB962C8B-B14F-4D97-AF65-F5344CB8AC3E}">
        <p14:creationId xmlns:p14="http://schemas.microsoft.com/office/powerpoint/2010/main" val="90539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Text Box 5"/>
          <p:cNvSpPr txBox="1">
            <a:spLocks noChangeArrowheads="1"/>
          </p:cNvSpPr>
          <p:nvPr/>
        </p:nvSpPr>
        <p:spPr bwMode="auto">
          <a:xfrm>
            <a:off x="1573655" y="1341438"/>
            <a:ext cx="3078586" cy="46166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SzPct val="80000"/>
              <a:buFont typeface="Wingdings" pitchFamily="2" charset="2"/>
              <a:buNone/>
            </a:pPr>
            <a:r>
              <a:rPr lang="de-DE" i="1">
                <a:solidFill>
                  <a:schemeClr val="bg1"/>
                </a:solidFill>
              </a:rPr>
              <a:t>Funktion</a:t>
            </a:r>
          </a:p>
        </p:txBody>
      </p:sp>
      <p:sp>
        <p:nvSpPr>
          <p:cNvPr id="70662" name="Text Box 6"/>
          <p:cNvSpPr txBox="1">
            <a:spLocks noChangeArrowheads="1"/>
          </p:cNvSpPr>
          <p:nvPr/>
        </p:nvSpPr>
        <p:spPr bwMode="auto">
          <a:xfrm>
            <a:off x="4814272" y="1341438"/>
            <a:ext cx="4860925" cy="46166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SzPct val="80000"/>
              <a:buFont typeface="Wingdings" pitchFamily="2" charset="2"/>
              <a:buNone/>
            </a:pPr>
            <a:r>
              <a:rPr lang="de-DE" i="1">
                <a:solidFill>
                  <a:schemeClr val="bg1"/>
                </a:solidFill>
              </a:rPr>
              <a:t>Beispiele</a:t>
            </a:r>
            <a:endParaRPr lang="de-DE">
              <a:solidFill>
                <a:schemeClr val="bg1"/>
              </a:solidFill>
            </a:endParaRPr>
          </a:p>
        </p:txBody>
      </p:sp>
      <p:sp>
        <p:nvSpPr>
          <p:cNvPr id="70663" name="Text Box 7"/>
          <p:cNvSpPr txBox="1">
            <a:spLocks noChangeArrowheads="1"/>
          </p:cNvSpPr>
          <p:nvPr/>
        </p:nvSpPr>
        <p:spPr bwMode="auto">
          <a:xfrm>
            <a:off x="1573655" y="1944688"/>
            <a:ext cx="3078586" cy="461665"/>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SzPct val="80000"/>
              <a:buFont typeface="Wingdings" pitchFamily="2" charset="2"/>
              <a:buNone/>
            </a:pPr>
            <a:r>
              <a:rPr lang="de-DE"/>
              <a:t>Rhythmus</a:t>
            </a:r>
          </a:p>
        </p:txBody>
      </p:sp>
      <p:sp>
        <p:nvSpPr>
          <p:cNvPr id="70664" name="Text Box 8"/>
          <p:cNvSpPr txBox="1">
            <a:spLocks noChangeArrowheads="1"/>
          </p:cNvSpPr>
          <p:nvPr/>
        </p:nvSpPr>
        <p:spPr bwMode="auto">
          <a:xfrm>
            <a:off x="4814272" y="1944688"/>
            <a:ext cx="4860925" cy="461665"/>
          </a:xfrm>
          <a:prstGeom prst="rect">
            <a:avLst/>
          </a:prstGeom>
          <a:solidFill>
            <a:schemeClr val="bg1"/>
          </a:solidFill>
          <a:ln>
            <a:noFill/>
          </a:ln>
          <a:effectLst/>
          <a:extLst/>
        </p:spPr>
        <p:txBody>
          <a:bodyPr>
            <a:spAutoFit/>
          </a:bodyPr>
          <a:lstStyle/>
          <a:p>
            <a:pPr>
              <a:buSzPct val="80000"/>
              <a:buFont typeface="Wingdings" pitchFamily="2" charset="2"/>
              <a:buNone/>
            </a:pPr>
            <a:r>
              <a:rPr lang="de-DE"/>
              <a:t>Herz, Darmperistaltik</a:t>
            </a:r>
          </a:p>
        </p:txBody>
      </p:sp>
      <p:sp>
        <p:nvSpPr>
          <p:cNvPr id="70665" name="Text Box 9"/>
          <p:cNvSpPr txBox="1">
            <a:spLocks noChangeArrowheads="1"/>
          </p:cNvSpPr>
          <p:nvPr/>
        </p:nvSpPr>
        <p:spPr bwMode="auto">
          <a:xfrm>
            <a:off x="1573655" y="2554288"/>
            <a:ext cx="3078586" cy="461665"/>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SzPct val="80000"/>
              <a:buFont typeface="Wingdings" pitchFamily="2" charset="2"/>
              <a:buNone/>
            </a:pPr>
            <a:r>
              <a:rPr lang="de-DE"/>
              <a:t>Tonus</a:t>
            </a:r>
          </a:p>
        </p:txBody>
      </p:sp>
      <p:grpSp>
        <p:nvGrpSpPr>
          <p:cNvPr id="70673" name="Group 17"/>
          <p:cNvGrpSpPr>
            <a:grpSpLocks/>
          </p:cNvGrpSpPr>
          <p:nvPr/>
        </p:nvGrpSpPr>
        <p:grpSpPr bwMode="auto">
          <a:xfrm>
            <a:off x="4814272" y="2554288"/>
            <a:ext cx="5022956" cy="461962"/>
            <a:chOff x="2592" y="1609"/>
            <a:chExt cx="2976" cy="291"/>
          </a:xfrm>
          <a:solidFill>
            <a:schemeClr val="bg1"/>
          </a:solidFill>
        </p:grpSpPr>
        <p:sp>
          <p:nvSpPr>
            <p:cNvPr id="70666" name="Text Box 10"/>
            <p:cNvSpPr txBox="1">
              <a:spLocks noChangeArrowheads="1"/>
            </p:cNvSpPr>
            <p:nvPr/>
          </p:nvSpPr>
          <p:spPr bwMode="auto">
            <a:xfrm>
              <a:off x="2592" y="1609"/>
              <a:ext cx="2880" cy="29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SzPct val="80000"/>
                <a:buFont typeface="Wingdings" pitchFamily="2" charset="2"/>
                <a:buNone/>
              </a:pPr>
              <a:r>
                <a:rPr lang="de-DE"/>
                <a:t>Muskeln</a:t>
              </a:r>
            </a:p>
          </p:txBody>
        </p:sp>
        <p:sp>
          <p:nvSpPr>
            <p:cNvPr id="70667" name="Text Box 11"/>
            <p:cNvSpPr txBox="1">
              <a:spLocks noChangeArrowheads="1"/>
            </p:cNvSpPr>
            <p:nvPr/>
          </p:nvSpPr>
          <p:spPr bwMode="auto">
            <a:xfrm>
              <a:off x="3312" y="1651"/>
              <a:ext cx="2256" cy="21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SzPct val="80000"/>
                <a:buFont typeface="Wingdings" pitchFamily="2" charset="2"/>
                <a:buNone/>
              </a:pPr>
              <a:r>
                <a:rPr lang="de-DE" sz="1600"/>
                <a:t>Atmung, Kehlkopf, Rücken, Blase etc.</a:t>
              </a:r>
            </a:p>
          </p:txBody>
        </p:sp>
      </p:grpSp>
      <p:sp>
        <p:nvSpPr>
          <p:cNvPr id="70669" name="Text Box 13"/>
          <p:cNvSpPr txBox="1">
            <a:spLocks noChangeArrowheads="1"/>
          </p:cNvSpPr>
          <p:nvPr/>
        </p:nvSpPr>
        <p:spPr bwMode="auto">
          <a:xfrm>
            <a:off x="1573655" y="3163888"/>
            <a:ext cx="3078586" cy="461665"/>
          </a:xfrm>
          <a:prstGeom prst="rect">
            <a:avLst/>
          </a:prstGeom>
          <a:solidFill>
            <a:srgbClr val="FFCC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SzPct val="80000"/>
              <a:buFont typeface="Wingdings" pitchFamily="2" charset="2"/>
              <a:buNone/>
            </a:pPr>
            <a:r>
              <a:rPr lang="de-DE"/>
              <a:t>Sekretion</a:t>
            </a:r>
          </a:p>
        </p:txBody>
      </p:sp>
      <p:sp>
        <p:nvSpPr>
          <p:cNvPr id="70670" name="Text Box 14"/>
          <p:cNvSpPr txBox="1">
            <a:spLocks noChangeArrowheads="1"/>
          </p:cNvSpPr>
          <p:nvPr/>
        </p:nvSpPr>
        <p:spPr bwMode="auto">
          <a:xfrm>
            <a:off x="4814272" y="3163888"/>
            <a:ext cx="4860925" cy="461665"/>
          </a:xfrm>
          <a:prstGeom prst="rect">
            <a:avLst/>
          </a:prstGeom>
          <a:solidFill>
            <a:schemeClr val="bg1"/>
          </a:solidFill>
          <a:ln>
            <a:noFill/>
          </a:ln>
          <a:effectLst/>
          <a:extLst/>
        </p:spPr>
        <p:txBody>
          <a:bodyPr>
            <a:spAutoFit/>
          </a:bodyPr>
          <a:lstStyle/>
          <a:p>
            <a:pPr>
              <a:buSzPct val="80000"/>
              <a:buFont typeface="Wingdings" pitchFamily="2" charset="2"/>
              <a:buNone/>
            </a:pPr>
            <a:r>
              <a:rPr lang="de-DE"/>
              <a:t>Speichel, Darm, Sexualorgane</a:t>
            </a:r>
          </a:p>
        </p:txBody>
      </p:sp>
      <p:sp>
        <p:nvSpPr>
          <p:cNvPr id="70671" name="Text Box 15"/>
          <p:cNvSpPr txBox="1">
            <a:spLocks noChangeArrowheads="1"/>
          </p:cNvSpPr>
          <p:nvPr/>
        </p:nvSpPr>
        <p:spPr bwMode="auto">
          <a:xfrm>
            <a:off x="1573655" y="3773488"/>
            <a:ext cx="3078586" cy="461665"/>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SzPct val="80000"/>
              <a:buFont typeface="Wingdings" pitchFamily="2" charset="2"/>
              <a:buNone/>
            </a:pPr>
            <a:r>
              <a:rPr lang="de-DE"/>
              <a:t>Durchblutung</a:t>
            </a:r>
          </a:p>
        </p:txBody>
      </p:sp>
      <p:sp>
        <p:nvSpPr>
          <p:cNvPr id="70672" name="Text Box 16"/>
          <p:cNvSpPr txBox="1">
            <a:spLocks noChangeArrowheads="1"/>
          </p:cNvSpPr>
          <p:nvPr/>
        </p:nvSpPr>
        <p:spPr bwMode="auto">
          <a:xfrm>
            <a:off x="4814272" y="3773488"/>
            <a:ext cx="4860925" cy="461665"/>
          </a:xfrm>
          <a:prstGeom prst="rect">
            <a:avLst/>
          </a:prstGeom>
          <a:solidFill>
            <a:schemeClr val="bg1"/>
          </a:solidFill>
          <a:ln>
            <a:noFill/>
          </a:ln>
          <a:effectLst/>
          <a:extLst/>
        </p:spPr>
        <p:txBody>
          <a:bodyPr>
            <a:spAutoFit/>
          </a:bodyPr>
          <a:lstStyle/>
          <a:p>
            <a:pPr>
              <a:buSzPct val="80000"/>
              <a:buFont typeface="Wingdings" pitchFamily="2" charset="2"/>
              <a:buNone/>
            </a:pPr>
            <a:r>
              <a:rPr lang="de-DE"/>
              <a:t>Hände, Füsse, Innenohr</a:t>
            </a:r>
          </a:p>
        </p:txBody>
      </p:sp>
      <p:grpSp>
        <p:nvGrpSpPr>
          <p:cNvPr id="70678" name="Group 22"/>
          <p:cNvGrpSpPr>
            <a:grpSpLocks/>
          </p:cNvGrpSpPr>
          <p:nvPr/>
        </p:nvGrpSpPr>
        <p:grpSpPr bwMode="auto">
          <a:xfrm>
            <a:off x="1573655" y="4611689"/>
            <a:ext cx="8101542" cy="1917700"/>
            <a:chOff x="672" y="2905"/>
            <a:chExt cx="4800" cy="1208"/>
          </a:xfrm>
        </p:grpSpPr>
        <p:sp>
          <p:nvSpPr>
            <p:cNvPr id="70674" name="Text Box 18"/>
            <p:cNvSpPr txBox="1">
              <a:spLocks noChangeArrowheads="1"/>
            </p:cNvSpPr>
            <p:nvPr/>
          </p:nvSpPr>
          <p:spPr bwMode="auto">
            <a:xfrm>
              <a:off x="672" y="2905"/>
              <a:ext cx="1824" cy="291"/>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SzPct val="80000"/>
                <a:buFont typeface="Wingdings" pitchFamily="2" charset="2"/>
                <a:buNone/>
              </a:pPr>
              <a:r>
                <a:rPr lang="de-DE" i="1">
                  <a:solidFill>
                    <a:schemeClr val="bg1"/>
                  </a:solidFill>
                </a:rPr>
                <a:t>Fehlregulation</a:t>
              </a:r>
            </a:p>
          </p:txBody>
        </p:sp>
        <p:sp>
          <p:nvSpPr>
            <p:cNvPr id="70675" name="AutoShape 19"/>
            <p:cNvSpPr>
              <a:spLocks noChangeArrowheads="1"/>
            </p:cNvSpPr>
            <p:nvPr/>
          </p:nvSpPr>
          <p:spPr bwMode="auto">
            <a:xfrm>
              <a:off x="1344" y="3306"/>
              <a:ext cx="1111" cy="578"/>
            </a:xfrm>
            <a:prstGeom prst="rightArrow">
              <a:avLst>
                <a:gd name="adj1" fmla="val 50000"/>
                <a:gd name="adj2" fmla="val 49159"/>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0"/>
                </a:spcBef>
                <a:buSzPct val="80000"/>
                <a:buFont typeface="Wingdings 3" pitchFamily="18" charset="2"/>
                <a:buNone/>
              </a:pPr>
              <a:endParaRPr lang="en-GB"/>
            </a:p>
          </p:txBody>
        </p:sp>
        <p:sp>
          <p:nvSpPr>
            <p:cNvPr id="70676" name="Text Box 20"/>
            <p:cNvSpPr txBox="1">
              <a:spLocks noChangeArrowheads="1"/>
            </p:cNvSpPr>
            <p:nvPr/>
          </p:nvSpPr>
          <p:spPr bwMode="auto">
            <a:xfrm>
              <a:off x="2592" y="3241"/>
              <a:ext cx="2880" cy="872"/>
            </a:xfrm>
            <a:prstGeom prst="rect">
              <a:avLst/>
            </a:prstGeom>
            <a:ln/>
            <a:extLst/>
          </p:spPr>
          <p:style>
            <a:lnRef idx="2">
              <a:schemeClr val="accent5"/>
            </a:lnRef>
            <a:fillRef idx="1">
              <a:schemeClr val="lt1"/>
            </a:fillRef>
            <a:effectRef idx="0">
              <a:schemeClr val="accent5"/>
            </a:effectRef>
            <a:fontRef idx="minor">
              <a:schemeClr val="dk1"/>
            </a:fontRef>
          </p:style>
          <p:txBody>
            <a:bodyPr>
              <a:spAutoFit/>
            </a:bodyPr>
            <a:lstStyle/>
            <a:p>
              <a:pPr>
                <a:buSzPct val="80000"/>
                <a:buFont typeface="Wingdings" pitchFamily="2" charset="2"/>
                <a:buNone/>
              </a:pPr>
              <a:r>
                <a:rPr lang="de-DE" i="1"/>
                <a:t>Missempfindung</a:t>
              </a:r>
            </a:p>
            <a:p>
              <a:pPr>
                <a:lnSpc>
                  <a:spcPct val="100000"/>
                </a:lnSpc>
                <a:buSzPct val="80000"/>
                <a:buFont typeface="Wingdings" pitchFamily="2" charset="2"/>
                <a:buNone/>
              </a:pPr>
              <a:r>
                <a:rPr lang="de-DE" sz="2000" i="1"/>
                <a:t>(Schmerz, Verspannung, Übelkeit, Magenverstimmung, Schwindel, Schwächegefühl etc.)</a:t>
              </a:r>
              <a:endParaRPr lang="de-DE" sz="2000"/>
            </a:p>
          </p:txBody>
        </p:sp>
      </p:grpSp>
      <p:sp>
        <p:nvSpPr>
          <p:cNvPr id="2" name="Titel 1"/>
          <p:cNvSpPr>
            <a:spLocks noGrp="1"/>
          </p:cNvSpPr>
          <p:nvPr>
            <p:ph type="title"/>
          </p:nvPr>
        </p:nvSpPr>
        <p:spPr/>
        <p:txBody>
          <a:bodyPr/>
          <a:lstStyle/>
          <a:p>
            <a:r>
              <a:rPr lang="de-DE" dirty="0">
                <a:solidFill>
                  <a:srgbClr val="000099"/>
                </a:solidFill>
              </a:rPr>
              <a:t>Störfaktor </a:t>
            </a:r>
            <a:r>
              <a:rPr lang="de-DE" dirty="0" smtClean="0">
                <a:solidFill>
                  <a:srgbClr val="000099"/>
                </a:solidFill>
              </a:rPr>
              <a:t>Vegetativum</a:t>
            </a:r>
            <a:endParaRPr lang="en-US" dirty="0"/>
          </a:p>
        </p:txBody>
      </p:sp>
    </p:spTree>
    <p:extLst>
      <p:ext uri="{BB962C8B-B14F-4D97-AF65-F5344CB8AC3E}">
        <p14:creationId xmlns:p14="http://schemas.microsoft.com/office/powerpoint/2010/main" val="3461629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663"/>
                                        </p:tgtEl>
                                        <p:attrNameLst>
                                          <p:attrName>style.visibility</p:attrName>
                                        </p:attrNameLst>
                                      </p:cBhvr>
                                      <p:to>
                                        <p:strVal val="visible"/>
                                      </p:to>
                                    </p:set>
                                    <p:anim calcmode="lin" valueType="num">
                                      <p:cBhvr additive="base">
                                        <p:cTn id="7" dur="500" fill="hold"/>
                                        <p:tgtEl>
                                          <p:spTgt spid="70663"/>
                                        </p:tgtEl>
                                        <p:attrNameLst>
                                          <p:attrName>ppt_x</p:attrName>
                                        </p:attrNameLst>
                                      </p:cBhvr>
                                      <p:tavLst>
                                        <p:tav tm="0">
                                          <p:val>
                                            <p:strVal val="0-#ppt_w/2"/>
                                          </p:val>
                                        </p:tav>
                                        <p:tav tm="100000">
                                          <p:val>
                                            <p:strVal val="#ppt_x"/>
                                          </p:val>
                                        </p:tav>
                                      </p:tavLst>
                                    </p:anim>
                                    <p:anim calcmode="lin" valueType="num">
                                      <p:cBhvr additive="base">
                                        <p:cTn id="8" dur="500" fill="hold"/>
                                        <p:tgtEl>
                                          <p:spTgt spid="7066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0665"/>
                                        </p:tgtEl>
                                        <p:attrNameLst>
                                          <p:attrName>style.visibility</p:attrName>
                                        </p:attrNameLst>
                                      </p:cBhvr>
                                      <p:to>
                                        <p:strVal val="visible"/>
                                      </p:to>
                                    </p:set>
                                    <p:anim calcmode="lin" valueType="num">
                                      <p:cBhvr additive="base">
                                        <p:cTn id="13" dur="500" fill="hold"/>
                                        <p:tgtEl>
                                          <p:spTgt spid="70665"/>
                                        </p:tgtEl>
                                        <p:attrNameLst>
                                          <p:attrName>ppt_x</p:attrName>
                                        </p:attrNameLst>
                                      </p:cBhvr>
                                      <p:tavLst>
                                        <p:tav tm="0">
                                          <p:val>
                                            <p:strVal val="0-#ppt_w/2"/>
                                          </p:val>
                                        </p:tav>
                                        <p:tav tm="100000">
                                          <p:val>
                                            <p:strVal val="#ppt_x"/>
                                          </p:val>
                                        </p:tav>
                                      </p:tavLst>
                                    </p:anim>
                                    <p:anim calcmode="lin" valueType="num">
                                      <p:cBhvr additive="base">
                                        <p:cTn id="14" dur="500" fill="hold"/>
                                        <p:tgtEl>
                                          <p:spTgt spid="7066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0669"/>
                                        </p:tgtEl>
                                        <p:attrNameLst>
                                          <p:attrName>style.visibility</p:attrName>
                                        </p:attrNameLst>
                                      </p:cBhvr>
                                      <p:to>
                                        <p:strVal val="visible"/>
                                      </p:to>
                                    </p:set>
                                    <p:anim calcmode="lin" valueType="num">
                                      <p:cBhvr additive="base">
                                        <p:cTn id="19" dur="500" fill="hold"/>
                                        <p:tgtEl>
                                          <p:spTgt spid="70669"/>
                                        </p:tgtEl>
                                        <p:attrNameLst>
                                          <p:attrName>ppt_x</p:attrName>
                                        </p:attrNameLst>
                                      </p:cBhvr>
                                      <p:tavLst>
                                        <p:tav tm="0">
                                          <p:val>
                                            <p:strVal val="0-#ppt_w/2"/>
                                          </p:val>
                                        </p:tav>
                                        <p:tav tm="100000">
                                          <p:val>
                                            <p:strVal val="#ppt_x"/>
                                          </p:val>
                                        </p:tav>
                                      </p:tavLst>
                                    </p:anim>
                                    <p:anim calcmode="lin" valueType="num">
                                      <p:cBhvr additive="base">
                                        <p:cTn id="20" dur="500" fill="hold"/>
                                        <p:tgtEl>
                                          <p:spTgt spid="7066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0671"/>
                                        </p:tgtEl>
                                        <p:attrNameLst>
                                          <p:attrName>style.visibility</p:attrName>
                                        </p:attrNameLst>
                                      </p:cBhvr>
                                      <p:to>
                                        <p:strVal val="visible"/>
                                      </p:to>
                                    </p:set>
                                    <p:anim calcmode="lin" valueType="num">
                                      <p:cBhvr additive="base">
                                        <p:cTn id="25" dur="500" fill="hold"/>
                                        <p:tgtEl>
                                          <p:spTgt spid="70671"/>
                                        </p:tgtEl>
                                        <p:attrNameLst>
                                          <p:attrName>ppt_x</p:attrName>
                                        </p:attrNameLst>
                                      </p:cBhvr>
                                      <p:tavLst>
                                        <p:tav tm="0">
                                          <p:val>
                                            <p:strVal val="0-#ppt_w/2"/>
                                          </p:val>
                                        </p:tav>
                                        <p:tav tm="100000">
                                          <p:val>
                                            <p:strVal val="#ppt_x"/>
                                          </p:val>
                                        </p:tav>
                                      </p:tavLst>
                                    </p:anim>
                                    <p:anim calcmode="lin" valueType="num">
                                      <p:cBhvr additive="base">
                                        <p:cTn id="26" dur="500" fill="hold"/>
                                        <p:tgtEl>
                                          <p:spTgt spid="7067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70678"/>
                                        </p:tgtEl>
                                        <p:attrNameLst>
                                          <p:attrName>style.visibility</p:attrName>
                                        </p:attrNameLst>
                                      </p:cBhvr>
                                      <p:to>
                                        <p:strVal val="visible"/>
                                      </p:to>
                                    </p:set>
                                    <p:anim calcmode="lin" valueType="num">
                                      <p:cBhvr additive="base">
                                        <p:cTn id="31" dur="500" fill="hold"/>
                                        <p:tgtEl>
                                          <p:spTgt spid="70678"/>
                                        </p:tgtEl>
                                        <p:attrNameLst>
                                          <p:attrName>ppt_x</p:attrName>
                                        </p:attrNameLst>
                                      </p:cBhvr>
                                      <p:tavLst>
                                        <p:tav tm="0">
                                          <p:val>
                                            <p:strVal val="0-#ppt_w/2"/>
                                          </p:val>
                                        </p:tav>
                                        <p:tav tm="100000">
                                          <p:val>
                                            <p:strVal val="#ppt_x"/>
                                          </p:val>
                                        </p:tav>
                                      </p:tavLst>
                                    </p:anim>
                                    <p:anim calcmode="lin" valueType="num">
                                      <p:cBhvr additive="base">
                                        <p:cTn id="32" dur="500" fill="hold"/>
                                        <p:tgtEl>
                                          <p:spTgt spid="706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animBg="1"/>
      <p:bldP spid="70665" grpId="0" animBg="1"/>
      <p:bldP spid="70669" grpId="0" animBg="1"/>
      <p:bldP spid="7067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Unterschwellige Symptome sind </a:t>
            </a:r>
            <a:r>
              <a:rPr lang="de-DE" dirty="0" smtClean="0"/>
              <a:t>häufig</a:t>
            </a:r>
            <a:endParaRPr lang="de-CH" dirty="0"/>
          </a:p>
        </p:txBody>
      </p:sp>
      <p:sp>
        <p:nvSpPr>
          <p:cNvPr id="3" name="Inhaltsplatzhalter 2"/>
          <p:cNvSpPr>
            <a:spLocks noGrp="1"/>
          </p:cNvSpPr>
          <p:nvPr>
            <p:ph idx="1"/>
          </p:nvPr>
        </p:nvSpPr>
        <p:spPr/>
        <p:txBody>
          <a:bodyPr/>
          <a:lstStyle/>
          <a:p>
            <a:r>
              <a:rPr lang="de-CH" sz="2400" dirty="0"/>
              <a:t>Wir erleben tagtäglich kleinere Beschwerden: Muskelverspannungen, ein kleiner Stich im Rücken, ein Schmerz in einem Gelenk, ein Druck im Kopf.</a:t>
            </a:r>
          </a:p>
          <a:p>
            <a:r>
              <a:rPr lang="de-CH" sz="2400" dirty="0"/>
              <a:t>Durchschnittlich erleben wir alle 5 - 7 Tage ein neues Symptom. Da es normalerweise vorübergehend ist, erzählen wir dem Arzt nichts davon. </a:t>
            </a:r>
          </a:p>
          <a:p>
            <a:r>
              <a:rPr lang="de-CH" sz="2400" dirty="0"/>
              <a:t>Diese unterschwelligen Symptome erreichen nicht den Grad von Beschwerden, die uns Sorgen machen</a:t>
            </a:r>
            <a:r>
              <a:rPr lang="de-CH" sz="2400" dirty="0" smtClean="0"/>
              <a:t>.</a:t>
            </a:r>
            <a:endParaRPr lang="de-CH" sz="2400" dirty="0"/>
          </a:p>
        </p:txBody>
      </p:sp>
    </p:spTree>
    <p:extLst>
      <p:ext uri="{BB962C8B-B14F-4D97-AF65-F5344CB8AC3E}">
        <p14:creationId xmlns:p14="http://schemas.microsoft.com/office/powerpoint/2010/main" val="40032927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j02055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320" y="1052513"/>
            <a:ext cx="1888671" cy="1631950"/>
          </a:xfrm>
          <a:prstGeom prst="rect">
            <a:avLst/>
          </a:prstGeom>
          <a:noFill/>
          <a:extLst>
            <a:ext uri="{909E8E84-426E-40DD-AFC4-6F175D3DCCD1}">
              <a14:hiddenFill xmlns:a14="http://schemas.microsoft.com/office/drawing/2010/main">
                <a:solidFill>
                  <a:srgbClr val="FFFFFF"/>
                </a:solidFill>
              </a14:hiddenFill>
            </a:ext>
          </a:extLst>
        </p:spPr>
      </p:pic>
      <p:sp>
        <p:nvSpPr>
          <p:cNvPr id="117764" name="Rectangle 4"/>
          <p:cNvSpPr>
            <a:spLocks noChangeArrowheads="1"/>
          </p:cNvSpPr>
          <p:nvPr/>
        </p:nvSpPr>
        <p:spPr bwMode="auto">
          <a:xfrm>
            <a:off x="3738525" y="2514600"/>
            <a:ext cx="2992506" cy="914400"/>
          </a:xfrm>
          <a:prstGeom prst="rect">
            <a:avLst/>
          </a:prstGeom>
          <a:solidFill>
            <a:srgbClr val="FF9966"/>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lnSpc>
                <a:spcPct val="90000"/>
              </a:lnSpc>
              <a:buClrTx/>
              <a:buFontTx/>
              <a:buNone/>
            </a:pPr>
            <a:r>
              <a:rPr lang="de-CH" b="1" dirty="0">
                <a:solidFill>
                  <a:srgbClr val="C00000"/>
                </a:solidFill>
                <a:latin typeface="Calibri" pitchFamily="34" charset="0"/>
                <a:cs typeface="Calibri" pitchFamily="34" charset="0"/>
              </a:rPr>
              <a:t>„Vulnerable“</a:t>
            </a:r>
            <a:br>
              <a:rPr lang="de-CH" b="1" dirty="0">
                <a:solidFill>
                  <a:srgbClr val="C00000"/>
                </a:solidFill>
                <a:latin typeface="Calibri" pitchFamily="34" charset="0"/>
                <a:cs typeface="Calibri" pitchFamily="34" charset="0"/>
              </a:rPr>
            </a:br>
            <a:r>
              <a:rPr lang="de-CH" b="1" dirty="0">
                <a:solidFill>
                  <a:srgbClr val="C00000"/>
                </a:solidFill>
                <a:latin typeface="Calibri" pitchFamily="34" charset="0"/>
                <a:cs typeface="Calibri" pitchFamily="34" charset="0"/>
              </a:rPr>
              <a:t>Persönlichkeit</a:t>
            </a:r>
          </a:p>
        </p:txBody>
      </p:sp>
      <p:sp>
        <p:nvSpPr>
          <p:cNvPr id="117765" name="AutoShape 5"/>
          <p:cNvSpPr>
            <a:spLocks noChangeArrowheads="1"/>
          </p:cNvSpPr>
          <p:nvPr/>
        </p:nvSpPr>
        <p:spPr bwMode="auto">
          <a:xfrm>
            <a:off x="2953688" y="4648200"/>
            <a:ext cx="4562181" cy="1600200"/>
          </a:xfrm>
          <a:prstGeom prst="irregularSeal2">
            <a:avLst/>
          </a:prstGeom>
          <a:solidFill>
            <a:srgbClr val="990033"/>
          </a:solidFill>
          <a:ln w="9525">
            <a:solidFill>
              <a:schemeClr val="tx1"/>
            </a:solidFill>
            <a:miter lim="800000"/>
            <a:headEnd/>
            <a:tailEnd/>
          </a:ln>
          <a:effectLst>
            <a:outerShdw dist="107763" dir="2700000" algn="ctr" rotWithShape="0">
              <a:schemeClr val="bg2"/>
            </a:outerShdw>
          </a:effectLst>
        </p:spPr>
        <p:txBody>
          <a:bodyPr wrap="none" anchor="ctr"/>
          <a:lstStyle/>
          <a:p>
            <a:pPr algn="ctr">
              <a:lnSpc>
                <a:spcPct val="80000"/>
              </a:lnSpc>
              <a:spcBef>
                <a:spcPct val="0"/>
              </a:spcBef>
              <a:buClrTx/>
              <a:buFontTx/>
              <a:buNone/>
            </a:pPr>
            <a:endParaRPr lang="de-CH" b="1">
              <a:solidFill>
                <a:schemeClr val="bg1"/>
              </a:solidFill>
              <a:latin typeface="Calibri" pitchFamily="34" charset="0"/>
              <a:cs typeface="Calibri" pitchFamily="34" charset="0"/>
            </a:endParaRPr>
          </a:p>
        </p:txBody>
      </p:sp>
      <p:sp>
        <p:nvSpPr>
          <p:cNvPr id="117766" name="Text Box 6"/>
          <p:cNvSpPr txBox="1">
            <a:spLocks noChangeArrowheads="1"/>
          </p:cNvSpPr>
          <p:nvPr/>
        </p:nvSpPr>
        <p:spPr bwMode="auto">
          <a:xfrm>
            <a:off x="3402648" y="5229225"/>
            <a:ext cx="3664260" cy="420688"/>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lgn="ctr">
              <a:lnSpc>
                <a:spcPct val="90000"/>
              </a:lnSpc>
              <a:buClrTx/>
              <a:buFontTx/>
              <a:buNone/>
            </a:pPr>
            <a:r>
              <a:rPr lang="de-CH" b="1" dirty="0" err="1">
                <a:solidFill>
                  <a:schemeClr val="bg1"/>
                </a:solidFill>
                <a:latin typeface="Calibri" pitchFamily="34" charset="0"/>
                <a:cs typeface="Calibri" pitchFamily="34" charset="0"/>
              </a:rPr>
              <a:t>Somatisierung</a:t>
            </a:r>
            <a:endParaRPr lang="de-CH" b="1" dirty="0">
              <a:solidFill>
                <a:schemeClr val="bg1"/>
              </a:solidFill>
              <a:latin typeface="Calibri" pitchFamily="34" charset="0"/>
              <a:cs typeface="Calibri" pitchFamily="34" charset="0"/>
            </a:endParaRPr>
          </a:p>
        </p:txBody>
      </p:sp>
      <p:grpSp>
        <p:nvGrpSpPr>
          <p:cNvPr id="117768" name="Group 8"/>
          <p:cNvGrpSpPr>
            <a:grpSpLocks/>
          </p:cNvGrpSpPr>
          <p:nvPr/>
        </p:nvGrpSpPr>
        <p:grpSpPr bwMode="auto">
          <a:xfrm>
            <a:off x="2842291" y="1447800"/>
            <a:ext cx="1869130" cy="1143000"/>
            <a:chOff x="1680" y="912"/>
            <a:chExt cx="1200" cy="720"/>
          </a:xfrm>
          <a:solidFill>
            <a:schemeClr val="bg1"/>
          </a:solidFill>
        </p:grpSpPr>
        <p:sp>
          <p:nvSpPr>
            <p:cNvPr id="117769" name="Rectangle 9"/>
            <p:cNvSpPr>
              <a:spLocks noChangeArrowheads="1"/>
            </p:cNvSpPr>
            <p:nvPr/>
          </p:nvSpPr>
          <p:spPr bwMode="auto">
            <a:xfrm>
              <a:off x="1680" y="912"/>
              <a:ext cx="1056" cy="480"/>
            </a:xfrm>
            <a:prstGeom prst="rect">
              <a:avLst/>
            </a:prstGeom>
            <a:grp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lnSpc>
                  <a:spcPct val="90000"/>
                </a:lnSpc>
                <a:buClrTx/>
                <a:buFontTx/>
                <a:buNone/>
              </a:pPr>
              <a:r>
                <a:rPr lang="de-CH" sz="1400" b="1">
                  <a:solidFill>
                    <a:srgbClr val="000099"/>
                  </a:solidFill>
                  <a:latin typeface="Calibri" pitchFamily="34" charset="0"/>
                  <a:cs typeface="Calibri" pitchFamily="34" charset="0"/>
                </a:rPr>
                <a:t>Genetik</a:t>
              </a:r>
            </a:p>
            <a:p>
              <a:pPr algn="ctr">
                <a:lnSpc>
                  <a:spcPct val="50000"/>
                </a:lnSpc>
                <a:buClrTx/>
                <a:buFontTx/>
                <a:buNone/>
              </a:pPr>
              <a:r>
                <a:rPr lang="de-CH" sz="1400" b="1">
                  <a:solidFill>
                    <a:srgbClr val="000099"/>
                  </a:solidFill>
                  <a:latin typeface="Calibri" pitchFamily="34" charset="0"/>
                  <a:cs typeface="Calibri" pitchFamily="34" charset="0"/>
                </a:rPr>
                <a:t>Persönlichkeit</a:t>
              </a:r>
              <a:br>
                <a:rPr lang="de-CH" sz="1400" b="1">
                  <a:solidFill>
                    <a:srgbClr val="000099"/>
                  </a:solidFill>
                  <a:latin typeface="Calibri" pitchFamily="34" charset="0"/>
                  <a:cs typeface="Calibri" pitchFamily="34" charset="0"/>
                </a:rPr>
              </a:br>
              <a:endParaRPr lang="de-CH" sz="1400" b="1">
                <a:solidFill>
                  <a:srgbClr val="000099"/>
                </a:solidFill>
                <a:latin typeface="Calibri" pitchFamily="34" charset="0"/>
                <a:cs typeface="Calibri" pitchFamily="34" charset="0"/>
              </a:endParaRPr>
            </a:p>
          </p:txBody>
        </p:sp>
        <p:sp>
          <p:nvSpPr>
            <p:cNvPr id="117770" name="Line 10"/>
            <p:cNvSpPr>
              <a:spLocks noChangeShapeType="1"/>
            </p:cNvSpPr>
            <p:nvPr/>
          </p:nvSpPr>
          <p:spPr bwMode="auto">
            <a:xfrm>
              <a:off x="2208" y="1392"/>
              <a:ext cx="672" cy="240"/>
            </a:xfrm>
            <a:prstGeom prst="line">
              <a:avLst/>
            </a:prstGeom>
            <a:grpFill/>
            <a:ln w="38100">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CH">
                <a:latin typeface="Calibri" pitchFamily="34" charset="0"/>
                <a:cs typeface="Calibri" pitchFamily="34" charset="0"/>
              </a:endParaRPr>
            </a:p>
          </p:txBody>
        </p:sp>
      </p:grpSp>
      <p:grpSp>
        <p:nvGrpSpPr>
          <p:cNvPr id="117771" name="Group 11"/>
          <p:cNvGrpSpPr>
            <a:grpSpLocks/>
          </p:cNvGrpSpPr>
          <p:nvPr/>
        </p:nvGrpSpPr>
        <p:grpSpPr bwMode="auto">
          <a:xfrm>
            <a:off x="5683369" y="1447800"/>
            <a:ext cx="1943896" cy="1143000"/>
            <a:chOff x="3792" y="912"/>
            <a:chExt cx="1248" cy="720"/>
          </a:xfrm>
          <a:solidFill>
            <a:schemeClr val="bg1"/>
          </a:solidFill>
        </p:grpSpPr>
        <p:sp>
          <p:nvSpPr>
            <p:cNvPr id="117772" name="Rectangle 12"/>
            <p:cNvSpPr>
              <a:spLocks noChangeArrowheads="1"/>
            </p:cNvSpPr>
            <p:nvPr/>
          </p:nvSpPr>
          <p:spPr bwMode="auto">
            <a:xfrm>
              <a:off x="3984" y="912"/>
              <a:ext cx="1056" cy="480"/>
            </a:xfrm>
            <a:prstGeom prst="rect">
              <a:avLst/>
            </a:prstGeom>
            <a:grp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lnSpc>
                  <a:spcPct val="90000"/>
                </a:lnSpc>
                <a:buClrTx/>
                <a:buFontTx/>
                <a:buNone/>
              </a:pPr>
              <a:r>
                <a:rPr lang="de-CH" sz="1400" b="1">
                  <a:solidFill>
                    <a:srgbClr val="000099"/>
                  </a:solidFill>
                  <a:latin typeface="Calibri" pitchFamily="34" charset="0"/>
                  <a:cs typeface="Calibri" pitchFamily="34" charset="0"/>
                </a:rPr>
                <a:t>Psychosoziales</a:t>
              </a:r>
              <a:br>
                <a:rPr lang="de-CH" sz="1400" b="1">
                  <a:solidFill>
                    <a:srgbClr val="000099"/>
                  </a:solidFill>
                  <a:latin typeface="Calibri" pitchFamily="34" charset="0"/>
                  <a:cs typeface="Calibri" pitchFamily="34" charset="0"/>
                </a:rPr>
              </a:br>
              <a:r>
                <a:rPr lang="de-CH" sz="1400" b="1">
                  <a:solidFill>
                    <a:srgbClr val="000099"/>
                  </a:solidFill>
                  <a:latin typeface="Calibri" pitchFamily="34" charset="0"/>
                  <a:cs typeface="Calibri" pitchFamily="34" charset="0"/>
                </a:rPr>
                <a:t>Umfeld</a:t>
              </a:r>
            </a:p>
          </p:txBody>
        </p:sp>
        <p:sp>
          <p:nvSpPr>
            <p:cNvPr id="117773" name="Line 13"/>
            <p:cNvSpPr>
              <a:spLocks noChangeShapeType="1"/>
            </p:cNvSpPr>
            <p:nvPr/>
          </p:nvSpPr>
          <p:spPr bwMode="auto">
            <a:xfrm flipH="1">
              <a:off x="3792" y="1392"/>
              <a:ext cx="576" cy="240"/>
            </a:xfrm>
            <a:prstGeom prst="line">
              <a:avLst/>
            </a:prstGeom>
            <a:grpFill/>
            <a:ln w="38100">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CH">
                <a:latin typeface="Calibri" pitchFamily="34" charset="0"/>
                <a:cs typeface="Calibri" pitchFamily="34" charset="0"/>
              </a:endParaRPr>
            </a:p>
          </p:txBody>
        </p:sp>
      </p:grpSp>
      <p:sp>
        <p:nvSpPr>
          <p:cNvPr id="117774" name="AutoShape 14"/>
          <p:cNvSpPr>
            <a:spLocks noChangeArrowheads="1"/>
          </p:cNvSpPr>
          <p:nvPr/>
        </p:nvSpPr>
        <p:spPr bwMode="auto">
          <a:xfrm>
            <a:off x="4710710" y="3505200"/>
            <a:ext cx="1048136" cy="1447800"/>
          </a:xfrm>
          <a:prstGeom prst="downArrow">
            <a:avLst>
              <a:gd name="adj1" fmla="val 50000"/>
              <a:gd name="adj2" fmla="val 36715"/>
            </a:avLst>
          </a:prstGeom>
          <a:solidFill>
            <a:srgbClr val="FFCC00"/>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CH">
              <a:latin typeface="Calibri" pitchFamily="34" charset="0"/>
              <a:cs typeface="Calibri" pitchFamily="34" charset="0"/>
            </a:endParaRPr>
          </a:p>
        </p:txBody>
      </p:sp>
      <p:sp>
        <p:nvSpPr>
          <p:cNvPr id="117775" name="Rectangle 15"/>
          <p:cNvSpPr>
            <a:spLocks noChangeArrowheads="1"/>
          </p:cNvSpPr>
          <p:nvPr/>
        </p:nvSpPr>
        <p:spPr bwMode="auto">
          <a:xfrm>
            <a:off x="1439712" y="3432176"/>
            <a:ext cx="1881920" cy="911225"/>
          </a:xfrm>
          <a:prstGeom prst="rect">
            <a:avLst/>
          </a:prstGeom>
          <a:solidFill>
            <a:srgbClr val="FF3300"/>
          </a:solidFill>
          <a:ln>
            <a:noFill/>
          </a:ln>
          <a:effectLst>
            <a:outerShdw dist="35921" dir="2700000" algn="ctr" rotWithShape="0">
              <a:schemeClr val="bg2"/>
            </a:outerShdw>
          </a:effectLst>
          <a:extLst>
            <a:ext uri="{91240B29-F687-4F45-9708-019B960494DF}">
              <a14:hiddenLine xmlns:a14="http://schemas.microsoft.com/office/drawing/2010/main" w="28575">
                <a:solidFill>
                  <a:schemeClr val="tx2"/>
                </a:solidFill>
                <a:miter lim="800000"/>
                <a:headEnd/>
                <a:tailEnd/>
              </a14:hiddenLine>
            </a:ext>
          </a:extLst>
        </p:spPr>
        <p:txBody>
          <a:bodyPr anchor="ctr"/>
          <a:lstStyle/>
          <a:p>
            <a:pPr marL="266700" indent="-266700">
              <a:spcBef>
                <a:spcPct val="0"/>
              </a:spcBef>
              <a:buFontTx/>
              <a:buChar char="•"/>
            </a:pPr>
            <a:r>
              <a:rPr lang="de-DE" i="1">
                <a:solidFill>
                  <a:schemeClr val="bg1"/>
                </a:solidFill>
                <a:latin typeface="Calibri" pitchFamily="34" charset="0"/>
                <a:cs typeface="Calibri" pitchFamily="34" charset="0"/>
              </a:rPr>
              <a:t>Stress</a:t>
            </a:r>
          </a:p>
          <a:p>
            <a:pPr marL="266700" indent="-266700">
              <a:spcBef>
                <a:spcPct val="0"/>
              </a:spcBef>
              <a:buFontTx/>
              <a:buChar char="•"/>
            </a:pPr>
            <a:r>
              <a:rPr lang="de-DE" i="1">
                <a:solidFill>
                  <a:schemeClr val="bg1"/>
                </a:solidFill>
                <a:latin typeface="Calibri" pitchFamily="34" charset="0"/>
                <a:cs typeface="Calibri" pitchFamily="34" charset="0"/>
              </a:rPr>
              <a:t>Strain</a:t>
            </a:r>
            <a:endParaRPr lang="de-DE" b="1">
              <a:solidFill>
                <a:schemeClr val="bg1"/>
              </a:solidFill>
              <a:latin typeface="Calibri" pitchFamily="34" charset="0"/>
              <a:cs typeface="Calibri" pitchFamily="34" charset="0"/>
            </a:endParaRPr>
          </a:p>
        </p:txBody>
      </p:sp>
      <p:sp>
        <p:nvSpPr>
          <p:cNvPr id="117776" name="AutoShape 16"/>
          <p:cNvSpPr>
            <a:spLocks noChangeArrowheads="1"/>
          </p:cNvSpPr>
          <p:nvPr/>
        </p:nvSpPr>
        <p:spPr bwMode="auto">
          <a:xfrm>
            <a:off x="3483663" y="3427662"/>
            <a:ext cx="366960" cy="917079"/>
          </a:xfrm>
          <a:prstGeom prst="rightArrow">
            <a:avLst>
              <a:gd name="adj1" fmla="val 50000"/>
              <a:gd name="adj2" fmla="val 187500"/>
            </a:avLst>
          </a:prstGeom>
          <a:solidFill>
            <a:srgbClr val="FFCC66"/>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CH">
              <a:latin typeface="Calibri" pitchFamily="34" charset="0"/>
              <a:cs typeface="Calibri" pitchFamily="34" charset="0"/>
            </a:endParaRPr>
          </a:p>
        </p:txBody>
      </p:sp>
      <p:pic>
        <p:nvPicPr>
          <p:cNvPr id="117777" name="Picture 17" descr="j01989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2034" y="1700213"/>
            <a:ext cx="1778964" cy="1566862"/>
          </a:xfrm>
          <a:prstGeom prst="rect">
            <a:avLst/>
          </a:prstGeom>
          <a:noFill/>
          <a:extLst>
            <a:ext uri="{909E8E84-426E-40DD-AFC4-6F175D3DCCD1}">
              <a14:hiddenFill xmlns:a14="http://schemas.microsoft.com/office/drawing/2010/main">
                <a:solidFill>
                  <a:srgbClr val="FFFFFF"/>
                </a:solidFill>
              </a14:hiddenFill>
            </a:ext>
          </a:extLst>
        </p:spPr>
      </p:pic>
      <p:sp>
        <p:nvSpPr>
          <p:cNvPr id="117778" name="Text Box 18"/>
          <p:cNvSpPr txBox="1">
            <a:spLocks noChangeArrowheads="1"/>
          </p:cNvSpPr>
          <p:nvPr/>
        </p:nvSpPr>
        <p:spPr bwMode="auto">
          <a:xfrm>
            <a:off x="342629" y="2349501"/>
            <a:ext cx="1608493" cy="584775"/>
          </a:xfrm>
          <a:prstGeom prst="rect">
            <a:avLst/>
          </a:prstGeom>
          <a:solidFill>
            <a:srgbClr val="FFFFCC"/>
          </a:solidFill>
          <a:ln>
            <a:noFill/>
          </a:ln>
          <a:effectLst/>
        </p:spPr>
        <p:txBody>
          <a:bodyPr>
            <a:spAutoFit/>
          </a:bodyPr>
          <a:lstStyle/>
          <a:p>
            <a:pPr>
              <a:buSzPct val="80000"/>
              <a:buFont typeface="Wingdings 3" pitchFamily="18" charset="2"/>
              <a:buNone/>
            </a:pPr>
            <a:r>
              <a:rPr lang="de-DE" sz="1600" dirty="0">
                <a:latin typeface="Calibri" pitchFamily="34" charset="0"/>
                <a:cs typeface="Calibri" pitchFamily="34" charset="0"/>
              </a:rPr>
              <a:t>Individuelles Körperschema</a:t>
            </a:r>
          </a:p>
        </p:txBody>
      </p:sp>
      <p:pic>
        <p:nvPicPr>
          <p:cNvPr id="117779" name="Picture 19" descr="j028365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739471" y="1989138"/>
            <a:ext cx="1412706" cy="1439862"/>
          </a:xfrm>
          <a:prstGeom prst="rect">
            <a:avLst/>
          </a:prstGeom>
          <a:noFill/>
          <a:extLst>
            <a:ext uri="{909E8E84-426E-40DD-AFC4-6F175D3DCCD1}">
              <a14:hiddenFill xmlns:a14="http://schemas.microsoft.com/office/drawing/2010/main">
                <a:solidFill>
                  <a:srgbClr val="FFFFFF"/>
                </a:solidFill>
              </a14:hiddenFill>
            </a:ext>
          </a:extLst>
        </p:spPr>
      </p:pic>
      <p:sp>
        <p:nvSpPr>
          <p:cNvPr id="117780" name="Text Box 20"/>
          <p:cNvSpPr txBox="1">
            <a:spLocks noChangeArrowheads="1"/>
          </p:cNvSpPr>
          <p:nvPr/>
        </p:nvSpPr>
        <p:spPr bwMode="auto">
          <a:xfrm>
            <a:off x="7387594" y="2492375"/>
            <a:ext cx="198994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0"/>
              </a:spcBef>
              <a:buSzPct val="80000"/>
              <a:buFont typeface="Wingdings 3" pitchFamily="18" charset="2"/>
              <a:buNone/>
            </a:pPr>
            <a:r>
              <a:rPr lang="de-DE" sz="1600">
                <a:latin typeface="Calibri" pitchFamily="34" charset="0"/>
                <a:cs typeface="Calibri" pitchFamily="34" charset="0"/>
              </a:rPr>
              <a:t>Krankheits-</a:t>
            </a:r>
            <a:br>
              <a:rPr lang="de-DE" sz="1600">
                <a:latin typeface="Calibri" pitchFamily="34" charset="0"/>
                <a:cs typeface="Calibri" pitchFamily="34" charset="0"/>
              </a:rPr>
            </a:br>
            <a:r>
              <a:rPr lang="de-DE" sz="1600">
                <a:latin typeface="Calibri" pitchFamily="34" charset="0"/>
                <a:cs typeface="Calibri" pitchFamily="34" charset="0"/>
              </a:rPr>
              <a:t>erleben</a:t>
            </a:r>
          </a:p>
          <a:p>
            <a:pPr algn="r">
              <a:spcBef>
                <a:spcPct val="0"/>
              </a:spcBef>
              <a:buSzPct val="80000"/>
              <a:buFont typeface="Wingdings 3" pitchFamily="18" charset="2"/>
              <a:buNone/>
            </a:pPr>
            <a:r>
              <a:rPr lang="de-DE" sz="1600">
                <a:latin typeface="Calibri" pitchFamily="34" charset="0"/>
                <a:cs typeface="Calibri" pitchFamily="34" charset="0"/>
              </a:rPr>
              <a:t>Stigma</a:t>
            </a:r>
          </a:p>
          <a:p>
            <a:pPr algn="r">
              <a:spcBef>
                <a:spcPct val="0"/>
              </a:spcBef>
              <a:buSzPct val="80000"/>
              <a:buFont typeface="Wingdings 3" pitchFamily="18" charset="2"/>
              <a:buNone/>
            </a:pPr>
            <a:r>
              <a:rPr lang="de-DE" sz="1600">
                <a:latin typeface="Calibri" pitchFamily="34" charset="0"/>
                <a:cs typeface="Calibri" pitchFamily="34" charset="0"/>
              </a:rPr>
              <a:t>Trauma</a:t>
            </a:r>
          </a:p>
        </p:txBody>
      </p:sp>
      <p:sp>
        <p:nvSpPr>
          <p:cNvPr id="2" name="Titel 1"/>
          <p:cNvSpPr>
            <a:spLocks noGrp="1"/>
          </p:cNvSpPr>
          <p:nvPr>
            <p:ph type="title"/>
          </p:nvPr>
        </p:nvSpPr>
        <p:spPr/>
        <p:txBody>
          <a:bodyPr/>
          <a:lstStyle/>
          <a:p>
            <a:r>
              <a:rPr lang="de-DE" dirty="0"/>
              <a:t>Was läuft ab bei psychosomatischen Störungen</a:t>
            </a:r>
            <a:r>
              <a:rPr lang="de-DE" dirty="0" smtClean="0"/>
              <a:t>?</a:t>
            </a:r>
            <a:endParaRPr lang="de-CH" dirty="0"/>
          </a:p>
        </p:txBody>
      </p:sp>
    </p:spTree>
    <p:extLst>
      <p:ext uri="{BB962C8B-B14F-4D97-AF65-F5344CB8AC3E}">
        <p14:creationId xmlns:p14="http://schemas.microsoft.com/office/powerpoint/2010/main" val="1282103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7764"/>
                                        </p:tgtEl>
                                        <p:attrNameLst>
                                          <p:attrName>style.visibility</p:attrName>
                                        </p:attrNameLst>
                                      </p:cBhvr>
                                      <p:to>
                                        <p:strVal val="visible"/>
                                      </p:to>
                                    </p:set>
                                    <p:animEffect transition="in" filter="wedge">
                                      <p:cBhvr>
                                        <p:cTn id="7" dur="500"/>
                                        <p:tgtEl>
                                          <p:spTgt spid="1177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17776"/>
                                        </p:tgtEl>
                                        <p:attrNameLst>
                                          <p:attrName>style.visibility</p:attrName>
                                        </p:attrNameLst>
                                      </p:cBhvr>
                                      <p:to>
                                        <p:strVal val="visible"/>
                                      </p:to>
                                    </p:set>
                                    <p:anim calcmode="lin" valueType="num">
                                      <p:cBhvr additive="base">
                                        <p:cTn id="12" dur="500" fill="hold"/>
                                        <p:tgtEl>
                                          <p:spTgt spid="117776"/>
                                        </p:tgtEl>
                                        <p:attrNameLst>
                                          <p:attrName>ppt_x</p:attrName>
                                        </p:attrNameLst>
                                      </p:cBhvr>
                                      <p:tavLst>
                                        <p:tav tm="0">
                                          <p:val>
                                            <p:strVal val="0-#ppt_w/2"/>
                                          </p:val>
                                        </p:tav>
                                        <p:tav tm="100000">
                                          <p:val>
                                            <p:strVal val="#ppt_x"/>
                                          </p:val>
                                        </p:tav>
                                      </p:tavLst>
                                    </p:anim>
                                    <p:anim calcmode="lin" valueType="num">
                                      <p:cBhvr additive="base">
                                        <p:cTn id="13" dur="500" fill="hold"/>
                                        <p:tgtEl>
                                          <p:spTgt spid="117776"/>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17775"/>
                                        </p:tgtEl>
                                        <p:attrNameLst>
                                          <p:attrName>style.visibility</p:attrName>
                                        </p:attrNameLst>
                                      </p:cBhvr>
                                      <p:to>
                                        <p:strVal val="visible"/>
                                      </p:to>
                                    </p:set>
                                    <p:anim calcmode="lin" valueType="num">
                                      <p:cBhvr additive="base">
                                        <p:cTn id="16" dur="500" fill="hold"/>
                                        <p:tgtEl>
                                          <p:spTgt spid="117775"/>
                                        </p:tgtEl>
                                        <p:attrNameLst>
                                          <p:attrName>ppt_x</p:attrName>
                                        </p:attrNameLst>
                                      </p:cBhvr>
                                      <p:tavLst>
                                        <p:tav tm="0">
                                          <p:val>
                                            <p:strVal val="0-#ppt_w/2"/>
                                          </p:val>
                                        </p:tav>
                                        <p:tav tm="100000">
                                          <p:val>
                                            <p:strVal val="#ppt_x"/>
                                          </p:val>
                                        </p:tav>
                                      </p:tavLst>
                                    </p:anim>
                                    <p:anim calcmode="lin" valueType="num">
                                      <p:cBhvr additive="base">
                                        <p:cTn id="17" dur="500" fill="hold"/>
                                        <p:tgtEl>
                                          <p:spTgt spid="117775"/>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3" fill="hold" grpId="0" nodeType="clickEffect">
                                  <p:stCondLst>
                                    <p:cond delay="0"/>
                                  </p:stCondLst>
                                  <p:childTnLst>
                                    <p:set>
                                      <p:cBhvr>
                                        <p:cTn id="21" dur="1" fill="hold">
                                          <p:stCondLst>
                                            <p:cond delay="0"/>
                                          </p:stCondLst>
                                        </p:cTn>
                                        <p:tgtEl>
                                          <p:spTgt spid="117774"/>
                                        </p:tgtEl>
                                        <p:attrNameLst>
                                          <p:attrName>style.visibility</p:attrName>
                                        </p:attrNameLst>
                                      </p:cBhvr>
                                      <p:to>
                                        <p:strVal val="visible"/>
                                      </p:to>
                                    </p:set>
                                    <p:anim calcmode="lin" valueType="num">
                                      <p:cBhvr additive="base">
                                        <p:cTn id="22" dur="500" fill="hold"/>
                                        <p:tgtEl>
                                          <p:spTgt spid="117774"/>
                                        </p:tgtEl>
                                        <p:attrNameLst>
                                          <p:attrName>ppt_x</p:attrName>
                                        </p:attrNameLst>
                                      </p:cBhvr>
                                      <p:tavLst>
                                        <p:tav tm="0">
                                          <p:val>
                                            <p:strVal val="1+#ppt_w/2"/>
                                          </p:val>
                                        </p:tav>
                                        <p:tav tm="100000">
                                          <p:val>
                                            <p:strVal val="#ppt_x"/>
                                          </p:val>
                                        </p:tav>
                                      </p:tavLst>
                                    </p:anim>
                                    <p:anim calcmode="lin" valueType="num">
                                      <p:cBhvr additive="base">
                                        <p:cTn id="23" dur="500" fill="hold"/>
                                        <p:tgtEl>
                                          <p:spTgt spid="117774"/>
                                        </p:tgtEl>
                                        <p:attrNameLst>
                                          <p:attrName>ppt_y</p:attrName>
                                        </p:attrNameLst>
                                      </p:cBhvr>
                                      <p:tavLst>
                                        <p:tav tm="0">
                                          <p:val>
                                            <p:strVal val="0-#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77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0" animBg="1" autoUpdateAnimBg="0"/>
      <p:bldP spid="117765" grpId="0" animBg="1"/>
      <p:bldP spid="117774" grpId="0" animBg="1"/>
      <p:bldP spid="117775" grpId="0" animBg="1"/>
      <p:bldP spid="11777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p:cNvSpPr>
            <a:spLocks noGrp="1"/>
          </p:cNvSpPr>
          <p:nvPr>
            <p:ph type="title"/>
          </p:nvPr>
        </p:nvSpPr>
        <p:spPr/>
        <p:txBody>
          <a:bodyPr/>
          <a:lstStyle/>
          <a:p>
            <a:r>
              <a:rPr lang="de-CH" smtClean="0"/>
              <a:t>Weiterführende Literatur</a:t>
            </a:r>
          </a:p>
        </p:txBody>
      </p:sp>
      <p:pic>
        <p:nvPicPr>
          <p:cNvPr id="38915" name="Inhaltsplatzhalter 5"/>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rot="21092689">
            <a:off x="1208480" y="1341438"/>
            <a:ext cx="3777344" cy="5040312"/>
          </a:xfrm>
        </p:spPr>
      </p:pic>
      <p:sp>
        <p:nvSpPr>
          <p:cNvPr id="38916" name="Inhaltsplatzhalter 4"/>
          <p:cNvSpPr>
            <a:spLocks noGrp="1"/>
          </p:cNvSpPr>
          <p:nvPr>
            <p:ph sz="half" idx="2"/>
          </p:nvPr>
        </p:nvSpPr>
        <p:spPr>
          <a:xfrm>
            <a:off x="5169798" y="1341438"/>
            <a:ext cx="4437281" cy="5040312"/>
          </a:xfrm>
        </p:spPr>
        <p:txBody>
          <a:bodyPr/>
          <a:lstStyle/>
          <a:p>
            <a:r>
              <a:rPr lang="de-CH" dirty="0" smtClean="0"/>
              <a:t>40 S. mit vielen Grafiken, Kurztexten, Tabellen, Hinweisen auf weiterführende Literatur</a:t>
            </a:r>
          </a:p>
          <a:p>
            <a:endParaRPr lang="de-CH" dirty="0" smtClean="0"/>
          </a:p>
          <a:p>
            <a:r>
              <a:rPr lang="de-CH" dirty="0" smtClean="0"/>
              <a:t>Bestellung via</a:t>
            </a:r>
          </a:p>
          <a:p>
            <a:r>
              <a:rPr lang="de-CH" dirty="0" smtClean="0">
                <a:hlinkClick r:id="rId3"/>
              </a:rPr>
              <a:t>www.seminare-ps.net</a:t>
            </a:r>
            <a:r>
              <a:rPr lang="de-CH" dirty="0" smtClean="0"/>
              <a:t>	</a:t>
            </a:r>
          </a:p>
        </p:txBody>
      </p:sp>
    </p:spTree>
    <p:extLst>
      <p:ext uri="{BB962C8B-B14F-4D97-AF65-F5344CB8AC3E}">
        <p14:creationId xmlns:p14="http://schemas.microsoft.com/office/powerpoint/2010/main" val="26316133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brain"/>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11897" y="1341438"/>
            <a:ext cx="4958819" cy="5156200"/>
          </a:xfrm>
          <a:prstGeom prst="rect">
            <a:avLst/>
          </a:prstGeom>
          <a:noFill/>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19811" name="Text Box 3"/>
          <p:cNvSpPr txBox="1">
            <a:spLocks noChangeArrowheads="1"/>
          </p:cNvSpPr>
          <p:nvPr/>
        </p:nvSpPr>
        <p:spPr bwMode="auto">
          <a:xfrm>
            <a:off x="1539293" y="4648200"/>
            <a:ext cx="4698894" cy="1421928"/>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buClrTx/>
              <a:buFontTx/>
              <a:buNone/>
            </a:pPr>
            <a:r>
              <a:rPr lang="de-DE">
                <a:latin typeface="Calibri" pitchFamily="34" charset="0"/>
                <a:cs typeface="Calibri" pitchFamily="34" charset="0"/>
              </a:rPr>
              <a:t>1. Informations-Overload</a:t>
            </a:r>
          </a:p>
          <a:p>
            <a:pPr>
              <a:lnSpc>
                <a:spcPct val="90000"/>
              </a:lnSpc>
              <a:buClrTx/>
              <a:buFontTx/>
              <a:buNone/>
            </a:pPr>
            <a:r>
              <a:rPr lang="de-DE">
                <a:latin typeface="Calibri" pitchFamily="34" charset="0"/>
                <a:cs typeface="Calibri" pitchFamily="34" charset="0"/>
              </a:rPr>
              <a:t>2. Gefühlslabilisierung (Alarm!)</a:t>
            </a:r>
          </a:p>
          <a:p>
            <a:pPr>
              <a:lnSpc>
                <a:spcPct val="90000"/>
              </a:lnSpc>
              <a:buClrTx/>
              <a:buFontTx/>
              <a:buNone/>
            </a:pPr>
            <a:r>
              <a:rPr lang="de-DE">
                <a:latin typeface="Calibri" pitchFamily="34" charset="0"/>
                <a:cs typeface="Calibri" pitchFamily="34" charset="0"/>
              </a:rPr>
              <a:t>3. Speicherblockade</a:t>
            </a:r>
          </a:p>
          <a:p>
            <a:pPr>
              <a:lnSpc>
                <a:spcPct val="90000"/>
              </a:lnSpc>
              <a:buClrTx/>
              <a:buFontTx/>
              <a:buNone/>
            </a:pPr>
            <a:r>
              <a:rPr lang="de-DE">
                <a:latin typeface="Calibri" pitchFamily="34" charset="0"/>
                <a:cs typeface="Calibri" pitchFamily="34" charset="0"/>
              </a:rPr>
              <a:t>4. Kontroll-Versagen</a:t>
            </a:r>
            <a:endParaRPr lang="de-DE" sz="2800">
              <a:latin typeface="Calibri" pitchFamily="34" charset="0"/>
              <a:cs typeface="Calibri" pitchFamily="34" charset="0"/>
            </a:endParaRPr>
          </a:p>
        </p:txBody>
      </p:sp>
      <p:sp>
        <p:nvSpPr>
          <p:cNvPr id="119812" name="Oval 4"/>
          <p:cNvSpPr>
            <a:spLocks noChangeArrowheads="1"/>
          </p:cNvSpPr>
          <p:nvPr/>
        </p:nvSpPr>
        <p:spPr bwMode="auto">
          <a:xfrm>
            <a:off x="5203553" y="2997250"/>
            <a:ext cx="259766" cy="649188"/>
          </a:xfrm>
          <a:prstGeom prst="ellipse">
            <a:avLst/>
          </a:prstGeom>
          <a:solidFill>
            <a:srgbClr val="FFFF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CH">
              <a:latin typeface="Calibri" pitchFamily="34" charset="0"/>
              <a:cs typeface="Calibri" pitchFamily="34" charset="0"/>
            </a:endParaRPr>
          </a:p>
        </p:txBody>
      </p:sp>
      <p:sp>
        <p:nvSpPr>
          <p:cNvPr id="119813" name="Oval 5"/>
          <p:cNvSpPr>
            <a:spLocks noChangeArrowheads="1"/>
          </p:cNvSpPr>
          <p:nvPr/>
        </p:nvSpPr>
        <p:spPr bwMode="auto">
          <a:xfrm>
            <a:off x="4396775" y="1831609"/>
            <a:ext cx="805090" cy="735747"/>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100000"/>
              </a:lnSpc>
              <a:spcBef>
                <a:spcPct val="0"/>
              </a:spcBef>
              <a:buClr>
                <a:srgbClr val="FFCC00"/>
              </a:buClr>
              <a:buFontTx/>
              <a:buNone/>
            </a:pPr>
            <a:r>
              <a:rPr lang="de-DE" sz="2800" b="1">
                <a:latin typeface="Calibri" pitchFamily="34" charset="0"/>
                <a:cs typeface="Calibri" pitchFamily="34" charset="0"/>
              </a:rPr>
              <a:t>3</a:t>
            </a:r>
            <a:endParaRPr lang="de-DE" sz="2800" b="1">
              <a:solidFill>
                <a:srgbClr val="FFCC00"/>
              </a:solidFill>
              <a:latin typeface="Calibri" pitchFamily="34" charset="0"/>
              <a:cs typeface="Calibri" pitchFamily="34" charset="0"/>
            </a:endParaRPr>
          </a:p>
        </p:txBody>
      </p:sp>
      <p:grpSp>
        <p:nvGrpSpPr>
          <p:cNvPr id="119814" name="Group 6"/>
          <p:cNvGrpSpPr>
            <a:grpSpLocks/>
          </p:cNvGrpSpPr>
          <p:nvPr/>
        </p:nvGrpSpPr>
        <p:grpSpPr bwMode="auto">
          <a:xfrm>
            <a:off x="4246559" y="2902356"/>
            <a:ext cx="1103835" cy="989064"/>
            <a:chOff x="2640" y="1633"/>
            <a:chExt cx="816" cy="769"/>
          </a:xfrm>
        </p:grpSpPr>
        <p:sp>
          <p:nvSpPr>
            <p:cNvPr id="119815" name="Oval 7"/>
            <p:cNvSpPr>
              <a:spLocks noChangeArrowheads="1"/>
            </p:cNvSpPr>
            <p:nvPr/>
          </p:nvSpPr>
          <p:spPr bwMode="auto">
            <a:xfrm>
              <a:off x="3021" y="1897"/>
              <a:ext cx="435" cy="505"/>
            </a:xfrm>
            <a:prstGeom prst="ellipse">
              <a:avLst/>
            </a:prstGeom>
            <a:gradFill rotWithShape="0">
              <a:gsLst>
                <a:gs pos="0">
                  <a:srgbClr val="FFFF66"/>
                </a:gs>
                <a:gs pos="100000">
                  <a:srgbClr val="FFFF66">
                    <a:gamma/>
                    <a:shade val="46275"/>
                    <a:invGamma/>
                  </a:srgbClr>
                </a:gs>
              </a:gsLst>
              <a:lin ang="2700000" scaled="1"/>
            </a:gradFill>
            <a:ln>
              <a:noFill/>
            </a:ln>
            <a:effectLst>
              <a:outerShdw dist="53882" dir="2700000" algn="ctr" rotWithShape="0">
                <a:schemeClr val="tx1"/>
              </a:outerShdw>
            </a:effectLst>
            <a:extLst>
              <a:ext uri="{91240B29-F687-4F45-9708-019B960494DF}">
                <a14:hiddenLine xmlns:a14="http://schemas.microsoft.com/office/drawing/2010/main" w="9525">
                  <a:solidFill>
                    <a:schemeClr val="tx1"/>
                  </a:solidFill>
                  <a:round/>
                  <a:headEnd/>
                  <a:tailEnd/>
                </a14:hiddenLine>
              </a:ext>
            </a:extLst>
          </p:spPr>
          <p:txBody>
            <a:bodyPr anchor="ctr">
              <a:spAutoFit/>
            </a:bodyPr>
            <a:lstStyle/>
            <a:p>
              <a:endParaRPr lang="de-CH">
                <a:latin typeface="Calibri" pitchFamily="34" charset="0"/>
                <a:cs typeface="Calibri" pitchFamily="34" charset="0"/>
              </a:endParaRPr>
            </a:p>
          </p:txBody>
        </p:sp>
        <p:sp>
          <p:nvSpPr>
            <p:cNvPr id="119816" name="Oval 8"/>
            <p:cNvSpPr>
              <a:spLocks noChangeArrowheads="1"/>
            </p:cNvSpPr>
            <p:nvPr/>
          </p:nvSpPr>
          <p:spPr bwMode="auto">
            <a:xfrm>
              <a:off x="2942" y="1850"/>
              <a:ext cx="395" cy="505"/>
            </a:xfrm>
            <a:prstGeom prst="ellipse">
              <a:avLst/>
            </a:prstGeom>
            <a:gradFill rotWithShape="0">
              <a:gsLst>
                <a:gs pos="0">
                  <a:srgbClr val="FFFF66"/>
                </a:gs>
                <a:gs pos="100000">
                  <a:srgbClr val="FFFF66">
                    <a:gamma/>
                    <a:shade val="46275"/>
                    <a:invGamma/>
                  </a:srgbClr>
                </a:gs>
              </a:gsLst>
              <a:lin ang="2700000" scaled="1"/>
            </a:gradFill>
            <a:ln>
              <a:noFill/>
            </a:ln>
            <a:effectLst>
              <a:outerShdw dist="53882" dir="2700000" algn="ctr" rotWithShape="0">
                <a:schemeClr val="tx1"/>
              </a:outerShdw>
            </a:effectLst>
            <a:extLst>
              <a:ext uri="{91240B29-F687-4F45-9708-019B960494DF}">
                <a14:hiddenLine xmlns:a14="http://schemas.microsoft.com/office/drawing/2010/main" w="9525">
                  <a:solidFill>
                    <a:schemeClr val="tx1"/>
                  </a:solidFill>
                  <a:round/>
                  <a:headEnd/>
                  <a:tailEnd/>
                </a14:hiddenLine>
              </a:ext>
            </a:extLst>
          </p:spPr>
          <p:txBody>
            <a:bodyPr anchor="ctr">
              <a:spAutoFit/>
            </a:bodyPr>
            <a:lstStyle/>
            <a:p>
              <a:endParaRPr lang="de-CH">
                <a:latin typeface="Calibri" pitchFamily="34" charset="0"/>
                <a:cs typeface="Calibri" pitchFamily="34" charset="0"/>
              </a:endParaRPr>
            </a:p>
          </p:txBody>
        </p:sp>
        <p:sp>
          <p:nvSpPr>
            <p:cNvPr id="119817" name="Oval 9"/>
            <p:cNvSpPr>
              <a:spLocks noChangeArrowheads="1"/>
            </p:cNvSpPr>
            <p:nvPr/>
          </p:nvSpPr>
          <p:spPr bwMode="auto">
            <a:xfrm>
              <a:off x="2928" y="1841"/>
              <a:ext cx="305" cy="505"/>
            </a:xfrm>
            <a:prstGeom prst="ellipse">
              <a:avLst/>
            </a:prstGeom>
            <a:gradFill rotWithShape="0">
              <a:gsLst>
                <a:gs pos="0">
                  <a:srgbClr val="FFFF66"/>
                </a:gs>
                <a:gs pos="100000">
                  <a:srgbClr val="FFFF66">
                    <a:gamma/>
                    <a:shade val="46275"/>
                    <a:invGamma/>
                  </a:srgbClr>
                </a:gs>
              </a:gsLst>
              <a:lin ang="2700000" scaled="1"/>
            </a:gradFill>
            <a:ln>
              <a:noFill/>
            </a:ln>
            <a:effectLst>
              <a:outerShdw dist="53882" dir="2700000" algn="ctr" rotWithShape="0">
                <a:schemeClr val="tx1"/>
              </a:outerShdw>
            </a:effectLst>
            <a:extLst>
              <a:ext uri="{91240B29-F687-4F45-9708-019B960494DF}">
                <a14:hiddenLine xmlns:a14="http://schemas.microsoft.com/office/drawing/2010/main" w="9525">
                  <a:solidFill>
                    <a:schemeClr val="tx1"/>
                  </a:solidFill>
                  <a:round/>
                  <a:headEnd/>
                  <a:tailEnd/>
                </a14:hiddenLine>
              </a:ext>
            </a:extLst>
          </p:spPr>
          <p:txBody>
            <a:bodyPr anchor="ctr">
              <a:spAutoFit/>
            </a:bodyPr>
            <a:lstStyle/>
            <a:p>
              <a:endParaRPr lang="de-CH">
                <a:latin typeface="Calibri" pitchFamily="34" charset="0"/>
                <a:cs typeface="Calibri" pitchFamily="34" charset="0"/>
              </a:endParaRPr>
            </a:p>
          </p:txBody>
        </p:sp>
        <p:sp>
          <p:nvSpPr>
            <p:cNvPr id="119818" name="Oval 10"/>
            <p:cNvSpPr>
              <a:spLocks noChangeArrowheads="1"/>
            </p:cNvSpPr>
            <p:nvPr/>
          </p:nvSpPr>
          <p:spPr bwMode="auto">
            <a:xfrm>
              <a:off x="2863" y="1782"/>
              <a:ext cx="305" cy="505"/>
            </a:xfrm>
            <a:prstGeom prst="ellipse">
              <a:avLst/>
            </a:prstGeom>
            <a:gradFill rotWithShape="0">
              <a:gsLst>
                <a:gs pos="0">
                  <a:srgbClr val="FFFF66"/>
                </a:gs>
                <a:gs pos="100000">
                  <a:srgbClr val="FFFF66">
                    <a:gamma/>
                    <a:shade val="46275"/>
                    <a:invGamma/>
                  </a:srgbClr>
                </a:gs>
              </a:gsLst>
              <a:lin ang="2700000" scaled="1"/>
            </a:gradFill>
            <a:ln>
              <a:noFill/>
            </a:ln>
            <a:effectLst>
              <a:outerShdw dist="53882" dir="2700000" algn="ctr" rotWithShape="0">
                <a:schemeClr val="tx1"/>
              </a:outerShdw>
            </a:effectLst>
            <a:extLst>
              <a:ext uri="{91240B29-F687-4F45-9708-019B960494DF}">
                <a14:hiddenLine xmlns:a14="http://schemas.microsoft.com/office/drawing/2010/main" w="9525">
                  <a:solidFill>
                    <a:schemeClr val="tx1"/>
                  </a:solidFill>
                  <a:round/>
                  <a:headEnd/>
                  <a:tailEnd/>
                </a14:hiddenLine>
              </a:ext>
            </a:extLst>
          </p:spPr>
          <p:txBody>
            <a:bodyPr anchor="ctr">
              <a:spAutoFit/>
            </a:bodyPr>
            <a:lstStyle/>
            <a:p>
              <a:endParaRPr lang="de-CH">
                <a:latin typeface="Calibri" pitchFamily="34" charset="0"/>
                <a:cs typeface="Calibri" pitchFamily="34" charset="0"/>
              </a:endParaRPr>
            </a:p>
          </p:txBody>
        </p:sp>
        <p:sp>
          <p:nvSpPr>
            <p:cNvPr id="119819" name="Oval 11"/>
            <p:cNvSpPr>
              <a:spLocks noChangeArrowheads="1"/>
            </p:cNvSpPr>
            <p:nvPr/>
          </p:nvSpPr>
          <p:spPr bwMode="auto">
            <a:xfrm>
              <a:off x="2784" y="1729"/>
              <a:ext cx="277" cy="505"/>
            </a:xfrm>
            <a:prstGeom prst="ellipse">
              <a:avLst/>
            </a:prstGeom>
            <a:gradFill rotWithShape="0">
              <a:gsLst>
                <a:gs pos="0">
                  <a:srgbClr val="FFFF66"/>
                </a:gs>
                <a:gs pos="100000">
                  <a:srgbClr val="FFFF66">
                    <a:gamma/>
                    <a:shade val="46275"/>
                    <a:invGamma/>
                  </a:srgbClr>
                </a:gs>
              </a:gsLst>
              <a:lin ang="2700000" scaled="1"/>
            </a:gradFill>
            <a:ln>
              <a:noFill/>
            </a:ln>
            <a:effectLst>
              <a:outerShdw dist="53882" dir="2700000" algn="ctr" rotWithShape="0">
                <a:schemeClr val="tx1"/>
              </a:outerShdw>
            </a:effectLst>
            <a:extLst>
              <a:ext uri="{91240B29-F687-4F45-9708-019B960494DF}">
                <a14:hiddenLine xmlns:a14="http://schemas.microsoft.com/office/drawing/2010/main" w="9525">
                  <a:solidFill>
                    <a:schemeClr val="tx1"/>
                  </a:solidFill>
                  <a:round/>
                  <a:headEnd/>
                  <a:tailEnd/>
                </a14:hiddenLine>
              </a:ext>
            </a:extLst>
          </p:spPr>
          <p:txBody>
            <a:bodyPr anchor="ctr">
              <a:spAutoFit/>
            </a:bodyPr>
            <a:lstStyle/>
            <a:p>
              <a:endParaRPr lang="de-CH">
                <a:latin typeface="Calibri" pitchFamily="34" charset="0"/>
                <a:cs typeface="Calibri" pitchFamily="34" charset="0"/>
              </a:endParaRPr>
            </a:p>
          </p:txBody>
        </p:sp>
        <p:sp>
          <p:nvSpPr>
            <p:cNvPr id="119820" name="Oval 12"/>
            <p:cNvSpPr>
              <a:spLocks noChangeArrowheads="1"/>
            </p:cNvSpPr>
            <p:nvPr/>
          </p:nvSpPr>
          <p:spPr bwMode="auto">
            <a:xfrm>
              <a:off x="2736" y="1681"/>
              <a:ext cx="229" cy="505"/>
            </a:xfrm>
            <a:prstGeom prst="ellipse">
              <a:avLst/>
            </a:prstGeom>
            <a:gradFill rotWithShape="0">
              <a:gsLst>
                <a:gs pos="0">
                  <a:srgbClr val="FFFF66"/>
                </a:gs>
                <a:gs pos="100000">
                  <a:srgbClr val="FFFF66">
                    <a:gamma/>
                    <a:shade val="46275"/>
                    <a:invGamma/>
                  </a:srgbClr>
                </a:gs>
              </a:gsLst>
              <a:lin ang="2700000" scaled="1"/>
            </a:gradFill>
            <a:ln>
              <a:noFill/>
            </a:ln>
            <a:effectLst>
              <a:outerShdw dist="53882" dir="2700000" algn="ctr" rotWithShape="0">
                <a:schemeClr val="tx1"/>
              </a:outerShdw>
            </a:effectLst>
            <a:extLst>
              <a:ext uri="{91240B29-F687-4F45-9708-019B960494DF}">
                <a14:hiddenLine xmlns:a14="http://schemas.microsoft.com/office/drawing/2010/main" w="9525">
                  <a:solidFill>
                    <a:schemeClr val="tx1"/>
                  </a:solidFill>
                  <a:round/>
                  <a:headEnd/>
                  <a:tailEnd/>
                </a14:hiddenLine>
              </a:ext>
            </a:extLst>
          </p:spPr>
          <p:txBody>
            <a:bodyPr anchor="ctr">
              <a:spAutoFit/>
            </a:bodyPr>
            <a:lstStyle/>
            <a:p>
              <a:endParaRPr lang="de-CH">
                <a:latin typeface="Calibri" pitchFamily="34" charset="0"/>
                <a:cs typeface="Calibri" pitchFamily="34" charset="0"/>
              </a:endParaRPr>
            </a:p>
          </p:txBody>
        </p:sp>
        <p:sp>
          <p:nvSpPr>
            <p:cNvPr id="119821" name="Oval 13"/>
            <p:cNvSpPr>
              <a:spLocks noChangeArrowheads="1"/>
            </p:cNvSpPr>
            <p:nvPr/>
          </p:nvSpPr>
          <p:spPr bwMode="auto">
            <a:xfrm>
              <a:off x="2640" y="1633"/>
              <a:ext cx="229" cy="505"/>
            </a:xfrm>
            <a:prstGeom prst="ellipse">
              <a:avLst/>
            </a:prstGeom>
            <a:gradFill rotWithShape="0">
              <a:gsLst>
                <a:gs pos="0">
                  <a:srgbClr val="FFFF66"/>
                </a:gs>
                <a:gs pos="100000">
                  <a:srgbClr val="FFFF66">
                    <a:gamma/>
                    <a:shade val="46275"/>
                    <a:invGamma/>
                  </a:srgbClr>
                </a:gs>
              </a:gsLst>
              <a:lin ang="2700000" scaled="1"/>
            </a:gradFill>
            <a:ln>
              <a:noFill/>
            </a:ln>
            <a:effectLst>
              <a:outerShdw dist="53882" dir="2700000" algn="ctr" rotWithShape="0">
                <a:schemeClr val="tx1"/>
              </a:outerShdw>
            </a:effectLst>
            <a:extLst>
              <a:ext uri="{91240B29-F687-4F45-9708-019B960494DF}">
                <a14:hiddenLine xmlns:a14="http://schemas.microsoft.com/office/drawing/2010/main" w="9525">
                  <a:solidFill>
                    <a:schemeClr val="tx1"/>
                  </a:solidFill>
                  <a:round/>
                  <a:headEnd/>
                  <a:tailEnd/>
                </a14:hiddenLine>
              </a:ext>
            </a:extLst>
          </p:spPr>
          <p:txBody>
            <a:bodyPr anchor="ctr">
              <a:spAutoFit/>
            </a:bodyPr>
            <a:lstStyle/>
            <a:p>
              <a:endParaRPr lang="de-CH">
                <a:latin typeface="Calibri" pitchFamily="34" charset="0"/>
                <a:cs typeface="Calibri" pitchFamily="34" charset="0"/>
              </a:endParaRPr>
            </a:p>
          </p:txBody>
        </p:sp>
      </p:grpSp>
      <p:sp>
        <p:nvSpPr>
          <p:cNvPr id="119822" name="AutoShape 14"/>
          <p:cNvSpPr>
            <a:spLocks/>
          </p:cNvSpPr>
          <p:nvPr/>
        </p:nvSpPr>
        <p:spPr bwMode="auto">
          <a:xfrm>
            <a:off x="7387595" y="4257676"/>
            <a:ext cx="2062517" cy="674031"/>
          </a:xfrm>
          <a:prstGeom prst="borderCallout1">
            <a:avLst>
              <a:gd name="adj1" fmla="val 16630"/>
              <a:gd name="adj2" fmla="val -3926"/>
              <a:gd name="adj3" fmla="val -113394"/>
              <a:gd name="adj4" fmla="val -120704"/>
            </a:avLst>
          </a:prstGeom>
          <a:solidFill>
            <a:srgbClr val="FF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buClrTx/>
              <a:buFontTx/>
              <a:buNone/>
            </a:pPr>
            <a:r>
              <a:rPr lang="de-DE" sz="1400">
                <a:solidFill>
                  <a:schemeClr val="tx2"/>
                </a:solidFill>
                <a:latin typeface="Calibri" pitchFamily="34" charset="0"/>
                <a:cs typeface="Calibri" pitchFamily="34" charset="0"/>
              </a:rPr>
              <a:t>Limbisches System</a:t>
            </a:r>
            <a:br>
              <a:rPr lang="de-DE" sz="1400">
                <a:solidFill>
                  <a:schemeClr val="tx2"/>
                </a:solidFill>
                <a:latin typeface="Calibri" pitchFamily="34" charset="0"/>
                <a:cs typeface="Calibri" pitchFamily="34" charset="0"/>
              </a:rPr>
            </a:br>
            <a:r>
              <a:rPr lang="de-DE" sz="1400">
                <a:solidFill>
                  <a:schemeClr val="tx2"/>
                </a:solidFill>
                <a:latin typeface="Calibri" pitchFamily="34" charset="0"/>
                <a:cs typeface="Calibri" pitchFamily="34" charset="0"/>
              </a:rPr>
              <a:t>Hippocampus</a:t>
            </a:r>
          </a:p>
          <a:p>
            <a:pPr>
              <a:lnSpc>
                <a:spcPct val="90000"/>
              </a:lnSpc>
              <a:buClrTx/>
              <a:buFontTx/>
              <a:buNone/>
            </a:pPr>
            <a:r>
              <a:rPr lang="de-DE" sz="1400">
                <a:solidFill>
                  <a:schemeClr val="tx2"/>
                </a:solidFill>
                <a:latin typeface="Calibri" pitchFamily="34" charset="0"/>
                <a:cs typeface="Calibri" pitchFamily="34" charset="0"/>
              </a:rPr>
              <a:t>Gedächtnis</a:t>
            </a:r>
            <a:endParaRPr lang="de-DE" sz="1600">
              <a:solidFill>
                <a:schemeClr val="tx2"/>
              </a:solidFill>
              <a:latin typeface="Calibri" pitchFamily="34" charset="0"/>
              <a:cs typeface="Calibri" pitchFamily="34" charset="0"/>
            </a:endParaRPr>
          </a:p>
        </p:txBody>
      </p:sp>
      <p:sp>
        <p:nvSpPr>
          <p:cNvPr id="119823" name="Oval 15"/>
          <p:cNvSpPr>
            <a:spLocks noChangeArrowheads="1"/>
          </p:cNvSpPr>
          <p:nvPr/>
        </p:nvSpPr>
        <p:spPr bwMode="auto">
          <a:xfrm>
            <a:off x="4688768" y="2615834"/>
            <a:ext cx="801716" cy="735747"/>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100000"/>
              </a:lnSpc>
              <a:spcBef>
                <a:spcPct val="0"/>
              </a:spcBef>
              <a:buClr>
                <a:srgbClr val="FFCC00"/>
              </a:buClr>
              <a:buFontTx/>
              <a:buNone/>
            </a:pPr>
            <a:r>
              <a:rPr lang="de-DE" sz="2800" b="1">
                <a:latin typeface="Calibri" pitchFamily="34" charset="0"/>
                <a:cs typeface="Calibri" pitchFamily="34" charset="0"/>
              </a:rPr>
              <a:t>2</a:t>
            </a:r>
            <a:endParaRPr lang="de-DE" sz="2800" b="1">
              <a:solidFill>
                <a:srgbClr val="FFCC00"/>
              </a:solidFill>
              <a:latin typeface="Calibri" pitchFamily="34" charset="0"/>
              <a:cs typeface="Calibri" pitchFamily="34" charset="0"/>
            </a:endParaRPr>
          </a:p>
        </p:txBody>
      </p:sp>
      <p:sp>
        <p:nvSpPr>
          <p:cNvPr id="119824" name="Oval 16"/>
          <p:cNvSpPr>
            <a:spLocks noChangeArrowheads="1"/>
          </p:cNvSpPr>
          <p:nvPr/>
        </p:nvSpPr>
        <p:spPr bwMode="auto">
          <a:xfrm>
            <a:off x="6481233" y="1989188"/>
            <a:ext cx="259766" cy="649188"/>
          </a:xfrm>
          <a:prstGeom prst="ellipse">
            <a:avLst/>
          </a:prstGeom>
          <a:solidFill>
            <a:srgbClr val="FF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CH">
              <a:latin typeface="Calibri" pitchFamily="34" charset="0"/>
              <a:cs typeface="Calibri" pitchFamily="34" charset="0"/>
            </a:endParaRPr>
          </a:p>
        </p:txBody>
      </p:sp>
      <p:sp>
        <p:nvSpPr>
          <p:cNvPr id="119825" name="AutoShape 17"/>
          <p:cNvSpPr>
            <a:spLocks/>
          </p:cNvSpPr>
          <p:nvPr/>
        </p:nvSpPr>
        <p:spPr bwMode="auto">
          <a:xfrm>
            <a:off x="6908253" y="1816100"/>
            <a:ext cx="1394140" cy="369332"/>
          </a:xfrm>
          <a:prstGeom prst="borderCallout1">
            <a:avLst>
              <a:gd name="adj1" fmla="val 29630"/>
              <a:gd name="adj2" fmla="val -5810"/>
              <a:gd name="adj3" fmla="val 116051"/>
              <a:gd name="adj4" fmla="val -22759"/>
            </a:avLst>
          </a:prstGeom>
          <a:solidFill>
            <a:srgbClr val="FF66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buClrTx/>
              <a:buFontTx/>
              <a:buNone/>
            </a:pPr>
            <a:r>
              <a:rPr lang="de-DE" sz="1800" b="1">
                <a:solidFill>
                  <a:schemeClr val="tx2"/>
                </a:solidFill>
                <a:latin typeface="Calibri" pitchFamily="34" charset="0"/>
                <a:cs typeface="Calibri" pitchFamily="34" charset="0"/>
              </a:rPr>
              <a:t>Stirnhirn</a:t>
            </a:r>
            <a:endParaRPr lang="de-DE" sz="2000" b="1">
              <a:solidFill>
                <a:schemeClr val="tx2"/>
              </a:solidFill>
              <a:latin typeface="Calibri" pitchFamily="34" charset="0"/>
              <a:cs typeface="Calibri" pitchFamily="34" charset="0"/>
            </a:endParaRPr>
          </a:p>
        </p:txBody>
      </p:sp>
      <p:sp>
        <p:nvSpPr>
          <p:cNvPr id="119826" name="AutoShape 18"/>
          <p:cNvSpPr>
            <a:spLocks/>
          </p:cNvSpPr>
          <p:nvPr/>
        </p:nvSpPr>
        <p:spPr bwMode="auto">
          <a:xfrm>
            <a:off x="7372403" y="2363789"/>
            <a:ext cx="1392453" cy="600075"/>
          </a:xfrm>
          <a:prstGeom prst="borderCallout1">
            <a:avLst>
              <a:gd name="adj1" fmla="val 19046"/>
              <a:gd name="adj2" fmla="val -5819"/>
              <a:gd name="adj3" fmla="val 149736"/>
              <a:gd name="adj4" fmla="val -136727"/>
            </a:avLst>
          </a:prstGeom>
          <a:solidFill>
            <a:srgbClr val="FF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0000"/>
              </a:lnSpc>
              <a:buClrTx/>
              <a:buFontTx/>
              <a:buNone/>
            </a:pPr>
            <a:r>
              <a:rPr lang="de-DE" sz="1600">
                <a:solidFill>
                  <a:schemeClr val="tx2"/>
                </a:solidFill>
                <a:latin typeface="Calibri" pitchFamily="34" charset="0"/>
                <a:cs typeface="Calibri" pitchFamily="34" charset="0"/>
              </a:rPr>
              <a:t>Sitz der Gefühle</a:t>
            </a:r>
            <a:endParaRPr lang="de-DE" sz="2800">
              <a:solidFill>
                <a:schemeClr val="tx2"/>
              </a:solidFill>
              <a:latin typeface="Calibri" pitchFamily="34" charset="0"/>
              <a:cs typeface="Calibri" pitchFamily="34" charset="0"/>
            </a:endParaRPr>
          </a:p>
        </p:txBody>
      </p:sp>
      <p:sp>
        <p:nvSpPr>
          <p:cNvPr id="119827" name="Text Box 19"/>
          <p:cNvSpPr txBox="1">
            <a:spLocks noChangeArrowheads="1"/>
          </p:cNvSpPr>
          <p:nvPr/>
        </p:nvSpPr>
        <p:spPr bwMode="auto">
          <a:xfrm>
            <a:off x="6850867" y="620714"/>
            <a:ext cx="2479409" cy="1069975"/>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buClrTx/>
              <a:buFontTx/>
              <a:buNone/>
            </a:pPr>
            <a:r>
              <a:rPr lang="de-DE" sz="1600">
                <a:latin typeface="Calibri" pitchFamily="34" charset="0"/>
                <a:cs typeface="Calibri" pitchFamily="34" charset="0"/>
              </a:rPr>
              <a:t>Vernunft, soziale Leitlinien, </a:t>
            </a:r>
            <a:r>
              <a:rPr lang="de-CH" sz="1600">
                <a:latin typeface="Calibri" pitchFamily="34" charset="0"/>
                <a:cs typeface="Calibri" pitchFamily="34" charset="0"/>
              </a:rPr>
              <a:t>Pflicht- und Verantwortungs-bewusstsein</a:t>
            </a:r>
            <a:endParaRPr lang="de-DE" sz="1600">
              <a:latin typeface="Calibri" pitchFamily="34" charset="0"/>
              <a:cs typeface="Calibri" pitchFamily="34" charset="0"/>
            </a:endParaRPr>
          </a:p>
        </p:txBody>
      </p:sp>
      <p:sp>
        <p:nvSpPr>
          <p:cNvPr id="119828" name="Oval 20"/>
          <p:cNvSpPr>
            <a:spLocks noChangeArrowheads="1"/>
          </p:cNvSpPr>
          <p:nvPr/>
        </p:nvSpPr>
        <p:spPr bwMode="auto">
          <a:xfrm>
            <a:off x="6086284" y="1128347"/>
            <a:ext cx="734203" cy="735747"/>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100000"/>
              </a:lnSpc>
              <a:spcBef>
                <a:spcPct val="0"/>
              </a:spcBef>
              <a:buClr>
                <a:srgbClr val="FFCC00"/>
              </a:buClr>
              <a:buFontTx/>
              <a:buNone/>
            </a:pPr>
            <a:r>
              <a:rPr lang="de-DE" sz="2800" b="1">
                <a:latin typeface="Calibri" pitchFamily="34" charset="0"/>
                <a:cs typeface="Calibri" pitchFamily="34" charset="0"/>
              </a:rPr>
              <a:t>4</a:t>
            </a:r>
            <a:endParaRPr lang="de-DE" sz="2800" b="1">
              <a:solidFill>
                <a:srgbClr val="FFCC00"/>
              </a:solidFill>
              <a:latin typeface="Calibri" pitchFamily="34" charset="0"/>
              <a:cs typeface="Calibri" pitchFamily="34" charset="0"/>
            </a:endParaRPr>
          </a:p>
        </p:txBody>
      </p:sp>
      <p:grpSp>
        <p:nvGrpSpPr>
          <p:cNvPr id="119829" name="Group 21"/>
          <p:cNvGrpSpPr>
            <a:grpSpLocks/>
          </p:cNvGrpSpPr>
          <p:nvPr/>
        </p:nvGrpSpPr>
        <p:grpSpPr bwMode="auto">
          <a:xfrm>
            <a:off x="2995883" y="2963693"/>
            <a:ext cx="3826290" cy="1317036"/>
            <a:chOff x="1824" y="1648"/>
            <a:chExt cx="2496" cy="911"/>
          </a:xfrm>
        </p:grpSpPr>
        <p:sp>
          <p:nvSpPr>
            <p:cNvPr id="119830" name="Oval 22"/>
            <p:cNvSpPr>
              <a:spLocks noChangeArrowheads="1"/>
            </p:cNvSpPr>
            <p:nvPr/>
          </p:nvSpPr>
          <p:spPr bwMode="auto">
            <a:xfrm>
              <a:off x="1920" y="1648"/>
              <a:ext cx="526" cy="509"/>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100000"/>
                </a:lnSpc>
                <a:spcBef>
                  <a:spcPct val="0"/>
                </a:spcBef>
                <a:buClr>
                  <a:srgbClr val="FFCC00"/>
                </a:buClr>
                <a:buFontTx/>
                <a:buNone/>
              </a:pPr>
              <a:r>
                <a:rPr lang="de-DE" sz="2800" b="1">
                  <a:latin typeface="Calibri" pitchFamily="34" charset="0"/>
                  <a:cs typeface="Calibri" pitchFamily="34" charset="0"/>
                </a:rPr>
                <a:t>1</a:t>
              </a:r>
              <a:endParaRPr lang="de-DE" sz="2800" b="1">
                <a:solidFill>
                  <a:srgbClr val="FFCC00"/>
                </a:solidFill>
                <a:latin typeface="Calibri" pitchFamily="34" charset="0"/>
                <a:cs typeface="Calibri" pitchFamily="34" charset="0"/>
              </a:endParaRPr>
            </a:p>
          </p:txBody>
        </p:sp>
        <p:sp>
          <p:nvSpPr>
            <p:cNvPr id="119831" name="AutoShape 23"/>
            <p:cNvSpPr>
              <a:spLocks noChangeArrowheads="1"/>
            </p:cNvSpPr>
            <p:nvPr/>
          </p:nvSpPr>
          <p:spPr bwMode="auto">
            <a:xfrm rot="275927" flipH="1">
              <a:off x="1824" y="2240"/>
              <a:ext cx="2496" cy="319"/>
            </a:xfrm>
            <a:prstGeom prst="curvedUpArrow">
              <a:avLst>
                <a:gd name="adj1" fmla="val 86667"/>
                <a:gd name="adj2" fmla="val 173333"/>
                <a:gd name="adj3" fmla="val 33333"/>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CH">
                <a:latin typeface="Calibri" pitchFamily="34" charset="0"/>
                <a:cs typeface="Calibri" pitchFamily="34" charset="0"/>
              </a:endParaRPr>
            </a:p>
          </p:txBody>
        </p:sp>
      </p:grpSp>
      <p:sp>
        <p:nvSpPr>
          <p:cNvPr id="119832" name="Text Box 24"/>
          <p:cNvSpPr txBox="1">
            <a:spLocks noChangeArrowheads="1"/>
          </p:cNvSpPr>
          <p:nvPr/>
        </p:nvSpPr>
        <p:spPr bwMode="auto">
          <a:xfrm>
            <a:off x="1377262" y="457200"/>
            <a:ext cx="7939511"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buClrTx/>
              <a:buFontTx/>
              <a:buNone/>
            </a:pPr>
            <a:r>
              <a:rPr lang="de-DE" sz="3200" b="1" dirty="0">
                <a:latin typeface="Calibri" pitchFamily="34" charset="0"/>
                <a:cs typeface="Calibri" pitchFamily="34" charset="0"/>
              </a:rPr>
              <a:t>Überlastung im Gehirn?</a:t>
            </a:r>
          </a:p>
        </p:txBody>
      </p:sp>
    </p:spTree>
    <p:extLst>
      <p:ext uri="{BB962C8B-B14F-4D97-AF65-F5344CB8AC3E}">
        <p14:creationId xmlns:p14="http://schemas.microsoft.com/office/powerpoint/2010/main" val="6925979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brain"/>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0463" y="838201"/>
            <a:ext cx="5461789" cy="5662613"/>
          </a:xfrm>
          <a:prstGeom prst="rect">
            <a:avLst/>
          </a:prstGeom>
          <a:noFill/>
          <a:extLst>
            <a:ext uri="{909E8E84-426E-40DD-AFC4-6F175D3DCCD1}">
              <a14:hiddenFill xmlns:a14="http://schemas.microsoft.com/office/drawing/2010/main">
                <a:solidFill>
                  <a:srgbClr val="FFFFFF"/>
                </a:solidFill>
              </a14:hiddenFill>
            </a:ext>
          </a:extLst>
        </p:spPr>
      </p:pic>
      <p:grpSp>
        <p:nvGrpSpPr>
          <p:cNvPr id="121859" name="Group 3"/>
          <p:cNvGrpSpPr>
            <a:grpSpLocks/>
          </p:cNvGrpSpPr>
          <p:nvPr/>
        </p:nvGrpSpPr>
        <p:grpSpPr bwMode="auto">
          <a:xfrm>
            <a:off x="4455848" y="2657121"/>
            <a:ext cx="1134216" cy="1021644"/>
            <a:chOff x="2640" y="1655"/>
            <a:chExt cx="816" cy="724"/>
          </a:xfrm>
        </p:grpSpPr>
        <p:sp>
          <p:nvSpPr>
            <p:cNvPr id="121860" name="Oval 4"/>
            <p:cNvSpPr>
              <a:spLocks noChangeArrowheads="1"/>
            </p:cNvSpPr>
            <p:nvPr/>
          </p:nvSpPr>
          <p:spPr bwMode="auto">
            <a:xfrm>
              <a:off x="3021" y="1919"/>
              <a:ext cx="435" cy="460"/>
            </a:xfrm>
            <a:prstGeom prst="ellipse">
              <a:avLst/>
            </a:prstGeom>
            <a:gradFill rotWithShape="0">
              <a:gsLst>
                <a:gs pos="0">
                  <a:srgbClr val="FFFF66"/>
                </a:gs>
                <a:gs pos="100000">
                  <a:srgbClr val="FFFF66">
                    <a:gamma/>
                    <a:shade val="46275"/>
                    <a:invGamma/>
                  </a:srgbClr>
                </a:gs>
              </a:gsLst>
              <a:lin ang="2700000" scaled="1"/>
            </a:gradFill>
            <a:ln>
              <a:noFill/>
            </a:ln>
            <a:effectLst>
              <a:outerShdw dist="53882" dir="2700000" algn="ctr" rotWithShape="0">
                <a:schemeClr val="tx1"/>
              </a:outerShdw>
            </a:effectLst>
            <a:extLst>
              <a:ext uri="{91240B29-F687-4F45-9708-019B960494DF}">
                <a14:hiddenLine xmlns:a14="http://schemas.microsoft.com/office/drawing/2010/main" w="9525">
                  <a:solidFill>
                    <a:schemeClr val="tx1"/>
                  </a:solidFill>
                  <a:round/>
                  <a:headEnd/>
                  <a:tailEnd/>
                </a14:hiddenLine>
              </a:ext>
            </a:extLst>
          </p:spPr>
          <p:txBody>
            <a:bodyPr anchor="ctr">
              <a:spAutoFit/>
            </a:bodyPr>
            <a:lstStyle/>
            <a:p>
              <a:endParaRPr lang="de-CH"/>
            </a:p>
          </p:txBody>
        </p:sp>
        <p:sp>
          <p:nvSpPr>
            <p:cNvPr id="121861" name="Oval 5"/>
            <p:cNvSpPr>
              <a:spLocks noChangeArrowheads="1"/>
            </p:cNvSpPr>
            <p:nvPr/>
          </p:nvSpPr>
          <p:spPr bwMode="auto">
            <a:xfrm>
              <a:off x="2942" y="1872"/>
              <a:ext cx="395" cy="460"/>
            </a:xfrm>
            <a:prstGeom prst="ellipse">
              <a:avLst/>
            </a:prstGeom>
            <a:gradFill rotWithShape="0">
              <a:gsLst>
                <a:gs pos="0">
                  <a:srgbClr val="FFFF66"/>
                </a:gs>
                <a:gs pos="100000">
                  <a:srgbClr val="FFFF66">
                    <a:gamma/>
                    <a:shade val="46275"/>
                    <a:invGamma/>
                  </a:srgbClr>
                </a:gs>
              </a:gsLst>
              <a:lin ang="2700000" scaled="1"/>
            </a:gradFill>
            <a:ln>
              <a:noFill/>
            </a:ln>
            <a:effectLst>
              <a:outerShdw dist="53882" dir="2700000" algn="ctr" rotWithShape="0">
                <a:schemeClr val="tx1"/>
              </a:outerShdw>
            </a:effectLst>
            <a:extLst>
              <a:ext uri="{91240B29-F687-4F45-9708-019B960494DF}">
                <a14:hiddenLine xmlns:a14="http://schemas.microsoft.com/office/drawing/2010/main" w="9525">
                  <a:solidFill>
                    <a:schemeClr val="tx1"/>
                  </a:solidFill>
                  <a:round/>
                  <a:headEnd/>
                  <a:tailEnd/>
                </a14:hiddenLine>
              </a:ext>
            </a:extLst>
          </p:spPr>
          <p:txBody>
            <a:bodyPr anchor="ctr">
              <a:spAutoFit/>
            </a:bodyPr>
            <a:lstStyle/>
            <a:p>
              <a:endParaRPr lang="de-CH"/>
            </a:p>
          </p:txBody>
        </p:sp>
        <p:sp>
          <p:nvSpPr>
            <p:cNvPr id="121862" name="Oval 6"/>
            <p:cNvSpPr>
              <a:spLocks noChangeArrowheads="1"/>
            </p:cNvSpPr>
            <p:nvPr/>
          </p:nvSpPr>
          <p:spPr bwMode="auto">
            <a:xfrm>
              <a:off x="2928" y="1863"/>
              <a:ext cx="305" cy="460"/>
            </a:xfrm>
            <a:prstGeom prst="ellipse">
              <a:avLst/>
            </a:prstGeom>
            <a:gradFill rotWithShape="0">
              <a:gsLst>
                <a:gs pos="0">
                  <a:srgbClr val="FFFF66"/>
                </a:gs>
                <a:gs pos="100000">
                  <a:srgbClr val="FFFF66">
                    <a:gamma/>
                    <a:shade val="46275"/>
                    <a:invGamma/>
                  </a:srgbClr>
                </a:gs>
              </a:gsLst>
              <a:lin ang="2700000" scaled="1"/>
            </a:gradFill>
            <a:ln>
              <a:noFill/>
            </a:ln>
            <a:effectLst>
              <a:outerShdw dist="53882" dir="2700000" algn="ctr" rotWithShape="0">
                <a:schemeClr val="tx1"/>
              </a:outerShdw>
            </a:effectLst>
            <a:extLst>
              <a:ext uri="{91240B29-F687-4F45-9708-019B960494DF}">
                <a14:hiddenLine xmlns:a14="http://schemas.microsoft.com/office/drawing/2010/main" w="9525">
                  <a:solidFill>
                    <a:schemeClr val="tx1"/>
                  </a:solidFill>
                  <a:round/>
                  <a:headEnd/>
                  <a:tailEnd/>
                </a14:hiddenLine>
              </a:ext>
            </a:extLst>
          </p:spPr>
          <p:txBody>
            <a:bodyPr anchor="ctr">
              <a:spAutoFit/>
            </a:bodyPr>
            <a:lstStyle/>
            <a:p>
              <a:endParaRPr lang="de-CH"/>
            </a:p>
          </p:txBody>
        </p:sp>
        <p:sp>
          <p:nvSpPr>
            <p:cNvPr id="121863" name="Oval 7"/>
            <p:cNvSpPr>
              <a:spLocks noChangeArrowheads="1"/>
            </p:cNvSpPr>
            <p:nvPr/>
          </p:nvSpPr>
          <p:spPr bwMode="auto">
            <a:xfrm>
              <a:off x="2863" y="1804"/>
              <a:ext cx="305" cy="460"/>
            </a:xfrm>
            <a:prstGeom prst="ellipse">
              <a:avLst/>
            </a:prstGeom>
            <a:gradFill rotWithShape="0">
              <a:gsLst>
                <a:gs pos="0">
                  <a:srgbClr val="FFFF66"/>
                </a:gs>
                <a:gs pos="100000">
                  <a:srgbClr val="FFFF66">
                    <a:gamma/>
                    <a:shade val="46275"/>
                    <a:invGamma/>
                  </a:srgbClr>
                </a:gs>
              </a:gsLst>
              <a:lin ang="2700000" scaled="1"/>
            </a:gradFill>
            <a:ln>
              <a:noFill/>
            </a:ln>
            <a:effectLst>
              <a:outerShdw dist="53882" dir="2700000" algn="ctr" rotWithShape="0">
                <a:schemeClr val="tx1"/>
              </a:outerShdw>
            </a:effectLst>
            <a:extLst>
              <a:ext uri="{91240B29-F687-4F45-9708-019B960494DF}">
                <a14:hiddenLine xmlns:a14="http://schemas.microsoft.com/office/drawing/2010/main" w="9525">
                  <a:solidFill>
                    <a:schemeClr val="tx1"/>
                  </a:solidFill>
                  <a:round/>
                  <a:headEnd/>
                  <a:tailEnd/>
                </a14:hiddenLine>
              </a:ext>
            </a:extLst>
          </p:spPr>
          <p:txBody>
            <a:bodyPr anchor="ctr">
              <a:spAutoFit/>
            </a:bodyPr>
            <a:lstStyle/>
            <a:p>
              <a:endParaRPr lang="de-CH"/>
            </a:p>
          </p:txBody>
        </p:sp>
        <p:sp>
          <p:nvSpPr>
            <p:cNvPr id="121864" name="Oval 8"/>
            <p:cNvSpPr>
              <a:spLocks noChangeArrowheads="1"/>
            </p:cNvSpPr>
            <p:nvPr/>
          </p:nvSpPr>
          <p:spPr bwMode="auto">
            <a:xfrm>
              <a:off x="2784" y="1751"/>
              <a:ext cx="277" cy="460"/>
            </a:xfrm>
            <a:prstGeom prst="ellipse">
              <a:avLst/>
            </a:prstGeom>
            <a:gradFill rotWithShape="0">
              <a:gsLst>
                <a:gs pos="0">
                  <a:srgbClr val="FFFF66"/>
                </a:gs>
                <a:gs pos="100000">
                  <a:srgbClr val="FFFF66">
                    <a:gamma/>
                    <a:shade val="46275"/>
                    <a:invGamma/>
                  </a:srgbClr>
                </a:gs>
              </a:gsLst>
              <a:lin ang="2700000" scaled="1"/>
            </a:gradFill>
            <a:ln>
              <a:noFill/>
            </a:ln>
            <a:effectLst>
              <a:outerShdw dist="53882" dir="2700000" algn="ctr" rotWithShape="0">
                <a:schemeClr val="tx1"/>
              </a:outerShdw>
            </a:effectLst>
            <a:extLst>
              <a:ext uri="{91240B29-F687-4F45-9708-019B960494DF}">
                <a14:hiddenLine xmlns:a14="http://schemas.microsoft.com/office/drawing/2010/main" w="9525">
                  <a:solidFill>
                    <a:schemeClr val="tx1"/>
                  </a:solidFill>
                  <a:round/>
                  <a:headEnd/>
                  <a:tailEnd/>
                </a14:hiddenLine>
              </a:ext>
            </a:extLst>
          </p:spPr>
          <p:txBody>
            <a:bodyPr anchor="ctr">
              <a:spAutoFit/>
            </a:bodyPr>
            <a:lstStyle/>
            <a:p>
              <a:endParaRPr lang="de-CH"/>
            </a:p>
          </p:txBody>
        </p:sp>
        <p:sp>
          <p:nvSpPr>
            <p:cNvPr id="121865" name="Oval 9"/>
            <p:cNvSpPr>
              <a:spLocks noChangeArrowheads="1"/>
            </p:cNvSpPr>
            <p:nvPr/>
          </p:nvSpPr>
          <p:spPr bwMode="auto">
            <a:xfrm>
              <a:off x="2736" y="1703"/>
              <a:ext cx="229" cy="460"/>
            </a:xfrm>
            <a:prstGeom prst="ellipse">
              <a:avLst/>
            </a:prstGeom>
            <a:gradFill rotWithShape="0">
              <a:gsLst>
                <a:gs pos="0">
                  <a:srgbClr val="FFFF66"/>
                </a:gs>
                <a:gs pos="100000">
                  <a:srgbClr val="FFFF66">
                    <a:gamma/>
                    <a:shade val="46275"/>
                    <a:invGamma/>
                  </a:srgbClr>
                </a:gs>
              </a:gsLst>
              <a:lin ang="2700000" scaled="1"/>
            </a:gradFill>
            <a:ln>
              <a:noFill/>
            </a:ln>
            <a:effectLst>
              <a:outerShdw dist="53882" dir="2700000" algn="ctr" rotWithShape="0">
                <a:schemeClr val="tx1"/>
              </a:outerShdw>
            </a:effectLst>
            <a:extLst>
              <a:ext uri="{91240B29-F687-4F45-9708-019B960494DF}">
                <a14:hiddenLine xmlns:a14="http://schemas.microsoft.com/office/drawing/2010/main" w="9525">
                  <a:solidFill>
                    <a:schemeClr val="tx1"/>
                  </a:solidFill>
                  <a:round/>
                  <a:headEnd/>
                  <a:tailEnd/>
                </a14:hiddenLine>
              </a:ext>
            </a:extLst>
          </p:spPr>
          <p:txBody>
            <a:bodyPr anchor="ctr">
              <a:spAutoFit/>
            </a:bodyPr>
            <a:lstStyle/>
            <a:p>
              <a:endParaRPr lang="de-CH"/>
            </a:p>
          </p:txBody>
        </p:sp>
        <p:sp>
          <p:nvSpPr>
            <p:cNvPr id="121866" name="Oval 10"/>
            <p:cNvSpPr>
              <a:spLocks noChangeArrowheads="1"/>
            </p:cNvSpPr>
            <p:nvPr/>
          </p:nvSpPr>
          <p:spPr bwMode="auto">
            <a:xfrm>
              <a:off x="2640" y="1655"/>
              <a:ext cx="229" cy="460"/>
            </a:xfrm>
            <a:prstGeom prst="ellipse">
              <a:avLst/>
            </a:prstGeom>
            <a:gradFill rotWithShape="0">
              <a:gsLst>
                <a:gs pos="0">
                  <a:srgbClr val="FFFF66"/>
                </a:gs>
                <a:gs pos="100000">
                  <a:srgbClr val="FFFF66">
                    <a:gamma/>
                    <a:shade val="46275"/>
                    <a:invGamma/>
                  </a:srgbClr>
                </a:gs>
              </a:gsLst>
              <a:lin ang="2700000" scaled="1"/>
            </a:gradFill>
            <a:ln>
              <a:noFill/>
            </a:ln>
            <a:effectLst>
              <a:outerShdw dist="53882" dir="2700000" algn="ctr" rotWithShape="0">
                <a:schemeClr val="tx1"/>
              </a:outerShdw>
            </a:effectLst>
            <a:extLst>
              <a:ext uri="{91240B29-F687-4F45-9708-019B960494DF}">
                <a14:hiddenLine xmlns:a14="http://schemas.microsoft.com/office/drawing/2010/main" w="9525">
                  <a:solidFill>
                    <a:schemeClr val="tx1"/>
                  </a:solidFill>
                  <a:round/>
                  <a:headEnd/>
                  <a:tailEnd/>
                </a14:hiddenLine>
              </a:ext>
            </a:extLst>
          </p:spPr>
          <p:txBody>
            <a:bodyPr anchor="ctr">
              <a:spAutoFit/>
            </a:bodyPr>
            <a:lstStyle/>
            <a:p>
              <a:endParaRPr lang="de-CH"/>
            </a:p>
          </p:txBody>
        </p:sp>
      </p:grpSp>
      <p:sp>
        <p:nvSpPr>
          <p:cNvPr id="121867" name="AutoShape 11"/>
          <p:cNvSpPr>
            <a:spLocks noChangeArrowheads="1"/>
          </p:cNvSpPr>
          <p:nvPr/>
        </p:nvSpPr>
        <p:spPr bwMode="auto">
          <a:xfrm>
            <a:off x="6367615" y="1503720"/>
            <a:ext cx="2176670" cy="1642348"/>
          </a:xfrm>
          <a:prstGeom prst="irregularSeal1">
            <a:avLst/>
          </a:prstGeom>
          <a:solidFill>
            <a:srgbClr val="FF0000"/>
          </a:solidFill>
          <a:ln>
            <a:noFill/>
          </a:ln>
          <a:effectLst>
            <a:outerShdw dist="53882" dir="2700000" algn="ctr" rotWithShape="0">
              <a:schemeClr val="tx1"/>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lgn="ctr">
              <a:lnSpc>
                <a:spcPct val="100000"/>
              </a:lnSpc>
              <a:buClrTx/>
              <a:buFontTx/>
              <a:buNone/>
            </a:pPr>
            <a:r>
              <a:rPr lang="de-DE" sz="3200" b="1">
                <a:solidFill>
                  <a:schemeClr val="bg1"/>
                </a:solidFill>
              </a:rPr>
              <a:t>Stress</a:t>
            </a:r>
            <a:endParaRPr lang="de-DE" sz="3200" b="1">
              <a:solidFill>
                <a:schemeClr val="tx2"/>
              </a:solidFill>
            </a:endParaRPr>
          </a:p>
        </p:txBody>
      </p:sp>
      <p:grpSp>
        <p:nvGrpSpPr>
          <p:cNvPr id="121868" name="Group 12"/>
          <p:cNvGrpSpPr>
            <a:grpSpLocks/>
          </p:cNvGrpSpPr>
          <p:nvPr/>
        </p:nvGrpSpPr>
        <p:grpSpPr bwMode="auto">
          <a:xfrm>
            <a:off x="5266002" y="4265614"/>
            <a:ext cx="2835540" cy="2220913"/>
            <a:chOff x="3120" y="2687"/>
            <a:chExt cx="1680" cy="1399"/>
          </a:xfrm>
        </p:grpSpPr>
        <p:sp>
          <p:nvSpPr>
            <p:cNvPr id="121869" name="Text Box 13"/>
            <p:cNvSpPr txBox="1">
              <a:spLocks noChangeArrowheads="1"/>
            </p:cNvSpPr>
            <p:nvPr/>
          </p:nvSpPr>
          <p:spPr bwMode="auto">
            <a:xfrm>
              <a:off x="3120" y="3638"/>
              <a:ext cx="1680" cy="448"/>
            </a:xfrm>
            <a:prstGeom prst="rect">
              <a:avLst/>
            </a:prstGeom>
            <a:solidFill>
              <a:srgbClr val="FFCC00"/>
            </a:solidFill>
            <a:ln w="9525">
              <a:solidFill>
                <a:schemeClr val="tx1"/>
              </a:solidFill>
              <a:miter lim="800000"/>
              <a:headEnd/>
              <a:tailEnd/>
            </a:ln>
            <a:effectLst>
              <a:outerShdw dist="107763" dir="2700000" algn="ctr" rotWithShape="0">
                <a:schemeClr val="bg2"/>
              </a:outerShdw>
            </a:effectLst>
          </p:spPr>
          <p:txBody>
            <a:bodyPr>
              <a:spAutoFit/>
            </a:bodyPr>
            <a:lstStyle/>
            <a:p>
              <a:pPr>
                <a:lnSpc>
                  <a:spcPct val="100000"/>
                </a:lnSpc>
                <a:buClrTx/>
                <a:buFontTx/>
                <a:buNone/>
              </a:pPr>
              <a:r>
                <a:rPr lang="de-DE" sz="2000">
                  <a:solidFill>
                    <a:schemeClr val="tx2"/>
                  </a:solidFill>
                </a:rPr>
                <a:t>Aktivierung des</a:t>
              </a:r>
              <a:br>
                <a:rPr lang="de-DE" sz="2000">
                  <a:solidFill>
                    <a:schemeClr val="tx2"/>
                  </a:solidFill>
                </a:rPr>
              </a:br>
              <a:r>
                <a:rPr lang="de-DE" sz="2000">
                  <a:solidFill>
                    <a:schemeClr val="tx2"/>
                  </a:solidFill>
                </a:rPr>
                <a:t>vegetativen Systems</a:t>
              </a:r>
              <a:endParaRPr lang="de-DE" b="1">
                <a:solidFill>
                  <a:schemeClr val="tx2"/>
                </a:solidFill>
              </a:endParaRPr>
            </a:p>
          </p:txBody>
        </p:sp>
        <p:sp>
          <p:nvSpPr>
            <p:cNvPr id="121870" name="AutoShape 14"/>
            <p:cNvSpPr>
              <a:spLocks noChangeArrowheads="1"/>
            </p:cNvSpPr>
            <p:nvPr/>
          </p:nvSpPr>
          <p:spPr bwMode="auto">
            <a:xfrm>
              <a:off x="3264" y="2687"/>
              <a:ext cx="288" cy="482"/>
            </a:xfrm>
            <a:prstGeom prst="downArrow">
              <a:avLst>
                <a:gd name="adj1" fmla="val 50000"/>
                <a:gd name="adj2" fmla="val 125000"/>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CH"/>
            </a:p>
          </p:txBody>
        </p:sp>
      </p:grpSp>
      <p:sp>
        <p:nvSpPr>
          <p:cNvPr id="121871" name="Text Box 15"/>
          <p:cNvSpPr txBox="1">
            <a:spLocks noChangeArrowheads="1"/>
          </p:cNvSpPr>
          <p:nvPr/>
        </p:nvSpPr>
        <p:spPr bwMode="auto">
          <a:xfrm>
            <a:off x="1377262" y="3581400"/>
            <a:ext cx="3726709" cy="1938992"/>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buClrTx/>
              <a:buFontTx/>
              <a:buNone/>
            </a:pPr>
            <a:r>
              <a:rPr lang="de-CH"/>
              <a:t>Verstand und Willenskraft können die Stressreaktion nicht mehr verhindern. Die „Körpersprache der Seele“ zeigt die Grenzen auf!</a:t>
            </a:r>
          </a:p>
        </p:txBody>
      </p:sp>
    </p:spTree>
    <p:extLst>
      <p:ext uri="{BB962C8B-B14F-4D97-AF65-F5344CB8AC3E}">
        <p14:creationId xmlns:p14="http://schemas.microsoft.com/office/powerpoint/2010/main" val="4361566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21867"/>
                                        </p:tgtEl>
                                        <p:attrNameLst>
                                          <p:attrName>style.visibility</p:attrName>
                                        </p:attrNameLst>
                                      </p:cBhvr>
                                      <p:to>
                                        <p:strVal val="visible"/>
                                      </p:to>
                                    </p:set>
                                    <p:anim calcmode="lin" valueType="num">
                                      <p:cBhvr additive="base">
                                        <p:cTn id="7" dur="500" fill="hold"/>
                                        <p:tgtEl>
                                          <p:spTgt spid="121867"/>
                                        </p:tgtEl>
                                        <p:attrNameLst>
                                          <p:attrName>ppt_x</p:attrName>
                                        </p:attrNameLst>
                                      </p:cBhvr>
                                      <p:tavLst>
                                        <p:tav tm="0">
                                          <p:val>
                                            <p:strVal val="1+#ppt_w/2"/>
                                          </p:val>
                                        </p:tav>
                                        <p:tav tm="100000">
                                          <p:val>
                                            <p:strVal val="#ppt_x"/>
                                          </p:val>
                                        </p:tav>
                                      </p:tavLst>
                                    </p:anim>
                                    <p:anim calcmode="lin" valueType="num">
                                      <p:cBhvr additive="base">
                                        <p:cTn id="8" dur="500" fill="hold"/>
                                        <p:tgtEl>
                                          <p:spTgt spid="12186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121868"/>
                                        </p:tgtEl>
                                        <p:attrNameLst>
                                          <p:attrName>style.visibility</p:attrName>
                                        </p:attrNameLst>
                                      </p:cBhvr>
                                      <p:to>
                                        <p:strVal val="visible"/>
                                      </p:to>
                                    </p:set>
                                    <p:anim calcmode="lin" valueType="num">
                                      <p:cBhvr additive="base">
                                        <p:cTn id="13" dur="500" fill="hold"/>
                                        <p:tgtEl>
                                          <p:spTgt spid="121868"/>
                                        </p:tgtEl>
                                        <p:attrNameLst>
                                          <p:attrName>ppt_x</p:attrName>
                                        </p:attrNameLst>
                                      </p:cBhvr>
                                      <p:tavLst>
                                        <p:tav tm="0">
                                          <p:val>
                                            <p:strVal val="#ppt_x"/>
                                          </p:val>
                                        </p:tav>
                                        <p:tav tm="100000">
                                          <p:val>
                                            <p:strVal val="#ppt_x"/>
                                          </p:val>
                                        </p:tav>
                                      </p:tavLst>
                                    </p:anim>
                                    <p:anim calcmode="lin" valueType="num">
                                      <p:cBhvr additive="base">
                                        <p:cTn id="14" dur="500" fill="hold"/>
                                        <p:tgtEl>
                                          <p:spTgt spid="12186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7" grpId="0"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3"/>
          <p:cNvSpPr>
            <a:spLocks noChangeArrowheads="1"/>
          </p:cNvSpPr>
          <p:nvPr/>
        </p:nvSpPr>
        <p:spPr bwMode="auto">
          <a:xfrm>
            <a:off x="1539293" y="1447800"/>
            <a:ext cx="7613762" cy="4800600"/>
          </a:xfrm>
          <a:prstGeom prst="rect">
            <a:avLst/>
          </a:prstGeom>
          <a:solidFill>
            <a:schemeClr val="bg1"/>
          </a:solidFill>
          <a:ln>
            <a:noFill/>
          </a:ln>
          <a:effectLst/>
          <a:extLst/>
        </p:spPr>
        <p:txBody>
          <a:bodyPr wrap="none" anchor="ctr"/>
          <a:lstStyle/>
          <a:p>
            <a:endParaRPr lang="de-CH"/>
          </a:p>
        </p:txBody>
      </p:sp>
      <p:sp>
        <p:nvSpPr>
          <p:cNvPr id="164868" name="Line 4"/>
          <p:cNvSpPr>
            <a:spLocks noChangeShapeType="1"/>
          </p:cNvSpPr>
          <p:nvPr/>
        </p:nvSpPr>
        <p:spPr bwMode="auto">
          <a:xfrm flipV="1">
            <a:off x="1944370" y="1600200"/>
            <a:ext cx="0" cy="441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64869" name="Freeform 5"/>
          <p:cNvSpPr>
            <a:spLocks/>
          </p:cNvSpPr>
          <p:nvPr/>
        </p:nvSpPr>
        <p:spPr bwMode="auto">
          <a:xfrm>
            <a:off x="1944370" y="1752601"/>
            <a:ext cx="6741158" cy="4302125"/>
          </a:xfrm>
          <a:custGeom>
            <a:avLst/>
            <a:gdLst>
              <a:gd name="T0" fmla="*/ 0 w 3994"/>
              <a:gd name="T1" fmla="*/ 2688 h 2710"/>
              <a:gd name="T2" fmla="*/ 3984 w 3994"/>
              <a:gd name="T3" fmla="*/ 0 h 2710"/>
              <a:gd name="T4" fmla="*/ 3976 w 3994"/>
              <a:gd name="T5" fmla="*/ 2692 h 2710"/>
              <a:gd name="T6" fmla="*/ 0 w 3994"/>
              <a:gd name="T7" fmla="*/ 2688 h 2710"/>
            </a:gdLst>
            <a:ahLst/>
            <a:cxnLst>
              <a:cxn ang="0">
                <a:pos x="T0" y="T1"/>
              </a:cxn>
              <a:cxn ang="0">
                <a:pos x="T2" y="T3"/>
              </a:cxn>
              <a:cxn ang="0">
                <a:pos x="T4" y="T5"/>
              </a:cxn>
              <a:cxn ang="0">
                <a:pos x="T6" y="T7"/>
              </a:cxn>
            </a:cxnLst>
            <a:rect l="0" t="0" r="r" b="b"/>
            <a:pathLst>
              <a:path w="3994" h="2710">
                <a:moveTo>
                  <a:pt x="0" y="2688"/>
                </a:moveTo>
                <a:cubicBezTo>
                  <a:pt x="1296" y="487"/>
                  <a:pt x="3114" y="14"/>
                  <a:pt x="3984" y="0"/>
                </a:cubicBezTo>
                <a:cubicBezTo>
                  <a:pt x="3986" y="2633"/>
                  <a:pt x="3994" y="2710"/>
                  <a:pt x="3976" y="2692"/>
                </a:cubicBezTo>
                <a:cubicBezTo>
                  <a:pt x="3994" y="2692"/>
                  <a:pt x="804" y="2688"/>
                  <a:pt x="0" y="2688"/>
                </a:cubicBezTo>
                <a:close/>
              </a:path>
            </a:pathLst>
          </a:custGeom>
          <a:gradFill rotWithShape="0">
            <a:gsLst>
              <a:gs pos="0">
                <a:srgbClr val="FFCC00"/>
              </a:gs>
              <a:gs pos="100000">
                <a:srgbClr val="FFFF99"/>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64870" name="Freeform 6"/>
          <p:cNvSpPr>
            <a:spLocks/>
          </p:cNvSpPr>
          <p:nvPr/>
        </p:nvSpPr>
        <p:spPr bwMode="auto">
          <a:xfrm>
            <a:off x="1944370" y="1746250"/>
            <a:ext cx="6724280" cy="4273550"/>
          </a:xfrm>
          <a:custGeom>
            <a:avLst/>
            <a:gdLst>
              <a:gd name="T0" fmla="*/ 0 w 3984"/>
              <a:gd name="T1" fmla="*/ 2692 h 2692"/>
              <a:gd name="T2" fmla="*/ 3984 w 3984"/>
              <a:gd name="T3" fmla="*/ 4 h 2692"/>
              <a:gd name="T4" fmla="*/ 3968 w 3984"/>
              <a:gd name="T5" fmla="*/ 6 h 2692"/>
            </a:gdLst>
            <a:ahLst/>
            <a:cxnLst>
              <a:cxn ang="0">
                <a:pos x="T0" y="T1"/>
              </a:cxn>
              <a:cxn ang="0">
                <a:pos x="T2" y="T3"/>
              </a:cxn>
              <a:cxn ang="0">
                <a:pos x="T4" y="T5"/>
              </a:cxn>
            </a:cxnLst>
            <a:rect l="0" t="0" r="r" b="b"/>
            <a:pathLst>
              <a:path w="3984" h="2692">
                <a:moveTo>
                  <a:pt x="0" y="2692"/>
                </a:moveTo>
                <a:cubicBezTo>
                  <a:pt x="1441" y="236"/>
                  <a:pt x="3532" y="0"/>
                  <a:pt x="3984" y="4"/>
                </a:cubicBezTo>
                <a:lnTo>
                  <a:pt x="3968" y="6"/>
                </a:ln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64871" name="Line 7"/>
          <p:cNvSpPr>
            <a:spLocks noChangeShapeType="1"/>
          </p:cNvSpPr>
          <p:nvPr/>
        </p:nvSpPr>
        <p:spPr bwMode="auto">
          <a:xfrm>
            <a:off x="5103971" y="2971800"/>
            <a:ext cx="0" cy="3048000"/>
          </a:xfrm>
          <a:prstGeom prst="line">
            <a:avLst/>
          </a:prstGeom>
          <a:noFill/>
          <a:ln w="38100">
            <a:solidFill>
              <a:schemeClr val="accent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nvGrpSpPr>
          <p:cNvPr id="164872" name="Group 8"/>
          <p:cNvGrpSpPr>
            <a:grpSpLocks/>
          </p:cNvGrpSpPr>
          <p:nvPr/>
        </p:nvGrpSpPr>
        <p:grpSpPr bwMode="auto">
          <a:xfrm>
            <a:off x="5184987" y="1828800"/>
            <a:ext cx="3159601" cy="1143000"/>
            <a:chOff x="3072" y="1152"/>
            <a:chExt cx="1872" cy="720"/>
          </a:xfrm>
        </p:grpSpPr>
        <p:sp>
          <p:nvSpPr>
            <p:cNvPr id="164873" name="AutoShape 9"/>
            <p:cNvSpPr>
              <a:spLocks noChangeArrowheads="1"/>
            </p:cNvSpPr>
            <p:nvPr/>
          </p:nvSpPr>
          <p:spPr bwMode="auto">
            <a:xfrm>
              <a:off x="3072" y="1296"/>
              <a:ext cx="1824" cy="240"/>
            </a:xfrm>
            <a:prstGeom prst="rightArrow">
              <a:avLst>
                <a:gd name="adj1" fmla="val 50000"/>
                <a:gd name="adj2" fmla="val 19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64874" name="Line 10"/>
            <p:cNvSpPr>
              <a:spLocks noChangeShapeType="1"/>
            </p:cNvSpPr>
            <p:nvPr/>
          </p:nvSpPr>
          <p:spPr bwMode="auto">
            <a:xfrm>
              <a:off x="4944" y="1152"/>
              <a:ext cx="0" cy="720"/>
            </a:xfrm>
            <a:prstGeom prst="line">
              <a:avLst/>
            </a:prstGeom>
            <a:noFill/>
            <a:ln w="381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sp>
        <p:nvSpPr>
          <p:cNvPr id="164875" name="Text Box 11"/>
          <p:cNvSpPr txBox="1">
            <a:spLocks noChangeArrowheads="1"/>
          </p:cNvSpPr>
          <p:nvPr/>
        </p:nvSpPr>
        <p:spPr bwMode="auto">
          <a:xfrm>
            <a:off x="5752095" y="2514600"/>
            <a:ext cx="2511478"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buClrTx/>
              <a:buFontTx/>
              <a:buNone/>
            </a:pPr>
            <a:r>
              <a:rPr lang="de-DE" sz="3600" b="1">
                <a:solidFill>
                  <a:srgbClr val="CC0000"/>
                </a:solidFill>
              </a:rPr>
              <a:t>Burnout-Gefahr!</a:t>
            </a:r>
            <a:endParaRPr lang="de-DE" sz="2000" b="1">
              <a:solidFill>
                <a:schemeClr val="bg1"/>
              </a:solidFill>
            </a:endParaRPr>
          </a:p>
        </p:txBody>
      </p:sp>
      <p:grpSp>
        <p:nvGrpSpPr>
          <p:cNvPr id="164876" name="Group 12"/>
          <p:cNvGrpSpPr>
            <a:grpSpLocks/>
          </p:cNvGrpSpPr>
          <p:nvPr/>
        </p:nvGrpSpPr>
        <p:grpSpPr bwMode="auto">
          <a:xfrm>
            <a:off x="1944370" y="3057525"/>
            <a:ext cx="3076899" cy="904875"/>
            <a:chOff x="1152" y="1926"/>
            <a:chExt cx="1824" cy="570"/>
          </a:xfrm>
        </p:grpSpPr>
        <p:sp>
          <p:nvSpPr>
            <p:cNvPr id="164877" name="AutoShape 13"/>
            <p:cNvSpPr>
              <a:spLocks noChangeArrowheads="1"/>
            </p:cNvSpPr>
            <p:nvPr/>
          </p:nvSpPr>
          <p:spPr bwMode="auto">
            <a:xfrm>
              <a:off x="1152" y="2256"/>
              <a:ext cx="1824" cy="240"/>
            </a:xfrm>
            <a:prstGeom prst="rightArrow">
              <a:avLst>
                <a:gd name="adj1" fmla="val 50000"/>
                <a:gd name="adj2" fmla="val 19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64878" name="Text Box 14"/>
            <p:cNvSpPr txBox="1">
              <a:spLocks noChangeArrowheads="1"/>
            </p:cNvSpPr>
            <p:nvPr/>
          </p:nvSpPr>
          <p:spPr bwMode="auto">
            <a:xfrm>
              <a:off x="1248" y="1926"/>
              <a:ext cx="1440" cy="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buClrTx/>
                <a:buFontTx/>
                <a:buNone/>
              </a:pPr>
              <a:r>
                <a:rPr lang="de-CH"/>
                <a:t>Normale</a:t>
              </a:r>
              <a:br>
                <a:rPr lang="de-CH"/>
              </a:br>
              <a:r>
                <a:rPr lang="de-CH"/>
                <a:t>Anstrengung</a:t>
              </a:r>
            </a:p>
          </p:txBody>
        </p:sp>
      </p:grpSp>
      <p:sp>
        <p:nvSpPr>
          <p:cNvPr id="164879" name="Text Box 15"/>
          <p:cNvSpPr txBox="1">
            <a:spLocks noChangeArrowheads="1"/>
          </p:cNvSpPr>
          <p:nvPr/>
        </p:nvSpPr>
        <p:spPr bwMode="auto">
          <a:xfrm rot="-5400000">
            <a:off x="1070502" y="1697623"/>
            <a:ext cx="1295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buClrTx/>
              <a:buFontTx/>
              <a:buNone/>
            </a:pPr>
            <a:r>
              <a:rPr lang="de-CH" sz="2000"/>
              <a:t>Leistung</a:t>
            </a:r>
          </a:p>
        </p:txBody>
      </p:sp>
      <p:sp>
        <p:nvSpPr>
          <p:cNvPr id="164880" name="Text Box 16"/>
          <p:cNvSpPr txBox="1">
            <a:spLocks noChangeArrowheads="1"/>
          </p:cNvSpPr>
          <p:nvPr/>
        </p:nvSpPr>
        <p:spPr bwMode="auto">
          <a:xfrm>
            <a:off x="6967326" y="5638801"/>
            <a:ext cx="1701324"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buClrTx/>
              <a:buFontTx/>
              <a:buNone/>
            </a:pPr>
            <a:r>
              <a:rPr lang="de-CH" sz="1800"/>
              <a:t>Anstrengung</a:t>
            </a:r>
          </a:p>
        </p:txBody>
      </p:sp>
      <p:sp>
        <p:nvSpPr>
          <p:cNvPr id="164881" name="Line 17"/>
          <p:cNvSpPr>
            <a:spLocks noChangeShapeType="1"/>
          </p:cNvSpPr>
          <p:nvPr/>
        </p:nvSpPr>
        <p:spPr bwMode="auto">
          <a:xfrm>
            <a:off x="1944370" y="6019800"/>
            <a:ext cx="67242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64882" name="Line 18"/>
          <p:cNvSpPr>
            <a:spLocks noChangeShapeType="1"/>
          </p:cNvSpPr>
          <p:nvPr/>
        </p:nvSpPr>
        <p:spPr bwMode="auto">
          <a:xfrm>
            <a:off x="2106401" y="2971800"/>
            <a:ext cx="6562249" cy="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64883" name="Freeform 19"/>
          <p:cNvSpPr>
            <a:spLocks/>
          </p:cNvSpPr>
          <p:nvPr/>
        </p:nvSpPr>
        <p:spPr bwMode="auto">
          <a:xfrm>
            <a:off x="8690592" y="1773239"/>
            <a:ext cx="994126" cy="1150937"/>
          </a:xfrm>
          <a:custGeom>
            <a:avLst/>
            <a:gdLst>
              <a:gd name="T0" fmla="*/ 0 w 1406"/>
              <a:gd name="T1" fmla="*/ 0 h 771"/>
              <a:gd name="T2" fmla="*/ 771 w 1406"/>
              <a:gd name="T3" fmla="*/ 273 h 771"/>
              <a:gd name="T4" fmla="*/ 1406 w 1406"/>
              <a:gd name="T5" fmla="*/ 771 h 771"/>
            </a:gdLst>
            <a:ahLst/>
            <a:cxnLst>
              <a:cxn ang="0">
                <a:pos x="T0" y="T1"/>
              </a:cxn>
              <a:cxn ang="0">
                <a:pos x="T2" y="T3"/>
              </a:cxn>
              <a:cxn ang="0">
                <a:pos x="T4" y="T5"/>
              </a:cxn>
            </a:cxnLst>
            <a:rect l="0" t="0" r="r" b="b"/>
            <a:pathLst>
              <a:path w="1406" h="771">
                <a:moveTo>
                  <a:pt x="0" y="0"/>
                </a:moveTo>
                <a:cubicBezTo>
                  <a:pt x="268" y="72"/>
                  <a:pt x="537" y="145"/>
                  <a:pt x="771" y="273"/>
                </a:cubicBezTo>
                <a:cubicBezTo>
                  <a:pt x="1005" y="401"/>
                  <a:pt x="1300" y="688"/>
                  <a:pt x="1406" y="771"/>
                </a:cubicBez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 name="Titel 1"/>
          <p:cNvSpPr>
            <a:spLocks noGrp="1"/>
          </p:cNvSpPr>
          <p:nvPr>
            <p:ph type="title"/>
          </p:nvPr>
        </p:nvSpPr>
        <p:spPr/>
        <p:txBody>
          <a:bodyPr/>
          <a:lstStyle/>
          <a:p>
            <a:r>
              <a:rPr lang="de-DE" dirty="0">
                <a:solidFill>
                  <a:srgbClr val="000099"/>
                </a:solidFill>
              </a:rPr>
              <a:t>Mehr Anstrengung bringt nicht </a:t>
            </a:r>
            <a:r>
              <a:rPr lang="de-DE" dirty="0" smtClean="0">
                <a:solidFill>
                  <a:srgbClr val="000099"/>
                </a:solidFill>
              </a:rPr>
              <a:t>mehr</a:t>
            </a:r>
            <a:endParaRPr lang="de-CH" dirty="0"/>
          </a:p>
        </p:txBody>
      </p:sp>
    </p:spTree>
    <p:extLst>
      <p:ext uri="{BB962C8B-B14F-4D97-AF65-F5344CB8AC3E}">
        <p14:creationId xmlns:p14="http://schemas.microsoft.com/office/powerpoint/2010/main" val="24291402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64876"/>
                                        </p:tgtEl>
                                        <p:attrNameLst>
                                          <p:attrName>style.visibility</p:attrName>
                                        </p:attrNameLst>
                                      </p:cBhvr>
                                      <p:to>
                                        <p:strVal val="visible"/>
                                      </p:to>
                                    </p:set>
                                    <p:anim calcmode="lin" valueType="num">
                                      <p:cBhvr additive="base">
                                        <p:cTn id="7" dur="500" fill="hold"/>
                                        <p:tgtEl>
                                          <p:spTgt spid="164876"/>
                                        </p:tgtEl>
                                        <p:attrNameLst>
                                          <p:attrName>ppt_x</p:attrName>
                                        </p:attrNameLst>
                                      </p:cBhvr>
                                      <p:tavLst>
                                        <p:tav tm="0">
                                          <p:val>
                                            <p:strVal val="0-#ppt_w/2"/>
                                          </p:val>
                                        </p:tav>
                                        <p:tav tm="100000">
                                          <p:val>
                                            <p:strVal val="#ppt_x"/>
                                          </p:val>
                                        </p:tav>
                                      </p:tavLst>
                                    </p:anim>
                                    <p:anim calcmode="lin" valueType="num">
                                      <p:cBhvr additive="base">
                                        <p:cTn id="8" dur="500" fill="hold"/>
                                        <p:tgtEl>
                                          <p:spTgt spid="1648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64872"/>
                                        </p:tgtEl>
                                        <p:attrNameLst>
                                          <p:attrName>style.visibility</p:attrName>
                                        </p:attrNameLst>
                                      </p:cBhvr>
                                      <p:to>
                                        <p:strVal val="visible"/>
                                      </p:to>
                                    </p:set>
                                    <p:anim calcmode="lin" valueType="num">
                                      <p:cBhvr additive="base">
                                        <p:cTn id="13" dur="500" fill="hold"/>
                                        <p:tgtEl>
                                          <p:spTgt spid="164872"/>
                                        </p:tgtEl>
                                        <p:attrNameLst>
                                          <p:attrName>ppt_x</p:attrName>
                                        </p:attrNameLst>
                                      </p:cBhvr>
                                      <p:tavLst>
                                        <p:tav tm="0">
                                          <p:val>
                                            <p:strVal val="0-#ppt_w/2"/>
                                          </p:val>
                                        </p:tav>
                                        <p:tav tm="100000">
                                          <p:val>
                                            <p:strVal val="#ppt_x"/>
                                          </p:val>
                                        </p:tav>
                                      </p:tavLst>
                                    </p:anim>
                                    <p:anim calcmode="lin" valueType="num">
                                      <p:cBhvr additive="base">
                                        <p:cTn id="14" dur="500" fill="hold"/>
                                        <p:tgtEl>
                                          <p:spTgt spid="16487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LASER.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164875"/>
                                        </p:tgtEl>
                                        <p:attrNameLst>
                                          <p:attrName>style.visibility</p:attrName>
                                        </p:attrNameLst>
                                      </p:cBhvr>
                                      <p:to>
                                        <p:strVal val="visible"/>
                                      </p:to>
                                    </p:set>
                                    <p:anim calcmode="lin" valueType="num">
                                      <p:cBhvr additive="base">
                                        <p:cTn id="19" dur="500" fill="hold"/>
                                        <p:tgtEl>
                                          <p:spTgt spid="164875"/>
                                        </p:tgtEl>
                                        <p:attrNameLst>
                                          <p:attrName>ppt_x</p:attrName>
                                        </p:attrNameLst>
                                      </p:cBhvr>
                                      <p:tavLst>
                                        <p:tav tm="0">
                                          <p:val>
                                            <p:strVal val="1+#ppt_w/2"/>
                                          </p:val>
                                        </p:tav>
                                        <p:tav tm="100000">
                                          <p:val>
                                            <p:strVal val="#ppt_x"/>
                                          </p:val>
                                        </p:tav>
                                      </p:tavLst>
                                    </p:anim>
                                    <p:anim calcmode="lin" valueType="num">
                                      <p:cBhvr additive="base">
                                        <p:cTn id="20" dur="500" fill="hold"/>
                                        <p:tgtEl>
                                          <p:spTgt spid="16487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64883"/>
                                        </p:tgtEl>
                                        <p:attrNameLst>
                                          <p:attrName>style.visibility</p:attrName>
                                        </p:attrNameLst>
                                      </p:cBhvr>
                                      <p:to>
                                        <p:strVal val="visible"/>
                                      </p:to>
                                    </p:set>
                                    <p:anim calcmode="lin" valueType="num">
                                      <p:cBhvr additive="base">
                                        <p:cTn id="25" dur="500" fill="hold"/>
                                        <p:tgtEl>
                                          <p:spTgt spid="164883"/>
                                        </p:tgtEl>
                                        <p:attrNameLst>
                                          <p:attrName>ppt_x</p:attrName>
                                        </p:attrNameLst>
                                      </p:cBhvr>
                                      <p:tavLst>
                                        <p:tav tm="0">
                                          <p:val>
                                            <p:strVal val="#ppt_x"/>
                                          </p:val>
                                        </p:tav>
                                        <p:tav tm="100000">
                                          <p:val>
                                            <p:strVal val="#ppt_x"/>
                                          </p:val>
                                        </p:tav>
                                      </p:tavLst>
                                    </p:anim>
                                    <p:anim calcmode="lin" valueType="num">
                                      <p:cBhvr additive="base">
                                        <p:cTn id="26" dur="500" fill="hold"/>
                                        <p:tgtEl>
                                          <p:spTgt spid="16488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5" grpId="0" autoUpdateAnimBg="0"/>
      <p:bldP spid="16488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endParaRPr lang="de-CH"/>
          </a:p>
        </p:txBody>
      </p:sp>
      <p:sp>
        <p:nvSpPr>
          <p:cNvPr id="135171" name="Rectangle 3"/>
          <p:cNvSpPr>
            <a:spLocks noGrp="1" noChangeArrowheads="1"/>
          </p:cNvSpPr>
          <p:nvPr>
            <p:ph type="body" idx="1"/>
          </p:nvPr>
        </p:nvSpPr>
        <p:spPr/>
        <p:txBody>
          <a:bodyPr/>
          <a:lstStyle/>
          <a:p>
            <a:endParaRPr lang="de-CH"/>
          </a:p>
        </p:txBody>
      </p:sp>
      <p:pic>
        <p:nvPicPr>
          <p:cNvPr id="135172" name="Picture 4" descr="Arbeit_Dis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412" y="-60325"/>
            <a:ext cx="10106673" cy="6353175"/>
          </a:xfrm>
          <a:prstGeom prst="rect">
            <a:avLst/>
          </a:prstGeom>
          <a:noFill/>
          <a:extLst>
            <a:ext uri="{909E8E84-426E-40DD-AFC4-6F175D3DCCD1}">
              <a14:hiddenFill xmlns:a14="http://schemas.microsoft.com/office/drawing/2010/main">
                <a:solidFill>
                  <a:srgbClr val="FFFFFF"/>
                </a:solidFill>
              </a14:hiddenFill>
            </a:ext>
          </a:extLst>
        </p:spPr>
      </p:pic>
      <p:sp>
        <p:nvSpPr>
          <p:cNvPr id="135173" name="Rectangle 5"/>
          <p:cNvSpPr>
            <a:spLocks noChangeArrowheads="1"/>
          </p:cNvSpPr>
          <p:nvPr/>
        </p:nvSpPr>
        <p:spPr bwMode="auto">
          <a:xfrm>
            <a:off x="0" y="4868864"/>
            <a:ext cx="9914262" cy="1989137"/>
          </a:xfrm>
          <a:prstGeom prst="rect">
            <a:avLst/>
          </a:prstGeom>
          <a:solidFill>
            <a:srgbClr val="6600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sz="2800">
                <a:solidFill>
                  <a:schemeClr val="bg1"/>
                </a:solidFill>
              </a:rPr>
              <a:t>„Der Ausfall von Leistungsträgern </a:t>
            </a:r>
            <a:br>
              <a:rPr lang="de-CH" sz="2800">
                <a:solidFill>
                  <a:schemeClr val="bg1"/>
                </a:solidFill>
              </a:rPr>
            </a:br>
            <a:r>
              <a:rPr lang="de-CH" sz="2800">
                <a:solidFill>
                  <a:schemeClr val="bg1"/>
                </a:solidFill>
              </a:rPr>
              <a:t>stellt ein hohes unternehmerisches Risiko dar.“</a:t>
            </a:r>
            <a:br>
              <a:rPr lang="de-CH" sz="2800">
                <a:solidFill>
                  <a:schemeClr val="bg1"/>
                </a:solidFill>
              </a:rPr>
            </a:br>
            <a:r>
              <a:rPr lang="de-CH" sz="1800">
                <a:solidFill>
                  <a:schemeClr val="bg1"/>
                </a:solidFill>
                <a:latin typeface="Arial" charset="0"/>
              </a:rPr>
              <a:t>(Urs Klingler Direktor HR, Pricewaterhousecoopers)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bwMode="auto">
          <a:xfrm>
            <a:off x="-421612" y="-243408"/>
            <a:ext cx="11254100" cy="734481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Times New Roman" pitchFamily="18" charset="0"/>
            </a:endParaRPr>
          </a:p>
        </p:txBody>
      </p:sp>
      <p:sp>
        <p:nvSpPr>
          <p:cNvPr id="4" name="Foliennummernplatzhalter 5"/>
          <p:cNvSpPr>
            <a:spLocks noGrp="1"/>
          </p:cNvSpPr>
          <p:nvPr>
            <p:ph type="sldNum" sz="quarter" idx="12"/>
          </p:nvPr>
        </p:nvSpPr>
        <p:spPr/>
        <p:txBody>
          <a:bodyPr/>
          <a:lstStyle/>
          <a:p>
            <a:fld id="{18B68768-7A82-4564-A301-2BDECE6DE04A}" type="slidenum">
              <a:rPr lang="en-US"/>
              <a:pPr/>
              <a:t>60</a:t>
            </a:fld>
            <a:endParaRPr lang="en-US"/>
          </a:p>
        </p:txBody>
      </p:sp>
      <p:sp>
        <p:nvSpPr>
          <p:cNvPr id="2051" name="Rectangle 3"/>
          <p:cNvSpPr>
            <a:spLocks noGrp="1" noChangeArrowheads="1"/>
          </p:cNvSpPr>
          <p:nvPr>
            <p:ph type="body" idx="1"/>
          </p:nvPr>
        </p:nvSpPr>
        <p:spPr>
          <a:xfrm>
            <a:off x="879882" y="1676401"/>
            <a:ext cx="8263573" cy="4722813"/>
          </a:xfrm>
        </p:spPr>
        <p:txBody>
          <a:bodyPr/>
          <a:lstStyle/>
          <a:p>
            <a:pPr algn="ctr">
              <a:lnSpc>
                <a:spcPct val="130000"/>
              </a:lnSpc>
              <a:buFont typeface="Wingdings" pitchFamily="2" charset="2"/>
              <a:buNone/>
            </a:pPr>
            <a:r>
              <a:rPr lang="de-DE" sz="4400" b="1">
                <a:solidFill>
                  <a:schemeClr val="bg1"/>
                </a:solidFill>
                <a:latin typeface="Tahoma" charset="0"/>
              </a:rPr>
              <a:t>Sekundäres Trauma</a:t>
            </a:r>
          </a:p>
          <a:p>
            <a:pPr algn="ctr">
              <a:lnSpc>
                <a:spcPct val="130000"/>
              </a:lnSpc>
              <a:buFont typeface="Wingdings" pitchFamily="2" charset="2"/>
              <a:buNone/>
            </a:pPr>
            <a:r>
              <a:rPr lang="de-CH" sz="4400" b="1">
                <a:solidFill>
                  <a:schemeClr val="bg1"/>
                </a:solidFill>
                <a:latin typeface="Tahoma" charset="0"/>
              </a:rPr>
              <a:t>Wenn Helfen weh tut.</a:t>
            </a:r>
            <a:endParaRPr lang="de-DE" sz="3600" i="1">
              <a:solidFill>
                <a:schemeClr val="bg1"/>
              </a:solidFill>
              <a:latin typeface="Times" pitchFamily="18" charset="0"/>
            </a:endParaRPr>
          </a:p>
        </p:txBody>
      </p:sp>
      <p:sp>
        <p:nvSpPr>
          <p:cNvPr id="2052" name="Text Box 4"/>
          <p:cNvSpPr txBox="1">
            <a:spLocks noChangeArrowheads="1"/>
          </p:cNvSpPr>
          <p:nvPr/>
        </p:nvSpPr>
        <p:spPr bwMode="auto">
          <a:xfrm>
            <a:off x="1001406" y="728664"/>
            <a:ext cx="8020526"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0000"/>
              </a:lnSpc>
              <a:spcBef>
                <a:spcPct val="50000"/>
              </a:spcBef>
              <a:buClrTx/>
              <a:buSzTx/>
              <a:buFontTx/>
              <a:buNone/>
            </a:pPr>
            <a:r>
              <a:rPr lang="de-DE" sz="2800">
                <a:solidFill>
                  <a:schemeClr val="accent2"/>
                </a:solidFill>
              </a:rPr>
              <a:t>Samuel Pfeifer</a:t>
            </a:r>
          </a:p>
        </p:txBody>
      </p:sp>
    </p:spTree>
    <p:extLst>
      <p:ext uri="{BB962C8B-B14F-4D97-AF65-F5344CB8AC3E}">
        <p14:creationId xmlns:p14="http://schemas.microsoft.com/office/powerpoint/2010/main" val="3950477894"/>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fld id="{CBDC5C4C-F873-4716-A94A-1BB8B062002A}" type="slidenum">
              <a:rPr lang="en-US"/>
              <a:pPr/>
              <a:t>61</a:t>
            </a:fld>
            <a:endParaRPr lang="en-US"/>
          </a:p>
        </p:txBody>
      </p:sp>
      <p:sp>
        <p:nvSpPr>
          <p:cNvPr id="95234" name="Rectangle 2"/>
          <p:cNvSpPr>
            <a:spLocks noGrp="1" noChangeArrowheads="1"/>
          </p:cNvSpPr>
          <p:nvPr>
            <p:ph type="title"/>
          </p:nvPr>
        </p:nvSpPr>
        <p:spPr/>
        <p:txBody>
          <a:bodyPr/>
          <a:lstStyle/>
          <a:p>
            <a:endParaRPr lang="de-CH"/>
          </a:p>
        </p:txBody>
      </p:sp>
      <p:sp>
        <p:nvSpPr>
          <p:cNvPr id="95235" name="Rectangle 3"/>
          <p:cNvSpPr>
            <a:spLocks noGrp="1" noChangeArrowheads="1"/>
          </p:cNvSpPr>
          <p:nvPr>
            <p:ph type="body" idx="1"/>
          </p:nvPr>
        </p:nvSpPr>
        <p:spPr/>
        <p:txBody>
          <a:bodyPr/>
          <a:lstStyle/>
          <a:p>
            <a:r>
              <a:rPr lang="de-CH"/>
              <a:t>Wenn ein Mensch nicht durch das Feuer des Leides hindurch gegangen ist, wird er leicht hochmütig; er hat keine Zeit für dich. </a:t>
            </a:r>
            <a:r>
              <a:rPr lang="de-CH" b="1"/>
              <a:t>Wenn du dein Selbst im Feuer des Leides empfangen hast, dann wird Gott dich zum Brot für andere Menschen machen.</a:t>
            </a:r>
            <a:endParaRPr lang="de-DE"/>
          </a:p>
        </p:txBody>
      </p:sp>
      <p:sp>
        <p:nvSpPr>
          <p:cNvPr id="95236" name="Text Box 4"/>
          <p:cNvSpPr txBox="1">
            <a:spLocks noChangeArrowheads="1"/>
          </p:cNvSpPr>
          <p:nvPr/>
        </p:nvSpPr>
        <p:spPr bwMode="auto">
          <a:xfrm>
            <a:off x="1416083" y="6129339"/>
            <a:ext cx="909060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76250" indent="-476250">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Font typeface="Wingdings" pitchFamily="2" charset="2"/>
              <a:buNone/>
            </a:pPr>
            <a:r>
              <a:rPr lang="de-CH" sz="1200">
                <a:latin typeface="Tahoma" charset="0"/>
              </a:rPr>
              <a:t>Oswald Chambers, (Mein Äusserstes für sein Höchstes, 25. Juni)</a:t>
            </a:r>
            <a:endParaRPr lang="de-DE" sz="1200">
              <a:latin typeface="Tahoma" charset="0"/>
            </a:endParaRPr>
          </a:p>
        </p:txBody>
      </p:sp>
    </p:spTree>
    <p:extLst>
      <p:ext uri="{BB962C8B-B14F-4D97-AF65-F5344CB8AC3E}">
        <p14:creationId xmlns:p14="http://schemas.microsoft.com/office/powerpoint/2010/main" val="13832221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fld id="{43982D74-CA30-4B4A-B5E4-DFAD80FDFC1E}" type="slidenum">
              <a:rPr lang="en-US"/>
              <a:pPr/>
              <a:t>62</a:t>
            </a:fld>
            <a:endParaRPr lang="en-US"/>
          </a:p>
        </p:txBody>
      </p:sp>
      <p:sp>
        <p:nvSpPr>
          <p:cNvPr id="104450" name="Rectangle 2"/>
          <p:cNvSpPr>
            <a:spLocks noGrp="1" noChangeArrowheads="1"/>
          </p:cNvSpPr>
          <p:nvPr>
            <p:ph type="title"/>
          </p:nvPr>
        </p:nvSpPr>
        <p:spPr/>
        <p:txBody>
          <a:bodyPr/>
          <a:lstStyle/>
          <a:p>
            <a:endParaRPr lang="de-CH"/>
          </a:p>
        </p:txBody>
      </p:sp>
      <p:sp>
        <p:nvSpPr>
          <p:cNvPr id="104451" name="Rectangle 3"/>
          <p:cNvSpPr>
            <a:spLocks noGrp="1" noChangeArrowheads="1"/>
          </p:cNvSpPr>
          <p:nvPr>
            <p:ph type="body" idx="1"/>
          </p:nvPr>
        </p:nvSpPr>
        <p:spPr/>
        <p:txBody>
          <a:bodyPr/>
          <a:lstStyle/>
          <a:p>
            <a:r>
              <a:rPr lang="de-CH"/>
              <a:t>Als er das Volk sah, jammerte es ihn; denn sie waren verschmachtet und zerstreut wie die Schafe, die keinen Hirten haben.</a:t>
            </a:r>
            <a:endParaRPr lang="de-DE"/>
          </a:p>
        </p:txBody>
      </p:sp>
      <p:sp>
        <p:nvSpPr>
          <p:cNvPr id="104452" name="Text Box 4"/>
          <p:cNvSpPr txBox="1">
            <a:spLocks noChangeArrowheads="1"/>
          </p:cNvSpPr>
          <p:nvPr/>
        </p:nvSpPr>
        <p:spPr bwMode="auto">
          <a:xfrm>
            <a:off x="1416083" y="6129339"/>
            <a:ext cx="909060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76250" indent="-476250">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Font typeface="Wingdings" pitchFamily="2" charset="2"/>
              <a:buNone/>
            </a:pPr>
            <a:r>
              <a:rPr lang="de-CH" sz="1200">
                <a:latin typeface="Tahoma" charset="0"/>
              </a:rPr>
              <a:t>Matthäus 9, 36</a:t>
            </a:r>
            <a:endParaRPr lang="de-DE" sz="1200">
              <a:latin typeface="Tahoma" charset="0"/>
            </a:endParaRPr>
          </a:p>
        </p:txBody>
      </p:sp>
    </p:spTree>
    <p:extLst>
      <p:ext uri="{BB962C8B-B14F-4D97-AF65-F5344CB8AC3E}">
        <p14:creationId xmlns:p14="http://schemas.microsoft.com/office/powerpoint/2010/main" val="22862970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p>
            <a:fld id="{450E9955-F84D-41C9-A99E-2E9E13A2869E}" type="slidenum">
              <a:rPr lang="en-US"/>
              <a:pPr/>
              <a:t>63</a:t>
            </a:fld>
            <a:endParaRPr lang="en-US"/>
          </a:p>
        </p:txBody>
      </p:sp>
      <p:sp>
        <p:nvSpPr>
          <p:cNvPr id="102402" name="Rectangle 2"/>
          <p:cNvSpPr>
            <a:spLocks noGrp="1" noChangeArrowheads="1"/>
          </p:cNvSpPr>
          <p:nvPr>
            <p:ph type="body" idx="1"/>
          </p:nvPr>
        </p:nvSpPr>
        <p:spPr>
          <a:xfrm>
            <a:off x="1032947" y="1538289"/>
            <a:ext cx="8422228" cy="3544887"/>
          </a:xfrm>
        </p:spPr>
        <p:txBody>
          <a:bodyPr/>
          <a:lstStyle/>
          <a:p>
            <a:pPr algn="ctr">
              <a:lnSpc>
                <a:spcPct val="90000"/>
              </a:lnSpc>
              <a:buFont typeface="Wingdings" pitchFamily="2" charset="2"/>
              <a:buNone/>
            </a:pPr>
            <a:r>
              <a:rPr lang="de-DE">
                <a:solidFill>
                  <a:schemeClr val="tx2"/>
                </a:solidFill>
                <a:latin typeface="Tahoma" charset="0"/>
              </a:rPr>
              <a:t>Trauma ist ansteckend. Der Therapeut wird in seiner Rolle als Zeuge … von seinen Gefühlen oft geradezu überwältigt. Etwas weniger intensiv als der Patient lebt er dessen Gefühle von Angst, Wut und Verzweiflung ebenfalls durch.</a:t>
            </a:r>
            <a:endParaRPr lang="de-DE">
              <a:solidFill>
                <a:schemeClr val="accent2"/>
              </a:solidFill>
              <a:latin typeface="Tahoma" charset="0"/>
            </a:endParaRPr>
          </a:p>
        </p:txBody>
      </p:sp>
      <p:sp>
        <p:nvSpPr>
          <p:cNvPr id="102403" name="Text Box 3"/>
          <p:cNvSpPr txBox="1">
            <a:spLocks noChangeArrowheads="1"/>
          </p:cNvSpPr>
          <p:nvPr/>
        </p:nvSpPr>
        <p:spPr bwMode="auto">
          <a:xfrm>
            <a:off x="1215231" y="5181601"/>
            <a:ext cx="8020526"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Tx/>
              <a:buSzTx/>
              <a:buFontTx/>
              <a:buNone/>
            </a:pPr>
            <a:r>
              <a:rPr lang="de-DE" sz="1800">
                <a:solidFill>
                  <a:schemeClr val="accent2"/>
                </a:solidFill>
                <a:latin typeface="Arial" charset="0"/>
              </a:rPr>
              <a:t>Judith Hermann, S. 193</a:t>
            </a:r>
          </a:p>
        </p:txBody>
      </p:sp>
    </p:spTree>
    <p:extLst>
      <p:ext uri="{BB962C8B-B14F-4D97-AF65-F5344CB8AC3E}">
        <p14:creationId xmlns:p14="http://schemas.microsoft.com/office/powerpoint/2010/main" val="318587909"/>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p>
            <a:fld id="{60B0366A-C26E-407C-BA56-94442247A5BE}" type="slidenum">
              <a:rPr lang="en-US"/>
              <a:pPr/>
              <a:t>64</a:t>
            </a:fld>
            <a:endParaRPr lang="en-US"/>
          </a:p>
        </p:txBody>
      </p:sp>
      <p:sp>
        <p:nvSpPr>
          <p:cNvPr id="91138" name="Rectangle 2"/>
          <p:cNvSpPr>
            <a:spLocks noGrp="1" noChangeArrowheads="1"/>
          </p:cNvSpPr>
          <p:nvPr>
            <p:ph type="title"/>
          </p:nvPr>
        </p:nvSpPr>
        <p:spPr/>
        <p:txBody>
          <a:bodyPr/>
          <a:lstStyle/>
          <a:p>
            <a:r>
              <a:rPr lang="de-CH"/>
              <a:t>Primäre Traumafolgen</a:t>
            </a:r>
            <a:endParaRPr lang="de-DE"/>
          </a:p>
        </p:txBody>
      </p:sp>
      <p:sp>
        <p:nvSpPr>
          <p:cNvPr id="91139" name="Rectangle 3"/>
          <p:cNvSpPr>
            <a:spLocks noGrp="1" noChangeArrowheads="1"/>
          </p:cNvSpPr>
          <p:nvPr>
            <p:ph type="body" idx="1"/>
          </p:nvPr>
        </p:nvSpPr>
        <p:spPr>
          <a:xfrm>
            <a:off x="1032946" y="1538288"/>
            <a:ext cx="7959765" cy="4951412"/>
          </a:xfrm>
        </p:spPr>
        <p:txBody>
          <a:bodyPr/>
          <a:lstStyle/>
          <a:p>
            <a:r>
              <a:rPr lang="de-CH"/>
              <a:t>Vegetative (körperliche) </a:t>
            </a:r>
            <a:r>
              <a:rPr lang="de-CH" b="1" i="1"/>
              <a:t>Übererregung</a:t>
            </a:r>
          </a:p>
          <a:p>
            <a:r>
              <a:rPr lang="de-CH" b="1" i="1"/>
              <a:t>Intrusion</a:t>
            </a:r>
            <a:r>
              <a:rPr lang="de-CH"/>
              <a:t> (Sich-Aufdrängen von Bildern, Gefühlen, Ängsten, Tagträumen, Albträumen etc.)</a:t>
            </a:r>
          </a:p>
          <a:p>
            <a:r>
              <a:rPr lang="de-CH" b="1" i="1"/>
              <a:t>Konstriktion</a:t>
            </a:r>
            <a:r>
              <a:rPr lang="de-CH"/>
              <a:t> (Rückzug von Beziehungen, Aktivitäten, Freuden des Lebens).</a:t>
            </a:r>
            <a:endParaRPr lang="de-DE"/>
          </a:p>
        </p:txBody>
      </p:sp>
    </p:spTree>
    <p:extLst>
      <p:ext uri="{BB962C8B-B14F-4D97-AF65-F5344CB8AC3E}">
        <p14:creationId xmlns:p14="http://schemas.microsoft.com/office/powerpoint/2010/main" val="74774328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p>
            <a:fld id="{DD2BD5C6-0A06-4865-BD95-1ED90BA3F5E6}" type="slidenum">
              <a:rPr lang="en-US"/>
              <a:pPr/>
              <a:t>65</a:t>
            </a:fld>
            <a:endParaRPr lang="en-US"/>
          </a:p>
        </p:txBody>
      </p:sp>
      <p:sp>
        <p:nvSpPr>
          <p:cNvPr id="98306" name="Rectangle 2"/>
          <p:cNvSpPr>
            <a:spLocks noGrp="1" noChangeArrowheads="1"/>
          </p:cNvSpPr>
          <p:nvPr>
            <p:ph type="title"/>
          </p:nvPr>
        </p:nvSpPr>
        <p:spPr/>
        <p:txBody>
          <a:bodyPr/>
          <a:lstStyle/>
          <a:p>
            <a:r>
              <a:rPr lang="de-CH"/>
              <a:t>Sekundärtrauma</a:t>
            </a:r>
            <a:endParaRPr lang="de-DE"/>
          </a:p>
        </p:txBody>
      </p:sp>
      <p:sp>
        <p:nvSpPr>
          <p:cNvPr id="98307" name="Rectangle 3"/>
          <p:cNvSpPr>
            <a:spLocks noGrp="1" noChangeArrowheads="1"/>
          </p:cNvSpPr>
          <p:nvPr>
            <p:ph type="body" idx="1"/>
          </p:nvPr>
        </p:nvSpPr>
        <p:spPr>
          <a:xfrm>
            <a:off x="1571229" y="1538288"/>
            <a:ext cx="7959765" cy="4951412"/>
          </a:xfrm>
        </p:spPr>
        <p:txBody>
          <a:bodyPr/>
          <a:lstStyle/>
          <a:p>
            <a:r>
              <a:rPr lang="de-CH" dirty="0"/>
              <a:t>Das Anhören von traumatischen Erlebnisseen oder das Mitfühlen mit Opfern traumatischer Erfahrungen führt zu ähnlichen Reaktionen wie beim direkt betroffenen Opfer selbst. </a:t>
            </a:r>
            <a:endParaRPr lang="de-DE" dirty="0"/>
          </a:p>
        </p:txBody>
      </p:sp>
    </p:spTree>
    <p:extLst>
      <p:ext uri="{BB962C8B-B14F-4D97-AF65-F5344CB8AC3E}">
        <p14:creationId xmlns:p14="http://schemas.microsoft.com/office/powerpoint/2010/main" val="407193174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p>
            <a:fld id="{0F7263B0-F1F4-4048-9170-97B2D4C448A6}" type="slidenum">
              <a:rPr lang="en-US"/>
              <a:pPr/>
              <a:t>66</a:t>
            </a:fld>
            <a:endParaRPr lang="en-US"/>
          </a:p>
        </p:txBody>
      </p:sp>
      <p:sp>
        <p:nvSpPr>
          <p:cNvPr id="97282" name="Rectangle 2"/>
          <p:cNvSpPr>
            <a:spLocks noGrp="1" noChangeArrowheads="1"/>
          </p:cNvSpPr>
          <p:nvPr>
            <p:ph type="title"/>
          </p:nvPr>
        </p:nvSpPr>
        <p:spPr/>
        <p:txBody>
          <a:bodyPr/>
          <a:lstStyle/>
          <a:p>
            <a:r>
              <a:rPr lang="de-CH"/>
              <a:t>Mögliche Auswirkungen</a:t>
            </a:r>
            <a:endParaRPr lang="de-DE"/>
          </a:p>
        </p:txBody>
      </p:sp>
      <p:sp>
        <p:nvSpPr>
          <p:cNvPr id="97283" name="Rectangle 3"/>
          <p:cNvSpPr>
            <a:spLocks noGrp="1" noChangeArrowheads="1"/>
          </p:cNvSpPr>
          <p:nvPr>
            <p:ph type="body" idx="1"/>
          </p:nvPr>
        </p:nvSpPr>
        <p:spPr>
          <a:xfrm>
            <a:off x="1571229" y="1538288"/>
            <a:ext cx="7959765" cy="4951412"/>
          </a:xfrm>
        </p:spPr>
        <p:txBody>
          <a:bodyPr/>
          <a:lstStyle/>
          <a:p>
            <a:pPr>
              <a:lnSpc>
                <a:spcPct val="90000"/>
              </a:lnSpc>
            </a:pPr>
            <a:r>
              <a:rPr lang="de-CH" sz="2800" dirty="0"/>
              <a:t>Das Erzählte weckt eigene Erinnerungen</a:t>
            </a:r>
          </a:p>
          <a:p>
            <a:pPr>
              <a:lnSpc>
                <a:spcPct val="90000"/>
              </a:lnSpc>
            </a:pPr>
            <a:r>
              <a:rPr lang="de-CH" sz="2800" dirty="0"/>
              <a:t>Das Gehörte löst Bilder aus (in Tag- oder Nachtträumen)</a:t>
            </a:r>
          </a:p>
          <a:p>
            <a:pPr>
              <a:lnSpc>
                <a:spcPct val="90000"/>
              </a:lnSpc>
            </a:pPr>
            <a:r>
              <a:rPr lang="de-CH" sz="2800" dirty="0"/>
              <a:t>Man wird sich der eigenen Verwundbarkeit bewusst</a:t>
            </a:r>
          </a:p>
          <a:p>
            <a:pPr>
              <a:lnSpc>
                <a:spcPct val="90000"/>
              </a:lnSpc>
            </a:pPr>
            <a:r>
              <a:rPr lang="de-CH" sz="2800" dirty="0"/>
              <a:t>Es erschüttert das eigene Grundvertrauen in das Gute </a:t>
            </a:r>
          </a:p>
          <a:p>
            <a:pPr>
              <a:lnSpc>
                <a:spcPct val="90000"/>
              </a:lnSpc>
            </a:pPr>
            <a:r>
              <a:rPr lang="de-CH" sz="2800" dirty="0"/>
              <a:t>Man hat Gefühle der Wut, der Verzweiflung. Vorwürfe an Polizei, an schlechte Regierung, an alle möglichen „verantwortlichen Leute“</a:t>
            </a:r>
          </a:p>
          <a:p>
            <a:pPr>
              <a:lnSpc>
                <a:spcPct val="90000"/>
              </a:lnSpc>
            </a:pPr>
            <a:r>
              <a:rPr lang="de-CH" sz="2800" dirty="0"/>
              <a:t>Vorwürfe an Gott?</a:t>
            </a:r>
            <a:endParaRPr lang="de-DE" sz="2800" dirty="0"/>
          </a:p>
        </p:txBody>
      </p:sp>
    </p:spTree>
    <p:extLst>
      <p:ext uri="{BB962C8B-B14F-4D97-AF65-F5344CB8AC3E}">
        <p14:creationId xmlns:p14="http://schemas.microsoft.com/office/powerpoint/2010/main" val="19516166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p>
            <a:fld id="{B2BD5F52-4118-4692-8235-5901CA97D1EF}" type="slidenum">
              <a:rPr lang="en-US"/>
              <a:pPr/>
              <a:t>67</a:t>
            </a:fld>
            <a:endParaRPr lang="en-US"/>
          </a:p>
        </p:txBody>
      </p:sp>
      <p:sp>
        <p:nvSpPr>
          <p:cNvPr id="93186" name="Rectangle 2"/>
          <p:cNvSpPr>
            <a:spLocks noGrp="1" noChangeArrowheads="1"/>
          </p:cNvSpPr>
          <p:nvPr>
            <p:ph type="title"/>
          </p:nvPr>
        </p:nvSpPr>
        <p:spPr/>
        <p:txBody>
          <a:bodyPr/>
          <a:lstStyle/>
          <a:p>
            <a:r>
              <a:rPr lang="de-CH"/>
              <a:t>Mögliche Auswirkungen</a:t>
            </a:r>
            <a:endParaRPr lang="de-DE"/>
          </a:p>
        </p:txBody>
      </p:sp>
      <p:sp>
        <p:nvSpPr>
          <p:cNvPr id="93187" name="Rectangle 3"/>
          <p:cNvSpPr>
            <a:spLocks noGrp="1" noChangeArrowheads="1"/>
          </p:cNvSpPr>
          <p:nvPr>
            <p:ph type="body" idx="1"/>
          </p:nvPr>
        </p:nvSpPr>
        <p:spPr/>
        <p:txBody>
          <a:bodyPr/>
          <a:lstStyle/>
          <a:p>
            <a:pPr>
              <a:lnSpc>
                <a:spcPct val="80000"/>
              </a:lnSpc>
            </a:pPr>
            <a:r>
              <a:rPr lang="de-CH" sz="2800"/>
              <a:t>Man fühlt sich ohnmächtig und fragt sich, was man überhaupt für die andere Person machen kann.</a:t>
            </a:r>
          </a:p>
          <a:p>
            <a:pPr>
              <a:lnSpc>
                <a:spcPct val="80000"/>
              </a:lnSpc>
            </a:pPr>
            <a:r>
              <a:rPr lang="de-CH" sz="2800"/>
              <a:t>Man nimmt Zuflucht zu Erklärungen und Methoden, die ungewöhnlich, vielleicht sogar magisch sind. (z.B. Vorwurf des Satanismus an gläubige Eltern – ähnlich wie Schamanen)</a:t>
            </a:r>
          </a:p>
          <a:p>
            <a:pPr>
              <a:lnSpc>
                <a:spcPct val="80000"/>
              </a:lnSpc>
            </a:pPr>
            <a:r>
              <a:rPr lang="de-CH" sz="2800"/>
              <a:t>Man versucht die Ohnmacht mit falschem Aktivismus zu überwinden (oft indem man die Grenzen des Patienten nicht respektiert): z.B. gegen den Willen des Patienten Anzeige erstatten bis hin zur Selbstjustiz. </a:t>
            </a:r>
            <a:endParaRPr lang="de-DE" sz="2800"/>
          </a:p>
        </p:txBody>
      </p:sp>
    </p:spTree>
    <p:extLst>
      <p:ext uri="{BB962C8B-B14F-4D97-AF65-F5344CB8AC3E}">
        <p14:creationId xmlns:p14="http://schemas.microsoft.com/office/powerpoint/2010/main" val="36351454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p>
            <a:fld id="{7CC42F7E-EBF1-4582-9B43-9C37EB0D1D22}" type="slidenum">
              <a:rPr lang="en-US"/>
              <a:pPr/>
              <a:t>68</a:t>
            </a:fld>
            <a:endParaRPr lang="en-US"/>
          </a:p>
        </p:txBody>
      </p:sp>
      <p:sp>
        <p:nvSpPr>
          <p:cNvPr id="106498" name="Rectangle 2"/>
          <p:cNvSpPr>
            <a:spLocks noGrp="1" noChangeArrowheads="1"/>
          </p:cNvSpPr>
          <p:nvPr>
            <p:ph type="title"/>
          </p:nvPr>
        </p:nvSpPr>
        <p:spPr/>
        <p:txBody>
          <a:bodyPr/>
          <a:lstStyle/>
          <a:p>
            <a:r>
              <a:rPr lang="de-CH"/>
              <a:t>Mögliche Auswirkungen</a:t>
            </a:r>
            <a:endParaRPr lang="de-DE"/>
          </a:p>
        </p:txBody>
      </p:sp>
      <p:sp>
        <p:nvSpPr>
          <p:cNvPr id="106499" name="Rectangle 3"/>
          <p:cNvSpPr>
            <a:spLocks noGrp="1" noChangeArrowheads="1"/>
          </p:cNvSpPr>
          <p:nvPr>
            <p:ph type="body" idx="1"/>
          </p:nvPr>
        </p:nvSpPr>
        <p:spPr/>
        <p:txBody>
          <a:bodyPr/>
          <a:lstStyle/>
          <a:p>
            <a:pPr>
              <a:lnSpc>
                <a:spcPct val="80000"/>
              </a:lnSpc>
            </a:pPr>
            <a:r>
              <a:rPr lang="de-CH" sz="2800"/>
              <a:t>Misstrauen und Vorwürfe an andere Betreuer: </a:t>
            </a:r>
          </a:p>
          <a:p>
            <a:pPr lvl="1">
              <a:lnSpc>
                <a:spcPct val="80000"/>
              </a:lnSpc>
            </a:pPr>
            <a:r>
              <a:rPr lang="de-CH" sz="2400"/>
              <a:t>„verstehen die Bedürfnisse meines Klienten nicht.“</a:t>
            </a:r>
          </a:p>
          <a:p>
            <a:pPr lvl="1">
              <a:lnSpc>
                <a:spcPct val="80000"/>
              </a:lnSpc>
            </a:pPr>
            <a:r>
              <a:rPr lang="de-CH" sz="2400"/>
              <a:t>„schweigen Probleme tot.“</a:t>
            </a:r>
          </a:p>
          <a:p>
            <a:pPr lvl="1">
              <a:lnSpc>
                <a:spcPct val="80000"/>
              </a:lnSpc>
            </a:pPr>
            <a:r>
              <a:rPr lang="de-CH" sz="2400"/>
              <a:t>„ergreifen keine Massnahmen.“</a:t>
            </a:r>
          </a:p>
          <a:p>
            <a:pPr lvl="1">
              <a:lnSpc>
                <a:spcPct val="80000"/>
              </a:lnSpc>
            </a:pPr>
            <a:r>
              <a:rPr lang="de-CH" sz="2400"/>
              <a:t>Allgemeine Abwertung anderer Betreuungspersonen</a:t>
            </a:r>
          </a:p>
          <a:p>
            <a:pPr>
              <a:lnSpc>
                <a:spcPct val="80000"/>
              </a:lnSpc>
            </a:pPr>
            <a:r>
              <a:rPr lang="de-CH" sz="2800"/>
              <a:t>Vermeiden von Traumapatienten oder falsche Diagnosestellung, um nicht sekundärtraumatisiert zu werden.</a:t>
            </a:r>
          </a:p>
          <a:p>
            <a:pPr>
              <a:lnSpc>
                <a:spcPct val="80000"/>
              </a:lnSpc>
            </a:pPr>
            <a:r>
              <a:rPr lang="de-CH" sz="2800"/>
              <a:t>Verweigerung von Supervision, Zurückhalten von eigenen Reaktionen, weil man sich schämt.</a:t>
            </a:r>
            <a:endParaRPr lang="de-DE" sz="2800"/>
          </a:p>
        </p:txBody>
      </p:sp>
    </p:spTree>
    <p:extLst>
      <p:ext uri="{BB962C8B-B14F-4D97-AF65-F5344CB8AC3E}">
        <p14:creationId xmlns:p14="http://schemas.microsoft.com/office/powerpoint/2010/main" val="104748414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p>
            <a:fld id="{DE01BF0A-2FB6-40C1-A425-017BBE095970}" type="slidenum">
              <a:rPr lang="en-US"/>
              <a:pPr/>
              <a:t>69</a:t>
            </a:fld>
            <a:endParaRPr lang="en-US"/>
          </a:p>
        </p:txBody>
      </p:sp>
      <p:sp>
        <p:nvSpPr>
          <p:cNvPr id="105474" name="Rectangle 2"/>
          <p:cNvSpPr>
            <a:spLocks noGrp="1" noChangeArrowheads="1"/>
          </p:cNvSpPr>
          <p:nvPr>
            <p:ph type="title"/>
          </p:nvPr>
        </p:nvSpPr>
        <p:spPr/>
        <p:txBody>
          <a:bodyPr/>
          <a:lstStyle/>
          <a:p>
            <a:r>
              <a:rPr lang="de-CH"/>
              <a:t>Gefahren für Betreuung</a:t>
            </a:r>
            <a:endParaRPr lang="de-DE"/>
          </a:p>
        </p:txBody>
      </p:sp>
      <p:sp>
        <p:nvSpPr>
          <p:cNvPr id="105475" name="Rectangle 3"/>
          <p:cNvSpPr>
            <a:spLocks noGrp="1" noChangeArrowheads="1"/>
          </p:cNvSpPr>
          <p:nvPr>
            <p:ph type="body" idx="1"/>
          </p:nvPr>
        </p:nvSpPr>
        <p:spPr/>
        <p:txBody>
          <a:bodyPr/>
          <a:lstStyle/>
          <a:p>
            <a:r>
              <a:rPr lang="de-CH" sz="2800"/>
              <a:t>Vermeidungsverhalten des Therapeuten: er/sie will nicht mehr von den Traumatas hören, obwohl die betroffene Person darüber reden möchte.</a:t>
            </a:r>
          </a:p>
          <a:p>
            <a:r>
              <a:rPr lang="de-CH" sz="2800"/>
              <a:t>Intrusion: Der Therapeut beharrt auf Details des Traumas, obwohl die betroffene Person jetzt nicht darüber sprechen will. </a:t>
            </a:r>
          </a:p>
          <a:p>
            <a:r>
              <a:rPr lang="de-CH" sz="2800"/>
              <a:t>Allgemeiner Rückzug: Weil der Therapeut unter Schlafstörungen und Albträumen leidet, ist er für Anliegen der betroffenen Person nicht mehr offen.</a:t>
            </a:r>
            <a:endParaRPr lang="de-DE" sz="2800"/>
          </a:p>
        </p:txBody>
      </p:sp>
    </p:spTree>
    <p:extLst>
      <p:ext uri="{BB962C8B-B14F-4D97-AF65-F5344CB8AC3E}">
        <p14:creationId xmlns:p14="http://schemas.microsoft.com/office/powerpoint/2010/main" val="1873034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de-CH"/>
              <a:t>Burnout - ein Beispiel</a:t>
            </a:r>
          </a:p>
        </p:txBody>
      </p:sp>
      <p:sp>
        <p:nvSpPr>
          <p:cNvPr id="82947" name="Rectangle 3"/>
          <p:cNvSpPr>
            <a:spLocks noGrp="1" noChangeArrowheads="1"/>
          </p:cNvSpPr>
          <p:nvPr>
            <p:ph type="body" sz="half" idx="1"/>
          </p:nvPr>
        </p:nvSpPr>
        <p:spPr>
          <a:xfrm>
            <a:off x="4248247" y="1557339"/>
            <a:ext cx="5206928" cy="4467225"/>
          </a:xfrm>
        </p:spPr>
        <p:txBody>
          <a:bodyPr/>
          <a:lstStyle/>
          <a:p>
            <a:pPr marL="0" indent="0">
              <a:lnSpc>
                <a:spcPct val="80000"/>
              </a:lnSpc>
              <a:buFont typeface="Wingdings" pitchFamily="2" charset="2"/>
              <a:buNone/>
            </a:pPr>
            <a:r>
              <a:rPr lang="de-CH" sz="1700"/>
              <a:t>Er war der starke Mann und der Hoffnungsträger der SPD im Jahr 2006. Aber die Last wurde zu schwer. </a:t>
            </a:r>
          </a:p>
          <a:p>
            <a:pPr marL="0" indent="0">
              <a:lnSpc>
                <a:spcPct val="80000"/>
              </a:lnSpc>
              <a:buFont typeface="Wingdings" pitchFamily="2" charset="2"/>
              <a:buNone/>
            </a:pPr>
            <a:r>
              <a:rPr lang="de-CH" sz="1700"/>
              <a:t>Es sei die "schwierigste Entscheidung" seines Lebens gewesen, sagte Matthias Platzeck heute in Berlin. Wegen massiver gesundheitlicher Probleme habe er "einen Strich" ziehen müssen. Sein Rücktritt sei auf "dringenden ärztlichen Rat" erfolgt.</a:t>
            </a:r>
          </a:p>
          <a:p>
            <a:pPr marL="0" indent="0">
              <a:lnSpc>
                <a:spcPct val="80000"/>
              </a:lnSpc>
              <a:buFont typeface="Wingdings" pitchFamily="2" charset="2"/>
              <a:buNone/>
            </a:pPr>
            <a:r>
              <a:rPr lang="de-CH" sz="1700"/>
              <a:t>Einen ersten Hörsturz habe er an Neujahr erlitten. Das habe er zunächst nicht ernst genommen und sei den Ratschlägen seiner Ärzte nicht gefolgt. Im Februar habe er einen Kreislauf- und Nervenzusammenbruch erlitten, dann folgte der zweite Hörsturz "mit erheblichem Verlust des Hörvermögens".</a:t>
            </a:r>
          </a:p>
          <a:p>
            <a:pPr marL="0" indent="0">
              <a:lnSpc>
                <a:spcPct val="80000"/>
              </a:lnSpc>
              <a:buFont typeface="Wingdings" pitchFamily="2" charset="2"/>
              <a:buNone/>
            </a:pPr>
            <a:r>
              <a:rPr lang="de-CH" sz="1700"/>
              <a:t>Es habe keine andere "verantwortbare Entscheidung" gegeben, als von seinem Amt zurückzutreten, sagte der sichtlich angeschlagene Platzeck, er habe "einen Strich" ziehen müssen, weil er seine Kräfte überschätzt habe. Es hätte keinen Sinn ergeben, "weiter gegen die Wand zu laufen“</a:t>
            </a:r>
          </a:p>
        </p:txBody>
      </p:sp>
      <p:pic>
        <p:nvPicPr>
          <p:cNvPr id="82948" name="Picture 4" descr="Platzeck_Burnou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416082" y="1628776"/>
            <a:ext cx="2678572" cy="1349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950" name="Text Box 6"/>
          <p:cNvSpPr txBox="1">
            <a:spLocks noChangeArrowheads="1"/>
          </p:cNvSpPr>
          <p:nvPr/>
        </p:nvSpPr>
        <p:spPr bwMode="auto">
          <a:xfrm>
            <a:off x="1416083" y="5734051"/>
            <a:ext cx="1836349"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tx1"/>
              </a:buClr>
            </a:pPr>
            <a:r>
              <a:rPr lang="de-CH" sz="1000">
                <a:latin typeface="Tahoma" pitchFamily="34" charset="0"/>
              </a:rPr>
              <a:t>(Quelle: </a:t>
            </a:r>
          </a:p>
          <a:p>
            <a:pPr>
              <a:lnSpc>
                <a:spcPct val="80000"/>
              </a:lnSpc>
              <a:spcBef>
                <a:spcPct val="20000"/>
              </a:spcBef>
              <a:buClr>
                <a:schemeClr val="tx1"/>
              </a:buClr>
            </a:pPr>
            <a:r>
              <a:rPr lang="de-CH" sz="1000">
                <a:latin typeface="Tahoma" pitchFamily="34" charset="0"/>
              </a:rPr>
              <a:t>Der Spiegel ONLINE </a:t>
            </a:r>
          </a:p>
          <a:p>
            <a:pPr>
              <a:lnSpc>
                <a:spcPct val="80000"/>
              </a:lnSpc>
              <a:spcBef>
                <a:spcPct val="20000"/>
              </a:spcBef>
              <a:buClr>
                <a:schemeClr val="tx1"/>
              </a:buClr>
            </a:pPr>
            <a:r>
              <a:rPr lang="de-CH" sz="1000">
                <a:latin typeface="Tahoma" pitchFamily="34" charset="0"/>
              </a:rPr>
              <a:t>10. April 2006)</a:t>
            </a:r>
          </a:p>
          <a:p>
            <a:pPr>
              <a:spcBef>
                <a:spcPct val="50000"/>
              </a:spcBef>
            </a:pPr>
            <a:endParaRPr lang="de-DE" sz="1000">
              <a:latin typeface="Tahoma" pitchFamily="34" charset="0"/>
            </a:endParaRPr>
          </a:p>
        </p:txBody>
      </p:sp>
      <p:sp>
        <p:nvSpPr>
          <p:cNvPr id="82951" name="Text Box 7"/>
          <p:cNvSpPr txBox="1">
            <a:spLocks noChangeArrowheads="1"/>
          </p:cNvSpPr>
          <p:nvPr/>
        </p:nvSpPr>
        <p:spPr bwMode="auto">
          <a:xfrm>
            <a:off x="1416083" y="3429000"/>
            <a:ext cx="2756211" cy="1059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accent2"/>
              </a:buClr>
              <a:buSzPct val="120000"/>
              <a:buFont typeface="Wingdings" pitchFamily="2" charset="2"/>
              <a:buNone/>
            </a:pPr>
            <a:r>
              <a:rPr lang="de-CH" b="1" dirty="0">
                <a:latin typeface="Calibri" pitchFamily="34" charset="0"/>
                <a:cs typeface="Calibri" pitchFamily="34" charset="0"/>
              </a:rPr>
              <a:t>2006: </a:t>
            </a:r>
          </a:p>
          <a:p>
            <a:pPr>
              <a:lnSpc>
                <a:spcPct val="80000"/>
              </a:lnSpc>
              <a:spcBef>
                <a:spcPct val="20000"/>
              </a:spcBef>
              <a:buClr>
                <a:schemeClr val="accent2"/>
              </a:buClr>
              <a:buSzPct val="120000"/>
              <a:buFont typeface="Wingdings" pitchFamily="2" charset="2"/>
              <a:buNone/>
            </a:pPr>
            <a:r>
              <a:rPr lang="de-CH" b="1" dirty="0">
                <a:latin typeface="Calibri" pitchFamily="34" charset="0"/>
                <a:cs typeface="Calibri" pitchFamily="34" charset="0"/>
              </a:rPr>
              <a:t>Platzeck zieht den Schlussstrich</a:t>
            </a:r>
            <a:endParaRPr lang="de-DE"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p>
            <a:fld id="{B23F77EE-E6E6-4C1F-9509-D9FBA501E148}" type="slidenum">
              <a:rPr lang="en-US"/>
              <a:pPr/>
              <a:t>70</a:t>
            </a:fld>
            <a:endParaRPr lang="en-US"/>
          </a:p>
        </p:txBody>
      </p:sp>
      <p:sp>
        <p:nvSpPr>
          <p:cNvPr id="94210" name="Rectangle 2"/>
          <p:cNvSpPr>
            <a:spLocks noGrp="1" noChangeArrowheads="1"/>
          </p:cNvSpPr>
          <p:nvPr>
            <p:ph type="title"/>
          </p:nvPr>
        </p:nvSpPr>
        <p:spPr/>
        <p:txBody>
          <a:bodyPr/>
          <a:lstStyle/>
          <a:p>
            <a:r>
              <a:rPr lang="de-CH"/>
              <a:t>Falscher Ehrgeiz</a:t>
            </a:r>
            <a:endParaRPr lang="de-DE"/>
          </a:p>
        </p:txBody>
      </p:sp>
      <p:sp>
        <p:nvSpPr>
          <p:cNvPr id="94211" name="Rectangle 3"/>
          <p:cNvSpPr>
            <a:spLocks noGrp="1" noChangeArrowheads="1"/>
          </p:cNvSpPr>
          <p:nvPr>
            <p:ph type="body" idx="1"/>
          </p:nvPr>
        </p:nvSpPr>
        <p:spPr/>
        <p:txBody>
          <a:bodyPr/>
          <a:lstStyle/>
          <a:p>
            <a:pPr>
              <a:lnSpc>
                <a:spcPct val="90000"/>
              </a:lnSpc>
            </a:pPr>
            <a:r>
              <a:rPr lang="de-CH" sz="2800"/>
              <a:t>Falscher Ehrgeiz, „alles heilen, alles wissen, alles lieben zu können.“</a:t>
            </a:r>
          </a:p>
          <a:p>
            <a:pPr>
              <a:lnSpc>
                <a:spcPct val="90000"/>
              </a:lnSpc>
            </a:pPr>
            <a:r>
              <a:rPr lang="de-CH" sz="2800" b="1" i="1"/>
              <a:t>Alles heilen:</a:t>
            </a:r>
            <a:r>
              <a:rPr lang="de-CH" sz="2800"/>
              <a:t> Therapie bis zur völligen Genesung.</a:t>
            </a:r>
          </a:p>
          <a:p>
            <a:pPr>
              <a:lnSpc>
                <a:spcPct val="90000"/>
              </a:lnSpc>
            </a:pPr>
            <a:r>
              <a:rPr lang="de-CH" sz="2800" b="1" i="1"/>
              <a:t>Alles wissen:</a:t>
            </a:r>
            <a:r>
              <a:rPr lang="de-CH" sz="2800"/>
              <a:t> Genaue Rekonstruktion (trotz allfälliger negativer Folgen für die Gefühlswelt), Hoffnung auf Katharsis durch Wissen.</a:t>
            </a:r>
          </a:p>
          <a:p>
            <a:pPr>
              <a:lnSpc>
                <a:spcPct val="90000"/>
              </a:lnSpc>
            </a:pPr>
            <a:r>
              <a:rPr lang="de-CH" sz="2800" b="1" i="1"/>
              <a:t>Alles lieben:</a:t>
            </a:r>
            <a:r>
              <a:rPr lang="de-CH" sz="2800"/>
              <a:t> Man versucht, dem Opfer stellvertretend Liebe zu geben. Gefahr der Grenzüberschreitung in der Therapie.</a:t>
            </a:r>
            <a:endParaRPr lang="de-DE" sz="2800"/>
          </a:p>
          <a:p>
            <a:pPr>
              <a:lnSpc>
                <a:spcPct val="90000"/>
              </a:lnSpc>
            </a:pPr>
            <a:endParaRPr lang="de-DE" sz="2800"/>
          </a:p>
        </p:txBody>
      </p:sp>
    </p:spTree>
    <p:extLst>
      <p:ext uri="{BB962C8B-B14F-4D97-AF65-F5344CB8AC3E}">
        <p14:creationId xmlns:p14="http://schemas.microsoft.com/office/powerpoint/2010/main" val="8670022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6"/>
          <p:cNvSpPr>
            <a:spLocks noGrp="1"/>
          </p:cNvSpPr>
          <p:nvPr>
            <p:ph type="sldNum" sz="quarter" idx="12"/>
          </p:nvPr>
        </p:nvSpPr>
        <p:spPr/>
        <p:txBody>
          <a:bodyPr/>
          <a:lstStyle/>
          <a:p>
            <a:fld id="{9558076D-991D-492C-88DA-200273E1B204}" type="slidenum">
              <a:rPr lang="en-US"/>
              <a:pPr/>
              <a:t>71</a:t>
            </a:fld>
            <a:endParaRPr lang="en-US"/>
          </a:p>
        </p:txBody>
      </p:sp>
      <p:sp>
        <p:nvSpPr>
          <p:cNvPr id="100354" name="Rectangle 2"/>
          <p:cNvSpPr>
            <a:spLocks noGrp="1" noChangeArrowheads="1"/>
          </p:cNvSpPr>
          <p:nvPr>
            <p:ph type="title"/>
          </p:nvPr>
        </p:nvSpPr>
        <p:spPr/>
        <p:txBody>
          <a:bodyPr/>
          <a:lstStyle/>
          <a:p>
            <a:r>
              <a:rPr lang="de-CH"/>
              <a:t>Wege zur Bewältigung</a:t>
            </a:r>
            <a:endParaRPr lang="de-DE"/>
          </a:p>
        </p:txBody>
      </p:sp>
      <p:sp>
        <p:nvSpPr>
          <p:cNvPr id="100356" name="Rectangle 4"/>
          <p:cNvSpPr>
            <a:spLocks noGrp="1" noChangeArrowheads="1"/>
          </p:cNvSpPr>
          <p:nvPr>
            <p:ph type="body" sz="half" idx="1"/>
          </p:nvPr>
        </p:nvSpPr>
        <p:spPr/>
        <p:txBody>
          <a:bodyPr/>
          <a:lstStyle/>
          <a:p>
            <a:pPr>
              <a:spcAft>
                <a:spcPct val="150000"/>
              </a:spcAft>
            </a:pPr>
            <a:r>
              <a:rPr lang="de-CH"/>
              <a:t>Sicherheit</a:t>
            </a:r>
          </a:p>
          <a:p>
            <a:pPr>
              <a:spcAft>
                <a:spcPct val="150000"/>
              </a:spcAft>
            </a:pPr>
            <a:r>
              <a:rPr lang="de-CH"/>
              <a:t>Erinnern und trauern</a:t>
            </a:r>
            <a:br>
              <a:rPr lang="de-CH"/>
            </a:br>
            <a:endParaRPr lang="de-CH"/>
          </a:p>
          <a:p>
            <a:pPr>
              <a:spcAft>
                <a:spcPct val="150000"/>
              </a:spcAft>
            </a:pPr>
            <a:r>
              <a:rPr lang="de-CH"/>
              <a:t>Soziale Integration</a:t>
            </a:r>
            <a:endParaRPr lang="de-DE"/>
          </a:p>
        </p:txBody>
      </p:sp>
      <p:sp>
        <p:nvSpPr>
          <p:cNvPr id="100357" name="Rectangle 5"/>
          <p:cNvSpPr>
            <a:spLocks noGrp="1" noChangeArrowheads="1"/>
          </p:cNvSpPr>
          <p:nvPr>
            <p:ph type="body" sz="half" idx="2"/>
          </p:nvPr>
        </p:nvSpPr>
        <p:spPr/>
        <p:txBody>
          <a:bodyPr/>
          <a:lstStyle/>
          <a:p>
            <a:pPr>
              <a:spcAft>
                <a:spcPct val="150000"/>
              </a:spcAft>
            </a:pPr>
            <a:r>
              <a:rPr lang="de-CH"/>
              <a:t>Abgrenzung</a:t>
            </a:r>
          </a:p>
          <a:p>
            <a:pPr>
              <a:spcAft>
                <a:spcPct val="150000"/>
              </a:spcAft>
            </a:pPr>
            <a:r>
              <a:rPr lang="de-CH"/>
              <a:t>Supervision, Intervision</a:t>
            </a:r>
          </a:p>
          <a:p>
            <a:pPr>
              <a:spcAft>
                <a:spcPct val="150000"/>
              </a:spcAft>
            </a:pPr>
            <a:r>
              <a:rPr lang="de-CH"/>
              <a:t>Normale Beziehungen pflegen</a:t>
            </a:r>
            <a:endParaRPr lang="de-DE"/>
          </a:p>
        </p:txBody>
      </p:sp>
      <p:sp>
        <p:nvSpPr>
          <p:cNvPr id="100359" name="Line 7"/>
          <p:cNvSpPr>
            <a:spLocks noChangeShapeType="1"/>
          </p:cNvSpPr>
          <p:nvPr/>
        </p:nvSpPr>
        <p:spPr bwMode="auto">
          <a:xfrm>
            <a:off x="1225358" y="2349500"/>
            <a:ext cx="822981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100360" name="Line 8"/>
          <p:cNvSpPr>
            <a:spLocks noChangeShapeType="1"/>
          </p:cNvSpPr>
          <p:nvPr/>
        </p:nvSpPr>
        <p:spPr bwMode="auto">
          <a:xfrm>
            <a:off x="1225358" y="3879850"/>
            <a:ext cx="822981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100361" name="Line 9"/>
          <p:cNvSpPr>
            <a:spLocks noChangeShapeType="1"/>
          </p:cNvSpPr>
          <p:nvPr/>
        </p:nvSpPr>
        <p:spPr bwMode="auto">
          <a:xfrm>
            <a:off x="1223671" y="5499100"/>
            <a:ext cx="822981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Tree>
    <p:extLst>
      <p:ext uri="{BB962C8B-B14F-4D97-AF65-F5344CB8AC3E}">
        <p14:creationId xmlns:p14="http://schemas.microsoft.com/office/powerpoint/2010/main" val="9447982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p>
            <a:fld id="{1B106238-7422-4F63-A1C0-1AC02BD21405}" type="slidenum">
              <a:rPr lang="en-US"/>
              <a:pPr/>
              <a:t>72</a:t>
            </a:fld>
            <a:endParaRPr lang="en-US"/>
          </a:p>
        </p:txBody>
      </p:sp>
      <p:sp>
        <p:nvSpPr>
          <p:cNvPr id="99330" name="Rectangle 2"/>
          <p:cNvSpPr>
            <a:spLocks noGrp="1" noChangeArrowheads="1"/>
          </p:cNvSpPr>
          <p:nvPr>
            <p:ph type="title"/>
          </p:nvPr>
        </p:nvSpPr>
        <p:spPr/>
        <p:txBody>
          <a:bodyPr/>
          <a:lstStyle/>
          <a:p>
            <a:r>
              <a:rPr lang="de-DE">
                <a:solidFill>
                  <a:schemeClr val="tx1"/>
                </a:solidFill>
              </a:rPr>
              <a:t>Zuspruch im Burnout</a:t>
            </a:r>
          </a:p>
        </p:txBody>
      </p:sp>
      <p:sp>
        <p:nvSpPr>
          <p:cNvPr id="99331" name="Rectangle 3"/>
          <p:cNvSpPr>
            <a:spLocks noGrp="1" noChangeArrowheads="1"/>
          </p:cNvSpPr>
          <p:nvPr>
            <p:ph type="body" idx="1"/>
          </p:nvPr>
        </p:nvSpPr>
        <p:spPr>
          <a:xfrm>
            <a:off x="1569674" y="1412876"/>
            <a:ext cx="7922633" cy="4683125"/>
          </a:xfrm>
        </p:spPr>
        <p:txBody>
          <a:bodyPr/>
          <a:lstStyle/>
          <a:p>
            <a:pPr marL="0" indent="0">
              <a:lnSpc>
                <a:spcPct val="90000"/>
              </a:lnSpc>
              <a:buFont typeface="Wingdings" pitchFamily="2" charset="2"/>
              <a:buNone/>
            </a:pPr>
            <a:r>
              <a:rPr lang="de-DE" dirty="0"/>
              <a:t>„Du wirst wieder hergestellt werden. Du wirst gesund werden. Und meine Salbung soll neu durch dein Leben und deinen Dienst fliesen. Mein Werk durch dein Leben. Und du wirst sehen, dass in dieser Gemeinschaft mit mir diese Salbung neu </a:t>
            </a:r>
            <a:r>
              <a:rPr lang="de-DE" dirty="0" err="1"/>
              <a:t>fliessen</a:t>
            </a:r>
            <a:r>
              <a:rPr lang="de-DE" dirty="0"/>
              <a:t> wird. Und du wirst staunen, wie der Herr dich gebrauchen wird zu seiner Ehre und für dich wird kein Druck entstehen.“</a:t>
            </a:r>
          </a:p>
        </p:txBody>
      </p:sp>
    </p:spTree>
    <p:extLst>
      <p:ext uri="{BB962C8B-B14F-4D97-AF65-F5344CB8AC3E}">
        <p14:creationId xmlns:p14="http://schemas.microsoft.com/office/powerpoint/2010/main" val="22856797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p>
            <a:fld id="{79358659-69FC-45B9-8D7F-0E3A529009FE}" type="slidenum">
              <a:rPr lang="en-US"/>
              <a:pPr/>
              <a:t>73</a:t>
            </a:fld>
            <a:endParaRPr lang="en-US"/>
          </a:p>
        </p:txBody>
      </p:sp>
      <p:sp>
        <p:nvSpPr>
          <p:cNvPr id="107522" name="Rectangle 2"/>
          <p:cNvSpPr>
            <a:spLocks noGrp="1" noChangeArrowheads="1"/>
          </p:cNvSpPr>
          <p:nvPr>
            <p:ph type="title"/>
          </p:nvPr>
        </p:nvSpPr>
        <p:spPr/>
        <p:txBody>
          <a:bodyPr/>
          <a:lstStyle/>
          <a:p>
            <a:r>
              <a:rPr lang="de-CH"/>
              <a:t>Literatur</a:t>
            </a:r>
            <a:endParaRPr lang="de-DE"/>
          </a:p>
        </p:txBody>
      </p:sp>
      <p:sp>
        <p:nvSpPr>
          <p:cNvPr id="107523" name="Rectangle 3"/>
          <p:cNvSpPr>
            <a:spLocks noGrp="1" noChangeArrowheads="1"/>
          </p:cNvSpPr>
          <p:nvPr>
            <p:ph type="body" idx="1"/>
          </p:nvPr>
        </p:nvSpPr>
        <p:spPr/>
        <p:txBody>
          <a:bodyPr/>
          <a:lstStyle/>
          <a:p>
            <a:pPr lvl="2"/>
            <a:r>
              <a:rPr lang="de-CH"/>
              <a:t>B. Hudnall Stamm (Hrsg.) Sekundäre Traumastörungen. Wie Kliniker, Forscher &amp; Erzieher sich vor traumatischen Auswirkungen ihrer Arbeit schützen können. Junfermann. (</a:t>
            </a:r>
            <a:r>
              <a:rPr lang="de-CH">
                <a:hlinkClick r:id="rId3"/>
              </a:rPr>
              <a:t>www.junfermann.de</a:t>
            </a:r>
            <a:r>
              <a:rPr lang="de-CH"/>
              <a:t>) </a:t>
            </a:r>
          </a:p>
          <a:p>
            <a:pPr lvl="2"/>
            <a:r>
              <a:rPr lang="de-CH"/>
              <a:t>Judith Herman: Die Narben der Gewalt. Junfermann.</a:t>
            </a:r>
          </a:p>
          <a:p>
            <a:pPr lvl="2"/>
            <a:endParaRPr lang="de-DE"/>
          </a:p>
        </p:txBody>
      </p:sp>
    </p:spTree>
    <p:extLst>
      <p:ext uri="{BB962C8B-B14F-4D97-AF65-F5344CB8AC3E}">
        <p14:creationId xmlns:p14="http://schemas.microsoft.com/office/powerpoint/2010/main" val="333163855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006" name="Picture 14" descr="relax_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81042" y="-963613"/>
            <a:ext cx="10947208" cy="6783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5000" name="Rectangle 8"/>
          <p:cNvSpPr>
            <a:spLocks noChangeArrowheads="1"/>
          </p:cNvSpPr>
          <p:nvPr/>
        </p:nvSpPr>
        <p:spPr bwMode="auto">
          <a:xfrm>
            <a:off x="-651499" y="5084764"/>
            <a:ext cx="11943023" cy="7207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85002" name="Text Box 10"/>
          <p:cNvSpPr txBox="1">
            <a:spLocks noChangeArrowheads="1"/>
          </p:cNvSpPr>
          <p:nvPr/>
        </p:nvSpPr>
        <p:spPr bwMode="auto">
          <a:xfrm>
            <a:off x="-192412" y="620713"/>
            <a:ext cx="103362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dirty="0">
                <a:solidFill>
                  <a:schemeClr val="bg1"/>
                </a:solidFill>
                <a:latin typeface="Calibri" pitchFamily="34" charset="0"/>
                <a:cs typeface="Calibri" pitchFamily="34" charset="0"/>
              </a:rPr>
              <a:t>Samuel Pfeifer</a:t>
            </a:r>
          </a:p>
        </p:txBody>
      </p:sp>
      <p:sp>
        <p:nvSpPr>
          <p:cNvPr id="85004" name="Rectangle 12"/>
          <p:cNvSpPr>
            <a:spLocks noChangeArrowheads="1"/>
          </p:cNvSpPr>
          <p:nvPr/>
        </p:nvSpPr>
        <p:spPr bwMode="auto">
          <a:xfrm>
            <a:off x="-268364" y="5084764"/>
            <a:ext cx="11176753" cy="1773237"/>
          </a:xfrm>
          <a:prstGeom prst="rect">
            <a:avLst/>
          </a:prstGeom>
          <a:solidFill>
            <a:srgbClr val="6600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de-DE" sz="3600">
              <a:solidFill>
                <a:schemeClr val="bg1"/>
              </a:solidFill>
            </a:endParaRPr>
          </a:p>
        </p:txBody>
      </p:sp>
      <p:sp>
        <p:nvSpPr>
          <p:cNvPr id="85003" name="Rectangle 11"/>
          <p:cNvSpPr>
            <a:spLocks noChangeArrowheads="1"/>
          </p:cNvSpPr>
          <p:nvPr/>
        </p:nvSpPr>
        <p:spPr bwMode="auto">
          <a:xfrm>
            <a:off x="18567" y="5373688"/>
            <a:ext cx="9914262" cy="519112"/>
          </a:xfrm>
          <a:prstGeom prst="rect">
            <a:avLst/>
          </a:prstGeom>
          <a:solidFill>
            <a:srgbClr val="6600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de-DE" sz="3600" i="1" dirty="0" smtClean="0">
                <a:solidFill>
                  <a:schemeClr val="bg1"/>
                </a:solidFill>
                <a:latin typeface="Cambria" pitchFamily="18" charset="0"/>
              </a:rPr>
              <a:t>nach </a:t>
            </a:r>
            <a:r>
              <a:rPr lang="de-DE" sz="3600" i="1" dirty="0">
                <a:solidFill>
                  <a:schemeClr val="bg1"/>
                </a:solidFill>
                <a:latin typeface="Cambria" pitchFamily="18" charset="0"/>
              </a:rPr>
              <a:t>dem Burnout</a:t>
            </a:r>
          </a:p>
        </p:txBody>
      </p:sp>
      <p:sp>
        <p:nvSpPr>
          <p:cNvPr id="84999" name="Text Box 7"/>
          <p:cNvSpPr txBox="1">
            <a:spLocks noChangeArrowheads="1"/>
          </p:cNvSpPr>
          <p:nvPr/>
        </p:nvSpPr>
        <p:spPr bwMode="auto">
          <a:xfrm>
            <a:off x="803403" y="3562351"/>
            <a:ext cx="8344588" cy="175432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150000"/>
              </a:lnSpc>
              <a:spcBef>
                <a:spcPct val="50000"/>
              </a:spcBef>
            </a:pPr>
            <a:r>
              <a:rPr lang="de-DE" sz="7200" b="1" dirty="0">
                <a:solidFill>
                  <a:srgbClr val="FF9933"/>
                </a:solidFill>
                <a:latin typeface="Calibri" pitchFamily="34" charset="0"/>
                <a:cs typeface="Calibri" pitchFamily="34" charset="0"/>
              </a:rPr>
              <a:t>Wiedereinstieg</a:t>
            </a:r>
            <a:endParaRPr lang="en-US" sz="7200" b="1" dirty="0">
              <a:solidFill>
                <a:srgbClr val="FF9933"/>
              </a:solidFill>
              <a:latin typeface="Calibri" pitchFamily="34" charset="0"/>
              <a:cs typeface="Calibri" pitchFamily="34" charset="0"/>
            </a:endParaRPr>
          </a:p>
        </p:txBody>
      </p:sp>
    </p:spTree>
    <p:extLst>
      <p:ext uri="{BB962C8B-B14F-4D97-AF65-F5344CB8AC3E}">
        <p14:creationId xmlns:p14="http://schemas.microsoft.com/office/powerpoint/2010/main" val="295076185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de-CH" sz="3200"/>
              <a:t>Was macht den Wiedereinstieg schwer?</a:t>
            </a:r>
          </a:p>
        </p:txBody>
      </p:sp>
      <p:sp>
        <p:nvSpPr>
          <p:cNvPr id="142339" name="Rectangle 3"/>
          <p:cNvSpPr>
            <a:spLocks noGrp="1" noChangeArrowheads="1"/>
          </p:cNvSpPr>
          <p:nvPr>
            <p:ph type="body" idx="1"/>
          </p:nvPr>
        </p:nvSpPr>
        <p:spPr/>
        <p:txBody>
          <a:bodyPr/>
          <a:lstStyle/>
          <a:p>
            <a:r>
              <a:rPr lang="de-CH"/>
              <a:t>Für den Betroffenen?</a:t>
            </a:r>
          </a:p>
          <a:p>
            <a:r>
              <a:rPr lang="de-CH"/>
              <a:t>Für seine Mitarbeiter?</a:t>
            </a:r>
          </a:p>
        </p:txBody>
      </p:sp>
      <p:sp>
        <p:nvSpPr>
          <p:cNvPr id="142340" name="AutoShape 4"/>
          <p:cNvSpPr>
            <a:spLocks noChangeArrowheads="1"/>
          </p:cNvSpPr>
          <p:nvPr/>
        </p:nvSpPr>
        <p:spPr bwMode="auto">
          <a:xfrm>
            <a:off x="3559616" y="3141664"/>
            <a:ext cx="5051648" cy="2160587"/>
          </a:xfrm>
          <a:prstGeom prst="irregularSeal1">
            <a:avLst/>
          </a:prstGeom>
          <a:solidFill>
            <a:srgbClr val="FFCC00"/>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a:t>Zusammentragen</a:t>
            </a:r>
          </a:p>
        </p:txBody>
      </p:sp>
    </p:spTree>
    <p:extLst>
      <p:ext uri="{BB962C8B-B14F-4D97-AF65-F5344CB8AC3E}">
        <p14:creationId xmlns:p14="http://schemas.microsoft.com/office/powerpoint/2010/main" val="392331307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Was macht den Wiedereinstieg für Betroffene schwierig?</a:t>
            </a:r>
            <a:endParaRPr lang="de-CH" dirty="0"/>
          </a:p>
        </p:txBody>
      </p:sp>
      <p:sp>
        <p:nvSpPr>
          <p:cNvPr id="3" name="Inhaltsplatzhalter 2"/>
          <p:cNvSpPr>
            <a:spLocks noGrp="1"/>
          </p:cNvSpPr>
          <p:nvPr>
            <p:ph idx="1"/>
          </p:nvPr>
        </p:nvSpPr>
        <p:spPr/>
        <p:txBody>
          <a:bodyPr/>
          <a:lstStyle/>
          <a:p>
            <a:pPr marL="288000" indent="-288000">
              <a:spcBef>
                <a:spcPts val="0"/>
              </a:spcBef>
            </a:pPr>
            <a:r>
              <a:rPr lang="de-CH" dirty="0" smtClean="0"/>
              <a:t>fühlt sich isoliert</a:t>
            </a:r>
          </a:p>
          <a:p>
            <a:pPr marL="288000" indent="-288000">
              <a:spcBef>
                <a:spcPts val="0"/>
              </a:spcBef>
            </a:pPr>
            <a:r>
              <a:rPr lang="de-CH" dirty="0" smtClean="0"/>
              <a:t>schämt sich</a:t>
            </a:r>
          </a:p>
          <a:p>
            <a:pPr marL="288000" indent="-288000">
              <a:spcBef>
                <a:spcPts val="0"/>
              </a:spcBef>
            </a:pPr>
            <a:r>
              <a:rPr lang="de-CH" dirty="0" smtClean="0"/>
              <a:t>sieht sich als Versager</a:t>
            </a:r>
          </a:p>
          <a:p>
            <a:pPr marL="288000" indent="-288000">
              <a:spcBef>
                <a:spcPts val="0"/>
              </a:spcBef>
            </a:pPr>
            <a:r>
              <a:rPr lang="de-CH" dirty="0" smtClean="0"/>
              <a:t>durch jede kleine Anstrengung und Begegnung sehr erschöpft</a:t>
            </a:r>
          </a:p>
          <a:p>
            <a:pPr marL="288000" indent="-288000">
              <a:spcBef>
                <a:spcPts val="0"/>
              </a:spcBef>
            </a:pPr>
            <a:r>
              <a:rPr lang="de-CH" dirty="0" smtClean="0"/>
              <a:t>wagt sich nicht nach draußen, weil man ihn/sie erkennen / sehen könnte</a:t>
            </a:r>
          </a:p>
          <a:p>
            <a:pPr marL="288000" indent="-288000">
              <a:spcBef>
                <a:spcPts val="0"/>
              </a:spcBef>
            </a:pPr>
            <a:r>
              <a:rPr lang="de-CH" dirty="0" smtClean="0"/>
              <a:t>Begegnung mit Bekannten </a:t>
            </a:r>
            <a:r>
              <a:rPr lang="de-CH" dirty="0" err="1" smtClean="0"/>
              <a:t>läßt</a:t>
            </a:r>
            <a:r>
              <a:rPr lang="de-CH" dirty="0" smtClean="0"/>
              <a:t> auslösende Konflikte wieder aufleben</a:t>
            </a:r>
          </a:p>
          <a:p>
            <a:pPr marL="288000" indent="-288000">
              <a:spcBef>
                <a:spcPts val="0"/>
              </a:spcBef>
            </a:pPr>
            <a:r>
              <a:rPr lang="de-CH" dirty="0" smtClean="0"/>
              <a:t>Angst vor Wiedereinstieg</a:t>
            </a:r>
          </a:p>
          <a:p>
            <a:pPr marL="288000" indent="-288000">
              <a:spcBef>
                <a:spcPts val="0"/>
              </a:spcBef>
            </a:pPr>
            <a:endParaRPr lang="de-CH" dirty="0"/>
          </a:p>
        </p:txBody>
      </p:sp>
    </p:spTree>
    <p:extLst>
      <p:ext uri="{BB962C8B-B14F-4D97-AF65-F5344CB8AC3E}">
        <p14:creationId xmlns:p14="http://schemas.microsoft.com/office/powerpoint/2010/main" val="257522935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16083" y="404813"/>
            <a:ext cx="7981706" cy="863600"/>
          </a:xfrm>
        </p:spPr>
        <p:txBody>
          <a:bodyPr/>
          <a:lstStyle/>
          <a:p>
            <a:r>
              <a:rPr lang="de-DE" dirty="0">
                <a:solidFill>
                  <a:srgbClr val="000099"/>
                </a:solidFill>
              </a:rPr>
              <a:t>Wie kommuniziert man Burnout</a:t>
            </a:r>
            <a:r>
              <a:rPr lang="de-DE" dirty="0" smtClean="0">
                <a:solidFill>
                  <a:srgbClr val="000099"/>
                </a:solidFill>
              </a:rPr>
              <a:t>?</a:t>
            </a:r>
            <a:endParaRPr lang="de-CH" dirty="0"/>
          </a:p>
        </p:txBody>
      </p:sp>
      <p:sp>
        <p:nvSpPr>
          <p:cNvPr id="3" name="Inhaltsplatzhalter 2"/>
          <p:cNvSpPr>
            <a:spLocks noGrp="1"/>
          </p:cNvSpPr>
          <p:nvPr>
            <p:ph idx="1"/>
          </p:nvPr>
        </p:nvSpPr>
        <p:spPr>
          <a:xfrm>
            <a:off x="1492035" y="1628776"/>
            <a:ext cx="7809283" cy="4467225"/>
          </a:xfrm>
        </p:spPr>
        <p:txBody>
          <a:bodyPr/>
          <a:lstStyle/>
          <a:p>
            <a:pPr>
              <a:spcBef>
                <a:spcPct val="30000"/>
              </a:spcBef>
              <a:buClr>
                <a:srgbClr val="000099"/>
              </a:buClr>
            </a:pPr>
            <a:r>
              <a:rPr lang="de-DE" b="1" dirty="0"/>
              <a:t>Spannungsfeld zwischen Selbstschutz und Informationsbedürfnis</a:t>
            </a:r>
            <a:endParaRPr lang="de-CH" dirty="0"/>
          </a:p>
          <a:p>
            <a:pPr lvl="1">
              <a:spcBef>
                <a:spcPct val="30000"/>
              </a:spcBef>
              <a:buClr>
                <a:srgbClr val="000099"/>
              </a:buClr>
            </a:pPr>
            <a:endParaRPr lang="de-DE" dirty="0" smtClean="0"/>
          </a:p>
          <a:p>
            <a:pPr lvl="1">
              <a:spcBef>
                <a:spcPct val="30000"/>
              </a:spcBef>
              <a:buClr>
                <a:srgbClr val="000099"/>
              </a:buClr>
            </a:pPr>
            <a:r>
              <a:rPr lang="de-DE" dirty="0" smtClean="0"/>
              <a:t>Eine </a:t>
            </a:r>
            <a:r>
              <a:rPr lang="de-DE" dirty="0"/>
              <a:t>offene Mitteilung ist besser als Ausreden</a:t>
            </a:r>
          </a:p>
          <a:p>
            <a:pPr lvl="1">
              <a:spcBef>
                <a:spcPct val="30000"/>
              </a:spcBef>
              <a:buClr>
                <a:srgbClr val="000099"/>
              </a:buClr>
            </a:pPr>
            <a:r>
              <a:rPr lang="de-DE" dirty="0"/>
              <a:t>Selbstschutz: keine Details über persönliche Angelegenheiten </a:t>
            </a:r>
          </a:p>
          <a:p>
            <a:pPr lvl="1">
              <a:spcBef>
                <a:spcPct val="30000"/>
              </a:spcBef>
              <a:buClr>
                <a:srgbClr val="000099"/>
              </a:buClr>
            </a:pPr>
            <a:r>
              <a:rPr lang="de-DE" dirty="0"/>
              <a:t>keine Schuldzuweisungen</a:t>
            </a:r>
          </a:p>
          <a:p>
            <a:pPr lvl="1">
              <a:spcBef>
                <a:spcPct val="30000"/>
              </a:spcBef>
              <a:buClr>
                <a:srgbClr val="000099"/>
              </a:buClr>
            </a:pPr>
            <a:r>
              <a:rPr lang="de-DE" dirty="0" err="1"/>
              <a:t>Ansprechsperson</a:t>
            </a:r>
            <a:r>
              <a:rPr lang="de-DE" dirty="0"/>
              <a:t> benennen, die den Kontakt hält  </a:t>
            </a:r>
          </a:p>
          <a:p>
            <a:endParaRPr lang="de-CH" dirty="0"/>
          </a:p>
        </p:txBody>
      </p:sp>
    </p:spTree>
    <p:extLst>
      <p:ext uri="{BB962C8B-B14F-4D97-AF65-F5344CB8AC3E}">
        <p14:creationId xmlns:p14="http://schemas.microsoft.com/office/powerpoint/2010/main" val="324436284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16083" y="404813"/>
            <a:ext cx="8038353" cy="863600"/>
          </a:xfrm>
        </p:spPr>
        <p:txBody>
          <a:bodyPr/>
          <a:lstStyle/>
          <a:p>
            <a:r>
              <a:rPr lang="de-CH" dirty="0"/>
              <a:t>Wie kann man wieder einsteigen</a:t>
            </a:r>
            <a:r>
              <a:rPr lang="de-CH" dirty="0" smtClean="0"/>
              <a:t>? </a:t>
            </a:r>
            <a:endParaRPr lang="de-CH" dirty="0"/>
          </a:p>
        </p:txBody>
      </p:sp>
      <p:sp>
        <p:nvSpPr>
          <p:cNvPr id="3" name="Inhaltsplatzhalter 2"/>
          <p:cNvSpPr>
            <a:spLocks noGrp="1"/>
          </p:cNvSpPr>
          <p:nvPr>
            <p:ph idx="1"/>
          </p:nvPr>
        </p:nvSpPr>
        <p:spPr>
          <a:xfrm>
            <a:off x="1492035" y="1628776"/>
            <a:ext cx="7349932" cy="4467225"/>
          </a:xfrm>
        </p:spPr>
        <p:txBody>
          <a:bodyPr/>
          <a:lstStyle/>
          <a:p>
            <a:r>
              <a:rPr lang="de-CH" dirty="0"/>
              <a:t>Verständnisvolle Vorgesetzte</a:t>
            </a:r>
          </a:p>
          <a:p>
            <a:r>
              <a:rPr lang="de-CH" dirty="0"/>
              <a:t>Anpassung des Arbeitspensums</a:t>
            </a:r>
          </a:p>
          <a:p>
            <a:r>
              <a:rPr lang="de-CH" dirty="0"/>
              <a:t>Dazu stehen, dass man eine Krise hatte</a:t>
            </a:r>
          </a:p>
          <a:p>
            <a:r>
              <a:rPr lang="de-CH" dirty="0"/>
              <a:t>Veränderung der inneren Einstellung</a:t>
            </a:r>
          </a:p>
          <a:p>
            <a:r>
              <a:rPr lang="de-CH" dirty="0"/>
              <a:t>stufenweiser Aufbau der Leistung</a:t>
            </a:r>
          </a:p>
          <a:p>
            <a:endParaRPr lang="de-CH" dirty="0"/>
          </a:p>
          <a:p>
            <a:endParaRPr lang="de-CH" dirty="0"/>
          </a:p>
        </p:txBody>
      </p:sp>
    </p:spTree>
    <p:extLst>
      <p:ext uri="{BB962C8B-B14F-4D97-AF65-F5344CB8AC3E}">
        <p14:creationId xmlns:p14="http://schemas.microsoft.com/office/powerpoint/2010/main" val="251478151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Diagramm_Pat_Burnout_ZOn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6134" y="-1755775"/>
            <a:ext cx="8035716" cy="1068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014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Klassische Vorgeschichte</a:t>
            </a:r>
            <a:endParaRPr lang="en-US" dirty="0"/>
          </a:p>
        </p:txBody>
      </p:sp>
      <p:sp>
        <p:nvSpPr>
          <p:cNvPr id="3" name="Inhaltsplatzhalter 2"/>
          <p:cNvSpPr>
            <a:spLocks noGrp="1"/>
          </p:cNvSpPr>
          <p:nvPr>
            <p:ph idx="1"/>
          </p:nvPr>
        </p:nvSpPr>
        <p:spPr/>
        <p:txBody>
          <a:bodyPr/>
          <a:lstStyle/>
          <a:p>
            <a:r>
              <a:rPr lang="de-CH" sz="2400" dirty="0" smtClean="0"/>
              <a:t>Eine 44-jährige Managerin berichtet:</a:t>
            </a:r>
          </a:p>
          <a:p>
            <a:pPr marL="400050" lvl="1" indent="0">
              <a:buNone/>
            </a:pPr>
            <a:r>
              <a:rPr lang="de-CH" sz="2000" dirty="0" smtClean="0"/>
              <a:t>An </a:t>
            </a:r>
            <a:r>
              <a:rPr lang="de-CH" sz="2000" dirty="0"/>
              <a:t>ihrem neuen Arbeitsplatz habe sie sich immer sehr unter Druck und überfordert gefühlt, so komme sie zum Beispiel mit dem Bereich Qualitätssicherung sehr gut zurecht, während sie sich im Bereich Logistik weniger gut auskenne. Nachdem sie 10 Jahre kein Englisch mehr gesprochen habe, müsse sie nun ihre Arbeit auf Englisch erledigen, was eine grosse Herausforderung gewesen sei. Eine grosse Belastung sei das schwierige Verhältnis zu ihrem Arbeitskollegen, mit dem sie direkt in einem Büro zusammenarbeite. Dieser gebe ihr nicht ausreichend Informationen, mache ihr häufig Vorwürfe, sie fühle sich von ihm gemobbt. Die Atmosphäre sei für sie kaum auszuhalten gewesen, sie habe mit der Zeit einfachste Aufgaben nicht mehr geschafft und sei seit </a:t>
            </a:r>
            <a:r>
              <a:rPr lang="de-CH" sz="2000" dirty="0" smtClean="0"/>
              <a:t>2 Monaten krankgeschrieben</a:t>
            </a:r>
            <a:r>
              <a:rPr lang="de-CH" sz="2000" dirty="0"/>
              <a:t>. </a:t>
            </a:r>
            <a:endParaRPr lang="en-US" sz="2000" dirty="0"/>
          </a:p>
        </p:txBody>
      </p:sp>
    </p:spTree>
    <p:extLst>
      <p:ext uri="{BB962C8B-B14F-4D97-AF65-F5344CB8AC3E}">
        <p14:creationId xmlns:p14="http://schemas.microsoft.com/office/powerpoint/2010/main" val="111003554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SEMINARE_MATERIAL\Burnout-MIDLIFE\IMAGES_Burnout\bkg-relax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27" y="-297414"/>
            <a:ext cx="9937104" cy="7274636"/>
          </a:xfrm>
          <a:prstGeom prst="rect">
            <a:avLst/>
          </a:prstGeom>
          <a:noFill/>
          <a:extLst>
            <a:ext uri="{909E8E84-426E-40DD-AFC4-6F175D3DCCD1}">
              <a14:hiddenFill xmlns:a14="http://schemas.microsoft.com/office/drawing/2010/main">
                <a:solidFill>
                  <a:srgbClr val="FFFFFF"/>
                </a:solidFill>
              </a14:hiddenFill>
            </a:ext>
          </a:extLst>
        </p:spPr>
      </p:pic>
      <p:sp>
        <p:nvSpPr>
          <p:cNvPr id="88066" name="Text Box 2"/>
          <p:cNvSpPr txBox="1">
            <a:spLocks noChangeArrowheads="1"/>
          </p:cNvSpPr>
          <p:nvPr/>
        </p:nvSpPr>
        <p:spPr bwMode="auto">
          <a:xfrm>
            <a:off x="3078586" y="533401"/>
            <a:ext cx="6319203" cy="54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de-DE" sz="3600" b="1" dirty="0">
                <a:solidFill>
                  <a:srgbClr val="660033"/>
                </a:solidFill>
                <a:latin typeface="Calibri" pitchFamily="34" charset="0"/>
                <a:cs typeface="Calibri" pitchFamily="34" charset="0"/>
              </a:rPr>
              <a:t>Überlebensstrategien</a:t>
            </a:r>
            <a:endParaRPr lang="de-DE" sz="2000" b="1" dirty="0">
              <a:solidFill>
                <a:srgbClr val="660033"/>
              </a:solidFill>
              <a:latin typeface="Calibri" pitchFamily="34" charset="0"/>
              <a:cs typeface="Calibri" pitchFamily="34" charset="0"/>
            </a:endParaRPr>
          </a:p>
        </p:txBody>
      </p:sp>
      <p:sp>
        <p:nvSpPr>
          <p:cNvPr id="88067" name="Line 3"/>
          <p:cNvSpPr>
            <a:spLocks noChangeShapeType="1"/>
          </p:cNvSpPr>
          <p:nvPr/>
        </p:nvSpPr>
        <p:spPr bwMode="auto">
          <a:xfrm>
            <a:off x="486092" y="1125538"/>
            <a:ext cx="8911696" cy="0"/>
          </a:xfrm>
          <a:prstGeom prst="line">
            <a:avLst/>
          </a:prstGeom>
          <a:noFill/>
          <a:ln w="38100">
            <a:solidFill>
              <a:srgbClr val="CC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88068" name="Text Box 4"/>
          <p:cNvSpPr txBox="1">
            <a:spLocks noChangeArrowheads="1"/>
          </p:cNvSpPr>
          <p:nvPr/>
        </p:nvSpPr>
        <p:spPr bwMode="auto">
          <a:xfrm>
            <a:off x="1548557" y="2895600"/>
            <a:ext cx="5833110" cy="3722688"/>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50000"/>
              </a:spcBef>
              <a:buClr>
                <a:srgbClr val="000099"/>
              </a:buClr>
              <a:buSzPct val="80000"/>
              <a:buFont typeface="Wingdings" pitchFamily="2" charset="2"/>
              <a:buChar char="§"/>
            </a:pPr>
            <a:r>
              <a:rPr lang="de-CH" sz="2000" dirty="0">
                <a:latin typeface="Calibri" pitchFamily="34" charset="0"/>
                <a:cs typeface="Calibri" pitchFamily="34" charset="0"/>
              </a:rPr>
              <a:t>Kräfte gezielt einsetzen; jeder Mensch hat nur begrenzte Energie</a:t>
            </a:r>
          </a:p>
          <a:p>
            <a:pPr>
              <a:lnSpc>
                <a:spcPct val="90000"/>
              </a:lnSpc>
              <a:spcBef>
                <a:spcPct val="50000"/>
              </a:spcBef>
              <a:buClr>
                <a:srgbClr val="000099"/>
              </a:buClr>
              <a:buSzPct val="80000"/>
              <a:buFont typeface="Wingdings" pitchFamily="2" charset="2"/>
              <a:buChar char="§"/>
            </a:pPr>
            <a:r>
              <a:rPr lang="de-CH" sz="2000" dirty="0">
                <a:latin typeface="Calibri" pitchFamily="34" charset="0"/>
                <a:cs typeface="Calibri" pitchFamily="34" charset="0"/>
              </a:rPr>
              <a:t>Verschnaufpausen in den Alltag einbauen</a:t>
            </a:r>
            <a:br>
              <a:rPr lang="de-CH" sz="2000" dirty="0">
                <a:latin typeface="Calibri" pitchFamily="34" charset="0"/>
                <a:cs typeface="Calibri" pitchFamily="34" charset="0"/>
              </a:rPr>
            </a:br>
            <a:r>
              <a:rPr lang="de-CH" sz="2000" dirty="0">
                <a:latin typeface="Calibri" pitchFamily="34" charset="0"/>
                <a:cs typeface="Calibri" pitchFamily="34" charset="0"/>
              </a:rPr>
              <a:t>„Anti-Stress-Rituale“</a:t>
            </a:r>
          </a:p>
          <a:p>
            <a:pPr>
              <a:lnSpc>
                <a:spcPct val="90000"/>
              </a:lnSpc>
              <a:spcBef>
                <a:spcPct val="50000"/>
              </a:spcBef>
              <a:buClr>
                <a:srgbClr val="000099"/>
              </a:buClr>
              <a:buSzPct val="80000"/>
              <a:buFont typeface="Wingdings" pitchFamily="2" charset="2"/>
              <a:buChar char="§"/>
            </a:pPr>
            <a:r>
              <a:rPr lang="de-CH" sz="2000" dirty="0">
                <a:latin typeface="Calibri" pitchFamily="34" charset="0"/>
                <a:cs typeface="Calibri" pitchFamily="34" charset="0"/>
              </a:rPr>
              <a:t>Wenn es zu hektisch wird: Halten Sie inne und fragen Sie sich: „Was kann passieren, wenn ich die Arbeit aufschiebe? Sind die Folgen wirklich so schlimm?“</a:t>
            </a:r>
          </a:p>
          <a:p>
            <a:pPr>
              <a:lnSpc>
                <a:spcPct val="90000"/>
              </a:lnSpc>
              <a:spcBef>
                <a:spcPct val="50000"/>
              </a:spcBef>
              <a:buClr>
                <a:srgbClr val="000099"/>
              </a:buClr>
              <a:buSzPct val="80000"/>
              <a:buFont typeface="Wingdings" pitchFamily="2" charset="2"/>
              <a:buChar char="§"/>
            </a:pPr>
            <a:r>
              <a:rPr lang="de-CH" sz="2000" b="1" dirty="0">
                <a:latin typeface="Calibri" pitchFamily="34" charset="0"/>
                <a:cs typeface="Calibri" pitchFamily="34" charset="0"/>
              </a:rPr>
              <a:t>Lernen Sie NEIN zu sagen!</a:t>
            </a:r>
            <a:endParaRPr lang="de-CH" sz="2000" dirty="0">
              <a:latin typeface="Calibri" pitchFamily="34" charset="0"/>
              <a:cs typeface="Calibri" pitchFamily="34" charset="0"/>
            </a:endParaRPr>
          </a:p>
          <a:p>
            <a:pPr>
              <a:lnSpc>
                <a:spcPct val="90000"/>
              </a:lnSpc>
              <a:spcBef>
                <a:spcPct val="50000"/>
              </a:spcBef>
              <a:buClr>
                <a:srgbClr val="000099"/>
              </a:buClr>
              <a:buSzPct val="80000"/>
              <a:buFont typeface="Wingdings" pitchFamily="2" charset="2"/>
              <a:buChar char="§"/>
            </a:pPr>
            <a:r>
              <a:rPr lang="de-CH" sz="2000" dirty="0">
                <a:latin typeface="Calibri" pitchFamily="34" charset="0"/>
                <a:cs typeface="Calibri" pitchFamily="34" charset="0"/>
              </a:rPr>
              <a:t>Nehmen Sie sich Zeit für Hobbys und für Entspannung</a:t>
            </a:r>
          </a:p>
        </p:txBody>
      </p:sp>
      <p:sp>
        <p:nvSpPr>
          <p:cNvPr id="88070" name="Text Box 6"/>
          <p:cNvSpPr txBox="1">
            <a:spLocks noChangeArrowheads="1"/>
          </p:cNvSpPr>
          <p:nvPr/>
        </p:nvSpPr>
        <p:spPr bwMode="auto">
          <a:xfrm rot="-5400000">
            <a:off x="-898737" y="4694952"/>
            <a:ext cx="2057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sz="1000">
                <a:latin typeface="Tahoma" pitchFamily="34" charset="0"/>
              </a:rPr>
              <a:t>nach Cash / Suva</a:t>
            </a:r>
          </a:p>
        </p:txBody>
      </p:sp>
    </p:spTree>
    <p:extLst>
      <p:ext uri="{BB962C8B-B14F-4D97-AF65-F5344CB8AC3E}">
        <p14:creationId xmlns:p14="http://schemas.microsoft.com/office/powerpoint/2010/main" val="790434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8068">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806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8068">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8068">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8068">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806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build="p" animBg="1"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1944370" y="1600201"/>
            <a:ext cx="7048341"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sz="4800" i="1">
                <a:solidFill>
                  <a:srgbClr val="CC0000"/>
                </a:solidFill>
              </a:rPr>
              <a:t>„Ich rate, lieber mehr zu können, als man macht, als mehr zu machen, als man kann.“</a:t>
            </a:r>
            <a:endParaRPr lang="de-CH" sz="4800" i="1"/>
          </a:p>
        </p:txBody>
      </p:sp>
      <p:sp>
        <p:nvSpPr>
          <p:cNvPr id="117763" name="Text Box 3"/>
          <p:cNvSpPr txBox="1">
            <a:spLocks noChangeArrowheads="1"/>
          </p:cNvSpPr>
          <p:nvPr/>
        </p:nvSpPr>
        <p:spPr bwMode="auto">
          <a:xfrm>
            <a:off x="2008507" y="5229226"/>
            <a:ext cx="17631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sz="1800">
                <a:latin typeface="Tahoma" pitchFamily="34" charset="0"/>
              </a:rPr>
              <a:t>Berthold Brecht</a:t>
            </a:r>
          </a:p>
        </p:txBody>
      </p:sp>
    </p:spTree>
    <p:extLst>
      <p:ext uri="{BB962C8B-B14F-4D97-AF65-F5344CB8AC3E}">
        <p14:creationId xmlns:p14="http://schemas.microsoft.com/office/powerpoint/2010/main" val="23207408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de-CH"/>
              <a:t>Wie Sie sicher ein Burnout kriegen</a:t>
            </a:r>
            <a:endParaRPr lang="de-DE"/>
          </a:p>
        </p:txBody>
      </p:sp>
      <p:sp>
        <p:nvSpPr>
          <p:cNvPr id="143363" name="Rectangle 3"/>
          <p:cNvSpPr>
            <a:spLocks noGrp="1" noChangeArrowheads="1"/>
          </p:cNvSpPr>
          <p:nvPr>
            <p:ph type="body" sz="half" idx="1"/>
          </p:nvPr>
        </p:nvSpPr>
        <p:spPr>
          <a:xfrm>
            <a:off x="1492035" y="1628776"/>
            <a:ext cx="5129289" cy="4467225"/>
          </a:xfrm>
        </p:spPr>
        <p:txBody>
          <a:bodyPr/>
          <a:lstStyle/>
          <a:p>
            <a:r>
              <a:rPr lang="de-CH" sz="2800" dirty="0"/>
              <a:t>und was Sie daraus lernen können …</a:t>
            </a:r>
          </a:p>
          <a:p>
            <a:endParaRPr lang="de-CH" sz="2800" dirty="0"/>
          </a:p>
          <a:p>
            <a:endParaRPr lang="de-CH" sz="2800" dirty="0"/>
          </a:p>
          <a:p>
            <a:endParaRPr lang="de-CH" sz="2800" dirty="0"/>
          </a:p>
          <a:p>
            <a:r>
              <a:rPr lang="de-CH" sz="2800" dirty="0"/>
              <a:t>Quelle: </a:t>
            </a:r>
            <a:r>
              <a:rPr lang="de-CH" sz="2800" dirty="0">
                <a:hlinkClick r:id="rId3"/>
              </a:rPr>
              <a:t>www.tresselt.de</a:t>
            </a:r>
            <a:r>
              <a:rPr lang="de-CH" sz="2800" dirty="0"/>
              <a:t> </a:t>
            </a:r>
            <a:endParaRPr lang="de-DE" sz="2800" dirty="0"/>
          </a:p>
        </p:txBody>
      </p:sp>
      <p:pic>
        <p:nvPicPr>
          <p:cNvPr id="143364" name="Picture 4" descr="teacher_cartoon_1"/>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315827" y="1844676"/>
            <a:ext cx="2430463" cy="1628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5974943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de-CH"/>
              <a:t>15 Wege zum sicheren Burnout! - 1</a:t>
            </a:r>
            <a:endParaRPr lang="de-DE"/>
          </a:p>
        </p:txBody>
      </p:sp>
      <p:sp>
        <p:nvSpPr>
          <p:cNvPr id="145411" name="Rectangle 3"/>
          <p:cNvSpPr>
            <a:spLocks noGrp="1" noChangeArrowheads="1"/>
          </p:cNvSpPr>
          <p:nvPr>
            <p:ph type="body" idx="1"/>
          </p:nvPr>
        </p:nvSpPr>
        <p:spPr/>
        <p:txBody>
          <a:bodyPr/>
          <a:lstStyle/>
          <a:p>
            <a:pPr marL="609600" indent="-609600">
              <a:buSzTx/>
              <a:buFont typeface="Wingdings" pitchFamily="2" charset="2"/>
              <a:buAutoNum type="arabicPeriod"/>
            </a:pPr>
            <a:r>
              <a:rPr lang="de-CH"/>
              <a:t>Lächeln Sie nicht – Unterricht ist ein ernstes Geschäft!</a:t>
            </a:r>
          </a:p>
          <a:p>
            <a:pPr marL="609600" indent="-609600">
              <a:buSzTx/>
              <a:buFont typeface="Wingdings" pitchFamily="2" charset="2"/>
              <a:buAutoNum type="arabicPeriod"/>
            </a:pPr>
            <a:r>
              <a:rPr lang="de-CH"/>
              <a:t>Machen Sie alles 150%-ig – nur der perfekte Lehrer ist ein guter Lehrer!</a:t>
            </a:r>
          </a:p>
          <a:p>
            <a:pPr marL="609600" indent="-609600">
              <a:buSzTx/>
              <a:buFont typeface="Wingdings" pitchFamily="2" charset="2"/>
              <a:buAutoNum type="arabicPeriod"/>
            </a:pPr>
            <a:r>
              <a:rPr lang="de-CH"/>
              <a:t>Trauen Sie keinem – Kontrollieren Sie alles!</a:t>
            </a:r>
            <a:endParaRPr lang="de-DE"/>
          </a:p>
        </p:txBody>
      </p:sp>
    </p:spTree>
    <p:extLst>
      <p:ext uri="{BB962C8B-B14F-4D97-AF65-F5344CB8AC3E}">
        <p14:creationId xmlns:p14="http://schemas.microsoft.com/office/powerpoint/2010/main" val="260077438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de-CH"/>
              <a:t>15 Wege zum sicheren Burnout! - 2</a:t>
            </a:r>
            <a:endParaRPr lang="de-DE"/>
          </a:p>
        </p:txBody>
      </p:sp>
      <p:sp>
        <p:nvSpPr>
          <p:cNvPr id="147459" name="Rectangle 3"/>
          <p:cNvSpPr>
            <a:spLocks noGrp="1" noChangeArrowheads="1"/>
          </p:cNvSpPr>
          <p:nvPr>
            <p:ph type="body" idx="1"/>
          </p:nvPr>
        </p:nvSpPr>
        <p:spPr/>
        <p:txBody>
          <a:bodyPr/>
          <a:lstStyle/>
          <a:p>
            <a:pPr marL="609600" indent="-609600">
              <a:lnSpc>
                <a:spcPct val="90000"/>
              </a:lnSpc>
              <a:buSzTx/>
              <a:buFont typeface="Wingdings" pitchFamily="2" charset="2"/>
              <a:buAutoNum type="arabicPeriod" startAt="4"/>
            </a:pPr>
            <a:r>
              <a:rPr lang="de-CH" sz="2800"/>
              <a:t>Zeigen Sie Qualitätsbewusstsein – fordern Sie Leistung!</a:t>
            </a:r>
          </a:p>
          <a:p>
            <a:pPr marL="609600" indent="-609600">
              <a:lnSpc>
                <a:spcPct val="90000"/>
              </a:lnSpc>
              <a:buSzTx/>
              <a:buFont typeface="Wingdings" pitchFamily="2" charset="2"/>
              <a:buAutoNum type="arabicPeriod" startAt="4"/>
            </a:pPr>
            <a:r>
              <a:rPr lang="de-CH" sz="2800"/>
              <a:t>Schaffen Sie neue Lehrmaterialien – erfinden Sie das System neu!</a:t>
            </a:r>
          </a:p>
          <a:p>
            <a:pPr marL="609600" indent="-609600">
              <a:lnSpc>
                <a:spcPct val="90000"/>
              </a:lnSpc>
              <a:buSzTx/>
              <a:buFont typeface="Wingdings" pitchFamily="2" charset="2"/>
              <a:buAutoNum type="arabicPeriod" startAt="4"/>
            </a:pPr>
            <a:r>
              <a:rPr lang="de-CH" sz="2800"/>
              <a:t>Setzen Sie Prioritäten – die Schule ist das Wichtigste im Leben!</a:t>
            </a:r>
          </a:p>
          <a:p>
            <a:pPr marL="609600" indent="-609600">
              <a:lnSpc>
                <a:spcPct val="90000"/>
              </a:lnSpc>
              <a:buSzTx/>
              <a:buFont typeface="Wingdings" pitchFamily="2" charset="2"/>
              <a:buAutoNum type="arabicPeriod" startAt="4"/>
            </a:pPr>
            <a:r>
              <a:rPr lang="de-CH" sz="2800"/>
              <a:t>Bedauern Sie sich und Ihre aussichtslose Lage!</a:t>
            </a:r>
          </a:p>
          <a:p>
            <a:pPr marL="609600" indent="-609600">
              <a:lnSpc>
                <a:spcPct val="90000"/>
              </a:lnSpc>
              <a:buSzTx/>
              <a:buFont typeface="Wingdings" pitchFamily="2" charset="2"/>
              <a:buAutoNum type="arabicPeriod" startAt="4"/>
            </a:pPr>
            <a:r>
              <a:rPr lang="de-CH" sz="2800"/>
              <a:t>Decken Sie die Schwachstellen Ihrer Schule auf!</a:t>
            </a:r>
            <a:endParaRPr lang="de-DE" sz="2800"/>
          </a:p>
        </p:txBody>
      </p:sp>
    </p:spTree>
    <p:extLst>
      <p:ext uri="{BB962C8B-B14F-4D97-AF65-F5344CB8AC3E}">
        <p14:creationId xmlns:p14="http://schemas.microsoft.com/office/powerpoint/2010/main" val="98325576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de-CH"/>
              <a:t>15 Wege zum sicheren Burnout! - 3</a:t>
            </a:r>
            <a:endParaRPr lang="de-DE"/>
          </a:p>
        </p:txBody>
      </p:sp>
      <p:sp>
        <p:nvSpPr>
          <p:cNvPr id="149507" name="Rectangle 3"/>
          <p:cNvSpPr>
            <a:spLocks noGrp="1" noChangeArrowheads="1"/>
          </p:cNvSpPr>
          <p:nvPr>
            <p:ph type="body" idx="1"/>
          </p:nvPr>
        </p:nvSpPr>
        <p:spPr/>
        <p:txBody>
          <a:bodyPr/>
          <a:lstStyle/>
          <a:p>
            <a:pPr marL="609600" indent="-609600">
              <a:buSzTx/>
              <a:buFont typeface="Wingdings" pitchFamily="2" charset="2"/>
              <a:buAutoNum type="arabicPeriod" startAt="9"/>
            </a:pPr>
            <a:r>
              <a:rPr lang="de-CH"/>
              <a:t>Lassen Sie nichts ungestraft – finden Sie den Schuldigen!</a:t>
            </a:r>
          </a:p>
          <a:p>
            <a:pPr marL="609600" indent="-609600">
              <a:buSzTx/>
              <a:buFont typeface="Wingdings" pitchFamily="2" charset="2"/>
              <a:buAutoNum type="arabicPeriod" startAt="9"/>
            </a:pPr>
            <a:r>
              <a:rPr lang="de-CH"/>
              <a:t>Seien Sie nicht nur Lehrer, sondern vor allem auch Erzieher!</a:t>
            </a:r>
          </a:p>
          <a:p>
            <a:pPr marL="609600" indent="-609600">
              <a:buSzTx/>
              <a:buFont typeface="Wingdings" pitchFamily="2" charset="2"/>
              <a:buAutoNum type="arabicPeriod" startAt="9"/>
            </a:pPr>
            <a:r>
              <a:rPr lang="de-CH"/>
              <a:t>Unterricht allein ist zu wenig, übernehmen Sie Zusatzaufgaben!</a:t>
            </a:r>
          </a:p>
          <a:p>
            <a:pPr marL="609600" indent="-609600">
              <a:buSzTx/>
              <a:buFont typeface="Wingdings" pitchFamily="2" charset="2"/>
              <a:buAutoNum type="arabicPeriod" startAt="9"/>
            </a:pPr>
            <a:r>
              <a:rPr lang="de-CH"/>
              <a:t>Nutzen Sie das Wochenende und die Ferien zur Unterrichtsvorbereitung!</a:t>
            </a:r>
            <a:endParaRPr lang="de-DE"/>
          </a:p>
        </p:txBody>
      </p:sp>
    </p:spTree>
    <p:extLst>
      <p:ext uri="{BB962C8B-B14F-4D97-AF65-F5344CB8AC3E}">
        <p14:creationId xmlns:p14="http://schemas.microsoft.com/office/powerpoint/2010/main" val="329004105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de-CH"/>
              <a:t>15 Wege zum sicheren Burnout! - 4</a:t>
            </a:r>
            <a:endParaRPr lang="de-DE"/>
          </a:p>
        </p:txBody>
      </p:sp>
      <p:sp>
        <p:nvSpPr>
          <p:cNvPr id="151555" name="Rectangle 3"/>
          <p:cNvSpPr>
            <a:spLocks noGrp="1" noChangeArrowheads="1"/>
          </p:cNvSpPr>
          <p:nvPr>
            <p:ph type="body" idx="1"/>
          </p:nvPr>
        </p:nvSpPr>
        <p:spPr/>
        <p:txBody>
          <a:bodyPr/>
          <a:lstStyle/>
          <a:p>
            <a:pPr marL="609600" indent="-609600">
              <a:buSzTx/>
              <a:buFont typeface="Wingdings" pitchFamily="2" charset="2"/>
              <a:buAutoNum type="arabicPeriod" startAt="13"/>
            </a:pPr>
            <a:r>
              <a:rPr lang="de-CH"/>
              <a:t>Engagieren Sie sich im Freizeitbereich ausserhalb der Schule!</a:t>
            </a:r>
          </a:p>
          <a:p>
            <a:pPr marL="609600" indent="-609600">
              <a:buSzTx/>
              <a:buFont typeface="Wingdings" pitchFamily="2" charset="2"/>
              <a:buAutoNum type="arabicPeriod" startAt="13"/>
            </a:pPr>
            <a:r>
              <a:rPr lang="de-CH"/>
              <a:t>Als Lehrer verdienen Sie zu wenig – schaffen Sie sich einen kleinen Nebenverdienst!</a:t>
            </a:r>
          </a:p>
          <a:p>
            <a:pPr marL="609600" indent="-609600">
              <a:buSzTx/>
              <a:buFont typeface="Wingdings" pitchFamily="2" charset="2"/>
              <a:buAutoNum type="arabicPeriod" startAt="13"/>
            </a:pPr>
            <a:r>
              <a:rPr lang="de-CH"/>
              <a:t>Setzen Sie sich ein Denkmal – Hinterlassen Sie Spuren!</a:t>
            </a:r>
            <a:endParaRPr lang="de-DE"/>
          </a:p>
        </p:txBody>
      </p:sp>
    </p:spTree>
    <p:extLst>
      <p:ext uri="{BB962C8B-B14F-4D97-AF65-F5344CB8AC3E}">
        <p14:creationId xmlns:p14="http://schemas.microsoft.com/office/powerpoint/2010/main" val="235256890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944370" y="1600201"/>
            <a:ext cx="704834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sz="4800" i="1">
                <a:solidFill>
                  <a:srgbClr val="CC0000"/>
                </a:solidFill>
              </a:rPr>
              <a:t>„Sei nicht allzu gerecht und allzu weise, damit du dich nicht zugrunde richtest“</a:t>
            </a:r>
            <a:endParaRPr lang="de-CH" sz="4800" i="1"/>
          </a:p>
        </p:txBody>
      </p:sp>
      <p:sp>
        <p:nvSpPr>
          <p:cNvPr id="24579" name="Text Box 3"/>
          <p:cNvSpPr txBox="1">
            <a:spLocks noChangeArrowheads="1"/>
          </p:cNvSpPr>
          <p:nvPr/>
        </p:nvSpPr>
        <p:spPr bwMode="auto">
          <a:xfrm>
            <a:off x="6950448" y="5257801"/>
            <a:ext cx="15355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sz="1800">
                <a:latin typeface="Tahoma" pitchFamily="34" charset="0"/>
              </a:rPr>
              <a:t>Prediger 7,16</a:t>
            </a:r>
          </a:p>
        </p:txBody>
      </p:sp>
    </p:spTree>
    <p:extLst>
      <p:ext uri="{BB962C8B-B14F-4D97-AF65-F5344CB8AC3E}">
        <p14:creationId xmlns:p14="http://schemas.microsoft.com/office/powerpoint/2010/main" val="32157243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Line 2"/>
          <p:cNvSpPr>
            <a:spLocks noChangeShapeType="1"/>
          </p:cNvSpPr>
          <p:nvPr/>
        </p:nvSpPr>
        <p:spPr bwMode="auto">
          <a:xfrm flipV="1">
            <a:off x="2791656" y="2133600"/>
            <a:ext cx="1608494" cy="1150938"/>
          </a:xfrm>
          <a:prstGeom prst="line">
            <a:avLst/>
          </a:prstGeom>
          <a:noFill/>
          <a:ln w="28575">
            <a:solidFill>
              <a:srgbClr val="66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155651" name="Line 3"/>
          <p:cNvSpPr>
            <a:spLocks noChangeShapeType="1"/>
          </p:cNvSpPr>
          <p:nvPr/>
        </p:nvSpPr>
        <p:spPr bwMode="auto">
          <a:xfrm>
            <a:off x="6238187" y="2133600"/>
            <a:ext cx="1532542" cy="1150938"/>
          </a:xfrm>
          <a:prstGeom prst="line">
            <a:avLst/>
          </a:prstGeom>
          <a:noFill/>
          <a:ln w="28575">
            <a:solidFill>
              <a:srgbClr val="66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grpSp>
        <p:nvGrpSpPr>
          <p:cNvPr id="155652" name="Group 4"/>
          <p:cNvGrpSpPr>
            <a:grpSpLocks/>
          </p:cNvGrpSpPr>
          <p:nvPr/>
        </p:nvGrpSpPr>
        <p:grpSpPr bwMode="auto">
          <a:xfrm flipV="1">
            <a:off x="2793345" y="4005263"/>
            <a:ext cx="4979072" cy="1223962"/>
            <a:chOff x="1655" y="1480"/>
            <a:chExt cx="2950" cy="725"/>
          </a:xfrm>
        </p:grpSpPr>
        <p:sp>
          <p:nvSpPr>
            <p:cNvPr id="155653" name="Line 5"/>
            <p:cNvSpPr>
              <a:spLocks noChangeShapeType="1"/>
            </p:cNvSpPr>
            <p:nvPr/>
          </p:nvSpPr>
          <p:spPr bwMode="auto">
            <a:xfrm flipV="1">
              <a:off x="1655" y="1480"/>
              <a:ext cx="953" cy="725"/>
            </a:xfrm>
            <a:prstGeom prst="line">
              <a:avLst/>
            </a:prstGeom>
            <a:noFill/>
            <a:ln w="28575">
              <a:solidFill>
                <a:srgbClr val="66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155654" name="Line 6"/>
            <p:cNvSpPr>
              <a:spLocks noChangeShapeType="1"/>
            </p:cNvSpPr>
            <p:nvPr/>
          </p:nvSpPr>
          <p:spPr bwMode="auto">
            <a:xfrm>
              <a:off x="3697" y="1480"/>
              <a:ext cx="908" cy="725"/>
            </a:xfrm>
            <a:prstGeom prst="line">
              <a:avLst/>
            </a:prstGeom>
            <a:noFill/>
            <a:ln w="28575">
              <a:solidFill>
                <a:srgbClr val="66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grpSp>
      <p:sp>
        <p:nvSpPr>
          <p:cNvPr id="155656" name="Oval 8"/>
          <p:cNvSpPr>
            <a:spLocks noChangeArrowheads="1"/>
          </p:cNvSpPr>
          <p:nvPr/>
        </p:nvSpPr>
        <p:spPr bwMode="auto">
          <a:xfrm>
            <a:off x="3790847" y="1465558"/>
            <a:ext cx="2982381" cy="796338"/>
          </a:xfrm>
          <a:prstGeom prst="ellipse">
            <a:avLst/>
          </a:prstGeom>
          <a:gradFill rotWithShape="1">
            <a:gsLst>
              <a:gs pos="0">
                <a:srgbClr val="FF9966"/>
              </a:gs>
              <a:gs pos="50000">
                <a:srgbClr val="FF9966">
                  <a:gamma/>
                  <a:shade val="46275"/>
                  <a:invGamma/>
                </a:srgbClr>
              </a:gs>
              <a:gs pos="100000">
                <a:srgbClr val="FF9966"/>
              </a:gs>
            </a:gsLst>
            <a:lin ang="5400000" scaled="1"/>
          </a:gradFill>
          <a:ln>
            <a:noFill/>
          </a:ln>
          <a:effectLst>
            <a:outerShdw dist="35921" dir="2700000" algn="ctr" rotWithShape="0">
              <a:schemeClr val="tx2"/>
            </a:outerShdw>
          </a:effectLst>
          <a:extLst>
            <a:ext uri="{91240B29-F687-4F45-9708-019B960494DF}">
              <a14:hiddenLine xmlns:a14="http://schemas.microsoft.com/office/drawing/2010/main" w="9525">
                <a:solidFill>
                  <a:schemeClr val="tx1"/>
                </a:solidFill>
                <a:round/>
                <a:headEnd/>
                <a:tailEnd/>
              </a14:hiddenLine>
            </a:ext>
          </a:extLst>
        </p:spPr>
        <p:txBody>
          <a:bodyPr anchor="ctr">
            <a:spAutoFit/>
          </a:bodyPr>
          <a:lstStyle/>
          <a:p>
            <a:pPr algn="ctr">
              <a:lnSpc>
                <a:spcPct val="110000"/>
              </a:lnSpc>
              <a:buClr>
                <a:schemeClr val="accent2"/>
              </a:buClr>
              <a:buSzPct val="80000"/>
              <a:buFont typeface="Wingdings 3" pitchFamily="18" charset="2"/>
              <a:buChar char="u"/>
            </a:pPr>
            <a:endParaRPr lang="de-CH" sz="2800">
              <a:latin typeface="Tahoma" pitchFamily="34" charset="0"/>
            </a:endParaRPr>
          </a:p>
        </p:txBody>
      </p:sp>
      <p:sp>
        <p:nvSpPr>
          <p:cNvPr id="155657" name="Text Box 9"/>
          <p:cNvSpPr txBox="1">
            <a:spLocks noChangeArrowheads="1"/>
          </p:cNvSpPr>
          <p:nvPr/>
        </p:nvSpPr>
        <p:spPr bwMode="auto">
          <a:xfrm>
            <a:off x="4628006" y="1582739"/>
            <a:ext cx="1239442" cy="566309"/>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10000"/>
              </a:lnSpc>
              <a:buClr>
                <a:schemeClr val="accent2"/>
              </a:buClr>
              <a:buSzPct val="80000"/>
              <a:buFont typeface="Wingdings 3" pitchFamily="18" charset="2"/>
              <a:buNone/>
            </a:pPr>
            <a:r>
              <a:rPr lang="de-DE" sz="2800">
                <a:solidFill>
                  <a:schemeClr val="bg1"/>
                </a:solidFill>
                <a:latin typeface="Tahoma" pitchFamily="34" charset="0"/>
              </a:rPr>
              <a:t>Körper</a:t>
            </a:r>
          </a:p>
        </p:txBody>
      </p:sp>
      <p:grpSp>
        <p:nvGrpSpPr>
          <p:cNvPr id="155658" name="Group 10"/>
          <p:cNvGrpSpPr>
            <a:grpSpLocks/>
          </p:cNvGrpSpPr>
          <p:nvPr/>
        </p:nvGrpSpPr>
        <p:grpSpPr bwMode="auto">
          <a:xfrm>
            <a:off x="6624699" y="3246438"/>
            <a:ext cx="2982379" cy="796925"/>
            <a:chOff x="3833" y="2045"/>
            <a:chExt cx="1767" cy="502"/>
          </a:xfrm>
        </p:grpSpPr>
        <p:sp>
          <p:nvSpPr>
            <p:cNvPr id="155659" name="Oval 11"/>
            <p:cNvSpPr>
              <a:spLocks noChangeArrowheads="1"/>
            </p:cNvSpPr>
            <p:nvPr/>
          </p:nvSpPr>
          <p:spPr bwMode="auto">
            <a:xfrm>
              <a:off x="3833" y="2045"/>
              <a:ext cx="1767" cy="502"/>
            </a:xfrm>
            <a:prstGeom prst="ellipse">
              <a:avLst/>
            </a:prstGeom>
            <a:gradFill rotWithShape="1">
              <a:gsLst>
                <a:gs pos="0">
                  <a:srgbClr val="6666FF"/>
                </a:gs>
                <a:gs pos="50000">
                  <a:srgbClr val="6666FF">
                    <a:gamma/>
                    <a:shade val="46275"/>
                    <a:invGamma/>
                  </a:srgbClr>
                </a:gs>
                <a:gs pos="100000">
                  <a:srgbClr val="6666FF"/>
                </a:gs>
              </a:gsLst>
              <a:lin ang="5400000" scaled="1"/>
            </a:gradFill>
            <a:ln>
              <a:noFill/>
            </a:ln>
            <a:effectLst>
              <a:outerShdw dist="35921" dir="2700000" algn="ctr" rotWithShape="0">
                <a:schemeClr val="tx2"/>
              </a:outerShdw>
            </a:effectLst>
            <a:extLst>
              <a:ext uri="{91240B29-F687-4F45-9708-019B960494DF}">
                <a14:hiddenLine xmlns:a14="http://schemas.microsoft.com/office/drawing/2010/main" w="9525">
                  <a:solidFill>
                    <a:schemeClr val="tx1"/>
                  </a:solidFill>
                  <a:round/>
                  <a:headEnd/>
                  <a:tailEnd/>
                </a14:hiddenLine>
              </a:ext>
            </a:extLst>
          </p:spPr>
          <p:txBody>
            <a:bodyPr anchor="ctr">
              <a:spAutoFit/>
            </a:bodyPr>
            <a:lstStyle/>
            <a:p>
              <a:pPr algn="ctr">
                <a:lnSpc>
                  <a:spcPct val="110000"/>
                </a:lnSpc>
                <a:buClr>
                  <a:schemeClr val="accent2"/>
                </a:buClr>
                <a:buSzPct val="80000"/>
                <a:buFont typeface="Wingdings 3" pitchFamily="18" charset="2"/>
                <a:buChar char="u"/>
              </a:pPr>
              <a:endParaRPr lang="de-CH" sz="2800">
                <a:latin typeface="Tahoma" pitchFamily="34" charset="0"/>
              </a:endParaRPr>
            </a:p>
          </p:txBody>
        </p:sp>
        <p:sp>
          <p:nvSpPr>
            <p:cNvPr id="155660" name="Text Box 12"/>
            <p:cNvSpPr txBox="1">
              <a:spLocks noChangeArrowheads="1"/>
            </p:cNvSpPr>
            <p:nvPr/>
          </p:nvSpPr>
          <p:spPr bwMode="auto">
            <a:xfrm>
              <a:off x="3995" y="2141"/>
              <a:ext cx="1371"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10000"/>
                </a:lnSpc>
                <a:buClr>
                  <a:schemeClr val="accent2"/>
                </a:buClr>
                <a:buSzPct val="80000"/>
                <a:buFont typeface="Wingdings 3" pitchFamily="18" charset="2"/>
                <a:buNone/>
              </a:pPr>
              <a:r>
                <a:rPr lang="de-DE">
                  <a:solidFill>
                    <a:schemeClr val="bg1"/>
                  </a:solidFill>
                  <a:latin typeface="Tahoma" pitchFamily="34" charset="0"/>
                </a:rPr>
                <a:t>Leistung, Arbeit</a:t>
              </a:r>
            </a:p>
          </p:txBody>
        </p:sp>
      </p:grpSp>
      <p:sp>
        <p:nvSpPr>
          <p:cNvPr id="155661" name="Oval 13"/>
          <p:cNvSpPr>
            <a:spLocks noChangeArrowheads="1"/>
          </p:cNvSpPr>
          <p:nvPr/>
        </p:nvSpPr>
        <p:spPr bwMode="auto">
          <a:xfrm>
            <a:off x="3790847" y="5099345"/>
            <a:ext cx="2982381" cy="796338"/>
          </a:xfrm>
          <a:prstGeom prst="ellipse">
            <a:avLst/>
          </a:prstGeom>
          <a:gradFill rotWithShape="1">
            <a:gsLst>
              <a:gs pos="0">
                <a:srgbClr val="6666FF"/>
              </a:gs>
              <a:gs pos="50000">
                <a:srgbClr val="6666FF">
                  <a:gamma/>
                  <a:shade val="46275"/>
                  <a:invGamma/>
                </a:srgbClr>
              </a:gs>
              <a:gs pos="100000">
                <a:srgbClr val="6666FF"/>
              </a:gs>
            </a:gsLst>
            <a:lin ang="5400000" scaled="1"/>
          </a:gradFill>
          <a:ln>
            <a:noFill/>
          </a:ln>
          <a:effectLst>
            <a:outerShdw dist="35921" dir="2700000" algn="ctr" rotWithShape="0">
              <a:schemeClr val="tx2"/>
            </a:outerShdw>
          </a:effectLst>
          <a:extLst>
            <a:ext uri="{91240B29-F687-4F45-9708-019B960494DF}">
              <a14:hiddenLine xmlns:a14="http://schemas.microsoft.com/office/drawing/2010/main" w="9525">
                <a:solidFill>
                  <a:schemeClr val="tx1"/>
                </a:solidFill>
                <a:round/>
                <a:headEnd/>
                <a:tailEnd/>
              </a14:hiddenLine>
            </a:ext>
          </a:extLst>
        </p:spPr>
        <p:txBody>
          <a:bodyPr anchor="ctr">
            <a:spAutoFit/>
          </a:bodyPr>
          <a:lstStyle/>
          <a:p>
            <a:pPr algn="ctr">
              <a:lnSpc>
                <a:spcPct val="110000"/>
              </a:lnSpc>
              <a:buClr>
                <a:schemeClr val="accent2"/>
              </a:buClr>
              <a:buSzPct val="80000"/>
              <a:buFont typeface="Wingdings 3" pitchFamily="18" charset="2"/>
              <a:buChar char="u"/>
            </a:pPr>
            <a:endParaRPr lang="de-CH" sz="2800">
              <a:latin typeface="Tahoma" pitchFamily="34" charset="0"/>
            </a:endParaRPr>
          </a:p>
        </p:txBody>
      </p:sp>
      <p:sp>
        <p:nvSpPr>
          <p:cNvPr id="155662" name="Text Box 14"/>
          <p:cNvSpPr txBox="1">
            <a:spLocks noChangeArrowheads="1"/>
          </p:cNvSpPr>
          <p:nvPr/>
        </p:nvSpPr>
        <p:spPr bwMode="auto">
          <a:xfrm>
            <a:off x="4636446" y="5251451"/>
            <a:ext cx="1216423"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10000"/>
              </a:lnSpc>
              <a:buClr>
                <a:schemeClr val="accent2"/>
              </a:buClr>
              <a:buSzPct val="80000"/>
              <a:buFont typeface="Wingdings 3" pitchFamily="18" charset="2"/>
              <a:buNone/>
            </a:pPr>
            <a:r>
              <a:rPr lang="de-DE">
                <a:solidFill>
                  <a:schemeClr val="bg1"/>
                </a:solidFill>
                <a:latin typeface="Tahoma" pitchFamily="34" charset="0"/>
              </a:rPr>
              <a:t>Kontakt</a:t>
            </a:r>
          </a:p>
        </p:txBody>
      </p:sp>
      <p:grpSp>
        <p:nvGrpSpPr>
          <p:cNvPr id="155663" name="Group 15"/>
          <p:cNvGrpSpPr>
            <a:grpSpLocks/>
          </p:cNvGrpSpPr>
          <p:nvPr/>
        </p:nvGrpSpPr>
        <p:grpSpPr bwMode="auto">
          <a:xfrm>
            <a:off x="956995" y="3246438"/>
            <a:ext cx="2982379" cy="796925"/>
            <a:chOff x="567" y="2057"/>
            <a:chExt cx="1767" cy="502"/>
          </a:xfrm>
        </p:grpSpPr>
        <p:sp>
          <p:nvSpPr>
            <p:cNvPr id="155664" name="Oval 16"/>
            <p:cNvSpPr>
              <a:spLocks noChangeArrowheads="1"/>
            </p:cNvSpPr>
            <p:nvPr/>
          </p:nvSpPr>
          <p:spPr bwMode="auto">
            <a:xfrm>
              <a:off x="567" y="2057"/>
              <a:ext cx="1767" cy="502"/>
            </a:xfrm>
            <a:prstGeom prst="ellipse">
              <a:avLst/>
            </a:prstGeom>
            <a:gradFill rotWithShape="1">
              <a:gsLst>
                <a:gs pos="0">
                  <a:srgbClr val="6666FF"/>
                </a:gs>
                <a:gs pos="50000">
                  <a:srgbClr val="6666FF">
                    <a:gamma/>
                    <a:shade val="46275"/>
                    <a:invGamma/>
                  </a:srgbClr>
                </a:gs>
                <a:gs pos="100000">
                  <a:srgbClr val="6666FF"/>
                </a:gs>
              </a:gsLst>
              <a:lin ang="5400000" scaled="1"/>
            </a:gradFill>
            <a:ln>
              <a:noFill/>
            </a:ln>
            <a:effectLst>
              <a:outerShdw dist="35921" dir="2700000" algn="ctr" rotWithShape="0">
                <a:schemeClr val="tx2"/>
              </a:outerShdw>
            </a:effectLst>
            <a:extLst>
              <a:ext uri="{91240B29-F687-4F45-9708-019B960494DF}">
                <a14:hiddenLine xmlns:a14="http://schemas.microsoft.com/office/drawing/2010/main" w="9525">
                  <a:solidFill>
                    <a:schemeClr val="tx1"/>
                  </a:solidFill>
                  <a:round/>
                  <a:headEnd/>
                  <a:tailEnd/>
                </a14:hiddenLine>
              </a:ext>
            </a:extLst>
          </p:spPr>
          <p:txBody>
            <a:bodyPr anchor="ctr">
              <a:spAutoFit/>
            </a:bodyPr>
            <a:lstStyle/>
            <a:p>
              <a:pPr algn="ctr">
                <a:lnSpc>
                  <a:spcPct val="110000"/>
                </a:lnSpc>
                <a:buClr>
                  <a:schemeClr val="accent2"/>
                </a:buClr>
                <a:buSzPct val="80000"/>
                <a:buFont typeface="Wingdings 3" pitchFamily="18" charset="2"/>
                <a:buChar char="u"/>
              </a:pPr>
              <a:endParaRPr lang="de-CH" sz="2800">
                <a:latin typeface="Tahoma" pitchFamily="34" charset="0"/>
              </a:endParaRPr>
            </a:p>
          </p:txBody>
        </p:sp>
        <p:sp>
          <p:nvSpPr>
            <p:cNvPr id="155665" name="Text Box 17"/>
            <p:cNvSpPr txBox="1">
              <a:spLocks noChangeArrowheads="1"/>
            </p:cNvSpPr>
            <p:nvPr/>
          </p:nvSpPr>
          <p:spPr bwMode="auto">
            <a:xfrm>
              <a:off x="859" y="2152"/>
              <a:ext cx="1115"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10000"/>
                </a:lnSpc>
                <a:buClr>
                  <a:schemeClr val="accent2"/>
                </a:buClr>
                <a:buSzPct val="80000"/>
                <a:buFont typeface="Wingdings 3" pitchFamily="18" charset="2"/>
                <a:buNone/>
              </a:pPr>
              <a:r>
                <a:rPr lang="de-DE">
                  <a:solidFill>
                    <a:schemeClr val="bg1"/>
                  </a:solidFill>
                  <a:latin typeface="Tahoma" pitchFamily="34" charset="0"/>
                </a:rPr>
                <a:t>Sinn / Werte</a:t>
              </a:r>
            </a:p>
          </p:txBody>
        </p:sp>
      </p:grpSp>
      <p:sp>
        <p:nvSpPr>
          <p:cNvPr id="155666" name="Line 18"/>
          <p:cNvSpPr>
            <a:spLocks noChangeShapeType="1"/>
          </p:cNvSpPr>
          <p:nvPr/>
        </p:nvSpPr>
        <p:spPr bwMode="auto">
          <a:xfrm>
            <a:off x="5281193" y="4365626"/>
            <a:ext cx="0" cy="7921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grpSp>
        <p:nvGrpSpPr>
          <p:cNvPr id="155667" name="Group 19"/>
          <p:cNvGrpSpPr>
            <a:grpSpLocks/>
          </p:cNvGrpSpPr>
          <p:nvPr/>
        </p:nvGrpSpPr>
        <p:grpSpPr bwMode="auto">
          <a:xfrm>
            <a:off x="3789160" y="3186113"/>
            <a:ext cx="2985755" cy="917575"/>
            <a:chOff x="2245" y="2007"/>
            <a:chExt cx="1769" cy="578"/>
          </a:xfrm>
        </p:grpSpPr>
        <p:grpSp>
          <p:nvGrpSpPr>
            <p:cNvPr id="155668" name="Group 20"/>
            <p:cNvGrpSpPr>
              <a:grpSpLocks/>
            </p:cNvGrpSpPr>
            <p:nvPr/>
          </p:nvGrpSpPr>
          <p:grpSpPr bwMode="auto">
            <a:xfrm>
              <a:off x="2539" y="2007"/>
              <a:ext cx="1180" cy="578"/>
              <a:chOff x="2472" y="2007"/>
              <a:chExt cx="1180" cy="578"/>
            </a:xfrm>
          </p:grpSpPr>
          <p:sp>
            <p:nvSpPr>
              <p:cNvPr id="155669" name="AutoShape 21"/>
              <p:cNvSpPr>
                <a:spLocks noChangeArrowheads="1"/>
              </p:cNvSpPr>
              <p:nvPr/>
            </p:nvSpPr>
            <p:spPr bwMode="auto">
              <a:xfrm>
                <a:off x="2472" y="2007"/>
                <a:ext cx="1180" cy="578"/>
              </a:xfrm>
              <a:prstGeom prst="diamond">
                <a:avLst/>
              </a:prstGeom>
              <a:solidFill>
                <a:srgbClr val="990033"/>
              </a:solidFill>
              <a:ln>
                <a:noFill/>
              </a:ln>
              <a:effectLst>
                <a:outerShdw dist="35921" dir="2700000" algn="ctr" rotWithShape="0">
                  <a:schemeClr val="tx2"/>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endParaRPr lang="de-CH"/>
              </a:p>
            </p:txBody>
          </p:sp>
          <p:sp>
            <p:nvSpPr>
              <p:cNvPr id="155670" name="Text Box 22"/>
              <p:cNvSpPr txBox="1">
                <a:spLocks noChangeArrowheads="1"/>
              </p:cNvSpPr>
              <p:nvPr/>
            </p:nvSpPr>
            <p:spPr bwMode="auto">
              <a:xfrm>
                <a:off x="2700" y="2071"/>
                <a:ext cx="726" cy="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0000"/>
                  </a:lnSpc>
                  <a:buClr>
                    <a:schemeClr val="accent2"/>
                  </a:buClr>
                  <a:buSzPct val="80000"/>
                  <a:buFont typeface="Wingdings 3" pitchFamily="18" charset="2"/>
                  <a:buNone/>
                </a:pPr>
                <a:r>
                  <a:rPr lang="de-DE">
                    <a:solidFill>
                      <a:schemeClr val="bg1"/>
                    </a:solidFill>
                    <a:latin typeface="Tahoma" pitchFamily="34" charset="0"/>
                  </a:rPr>
                  <a:t>Zeit</a:t>
                </a:r>
                <a:br>
                  <a:rPr lang="de-DE">
                    <a:solidFill>
                      <a:schemeClr val="bg1"/>
                    </a:solidFill>
                    <a:latin typeface="Tahoma" pitchFamily="34" charset="0"/>
                  </a:rPr>
                </a:br>
                <a:r>
                  <a:rPr lang="de-DE">
                    <a:solidFill>
                      <a:schemeClr val="bg1"/>
                    </a:solidFill>
                    <a:latin typeface="Tahoma" pitchFamily="34" charset="0"/>
                  </a:rPr>
                  <a:t>balance</a:t>
                </a:r>
              </a:p>
            </p:txBody>
          </p:sp>
        </p:grpSp>
        <p:sp>
          <p:nvSpPr>
            <p:cNvPr id="155671" name="Line 23"/>
            <p:cNvSpPr>
              <a:spLocks noChangeShapeType="1"/>
            </p:cNvSpPr>
            <p:nvPr/>
          </p:nvSpPr>
          <p:spPr bwMode="auto">
            <a:xfrm>
              <a:off x="3696" y="2296"/>
              <a:ext cx="31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155672" name="Line 24"/>
            <p:cNvSpPr>
              <a:spLocks noChangeShapeType="1"/>
            </p:cNvSpPr>
            <p:nvPr/>
          </p:nvSpPr>
          <p:spPr bwMode="auto">
            <a:xfrm flipH="1">
              <a:off x="2245" y="2296"/>
              <a:ext cx="3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grpSp>
      <p:sp>
        <p:nvSpPr>
          <p:cNvPr id="155673" name="Line 25"/>
          <p:cNvSpPr>
            <a:spLocks noChangeShapeType="1"/>
          </p:cNvSpPr>
          <p:nvPr/>
        </p:nvSpPr>
        <p:spPr bwMode="auto">
          <a:xfrm flipV="1">
            <a:off x="5281193" y="2133601"/>
            <a:ext cx="0" cy="7905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155674" name="Text Box 26"/>
          <p:cNvSpPr txBox="1">
            <a:spLocks noChangeArrowheads="1"/>
          </p:cNvSpPr>
          <p:nvPr/>
        </p:nvSpPr>
        <p:spPr bwMode="auto">
          <a:xfrm>
            <a:off x="3713207" y="6000750"/>
            <a:ext cx="3139347" cy="86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30000"/>
              </a:spcBef>
            </a:pPr>
            <a:r>
              <a:rPr lang="de-DE" sz="1400">
                <a:latin typeface="Tahoma" pitchFamily="34" charset="0"/>
              </a:rPr>
              <a:t>Freunde, Familie, Zuwendung, Anerkennung</a:t>
            </a:r>
          </a:p>
          <a:p>
            <a:pPr algn="ctr">
              <a:lnSpc>
                <a:spcPct val="110000"/>
              </a:lnSpc>
              <a:spcBef>
                <a:spcPct val="50000"/>
              </a:spcBef>
              <a:buClr>
                <a:schemeClr val="accent2"/>
              </a:buClr>
              <a:buSzPct val="80000"/>
              <a:buFont typeface="Wingdings 3" pitchFamily="18" charset="2"/>
              <a:buNone/>
            </a:pPr>
            <a:endParaRPr lang="de-DE" sz="1400">
              <a:latin typeface="Tahoma" pitchFamily="34" charset="0"/>
            </a:endParaRPr>
          </a:p>
        </p:txBody>
      </p:sp>
      <p:sp>
        <p:nvSpPr>
          <p:cNvPr id="155675" name="Text Box 27"/>
          <p:cNvSpPr txBox="1">
            <a:spLocks noChangeArrowheads="1"/>
          </p:cNvSpPr>
          <p:nvPr/>
        </p:nvSpPr>
        <p:spPr bwMode="auto">
          <a:xfrm>
            <a:off x="1184851" y="1484313"/>
            <a:ext cx="260430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30000"/>
              </a:spcBef>
            </a:pPr>
            <a:r>
              <a:rPr lang="de-DE" sz="1400">
                <a:latin typeface="Tahoma" pitchFamily="34" charset="0"/>
              </a:rPr>
              <a:t>Gesundheit, Ernährung, Erholung, Entspannung, Fitness, Lebenserwartung.</a:t>
            </a:r>
          </a:p>
        </p:txBody>
      </p:sp>
      <p:sp>
        <p:nvSpPr>
          <p:cNvPr id="155676" name="Text Box 28"/>
          <p:cNvSpPr txBox="1">
            <a:spLocks noChangeArrowheads="1"/>
          </p:cNvSpPr>
          <p:nvPr/>
        </p:nvSpPr>
        <p:spPr bwMode="auto">
          <a:xfrm>
            <a:off x="7002771" y="4149726"/>
            <a:ext cx="2450716" cy="108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30000"/>
              </a:spcBef>
            </a:pPr>
            <a:r>
              <a:rPr lang="de-DE" sz="1400">
                <a:latin typeface="Tahoma" pitchFamily="34" charset="0"/>
              </a:rPr>
              <a:t>Schöner Beruf, Geld, Erfolg, Karriere, Wohlstand, Vermögen.</a:t>
            </a:r>
          </a:p>
          <a:p>
            <a:pPr>
              <a:lnSpc>
                <a:spcPct val="110000"/>
              </a:lnSpc>
              <a:spcBef>
                <a:spcPct val="50000"/>
              </a:spcBef>
              <a:buClr>
                <a:schemeClr val="accent2"/>
              </a:buClr>
              <a:buSzPct val="80000"/>
              <a:buFont typeface="Wingdings 3" pitchFamily="18" charset="2"/>
              <a:buChar char="u"/>
            </a:pPr>
            <a:endParaRPr lang="de-DE" sz="1400">
              <a:latin typeface="Tahoma" pitchFamily="34" charset="0"/>
            </a:endParaRPr>
          </a:p>
        </p:txBody>
      </p:sp>
      <p:sp>
        <p:nvSpPr>
          <p:cNvPr id="155677" name="Text Box 29"/>
          <p:cNvSpPr txBox="1">
            <a:spLocks noChangeArrowheads="1"/>
          </p:cNvSpPr>
          <p:nvPr/>
        </p:nvSpPr>
        <p:spPr bwMode="auto">
          <a:xfrm>
            <a:off x="1184851" y="4149725"/>
            <a:ext cx="2450716" cy="129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30000"/>
              </a:spcBef>
            </a:pPr>
            <a:r>
              <a:rPr lang="de-DE" sz="1400">
                <a:latin typeface="Tahoma" pitchFamily="34" charset="0"/>
              </a:rPr>
              <a:t>Lebenserfüllung</a:t>
            </a:r>
            <a:br>
              <a:rPr lang="de-DE" sz="1400">
                <a:latin typeface="Tahoma" pitchFamily="34" charset="0"/>
              </a:rPr>
            </a:br>
            <a:r>
              <a:rPr lang="de-DE" sz="1400">
                <a:latin typeface="Tahoma" pitchFamily="34" charset="0"/>
              </a:rPr>
              <a:t>Antwort auf </a:t>
            </a:r>
            <a:br>
              <a:rPr lang="de-DE" sz="1400">
                <a:latin typeface="Tahoma" pitchFamily="34" charset="0"/>
              </a:rPr>
            </a:br>
            <a:r>
              <a:rPr lang="de-DE" sz="1400">
                <a:latin typeface="Tahoma" pitchFamily="34" charset="0"/>
              </a:rPr>
              <a:t>grundlegende Fragen</a:t>
            </a:r>
            <a:br>
              <a:rPr lang="de-DE" sz="1400">
                <a:latin typeface="Tahoma" pitchFamily="34" charset="0"/>
              </a:rPr>
            </a:br>
            <a:r>
              <a:rPr lang="de-DE" sz="1400">
                <a:latin typeface="Tahoma" pitchFamily="34" charset="0"/>
              </a:rPr>
              <a:t>Liebe, Glaube.</a:t>
            </a:r>
          </a:p>
          <a:p>
            <a:pPr>
              <a:lnSpc>
                <a:spcPct val="110000"/>
              </a:lnSpc>
              <a:spcBef>
                <a:spcPct val="50000"/>
              </a:spcBef>
              <a:buClr>
                <a:schemeClr val="accent2"/>
              </a:buClr>
              <a:buSzPct val="80000"/>
              <a:buFont typeface="Wingdings 3" pitchFamily="18" charset="2"/>
              <a:buChar char="u"/>
            </a:pPr>
            <a:endParaRPr lang="de-DE" sz="1400">
              <a:latin typeface="Tahoma" pitchFamily="34" charset="0"/>
            </a:endParaRPr>
          </a:p>
        </p:txBody>
      </p:sp>
      <p:sp>
        <p:nvSpPr>
          <p:cNvPr id="155678" name="AutoShape 30"/>
          <p:cNvSpPr>
            <a:spLocks noChangeArrowheads="1"/>
          </p:cNvSpPr>
          <p:nvPr/>
        </p:nvSpPr>
        <p:spPr bwMode="auto">
          <a:xfrm rot="8692203">
            <a:off x="5473605" y="1961604"/>
            <a:ext cx="3520795" cy="917079"/>
          </a:xfrm>
          <a:prstGeom prst="rightArrow">
            <a:avLst>
              <a:gd name="adj1" fmla="val 50000"/>
              <a:gd name="adj2" fmla="val 82126"/>
            </a:avLst>
          </a:prstGeom>
          <a:solidFill>
            <a:srgbClr val="FF9900"/>
          </a:solidFill>
          <a:ln w="9525">
            <a:solidFill>
              <a:schemeClr val="tx1"/>
            </a:solidFill>
            <a:miter lim="800000"/>
            <a:headEnd/>
            <a:tailEnd/>
          </a:ln>
          <a:effectLst>
            <a:outerShdw dist="35921" dir="2700000" algn="ctr" rotWithShape="0">
              <a:schemeClr val="bg2"/>
            </a:outerShdw>
          </a:effectLst>
        </p:spPr>
        <p:txBody>
          <a:bodyPr anchor="ctr">
            <a:spAutoFit/>
          </a:bodyPr>
          <a:lstStyle/>
          <a:p>
            <a:endParaRPr lang="de-CH"/>
          </a:p>
        </p:txBody>
      </p:sp>
      <p:sp>
        <p:nvSpPr>
          <p:cNvPr id="155679" name="Rectangle 31"/>
          <p:cNvSpPr>
            <a:spLocks noGrp="1" noChangeArrowheads="1"/>
          </p:cNvSpPr>
          <p:nvPr>
            <p:ph type="title"/>
          </p:nvPr>
        </p:nvSpPr>
        <p:spPr/>
        <p:txBody>
          <a:bodyPr/>
          <a:lstStyle/>
          <a:p>
            <a:r>
              <a:rPr lang="de-DE">
                <a:solidFill>
                  <a:schemeClr val="tx1"/>
                </a:solidFill>
              </a:rPr>
              <a:t>Elemente der Work-Life-Balance</a:t>
            </a:r>
            <a:endParaRPr lang="de-CH">
              <a:solidFill>
                <a:schemeClr val="tx1"/>
              </a:solidFill>
            </a:endParaRPr>
          </a:p>
        </p:txBody>
      </p:sp>
    </p:spTree>
    <p:extLst>
      <p:ext uri="{BB962C8B-B14F-4D97-AF65-F5344CB8AC3E}">
        <p14:creationId xmlns:p14="http://schemas.microsoft.com/office/powerpoint/2010/main" val="3258621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55678"/>
                                        </p:tgtEl>
                                        <p:attrNameLst>
                                          <p:attrName>style.visibility</p:attrName>
                                        </p:attrNameLst>
                                      </p:cBhvr>
                                      <p:to>
                                        <p:strVal val="visible"/>
                                      </p:to>
                                    </p:set>
                                    <p:anim calcmode="lin" valueType="num">
                                      <p:cBhvr additive="base">
                                        <p:cTn id="7" dur="500" fill="hold"/>
                                        <p:tgtEl>
                                          <p:spTgt spid="155678"/>
                                        </p:tgtEl>
                                        <p:attrNameLst>
                                          <p:attrName>ppt_x</p:attrName>
                                        </p:attrNameLst>
                                      </p:cBhvr>
                                      <p:tavLst>
                                        <p:tav tm="0">
                                          <p:val>
                                            <p:strVal val="1+#ppt_w/2"/>
                                          </p:val>
                                        </p:tav>
                                        <p:tav tm="100000">
                                          <p:val>
                                            <p:strVal val="#ppt_x"/>
                                          </p:val>
                                        </p:tav>
                                      </p:tavLst>
                                    </p:anim>
                                    <p:anim calcmode="lin" valueType="num">
                                      <p:cBhvr additive="base">
                                        <p:cTn id="8" dur="500" fill="hold"/>
                                        <p:tgtEl>
                                          <p:spTgt spid="15567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78"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SEMINARE_MATERIAL\Burnout-MIDLIFE\IMAGES_Burnout\bkg-relax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27" y="-297414"/>
            <a:ext cx="9937104" cy="7274636"/>
          </a:xfrm>
          <a:prstGeom prst="rect">
            <a:avLst/>
          </a:prstGeom>
          <a:noFill/>
          <a:extLst>
            <a:ext uri="{909E8E84-426E-40DD-AFC4-6F175D3DCCD1}">
              <a14:hiddenFill xmlns:a14="http://schemas.microsoft.com/office/drawing/2010/main">
                <a:solidFill>
                  <a:srgbClr val="FFFFFF"/>
                </a:solidFill>
              </a14:hiddenFill>
            </a:ext>
          </a:extLst>
        </p:spPr>
      </p:pic>
      <p:sp>
        <p:nvSpPr>
          <p:cNvPr id="90114" name="Text Box 2"/>
          <p:cNvSpPr txBox="1">
            <a:spLocks noChangeArrowheads="1"/>
          </p:cNvSpPr>
          <p:nvPr/>
        </p:nvSpPr>
        <p:spPr bwMode="auto">
          <a:xfrm>
            <a:off x="3078586" y="533401"/>
            <a:ext cx="6319203"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de-DE" sz="3600">
                <a:solidFill>
                  <a:srgbClr val="660033"/>
                </a:solidFill>
                <a:latin typeface="Tahoma" pitchFamily="34" charset="0"/>
              </a:rPr>
              <a:t>Überlebensstrategien  -  2</a:t>
            </a:r>
            <a:endParaRPr lang="de-DE" sz="2000" b="1">
              <a:solidFill>
                <a:srgbClr val="660033"/>
              </a:solidFill>
              <a:latin typeface="Tahoma" pitchFamily="34" charset="0"/>
            </a:endParaRPr>
          </a:p>
        </p:txBody>
      </p:sp>
      <p:sp>
        <p:nvSpPr>
          <p:cNvPr id="90116" name="Text Box 4"/>
          <p:cNvSpPr txBox="1">
            <a:spLocks noChangeArrowheads="1"/>
          </p:cNvSpPr>
          <p:nvPr/>
        </p:nvSpPr>
        <p:spPr bwMode="auto">
          <a:xfrm rot="-5400000">
            <a:off x="-898737" y="4694952"/>
            <a:ext cx="2057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sz="1000">
                <a:latin typeface="Tahoma" pitchFamily="34" charset="0"/>
              </a:rPr>
              <a:t>nach Cash / Suva</a:t>
            </a:r>
          </a:p>
        </p:txBody>
      </p:sp>
      <p:sp>
        <p:nvSpPr>
          <p:cNvPr id="90117" name="Text Box 5"/>
          <p:cNvSpPr txBox="1">
            <a:spLocks noChangeArrowheads="1"/>
          </p:cNvSpPr>
          <p:nvPr/>
        </p:nvSpPr>
        <p:spPr bwMode="auto">
          <a:xfrm>
            <a:off x="1548557" y="3124201"/>
            <a:ext cx="5914125" cy="2746375"/>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50000"/>
              </a:spcBef>
              <a:buClr>
                <a:srgbClr val="000099"/>
              </a:buClr>
              <a:buSzPct val="80000"/>
              <a:buFont typeface="Wingdings" pitchFamily="2" charset="2"/>
              <a:buChar char="§"/>
            </a:pPr>
            <a:r>
              <a:rPr lang="de-CH" sz="2000">
                <a:latin typeface="Tahoma" pitchFamily="34" charset="0"/>
              </a:rPr>
              <a:t>Überprüfen Sie ihren Tagesrhythmus. Sind Sie ein Morgen- oder ein Nachtmensch? Passen Sie Ihren Arbeitsalltag an.</a:t>
            </a:r>
          </a:p>
          <a:p>
            <a:pPr>
              <a:lnSpc>
                <a:spcPct val="90000"/>
              </a:lnSpc>
              <a:spcBef>
                <a:spcPct val="50000"/>
              </a:spcBef>
              <a:buClr>
                <a:srgbClr val="000099"/>
              </a:buClr>
              <a:buSzPct val="80000"/>
              <a:buFont typeface="Wingdings" pitchFamily="2" charset="2"/>
              <a:buChar char="§"/>
            </a:pPr>
            <a:r>
              <a:rPr lang="de-CH" sz="2000">
                <a:latin typeface="Tahoma" pitchFamily="34" charset="0"/>
              </a:rPr>
              <a:t>Verlagern Sie berufliche Probleme nicht ins Privatleben.</a:t>
            </a:r>
          </a:p>
          <a:p>
            <a:pPr>
              <a:lnSpc>
                <a:spcPct val="90000"/>
              </a:lnSpc>
              <a:spcBef>
                <a:spcPct val="50000"/>
              </a:spcBef>
              <a:buClr>
                <a:srgbClr val="000099"/>
              </a:buClr>
              <a:buSzPct val="80000"/>
              <a:buFont typeface="Wingdings" pitchFamily="2" charset="2"/>
              <a:buChar char="§"/>
            </a:pPr>
            <a:r>
              <a:rPr lang="de-CH" sz="2000">
                <a:latin typeface="Tahoma" pitchFamily="34" charset="0"/>
              </a:rPr>
              <a:t>Nehmen Sie sich Zeit, Wochenendarbeit, Jetlags oder Übermüdung auszukurieren.</a:t>
            </a:r>
          </a:p>
          <a:p>
            <a:pPr>
              <a:lnSpc>
                <a:spcPct val="90000"/>
              </a:lnSpc>
              <a:spcBef>
                <a:spcPct val="50000"/>
              </a:spcBef>
              <a:buClr>
                <a:srgbClr val="000099"/>
              </a:buClr>
              <a:buSzPct val="80000"/>
              <a:buFont typeface="Wingdings" pitchFamily="2" charset="2"/>
              <a:buChar char="§"/>
            </a:pPr>
            <a:endParaRPr lang="de-CH" sz="2000">
              <a:latin typeface="Tahoma" pitchFamily="34" charset="0"/>
            </a:endParaRPr>
          </a:p>
        </p:txBody>
      </p:sp>
    </p:spTree>
    <p:extLst>
      <p:ext uri="{BB962C8B-B14F-4D97-AF65-F5344CB8AC3E}">
        <p14:creationId xmlns:p14="http://schemas.microsoft.com/office/powerpoint/2010/main" val="1369122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de-DE"/>
              <a:t>Modediagnose? </a:t>
            </a:r>
          </a:p>
        </p:txBody>
      </p:sp>
      <p:sp>
        <p:nvSpPr>
          <p:cNvPr id="172035" name="Rectangle 3"/>
          <p:cNvSpPr>
            <a:spLocks noGrp="1" noChangeArrowheads="1"/>
          </p:cNvSpPr>
          <p:nvPr>
            <p:ph type="body" idx="1"/>
          </p:nvPr>
        </p:nvSpPr>
        <p:spPr/>
        <p:txBody>
          <a:bodyPr/>
          <a:lstStyle/>
          <a:p>
            <a:pPr>
              <a:lnSpc>
                <a:spcPct val="90000"/>
              </a:lnSpc>
            </a:pPr>
            <a:r>
              <a:rPr lang="de-DE" sz="2400"/>
              <a:t>Kein Krankheitsbegriff hat sich so rasch ausgebreitet wie der Begriff „Burnout“.</a:t>
            </a:r>
          </a:p>
          <a:p>
            <a:pPr>
              <a:lnSpc>
                <a:spcPct val="90000"/>
              </a:lnSpc>
            </a:pPr>
            <a:r>
              <a:rPr lang="de-DE" sz="2400"/>
              <a:t>Jeder kann mitreden, denn jeder, der mit Engagement im Beruf steht, kennt Zeiten der Erschöpfung und der inneren Leere.</a:t>
            </a:r>
          </a:p>
          <a:p>
            <a:pPr>
              <a:lnSpc>
                <a:spcPct val="90000"/>
              </a:lnSpc>
            </a:pPr>
            <a:r>
              <a:rPr lang="de-DE" sz="2400"/>
              <a:t>Erschöpfung ist ein dehnbarer Begriff – vom Topbanker bis zum Strassenarbeiter.</a:t>
            </a:r>
          </a:p>
          <a:p>
            <a:pPr>
              <a:lnSpc>
                <a:spcPct val="90000"/>
              </a:lnSpc>
            </a:pPr>
            <a:r>
              <a:rPr lang="de-DE" sz="2400"/>
              <a:t>Burnout pathologisiert nicht wie eine andere Diagnose. Betroffene wollen als Kranke gelten, aber gleichzeitig nicht psychisch krank sein. </a:t>
            </a:r>
          </a:p>
          <a:p>
            <a:pPr>
              <a:lnSpc>
                <a:spcPct val="90000"/>
              </a:lnSpc>
            </a:pPr>
            <a:r>
              <a:rPr lang="de-DE" sz="2400"/>
              <a:t>DENNOCH: Das Zustandsbild ist real und die Betroffenen leiden erheblich.</a:t>
            </a:r>
          </a:p>
        </p:txBody>
      </p:sp>
    </p:spTree>
    <p:extLst>
      <p:ext uri="{BB962C8B-B14F-4D97-AF65-F5344CB8AC3E}">
        <p14:creationId xmlns:p14="http://schemas.microsoft.com/office/powerpoint/2010/main" val="182205844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SEMINARE_MATERIAL\Burnout-MIDLIFE\IMAGES_Burnout\bkg-relax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27" y="-297414"/>
            <a:ext cx="9937104" cy="7274636"/>
          </a:xfrm>
          <a:prstGeom prst="rect">
            <a:avLst/>
          </a:prstGeom>
          <a:noFill/>
          <a:extLst>
            <a:ext uri="{909E8E84-426E-40DD-AFC4-6F175D3DCCD1}">
              <a14:hiddenFill xmlns:a14="http://schemas.microsoft.com/office/drawing/2010/main">
                <a:solidFill>
                  <a:srgbClr val="FFFFFF"/>
                </a:solidFill>
              </a14:hiddenFill>
            </a:ext>
          </a:extLst>
        </p:spPr>
      </p:pic>
      <p:sp>
        <p:nvSpPr>
          <p:cNvPr id="92162" name="Text Box 2"/>
          <p:cNvSpPr txBox="1">
            <a:spLocks noChangeArrowheads="1"/>
          </p:cNvSpPr>
          <p:nvPr/>
        </p:nvSpPr>
        <p:spPr bwMode="auto">
          <a:xfrm>
            <a:off x="3078586" y="533401"/>
            <a:ext cx="6319203"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de-DE" sz="3600">
                <a:solidFill>
                  <a:srgbClr val="660033"/>
                </a:solidFill>
                <a:latin typeface="Tahoma" pitchFamily="34" charset="0"/>
              </a:rPr>
              <a:t>Überlebensstrategien  -  3</a:t>
            </a:r>
            <a:endParaRPr lang="de-DE" sz="2000" b="1">
              <a:solidFill>
                <a:srgbClr val="660033"/>
              </a:solidFill>
              <a:latin typeface="Tahoma" pitchFamily="34" charset="0"/>
            </a:endParaRPr>
          </a:p>
        </p:txBody>
      </p:sp>
      <p:sp>
        <p:nvSpPr>
          <p:cNvPr id="92165" name="Text Box 5"/>
          <p:cNvSpPr txBox="1">
            <a:spLocks noChangeArrowheads="1"/>
          </p:cNvSpPr>
          <p:nvPr/>
        </p:nvSpPr>
        <p:spPr bwMode="auto">
          <a:xfrm>
            <a:off x="1476549" y="3645024"/>
            <a:ext cx="5914125" cy="2092881"/>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10000"/>
              </a:lnSpc>
              <a:spcBef>
                <a:spcPct val="50000"/>
              </a:spcBef>
              <a:buClr>
                <a:srgbClr val="000099"/>
              </a:buClr>
              <a:buSzPct val="80000"/>
              <a:buFont typeface="Wingdings" pitchFamily="2" charset="2"/>
              <a:buChar char="§"/>
            </a:pPr>
            <a:r>
              <a:rPr lang="de-CH" sz="2000" dirty="0">
                <a:latin typeface="Tahoma" pitchFamily="34" charset="0"/>
              </a:rPr>
              <a:t>Haben Sie schon an ein </a:t>
            </a:r>
            <a:r>
              <a:rPr lang="de-CH" sz="2000" dirty="0" err="1">
                <a:latin typeface="Tahoma" pitchFamily="34" charset="0"/>
              </a:rPr>
              <a:t>Sabbathical</a:t>
            </a:r>
            <a:r>
              <a:rPr lang="de-CH" sz="2000" dirty="0">
                <a:latin typeface="Tahoma" pitchFamily="34" charset="0"/>
              </a:rPr>
              <a:t> gedacht?</a:t>
            </a:r>
          </a:p>
          <a:p>
            <a:pPr>
              <a:lnSpc>
                <a:spcPct val="110000"/>
              </a:lnSpc>
              <a:spcBef>
                <a:spcPct val="50000"/>
              </a:spcBef>
              <a:buClr>
                <a:srgbClr val="000099"/>
              </a:buClr>
              <a:buSzPct val="80000"/>
              <a:buFont typeface="Wingdings" pitchFamily="2" charset="2"/>
              <a:buChar char="§"/>
            </a:pPr>
            <a:r>
              <a:rPr lang="de-CH" sz="2000" dirty="0">
                <a:latin typeface="Tahoma" pitchFamily="34" charset="0"/>
              </a:rPr>
              <a:t>Überlegen Sie, ob es Sinn machen kann, sich versetzen zu lassen, die Stelle zu kündigen oder gar den Beruf zu wechseln.</a:t>
            </a:r>
          </a:p>
          <a:p>
            <a:pPr>
              <a:lnSpc>
                <a:spcPct val="110000"/>
              </a:lnSpc>
              <a:spcBef>
                <a:spcPct val="50000"/>
              </a:spcBef>
              <a:buClr>
                <a:srgbClr val="000099"/>
              </a:buClr>
              <a:buSzPct val="80000"/>
              <a:buFont typeface="Wingdings" pitchFamily="2" charset="2"/>
              <a:buChar char="§"/>
            </a:pPr>
            <a:endParaRPr lang="de-CH" sz="2000" dirty="0">
              <a:latin typeface="Tahoma" pitchFamily="34" charset="0"/>
            </a:endParaRPr>
          </a:p>
        </p:txBody>
      </p:sp>
      <p:sp>
        <p:nvSpPr>
          <p:cNvPr id="92166" name="Text Box 6"/>
          <p:cNvSpPr txBox="1">
            <a:spLocks noChangeArrowheads="1"/>
          </p:cNvSpPr>
          <p:nvPr/>
        </p:nvSpPr>
        <p:spPr bwMode="auto">
          <a:xfrm rot="-5400000">
            <a:off x="-898737" y="4364752"/>
            <a:ext cx="2057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sz="1000">
                <a:latin typeface="Tahoma" pitchFamily="34" charset="0"/>
              </a:rPr>
              <a:t>nach Cash / Suva</a:t>
            </a:r>
          </a:p>
        </p:txBody>
      </p:sp>
    </p:spTree>
    <p:extLst>
      <p:ext uri="{BB962C8B-B14F-4D97-AF65-F5344CB8AC3E}">
        <p14:creationId xmlns:p14="http://schemas.microsoft.com/office/powerpoint/2010/main" val="117623256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2"/>
          <p:cNvSpPr txBox="1">
            <a:spLocks noChangeArrowheads="1"/>
          </p:cNvSpPr>
          <p:nvPr/>
        </p:nvSpPr>
        <p:spPr bwMode="auto">
          <a:xfrm>
            <a:off x="1944370" y="1600201"/>
            <a:ext cx="7048341"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sz="4800" i="1">
                <a:solidFill>
                  <a:srgbClr val="CC0000"/>
                </a:solidFill>
              </a:rPr>
              <a:t>„Man kann Gott nicht allein mit Arbeit dienen, sondern auch mit Feiern und Ruhen.“</a:t>
            </a:r>
            <a:endParaRPr lang="de-CH" sz="4800" i="1"/>
          </a:p>
        </p:txBody>
      </p:sp>
      <p:sp>
        <p:nvSpPr>
          <p:cNvPr id="135171" name="Text Box 3"/>
          <p:cNvSpPr txBox="1">
            <a:spLocks noChangeArrowheads="1"/>
          </p:cNvSpPr>
          <p:nvPr/>
        </p:nvSpPr>
        <p:spPr bwMode="auto">
          <a:xfrm>
            <a:off x="6950448" y="5257801"/>
            <a:ext cx="15520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sz="1800">
                <a:latin typeface="Tahoma" pitchFamily="34" charset="0"/>
              </a:rPr>
              <a:t>Martin Luther</a:t>
            </a:r>
          </a:p>
        </p:txBody>
      </p:sp>
    </p:spTree>
    <p:extLst>
      <p:ext uri="{BB962C8B-B14F-4D97-AF65-F5344CB8AC3E}">
        <p14:creationId xmlns:p14="http://schemas.microsoft.com/office/powerpoint/2010/main" val="186962269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16083" y="404813"/>
            <a:ext cx="8114911" cy="863600"/>
          </a:xfrm>
        </p:spPr>
        <p:txBody>
          <a:bodyPr/>
          <a:lstStyle/>
          <a:p>
            <a:r>
              <a:rPr lang="de-CH" dirty="0"/>
              <a:t>Burnout als </a:t>
            </a:r>
            <a:r>
              <a:rPr lang="de-CH" dirty="0" smtClean="0"/>
              <a:t>Chance</a:t>
            </a:r>
            <a:endParaRPr lang="de-CH" dirty="0"/>
          </a:p>
        </p:txBody>
      </p:sp>
      <p:sp>
        <p:nvSpPr>
          <p:cNvPr id="3" name="Inhaltsplatzhalter 2"/>
          <p:cNvSpPr>
            <a:spLocks noGrp="1"/>
          </p:cNvSpPr>
          <p:nvPr>
            <p:ph idx="1"/>
          </p:nvPr>
        </p:nvSpPr>
        <p:spPr/>
        <p:txBody>
          <a:bodyPr/>
          <a:lstStyle/>
          <a:p>
            <a:pPr>
              <a:spcBef>
                <a:spcPct val="50000"/>
              </a:spcBef>
              <a:buClr>
                <a:srgbClr val="000099"/>
              </a:buClr>
            </a:pPr>
            <a:r>
              <a:rPr lang="de-CH" dirty="0">
                <a:solidFill>
                  <a:srgbClr val="660033"/>
                </a:solidFill>
              </a:rPr>
              <a:t>Erkennen, dass wir auch wertvoll sind, wenn wir an unsere Grenzen geraten sind</a:t>
            </a:r>
          </a:p>
          <a:p>
            <a:pPr>
              <a:spcBef>
                <a:spcPct val="50000"/>
              </a:spcBef>
              <a:buClr>
                <a:srgbClr val="000099"/>
              </a:buClr>
            </a:pPr>
            <a:r>
              <a:rPr lang="de-CH" dirty="0">
                <a:solidFill>
                  <a:srgbClr val="660033"/>
                </a:solidFill>
              </a:rPr>
              <a:t>Neue Weichenstellung für die Gestaltung des Lebens</a:t>
            </a:r>
          </a:p>
          <a:p>
            <a:pPr>
              <a:spcBef>
                <a:spcPct val="50000"/>
              </a:spcBef>
              <a:buClr>
                <a:srgbClr val="000099"/>
              </a:buClr>
            </a:pPr>
            <a:r>
              <a:rPr lang="de-CH" dirty="0">
                <a:solidFill>
                  <a:srgbClr val="660033"/>
                </a:solidFill>
              </a:rPr>
              <a:t>Mehr Verständnis für andere Menschen</a:t>
            </a:r>
            <a:endParaRPr lang="de-CH" dirty="0"/>
          </a:p>
          <a:p>
            <a:endParaRPr lang="de-CH" dirty="0"/>
          </a:p>
        </p:txBody>
      </p:sp>
    </p:spTree>
    <p:extLst>
      <p:ext uri="{BB962C8B-B14F-4D97-AF65-F5344CB8AC3E}">
        <p14:creationId xmlns:p14="http://schemas.microsoft.com/office/powerpoint/2010/main" val="301993830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de-CH"/>
              <a:t>Ebbe und Flut des Lebens</a:t>
            </a:r>
          </a:p>
        </p:txBody>
      </p:sp>
      <p:sp>
        <p:nvSpPr>
          <p:cNvPr id="120835" name="Rectangle 3"/>
          <p:cNvSpPr>
            <a:spLocks noGrp="1" noChangeArrowheads="1"/>
          </p:cNvSpPr>
          <p:nvPr>
            <p:ph type="body" idx="1"/>
          </p:nvPr>
        </p:nvSpPr>
        <p:spPr/>
        <p:txBody>
          <a:bodyPr/>
          <a:lstStyle/>
          <a:p>
            <a:r>
              <a:rPr lang="de-CH" sz="2800"/>
              <a:t>«Von Jesus können wir lernen, dass ständiges Arbeiten kein christliches Ideal ist. Anstrengung und Entspannung, sich investieren und sich zurückziehen gehören in unserem Leben zusammen wie Ebbe und Flut. </a:t>
            </a:r>
            <a:br>
              <a:rPr lang="de-CH" sz="2800"/>
            </a:br>
            <a:r>
              <a:rPr lang="de-CH" sz="2800"/>
              <a:t>Diesen natürliche Rhythmus von Geben und Nehmen, Bewegen und Ruhen, Ausströmen und Einkehren lehrte Jesus seine Jünger.»</a:t>
            </a:r>
          </a:p>
          <a:p>
            <a:endParaRPr lang="de-CH" sz="2800"/>
          </a:p>
          <a:p>
            <a:pPr lvl="3"/>
            <a:r>
              <a:rPr lang="de-CH" sz="1800"/>
              <a:t>Arne Völkel</a:t>
            </a:r>
          </a:p>
        </p:txBody>
      </p:sp>
    </p:spTree>
    <p:extLst>
      <p:ext uri="{BB962C8B-B14F-4D97-AF65-F5344CB8AC3E}">
        <p14:creationId xmlns:p14="http://schemas.microsoft.com/office/powerpoint/2010/main" val="424713017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de-CH"/>
              <a:t>Beispiel Elia</a:t>
            </a:r>
          </a:p>
        </p:txBody>
      </p:sp>
      <p:sp>
        <p:nvSpPr>
          <p:cNvPr id="161795" name="Rectangle 3"/>
          <p:cNvSpPr>
            <a:spLocks noGrp="1" noChangeArrowheads="1"/>
          </p:cNvSpPr>
          <p:nvPr>
            <p:ph type="body" idx="1"/>
          </p:nvPr>
        </p:nvSpPr>
        <p:spPr/>
        <p:txBody>
          <a:bodyPr/>
          <a:lstStyle/>
          <a:p>
            <a:pPr>
              <a:lnSpc>
                <a:spcPct val="80000"/>
              </a:lnSpc>
            </a:pPr>
            <a:r>
              <a:rPr lang="de-CH" sz="2400"/>
              <a:t>Ausgerechnet nach dem grossen Sieg verwandelt sich sein Mut in Angst. Müdigkeit - Verzweiflung - das Gefühl von Gott und Menschen verlassen zu sein. </a:t>
            </a:r>
            <a:br>
              <a:rPr lang="de-CH" sz="2400"/>
            </a:br>
            <a:r>
              <a:rPr lang="de-CH" sz="2400"/>
              <a:t/>
            </a:r>
            <a:br>
              <a:rPr lang="de-CH" sz="2400"/>
            </a:br>
            <a:r>
              <a:rPr lang="de-CH" sz="2400" i="1"/>
              <a:t>Beachte: In der Erschöpfung scheinen alle bisherigen Werte und Glaubenskräfte nicht mehr zu greifen.</a:t>
            </a:r>
            <a:r>
              <a:rPr lang="de-CH" sz="2400"/>
              <a:t> </a:t>
            </a:r>
            <a:br>
              <a:rPr lang="de-CH" sz="2400"/>
            </a:br>
            <a:endParaRPr lang="de-CH" sz="2400"/>
          </a:p>
          <a:p>
            <a:pPr>
              <a:lnSpc>
                <a:spcPct val="80000"/>
              </a:lnSpc>
            </a:pPr>
            <a:r>
              <a:rPr lang="de-CH" sz="2400"/>
              <a:t>Erste Hilfe: Schlafen - Essen - Schlafen. </a:t>
            </a:r>
          </a:p>
          <a:p>
            <a:pPr>
              <a:lnSpc>
                <a:spcPct val="80000"/>
              </a:lnSpc>
            </a:pPr>
            <a:r>
              <a:rPr lang="de-CH" sz="2400"/>
              <a:t>Neue Perspektive durch Gottesbegegnung: </a:t>
            </a:r>
          </a:p>
          <a:p>
            <a:pPr>
              <a:lnSpc>
                <a:spcPct val="80000"/>
              </a:lnSpc>
            </a:pPr>
            <a:r>
              <a:rPr lang="de-CH" sz="2400"/>
              <a:t>40-tägige Wanderung durch die Einsamkeit der Wüste. </a:t>
            </a:r>
          </a:p>
          <a:p>
            <a:pPr>
              <a:lnSpc>
                <a:spcPct val="80000"/>
              </a:lnSpc>
            </a:pPr>
            <a:r>
              <a:rPr lang="de-CH" sz="2400"/>
              <a:t>Ein neues Gottesbild: Er ist nicht im Sturm, sondern in der Stille.</a:t>
            </a:r>
          </a:p>
          <a:p>
            <a:pPr>
              <a:lnSpc>
                <a:spcPct val="80000"/>
              </a:lnSpc>
            </a:pPr>
            <a:r>
              <a:rPr lang="de-CH" sz="2400"/>
              <a:t>Ein neuer Auftrag.</a:t>
            </a:r>
          </a:p>
        </p:txBody>
      </p:sp>
      <p:sp>
        <p:nvSpPr>
          <p:cNvPr id="161796" name="Text Box 4"/>
          <p:cNvSpPr txBox="1">
            <a:spLocks noChangeArrowheads="1"/>
          </p:cNvSpPr>
          <p:nvPr/>
        </p:nvSpPr>
        <p:spPr bwMode="auto">
          <a:xfrm>
            <a:off x="1951122" y="6021288"/>
            <a:ext cx="3981571"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sz="1400" b="1" dirty="0">
                <a:latin typeface="Arial" charset="0"/>
              </a:rPr>
              <a:t>1. Könige 19</a:t>
            </a:r>
          </a:p>
        </p:txBody>
      </p:sp>
    </p:spTree>
    <p:extLst>
      <p:ext uri="{BB962C8B-B14F-4D97-AF65-F5344CB8AC3E}">
        <p14:creationId xmlns:p14="http://schemas.microsoft.com/office/powerpoint/2010/main" val="2364564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17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17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17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179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17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1" name="Rectangle 5"/>
          <p:cNvSpPr>
            <a:spLocks noGrp="1" noChangeArrowheads="1"/>
          </p:cNvSpPr>
          <p:nvPr>
            <p:ph type="title"/>
          </p:nvPr>
        </p:nvSpPr>
        <p:spPr/>
        <p:txBody>
          <a:bodyPr/>
          <a:lstStyle/>
          <a:p>
            <a:r>
              <a:rPr lang="de-CH"/>
              <a:t>Arbeit mit Mass und Ordnung</a:t>
            </a:r>
          </a:p>
        </p:txBody>
      </p:sp>
      <p:sp>
        <p:nvSpPr>
          <p:cNvPr id="96259" name="Rectangle 3"/>
          <p:cNvSpPr>
            <a:spLocks noGrp="1" noChangeArrowheads="1"/>
          </p:cNvSpPr>
          <p:nvPr>
            <p:ph type="body" idx="4294967295"/>
          </p:nvPr>
        </p:nvSpPr>
        <p:spPr>
          <a:xfrm>
            <a:off x="1116509" y="1340768"/>
            <a:ext cx="7963140" cy="4467225"/>
          </a:xfrm>
        </p:spPr>
        <p:txBody>
          <a:bodyPr/>
          <a:lstStyle/>
          <a:p>
            <a:pPr>
              <a:lnSpc>
                <a:spcPct val="90000"/>
              </a:lnSpc>
            </a:pPr>
            <a:r>
              <a:rPr lang="de-DE" sz="2400" b="1" i="1" dirty="0"/>
              <a:t>Stürze dich nicht unmäßig in Arbeit, denn gut und nützlich ist es, alles mit Maß und Ordnung zu tun. Unmäßige Arbeit umnebelt den Verstand und kühlt das Herz. Lerne alles so zu verrichten, dass das Herz </a:t>
            </a:r>
            <a:r>
              <a:rPr lang="de-DE" sz="2400" b="1" i="1" dirty="0" err="1"/>
              <a:t>erwarmt</a:t>
            </a:r>
            <a:r>
              <a:rPr lang="de-DE" sz="2400" b="1" i="1" dirty="0"/>
              <a:t>. Halte es so beim Lesen, Beten und Arbeiten und auch im Umgang mit Menschen. Stelle als Vorbild das Handeln Christi vor dich hin und bemühe dich, Gutes zu tun. So wirst du auf dem Weg lebenserfüllter, eigner Erfahrung fortschreiten, bis du zur Behausung Gottes geworden bist.</a:t>
            </a:r>
            <a:br>
              <a:rPr lang="de-DE" sz="2400" b="1" i="1" dirty="0"/>
            </a:br>
            <a:endParaRPr lang="de-DE" sz="2400" b="1" i="1" dirty="0"/>
          </a:p>
          <a:p>
            <a:pPr lvl="2">
              <a:lnSpc>
                <a:spcPct val="90000"/>
              </a:lnSpc>
              <a:buFont typeface="Wingdings" pitchFamily="2" charset="2"/>
              <a:buNone/>
            </a:pPr>
            <a:r>
              <a:rPr lang="de-CH" sz="1800" dirty="0">
                <a:latin typeface="Arial Unicode MS" pitchFamily="34" charset="-128"/>
              </a:rPr>
              <a:t>(aus einem Buch über das orthodoxe Herzensgebet)</a:t>
            </a:r>
          </a:p>
        </p:txBody>
      </p:sp>
    </p:spTree>
    <p:extLst>
      <p:ext uri="{BB962C8B-B14F-4D97-AF65-F5344CB8AC3E}">
        <p14:creationId xmlns:p14="http://schemas.microsoft.com/office/powerpoint/2010/main" val="125964180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de-CH" dirty="0"/>
              <a:t>Die innere Einstellung verändern</a:t>
            </a:r>
          </a:p>
        </p:txBody>
      </p:sp>
      <p:sp>
        <p:nvSpPr>
          <p:cNvPr id="123907" name="Rectangle 3"/>
          <p:cNvSpPr>
            <a:spLocks noGrp="1" noChangeArrowheads="1"/>
          </p:cNvSpPr>
          <p:nvPr>
            <p:ph type="body" idx="1"/>
          </p:nvPr>
        </p:nvSpPr>
        <p:spPr/>
        <p:txBody>
          <a:bodyPr/>
          <a:lstStyle/>
          <a:p>
            <a:r>
              <a:rPr lang="de-CH" sz="3600" dirty="0"/>
              <a:t>Dankbarkeit</a:t>
            </a:r>
          </a:p>
          <a:p>
            <a:r>
              <a:rPr lang="de-CH" sz="3600" dirty="0"/>
              <a:t>Zufriedenheit</a:t>
            </a:r>
          </a:p>
          <a:p>
            <a:r>
              <a:rPr lang="de-CH" sz="3600" dirty="0"/>
              <a:t>Abgrenzung</a:t>
            </a:r>
          </a:p>
          <a:p>
            <a:r>
              <a:rPr lang="de-CH" sz="3600" dirty="0"/>
              <a:t>Bescheidenheit</a:t>
            </a:r>
          </a:p>
          <a:p>
            <a:r>
              <a:rPr lang="de-CH" sz="3600" dirty="0" smtClean="0"/>
              <a:t>Geistliche Verankerung</a:t>
            </a:r>
            <a:endParaRPr lang="de-CH" sz="3600" dirty="0"/>
          </a:p>
        </p:txBody>
      </p:sp>
    </p:spTree>
    <p:extLst>
      <p:ext uri="{BB962C8B-B14F-4D97-AF65-F5344CB8AC3E}">
        <p14:creationId xmlns:p14="http://schemas.microsoft.com/office/powerpoint/2010/main" val="6732801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9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9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39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39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body" idx="1"/>
          </p:nvPr>
        </p:nvSpPr>
        <p:spPr>
          <a:xfrm>
            <a:off x="900485" y="476672"/>
            <a:ext cx="7347085" cy="5259387"/>
          </a:xfrm>
        </p:spPr>
        <p:txBody>
          <a:bodyPr/>
          <a:lstStyle/>
          <a:p>
            <a:pPr>
              <a:buFont typeface="Wingdings" pitchFamily="2" charset="2"/>
              <a:buNone/>
            </a:pPr>
            <a:r>
              <a:rPr lang="de-CH" sz="2800" b="1" i="1"/>
              <a:t>Gott der Müden und Entmutigten</a:t>
            </a:r>
          </a:p>
          <a:p>
            <a:pPr>
              <a:buFont typeface="Wingdings" pitchFamily="2" charset="2"/>
              <a:buNone/>
            </a:pPr>
            <a:r>
              <a:rPr lang="de-CH" sz="2800" b="1" i="1"/>
              <a:t>gib mir Flügel des Adlers die mich tragen</a:t>
            </a:r>
          </a:p>
          <a:p>
            <a:pPr>
              <a:buFont typeface="Wingdings" pitchFamily="2" charset="2"/>
              <a:buNone/>
            </a:pPr>
            <a:r>
              <a:rPr lang="de-CH" sz="2800" b="1" i="1"/>
              <a:t>über dem Abgrund der Zeiten</a:t>
            </a:r>
          </a:p>
          <a:p>
            <a:pPr>
              <a:buFont typeface="Wingdings" pitchFamily="2" charset="2"/>
              <a:buNone/>
            </a:pPr>
            <a:r>
              <a:rPr lang="de-CH" sz="2800" b="1" i="1"/>
              <a:t>und über meinen eigenen inneren Tiefen.</a:t>
            </a:r>
          </a:p>
          <a:p>
            <a:pPr>
              <a:buFont typeface="Wingdings" pitchFamily="2" charset="2"/>
              <a:buNone/>
            </a:pPr>
            <a:endParaRPr lang="de-CH" sz="2800" b="1" i="1"/>
          </a:p>
          <a:p>
            <a:pPr>
              <a:buFont typeface="Wingdings" pitchFamily="2" charset="2"/>
              <a:buNone/>
            </a:pPr>
            <a:r>
              <a:rPr lang="de-CH" sz="2800" b="1" i="1"/>
              <a:t>Gib mir Flügel der Hoffnung</a:t>
            </a:r>
          </a:p>
          <a:p>
            <a:pPr>
              <a:buFont typeface="Wingdings" pitchFamily="2" charset="2"/>
              <a:buNone/>
            </a:pPr>
            <a:r>
              <a:rPr lang="de-CH" sz="2800" b="1" i="1"/>
              <a:t>und lass meine Seele</a:t>
            </a:r>
          </a:p>
          <a:p>
            <a:pPr>
              <a:buFont typeface="Wingdings" pitchFamily="2" charset="2"/>
              <a:buNone/>
            </a:pPr>
            <a:r>
              <a:rPr lang="de-CH" sz="2800" b="1" i="1"/>
              <a:t>den weiten Horizont sehen </a:t>
            </a:r>
          </a:p>
          <a:p>
            <a:pPr>
              <a:buFont typeface="Wingdings" pitchFamily="2" charset="2"/>
              <a:buNone/>
            </a:pPr>
            <a:r>
              <a:rPr lang="de-CH" sz="2800" b="1" i="1"/>
              <a:t>und deine aufgehende Liebe </a:t>
            </a:r>
          </a:p>
          <a:p>
            <a:pPr>
              <a:buFont typeface="Wingdings" pitchFamily="2" charset="2"/>
              <a:buNone/>
            </a:pPr>
            <a:r>
              <a:rPr lang="de-CH" sz="2800" b="1" i="1"/>
              <a:t>über den Schatten des Daseins.</a:t>
            </a:r>
          </a:p>
        </p:txBody>
      </p:sp>
      <p:sp>
        <p:nvSpPr>
          <p:cNvPr id="98307" name="Text Box 3"/>
          <p:cNvSpPr txBox="1">
            <a:spLocks noChangeArrowheads="1"/>
          </p:cNvSpPr>
          <p:nvPr/>
        </p:nvSpPr>
        <p:spPr bwMode="auto">
          <a:xfrm>
            <a:off x="976436" y="5805909"/>
            <a:ext cx="2067581"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pPr>
            <a:r>
              <a:rPr lang="de-CH" sz="1400">
                <a:latin typeface="Arial Unicode MS" pitchFamily="34" charset="-128"/>
              </a:rPr>
              <a:t>Robert Seitz</a:t>
            </a:r>
          </a:p>
        </p:txBody>
      </p:sp>
    </p:spTree>
    <p:extLst>
      <p:ext uri="{BB962C8B-B14F-4D97-AF65-F5344CB8AC3E}">
        <p14:creationId xmlns:p14="http://schemas.microsoft.com/office/powerpoint/2010/main" val="224564213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bwMode="auto">
          <a:xfrm>
            <a:off x="-651287" y="-243408"/>
            <a:ext cx="11407217" cy="7272808"/>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Times New Roman" pitchFamily="18" charset="0"/>
            </a:endParaRPr>
          </a:p>
        </p:txBody>
      </p:sp>
      <p:sp>
        <p:nvSpPr>
          <p:cNvPr id="2" name="Titel 1"/>
          <p:cNvSpPr>
            <a:spLocks noGrp="1"/>
          </p:cNvSpPr>
          <p:nvPr>
            <p:ph type="title"/>
          </p:nvPr>
        </p:nvSpPr>
        <p:spPr/>
        <p:txBody>
          <a:bodyPr/>
          <a:lstStyle/>
          <a:p>
            <a:r>
              <a:rPr lang="de-CH" dirty="0" smtClean="0"/>
              <a:t>Serie Psychiatrie &amp; Seelsorge</a:t>
            </a:r>
            <a:endParaRPr lang="de-CH"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6988" y="1628776"/>
            <a:ext cx="7713234" cy="4467225"/>
          </a:xfrm>
        </p:spPr>
      </p:pic>
    </p:spTree>
    <p:extLst>
      <p:ext uri="{BB962C8B-B14F-4D97-AF65-F5344CB8AC3E}">
        <p14:creationId xmlns:p14="http://schemas.microsoft.com/office/powerpoint/2010/main" val="3006304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01651" cy="821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liennummernplatzhalter 5"/>
          <p:cNvSpPr>
            <a:spLocks noGrp="1"/>
          </p:cNvSpPr>
          <p:nvPr>
            <p:ph type="sldNum" sz="quarter" idx="12"/>
          </p:nvPr>
        </p:nvSpPr>
        <p:spPr/>
        <p:txBody>
          <a:bodyPr/>
          <a:lstStyle/>
          <a:p>
            <a:fld id="{FE3B75BD-A0E5-4721-8A3D-4CDA6CF7A5AD}" type="slidenum">
              <a:rPr lang="en-US"/>
              <a:pPr/>
              <a:t>99</a:t>
            </a:fld>
            <a:endParaRPr lang="en-US"/>
          </a:p>
        </p:txBody>
      </p:sp>
      <p:sp>
        <p:nvSpPr>
          <p:cNvPr id="90114" name="Rectangle 2"/>
          <p:cNvSpPr>
            <a:spLocks noGrp="1" noChangeArrowheads="1"/>
          </p:cNvSpPr>
          <p:nvPr>
            <p:ph type="title"/>
          </p:nvPr>
        </p:nvSpPr>
        <p:spPr>
          <a:xfrm>
            <a:off x="2659819" y="5953206"/>
            <a:ext cx="7959765" cy="900112"/>
          </a:xfrm>
          <a:solidFill>
            <a:srgbClr val="FFFF00"/>
          </a:solidFill>
        </p:spPr>
        <p:txBody>
          <a:bodyPr/>
          <a:lstStyle/>
          <a:p>
            <a:r>
              <a:rPr lang="de-CH" sz="5400" i="1" dirty="0">
                <a:hlinkClick r:id="rId4"/>
              </a:rPr>
              <a:t>www.seminare-ps.net</a:t>
            </a:r>
            <a:r>
              <a:rPr lang="de-CH" sz="5400" i="1" dirty="0"/>
              <a:t> </a:t>
            </a:r>
          </a:p>
        </p:txBody>
      </p:sp>
    </p:spTree>
    <p:extLst>
      <p:ext uri="{BB962C8B-B14F-4D97-AF65-F5344CB8AC3E}">
        <p14:creationId xmlns:p14="http://schemas.microsoft.com/office/powerpoint/2010/main" val="496800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design">
      <a:majorFont>
        <a:latin typeface="Tahoma"/>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5926</Words>
  <Application>Microsoft Office PowerPoint</Application>
  <PresentationFormat>Benutzerdefiniert</PresentationFormat>
  <Paragraphs>684</Paragraphs>
  <Slides>99</Slides>
  <Notes>83</Notes>
  <HiddenSlides>0</HiddenSlides>
  <MMClips>0</MMClips>
  <ScaleCrop>false</ScaleCrop>
  <HeadingPairs>
    <vt:vector size="4" baseType="variant">
      <vt:variant>
        <vt:lpstr>Design</vt:lpstr>
      </vt:variant>
      <vt:variant>
        <vt:i4>1</vt:i4>
      </vt:variant>
      <vt:variant>
        <vt:lpstr>Folientitel</vt:lpstr>
      </vt:variant>
      <vt:variant>
        <vt:i4>99</vt:i4>
      </vt:variant>
    </vt:vector>
  </HeadingPairs>
  <TitlesOfParts>
    <vt:vector size="100" baseType="lpstr">
      <vt:lpstr>Standarddesign</vt:lpstr>
      <vt:lpstr>PowerPoint-Präsentation</vt:lpstr>
      <vt:lpstr>Drei Aspekte</vt:lpstr>
      <vt:lpstr>Seminarheft «Stress und Burnout»</vt:lpstr>
      <vt:lpstr>ÜBERSICHT</vt:lpstr>
      <vt:lpstr>Biblische Aspekte des Burnout</vt:lpstr>
      <vt:lpstr>PowerPoint-Präsentation</vt:lpstr>
      <vt:lpstr>Burnout - ein Beispiel</vt:lpstr>
      <vt:lpstr>Klassische Vorgeschichte</vt:lpstr>
      <vt:lpstr>Modediagnose? </vt:lpstr>
      <vt:lpstr>Diskussion</vt:lpstr>
      <vt:lpstr>Wer ist besonders gefährdet?</vt:lpstr>
      <vt:lpstr>… aber auch Zöllner</vt:lpstr>
      <vt:lpstr>PowerPoint-Präsentation</vt:lpstr>
      <vt:lpstr>PowerPoint-Präsentation</vt:lpstr>
      <vt:lpstr>«Volk der Erschöpften» - 2011</vt:lpstr>
      <vt:lpstr>«Generation Burnout»</vt:lpstr>
      <vt:lpstr>Fieberkurven der Gesellschaft</vt:lpstr>
      <vt:lpstr>Stress der digitalen Welt</vt:lpstr>
      <vt:lpstr>Zunahme von Depressionen</vt:lpstr>
      <vt:lpstr>Ein erstes Fazit</vt:lpstr>
      <vt:lpstr>Definition Burnout</vt:lpstr>
      <vt:lpstr>Thomas Buddenbrook (Th. Mann)</vt:lpstr>
      <vt:lpstr>„Wie eine ausgebrannte Hülle“</vt:lpstr>
      <vt:lpstr>PowerPoint-Präsentation</vt:lpstr>
      <vt:lpstr>Fragebogen für Burnout</vt:lpstr>
      <vt:lpstr>BURNOUT - Notbremse der Seele?</vt:lpstr>
      <vt:lpstr>Burnout-Symptome</vt:lpstr>
      <vt:lpstr>Burnout-Spirale</vt:lpstr>
      <vt:lpstr>Der Burnout-Zyklus</vt:lpstr>
      <vt:lpstr>„Karriere-Anker“ nach Edgar Schein</vt:lpstr>
      <vt:lpstr>Anzeichen Burnout am Arbeitsplatz</vt:lpstr>
      <vt:lpstr>Anzeichen Burnout am Arbeitsplatz</vt:lpstr>
      <vt:lpstr>Anzeichen Burnout am Arbeitsplatz</vt:lpstr>
      <vt:lpstr>Die Burnout-Formel</vt:lpstr>
      <vt:lpstr>Vorstufe «Brown-out»</vt:lpstr>
      <vt:lpstr>PowerPoint-Präsentation</vt:lpstr>
      <vt:lpstr>PowerPoint-Präsentation</vt:lpstr>
      <vt:lpstr>PowerPoint-Präsentation</vt:lpstr>
      <vt:lpstr>Stressoren am Arbeitsplatz</vt:lpstr>
      <vt:lpstr>GRUPPENDISKUSSION</vt:lpstr>
      <vt:lpstr>Tragen Sie zusammen</vt:lpstr>
      <vt:lpstr>Anzeichen für Burnout am Arbeitsplatz</vt:lpstr>
      <vt:lpstr>PowerPoint-Präsentation</vt:lpstr>
      <vt:lpstr>Stressoren in Familie und Freizeit</vt:lpstr>
      <vt:lpstr>PowerPoint-Präsentation</vt:lpstr>
      <vt:lpstr>Gefährliche Persönlichkeitsmuster</vt:lpstr>
      <vt:lpstr>Das Helfersyndrom</vt:lpstr>
      <vt:lpstr>Typ-A Verhalten</vt:lpstr>
      <vt:lpstr>Persönlichkeitsveränderung</vt:lpstr>
      <vt:lpstr>PowerPoint-Präsentation</vt:lpstr>
      <vt:lpstr>Gesundheitssorgen</vt:lpstr>
      <vt:lpstr>Was merkt die betroffene Person?</vt:lpstr>
      <vt:lpstr>Störfaktor Vegetativum</vt:lpstr>
      <vt:lpstr>Unterschwellige Symptome sind häufig</vt:lpstr>
      <vt:lpstr>Was läuft ab bei psychosomatischen Störungen?</vt:lpstr>
      <vt:lpstr>Weiterführende Literatur</vt:lpstr>
      <vt:lpstr>PowerPoint-Präsentation</vt:lpstr>
      <vt:lpstr>PowerPoint-Präsentation</vt:lpstr>
      <vt:lpstr>Mehr Anstrengung bringt nicht mehr</vt:lpstr>
      <vt:lpstr>PowerPoint-Präsentation</vt:lpstr>
      <vt:lpstr>PowerPoint-Präsentation</vt:lpstr>
      <vt:lpstr>PowerPoint-Präsentation</vt:lpstr>
      <vt:lpstr>PowerPoint-Präsentation</vt:lpstr>
      <vt:lpstr>Primäre Traumafolgen</vt:lpstr>
      <vt:lpstr>Sekundärtrauma</vt:lpstr>
      <vt:lpstr>Mögliche Auswirkungen</vt:lpstr>
      <vt:lpstr>Mögliche Auswirkungen</vt:lpstr>
      <vt:lpstr>Mögliche Auswirkungen</vt:lpstr>
      <vt:lpstr>Gefahren für Betreuung</vt:lpstr>
      <vt:lpstr>Falscher Ehrgeiz</vt:lpstr>
      <vt:lpstr>Wege zur Bewältigung</vt:lpstr>
      <vt:lpstr>Zuspruch im Burnout</vt:lpstr>
      <vt:lpstr>Literatur</vt:lpstr>
      <vt:lpstr>PowerPoint-Präsentation</vt:lpstr>
      <vt:lpstr>Was macht den Wiedereinstieg schwer?</vt:lpstr>
      <vt:lpstr>Was macht den Wiedereinstieg für Betroffene schwierig?</vt:lpstr>
      <vt:lpstr>Wie kommuniziert man Burnout?</vt:lpstr>
      <vt:lpstr>Wie kann man wieder einsteigen? </vt:lpstr>
      <vt:lpstr>PowerPoint-Präsentation</vt:lpstr>
      <vt:lpstr>PowerPoint-Präsentation</vt:lpstr>
      <vt:lpstr>PowerPoint-Präsentation</vt:lpstr>
      <vt:lpstr>Wie Sie sicher ein Burnout kriegen</vt:lpstr>
      <vt:lpstr>15 Wege zum sicheren Burnout! - 1</vt:lpstr>
      <vt:lpstr>15 Wege zum sicheren Burnout! - 2</vt:lpstr>
      <vt:lpstr>15 Wege zum sicheren Burnout! - 3</vt:lpstr>
      <vt:lpstr>15 Wege zum sicheren Burnout! - 4</vt:lpstr>
      <vt:lpstr>PowerPoint-Präsentation</vt:lpstr>
      <vt:lpstr>Elemente der Work-Life-Balance</vt:lpstr>
      <vt:lpstr>PowerPoint-Präsentation</vt:lpstr>
      <vt:lpstr>PowerPoint-Präsentation</vt:lpstr>
      <vt:lpstr>PowerPoint-Präsentation</vt:lpstr>
      <vt:lpstr>Burnout als Chance</vt:lpstr>
      <vt:lpstr>Ebbe und Flut des Lebens</vt:lpstr>
      <vt:lpstr>Beispiel Elia</vt:lpstr>
      <vt:lpstr>Arbeit mit Mass und Ordnung</vt:lpstr>
      <vt:lpstr>Die innere Einstellung verändern</vt:lpstr>
      <vt:lpstr>PowerPoint-Präsentation</vt:lpstr>
      <vt:lpstr>Serie Psychiatrie &amp; Seelsorge</vt:lpstr>
      <vt:lpstr>www.seminare-ps.net </vt:lpstr>
    </vt:vector>
  </TitlesOfParts>
  <Company>Klinik Sonnenhalde</Company>
  <LinksUpToDate>false</LinksUpToDate>
  <SharedDoc>false</SharedDoc>
  <HyperlinkBase>www.seminare-ps.net</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Burnout - IGNIS</dc:title>
  <dc:creator>Dr. Samuel Pfeifer</dc:creator>
  <cp:lastModifiedBy>Pfeifer Samuel</cp:lastModifiedBy>
  <cp:revision>200</cp:revision>
  <cp:lastPrinted>2001-11-14T12:36:07Z</cp:lastPrinted>
  <dcterms:created xsi:type="dcterms:W3CDTF">2000-08-09T14:08:42Z</dcterms:created>
  <dcterms:modified xsi:type="dcterms:W3CDTF">2013-11-11T17:43:39Z</dcterms:modified>
</cp:coreProperties>
</file>