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handoutMasterIdLst>
    <p:handoutMasterId r:id="rId38"/>
  </p:handoutMasterIdLst>
  <p:sldIdLst>
    <p:sldId id="256"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30" r:id="rId21"/>
    <p:sldId id="315" r:id="rId22"/>
    <p:sldId id="316" r:id="rId23"/>
    <p:sldId id="333" r:id="rId24"/>
    <p:sldId id="317" r:id="rId25"/>
    <p:sldId id="318" r:id="rId26"/>
    <p:sldId id="319" r:id="rId27"/>
    <p:sldId id="332" r:id="rId28"/>
    <p:sldId id="331" r:id="rId29"/>
    <p:sldId id="322" r:id="rId30"/>
    <p:sldId id="323" r:id="rId31"/>
    <p:sldId id="324" r:id="rId32"/>
    <p:sldId id="325" r:id="rId33"/>
    <p:sldId id="326" r:id="rId34"/>
    <p:sldId id="327" r:id="rId35"/>
    <p:sldId id="328" r:id="rId36"/>
  </p:sldIdLst>
  <p:sldSz cx="104394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6647" autoAdjust="0"/>
  </p:normalViewPr>
  <p:slideViewPr>
    <p:cSldViewPr snapToGrid="0">
      <p:cViewPr>
        <p:scale>
          <a:sx n="61" d="100"/>
          <a:sy n="61" d="100"/>
        </p:scale>
        <p:origin x="2769" y="8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de-CH" dirty="0"/>
              <a:t>Prof. Dr.. Samuel Pfeifer</a:t>
            </a:r>
          </a:p>
          <a:p>
            <a:r>
              <a:rPr lang="de-CH" dirty="0"/>
              <a:t>Kultur, Subkultur und Psychotherapie</a:t>
            </a:r>
          </a:p>
          <a:p>
            <a:r>
              <a:rPr lang="de-CH" dirty="0"/>
              <a:t>Unterlagen MA Psychotherapie und Religion</a:t>
            </a:r>
          </a:p>
        </p:txBody>
      </p:sp>
      <p:sp>
        <p:nvSpPr>
          <p:cNvPr id="4" name="Fußzeilenplatzhalter 3"/>
          <p:cNvSpPr>
            <a:spLocks noGrp="1"/>
          </p:cNvSpPr>
          <p:nvPr>
            <p:ph type="ftr" sz="quarter" idx="2"/>
          </p:nvPr>
        </p:nvSpPr>
        <p:spPr>
          <a:xfrm>
            <a:off x="500062" y="8253414"/>
            <a:ext cx="2971800" cy="458787"/>
          </a:xfrm>
          <a:prstGeom prst="rect">
            <a:avLst/>
          </a:prstGeom>
        </p:spPr>
        <p:txBody>
          <a:bodyPr vert="horz" lIns="91440" tIns="45720" rIns="91440" bIns="45720" rtlCol="0" anchor="b"/>
          <a:lstStyle>
            <a:lvl1pPr algn="l">
              <a:defRPr sz="1200"/>
            </a:lvl1pPr>
          </a:lstStyle>
          <a:p>
            <a:r>
              <a:rPr lang="de-CH" dirty="0"/>
              <a:t>Kontakt: samuelpfeifer@gmail.com</a:t>
            </a: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D8D940-A298-4BFF-A3D8-11BDF899DA24}" type="slidenum">
              <a:rPr lang="de-CH" smtClean="0"/>
              <a:t>‹Nr.›</a:t>
            </a:fld>
            <a:endParaRPr lang="de-CH"/>
          </a:p>
        </p:txBody>
      </p:sp>
    </p:spTree>
    <p:extLst>
      <p:ext uri="{BB962C8B-B14F-4D97-AF65-F5344CB8AC3E}">
        <p14:creationId xmlns:p14="http://schemas.microsoft.com/office/powerpoint/2010/main" val="1553939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D4D89-2E90-450F-83E4-DCBC247A9624}" type="datetimeFigureOut">
              <a:rPr lang="de-CH" smtClean="0"/>
              <a:t>09.01.2021</a:t>
            </a:fld>
            <a:endParaRPr lang="de-CH"/>
          </a:p>
        </p:txBody>
      </p:sp>
      <p:sp>
        <p:nvSpPr>
          <p:cNvPr id="4" name="Folienbildplatzhalter 3"/>
          <p:cNvSpPr>
            <a:spLocks noGrp="1" noRot="1" noChangeAspect="1"/>
          </p:cNvSpPr>
          <p:nvPr>
            <p:ph type="sldImg" idx="2"/>
          </p:nvPr>
        </p:nvSpPr>
        <p:spPr>
          <a:xfrm>
            <a:off x="1079500" y="1143000"/>
            <a:ext cx="46990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26E87-9C3A-4DD7-B9C5-60268E6353F7}" type="slidenum">
              <a:rPr lang="de-CH" smtClean="0"/>
              <a:t>‹Nr.›</a:t>
            </a:fld>
            <a:endParaRPr lang="de-CH"/>
          </a:p>
        </p:txBody>
      </p:sp>
    </p:spTree>
    <p:extLst>
      <p:ext uri="{BB962C8B-B14F-4D97-AF65-F5344CB8AC3E}">
        <p14:creationId xmlns:p14="http://schemas.microsoft.com/office/powerpoint/2010/main" val="420546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E29406E3-F40D-40CB-8541-8830F73DD4BA}" type="slidenum">
              <a:rPr lang="de-DE" altLang="de-DE"/>
              <a:pPr/>
              <a:t>22</a:t>
            </a:fld>
            <a:endParaRPr lang="de-DE" altLang="de-DE"/>
          </a:p>
        </p:txBody>
      </p:sp>
      <p:sp>
        <p:nvSpPr>
          <p:cNvPr id="108546" name="Rectangle 2"/>
          <p:cNvSpPr>
            <a:spLocks noGrp="1" noRot="1" noChangeAspect="1" noChangeArrowheads="1" noTextEdit="1"/>
          </p:cNvSpPr>
          <p:nvPr>
            <p:ph type="sldImg"/>
          </p:nvPr>
        </p:nvSpPr>
        <p:spPr>
          <a:xfrm>
            <a:off x="549275" y="762000"/>
            <a:ext cx="5683250" cy="3733800"/>
          </a:xfrm>
          <a:ln/>
        </p:spPr>
      </p:sp>
      <p:sp>
        <p:nvSpPr>
          <p:cNvPr id="108547" name="Rectangle 3"/>
          <p:cNvSpPr>
            <a:spLocks noGrp="1" noChangeArrowheads="1"/>
          </p:cNvSpPr>
          <p:nvPr>
            <p:ph type="body" idx="1"/>
          </p:nvPr>
        </p:nvSpPr>
        <p:spPr/>
        <p:txBody>
          <a:bodyPr/>
          <a:lstStyle/>
          <a:p>
            <a:r>
              <a:rPr lang="de-DE" altLang="de-DE" sz="1000"/>
              <a:t>Yeung A, Chang D, Gresham RL Jr, Nierenberg AA, Fava M.</a:t>
            </a:r>
            <a:endParaRPr lang="de-CH" altLang="de-DE" sz="1000" b="1" u="sng"/>
          </a:p>
          <a:p>
            <a:r>
              <a:rPr lang="de-CH" altLang="de-DE" sz="1000" b="1" u="sng"/>
              <a:t>Illness beliefs of depressed Chinese American patients in primary care.</a:t>
            </a:r>
          </a:p>
          <a:p>
            <a:r>
              <a:rPr lang="en-GB" altLang="de-DE" sz="1000"/>
              <a:t>J Nerv Ment Dis. 2004 Apr;192(4):324-7. </a:t>
            </a:r>
          </a:p>
          <a:p>
            <a:r>
              <a:rPr lang="en-GB" altLang="de-DE" sz="1000"/>
              <a:t>Depression Clinical and Research Program, Massachusetts General Hospital,</a:t>
            </a:r>
          </a:p>
          <a:p>
            <a:r>
              <a:rPr lang="en-GB" altLang="de-DE" sz="1000"/>
              <a:t>Boston, MA 02114, USA.</a:t>
            </a:r>
          </a:p>
          <a:p>
            <a:r>
              <a:rPr lang="en-GB" altLang="de-DE" sz="1000"/>
              <a:t>This study investigated the illness beliefs of 40 depressed Chinese Americans in</a:t>
            </a:r>
          </a:p>
          <a:p>
            <a:r>
              <a:rPr lang="en-GB" altLang="de-DE" sz="1000"/>
              <a:t>a primary care setting using the Exploratory Model Interview Catalogue (EMIC).</a:t>
            </a:r>
          </a:p>
          <a:p>
            <a:r>
              <a:rPr lang="en-GB" altLang="de-DE" sz="1000"/>
              <a:t>Twenty-two depressed Chinese Americans (76%) complained of somatic symptoms; 4</a:t>
            </a:r>
          </a:p>
          <a:p>
            <a:r>
              <a:rPr lang="en-GB" altLang="de-DE" sz="1000"/>
              <a:t>(14%) reported psychological symptoms including irritability, rumination, and</a:t>
            </a:r>
          </a:p>
          <a:p>
            <a:r>
              <a:rPr lang="en-GB" altLang="de-DE" sz="1000"/>
              <a:t>poor memory. No patients reported depressed mood spontaneously. Yet, 93%</a:t>
            </a:r>
          </a:p>
          <a:p>
            <a:r>
              <a:rPr lang="en-GB" altLang="de-DE" sz="1000"/>
              <a:t>endorsed depressed mood when they filled out the CBDI. Twenty-one patients (72%)</a:t>
            </a:r>
          </a:p>
          <a:p>
            <a:r>
              <a:rPr lang="en-GB" altLang="de-DE" sz="1000"/>
              <a:t>did not know the name of their illness or did not consider it a diagnosable</a:t>
            </a:r>
          </a:p>
          <a:p>
            <a:r>
              <a:rPr lang="en-GB" altLang="de-DE" sz="1000"/>
              <a:t>medical illness, and five patients (17%) attributed their symptoms to</a:t>
            </a:r>
          </a:p>
          <a:p>
            <a:r>
              <a:rPr lang="en-GB" altLang="de-DE" sz="1000"/>
              <a:t>pre-existing medical problems. Only three patients (10%) labeled their illness</a:t>
            </a:r>
          </a:p>
          <a:p>
            <a:r>
              <a:rPr lang="en-GB" altLang="de-DE" sz="1000"/>
              <a:t>as psychiatric conditions. The patients generally sought help from general</a:t>
            </a:r>
          </a:p>
          <a:p>
            <a:r>
              <a:rPr lang="en-GB" altLang="de-DE" sz="1000"/>
              <a:t>hospital (69%), lay help (62%), and alternative treatment (55%) but rarely from</a:t>
            </a:r>
          </a:p>
          <a:p>
            <a:r>
              <a:rPr lang="en-GB" altLang="de-DE" sz="1000"/>
              <a:t>mental health professionals (3.5%) for their depressive symptoms. The results</a:t>
            </a:r>
          </a:p>
          <a:p>
            <a:r>
              <a:rPr lang="en-GB" altLang="de-DE" sz="1000"/>
              <a:t>suggest that many Chinese Americans do not consider depressed mood a symptom to</a:t>
            </a:r>
          </a:p>
          <a:p>
            <a:r>
              <a:rPr lang="en-GB" altLang="de-DE" sz="1000"/>
              <a:t>report to their physicians, and many are unfamiliar with depression as a</a:t>
            </a:r>
            <a:endParaRPr lang="de-DE" altLang="de-DE" sz="1000"/>
          </a:p>
          <a:p>
            <a:r>
              <a:rPr lang="de-DE" altLang="de-DE" sz="1000"/>
              <a:t>treatable psychiatric disorder.</a:t>
            </a:r>
            <a:endParaRPr lang="de-CH" altLang="de-DE" sz="1000"/>
          </a:p>
        </p:txBody>
      </p:sp>
    </p:spTree>
    <p:extLst>
      <p:ext uri="{BB962C8B-B14F-4D97-AF65-F5344CB8AC3E}">
        <p14:creationId xmlns:p14="http://schemas.microsoft.com/office/powerpoint/2010/main" val="43982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4F35DA69-BF4C-45EE-8C76-19842447E01B}" type="slidenum">
              <a:rPr lang="de-DE" altLang="de-DE"/>
              <a:pPr/>
              <a:t>25</a:t>
            </a:fld>
            <a:endParaRPr lang="de-DE" altLang="de-DE"/>
          </a:p>
        </p:txBody>
      </p:sp>
      <p:sp>
        <p:nvSpPr>
          <p:cNvPr id="129026" name="Rectangle 2"/>
          <p:cNvSpPr>
            <a:spLocks noGrp="1" noRot="1" noChangeAspect="1" noChangeArrowheads="1" noTextEdit="1"/>
          </p:cNvSpPr>
          <p:nvPr>
            <p:ph type="sldImg"/>
          </p:nvPr>
        </p:nvSpPr>
        <p:spPr>
          <a:xfrm>
            <a:off x="549275" y="762000"/>
            <a:ext cx="5683250" cy="3733800"/>
          </a:xfrm>
          <a:ln/>
        </p:spPr>
      </p:sp>
      <p:sp>
        <p:nvSpPr>
          <p:cNvPr id="129027" name="Rectangle 3"/>
          <p:cNvSpPr>
            <a:spLocks noGrp="1" noChangeArrowheads="1"/>
          </p:cNvSpPr>
          <p:nvPr>
            <p:ph type="body" idx="1"/>
          </p:nvPr>
        </p:nvSpPr>
        <p:spPr/>
        <p:txBody>
          <a:bodyPr/>
          <a:lstStyle/>
          <a:p>
            <a:r>
              <a:rPr lang="en-US" altLang="de-DE"/>
              <a:t>Mumford DB, Nazir M, Jilani FU, Baig IY. (1996). </a:t>
            </a:r>
          </a:p>
          <a:p>
            <a:r>
              <a:rPr lang="en-US" altLang="de-DE"/>
              <a:t>STRESS AND PSYCHIATRIC DISORDER IN THE HINDU KUSH: A COMMUNITY SURVEY OF MOUNTAIN VILLAGES IN CHITRAL, PAKISTAN. </a:t>
            </a:r>
          </a:p>
          <a:p>
            <a:r>
              <a:rPr lang="en-US" altLang="de-DE"/>
              <a:t>Br J Psychiatry. 1996 Mar;168(3):299-307.</a:t>
            </a:r>
          </a:p>
          <a:p>
            <a:endParaRPr lang="en-US" altLang="de-DE"/>
          </a:p>
          <a:p>
            <a:r>
              <a:rPr lang="en-US" altLang="de-DE"/>
              <a:t>BACKGROUND. It is widely believed that people in remote areas of the world suffer less emotional distress and fewer psychiatric disorders. Previous studies offer contradictory evidence. METHOD. First stage screening of two mountain villages in Chitral used the Bradford Somatic Inventory (BSI). Psychiatric interviews were conducted with stratified samples using the ICD10 Diagnostic Criteria for Research. RESULTS. The BSI was an effective screening test, with sensitivity of 80% and specificity of 77%. At a conservative estimate, 46% of women and 15% of men suffered from anxiety and depressive disorders. Literate subjects had lower levels of emotional distress than the illiterate. Higher socio-economic status was associated with less emotional distress. Members of joint and nuclear families were similar. CONCLUSIONS. The study offers no support for the belief that people who live in Chitral lead stress-free lives or have low rates of psychiatric morbidity. Women may suffer more anxiety and depressive disorders than in Western societies.</a:t>
            </a:r>
          </a:p>
          <a:p>
            <a:endParaRPr lang="de-CH" altLang="de-DE"/>
          </a:p>
        </p:txBody>
      </p:sp>
    </p:spTree>
    <p:extLst>
      <p:ext uri="{BB962C8B-B14F-4D97-AF65-F5344CB8AC3E}">
        <p14:creationId xmlns:p14="http://schemas.microsoft.com/office/powerpoint/2010/main" val="44111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AD216635-B0CF-4CA3-86E5-06CBEC579C9B}" type="slidenum">
              <a:rPr lang="de-DE" altLang="de-DE"/>
              <a:pPr/>
              <a:t>30</a:t>
            </a:fld>
            <a:endParaRPr lang="de-DE" altLang="de-DE"/>
          </a:p>
        </p:txBody>
      </p:sp>
      <p:sp>
        <p:nvSpPr>
          <p:cNvPr id="106498" name="Rectangle 2"/>
          <p:cNvSpPr>
            <a:spLocks noGrp="1" noRot="1" noChangeAspect="1" noChangeArrowheads="1" noTextEdit="1"/>
          </p:cNvSpPr>
          <p:nvPr>
            <p:ph type="sldImg"/>
          </p:nvPr>
        </p:nvSpPr>
        <p:spPr>
          <a:xfrm>
            <a:off x="549275" y="762000"/>
            <a:ext cx="5683250" cy="3733800"/>
          </a:xfrm>
          <a:ln/>
        </p:spPr>
      </p:sp>
      <p:sp>
        <p:nvSpPr>
          <p:cNvPr id="106499" name="Rectangle 3"/>
          <p:cNvSpPr>
            <a:spLocks noGrp="1" noChangeArrowheads="1"/>
          </p:cNvSpPr>
          <p:nvPr>
            <p:ph type="body" idx="1"/>
          </p:nvPr>
        </p:nvSpPr>
        <p:spPr/>
        <p:txBody>
          <a:bodyPr/>
          <a:lstStyle/>
          <a:p>
            <a:r>
              <a:rPr lang="de-CH" altLang="de-DE"/>
              <a:t>Raguram, RPDM, Weiss MG, Channabasavanna, S; &amp; Devins G. (1996). Stigma, Depression, and Somaization in South India. American Journal of Psychiatry 153:1043-1049.</a:t>
            </a:r>
          </a:p>
          <a:p>
            <a:endParaRPr lang="de-CH" altLang="de-DE"/>
          </a:p>
          <a:p>
            <a:r>
              <a:rPr lang="de-CH" altLang="de-DE"/>
              <a:t>Untersucht wurden 80 Patienten, die die Kriterien einer „neurotischen Depression“ nach ICD-9 erfüllten. </a:t>
            </a:r>
          </a:p>
          <a:p>
            <a:r>
              <a:rPr lang="de-CH" altLang="de-DE"/>
              <a:t>Obwohl sowohl depressive als auch somatische Symptome als belastend (distressing) empfunden wurden, war der Stigmatisierungsgrad bei einer psychischen Präsentation deutlich höher als bei einer körperlichen. </a:t>
            </a:r>
          </a:p>
        </p:txBody>
      </p:sp>
    </p:spTree>
    <p:extLst>
      <p:ext uri="{BB962C8B-B14F-4D97-AF65-F5344CB8AC3E}">
        <p14:creationId xmlns:p14="http://schemas.microsoft.com/office/powerpoint/2010/main" val="62977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2229B5A9-6E18-4D94-BCC9-8217A0F0ED26}" type="slidenum">
              <a:rPr lang="de-DE" altLang="de-DE"/>
              <a:pPr/>
              <a:t>33</a:t>
            </a:fld>
            <a:endParaRPr lang="de-DE" altLang="de-DE"/>
          </a:p>
        </p:txBody>
      </p:sp>
      <p:sp>
        <p:nvSpPr>
          <p:cNvPr id="116738" name="Rectangle 2"/>
          <p:cNvSpPr>
            <a:spLocks noGrp="1" noRot="1" noChangeAspect="1" noChangeArrowheads="1" noTextEdit="1"/>
          </p:cNvSpPr>
          <p:nvPr>
            <p:ph type="sldImg"/>
          </p:nvPr>
        </p:nvSpPr>
        <p:spPr>
          <a:xfrm>
            <a:off x="549275" y="762000"/>
            <a:ext cx="5683250" cy="3733800"/>
          </a:xfrm>
          <a:ln/>
        </p:spPr>
      </p:sp>
      <p:sp>
        <p:nvSpPr>
          <p:cNvPr id="116739" name="Rectangle 3"/>
          <p:cNvSpPr>
            <a:spLocks noGrp="1" noChangeArrowheads="1"/>
          </p:cNvSpPr>
          <p:nvPr>
            <p:ph type="body" idx="1"/>
          </p:nvPr>
        </p:nvSpPr>
        <p:spPr/>
        <p:txBody>
          <a:bodyPr/>
          <a:lstStyle/>
          <a:p>
            <a:r>
              <a:rPr lang="en-GB" altLang="de-DE" i="1"/>
              <a:t>Kirmayer L.J. (2001). Cultural Variations in the clinical presentation of depression and anxiety: Implications for diagnosis and treatment. Journal of Clinical Psychiatry 62 (suppl. 13):22‑28.</a:t>
            </a:r>
            <a:endParaRPr lang="de-CH" altLang="de-DE" i="1"/>
          </a:p>
        </p:txBody>
      </p:sp>
    </p:spTree>
    <p:extLst>
      <p:ext uri="{BB962C8B-B14F-4D97-AF65-F5344CB8AC3E}">
        <p14:creationId xmlns:p14="http://schemas.microsoft.com/office/powerpoint/2010/main" val="363356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1122363"/>
            <a:ext cx="887349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3602038"/>
            <a:ext cx="78295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09.01.2021</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18673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09.01.2021</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59997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09.01.2021</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869836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217930" y="457200"/>
            <a:ext cx="8851741" cy="5638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Datumsplatzhalter 2"/>
          <p:cNvSpPr>
            <a:spLocks noGrp="1"/>
          </p:cNvSpPr>
          <p:nvPr>
            <p:ph type="dt" sz="half" idx="10"/>
          </p:nvPr>
        </p:nvSpPr>
        <p:spPr>
          <a:xfrm>
            <a:off x="782955" y="6248400"/>
            <a:ext cx="2174875" cy="457200"/>
          </a:xfrm>
          <a:prstGeom prst="rect">
            <a:avLst/>
          </a:prstGeom>
        </p:spPr>
        <p:txBody>
          <a:bodyPr/>
          <a:lstStyle>
            <a:lvl1pPr>
              <a:defRPr/>
            </a:lvl1pPr>
          </a:lstStyle>
          <a:p>
            <a:endParaRPr lang="de-DE" altLang="de-DE"/>
          </a:p>
        </p:txBody>
      </p:sp>
      <p:sp>
        <p:nvSpPr>
          <p:cNvPr id="4" name="Fußzeilenplatzhalter 3"/>
          <p:cNvSpPr>
            <a:spLocks noGrp="1"/>
          </p:cNvSpPr>
          <p:nvPr>
            <p:ph type="ftr" sz="quarter" idx="11"/>
          </p:nvPr>
        </p:nvSpPr>
        <p:spPr>
          <a:xfrm>
            <a:off x="3566795" y="6248400"/>
            <a:ext cx="3305810" cy="457200"/>
          </a:xfrm>
          <a:prstGeom prst="rect">
            <a:avLst/>
          </a:prstGeom>
        </p:spPr>
        <p:txBody>
          <a:bodyPr/>
          <a:lstStyle>
            <a:lvl1pPr>
              <a:defRPr/>
            </a:lvl1pPr>
          </a:lstStyle>
          <a:p>
            <a:endParaRPr lang="de-DE" altLang="de-DE"/>
          </a:p>
        </p:txBody>
      </p:sp>
      <p:sp>
        <p:nvSpPr>
          <p:cNvPr id="5" name="Foliennummernplatzhalter 4"/>
          <p:cNvSpPr>
            <a:spLocks noGrp="1"/>
          </p:cNvSpPr>
          <p:nvPr>
            <p:ph type="sldNum" sz="quarter" idx="12"/>
          </p:nvPr>
        </p:nvSpPr>
        <p:spPr>
          <a:xfrm>
            <a:off x="8264525" y="6400800"/>
            <a:ext cx="2174875" cy="457200"/>
          </a:xfrm>
          <a:prstGeom prst="rect">
            <a:avLst/>
          </a:prstGeom>
        </p:spPr>
        <p:txBody>
          <a:bodyPr/>
          <a:lstStyle>
            <a:lvl1pPr>
              <a:defRPr/>
            </a:lvl1pPr>
          </a:lstStyle>
          <a:p>
            <a:fld id="{21FCA8F6-E65F-4BB7-AA17-CEE7DFF6DBA4}" type="slidenum">
              <a:rPr lang="de-DE" altLang="de-DE"/>
              <a:pPr/>
              <a:t>‹Nr.›</a:t>
            </a:fld>
            <a:endParaRPr lang="de-DE" altLang="de-DE"/>
          </a:p>
        </p:txBody>
      </p:sp>
    </p:spTree>
    <p:extLst>
      <p:ext uri="{BB962C8B-B14F-4D97-AF65-F5344CB8AC3E}">
        <p14:creationId xmlns:p14="http://schemas.microsoft.com/office/powerpoint/2010/main" val="2971032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217930" y="457200"/>
            <a:ext cx="8851741" cy="668338"/>
          </a:xfrm>
        </p:spPr>
        <p:txBody>
          <a:bodyPr/>
          <a:lstStyle/>
          <a:p>
            <a:r>
              <a:rPr lang="de-DE"/>
              <a:t>Titelmasterformat durch Klicken bearbeiten</a:t>
            </a:r>
            <a:endParaRPr lang="de-CH"/>
          </a:p>
        </p:txBody>
      </p:sp>
      <p:sp>
        <p:nvSpPr>
          <p:cNvPr id="3" name="Tabellenplatzhalter 2"/>
          <p:cNvSpPr>
            <a:spLocks noGrp="1"/>
          </p:cNvSpPr>
          <p:nvPr>
            <p:ph type="tbl" idx="1"/>
          </p:nvPr>
        </p:nvSpPr>
        <p:spPr>
          <a:xfrm>
            <a:off x="1217930" y="1557338"/>
            <a:ext cx="8851741" cy="4538662"/>
          </a:xfrm>
        </p:spPr>
        <p:txBody>
          <a:bodyPr/>
          <a:lstStyle/>
          <a:p>
            <a:endParaRPr lang="de-CH"/>
          </a:p>
        </p:txBody>
      </p:sp>
      <p:sp>
        <p:nvSpPr>
          <p:cNvPr id="4" name="Datumsplatzhalter 3"/>
          <p:cNvSpPr>
            <a:spLocks noGrp="1"/>
          </p:cNvSpPr>
          <p:nvPr>
            <p:ph type="dt" sz="half" idx="10"/>
          </p:nvPr>
        </p:nvSpPr>
        <p:spPr>
          <a:xfrm>
            <a:off x="782955" y="6248400"/>
            <a:ext cx="2174875" cy="457200"/>
          </a:xfrm>
          <a:prstGeom prst="rect">
            <a:avLst/>
          </a:prstGeom>
        </p:spPr>
        <p:txBody>
          <a:bodyPr/>
          <a:lstStyle>
            <a:lvl1pPr>
              <a:defRPr/>
            </a:lvl1pPr>
          </a:lstStyle>
          <a:p>
            <a:endParaRPr lang="de-DE" altLang="de-DE"/>
          </a:p>
        </p:txBody>
      </p:sp>
      <p:sp>
        <p:nvSpPr>
          <p:cNvPr id="5" name="Fußzeilenplatzhalter 4"/>
          <p:cNvSpPr>
            <a:spLocks noGrp="1"/>
          </p:cNvSpPr>
          <p:nvPr>
            <p:ph type="ftr" sz="quarter" idx="11"/>
          </p:nvPr>
        </p:nvSpPr>
        <p:spPr>
          <a:xfrm>
            <a:off x="3566795" y="6248400"/>
            <a:ext cx="3305810" cy="457200"/>
          </a:xfrm>
          <a:prstGeom prst="rect">
            <a:avLst/>
          </a:prstGeom>
        </p:spPr>
        <p:txBody>
          <a:bodyPr/>
          <a:lstStyle>
            <a:lvl1pPr>
              <a:defRPr/>
            </a:lvl1pPr>
          </a:lstStyle>
          <a:p>
            <a:endParaRPr lang="de-DE" altLang="de-DE"/>
          </a:p>
        </p:txBody>
      </p:sp>
      <p:sp>
        <p:nvSpPr>
          <p:cNvPr id="6" name="Foliennummernplatzhalter 5"/>
          <p:cNvSpPr>
            <a:spLocks noGrp="1"/>
          </p:cNvSpPr>
          <p:nvPr>
            <p:ph type="sldNum" sz="quarter" idx="12"/>
          </p:nvPr>
        </p:nvSpPr>
        <p:spPr>
          <a:xfrm>
            <a:off x="8264525" y="6400800"/>
            <a:ext cx="2174875" cy="457200"/>
          </a:xfrm>
          <a:prstGeom prst="rect">
            <a:avLst/>
          </a:prstGeom>
        </p:spPr>
        <p:txBody>
          <a:bodyPr/>
          <a:lstStyle>
            <a:lvl1pPr>
              <a:defRPr/>
            </a:lvl1pPr>
          </a:lstStyle>
          <a:p>
            <a:fld id="{7AF07C22-0656-4048-98E7-A616546A8341}" type="slidenum">
              <a:rPr lang="de-DE" altLang="de-DE"/>
              <a:pPr/>
              <a:t>‹Nr.›</a:t>
            </a:fld>
            <a:endParaRPr lang="de-DE" altLang="de-DE"/>
          </a:p>
        </p:txBody>
      </p:sp>
    </p:spTree>
    <p:extLst>
      <p:ext uri="{BB962C8B-B14F-4D97-AF65-F5344CB8AC3E}">
        <p14:creationId xmlns:p14="http://schemas.microsoft.com/office/powerpoint/2010/main" val="426167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09.01.2021</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28674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09.01.2021</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394534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09.01.2021</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29991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09.01.2021</a:t>
            </a:fld>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20672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09.01.2021</a:t>
            </a:fld>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59385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09.01.2021</a:t>
            </a:fld>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362333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09.01.2021</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150240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56BE66DC-DFC6-4F4B-99A4-5E86B95D6618}" type="datetimeFigureOut">
              <a:rPr lang="de-CH" smtClean="0"/>
              <a:t>09.01.2021</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a:off x="7372826" y="6356352"/>
            <a:ext cx="2348865" cy="365125"/>
          </a:xfrm>
          <a:prstGeom prst="rect">
            <a:avLst/>
          </a:prstGeom>
        </p:spPr>
        <p:txBody>
          <a:bodyPr/>
          <a:lstStyle/>
          <a:p>
            <a:fld id="{54ED2F85-8E10-47C3-B14E-3DA699517586}" type="slidenum">
              <a:rPr lang="de-CH" smtClean="0"/>
              <a:t>‹Nr.›</a:t>
            </a:fld>
            <a:endParaRPr lang="de-CH"/>
          </a:p>
        </p:txBody>
      </p:sp>
    </p:spTree>
    <p:extLst>
      <p:ext uri="{BB962C8B-B14F-4D97-AF65-F5344CB8AC3E}">
        <p14:creationId xmlns:p14="http://schemas.microsoft.com/office/powerpoint/2010/main" val="326190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530047"/>
            <a:ext cx="9003983" cy="986782"/>
          </a:xfrm>
          <a:prstGeom prst="rect">
            <a:avLst/>
          </a:prstGeom>
        </p:spPr>
        <p:txBody>
          <a:bodyPr vert="horz" lIns="91440" tIns="45720" rIns="91440" bIns="45720" rtlCol="0" anchor="ctr">
            <a:normAutofit/>
          </a:bodyPr>
          <a:lstStyle/>
          <a:p>
            <a:r>
              <a:rPr lang="de-DE" dirty="0"/>
              <a:t>Titelmasterformat durch Klicken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Rechteck 6"/>
          <p:cNvSpPr/>
          <p:nvPr userDrawn="1"/>
        </p:nvSpPr>
        <p:spPr>
          <a:xfrm>
            <a:off x="-333487" y="-129092"/>
            <a:ext cx="11241741" cy="527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Grafik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54455" y="6154214"/>
            <a:ext cx="1851861" cy="309525"/>
          </a:xfrm>
          <a:prstGeom prst="rect">
            <a:avLst/>
          </a:prstGeom>
        </p:spPr>
      </p:pic>
      <p:pic>
        <p:nvPicPr>
          <p:cNvPr id="5" name="Grafik 4">
            <a:extLst>
              <a:ext uri="{FF2B5EF4-FFF2-40B4-BE49-F238E27FC236}">
                <a16:creationId xmlns:a16="http://schemas.microsoft.com/office/drawing/2014/main" id="{6EDD9040-BF9F-4DD1-A43C-685437E1297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487945" y="5818332"/>
            <a:ext cx="1397000" cy="717262"/>
          </a:xfrm>
          <a:prstGeom prst="rect">
            <a:avLst/>
          </a:prstGeom>
        </p:spPr>
      </p:pic>
    </p:spTree>
    <p:extLst>
      <p:ext uri="{BB962C8B-B14F-4D97-AF65-F5344CB8AC3E}">
        <p14:creationId xmlns:p14="http://schemas.microsoft.com/office/powerpoint/2010/main" val="28140741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502567"/>
            <a:ext cx="8873490" cy="2454444"/>
          </a:xfrm>
        </p:spPr>
        <p:txBody>
          <a:bodyPr>
            <a:normAutofit/>
          </a:bodyPr>
          <a:lstStyle/>
          <a:p>
            <a:r>
              <a:rPr lang="de-CH" dirty="0"/>
              <a:t>Wie beeinflusst die Kultur das depressive Erleben?</a:t>
            </a:r>
          </a:p>
        </p:txBody>
      </p:sp>
      <p:sp>
        <p:nvSpPr>
          <p:cNvPr id="3" name="Untertitel 2"/>
          <p:cNvSpPr>
            <a:spLocks noGrp="1"/>
          </p:cNvSpPr>
          <p:nvPr>
            <p:ph type="subTitle" idx="1"/>
          </p:nvPr>
        </p:nvSpPr>
        <p:spPr>
          <a:xfrm>
            <a:off x="1304925" y="5127743"/>
            <a:ext cx="7829550" cy="1012371"/>
          </a:xfrm>
        </p:spPr>
        <p:txBody>
          <a:bodyPr/>
          <a:lstStyle/>
          <a:p>
            <a:r>
              <a:rPr lang="de-CH" dirty="0"/>
              <a:t>Prof. Dr. med. Samuel Pfeifer</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6" y="-1161811"/>
            <a:ext cx="10608129" cy="3536043"/>
          </a:xfrm>
          <a:prstGeom prst="rect">
            <a:avLst/>
          </a:prstGeom>
        </p:spPr>
      </p:pic>
    </p:spTree>
    <p:extLst>
      <p:ext uri="{BB962C8B-B14F-4D97-AF65-F5344CB8AC3E}">
        <p14:creationId xmlns:p14="http://schemas.microsoft.com/office/powerpoint/2010/main" val="369868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de-CH" altLang="de-DE" sz="2400"/>
              <a:t>Schweiz – Argentinien – Papua-Neuguinea</a:t>
            </a:r>
          </a:p>
        </p:txBody>
      </p:sp>
      <p:graphicFrame>
        <p:nvGraphicFramePr>
          <p:cNvPr id="125955" name="Group 3"/>
          <p:cNvGraphicFramePr>
            <a:graphicFrameLocks noGrp="1"/>
          </p:cNvGraphicFramePr>
          <p:nvPr>
            <p:ph idx="1"/>
          </p:nvPr>
        </p:nvGraphicFramePr>
        <p:xfrm>
          <a:off x="1851025" y="1557338"/>
          <a:ext cx="7418388" cy="4745039"/>
        </p:xfrm>
        <a:graphic>
          <a:graphicData uri="http://schemas.openxmlformats.org/drawingml/2006/table">
            <a:tbl>
              <a:tblPr/>
              <a:tblGrid>
                <a:gridCol w="2473325">
                  <a:extLst>
                    <a:ext uri="{9D8B030D-6E8A-4147-A177-3AD203B41FA5}">
                      <a16:colId xmlns:a16="http://schemas.microsoft.com/office/drawing/2014/main" val="20000"/>
                    </a:ext>
                  </a:extLst>
                </a:gridCol>
                <a:gridCol w="2473325">
                  <a:extLst>
                    <a:ext uri="{9D8B030D-6E8A-4147-A177-3AD203B41FA5}">
                      <a16:colId xmlns:a16="http://schemas.microsoft.com/office/drawing/2014/main" val="20001"/>
                    </a:ext>
                  </a:extLst>
                </a:gridCol>
                <a:gridCol w="2471738">
                  <a:extLst>
                    <a:ext uri="{9D8B030D-6E8A-4147-A177-3AD203B41FA5}">
                      <a16:colId xmlns:a16="http://schemas.microsoft.com/office/drawing/2014/main" val="20002"/>
                    </a:ext>
                  </a:extLst>
                </a:gridCol>
              </a:tblGrid>
              <a:tr h="1243013">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000" b="1" i="0" u="none" strike="noStrike" cap="none" normalizeH="0" baseline="0" dirty="0">
                          <a:ln>
                            <a:noFill/>
                          </a:ln>
                          <a:solidFill>
                            <a:schemeClr val="tx1"/>
                          </a:solidFill>
                          <a:effectLst/>
                          <a:latin typeface="Arial" panose="020B0604020202020204" pitchFamily="34" charset="0"/>
                        </a:rPr>
                        <a:t>Land</a:t>
                      </a:r>
                    </a:p>
                  </a:txBody>
                  <a:tcPr marL="90000" marR="90000" marT="46800" marB="46800"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000" b="1" i="0" u="none" strike="noStrike" cap="none" normalizeH="0" baseline="0">
                          <a:ln>
                            <a:noFill/>
                          </a:ln>
                          <a:solidFill>
                            <a:schemeClr val="tx1"/>
                          </a:solidFill>
                          <a:effectLst/>
                          <a:latin typeface="Arial" panose="020B0604020202020204" pitchFamily="34" charset="0"/>
                        </a:rPr>
                        <a:t>Psychiater</a:t>
                      </a:r>
                      <a:br>
                        <a:rPr kumimoji="0" lang="de-CH" altLang="de-DE" sz="2000" b="1" i="0" u="none" strike="noStrike" cap="none" normalizeH="0" baseline="0">
                          <a:ln>
                            <a:noFill/>
                          </a:ln>
                          <a:solidFill>
                            <a:schemeClr val="tx1"/>
                          </a:solidFill>
                          <a:effectLst/>
                          <a:latin typeface="Arial" panose="020B0604020202020204" pitchFamily="34" charset="0"/>
                        </a:rPr>
                      </a:br>
                      <a:r>
                        <a:rPr kumimoji="0" lang="de-CH" altLang="de-DE" sz="2000" b="1" i="0" u="none" strike="noStrike" cap="none" normalizeH="0" baseline="0">
                          <a:ln>
                            <a:noFill/>
                          </a:ln>
                          <a:solidFill>
                            <a:schemeClr val="tx1"/>
                          </a:solidFill>
                          <a:effectLst/>
                          <a:latin typeface="Arial" panose="020B0604020202020204" pitchFamily="34" charset="0"/>
                        </a:rPr>
                        <a:t>pro 1 Million</a:t>
                      </a:r>
                      <a:br>
                        <a:rPr kumimoji="0" lang="de-CH" altLang="de-DE" sz="2000" b="1" i="0" u="none" strike="noStrike" cap="none" normalizeH="0" baseline="0">
                          <a:ln>
                            <a:noFill/>
                          </a:ln>
                          <a:solidFill>
                            <a:schemeClr val="tx1"/>
                          </a:solidFill>
                          <a:effectLst/>
                          <a:latin typeface="Arial" panose="020B0604020202020204" pitchFamily="34" charset="0"/>
                        </a:rPr>
                      </a:br>
                      <a:r>
                        <a:rPr kumimoji="0" lang="de-CH" altLang="de-DE" sz="2000" b="1" i="0" u="none" strike="noStrike" cap="none" normalizeH="0" baseline="0">
                          <a:ln>
                            <a:noFill/>
                          </a:ln>
                          <a:solidFill>
                            <a:schemeClr val="tx1"/>
                          </a:solidFill>
                          <a:effectLst/>
                          <a:latin typeface="Arial" panose="020B0604020202020204" pitchFamily="34" charset="0"/>
                        </a:rPr>
                        <a:t>Einwohner</a:t>
                      </a:r>
                    </a:p>
                  </a:txBody>
                  <a:tcPr marL="90000" marR="90000" marT="46800" marB="46800"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000" b="1" i="0" u="none" strike="noStrike" cap="none" normalizeH="0" baseline="0">
                          <a:ln>
                            <a:noFill/>
                          </a:ln>
                          <a:solidFill>
                            <a:schemeClr val="tx1"/>
                          </a:solidFill>
                          <a:effectLst/>
                          <a:latin typeface="Arial" panose="020B0604020202020204" pitchFamily="34" charset="0"/>
                        </a:rPr>
                        <a:t>Arbeitslosigkeit</a:t>
                      </a:r>
                    </a:p>
                  </a:txBody>
                  <a:tcPr marL="90000" marR="90000" marT="46800" marB="46800"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8400">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800" b="0" i="0" u="none" strike="noStrike" cap="none" normalizeH="0" baseline="0">
                          <a:ln>
                            <a:noFill/>
                          </a:ln>
                          <a:solidFill>
                            <a:schemeClr val="tx1"/>
                          </a:solidFill>
                          <a:effectLst/>
                          <a:latin typeface="Arial" panose="020B0604020202020204" pitchFamily="34" charset="0"/>
                        </a:rPr>
                        <a:t>Schweiz</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800" b="0" i="0" u="none" strike="noStrike" cap="none" normalizeH="0" baseline="0">
                          <a:ln>
                            <a:noFill/>
                          </a:ln>
                          <a:solidFill>
                            <a:schemeClr val="tx1"/>
                          </a:solidFill>
                          <a:effectLst/>
                          <a:latin typeface="Arial" panose="020B0604020202020204" pitchFamily="34" charset="0"/>
                        </a:rPr>
                        <a:t>300</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800" b="0" i="0" u="none" strike="noStrike" cap="none" normalizeH="0" baseline="0">
                          <a:ln>
                            <a:noFill/>
                          </a:ln>
                          <a:solidFill>
                            <a:schemeClr val="tx1"/>
                          </a:solidFill>
                          <a:effectLst/>
                          <a:latin typeface="Arial" panose="020B0604020202020204" pitchFamily="34" charset="0"/>
                        </a:rPr>
                        <a:t>4 %</a:t>
                      </a:r>
                    </a:p>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2800" b="0" i="0" u="none" strike="noStrike" cap="none" normalizeH="0" baseline="0">
                        <a:ln>
                          <a:noFill/>
                        </a:ln>
                        <a:solidFill>
                          <a:schemeClr val="tx1"/>
                        </a:solidFill>
                        <a:effectLst/>
                        <a:latin typeface="Arial" panose="020B0604020202020204" pitchFamily="34" charset="0"/>
                      </a:endParaRP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1166813">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800" b="0" i="0" u="none" strike="noStrike" cap="none" normalizeH="0" baseline="0">
                          <a:ln>
                            <a:noFill/>
                          </a:ln>
                          <a:solidFill>
                            <a:schemeClr val="tx1"/>
                          </a:solidFill>
                          <a:effectLst/>
                          <a:latin typeface="Arial" panose="020B0604020202020204" pitchFamily="34" charset="0"/>
                        </a:rPr>
                        <a:t>Argentinien</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800" b="0" i="0" u="none" strike="noStrike" cap="none" normalizeH="0" baseline="0" dirty="0">
                          <a:ln>
                            <a:noFill/>
                          </a:ln>
                          <a:solidFill>
                            <a:schemeClr val="tx1"/>
                          </a:solidFill>
                          <a:effectLst/>
                          <a:latin typeface="Arial" panose="020B0604020202020204" pitchFamily="34" charset="0"/>
                        </a:rPr>
                        <a:t>500</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800" b="0" i="0" u="none" strike="noStrike" cap="none" normalizeH="0" baseline="0">
                          <a:ln>
                            <a:noFill/>
                          </a:ln>
                          <a:solidFill>
                            <a:schemeClr val="tx1"/>
                          </a:solidFill>
                          <a:effectLst/>
                          <a:latin typeface="Arial" panose="020B0604020202020204" pitchFamily="34" charset="0"/>
                        </a:rPr>
                        <a:t>21 %</a:t>
                      </a:r>
                    </a:p>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2800" b="0" i="0" u="none" strike="noStrike" cap="none" normalizeH="0" baseline="0">
                        <a:ln>
                          <a:noFill/>
                        </a:ln>
                        <a:solidFill>
                          <a:schemeClr val="tx1"/>
                        </a:solidFill>
                        <a:effectLst/>
                        <a:latin typeface="Arial" panose="020B0604020202020204" pitchFamily="34" charset="0"/>
                      </a:endParaRP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2"/>
                  </a:ext>
                </a:extLst>
              </a:tr>
              <a:tr h="1166813">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800" b="0" i="0" u="none" strike="noStrike" cap="none" normalizeH="0" baseline="0">
                          <a:ln>
                            <a:noFill/>
                          </a:ln>
                          <a:solidFill>
                            <a:schemeClr val="tx1"/>
                          </a:solidFill>
                          <a:effectLst/>
                          <a:latin typeface="Arial" panose="020B0604020202020204" pitchFamily="34" charset="0"/>
                        </a:rPr>
                        <a:t>Papua-Neuguinea</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800" b="0" i="0" u="none" strike="noStrike" cap="none" normalizeH="0" baseline="0">
                          <a:ln>
                            <a:noFill/>
                          </a:ln>
                          <a:solidFill>
                            <a:schemeClr val="tx1"/>
                          </a:solidFill>
                          <a:effectLst/>
                          <a:latin typeface="Arial" panose="020B0604020202020204" pitchFamily="34" charset="0"/>
                        </a:rPr>
                        <a:t>1</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800" b="0" i="0" u="none" strike="noStrike" cap="none" normalizeH="0" baseline="0">
                          <a:ln>
                            <a:noFill/>
                          </a:ln>
                          <a:solidFill>
                            <a:schemeClr val="tx1"/>
                          </a:solidFill>
                          <a:effectLst/>
                          <a:latin typeface="Arial" panose="020B0604020202020204" pitchFamily="34" charset="0"/>
                        </a:rPr>
                        <a:t>70 %</a:t>
                      </a:r>
                    </a:p>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2800" b="0" i="0" u="none" strike="noStrike" cap="none" normalizeH="0" baseline="0">
                        <a:ln>
                          <a:noFill/>
                        </a:ln>
                        <a:solidFill>
                          <a:schemeClr val="tx1"/>
                        </a:solidFill>
                        <a:effectLst/>
                        <a:latin typeface="Arial" panose="020B0604020202020204" pitchFamily="34" charset="0"/>
                      </a:endParaRP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bl>
          </a:graphicData>
        </a:graphic>
      </p:graphicFrame>
      <p:sp>
        <p:nvSpPr>
          <p:cNvPr id="125981" name="Oval 29"/>
          <p:cNvSpPr>
            <a:spLocks noChangeArrowheads="1"/>
          </p:cNvSpPr>
          <p:nvPr/>
        </p:nvSpPr>
        <p:spPr bwMode="auto">
          <a:xfrm>
            <a:off x="4000501" y="3781755"/>
            <a:ext cx="1293813" cy="704190"/>
          </a:xfrm>
          <a:prstGeom prst="ellipse">
            <a:avLst/>
          </a:prstGeom>
          <a:noFill/>
          <a:ln w="57150" algn="ctr">
            <a:solidFill>
              <a:srgbClr val="FF3300"/>
            </a:solidFill>
            <a:round/>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CH"/>
          </a:p>
        </p:txBody>
      </p:sp>
      <p:sp>
        <p:nvSpPr>
          <p:cNvPr id="125982" name="Oval 30"/>
          <p:cNvSpPr>
            <a:spLocks noChangeArrowheads="1"/>
          </p:cNvSpPr>
          <p:nvPr/>
        </p:nvSpPr>
        <p:spPr bwMode="auto">
          <a:xfrm>
            <a:off x="6553201" y="4981905"/>
            <a:ext cx="1293813" cy="704190"/>
          </a:xfrm>
          <a:prstGeom prst="ellipse">
            <a:avLst/>
          </a:prstGeom>
          <a:noFill/>
          <a:ln w="57150" algn="ctr">
            <a:solidFill>
              <a:srgbClr val="FF3300"/>
            </a:solidFill>
            <a:round/>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CH"/>
          </a:p>
        </p:txBody>
      </p:sp>
      <p:sp>
        <p:nvSpPr>
          <p:cNvPr id="125983" name="Oval 31"/>
          <p:cNvSpPr>
            <a:spLocks noChangeArrowheads="1"/>
          </p:cNvSpPr>
          <p:nvPr/>
        </p:nvSpPr>
        <p:spPr bwMode="auto">
          <a:xfrm>
            <a:off x="6584951" y="2702255"/>
            <a:ext cx="1293813" cy="704190"/>
          </a:xfrm>
          <a:prstGeom prst="ellipse">
            <a:avLst/>
          </a:prstGeom>
          <a:noFill/>
          <a:ln w="57150" algn="ctr">
            <a:solidFill>
              <a:srgbClr val="6699FF"/>
            </a:solidFill>
            <a:round/>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CH"/>
          </a:p>
        </p:txBody>
      </p:sp>
      <p:sp>
        <p:nvSpPr>
          <p:cNvPr id="125984" name="Oval 32"/>
          <p:cNvSpPr>
            <a:spLocks noChangeArrowheads="1"/>
          </p:cNvSpPr>
          <p:nvPr/>
        </p:nvSpPr>
        <p:spPr bwMode="auto">
          <a:xfrm>
            <a:off x="3995738" y="4989843"/>
            <a:ext cx="1293812" cy="704190"/>
          </a:xfrm>
          <a:prstGeom prst="ellipse">
            <a:avLst/>
          </a:prstGeom>
          <a:noFill/>
          <a:ln w="57150" algn="ctr">
            <a:solidFill>
              <a:srgbClr val="6699FF"/>
            </a:solidFill>
            <a:round/>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CH"/>
          </a:p>
        </p:txBody>
      </p:sp>
    </p:spTree>
    <p:extLst>
      <p:ext uri="{BB962C8B-B14F-4D97-AF65-F5344CB8AC3E}">
        <p14:creationId xmlns:p14="http://schemas.microsoft.com/office/powerpoint/2010/main" val="245632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a:bodyPr>
          <a:lstStyle/>
          <a:p>
            <a:r>
              <a:rPr lang="de-CH" altLang="de-DE"/>
              <a:t>Traditionelle vs. moderne Kulturen</a:t>
            </a:r>
          </a:p>
        </p:txBody>
      </p:sp>
      <p:graphicFrame>
        <p:nvGraphicFramePr>
          <p:cNvPr id="109805" name="Group 237"/>
          <p:cNvGraphicFramePr>
            <a:graphicFrameLocks noGrp="1"/>
          </p:cNvGraphicFramePr>
          <p:nvPr>
            <p:ph type="tbl" idx="1"/>
          </p:nvPr>
        </p:nvGraphicFramePr>
        <p:xfrm>
          <a:off x="1714500" y="1341439"/>
          <a:ext cx="7753350" cy="5000625"/>
        </p:xfrm>
        <a:graphic>
          <a:graphicData uri="http://schemas.openxmlformats.org/drawingml/2006/table">
            <a:tbl>
              <a:tblPr/>
              <a:tblGrid>
                <a:gridCol w="3576638">
                  <a:extLst>
                    <a:ext uri="{9D8B030D-6E8A-4147-A177-3AD203B41FA5}">
                      <a16:colId xmlns:a16="http://schemas.microsoft.com/office/drawing/2014/main" val="20000"/>
                    </a:ext>
                  </a:extLst>
                </a:gridCol>
                <a:gridCol w="288925">
                  <a:extLst>
                    <a:ext uri="{9D8B030D-6E8A-4147-A177-3AD203B41FA5}">
                      <a16:colId xmlns:a16="http://schemas.microsoft.com/office/drawing/2014/main" val="20001"/>
                    </a:ext>
                  </a:extLst>
                </a:gridCol>
                <a:gridCol w="3887787">
                  <a:extLst>
                    <a:ext uri="{9D8B030D-6E8A-4147-A177-3AD203B41FA5}">
                      <a16:colId xmlns:a16="http://schemas.microsoft.com/office/drawing/2014/main" val="20002"/>
                    </a:ext>
                  </a:extLst>
                </a:gridCol>
              </a:tblGrid>
              <a:tr h="431800">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800" b="1" i="1" u="none" strike="noStrike" cap="none" normalizeH="0" baseline="0">
                          <a:ln>
                            <a:noFill/>
                          </a:ln>
                          <a:solidFill>
                            <a:schemeClr val="tx1"/>
                          </a:solidFill>
                          <a:effectLst/>
                          <a:latin typeface="Times New Roman" panose="02020603050405020304" pitchFamily="18" charset="0"/>
                        </a:rPr>
                        <a:t>Tradtionell</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2800" b="1" i="1" u="none" strike="noStrike" cap="none" normalizeH="0" baseline="0">
                        <a:ln>
                          <a:noFill/>
                        </a:ln>
                        <a:solidFill>
                          <a:schemeClr val="tx1"/>
                        </a:solidFill>
                        <a:effectLst/>
                        <a:latin typeface="Times New Roman" panose="02020603050405020304" pitchFamily="18"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2800" b="1" i="1" u="none" strike="noStrike" cap="none" normalizeH="0" baseline="0">
                          <a:ln>
                            <a:noFill/>
                          </a:ln>
                          <a:solidFill>
                            <a:schemeClr val="tx1"/>
                          </a:solidFill>
                          <a:effectLst/>
                          <a:latin typeface="Times New Roman" panose="02020603050405020304" pitchFamily="18" charset="0"/>
                        </a:rPr>
                        <a:t>Modern</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549275">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Gruppen-orientiert</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1800" b="0" i="0" u="none" strike="noStrike" cap="none" normalizeH="0" baseline="0">
                        <a:ln>
                          <a:noFill/>
                        </a:ln>
                        <a:solidFill>
                          <a:schemeClr val="tx1"/>
                        </a:solidFill>
                        <a:effectLst/>
                        <a:latin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Individuum-orientiert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49275">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Erweiterte Familie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1800" b="0" i="0" u="none" strike="noStrike" cap="none" normalizeH="0" baseline="0">
                        <a:ln>
                          <a:noFill/>
                        </a:ln>
                        <a:solidFill>
                          <a:schemeClr val="tx1"/>
                        </a:solidFill>
                        <a:effectLst/>
                        <a:latin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Kernfamilie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49275">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Einkommen abhängig von Stammes / Familienbeziehung</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1800" b="0" i="0" u="none" strike="noStrike" cap="none" normalizeH="0" baseline="0">
                        <a:ln>
                          <a:noFill/>
                        </a:ln>
                        <a:solidFill>
                          <a:schemeClr val="tx1"/>
                        </a:solidFill>
                        <a:effectLst/>
                        <a:latin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Einkommen unabhängig von Familie / Stamm. </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9275">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Status nach Alter und Familienposition</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1800" b="0" i="0" u="none" strike="noStrike" cap="none" normalizeH="0" baseline="0">
                        <a:ln>
                          <a:noFill/>
                        </a:ln>
                        <a:solidFill>
                          <a:schemeClr val="tx1"/>
                        </a:solidFill>
                        <a:effectLst/>
                        <a:latin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Status durch eigene Anstrengung</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49275">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Arrangierte Ehe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1800" b="0" i="0" u="none" strike="noStrike" cap="none" normalizeH="0" baseline="0">
                        <a:ln>
                          <a:noFill/>
                        </a:ln>
                        <a:solidFill>
                          <a:schemeClr val="tx1"/>
                        </a:solidFill>
                        <a:effectLst/>
                        <a:latin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Freie Partnerwahl, „Liebe“</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49275">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Individuum kann durch andere ersetzt werden, die seine Rolle übernehmen</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1800" b="0" i="0" u="none" strike="noStrike" cap="none" normalizeH="0" baseline="0">
                        <a:ln>
                          <a:noFill/>
                        </a:ln>
                        <a:solidFill>
                          <a:schemeClr val="tx1"/>
                        </a:solidFill>
                        <a:effectLst/>
                        <a:latin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Individuum ist einzigartig und unersetzlich.</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49275">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Vorgeschriebenes Rollenverhalten im Stamm.</a:t>
                      </a: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1800" b="0" i="0" u="none" strike="noStrike" cap="none" normalizeH="0" baseline="0">
                        <a:ln>
                          <a:noFill/>
                        </a:ln>
                        <a:solidFill>
                          <a:schemeClr val="tx1"/>
                        </a:solidFill>
                        <a:effectLst/>
                        <a:latin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800" b="0" i="0" u="none" strike="noStrike" cap="none" normalizeH="0" baseline="0">
                          <a:ln>
                            <a:noFill/>
                          </a:ln>
                          <a:solidFill>
                            <a:schemeClr val="tx1"/>
                          </a:solidFill>
                          <a:effectLst/>
                          <a:latin typeface="Arial" panose="020B0604020202020204" pitchFamily="34" charset="0"/>
                        </a:rPr>
                        <a:t>Grosse Variation des Verhaltens, auch in der Verwandtschaft.</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8159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de-CH" altLang="de-DE"/>
              <a:t>Depressives Kernsyndrom</a:t>
            </a:r>
          </a:p>
        </p:txBody>
      </p:sp>
      <p:sp>
        <p:nvSpPr>
          <p:cNvPr id="117763" name="Rectangle 3"/>
          <p:cNvSpPr>
            <a:spLocks noGrp="1" noChangeArrowheads="1"/>
          </p:cNvSpPr>
          <p:nvPr>
            <p:ph idx="1"/>
          </p:nvPr>
        </p:nvSpPr>
        <p:spPr>
          <a:noFill/>
        </p:spPr>
        <p:txBody>
          <a:bodyPr>
            <a:normAutofit lnSpcReduction="10000"/>
          </a:bodyPr>
          <a:lstStyle/>
          <a:p>
            <a:pPr lvl="1">
              <a:lnSpc>
                <a:spcPct val="90000"/>
              </a:lnSpc>
            </a:pPr>
            <a:r>
              <a:rPr lang="en-US" altLang="de-DE" sz="2000"/>
              <a:t>Universale Gemeinsamkeiten (nach einer WHO-Studie in Kanada, Iran, Japan und der Schweiz 1983)</a:t>
            </a:r>
            <a:br>
              <a:rPr lang="en-US" altLang="de-DE" sz="2000"/>
            </a:br>
            <a:endParaRPr lang="en-US" altLang="de-DE" sz="2000"/>
          </a:p>
          <a:p>
            <a:pPr>
              <a:lnSpc>
                <a:spcPct val="90000"/>
              </a:lnSpc>
            </a:pPr>
            <a:r>
              <a:rPr lang="en-US" altLang="de-DE" sz="2400"/>
              <a:t>deutliche Stimmungsveränderung</a:t>
            </a:r>
          </a:p>
          <a:p>
            <a:pPr>
              <a:lnSpc>
                <a:spcPct val="90000"/>
              </a:lnSpc>
            </a:pPr>
            <a:r>
              <a:rPr lang="en-US" altLang="de-DE" sz="2400"/>
              <a:t>Verminderung von Interesse und Initiative</a:t>
            </a:r>
          </a:p>
          <a:p>
            <a:pPr>
              <a:lnSpc>
                <a:spcPct val="90000"/>
              </a:lnSpc>
            </a:pPr>
            <a:r>
              <a:rPr lang="en-US" altLang="de-DE" sz="2400"/>
              <a:t>Verlust von Lebensfreude</a:t>
            </a:r>
          </a:p>
          <a:p>
            <a:pPr>
              <a:lnSpc>
                <a:spcPct val="90000"/>
              </a:lnSpc>
            </a:pPr>
            <a:r>
              <a:rPr lang="en-US" altLang="de-DE" sz="2400"/>
              <a:t>Schlafstörungen</a:t>
            </a:r>
          </a:p>
          <a:p>
            <a:pPr>
              <a:lnSpc>
                <a:spcPct val="90000"/>
              </a:lnSpc>
            </a:pPr>
            <a:r>
              <a:rPr lang="en-US" altLang="de-DE" sz="2400"/>
              <a:t>Energieverlust / Erschöpfung</a:t>
            </a:r>
          </a:p>
          <a:p>
            <a:pPr>
              <a:lnSpc>
                <a:spcPct val="90000"/>
              </a:lnSpc>
            </a:pPr>
            <a:r>
              <a:rPr lang="en-US" altLang="de-DE" sz="2400"/>
              <a:t>Konzentrations- und Merkfähigkeitsprobleme</a:t>
            </a:r>
          </a:p>
          <a:p>
            <a:pPr>
              <a:lnSpc>
                <a:spcPct val="90000"/>
              </a:lnSpc>
            </a:pPr>
            <a:r>
              <a:rPr lang="en-US" altLang="de-DE" sz="2400"/>
              <a:t>Minderwertigkeitsgefühle und Selbstwertprobleme</a:t>
            </a:r>
          </a:p>
          <a:p>
            <a:pPr>
              <a:lnSpc>
                <a:spcPct val="90000"/>
              </a:lnSpc>
            </a:pPr>
            <a:r>
              <a:rPr lang="en-US" altLang="de-DE" sz="2400"/>
              <a:t>Verlust von Appetit und Libido</a:t>
            </a:r>
          </a:p>
        </p:txBody>
      </p:sp>
    </p:spTree>
    <p:extLst>
      <p:ext uri="{BB962C8B-B14F-4D97-AF65-F5344CB8AC3E}">
        <p14:creationId xmlns:p14="http://schemas.microsoft.com/office/powerpoint/2010/main" val="4164389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r>
              <a:rPr lang="de-DE" altLang="de-DE"/>
              <a:t>Synonyme für depressives Erleben</a:t>
            </a:r>
          </a:p>
        </p:txBody>
      </p:sp>
      <p:sp>
        <p:nvSpPr>
          <p:cNvPr id="83972" name="Rectangle 4"/>
          <p:cNvSpPr>
            <a:spLocks noChangeArrowheads="1"/>
          </p:cNvSpPr>
          <p:nvPr/>
        </p:nvSpPr>
        <p:spPr bwMode="auto">
          <a:xfrm>
            <a:off x="6588126" y="5276850"/>
            <a:ext cx="28797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Ecuador</a:t>
            </a:r>
          </a:p>
        </p:txBody>
      </p:sp>
      <p:sp>
        <p:nvSpPr>
          <p:cNvPr id="83973" name="Rectangle 5"/>
          <p:cNvSpPr>
            <a:spLocks noChangeArrowheads="1"/>
          </p:cNvSpPr>
          <p:nvPr/>
        </p:nvSpPr>
        <p:spPr bwMode="auto">
          <a:xfrm>
            <a:off x="1714501" y="5276850"/>
            <a:ext cx="48736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pena (loss of hope)</a:t>
            </a:r>
          </a:p>
        </p:txBody>
      </p:sp>
      <p:sp>
        <p:nvSpPr>
          <p:cNvPr id="83974" name="Rectangle 6"/>
          <p:cNvSpPr>
            <a:spLocks noChangeArrowheads="1"/>
          </p:cNvSpPr>
          <p:nvPr/>
        </p:nvSpPr>
        <p:spPr bwMode="auto">
          <a:xfrm>
            <a:off x="6588126" y="4819650"/>
            <a:ext cx="28797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Peru</a:t>
            </a:r>
          </a:p>
        </p:txBody>
      </p:sp>
      <p:sp>
        <p:nvSpPr>
          <p:cNvPr id="83975" name="Rectangle 7"/>
          <p:cNvSpPr>
            <a:spLocks noChangeArrowheads="1"/>
          </p:cNvSpPr>
          <p:nvPr/>
        </p:nvSpPr>
        <p:spPr bwMode="auto">
          <a:xfrm>
            <a:off x="1714501" y="4819650"/>
            <a:ext cx="48736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Nervios</a:t>
            </a:r>
          </a:p>
        </p:txBody>
      </p:sp>
      <p:sp>
        <p:nvSpPr>
          <p:cNvPr id="83976" name="Rectangle 8"/>
          <p:cNvSpPr>
            <a:spLocks noChangeArrowheads="1"/>
          </p:cNvSpPr>
          <p:nvPr/>
        </p:nvSpPr>
        <p:spPr bwMode="auto">
          <a:xfrm>
            <a:off x="6588126" y="4362450"/>
            <a:ext cx="28797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Papua Neuguinea</a:t>
            </a:r>
          </a:p>
        </p:txBody>
      </p:sp>
      <p:sp>
        <p:nvSpPr>
          <p:cNvPr id="83977" name="Rectangle 9"/>
          <p:cNvSpPr>
            <a:spLocks noChangeArrowheads="1"/>
          </p:cNvSpPr>
          <p:nvPr/>
        </p:nvSpPr>
        <p:spPr bwMode="auto">
          <a:xfrm>
            <a:off x="1714501" y="4362450"/>
            <a:ext cx="48736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bel hevi (schwerer Bauch / Herz)</a:t>
            </a:r>
          </a:p>
        </p:txBody>
      </p:sp>
      <p:sp>
        <p:nvSpPr>
          <p:cNvPr id="83978" name="Rectangle 10"/>
          <p:cNvSpPr>
            <a:spLocks noChangeArrowheads="1"/>
          </p:cNvSpPr>
          <p:nvPr/>
        </p:nvSpPr>
        <p:spPr bwMode="auto">
          <a:xfrm>
            <a:off x="6588126" y="3905250"/>
            <a:ext cx="28797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Punjab</a:t>
            </a:r>
          </a:p>
        </p:txBody>
      </p:sp>
      <p:sp>
        <p:nvSpPr>
          <p:cNvPr id="83979" name="Rectangle 11"/>
          <p:cNvSpPr>
            <a:spLocks noChangeArrowheads="1"/>
          </p:cNvSpPr>
          <p:nvPr/>
        </p:nvSpPr>
        <p:spPr bwMode="auto">
          <a:xfrm>
            <a:off x="1714501" y="3905250"/>
            <a:ext cx="48736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sinking heart</a:t>
            </a:r>
          </a:p>
        </p:txBody>
      </p:sp>
      <p:sp>
        <p:nvSpPr>
          <p:cNvPr id="83980" name="Rectangle 12"/>
          <p:cNvSpPr>
            <a:spLocks noChangeArrowheads="1"/>
          </p:cNvSpPr>
          <p:nvPr/>
        </p:nvSpPr>
        <p:spPr bwMode="auto">
          <a:xfrm>
            <a:off x="6588126" y="3448050"/>
            <a:ext cx="28797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Botswana</a:t>
            </a:r>
          </a:p>
        </p:txBody>
      </p:sp>
      <p:sp>
        <p:nvSpPr>
          <p:cNvPr id="83981" name="Rectangle 13"/>
          <p:cNvSpPr>
            <a:spLocks noChangeArrowheads="1"/>
          </p:cNvSpPr>
          <p:nvPr/>
        </p:nvSpPr>
        <p:spPr bwMode="auto">
          <a:xfrm>
            <a:off x="1714501" y="3448050"/>
            <a:ext cx="48736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pelo y tata (heart too much)</a:t>
            </a:r>
          </a:p>
        </p:txBody>
      </p:sp>
      <p:sp>
        <p:nvSpPr>
          <p:cNvPr id="83982" name="Rectangle 14"/>
          <p:cNvSpPr>
            <a:spLocks noChangeArrowheads="1"/>
          </p:cNvSpPr>
          <p:nvPr/>
        </p:nvSpPr>
        <p:spPr bwMode="auto">
          <a:xfrm>
            <a:off x="6588126" y="2990850"/>
            <a:ext cx="28797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Indien</a:t>
            </a:r>
          </a:p>
        </p:txBody>
      </p:sp>
      <p:sp>
        <p:nvSpPr>
          <p:cNvPr id="83983" name="Rectangle 15"/>
          <p:cNvSpPr>
            <a:spLocks noChangeArrowheads="1"/>
          </p:cNvSpPr>
          <p:nvPr/>
        </p:nvSpPr>
        <p:spPr bwMode="auto">
          <a:xfrm>
            <a:off x="1714501" y="2990850"/>
            <a:ext cx="48736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ghabrahat (Angst)</a:t>
            </a:r>
          </a:p>
        </p:txBody>
      </p:sp>
      <p:sp>
        <p:nvSpPr>
          <p:cNvPr id="83984" name="Rectangle 16"/>
          <p:cNvSpPr>
            <a:spLocks noChangeArrowheads="1"/>
          </p:cNvSpPr>
          <p:nvPr/>
        </p:nvSpPr>
        <p:spPr bwMode="auto">
          <a:xfrm>
            <a:off x="6588126" y="2533650"/>
            <a:ext cx="28797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Korea</a:t>
            </a:r>
          </a:p>
        </p:txBody>
      </p:sp>
      <p:sp>
        <p:nvSpPr>
          <p:cNvPr id="83985" name="Rectangle 17"/>
          <p:cNvSpPr>
            <a:spLocks noChangeArrowheads="1"/>
          </p:cNvSpPr>
          <p:nvPr/>
        </p:nvSpPr>
        <p:spPr bwMode="auto">
          <a:xfrm>
            <a:off x="1714501" y="2533650"/>
            <a:ext cx="48736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hwa-byung</a:t>
            </a:r>
          </a:p>
        </p:txBody>
      </p:sp>
      <p:sp>
        <p:nvSpPr>
          <p:cNvPr id="83986" name="Rectangle 18"/>
          <p:cNvSpPr>
            <a:spLocks noChangeArrowheads="1"/>
          </p:cNvSpPr>
          <p:nvPr/>
        </p:nvSpPr>
        <p:spPr bwMode="auto">
          <a:xfrm>
            <a:off x="6588126" y="2076450"/>
            <a:ext cx="28797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China</a:t>
            </a:r>
          </a:p>
        </p:txBody>
      </p:sp>
      <p:sp>
        <p:nvSpPr>
          <p:cNvPr id="83987" name="Rectangle 19"/>
          <p:cNvSpPr>
            <a:spLocks noChangeArrowheads="1"/>
          </p:cNvSpPr>
          <p:nvPr/>
        </p:nvSpPr>
        <p:spPr bwMode="auto">
          <a:xfrm>
            <a:off x="1714501" y="2076450"/>
            <a:ext cx="48736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shenjing shuairuo (Neurasthenie)</a:t>
            </a:r>
          </a:p>
        </p:txBody>
      </p:sp>
      <p:sp>
        <p:nvSpPr>
          <p:cNvPr id="83988" name="Rectangle 20"/>
          <p:cNvSpPr>
            <a:spLocks noChangeArrowheads="1"/>
          </p:cNvSpPr>
          <p:nvPr/>
        </p:nvSpPr>
        <p:spPr bwMode="auto">
          <a:xfrm>
            <a:off x="6588126" y="1619250"/>
            <a:ext cx="28797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Zimbabwe</a:t>
            </a:r>
          </a:p>
        </p:txBody>
      </p:sp>
      <p:sp>
        <p:nvSpPr>
          <p:cNvPr id="83989" name="Rectangle 21"/>
          <p:cNvSpPr>
            <a:spLocks noChangeArrowheads="1"/>
          </p:cNvSpPr>
          <p:nvPr/>
        </p:nvSpPr>
        <p:spPr bwMode="auto">
          <a:xfrm>
            <a:off x="1714501" y="1619250"/>
            <a:ext cx="48736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rgbClr val="990033"/>
              </a:buClr>
              <a:buChar char="§"/>
              <a:defRPr sz="2800">
                <a:solidFill>
                  <a:schemeClr val="tx1"/>
                </a:solidFill>
                <a:latin typeface="Times New Roman" panose="02020603050405020304" pitchFamily="18" charset="0"/>
              </a:defRPr>
            </a:lvl1pPr>
            <a:lvl2pPr>
              <a:spcBef>
                <a:spcPct val="20000"/>
              </a:spcBef>
              <a:buChar char="–"/>
              <a:defRPr sz="2400">
                <a:solidFill>
                  <a:schemeClr val="tx1"/>
                </a:solidFill>
                <a:latin typeface="Arial" panose="020B0604020202020204" pitchFamily="34" charset="0"/>
              </a:defRPr>
            </a:lvl2pPr>
            <a:lvl3pPr>
              <a:spcBef>
                <a:spcPct val="20000"/>
              </a:spcBef>
              <a:buChar char="•"/>
              <a:defRPr sz="2000">
                <a:solidFill>
                  <a:schemeClr val="tx1"/>
                </a:solidFill>
                <a:latin typeface="Times New Roman" panose="02020603050405020304" pitchFamily="18" charset="0"/>
              </a:defRPr>
            </a:lvl3pPr>
            <a:lvl4pPr>
              <a:spcBef>
                <a:spcPct val="20000"/>
              </a:spcBef>
              <a:buChar char="–"/>
              <a:defRPr>
                <a:solidFill>
                  <a:schemeClr val="tx1"/>
                </a:solidFill>
                <a:latin typeface="Arial" panose="020B0604020202020204" pitchFamily="34" charset="0"/>
              </a:defRPr>
            </a:lvl4pPr>
            <a:lvl5pPr>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nSpc>
                <a:spcPct val="100000"/>
              </a:lnSpc>
              <a:buSzTx/>
              <a:buFont typeface="Wingdings" panose="05000000000000000000" pitchFamily="2" charset="2"/>
              <a:buNone/>
            </a:pPr>
            <a:r>
              <a:rPr lang="de-DE" altLang="de-DE" sz="2400"/>
              <a:t>Kufungisisa (Thinking too much)</a:t>
            </a:r>
          </a:p>
        </p:txBody>
      </p:sp>
      <p:sp>
        <p:nvSpPr>
          <p:cNvPr id="83990" name="Line 22"/>
          <p:cNvSpPr>
            <a:spLocks noChangeShapeType="1"/>
          </p:cNvSpPr>
          <p:nvPr/>
        </p:nvSpPr>
        <p:spPr bwMode="auto">
          <a:xfrm>
            <a:off x="1714500" y="1619250"/>
            <a:ext cx="775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3991" name="Line 23"/>
          <p:cNvSpPr>
            <a:spLocks noChangeShapeType="1"/>
          </p:cNvSpPr>
          <p:nvPr/>
        </p:nvSpPr>
        <p:spPr bwMode="auto">
          <a:xfrm>
            <a:off x="1714501" y="5734050"/>
            <a:ext cx="48736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3992" name="Line 24"/>
          <p:cNvSpPr>
            <a:spLocks noChangeShapeType="1"/>
          </p:cNvSpPr>
          <p:nvPr/>
        </p:nvSpPr>
        <p:spPr bwMode="auto">
          <a:xfrm>
            <a:off x="1714500" y="16192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3993" name="Line 25"/>
          <p:cNvSpPr>
            <a:spLocks noChangeShapeType="1"/>
          </p:cNvSpPr>
          <p:nvPr/>
        </p:nvSpPr>
        <p:spPr bwMode="auto">
          <a:xfrm>
            <a:off x="9467850" y="16192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3994" name="Line 26"/>
          <p:cNvSpPr>
            <a:spLocks noChangeShapeType="1"/>
          </p:cNvSpPr>
          <p:nvPr/>
        </p:nvSpPr>
        <p:spPr bwMode="auto">
          <a:xfrm>
            <a:off x="1714500" y="20764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3995" name="Line 27"/>
          <p:cNvSpPr>
            <a:spLocks noChangeShapeType="1"/>
          </p:cNvSpPr>
          <p:nvPr/>
        </p:nvSpPr>
        <p:spPr bwMode="auto">
          <a:xfrm>
            <a:off x="9467850" y="20764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3996" name="Line 28"/>
          <p:cNvSpPr>
            <a:spLocks noChangeShapeType="1"/>
          </p:cNvSpPr>
          <p:nvPr/>
        </p:nvSpPr>
        <p:spPr bwMode="auto">
          <a:xfrm>
            <a:off x="1714500" y="25336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3997" name="Line 29"/>
          <p:cNvSpPr>
            <a:spLocks noChangeShapeType="1"/>
          </p:cNvSpPr>
          <p:nvPr/>
        </p:nvSpPr>
        <p:spPr bwMode="auto">
          <a:xfrm>
            <a:off x="9467850" y="25336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3998" name="Line 30"/>
          <p:cNvSpPr>
            <a:spLocks noChangeShapeType="1"/>
          </p:cNvSpPr>
          <p:nvPr/>
        </p:nvSpPr>
        <p:spPr bwMode="auto">
          <a:xfrm>
            <a:off x="1714500" y="29908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3999" name="Line 31"/>
          <p:cNvSpPr>
            <a:spLocks noChangeShapeType="1"/>
          </p:cNvSpPr>
          <p:nvPr/>
        </p:nvSpPr>
        <p:spPr bwMode="auto">
          <a:xfrm>
            <a:off x="9467850" y="29908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4000" name="Line 32"/>
          <p:cNvSpPr>
            <a:spLocks noChangeShapeType="1"/>
          </p:cNvSpPr>
          <p:nvPr/>
        </p:nvSpPr>
        <p:spPr bwMode="auto">
          <a:xfrm>
            <a:off x="1714500" y="34480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4001" name="Line 33"/>
          <p:cNvSpPr>
            <a:spLocks noChangeShapeType="1"/>
          </p:cNvSpPr>
          <p:nvPr/>
        </p:nvSpPr>
        <p:spPr bwMode="auto">
          <a:xfrm>
            <a:off x="9467850" y="34480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4002" name="Line 34"/>
          <p:cNvSpPr>
            <a:spLocks noChangeShapeType="1"/>
          </p:cNvSpPr>
          <p:nvPr/>
        </p:nvSpPr>
        <p:spPr bwMode="auto">
          <a:xfrm>
            <a:off x="1714500" y="39052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4003" name="Line 35"/>
          <p:cNvSpPr>
            <a:spLocks noChangeShapeType="1"/>
          </p:cNvSpPr>
          <p:nvPr/>
        </p:nvSpPr>
        <p:spPr bwMode="auto">
          <a:xfrm>
            <a:off x="9467850" y="39052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4004" name="Line 36"/>
          <p:cNvSpPr>
            <a:spLocks noChangeShapeType="1"/>
          </p:cNvSpPr>
          <p:nvPr/>
        </p:nvSpPr>
        <p:spPr bwMode="auto">
          <a:xfrm>
            <a:off x="1714500" y="43624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4005" name="Line 37"/>
          <p:cNvSpPr>
            <a:spLocks noChangeShapeType="1"/>
          </p:cNvSpPr>
          <p:nvPr/>
        </p:nvSpPr>
        <p:spPr bwMode="auto">
          <a:xfrm>
            <a:off x="9467850" y="43624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4006" name="Line 38"/>
          <p:cNvSpPr>
            <a:spLocks noChangeShapeType="1"/>
          </p:cNvSpPr>
          <p:nvPr/>
        </p:nvSpPr>
        <p:spPr bwMode="auto">
          <a:xfrm>
            <a:off x="1714500" y="48196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4007" name="Line 39"/>
          <p:cNvSpPr>
            <a:spLocks noChangeShapeType="1"/>
          </p:cNvSpPr>
          <p:nvPr/>
        </p:nvSpPr>
        <p:spPr bwMode="auto">
          <a:xfrm>
            <a:off x="9467850" y="48196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4008" name="Line 40"/>
          <p:cNvSpPr>
            <a:spLocks noChangeShapeType="1"/>
          </p:cNvSpPr>
          <p:nvPr/>
        </p:nvSpPr>
        <p:spPr bwMode="auto">
          <a:xfrm>
            <a:off x="1714500" y="52768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4009" name="Line 41"/>
          <p:cNvSpPr>
            <a:spLocks noChangeShapeType="1"/>
          </p:cNvSpPr>
          <p:nvPr/>
        </p:nvSpPr>
        <p:spPr bwMode="auto">
          <a:xfrm>
            <a:off x="9467850" y="5276850"/>
            <a:ext cx="0" cy="45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4010" name="Line 42"/>
          <p:cNvSpPr>
            <a:spLocks noChangeShapeType="1"/>
          </p:cNvSpPr>
          <p:nvPr/>
        </p:nvSpPr>
        <p:spPr bwMode="auto">
          <a:xfrm>
            <a:off x="6588126" y="5734050"/>
            <a:ext cx="28797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
        <p:nvSpPr>
          <p:cNvPr id="84011" name="Line 43"/>
          <p:cNvSpPr>
            <a:spLocks noChangeShapeType="1"/>
          </p:cNvSpPr>
          <p:nvPr/>
        </p:nvSpPr>
        <p:spPr bwMode="auto">
          <a:xfrm>
            <a:off x="1714500" y="2076450"/>
            <a:ext cx="775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84012" name="Line 44"/>
          <p:cNvSpPr>
            <a:spLocks noChangeShapeType="1"/>
          </p:cNvSpPr>
          <p:nvPr/>
        </p:nvSpPr>
        <p:spPr bwMode="auto">
          <a:xfrm>
            <a:off x="1714500" y="2533650"/>
            <a:ext cx="775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84013" name="Line 45"/>
          <p:cNvSpPr>
            <a:spLocks noChangeShapeType="1"/>
          </p:cNvSpPr>
          <p:nvPr/>
        </p:nvSpPr>
        <p:spPr bwMode="auto">
          <a:xfrm>
            <a:off x="1714500" y="2990850"/>
            <a:ext cx="775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84014" name="Line 46"/>
          <p:cNvSpPr>
            <a:spLocks noChangeShapeType="1"/>
          </p:cNvSpPr>
          <p:nvPr/>
        </p:nvSpPr>
        <p:spPr bwMode="auto">
          <a:xfrm>
            <a:off x="1714500" y="3448050"/>
            <a:ext cx="775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84015" name="Line 47"/>
          <p:cNvSpPr>
            <a:spLocks noChangeShapeType="1"/>
          </p:cNvSpPr>
          <p:nvPr/>
        </p:nvSpPr>
        <p:spPr bwMode="auto">
          <a:xfrm>
            <a:off x="1714500" y="3905250"/>
            <a:ext cx="775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84016" name="Line 48"/>
          <p:cNvSpPr>
            <a:spLocks noChangeShapeType="1"/>
          </p:cNvSpPr>
          <p:nvPr/>
        </p:nvSpPr>
        <p:spPr bwMode="auto">
          <a:xfrm>
            <a:off x="1714500" y="4362450"/>
            <a:ext cx="775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84017" name="Line 49"/>
          <p:cNvSpPr>
            <a:spLocks noChangeShapeType="1"/>
          </p:cNvSpPr>
          <p:nvPr/>
        </p:nvSpPr>
        <p:spPr bwMode="auto">
          <a:xfrm>
            <a:off x="1714500" y="4819650"/>
            <a:ext cx="775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84018" name="Line 50"/>
          <p:cNvSpPr>
            <a:spLocks noChangeShapeType="1"/>
          </p:cNvSpPr>
          <p:nvPr/>
        </p:nvSpPr>
        <p:spPr bwMode="auto">
          <a:xfrm>
            <a:off x="1714500" y="5276850"/>
            <a:ext cx="775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84019" name="Line 51"/>
          <p:cNvSpPr>
            <a:spLocks noChangeShapeType="1"/>
          </p:cNvSpPr>
          <p:nvPr/>
        </p:nvSpPr>
        <p:spPr bwMode="auto">
          <a:xfrm>
            <a:off x="1690688" y="5734050"/>
            <a:ext cx="77533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de-CH"/>
          </a:p>
        </p:txBody>
      </p:sp>
    </p:spTree>
    <p:extLst>
      <p:ext uri="{BB962C8B-B14F-4D97-AF65-F5344CB8AC3E}">
        <p14:creationId xmlns:p14="http://schemas.microsoft.com/office/powerpoint/2010/main" val="1150177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98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9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9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98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9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98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9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98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39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97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9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97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3975"/>
                                        </p:tgtEl>
                                        <p:attrNameLst>
                                          <p:attrName>style.visibility</p:attrName>
                                        </p:attrNameLst>
                                      </p:cBhvr>
                                      <p:to>
                                        <p:strVal val="visible"/>
                                      </p:to>
                                    </p:set>
                                    <p:anim calcmode="lin" valueType="num">
                                      <p:cBhvr additive="base">
                                        <p:cTn id="49" dur="500" fill="hold"/>
                                        <p:tgtEl>
                                          <p:spTgt spid="83975"/>
                                        </p:tgtEl>
                                        <p:attrNameLst>
                                          <p:attrName>ppt_x</p:attrName>
                                        </p:attrNameLst>
                                      </p:cBhvr>
                                      <p:tavLst>
                                        <p:tav tm="0">
                                          <p:val>
                                            <p:strVal val="#ppt_x"/>
                                          </p:val>
                                        </p:tav>
                                        <p:tav tm="100000">
                                          <p:val>
                                            <p:strVal val="#ppt_x"/>
                                          </p:val>
                                        </p:tav>
                                      </p:tavLst>
                                    </p:anim>
                                    <p:anim calcmode="lin" valueType="num">
                                      <p:cBhvr additive="base">
                                        <p:cTn id="50" dur="500" fill="hold"/>
                                        <p:tgtEl>
                                          <p:spTgt spid="8397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3974"/>
                                        </p:tgtEl>
                                        <p:attrNameLst>
                                          <p:attrName>style.visibility</p:attrName>
                                        </p:attrNameLst>
                                      </p:cBhvr>
                                      <p:to>
                                        <p:strVal val="visible"/>
                                      </p:to>
                                    </p:set>
                                    <p:anim calcmode="lin" valueType="num">
                                      <p:cBhvr additive="base">
                                        <p:cTn id="53" dur="500" fill="hold"/>
                                        <p:tgtEl>
                                          <p:spTgt spid="83974"/>
                                        </p:tgtEl>
                                        <p:attrNameLst>
                                          <p:attrName>ppt_x</p:attrName>
                                        </p:attrNameLst>
                                      </p:cBhvr>
                                      <p:tavLst>
                                        <p:tav tm="0">
                                          <p:val>
                                            <p:strVal val="#ppt_x"/>
                                          </p:val>
                                        </p:tav>
                                        <p:tav tm="100000">
                                          <p:val>
                                            <p:strVal val="#ppt_x"/>
                                          </p:val>
                                        </p:tav>
                                      </p:tavLst>
                                    </p:anim>
                                    <p:anim calcmode="lin" valueType="num">
                                      <p:cBhvr additive="base">
                                        <p:cTn id="54" dur="500" fill="hold"/>
                                        <p:tgtEl>
                                          <p:spTgt spid="83974"/>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39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3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3" grpId="0" animBg="1"/>
      <p:bldP spid="83974" grpId="0" animBg="1"/>
      <p:bldP spid="83975" grpId="0" animBg="1"/>
      <p:bldP spid="83976" grpId="0" animBg="1"/>
      <p:bldP spid="83977" grpId="0" animBg="1"/>
      <p:bldP spid="83978" grpId="0" animBg="1"/>
      <p:bldP spid="83979" grpId="0" animBg="1"/>
      <p:bldP spid="83980" grpId="0" animBg="1"/>
      <p:bldP spid="83981" grpId="0" animBg="1"/>
      <p:bldP spid="83982" grpId="0" animBg="1"/>
      <p:bldP spid="83983" grpId="0" animBg="1"/>
      <p:bldP spid="83984" grpId="0" animBg="1"/>
      <p:bldP spid="83985" grpId="0" animBg="1"/>
      <p:bldP spid="83986" grpId="0" animBg="1"/>
      <p:bldP spid="83987" grpId="0" animBg="1"/>
      <p:bldP spid="83988" grpId="0" animBg="1"/>
      <p:bldP spid="839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de-DE" altLang="de-DE"/>
              <a:t>Somatisierung als Ausdruck von Distress</a:t>
            </a:r>
          </a:p>
        </p:txBody>
      </p:sp>
      <p:sp>
        <p:nvSpPr>
          <p:cNvPr id="90115" name="Rectangle 3"/>
          <p:cNvSpPr>
            <a:spLocks noGrp="1" noChangeArrowheads="1"/>
          </p:cNvSpPr>
          <p:nvPr>
            <p:ph idx="1"/>
          </p:nvPr>
        </p:nvSpPr>
        <p:spPr/>
        <p:txBody>
          <a:bodyPr/>
          <a:lstStyle/>
          <a:p>
            <a:r>
              <a:rPr lang="de-DE" altLang="de-DE"/>
              <a:t>Depression ist nicht nur ein mentales Gefühl, sondern sie wird immer von körperlichen Gefühlen begleitet. </a:t>
            </a:r>
          </a:p>
          <a:p>
            <a:r>
              <a:rPr lang="de-DE" altLang="de-DE"/>
              <a:t>In vielen Kulturen steht das Körpergefühl im Vordergrund: bel hevi; hwa byung; sinking heart etc.</a:t>
            </a:r>
          </a:p>
        </p:txBody>
      </p:sp>
    </p:spTree>
    <p:extLst>
      <p:ext uri="{BB962C8B-B14F-4D97-AF65-F5344CB8AC3E}">
        <p14:creationId xmlns:p14="http://schemas.microsoft.com/office/powerpoint/2010/main" val="1925097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de-CH" altLang="de-DE"/>
              <a:t>Neurasthenie (</a:t>
            </a:r>
            <a:r>
              <a:rPr lang="de-DE" altLang="de-DE"/>
              <a:t>shenjing shuairuo ) </a:t>
            </a:r>
            <a:r>
              <a:rPr lang="de-CH" altLang="de-DE"/>
              <a:t>in China</a:t>
            </a:r>
          </a:p>
        </p:txBody>
      </p:sp>
      <p:sp>
        <p:nvSpPr>
          <p:cNvPr id="114691" name="Rectangle 3"/>
          <p:cNvSpPr>
            <a:spLocks noGrp="1" noChangeArrowheads="1"/>
          </p:cNvSpPr>
          <p:nvPr>
            <p:ph idx="1"/>
          </p:nvPr>
        </p:nvSpPr>
        <p:spPr>
          <a:xfrm>
            <a:off x="1116013" y="1464443"/>
            <a:ext cx="7753350" cy="4895850"/>
          </a:xfrm>
          <a:noFill/>
        </p:spPr>
        <p:txBody>
          <a:bodyPr>
            <a:normAutofit lnSpcReduction="10000"/>
          </a:bodyPr>
          <a:lstStyle/>
          <a:p>
            <a:pPr>
              <a:lnSpc>
                <a:spcPct val="80000"/>
              </a:lnSpc>
            </a:pPr>
            <a:r>
              <a:rPr lang="de-CH" altLang="de-DE" sz="2400" dirty="0"/>
              <a:t>Mangel an „Qi“ in der Leber</a:t>
            </a:r>
          </a:p>
          <a:p>
            <a:pPr>
              <a:lnSpc>
                <a:spcPct val="80000"/>
              </a:lnSpc>
            </a:pPr>
            <a:r>
              <a:rPr lang="de-CH" altLang="de-DE" sz="2400" dirty="0"/>
              <a:t>Druck auf der Brust</a:t>
            </a:r>
          </a:p>
          <a:p>
            <a:pPr>
              <a:lnSpc>
                <a:spcPct val="80000"/>
              </a:lnSpc>
            </a:pPr>
            <a:r>
              <a:rPr lang="de-CH" altLang="de-DE" sz="2400" dirty="0"/>
              <a:t>allgemeine Schmerzen</a:t>
            </a:r>
          </a:p>
          <a:p>
            <a:pPr>
              <a:lnSpc>
                <a:spcPct val="80000"/>
              </a:lnSpc>
            </a:pPr>
            <a:r>
              <a:rPr lang="de-CH" altLang="de-DE" sz="2400" dirty="0"/>
              <a:t>Völlegefühl und Gewichtsabnahme</a:t>
            </a:r>
          </a:p>
          <a:p>
            <a:pPr>
              <a:lnSpc>
                <a:spcPct val="80000"/>
              </a:lnSpc>
            </a:pPr>
            <a:r>
              <a:rPr lang="de-CH" altLang="de-DE" sz="2400" dirty="0"/>
              <a:t>Unregelmässige Menses</a:t>
            </a:r>
          </a:p>
          <a:p>
            <a:pPr>
              <a:lnSpc>
                <a:spcPct val="80000"/>
              </a:lnSpc>
            </a:pPr>
            <a:r>
              <a:rPr lang="de-CH" altLang="de-DE" sz="2400" dirty="0"/>
              <a:t>Reizbarkeit, Traurigkeit und Angst</a:t>
            </a:r>
          </a:p>
          <a:p>
            <a:pPr>
              <a:lnSpc>
                <a:spcPct val="80000"/>
              </a:lnSpc>
            </a:pPr>
            <a:r>
              <a:rPr lang="de-CH" altLang="de-DE" sz="2400" i="1" dirty="0"/>
              <a:t>93 % erfüllten Kriterien für eine Depression.</a:t>
            </a:r>
          </a:p>
          <a:p>
            <a:pPr>
              <a:lnSpc>
                <a:spcPct val="80000"/>
              </a:lnSpc>
            </a:pPr>
            <a:r>
              <a:rPr lang="de-CH" altLang="de-DE" sz="2400" i="1" dirty="0"/>
              <a:t>47 % erfüllten die Kriterien für ein chronisches Schmerzsyndrom.</a:t>
            </a:r>
          </a:p>
          <a:p>
            <a:pPr>
              <a:lnSpc>
                <a:spcPct val="80000"/>
              </a:lnSpc>
            </a:pPr>
            <a:r>
              <a:rPr lang="de-CH" altLang="de-DE" sz="2400" i="1" dirty="0"/>
              <a:t>nur 10 % beklagten eine Depression</a:t>
            </a:r>
          </a:p>
          <a:p>
            <a:pPr>
              <a:lnSpc>
                <a:spcPct val="80000"/>
              </a:lnSpc>
            </a:pPr>
            <a:r>
              <a:rPr lang="de-CH" altLang="de-DE" sz="2400" i="1" dirty="0"/>
              <a:t>30 % mit einer Major Depression brachten ausschliesslich somatische Beschwerden vor, 70 % eine Mischung von körperlichen und psychischen Beschwerden mit deutlicher somatischer Betonung</a:t>
            </a:r>
          </a:p>
        </p:txBody>
      </p:sp>
      <p:sp>
        <p:nvSpPr>
          <p:cNvPr id="114692" name="Text Box 4"/>
          <p:cNvSpPr txBox="1">
            <a:spLocks noChangeArrowheads="1"/>
          </p:cNvSpPr>
          <p:nvPr/>
        </p:nvSpPr>
        <p:spPr bwMode="auto">
          <a:xfrm rot="16200000">
            <a:off x="-681037" y="4289426"/>
            <a:ext cx="3887788"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3" panose="05040102010807070707" pitchFamily="18" charset="2"/>
              <a:buNone/>
            </a:pPr>
            <a:r>
              <a:rPr lang="de-DE" altLang="de-DE" sz="1200">
                <a:solidFill>
                  <a:schemeClr val="bg1"/>
                </a:solidFill>
              </a:rPr>
              <a:t>Nach Kleinman 1986</a:t>
            </a:r>
          </a:p>
        </p:txBody>
      </p:sp>
    </p:spTree>
    <p:extLst>
      <p:ext uri="{BB962C8B-B14F-4D97-AF65-F5344CB8AC3E}">
        <p14:creationId xmlns:p14="http://schemas.microsoft.com/office/powerpoint/2010/main" val="2545920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de-DE" altLang="de-DE" dirty="0" err="1"/>
              <a:t>Nervios</a:t>
            </a:r>
            <a:r>
              <a:rPr lang="de-DE" altLang="de-DE" dirty="0"/>
              <a:t> / </a:t>
            </a:r>
            <a:r>
              <a:rPr lang="de-DE" altLang="de-DE" dirty="0" err="1"/>
              <a:t>peña</a:t>
            </a:r>
            <a:r>
              <a:rPr lang="de-DE" altLang="de-DE" dirty="0"/>
              <a:t> - Ecuador</a:t>
            </a:r>
          </a:p>
        </p:txBody>
      </p:sp>
      <p:sp>
        <p:nvSpPr>
          <p:cNvPr id="84995" name="Rectangle 3"/>
          <p:cNvSpPr>
            <a:spLocks noGrp="1" noChangeArrowheads="1"/>
          </p:cNvSpPr>
          <p:nvPr>
            <p:ph idx="1"/>
          </p:nvPr>
        </p:nvSpPr>
        <p:spPr/>
        <p:txBody>
          <a:bodyPr>
            <a:normAutofit lnSpcReduction="10000"/>
          </a:bodyPr>
          <a:lstStyle/>
          <a:p>
            <a:pPr>
              <a:lnSpc>
                <a:spcPct val="90000"/>
              </a:lnSpc>
            </a:pPr>
            <a:r>
              <a:rPr lang="de-CH" altLang="de-DE" sz="2800"/>
              <a:t>Gefühl von Traurigkeit / Leiden</a:t>
            </a:r>
          </a:p>
          <a:p>
            <a:pPr>
              <a:lnSpc>
                <a:spcPct val="90000"/>
              </a:lnSpc>
            </a:pPr>
            <a:r>
              <a:rPr lang="de-CH" altLang="de-DE" sz="2800"/>
              <a:t>Weinkämpfe</a:t>
            </a:r>
          </a:p>
          <a:p>
            <a:pPr>
              <a:lnSpc>
                <a:spcPct val="90000"/>
              </a:lnSpc>
            </a:pPr>
            <a:r>
              <a:rPr lang="de-CH" altLang="de-DE" sz="2800"/>
              <a:t>Konzentrationsmangel</a:t>
            </a:r>
          </a:p>
          <a:p>
            <a:pPr>
              <a:lnSpc>
                <a:spcPct val="90000"/>
              </a:lnSpc>
            </a:pPr>
            <a:r>
              <a:rPr lang="de-CH" altLang="de-DE" sz="2800"/>
              <a:t>Freudlosigkeit (Anhedonie)</a:t>
            </a:r>
          </a:p>
          <a:p>
            <a:pPr>
              <a:lnSpc>
                <a:spcPct val="90000"/>
              </a:lnSpc>
            </a:pPr>
            <a:r>
              <a:rPr lang="de-CH" altLang="de-DE" sz="2800"/>
              <a:t>sozialer Rückzu</a:t>
            </a:r>
          </a:p>
          <a:p>
            <a:pPr>
              <a:lnSpc>
                <a:spcPct val="90000"/>
              </a:lnSpc>
            </a:pPr>
            <a:r>
              <a:rPr lang="de-CH" altLang="de-DE" sz="2800"/>
              <a:t>Vernachlässigung der Hygiene</a:t>
            </a:r>
          </a:p>
          <a:p>
            <a:pPr>
              <a:lnSpc>
                <a:spcPct val="90000"/>
              </a:lnSpc>
            </a:pPr>
            <a:r>
              <a:rPr lang="de-CH" altLang="de-DE" sz="2800"/>
              <a:t>Schlaf- und Appetitstörung</a:t>
            </a:r>
          </a:p>
          <a:p>
            <a:pPr>
              <a:lnSpc>
                <a:spcPct val="90000"/>
              </a:lnSpc>
            </a:pPr>
            <a:r>
              <a:rPr lang="de-CH" altLang="de-DE" sz="2800"/>
              <a:t>Magen-Darm-Beschwerden</a:t>
            </a:r>
          </a:p>
          <a:p>
            <a:pPr>
              <a:lnSpc>
                <a:spcPct val="90000"/>
              </a:lnSpc>
            </a:pPr>
            <a:r>
              <a:rPr lang="de-CH" altLang="de-DE" sz="2800"/>
              <a:t>Herzschmerzen</a:t>
            </a:r>
          </a:p>
        </p:txBody>
      </p:sp>
    </p:spTree>
    <p:extLst>
      <p:ext uri="{BB962C8B-B14F-4D97-AF65-F5344CB8AC3E}">
        <p14:creationId xmlns:p14="http://schemas.microsoft.com/office/powerpoint/2010/main" val="4265982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de-DE" altLang="de-DE"/>
              <a:t>Hwa Byung - Korea</a:t>
            </a:r>
          </a:p>
        </p:txBody>
      </p:sp>
      <p:sp>
        <p:nvSpPr>
          <p:cNvPr id="86019" name="Rectangle 3"/>
          <p:cNvSpPr>
            <a:spLocks noGrp="1" noChangeArrowheads="1"/>
          </p:cNvSpPr>
          <p:nvPr>
            <p:ph idx="1"/>
          </p:nvPr>
        </p:nvSpPr>
        <p:spPr/>
        <p:txBody>
          <a:bodyPr>
            <a:normAutofit lnSpcReduction="10000"/>
          </a:bodyPr>
          <a:lstStyle/>
          <a:p>
            <a:pPr>
              <a:lnSpc>
                <a:spcPct val="80000"/>
              </a:lnSpc>
            </a:pPr>
            <a:r>
              <a:rPr lang="de-CH" altLang="de-DE" sz="2400"/>
              <a:t>„aufgestautes Feuer“</a:t>
            </a:r>
          </a:p>
          <a:p>
            <a:pPr>
              <a:lnSpc>
                <a:spcPct val="80000"/>
              </a:lnSpc>
            </a:pPr>
            <a:r>
              <a:rPr lang="de-CH" altLang="de-DE" sz="2400"/>
              <a:t>multiple Schmerzen</a:t>
            </a:r>
          </a:p>
          <a:p>
            <a:pPr>
              <a:lnSpc>
                <a:spcPct val="80000"/>
              </a:lnSpc>
            </a:pPr>
            <a:r>
              <a:rPr lang="de-CH" altLang="de-DE" sz="2400"/>
              <a:t>Hitzegefühl</a:t>
            </a:r>
          </a:p>
          <a:p>
            <a:pPr>
              <a:lnSpc>
                <a:spcPct val="80000"/>
              </a:lnSpc>
            </a:pPr>
            <a:r>
              <a:rPr lang="de-CH" altLang="de-DE" sz="2400"/>
              <a:t>Druck im Oberbauch</a:t>
            </a:r>
          </a:p>
          <a:p>
            <a:pPr>
              <a:lnSpc>
                <a:spcPct val="80000"/>
              </a:lnSpc>
            </a:pPr>
            <a:r>
              <a:rPr lang="de-CH" altLang="de-DE" sz="2400"/>
              <a:t>Herzklopfen</a:t>
            </a:r>
          </a:p>
          <a:p>
            <a:pPr>
              <a:lnSpc>
                <a:spcPct val="80000"/>
              </a:lnSpc>
            </a:pPr>
            <a:r>
              <a:rPr lang="de-CH" altLang="de-DE" sz="2400"/>
              <a:t>Seufzen und Weinen</a:t>
            </a:r>
          </a:p>
          <a:p>
            <a:pPr>
              <a:lnSpc>
                <a:spcPct val="80000"/>
              </a:lnSpc>
            </a:pPr>
            <a:r>
              <a:rPr lang="de-CH" altLang="de-DE" sz="2400"/>
              <a:t>impulsives Herumwandern oder –fahren</a:t>
            </a:r>
          </a:p>
          <a:p>
            <a:pPr>
              <a:lnSpc>
                <a:spcPct val="80000"/>
              </a:lnSpc>
            </a:pPr>
            <a:r>
              <a:rPr lang="de-CH" altLang="de-DE" sz="2400"/>
              <a:t>Gefühlsausbrüche</a:t>
            </a:r>
          </a:p>
          <a:p>
            <a:pPr>
              <a:lnSpc>
                <a:spcPct val="80000"/>
              </a:lnSpc>
            </a:pPr>
            <a:r>
              <a:rPr lang="de-CH" altLang="de-DE" sz="2400"/>
              <a:t>exzessives jammerndes Bitten</a:t>
            </a:r>
          </a:p>
          <a:p>
            <a:pPr>
              <a:lnSpc>
                <a:spcPct val="80000"/>
              </a:lnSpc>
            </a:pPr>
            <a:r>
              <a:rPr lang="de-CH" altLang="de-DE" sz="2400"/>
              <a:t>allgemeine Angst und Depression</a:t>
            </a:r>
          </a:p>
          <a:p>
            <a:pPr>
              <a:lnSpc>
                <a:spcPct val="80000"/>
              </a:lnSpc>
            </a:pPr>
            <a:r>
              <a:rPr lang="de-CH" altLang="de-DE" sz="2400"/>
              <a:t>oft bei Frauen, die in sozial unbefriedigender Isolation leben.</a:t>
            </a:r>
          </a:p>
        </p:txBody>
      </p:sp>
    </p:spTree>
    <p:extLst>
      <p:ext uri="{BB962C8B-B14F-4D97-AF65-F5344CB8AC3E}">
        <p14:creationId xmlns:p14="http://schemas.microsoft.com/office/powerpoint/2010/main" val="52050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de-DE" altLang="de-DE"/>
              <a:t>Kufungisisa - Zimbabwe</a:t>
            </a:r>
          </a:p>
        </p:txBody>
      </p:sp>
      <p:sp>
        <p:nvSpPr>
          <p:cNvPr id="87043" name="Rectangle 3"/>
          <p:cNvSpPr>
            <a:spLocks noGrp="1" noChangeArrowheads="1"/>
          </p:cNvSpPr>
          <p:nvPr>
            <p:ph idx="1"/>
          </p:nvPr>
        </p:nvSpPr>
        <p:spPr/>
        <p:txBody>
          <a:bodyPr/>
          <a:lstStyle/>
          <a:p>
            <a:r>
              <a:rPr lang="de-CH" altLang="de-DE"/>
              <a:t>Kufungisisa = „zu viel nachdenken“</a:t>
            </a:r>
          </a:p>
          <a:p>
            <a:r>
              <a:rPr lang="de-CH" altLang="de-DE"/>
              <a:t>Hohe Inzidenz von depressiven Erkrankungen </a:t>
            </a:r>
          </a:p>
          <a:p>
            <a:r>
              <a:rPr lang="de-CH" altLang="de-DE"/>
              <a:t>25 % der Besucher einer primary health clinic waren depressiv; </a:t>
            </a:r>
          </a:p>
          <a:p>
            <a:r>
              <a:rPr lang="de-CH" altLang="de-DE"/>
              <a:t>30 % der Klienten bei einem Naturheiler; </a:t>
            </a:r>
          </a:p>
          <a:p>
            <a:r>
              <a:rPr lang="de-CH" altLang="de-DE"/>
              <a:t>15 % in einem community sample)</a:t>
            </a:r>
          </a:p>
          <a:p>
            <a:endParaRPr lang="de-CH" altLang="de-DE"/>
          </a:p>
        </p:txBody>
      </p:sp>
    </p:spTree>
    <p:extLst>
      <p:ext uri="{BB962C8B-B14F-4D97-AF65-F5344CB8AC3E}">
        <p14:creationId xmlns:p14="http://schemas.microsoft.com/office/powerpoint/2010/main" val="4150119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de-CH" altLang="de-DE"/>
              <a:t>Zimbabwe II</a:t>
            </a:r>
          </a:p>
        </p:txBody>
      </p:sp>
      <p:pic>
        <p:nvPicPr>
          <p:cNvPr id="118792" name="Picture 8" descr="Dep_Zimbabw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30276" y="1620839"/>
            <a:ext cx="2805113" cy="4268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8791" name="Rectangle 7"/>
          <p:cNvSpPr>
            <a:spLocks noGrp="1" noChangeArrowheads="1"/>
          </p:cNvSpPr>
          <p:nvPr>
            <p:ph sz="half" idx="2"/>
          </p:nvPr>
        </p:nvSpPr>
        <p:spPr>
          <a:xfrm>
            <a:off x="4089400" y="1825625"/>
            <a:ext cx="5632291" cy="4351338"/>
          </a:xfrm>
        </p:spPr>
        <p:txBody>
          <a:bodyPr/>
          <a:lstStyle/>
          <a:p>
            <a:pPr>
              <a:buFont typeface="Wingdings" panose="05000000000000000000" pitchFamily="2" charset="2"/>
              <a:buNone/>
            </a:pPr>
            <a:r>
              <a:rPr lang="de-CH" altLang="de-DE" sz="2000" u="sng" dirty="0"/>
              <a:t>Risikofaktoren bei Frauen:</a:t>
            </a:r>
            <a:br>
              <a:rPr lang="de-CH" altLang="de-DE" sz="2000" u="sng" dirty="0"/>
            </a:br>
            <a:endParaRPr lang="de-CH" altLang="de-DE" sz="2000" u="sng" dirty="0"/>
          </a:p>
          <a:p>
            <a:r>
              <a:rPr lang="de-CH" altLang="de-DE" sz="2000" dirty="0"/>
              <a:t>Ehe / Beziehungskrisen</a:t>
            </a:r>
          </a:p>
          <a:p>
            <a:r>
              <a:rPr lang="de-CH" altLang="de-DE" sz="2000" dirty="0"/>
              <a:t>Todesfälle</a:t>
            </a:r>
          </a:p>
          <a:p>
            <a:r>
              <a:rPr lang="de-CH" altLang="de-DE" sz="2000" dirty="0"/>
              <a:t>unerfüllter Kinderwunsch</a:t>
            </a:r>
          </a:p>
          <a:p>
            <a:r>
              <a:rPr lang="de-CH" altLang="de-DE" sz="2000" dirty="0"/>
              <a:t>unerwünschte SS</a:t>
            </a:r>
          </a:p>
          <a:p>
            <a:r>
              <a:rPr lang="de-CH" altLang="de-DE" sz="2000" dirty="0"/>
              <a:t>früher Verlust der Mutter</a:t>
            </a:r>
          </a:p>
          <a:p>
            <a:r>
              <a:rPr lang="de-CH" altLang="de-DE" sz="2000" dirty="0"/>
              <a:t>Kumulation von „</a:t>
            </a:r>
            <a:r>
              <a:rPr lang="de-CH" altLang="de-DE" sz="2000" dirty="0" err="1"/>
              <a:t>life</a:t>
            </a:r>
            <a:r>
              <a:rPr lang="de-CH" altLang="de-DE" sz="2000" dirty="0"/>
              <a:t> </a:t>
            </a:r>
            <a:r>
              <a:rPr lang="de-CH" altLang="de-DE" sz="2000" dirty="0" err="1"/>
              <a:t>events</a:t>
            </a:r>
            <a:r>
              <a:rPr lang="de-CH" altLang="de-DE" sz="2000" dirty="0"/>
              <a:t>“ führt zu erhöhter Vulnerabilität</a:t>
            </a:r>
          </a:p>
          <a:p>
            <a:endParaRPr lang="de-CH" altLang="de-DE" sz="2000" dirty="0"/>
          </a:p>
          <a:p>
            <a:endParaRPr lang="de-CH" altLang="de-DE" sz="2000" dirty="0"/>
          </a:p>
        </p:txBody>
      </p:sp>
    </p:spTree>
    <p:extLst>
      <p:ext uri="{BB962C8B-B14F-4D97-AF65-F5344CB8AC3E}">
        <p14:creationId xmlns:p14="http://schemas.microsoft.com/office/powerpoint/2010/main" val="299981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Rectangle 7"/>
          <p:cNvSpPr>
            <a:spLocks noGrp="1" noChangeArrowheads="1"/>
          </p:cNvSpPr>
          <p:nvPr>
            <p:ph type="title"/>
          </p:nvPr>
        </p:nvSpPr>
        <p:spPr/>
        <p:txBody>
          <a:bodyPr/>
          <a:lstStyle/>
          <a:p>
            <a:r>
              <a:rPr lang="de-CH" altLang="de-DE"/>
              <a:t>Depression – Burnout im Westen</a:t>
            </a:r>
          </a:p>
        </p:txBody>
      </p:sp>
      <p:pic>
        <p:nvPicPr>
          <p:cNvPr id="72710" name="Picture 6" descr="Burnout-Man-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717550" y="1568450"/>
            <a:ext cx="3799889" cy="2535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5" name="Picture 11" descr="Dep-Psysom-Wom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67376" y="1568450"/>
            <a:ext cx="3800475" cy="2535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feld 1"/>
          <p:cNvSpPr txBox="1"/>
          <p:nvPr/>
        </p:nvSpPr>
        <p:spPr>
          <a:xfrm>
            <a:off x="717550" y="4406900"/>
            <a:ext cx="8750301" cy="2031325"/>
          </a:xfrm>
          <a:prstGeom prst="rect">
            <a:avLst/>
          </a:prstGeom>
          <a:noFill/>
        </p:spPr>
        <p:txBody>
          <a:bodyPr wrap="square" rtlCol="0">
            <a:spAutoFit/>
          </a:bodyPr>
          <a:lstStyle/>
          <a:p>
            <a:r>
              <a:rPr lang="de-CH" dirty="0"/>
              <a:t>Diskussion von Andrew Ryder: Ist Depression ein Konstrukt der westlichen Leistungs- und Individualgesellschaft?</a:t>
            </a:r>
          </a:p>
          <a:p>
            <a:endParaRPr lang="de-CH" dirty="0"/>
          </a:p>
          <a:p>
            <a:r>
              <a:rPr lang="en-US" dirty="0"/>
              <a:t>Ryder, A. G., Yang, J., Zhu, X., Yao, S., Yi, J., Heine, S. J., &amp; </a:t>
            </a:r>
            <a:r>
              <a:rPr lang="en-US" dirty="0" err="1"/>
              <a:t>Bagby</a:t>
            </a:r>
            <a:r>
              <a:rPr lang="en-US" dirty="0"/>
              <a:t>, R. M. (2008). The cultural shaping of depression: Somatic symptoms in China, psychological symptoms in North America? Journal of Abnormal Psychology, 117, 300-313. </a:t>
            </a:r>
            <a:endParaRPr lang="de-CH" dirty="0"/>
          </a:p>
          <a:p>
            <a:endParaRPr lang="de-CH" dirty="0"/>
          </a:p>
        </p:txBody>
      </p:sp>
    </p:spTree>
    <p:extLst>
      <p:ext uri="{BB962C8B-B14F-4D97-AF65-F5344CB8AC3E}">
        <p14:creationId xmlns:p14="http://schemas.microsoft.com/office/powerpoint/2010/main" val="2374505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1498600" y="2222500"/>
            <a:ext cx="5758921" cy="3035300"/>
          </a:xfrm>
          <a:prstGeom prst="ellipse">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Ellipse 4"/>
          <p:cNvSpPr/>
          <p:nvPr/>
        </p:nvSpPr>
        <p:spPr>
          <a:xfrm>
            <a:off x="2067449" y="2465421"/>
            <a:ext cx="4736209" cy="241435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Ellipse 3"/>
          <p:cNvSpPr/>
          <p:nvPr/>
        </p:nvSpPr>
        <p:spPr>
          <a:xfrm>
            <a:off x="2596709" y="2768599"/>
            <a:ext cx="3784674" cy="163938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Oval 10"/>
          <p:cNvSpPr>
            <a:spLocks noChangeArrowheads="1"/>
          </p:cNvSpPr>
          <p:nvPr/>
        </p:nvSpPr>
        <p:spPr bwMode="auto">
          <a:xfrm>
            <a:off x="3106071" y="3081884"/>
            <a:ext cx="2868912" cy="90886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de-CH" sz="3600" dirty="0"/>
              <a:t>Körper</a:t>
            </a:r>
            <a:endParaRPr lang="de-CH" sz="2800" dirty="0"/>
          </a:p>
        </p:txBody>
      </p:sp>
      <p:sp>
        <p:nvSpPr>
          <p:cNvPr id="3" name="Titel 2"/>
          <p:cNvSpPr>
            <a:spLocks noGrp="1"/>
          </p:cNvSpPr>
          <p:nvPr>
            <p:ph type="title"/>
          </p:nvPr>
        </p:nvSpPr>
        <p:spPr/>
        <p:txBody>
          <a:bodyPr/>
          <a:lstStyle/>
          <a:p>
            <a:r>
              <a:rPr lang="de-DE" altLang="de-DE" dirty="0"/>
              <a:t>Depression als Entfremdung</a:t>
            </a:r>
            <a:endParaRPr lang="de-CH" dirty="0"/>
          </a:p>
        </p:txBody>
      </p:sp>
      <p:sp>
        <p:nvSpPr>
          <p:cNvPr id="7" name="AutoShape 12"/>
          <p:cNvSpPr>
            <a:spLocks noChangeArrowheads="1"/>
          </p:cNvSpPr>
          <p:nvPr/>
        </p:nvSpPr>
        <p:spPr bwMode="auto">
          <a:xfrm rot="18978271">
            <a:off x="2035374" y="4226048"/>
            <a:ext cx="2701925" cy="990445"/>
          </a:xfrm>
          <a:prstGeom prst="rightArrow">
            <a:avLst>
              <a:gd name="adj1" fmla="val 50000"/>
              <a:gd name="adj2" fmla="val 130923"/>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CH"/>
          </a:p>
        </p:txBody>
      </p:sp>
      <p:sp>
        <p:nvSpPr>
          <p:cNvPr id="8" name="Text Box 7"/>
          <p:cNvSpPr txBox="1">
            <a:spLocks noChangeArrowheads="1"/>
          </p:cNvSpPr>
          <p:nvPr/>
        </p:nvSpPr>
        <p:spPr bwMode="auto">
          <a:xfrm>
            <a:off x="7394417" y="4121150"/>
            <a:ext cx="2327275" cy="579437"/>
          </a:xfrm>
          <a:prstGeom prst="rect">
            <a:avLst/>
          </a:prstGeom>
          <a:solidFill>
            <a:srgbClr val="FFC000"/>
          </a:solidFill>
          <a:ln>
            <a:noFill/>
          </a:ln>
          <a:effectLst/>
        </p:spPr>
        <p:txBody>
          <a:bodyPr wrap="none">
            <a:spAutoFit/>
          </a:bodyPr>
          <a:lstStyle/>
          <a:p>
            <a:pPr>
              <a:lnSpc>
                <a:spcPct val="100000"/>
              </a:lnSpc>
              <a:buClrTx/>
              <a:buSzTx/>
              <a:buFontTx/>
              <a:buNone/>
            </a:pPr>
            <a:r>
              <a:rPr lang="de-CH" altLang="de-DE" sz="3200" dirty="0"/>
              <a:t>Gesellschaft</a:t>
            </a:r>
          </a:p>
        </p:txBody>
      </p:sp>
      <p:sp>
        <p:nvSpPr>
          <p:cNvPr id="9" name="Text Box 8"/>
          <p:cNvSpPr txBox="1">
            <a:spLocks noChangeArrowheads="1"/>
          </p:cNvSpPr>
          <p:nvPr/>
        </p:nvSpPr>
        <p:spPr bwMode="auto">
          <a:xfrm>
            <a:off x="7394417" y="3508375"/>
            <a:ext cx="1446212" cy="579437"/>
          </a:xfrm>
          <a:prstGeom prst="rect">
            <a:avLst/>
          </a:prstGeom>
          <a:solidFill>
            <a:schemeClr val="accent4">
              <a:lumMod val="40000"/>
              <a:lumOff val="60000"/>
            </a:schemeClr>
          </a:solidFill>
          <a:ln>
            <a:noFill/>
          </a:ln>
          <a:effectLst/>
        </p:spPr>
        <p:txBody>
          <a:bodyPr wrap="none">
            <a:spAutoFit/>
          </a:bodyPr>
          <a:lstStyle/>
          <a:p>
            <a:pPr>
              <a:lnSpc>
                <a:spcPct val="100000"/>
              </a:lnSpc>
              <a:buClrTx/>
              <a:buSzTx/>
              <a:buFontTx/>
              <a:buNone/>
            </a:pPr>
            <a:r>
              <a:rPr lang="de-CH" altLang="de-DE" sz="3200" dirty="0"/>
              <a:t>Familie</a:t>
            </a:r>
          </a:p>
        </p:txBody>
      </p:sp>
      <p:sp>
        <p:nvSpPr>
          <p:cNvPr id="10" name="Text Box 9"/>
          <p:cNvSpPr txBox="1">
            <a:spLocks noChangeArrowheads="1"/>
          </p:cNvSpPr>
          <p:nvPr/>
        </p:nvSpPr>
        <p:spPr bwMode="auto">
          <a:xfrm>
            <a:off x="7394417" y="2895600"/>
            <a:ext cx="1420813" cy="579437"/>
          </a:xfrm>
          <a:prstGeom prst="rect">
            <a:avLst/>
          </a:prstGeom>
          <a:solidFill>
            <a:schemeClr val="accent1">
              <a:lumMod val="60000"/>
              <a:lumOff val="40000"/>
            </a:schemeClr>
          </a:solidFill>
          <a:ln>
            <a:noFill/>
          </a:ln>
          <a:effectLst/>
        </p:spPr>
        <p:txBody>
          <a:bodyPr wrap="none">
            <a:spAutoFit/>
          </a:bodyPr>
          <a:lstStyle/>
          <a:p>
            <a:pPr>
              <a:lnSpc>
                <a:spcPct val="100000"/>
              </a:lnSpc>
              <a:buClrTx/>
              <a:buSzTx/>
              <a:buFontTx/>
              <a:buNone/>
            </a:pPr>
            <a:r>
              <a:rPr lang="de-CH" altLang="de-DE" sz="3200" dirty="0"/>
              <a:t>Psyche</a:t>
            </a:r>
          </a:p>
        </p:txBody>
      </p:sp>
      <p:sp>
        <p:nvSpPr>
          <p:cNvPr id="11" name="Text Box 3"/>
          <p:cNvSpPr txBox="1">
            <a:spLocks noChangeArrowheads="1"/>
          </p:cNvSpPr>
          <p:nvPr/>
        </p:nvSpPr>
        <p:spPr bwMode="auto">
          <a:xfrm>
            <a:off x="3106071" y="5500720"/>
            <a:ext cx="7142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81000" indent="-381000">
              <a:spcBef>
                <a:spcPct val="0"/>
              </a:spcBef>
              <a:defRPr sz="2400">
                <a:solidFill>
                  <a:schemeClr val="tx1"/>
                </a:solidFill>
                <a:latin typeface="Times New Roman" panose="02020603050405020304" pitchFamily="18" charset="0"/>
              </a:defRPr>
            </a:lvl1pPr>
            <a:lvl2pPr marL="571500">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spcBef>
                <a:spcPct val="50000"/>
              </a:spcBef>
              <a:buClr>
                <a:srgbClr val="FFCC00"/>
              </a:buClr>
              <a:buSzTx/>
              <a:buFont typeface="Arrows1" pitchFamily="34" charset="2"/>
              <a:buNone/>
            </a:pPr>
            <a:r>
              <a:rPr lang="de-DE" altLang="de-DE" sz="1800" dirty="0">
                <a:latin typeface="+mj-lt"/>
              </a:rPr>
              <a:t>Depression führt zu zunehmendem Rückzug in sich selbst, in den Körper</a:t>
            </a:r>
          </a:p>
        </p:txBody>
      </p:sp>
    </p:spTree>
    <p:extLst>
      <p:ext uri="{BB962C8B-B14F-4D97-AF65-F5344CB8AC3E}">
        <p14:creationId xmlns:p14="http://schemas.microsoft.com/office/powerpoint/2010/main" val="252605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714500" y="457200"/>
            <a:ext cx="8077200" cy="668338"/>
          </a:xfrm>
        </p:spPr>
        <p:txBody>
          <a:bodyPr/>
          <a:lstStyle/>
          <a:p>
            <a:r>
              <a:rPr lang="de-CH" altLang="de-DE" sz="2400"/>
              <a:t>Körperliche Symptome reflektieren Beziehungsstörungen</a:t>
            </a:r>
          </a:p>
        </p:txBody>
      </p:sp>
      <p:sp>
        <p:nvSpPr>
          <p:cNvPr id="113667" name="Rectangle 3"/>
          <p:cNvSpPr>
            <a:spLocks noGrp="1" noChangeArrowheads="1"/>
          </p:cNvSpPr>
          <p:nvPr>
            <p:ph idx="1"/>
          </p:nvPr>
        </p:nvSpPr>
        <p:spPr/>
        <p:txBody>
          <a:bodyPr/>
          <a:lstStyle/>
          <a:p>
            <a:pPr>
              <a:lnSpc>
                <a:spcPct val="90000"/>
              </a:lnSpc>
              <a:buFont typeface="Wingdings" panose="05000000000000000000" pitchFamily="2" charset="2"/>
              <a:buNone/>
            </a:pPr>
            <a:r>
              <a:rPr lang="de-CH" altLang="de-DE"/>
              <a:t>aus dem arabischen Raum:</a:t>
            </a:r>
          </a:p>
          <a:p>
            <a:pPr>
              <a:lnSpc>
                <a:spcPct val="90000"/>
              </a:lnSpc>
            </a:pPr>
            <a:r>
              <a:rPr lang="de-CH" altLang="de-DE"/>
              <a:t>unglückliche Ehe; Mann liebt eine jüngere</a:t>
            </a:r>
          </a:p>
          <a:p>
            <a:pPr>
              <a:lnSpc>
                <a:spcPct val="90000"/>
              </a:lnSpc>
            </a:pPr>
            <a:r>
              <a:rPr lang="de-CH" altLang="de-DE"/>
              <a:t>Gefühle der Einsamkeit</a:t>
            </a:r>
          </a:p>
          <a:p>
            <a:pPr>
              <a:lnSpc>
                <a:spcPct val="90000"/>
              </a:lnSpc>
            </a:pPr>
            <a:r>
              <a:rPr lang="de-CH" altLang="de-DE"/>
              <a:t>Trennung von den Eltern und Geschwistern,</a:t>
            </a:r>
          </a:p>
          <a:p>
            <a:pPr>
              <a:lnSpc>
                <a:spcPct val="90000"/>
              </a:lnSpc>
            </a:pPr>
            <a:r>
              <a:rPr lang="de-CH" altLang="de-DE"/>
              <a:t>Mangel an Geld und Nahrung, </a:t>
            </a:r>
          </a:p>
          <a:p>
            <a:pPr>
              <a:lnSpc>
                <a:spcPct val="90000"/>
              </a:lnSpc>
            </a:pPr>
            <a:r>
              <a:rPr lang="de-CH" altLang="de-DE"/>
              <a:t>Erschöpfung nach vielen Geburten</a:t>
            </a:r>
          </a:p>
          <a:p>
            <a:pPr>
              <a:lnSpc>
                <a:spcPct val="90000"/>
              </a:lnSpc>
            </a:pPr>
            <a:r>
              <a:rPr lang="de-CH" altLang="de-DE"/>
              <a:t>Konflikte mit der erweiterten Familie des Mannes.</a:t>
            </a:r>
          </a:p>
        </p:txBody>
      </p:sp>
    </p:spTree>
    <p:extLst>
      <p:ext uri="{BB962C8B-B14F-4D97-AF65-F5344CB8AC3E}">
        <p14:creationId xmlns:p14="http://schemas.microsoft.com/office/powerpoint/2010/main" val="2114175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de-CH" altLang="de-DE"/>
              <a:t>Depression bei Chinesen in den USA (2004)</a:t>
            </a:r>
          </a:p>
        </p:txBody>
      </p:sp>
      <p:sp>
        <p:nvSpPr>
          <p:cNvPr id="107526" name="Rectangle 6"/>
          <p:cNvSpPr>
            <a:spLocks noGrp="1" noChangeArrowheads="1"/>
          </p:cNvSpPr>
          <p:nvPr>
            <p:ph idx="1"/>
          </p:nvPr>
        </p:nvSpPr>
        <p:spPr>
          <a:noFill/>
        </p:spPr>
        <p:txBody>
          <a:bodyPr/>
          <a:lstStyle/>
          <a:p>
            <a:pPr>
              <a:lnSpc>
                <a:spcPct val="80000"/>
              </a:lnSpc>
            </a:pPr>
            <a:r>
              <a:rPr lang="de-CH" altLang="de-DE" sz="2800" dirty="0"/>
              <a:t>Selbst in den USA erleben Menschen in der chinesischen Subkultur die Depression anders:</a:t>
            </a:r>
          </a:p>
          <a:p>
            <a:pPr>
              <a:lnSpc>
                <a:spcPct val="80000"/>
              </a:lnSpc>
            </a:pPr>
            <a:r>
              <a:rPr lang="de-CH" altLang="de-DE" sz="2800" dirty="0"/>
              <a:t>von 40 Patienten mit der Diagnose einer Depression brachten 76 % somatische Beschwerden vor, 14 % berichteten psychische Symptome wie Reizbarkeit oder Grübeln. Kein Patient berichtete spontan über eine depressive Grundstimmung. Dennoch erreichten 93 % einen deutlichen Depressionswert im CBDI.</a:t>
            </a:r>
          </a:p>
          <a:p>
            <a:pPr>
              <a:lnSpc>
                <a:spcPct val="80000"/>
              </a:lnSpc>
            </a:pPr>
            <a:r>
              <a:rPr lang="de-CH" altLang="de-DE" sz="2800" dirty="0"/>
              <a:t>Hilfesuche: 69 % gingen in ein Ambulatorium, 62 % suchten Laienhilfe, 55 % alternative Therapien. Nur ein Patient suchte einen Psychiater auf.</a:t>
            </a:r>
          </a:p>
        </p:txBody>
      </p:sp>
      <p:sp>
        <p:nvSpPr>
          <p:cNvPr id="107525" name="Text Box 5"/>
          <p:cNvSpPr txBox="1">
            <a:spLocks noChangeArrowheads="1"/>
          </p:cNvSpPr>
          <p:nvPr/>
        </p:nvSpPr>
        <p:spPr bwMode="auto">
          <a:xfrm rot="16200000">
            <a:off x="-679450" y="4289425"/>
            <a:ext cx="388778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3" panose="05040102010807070707" pitchFamily="18" charset="2"/>
              <a:buNone/>
            </a:pPr>
            <a:r>
              <a:rPr lang="en-GB" altLang="de-DE" sz="1200">
                <a:solidFill>
                  <a:schemeClr val="bg1"/>
                </a:solidFill>
              </a:rPr>
              <a:t>J Nerv Ment Dis. 2004 Apr;192(4):324-7.</a:t>
            </a:r>
            <a:endParaRPr lang="de-DE" altLang="de-DE" sz="1200">
              <a:solidFill>
                <a:schemeClr val="bg1"/>
              </a:solidFill>
            </a:endParaRPr>
          </a:p>
        </p:txBody>
      </p:sp>
    </p:spTree>
    <p:extLst>
      <p:ext uri="{BB962C8B-B14F-4D97-AF65-F5344CB8AC3E}">
        <p14:creationId xmlns:p14="http://schemas.microsoft.com/office/powerpoint/2010/main" val="3105784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Studie Somatisierung China – Kanada </a:t>
            </a:r>
            <a:r>
              <a:rPr lang="de-CH" sz="2400" dirty="0"/>
              <a:t>(Ryder et al 2008)</a:t>
            </a:r>
            <a:endParaRPr lang="de-CH" dirty="0"/>
          </a:p>
        </p:txBody>
      </p:sp>
      <p:pic>
        <p:nvPicPr>
          <p:cNvPr id="4" name="Grafik 3"/>
          <p:cNvPicPr>
            <a:picLocks noChangeAspect="1"/>
          </p:cNvPicPr>
          <p:nvPr/>
        </p:nvPicPr>
        <p:blipFill>
          <a:blip r:embed="rId2"/>
          <a:stretch>
            <a:fillRect/>
          </a:stretch>
        </p:blipFill>
        <p:spPr>
          <a:xfrm>
            <a:off x="1639887" y="1390650"/>
            <a:ext cx="6829425" cy="5467350"/>
          </a:xfrm>
          <a:prstGeom prst="rect">
            <a:avLst/>
          </a:prstGeom>
        </p:spPr>
      </p:pic>
    </p:spTree>
    <p:extLst>
      <p:ext uri="{BB962C8B-B14F-4D97-AF65-F5344CB8AC3E}">
        <p14:creationId xmlns:p14="http://schemas.microsoft.com/office/powerpoint/2010/main" val="2425499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de-CH" altLang="de-DE"/>
              <a:t>Welche Faktoren werden beeinflusst?</a:t>
            </a:r>
          </a:p>
        </p:txBody>
      </p:sp>
      <p:sp>
        <p:nvSpPr>
          <p:cNvPr id="99331" name="Rectangle 3"/>
          <p:cNvSpPr>
            <a:spLocks noGrp="1" noChangeArrowheads="1"/>
          </p:cNvSpPr>
          <p:nvPr>
            <p:ph idx="1"/>
          </p:nvPr>
        </p:nvSpPr>
        <p:spPr/>
        <p:txBody>
          <a:bodyPr>
            <a:normAutofit/>
          </a:bodyPr>
          <a:lstStyle/>
          <a:p>
            <a:r>
              <a:rPr lang="de-CH" altLang="de-DE" sz="3200" dirty="0"/>
              <a:t>Die Kultur beeinflusst </a:t>
            </a:r>
          </a:p>
          <a:p>
            <a:pPr lvl="1"/>
            <a:r>
              <a:rPr lang="de-CH" altLang="de-DE" sz="2800" dirty="0"/>
              <a:t>die Erfahrung / Wahrnehmung der Symptome</a:t>
            </a:r>
          </a:p>
          <a:p>
            <a:pPr lvl="1"/>
            <a:r>
              <a:rPr lang="de-CH" altLang="de-DE" sz="2800" dirty="0"/>
              <a:t>die Begriffe, mit denen man sie beschreibt</a:t>
            </a:r>
          </a:p>
          <a:p>
            <a:pPr lvl="1"/>
            <a:r>
              <a:rPr lang="de-CH" altLang="de-DE" sz="2800" dirty="0"/>
              <a:t>Behandlungsentscheidungen</a:t>
            </a:r>
          </a:p>
          <a:p>
            <a:pPr lvl="1"/>
            <a:r>
              <a:rPr lang="de-CH" altLang="de-DE" sz="2800" dirty="0"/>
              <a:t>Arzt-Patienten-Interaktion</a:t>
            </a:r>
          </a:p>
          <a:p>
            <a:pPr lvl="1"/>
            <a:r>
              <a:rPr lang="de-CH" altLang="de-DE" sz="2800" dirty="0"/>
              <a:t>neg. Outcome wie etwa Suizid</a:t>
            </a:r>
          </a:p>
          <a:p>
            <a:pPr lvl="1"/>
            <a:r>
              <a:rPr lang="de-CH" altLang="de-DE" sz="2800" dirty="0"/>
              <a:t>die Arbeitsweise der „Experten“ (Heiler, Ärzte etc.)</a:t>
            </a:r>
          </a:p>
        </p:txBody>
      </p:sp>
    </p:spTree>
    <p:extLst>
      <p:ext uri="{BB962C8B-B14F-4D97-AF65-F5344CB8AC3E}">
        <p14:creationId xmlns:p14="http://schemas.microsoft.com/office/powerpoint/2010/main" val="170370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de-DE" altLang="de-DE"/>
              <a:t>Studie: Stress und Somatisierung im Paradies</a:t>
            </a:r>
          </a:p>
        </p:txBody>
      </p:sp>
      <p:sp>
        <p:nvSpPr>
          <p:cNvPr id="91139" name="Rectangle 3"/>
          <p:cNvSpPr>
            <a:spLocks noGrp="1" noChangeArrowheads="1"/>
          </p:cNvSpPr>
          <p:nvPr>
            <p:ph idx="1"/>
          </p:nvPr>
        </p:nvSpPr>
        <p:spPr/>
        <p:txBody>
          <a:bodyPr/>
          <a:lstStyle/>
          <a:p>
            <a:pPr lvl="1">
              <a:lnSpc>
                <a:spcPct val="80000"/>
              </a:lnSpc>
            </a:pPr>
            <a:r>
              <a:rPr lang="en-US" altLang="de-DE" sz="1200" dirty="0"/>
              <a:t>Mumford DB et al. STRESS AND PSYCHIATRIC DISORDER IN THE HINDU KUSH: A COMMUNITY SURVEY OF MOUNTAIN VILLAGES IN CHITRAL, PAKISTAN. Br J Psychiatry. 1996 Mar;168(3):299-307.</a:t>
            </a:r>
          </a:p>
          <a:p>
            <a:pPr>
              <a:lnSpc>
                <a:spcPct val="80000"/>
              </a:lnSpc>
            </a:pPr>
            <a:endParaRPr lang="en-US" altLang="de-DE" sz="1400" dirty="0"/>
          </a:p>
          <a:p>
            <a:pPr>
              <a:lnSpc>
                <a:spcPct val="80000"/>
              </a:lnSpc>
            </a:pPr>
            <a:r>
              <a:rPr lang="en-US" altLang="de-DE" sz="1800" dirty="0"/>
              <a:t>BACKGROUND. It is widely believed that people in remote areas of the world suffer less emotional distress and fewer psychiatric disorders. Previous studies offer contradictory evidence. </a:t>
            </a:r>
          </a:p>
          <a:p>
            <a:pPr>
              <a:lnSpc>
                <a:spcPct val="80000"/>
              </a:lnSpc>
            </a:pPr>
            <a:r>
              <a:rPr lang="en-US" altLang="de-DE" sz="1800" dirty="0"/>
              <a:t>METHOD. First stage screening of two mountain villages in </a:t>
            </a:r>
            <a:r>
              <a:rPr lang="en-US" altLang="de-DE" sz="1800" dirty="0" err="1"/>
              <a:t>Chitral</a:t>
            </a:r>
            <a:r>
              <a:rPr lang="en-US" altLang="de-DE" sz="1800" dirty="0"/>
              <a:t> used the Bradford Somatic Inventory (BSI). Psychiatric interviews were conducted with stratified samples using the ICD10 Diagnostic Criteria for Research. </a:t>
            </a:r>
          </a:p>
          <a:p>
            <a:pPr>
              <a:lnSpc>
                <a:spcPct val="80000"/>
              </a:lnSpc>
            </a:pPr>
            <a:r>
              <a:rPr lang="en-US" altLang="de-DE" sz="1800" dirty="0"/>
              <a:t>RESULTS. The BSI was an effective screening test, with sensitivity of 80% and specificity of 77%. At a conservative estimate, 46% of women and 15% of men suffered from anxiety and depressive disorders. Literate subjects had lower levels of emotional distress than the illiterate. Higher socio-economic status was associated with less emotional distress. Members of joint and nuclear families were similar. </a:t>
            </a:r>
          </a:p>
          <a:p>
            <a:pPr>
              <a:lnSpc>
                <a:spcPct val="80000"/>
              </a:lnSpc>
            </a:pPr>
            <a:r>
              <a:rPr lang="en-US" altLang="de-DE" sz="1800" dirty="0"/>
              <a:t>CONCLUSIONS. The study offers no support for the belief that people who live in </a:t>
            </a:r>
            <a:r>
              <a:rPr lang="en-US" altLang="de-DE" sz="1800" dirty="0" err="1"/>
              <a:t>Chitral</a:t>
            </a:r>
            <a:r>
              <a:rPr lang="en-US" altLang="de-DE" sz="1800" dirty="0"/>
              <a:t> lead stress-free lives or have low rates of psychiatric morbidity. Women may suffer more anxiety and depressive disorders than in Western societies.</a:t>
            </a:r>
            <a:endParaRPr lang="de-CH" altLang="de-DE" sz="1800" dirty="0"/>
          </a:p>
        </p:txBody>
      </p:sp>
      <p:sp>
        <p:nvSpPr>
          <p:cNvPr id="91140" name="Text Box 4"/>
          <p:cNvSpPr txBox="1">
            <a:spLocks noChangeArrowheads="1"/>
          </p:cNvSpPr>
          <p:nvPr/>
        </p:nvSpPr>
        <p:spPr bwMode="auto">
          <a:xfrm rot="16200000">
            <a:off x="-609600" y="4289425"/>
            <a:ext cx="388778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3" panose="05040102010807070707" pitchFamily="18" charset="2"/>
              <a:buNone/>
            </a:pPr>
            <a:r>
              <a:rPr lang="de-DE" altLang="de-DE" sz="1200">
                <a:solidFill>
                  <a:schemeClr val="bg1"/>
                </a:solidFill>
              </a:rPr>
              <a:t>Nach Mumford 1996</a:t>
            </a:r>
          </a:p>
        </p:txBody>
      </p:sp>
    </p:spTree>
    <p:extLst>
      <p:ext uri="{BB962C8B-B14F-4D97-AF65-F5344CB8AC3E}">
        <p14:creationId xmlns:p14="http://schemas.microsoft.com/office/powerpoint/2010/main" val="3449573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Grp="1" noChangeArrowheads="1"/>
          </p:cNvSpPr>
          <p:nvPr>
            <p:ph type="title" idx="4294967295"/>
          </p:nvPr>
        </p:nvSpPr>
        <p:spPr>
          <a:xfrm>
            <a:off x="1587500" y="457200"/>
            <a:ext cx="8851900" cy="668338"/>
          </a:xfrm>
        </p:spPr>
        <p:txBody>
          <a:bodyPr>
            <a:normAutofit/>
          </a:bodyPr>
          <a:lstStyle/>
          <a:p>
            <a:r>
              <a:rPr lang="de-DE" altLang="de-DE"/>
              <a:t>Bradford Somatization Interview</a:t>
            </a:r>
          </a:p>
        </p:txBody>
      </p:sp>
      <p:sp>
        <p:nvSpPr>
          <p:cNvPr id="63492" name="Text Box 4"/>
          <p:cNvSpPr txBox="1">
            <a:spLocks noChangeArrowheads="1"/>
          </p:cNvSpPr>
          <p:nvPr/>
        </p:nvSpPr>
        <p:spPr bwMode="auto">
          <a:xfrm>
            <a:off x="1714500" y="1341438"/>
            <a:ext cx="77724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81000">
              <a:spcBef>
                <a:spcPct val="0"/>
              </a:spcBef>
              <a:defRPr sz="2400">
                <a:solidFill>
                  <a:schemeClr val="tx1"/>
                </a:solidFill>
                <a:latin typeface="Times New Roman" panose="02020603050405020304" pitchFamily="18" charset="0"/>
              </a:defRPr>
            </a:lvl1pPr>
            <a:lvl2pPr marL="1028700" indent="-457200">
              <a:spcBef>
                <a:spcPct val="0"/>
              </a:spcBef>
              <a:defRPr sz="2400">
                <a:solidFill>
                  <a:schemeClr val="tx1"/>
                </a:solidFill>
                <a:latin typeface="Times New Roman" panose="02020603050405020304" pitchFamily="18" charset="0"/>
              </a:defRPr>
            </a:lvl2pPr>
            <a:lvl3pPr marL="1676400" indent="-457200">
              <a:spcBef>
                <a:spcPct val="0"/>
              </a:spcBef>
              <a:defRPr sz="2400">
                <a:solidFill>
                  <a:schemeClr val="tx1"/>
                </a:solidFill>
                <a:latin typeface="Times New Roman" panose="02020603050405020304" pitchFamily="18" charset="0"/>
              </a:defRPr>
            </a:lvl3pPr>
            <a:lvl4pPr marL="2324100" indent="-457200">
              <a:spcBef>
                <a:spcPct val="0"/>
              </a:spcBef>
              <a:defRPr sz="2400">
                <a:solidFill>
                  <a:schemeClr val="tx1"/>
                </a:solidFill>
                <a:latin typeface="Times New Roman" panose="02020603050405020304" pitchFamily="18" charset="0"/>
              </a:defRPr>
            </a:lvl4pPr>
            <a:lvl5pPr marL="2971800" indent="-457200">
              <a:spcBef>
                <a:spcPct val="0"/>
              </a:spcBef>
              <a:defRPr sz="2400">
                <a:solidFill>
                  <a:schemeClr val="tx1"/>
                </a:solidFill>
                <a:latin typeface="Times New Roman" panose="02020603050405020304" pitchFamily="18" charset="0"/>
              </a:defRPr>
            </a:lvl5pPr>
            <a:lvl6pPr marL="3429000" indent="-457200" eaLnBrk="0" fontAlgn="base" hangingPunct="0">
              <a:spcBef>
                <a:spcPct val="0"/>
              </a:spcBef>
              <a:spcAft>
                <a:spcPct val="0"/>
              </a:spcAft>
              <a:defRPr sz="2400">
                <a:solidFill>
                  <a:schemeClr val="tx1"/>
                </a:solidFill>
                <a:latin typeface="Times New Roman" panose="02020603050405020304" pitchFamily="18" charset="0"/>
              </a:defRPr>
            </a:lvl6pPr>
            <a:lvl7pPr marL="3886200" indent="-457200" eaLnBrk="0" fontAlgn="base" hangingPunct="0">
              <a:spcBef>
                <a:spcPct val="0"/>
              </a:spcBef>
              <a:spcAft>
                <a:spcPct val="0"/>
              </a:spcAft>
              <a:defRPr sz="2400">
                <a:solidFill>
                  <a:schemeClr val="tx1"/>
                </a:solidFill>
                <a:latin typeface="Times New Roman" panose="02020603050405020304" pitchFamily="18" charset="0"/>
              </a:defRPr>
            </a:lvl7pPr>
            <a:lvl8pPr marL="4343400" indent="-457200" eaLnBrk="0" fontAlgn="base" hangingPunct="0">
              <a:spcBef>
                <a:spcPct val="0"/>
              </a:spcBef>
              <a:spcAft>
                <a:spcPct val="0"/>
              </a:spcAft>
              <a:defRPr sz="2400">
                <a:solidFill>
                  <a:schemeClr val="tx1"/>
                </a:solidFill>
                <a:latin typeface="Times New Roman" panose="02020603050405020304" pitchFamily="18" charset="0"/>
              </a:defRPr>
            </a:lvl8pPr>
            <a:lvl9pPr marL="48006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marL="285750" indent="-285750">
              <a:lnSpc>
                <a:spcPct val="80000"/>
              </a:lnSpc>
              <a:spcBef>
                <a:spcPct val="50000"/>
              </a:spcBef>
              <a:buClr>
                <a:schemeClr val="accent1">
                  <a:lumMod val="50000"/>
                </a:schemeClr>
              </a:buClr>
              <a:buFont typeface="Calibri" panose="020F0502020204030204" pitchFamily="34" charset="0"/>
              <a:buChar char="˃"/>
            </a:pPr>
            <a:r>
              <a:rPr lang="de-DE" altLang="de-DE" sz="1800" dirty="0">
                <a:latin typeface="+mj-lt"/>
              </a:rPr>
              <a:t>Fühlten Sie in letzter Zeit einen Energiemangel?</a:t>
            </a:r>
          </a:p>
          <a:p>
            <a:pPr marL="285750" indent="-285750">
              <a:lnSpc>
                <a:spcPct val="80000"/>
              </a:lnSpc>
              <a:spcBef>
                <a:spcPct val="50000"/>
              </a:spcBef>
              <a:buClr>
                <a:schemeClr val="accent1">
                  <a:lumMod val="50000"/>
                </a:schemeClr>
              </a:buClr>
              <a:buFont typeface="Calibri" panose="020F0502020204030204" pitchFamily="34" charset="0"/>
              <a:buChar char="˃"/>
            </a:pPr>
            <a:r>
              <a:rPr lang="de-DE" altLang="de-DE" sz="1800" dirty="0">
                <a:latin typeface="+mj-lt"/>
              </a:rPr>
              <a:t>Spürten Sie Schmerzen im ganzen Körper?</a:t>
            </a:r>
          </a:p>
          <a:p>
            <a:pPr marL="285750" indent="-285750">
              <a:lnSpc>
                <a:spcPct val="80000"/>
              </a:lnSpc>
              <a:spcBef>
                <a:spcPct val="50000"/>
              </a:spcBef>
              <a:buClr>
                <a:schemeClr val="accent1">
                  <a:lumMod val="50000"/>
                </a:schemeClr>
              </a:buClr>
              <a:buFont typeface="Calibri" panose="020F0502020204030204" pitchFamily="34" charset="0"/>
              <a:buChar char="˃"/>
            </a:pPr>
            <a:r>
              <a:rPr lang="de-DE" altLang="de-DE" sz="1800" dirty="0">
                <a:latin typeface="+mj-lt"/>
              </a:rPr>
              <a:t>Fühlten Sie sich müde, auch wenn Sie nicht arbeiteten?</a:t>
            </a:r>
          </a:p>
          <a:p>
            <a:pPr marL="285750" indent="-285750">
              <a:lnSpc>
                <a:spcPct val="80000"/>
              </a:lnSpc>
              <a:spcBef>
                <a:spcPct val="50000"/>
              </a:spcBef>
              <a:buClr>
                <a:schemeClr val="accent1">
                  <a:lumMod val="50000"/>
                </a:schemeClr>
              </a:buClr>
              <a:buFont typeface="Calibri" panose="020F0502020204030204" pitchFamily="34" charset="0"/>
              <a:buChar char="˃"/>
            </a:pPr>
            <a:r>
              <a:rPr lang="de-DE" altLang="de-DE" sz="1800" dirty="0">
                <a:latin typeface="+mj-lt"/>
              </a:rPr>
              <a:t>Hatten Sie Schmerzen auf der Brust oder tat Ihnen das Herz weh?</a:t>
            </a:r>
          </a:p>
          <a:p>
            <a:pPr marL="285750" indent="-285750">
              <a:lnSpc>
                <a:spcPct val="80000"/>
              </a:lnSpc>
              <a:spcBef>
                <a:spcPct val="50000"/>
              </a:spcBef>
              <a:buClr>
                <a:schemeClr val="accent1">
                  <a:lumMod val="50000"/>
                </a:schemeClr>
              </a:buClr>
              <a:buFont typeface="Calibri" panose="020F0502020204030204" pitchFamily="34" charset="0"/>
              <a:buChar char="˃"/>
            </a:pPr>
            <a:r>
              <a:rPr lang="de-DE" altLang="de-DE" sz="1800" dirty="0">
                <a:latin typeface="+mj-lt"/>
              </a:rPr>
              <a:t>Spürten Sie Hatten Sie ein Zittern oder Schlottern?	</a:t>
            </a:r>
          </a:p>
          <a:p>
            <a:pPr marL="285750" indent="-285750">
              <a:lnSpc>
                <a:spcPct val="80000"/>
              </a:lnSpc>
              <a:spcBef>
                <a:spcPct val="50000"/>
              </a:spcBef>
              <a:buClr>
                <a:schemeClr val="accent1">
                  <a:lumMod val="50000"/>
                </a:schemeClr>
              </a:buClr>
              <a:buFont typeface="Calibri" panose="020F0502020204030204" pitchFamily="34" charset="0"/>
              <a:buChar char="˃"/>
            </a:pPr>
            <a:r>
              <a:rPr lang="de-DE" altLang="de-DE" sz="1800" dirty="0">
                <a:latin typeface="+mj-lt"/>
              </a:rPr>
              <a:t>Hatten Sie ein Gefühl wie „Magenflattern“?	</a:t>
            </a:r>
          </a:p>
          <a:p>
            <a:pPr marL="285750" indent="-285750">
              <a:lnSpc>
                <a:spcPct val="80000"/>
              </a:lnSpc>
              <a:spcBef>
                <a:spcPct val="50000"/>
              </a:spcBef>
              <a:buClr>
                <a:schemeClr val="accent1">
                  <a:lumMod val="50000"/>
                </a:schemeClr>
              </a:buClr>
              <a:buFont typeface="Calibri" panose="020F0502020204030204" pitchFamily="34" charset="0"/>
              <a:buChar char="˃"/>
            </a:pPr>
            <a:r>
              <a:rPr lang="de-DE" altLang="de-DE" sz="1800" dirty="0">
                <a:latin typeface="+mj-lt"/>
              </a:rPr>
              <a:t>War es Ihnen als ob Ihr Kopf zusammengepresst würde?</a:t>
            </a:r>
          </a:p>
          <a:p>
            <a:pPr marL="285750" indent="-285750">
              <a:lnSpc>
                <a:spcPct val="80000"/>
              </a:lnSpc>
              <a:spcBef>
                <a:spcPct val="50000"/>
              </a:spcBef>
              <a:buClr>
                <a:schemeClr val="accent1">
                  <a:lumMod val="50000"/>
                </a:schemeClr>
              </a:buClr>
              <a:buFont typeface="Calibri" panose="020F0502020204030204" pitchFamily="34" charset="0"/>
              <a:buChar char="˃"/>
            </a:pPr>
            <a:r>
              <a:rPr lang="de-DE" altLang="de-DE" sz="1800" dirty="0">
                <a:latin typeface="+mj-lt"/>
              </a:rPr>
              <a:t>Hatten Sie ein Erstickungsgefühl? (Kloss im Hals)</a:t>
            </a:r>
          </a:p>
          <a:p>
            <a:pPr marL="285750" indent="-285750">
              <a:lnSpc>
                <a:spcPct val="80000"/>
              </a:lnSpc>
              <a:spcBef>
                <a:spcPct val="50000"/>
              </a:spcBef>
              <a:buClr>
                <a:schemeClr val="accent1">
                  <a:lumMod val="50000"/>
                </a:schemeClr>
              </a:buClr>
              <a:buFont typeface="Calibri" panose="020F0502020204030204" pitchFamily="34" charset="0"/>
              <a:buChar char="˃"/>
            </a:pPr>
            <a:r>
              <a:rPr lang="de-DE" altLang="de-DE" sz="1800" dirty="0">
                <a:latin typeface="+mj-lt"/>
              </a:rPr>
              <a:t>Mussten Sie häufiger Wasser lösen?</a:t>
            </a:r>
          </a:p>
          <a:p>
            <a:pPr marL="285750" indent="-285750">
              <a:lnSpc>
                <a:spcPct val="80000"/>
              </a:lnSpc>
              <a:spcBef>
                <a:spcPct val="50000"/>
              </a:spcBef>
              <a:buClr>
                <a:schemeClr val="accent1">
                  <a:lumMod val="50000"/>
                </a:schemeClr>
              </a:buClr>
              <a:buFont typeface="Calibri" panose="020F0502020204030204" pitchFamily="34" charset="0"/>
              <a:buChar char="˃"/>
            </a:pPr>
            <a:r>
              <a:rPr lang="de-DE" altLang="de-DE" sz="1800" dirty="0">
                <a:latin typeface="+mj-lt"/>
              </a:rPr>
              <a:t>Spürten Sie Mundtrockenheit? Hatten Sie Verstopfung? Blähungen?</a:t>
            </a:r>
          </a:p>
          <a:p>
            <a:pPr marL="285750" indent="-285750">
              <a:lnSpc>
                <a:spcPct val="80000"/>
              </a:lnSpc>
              <a:spcBef>
                <a:spcPct val="50000"/>
              </a:spcBef>
              <a:buClr>
                <a:schemeClr val="accent1">
                  <a:lumMod val="50000"/>
                </a:schemeClr>
              </a:buClr>
              <a:buFont typeface="Calibri" panose="020F0502020204030204" pitchFamily="34" charset="0"/>
              <a:buChar char="˃"/>
            </a:pPr>
            <a:r>
              <a:rPr lang="de-DE" altLang="de-DE" sz="1800" dirty="0">
                <a:latin typeface="+mj-lt"/>
              </a:rPr>
              <a:t>Hatten Sie Schmerzen / Verspannungen in Schulter und Nacken?</a:t>
            </a:r>
          </a:p>
          <a:p>
            <a:pPr marL="285750" indent="-285750">
              <a:lnSpc>
                <a:spcPct val="80000"/>
              </a:lnSpc>
              <a:spcBef>
                <a:spcPct val="50000"/>
              </a:spcBef>
              <a:buClr>
                <a:schemeClr val="accent1">
                  <a:lumMod val="50000"/>
                </a:schemeClr>
              </a:buClr>
              <a:buFont typeface="Calibri" panose="020F0502020204030204" pitchFamily="34" charset="0"/>
              <a:buChar char="˃"/>
            </a:pPr>
            <a:r>
              <a:rPr lang="de-DE" altLang="de-DE" sz="1800" dirty="0">
                <a:latin typeface="+mj-lt"/>
              </a:rPr>
              <a:t>Hatten Sie kalte Hände oder </a:t>
            </a:r>
            <a:r>
              <a:rPr lang="de-DE" altLang="de-DE" sz="1800" dirty="0" err="1">
                <a:latin typeface="+mj-lt"/>
              </a:rPr>
              <a:t>Füsse</a:t>
            </a:r>
            <a:r>
              <a:rPr lang="de-DE" altLang="de-DE" sz="1800" dirty="0">
                <a:latin typeface="+mj-lt"/>
              </a:rPr>
              <a:t>?</a:t>
            </a:r>
          </a:p>
          <a:p>
            <a:pPr marL="285750" indent="-285750">
              <a:lnSpc>
                <a:spcPct val="80000"/>
              </a:lnSpc>
              <a:spcBef>
                <a:spcPct val="50000"/>
              </a:spcBef>
              <a:buClr>
                <a:schemeClr val="accent1">
                  <a:lumMod val="50000"/>
                </a:schemeClr>
              </a:buClr>
              <a:buFont typeface="Calibri" panose="020F0502020204030204" pitchFamily="34" charset="0"/>
              <a:buChar char="˃"/>
            </a:pPr>
            <a:r>
              <a:rPr lang="de-DE" altLang="de-DE" sz="1800" dirty="0">
                <a:latin typeface="+mj-lt"/>
              </a:rPr>
              <a:t>Litten Sie unter vermehrtem Schwitzen?</a:t>
            </a:r>
          </a:p>
        </p:txBody>
      </p:sp>
      <p:sp>
        <p:nvSpPr>
          <p:cNvPr id="63494" name="Text Box 6"/>
          <p:cNvSpPr txBox="1">
            <a:spLocks noChangeArrowheads="1"/>
          </p:cNvSpPr>
          <p:nvPr/>
        </p:nvSpPr>
        <p:spPr bwMode="auto">
          <a:xfrm rot="16200000">
            <a:off x="-681037" y="4289426"/>
            <a:ext cx="3887788"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3" panose="05040102010807070707" pitchFamily="18" charset="2"/>
              <a:buNone/>
            </a:pPr>
            <a:r>
              <a:rPr lang="de-DE" altLang="de-DE" sz="1200">
                <a:solidFill>
                  <a:schemeClr val="bg1"/>
                </a:solidFill>
              </a:rPr>
              <a:t>Nach Mumford 1996</a:t>
            </a:r>
          </a:p>
        </p:txBody>
      </p:sp>
    </p:spTree>
    <p:extLst>
      <p:ext uri="{BB962C8B-B14F-4D97-AF65-F5344CB8AC3E}">
        <p14:creationId xmlns:p14="http://schemas.microsoft.com/office/powerpoint/2010/main" val="1701304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Wahrnehmungsschwelle normal</a:t>
            </a:r>
          </a:p>
        </p:txBody>
      </p:sp>
      <p:sp>
        <p:nvSpPr>
          <p:cNvPr id="3" name="Oval 6"/>
          <p:cNvSpPr>
            <a:spLocks noChangeArrowheads="1"/>
          </p:cNvSpPr>
          <p:nvPr/>
        </p:nvSpPr>
        <p:spPr bwMode="auto">
          <a:xfrm>
            <a:off x="1752600" y="4191000"/>
            <a:ext cx="6934200" cy="15240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a:p>
        </p:txBody>
      </p:sp>
      <p:sp>
        <p:nvSpPr>
          <p:cNvPr id="4" name="Line 17"/>
          <p:cNvSpPr>
            <a:spLocks noChangeShapeType="1"/>
          </p:cNvSpPr>
          <p:nvPr/>
        </p:nvSpPr>
        <p:spPr bwMode="auto">
          <a:xfrm>
            <a:off x="7391400" y="4648200"/>
            <a:ext cx="1066800"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a:p>
        </p:txBody>
      </p:sp>
      <p:grpSp>
        <p:nvGrpSpPr>
          <p:cNvPr id="5" name="Group 22"/>
          <p:cNvGrpSpPr>
            <a:grpSpLocks/>
          </p:cNvGrpSpPr>
          <p:nvPr/>
        </p:nvGrpSpPr>
        <p:grpSpPr bwMode="auto">
          <a:xfrm>
            <a:off x="7086608" y="4114800"/>
            <a:ext cx="1066802" cy="1609725"/>
            <a:chOff x="3564" y="2592"/>
            <a:chExt cx="804" cy="1350"/>
          </a:xfrm>
        </p:grpSpPr>
        <p:sp>
          <p:nvSpPr>
            <p:cNvPr id="6" name="Freeform 21"/>
            <p:cNvSpPr>
              <a:spLocks/>
            </p:cNvSpPr>
            <p:nvPr/>
          </p:nvSpPr>
          <p:spPr bwMode="auto">
            <a:xfrm>
              <a:off x="3564" y="3456"/>
              <a:ext cx="804" cy="486"/>
            </a:xfrm>
            <a:custGeom>
              <a:avLst/>
              <a:gdLst>
                <a:gd name="T0" fmla="*/ 132 w 804"/>
                <a:gd name="T1" fmla="*/ 0 h 486"/>
                <a:gd name="T2" fmla="*/ 0 w 804"/>
                <a:gd name="T3" fmla="*/ 486 h 486"/>
                <a:gd name="T4" fmla="*/ 468 w 804"/>
                <a:gd name="T5" fmla="*/ 240 h 486"/>
                <a:gd name="T6" fmla="*/ 804 w 804"/>
                <a:gd name="T7" fmla="*/ 0 h 486"/>
                <a:gd name="T8" fmla="*/ 132 w 804"/>
                <a:gd name="T9" fmla="*/ 0 h 486"/>
              </a:gdLst>
              <a:ahLst/>
              <a:cxnLst>
                <a:cxn ang="0">
                  <a:pos x="T0" y="T1"/>
                </a:cxn>
                <a:cxn ang="0">
                  <a:pos x="T2" y="T3"/>
                </a:cxn>
                <a:cxn ang="0">
                  <a:pos x="T4" y="T5"/>
                </a:cxn>
                <a:cxn ang="0">
                  <a:pos x="T6" y="T7"/>
                </a:cxn>
                <a:cxn ang="0">
                  <a:pos x="T8" y="T9"/>
                </a:cxn>
              </a:cxnLst>
              <a:rect l="0" t="0" r="r" b="b"/>
              <a:pathLst>
                <a:path w="804" h="486">
                  <a:moveTo>
                    <a:pt x="132" y="0"/>
                  </a:moveTo>
                  <a:lnTo>
                    <a:pt x="0" y="486"/>
                  </a:lnTo>
                  <a:lnTo>
                    <a:pt x="468" y="240"/>
                  </a:lnTo>
                  <a:lnTo>
                    <a:pt x="804" y="0"/>
                  </a:lnTo>
                  <a:lnTo>
                    <a:pt x="132" y="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a:p>
          </p:txBody>
        </p:sp>
        <p:grpSp>
          <p:nvGrpSpPr>
            <p:cNvPr id="7" name="Group 19"/>
            <p:cNvGrpSpPr>
              <a:grpSpLocks/>
            </p:cNvGrpSpPr>
            <p:nvPr/>
          </p:nvGrpSpPr>
          <p:grpSpPr bwMode="auto">
            <a:xfrm>
              <a:off x="3696" y="2592"/>
              <a:ext cx="672" cy="1056"/>
              <a:chOff x="4320" y="2352"/>
              <a:chExt cx="672" cy="1056"/>
            </a:xfrm>
          </p:grpSpPr>
          <p:sp>
            <p:nvSpPr>
              <p:cNvPr id="8" name="Freeform 15"/>
              <p:cNvSpPr>
                <a:spLocks/>
              </p:cNvSpPr>
              <p:nvPr/>
            </p:nvSpPr>
            <p:spPr bwMode="auto">
              <a:xfrm>
                <a:off x="4320" y="2352"/>
                <a:ext cx="672" cy="1056"/>
              </a:xfrm>
              <a:custGeom>
                <a:avLst/>
                <a:gdLst>
                  <a:gd name="T0" fmla="*/ 0 w 432"/>
                  <a:gd name="T1" fmla="*/ 576 h 720"/>
                  <a:gd name="T2" fmla="*/ 192 w 432"/>
                  <a:gd name="T3" fmla="*/ 720 h 720"/>
                  <a:gd name="T4" fmla="*/ 432 w 432"/>
                  <a:gd name="T5" fmla="*/ 576 h 720"/>
                  <a:gd name="T6" fmla="*/ 192 w 432"/>
                  <a:gd name="T7" fmla="*/ 0 h 720"/>
                  <a:gd name="T8" fmla="*/ 192 w 432"/>
                  <a:gd name="T9" fmla="*/ 672 h 720"/>
                  <a:gd name="T10" fmla="*/ 0 w 432"/>
                  <a:gd name="T11" fmla="*/ 576 h 720"/>
                </a:gdLst>
                <a:ahLst/>
                <a:cxnLst>
                  <a:cxn ang="0">
                    <a:pos x="T0" y="T1"/>
                  </a:cxn>
                  <a:cxn ang="0">
                    <a:pos x="T2" y="T3"/>
                  </a:cxn>
                  <a:cxn ang="0">
                    <a:pos x="T4" y="T5"/>
                  </a:cxn>
                  <a:cxn ang="0">
                    <a:pos x="T6" y="T7"/>
                  </a:cxn>
                  <a:cxn ang="0">
                    <a:pos x="T8" y="T9"/>
                  </a:cxn>
                  <a:cxn ang="0">
                    <a:pos x="T10" y="T11"/>
                  </a:cxn>
                </a:cxnLst>
                <a:rect l="0" t="0" r="r" b="b"/>
                <a:pathLst>
                  <a:path w="432" h="720">
                    <a:moveTo>
                      <a:pt x="0" y="576"/>
                    </a:moveTo>
                    <a:lnTo>
                      <a:pt x="192" y="720"/>
                    </a:lnTo>
                    <a:lnTo>
                      <a:pt x="432" y="576"/>
                    </a:lnTo>
                    <a:lnTo>
                      <a:pt x="192" y="0"/>
                    </a:lnTo>
                    <a:lnTo>
                      <a:pt x="192" y="672"/>
                    </a:lnTo>
                    <a:lnTo>
                      <a:pt x="0" y="576"/>
                    </a:lnTo>
                    <a:close/>
                  </a:path>
                </a:pathLst>
              </a:custGeom>
              <a:solidFill>
                <a:srgbClr val="FFCC66"/>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sp>
            <p:nvSpPr>
              <p:cNvPr id="9" name="Freeform 16"/>
              <p:cNvSpPr>
                <a:spLocks/>
              </p:cNvSpPr>
              <p:nvPr/>
            </p:nvSpPr>
            <p:spPr bwMode="auto">
              <a:xfrm>
                <a:off x="4320" y="2352"/>
                <a:ext cx="299" cy="1056"/>
              </a:xfrm>
              <a:custGeom>
                <a:avLst/>
                <a:gdLst>
                  <a:gd name="T0" fmla="*/ 0 w 192"/>
                  <a:gd name="T1" fmla="*/ 576 h 720"/>
                  <a:gd name="T2" fmla="*/ 192 w 192"/>
                  <a:gd name="T3" fmla="*/ 0 h 720"/>
                  <a:gd name="T4" fmla="*/ 192 w 192"/>
                  <a:gd name="T5" fmla="*/ 720 h 720"/>
                  <a:gd name="T6" fmla="*/ 0 w 192"/>
                  <a:gd name="T7" fmla="*/ 576 h 720"/>
                </a:gdLst>
                <a:ahLst/>
                <a:cxnLst>
                  <a:cxn ang="0">
                    <a:pos x="T0" y="T1"/>
                  </a:cxn>
                  <a:cxn ang="0">
                    <a:pos x="T2" y="T3"/>
                  </a:cxn>
                  <a:cxn ang="0">
                    <a:pos x="T4" y="T5"/>
                  </a:cxn>
                  <a:cxn ang="0">
                    <a:pos x="T6" y="T7"/>
                  </a:cxn>
                </a:cxnLst>
                <a:rect l="0" t="0" r="r" b="b"/>
                <a:pathLst>
                  <a:path w="192" h="720">
                    <a:moveTo>
                      <a:pt x="0" y="576"/>
                    </a:moveTo>
                    <a:lnTo>
                      <a:pt x="192" y="0"/>
                    </a:lnTo>
                    <a:lnTo>
                      <a:pt x="192" y="720"/>
                    </a:lnTo>
                    <a:lnTo>
                      <a:pt x="0" y="576"/>
                    </a:lnTo>
                    <a:close/>
                  </a:path>
                </a:pathLst>
              </a:custGeom>
              <a:solidFill>
                <a:srgbClr val="FFFF99"/>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grpSp>
      </p:grpSp>
      <p:grpSp>
        <p:nvGrpSpPr>
          <p:cNvPr id="10" name="Group 23"/>
          <p:cNvGrpSpPr>
            <a:grpSpLocks/>
          </p:cNvGrpSpPr>
          <p:nvPr/>
        </p:nvGrpSpPr>
        <p:grpSpPr bwMode="auto">
          <a:xfrm>
            <a:off x="3505205" y="4724400"/>
            <a:ext cx="685801" cy="1076325"/>
            <a:chOff x="3564" y="2592"/>
            <a:chExt cx="804" cy="1350"/>
          </a:xfrm>
        </p:grpSpPr>
        <p:sp>
          <p:nvSpPr>
            <p:cNvPr id="11" name="Freeform 24"/>
            <p:cNvSpPr>
              <a:spLocks/>
            </p:cNvSpPr>
            <p:nvPr/>
          </p:nvSpPr>
          <p:spPr bwMode="auto">
            <a:xfrm>
              <a:off x="3564" y="3456"/>
              <a:ext cx="804" cy="486"/>
            </a:xfrm>
            <a:custGeom>
              <a:avLst/>
              <a:gdLst>
                <a:gd name="T0" fmla="*/ 132 w 804"/>
                <a:gd name="T1" fmla="*/ 0 h 486"/>
                <a:gd name="T2" fmla="*/ 0 w 804"/>
                <a:gd name="T3" fmla="*/ 486 h 486"/>
                <a:gd name="T4" fmla="*/ 468 w 804"/>
                <a:gd name="T5" fmla="*/ 240 h 486"/>
                <a:gd name="T6" fmla="*/ 804 w 804"/>
                <a:gd name="T7" fmla="*/ 0 h 486"/>
                <a:gd name="T8" fmla="*/ 132 w 804"/>
                <a:gd name="T9" fmla="*/ 0 h 486"/>
              </a:gdLst>
              <a:ahLst/>
              <a:cxnLst>
                <a:cxn ang="0">
                  <a:pos x="T0" y="T1"/>
                </a:cxn>
                <a:cxn ang="0">
                  <a:pos x="T2" y="T3"/>
                </a:cxn>
                <a:cxn ang="0">
                  <a:pos x="T4" y="T5"/>
                </a:cxn>
                <a:cxn ang="0">
                  <a:pos x="T6" y="T7"/>
                </a:cxn>
                <a:cxn ang="0">
                  <a:pos x="T8" y="T9"/>
                </a:cxn>
              </a:cxnLst>
              <a:rect l="0" t="0" r="r" b="b"/>
              <a:pathLst>
                <a:path w="804" h="486">
                  <a:moveTo>
                    <a:pt x="132" y="0"/>
                  </a:moveTo>
                  <a:lnTo>
                    <a:pt x="0" y="486"/>
                  </a:lnTo>
                  <a:lnTo>
                    <a:pt x="468" y="240"/>
                  </a:lnTo>
                  <a:lnTo>
                    <a:pt x="804" y="0"/>
                  </a:lnTo>
                  <a:lnTo>
                    <a:pt x="132" y="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a:p>
          </p:txBody>
        </p:sp>
        <p:grpSp>
          <p:nvGrpSpPr>
            <p:cNvPr id="12" name="Group 25"/>
            <p:cNvGrpSpPr>
              <a:grpSpLocks/>
            </p:cNvGrpSpPr>
            <p:nvPr/>
          </p:nvGrpSpPr>
          <p:grpSpPr bwMode="auto">
            <a:xfrm>
              <a:off x="3696" y="2592"/>
              <a:ext cx="672" cy="1056"/>
              <a:chOff x="4320" y="2352"/>
              <a:chExt cx="672" cy="1056"/>
            </a:xfrm>
          </p:grpSpPr>
          <p:sp>
            <p:nvSpPr>
              <p:cNvPr id="13" name="Freeform 26"/>
              <p:cNvSpPr>
                <a:spLocks/>
              </p:cNvSpPr>
              <p:nvPr/>
            </p:nvSpPr>
            <p:spPr bwMode="auto">
              <a:xfrm>
                <a:off x="4320" y="2352"/>
                <a:ext cx="672" cy="1056"/>
              </a:xfrm>
              <a:custGeom>
                <a:avLst/>
                <a:gdLst>
                  <a:gd name="T0" fmla="*/ 0 w 432"/>
                  <a:gd name="T1" fmla="*/ 576 h 720"/>
                  <a:gd name="T2" fmla="*/ 192 w 432"/>
                  <a:gd name="T3" fmla="*/ 720 h 720"/>
                  <a:gd name="T4" fmla="*/ 432 w 432"/>
                  <a:gd name="T5" fmla="*/ 576 h 720"/>
                  <a:gd name="T6" fmla="*/ 192 w 432"/>
                  <a:gd name="T7" fmla="*/ 0 h 720"/>
                  <a:gd name="T8" fmla="*/ 192 w 432"/>
                  <a:gd name="T9" fmla="*/ 672 h 720"/>
                  <a:gd name="T10" fmla="*/ 0 w 432"/>
                  <a:gd name="T11" fmla="*/ 576 h 720"/>
                </a:gdLst>
                <a:ahLst/>
                <a:cxnLst>
                  <a:cxn ang="0">
                    <a:pos x="T0" y="T1"/>
                  </a:cxn>
                  <a:cxn ang="0">
                    <a:pos x="T2" y="T3"/>
                  </a:cxn>
                  <a:cxn ang="0">
                    <a:pos x="T4" y="T5"/>
                  </a:cxn>
                  <a:cxn ang="0">
                    <a:pos x="T6" y="T7"/>
                  </a:cxn>
                  <a:cxn ang="0">
                    <a:pos x="T8" y="T9"/>
                  </a:cxn>
                  <a:cxn ang="0">
                    <a:pos x="T10" y="T11"/>
                  </a:cxn>
                </a:cxnLst>
                <a:rect l="0" t="0" r="r" b="b"/>
                <a:pathLst>
                  <a:path w="432" h="720">
                    <a:moveTo>
                      <a:pt x="0" y="576"/>
                    </a:moveTo>
                    <a:lnTo>
                      <a:pt x="192" y="720"/>
                    </a:lnTo>
                    <a:lnTo>
                      <a:pt x="432" y="576"/>
                    </a:lnTo>
                    <a:lnTo>
                      <a:pt x="192" y="0"/>
                    </a:lnTo>
                    <a:lnTo>
                      <a:pt x="192" y="672"/>
                    </a:lnTo>
                    <a:lnTo>
                      <a:pt x="0" y="576"/>
                    </a:lnTo>
                    <a:close/>
                  </a:path>
                </a:pathLst>
              </a:custGeom>
              <a:solidFill>
                <a:srgbClr val="FFCC66"/>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sp>
            <p:nvSpPr>
              <p:cNvPr id="14" name="Freeform 27"/>
              <p:cNvSpPr>
                <a:spLocks/>
              </p:cNvSpPr>
              <p:nvPr/>
            </p:nvSpPr>
            <p:spPr bwMode="auto">
              <a:xfrm>
                <a:off x="4320" y="2352"/>
                <a:ext cx="299" cy="1056"/>
              </a:xfrm>
              <a:custGeom>
                <a:avLst/>
                <a:gdLst>
                  <a:gd name="T0" fmla="*/ 0 w 192"/>
                  <a:gd name="T1" fmla="*/ 576 h 720"/>
                  <a:gd name="T2" fmla="*/ 192 w 192"/>
                  <a:gd name="T3" fmla="*/ 0 h 720"/>
                  <a:gd name="T4" fmla="*/ 192 w 192"/>
                  <a:gd name="T5" fmla="*/ 720 h 720"/>
                  <a:gd name="T6" fmla="*/ 0 w 192"/>
                  <a:gd name="T7" fmla="*/ 576 h 720"/>
                </a:gdLst>
                <a:ahLst/>
                <a:cxnLst>
                  <a:cxn ang="0">
                    <a:pos x="T0" y="T1"/>
                  </a:cxn>
                  <a:cxn ang="0">
                    <a:pos x="T2" y="T3"/>
                  </a:cxn>
                  <a:cxn ang="0">
                    <a:pos x="T4" y="T5"/>
                  </a:cxn>
                  <a:cxn ang="0">
                    <a:pos x="T6" y="T7"/>
                  </a:cxn>
                </a:cxnLst>
                <a:rect l="0" t="0" r="r" b="b"/>
                <a:pathLst>
                  <a:path w="192" h="720">
                    <a:moveTo>
                      <a:pt x="0" y="576"/>
                    </a:moveTo>
                    <a:lnTo>
                      <a:pt x="192" y="0"/>
                    </a:lnTo>
                    <a:lnTo>
                      <a:pt x="192" y="720"/>
                    </a:lnTo>
                    <a:lnTo>
                      <a:pt x="0" y="576"/>
                    </a:lnTo>
                    <a:close/>
                  </a:path>
                </a:pathLst>
              </a:custGeom>
              <a:solidFill>
                <a:srgbClr val="FFFF99"/>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grpSp>
      </p:grpSp>
      <p:grpSp>
        <p:nvGrpSpPr>
          <p:cNvPr id="15" name="Group 28"/>
          <p:cNvGrpSpPr>
            <a:grpSpLocks/>
          </p:cNvGrpSpPr>
          <p:nvPr/>
        </p:nvGrpSpPr>
        <p:grpSpPr bwMode="auto">
          <a:xfrm>
            <a:off x="1981204" y="3581402"/>
            <a:ext cx="1276351" cy="2143126"/>
            <a:chOff x="3564" y="2592"/>
            <a:chExt cx="804" cy="1350"/>
          </a:xfrm>
        </p:grpSpPr>
        <p:sp>
          <p:nvSpPr>
            <p:cNvPr id="16" name="Freeform 29"/>
            <p:cNvSpPr>
              <a:spLocks/>
            </p:cNvSpPr>
            <p:nvPr/>
          </p:nvSpPr>
          <p:spPr bwMode="auto">
            <a:xfrm>
              <a:off x="3564" y="3456"/>
              <a:ext cx="804" cy="486"/>
            </a:xfrm>
            <a:custGeom>
              <a:avLst/>
              <a:gdLst>
                <a:gd name="T0" fmla="*/ 132 w 804"/>
                <a:gd name="T1" fmla="*/ 0 h 486"/>
                <a:gd name="T2" fmla="*/ 0 w 804"/>
                <a:gd name="T3" fmla="*/ 486 h 486"/>
                <a:gd name="T4" fmla="*/ 468 w 804"/>
                <a:gd name="T5" fmla="*/ 240 h 486"/>
                <a:gd name="T6" fmla="*/ 804 w 804"/>
                <a:gd name="T7" fmla="*/ 0 h 486"/>
                <a:gd name="T8" fmla="*/ 132 w 804"/>
                <a:gd name="T9" fmla="*/ 0 h 486"/>
              </a:gdLst>
              <a:ahLst/>
              <a:cxnLst>
                <a:cxn ang="0">
                  <a:pos x="T0" y="T1"/>
                </a:cxn>
                <a:cxn ang="0">
                  <a:pos x="T2" y="T3"/>
                </a:cxn>
                <a:cxn ang="0">
                  <a:pos x="T4" y="T5"/>
                </a:cxn>
                <a:cxn ang="0">
                  <a:pos x="T6" y="T7"/>
                </a:cxn>
                <a:cxn ang="0">
                  <a:pos x="T8" y="T9"/>
                </a:cxn>
              </a:cxnLst>
              <a:rect l="0" t="0" r="r" b="b"/>
              <a:pathLst>
                <a:path w="804" h="486">
                  <a:moveTo>
                    <a:pt x="132" y="0"/>
                  </a:moveTo>
                  <a:lnTo>
                    <a:pt x="0" y="486"/>
                  </a:lnTo>
                  <a:lnTo>
                    <a:pt x="468" y="240"/>
                  </a:lnTo>
                  <a:lnTo>
                    <a:pt x="804" y="0"/>
                  </a:lnTo>
                  <a:lnTo>
                    <a:pt x="132" y="0"/>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a:p>
          </p:txBody>
        </p:sp>
        <p:grpSp>
          <p:nvGrpSpPr>
            <p:cNvPr id="17" name="Group 30"/>
            <p:cNvGrpSpPr>
              <a:grpSpLocks/>
            </p:cNvGrpSpPr>
            <p:nvPr/>
          </p:nvGrpSpPr>
          <p:grpSpPr bwMode="auto">
            <a:xfrm>
              <a:off x="3696" y="2592"/>
              <a:ext cx="672" cy="1056"/>
              <a:chOff x="4320" y="2352"/>
              <a:chExt cx="672" cy="1056"/>
            </a:xfrm>
          </p:grpSpPr>
          <p:sp>
            <p:nvSpPr>
              <p:cNvPr id="18" name="Freeform 31"/>
              <p:cNvSpPr>
                <a:spLocks/>
              </p:cNvSpPr>
              <p:nvPr/>
            </p:nvSpPr>
            <p:spPr bwMode="auto">
              <a:xfrm>
                <a:off x="4320" y="2352"/>
                <a:ext cx="672" cy="1056"/>
              </a:xfrm>
              <a:custGeom>
                <a:avLst/>
                <a:gdLst>
                  <a:gd name="T0" fmla="*/ 0 w 432"/>
                  <a:gd name="T1" fmla="*/ 576 h 720"/>
                  <a:gd name="T2" fmla="*/ 192 w 432"/>
                  <a:gd name="T3" fmla="*/ 720 h 720"/>
                  <a:gd name="T4" fmla="*/ 432 w 432"/>
                  <a:gd name="T5" fmla="*/ 576 h 720"/>
                  <a:gd name="T6" fmla="*/ 192 w 432"/>
                  <a:gd name="T7" fmla="*/ 0 h 720"/>
                  <a:gd name="T8" fmla="*/ 192 w 432"/>
                  <a:gd name="T9" fmla="*/ 672 h 720"/>
                  <a:gd name="T10" fmla="*/ 0 w 432"/>
                  <a:gd name="T11" fmla="*/ 576 h 720"/>
                </a:gdLst>
                <a:ahLst/>
                <a:cxnLst>
                  <a:cxn ang="0">
                    <a:pos x="T0" y="T1"/>
                  </a:cxn>
                  <a:cxn ang="0">
                    <a:pos x="T2" y="T3"/>
                  </a:cxn>
                  <a:cxn ang="0">
                    <a:pos x="T4" y="T5"/>
                  </a:cxn>
                  <a:cxn ang="0">
                    <a:pos x="T6" y="T7"/>
                  </a:cxn>
                  <a:cxn ang="0">
                    <a:pos x="T8" y="T9"/>
                  </a:cxn>
                  <a:cxn ang="0">
                    <a:pos x="T10" y="T11"/>
                  </a:cxn>
                </a:cxnLst>
                <a:rect l="0" t="0" r="r" b="b"/>
                <a:pathLst>
                  <a:path w="432" h="720">
                    <a:moveTo>
                      <a:pt x="0" y="576"/>
                    </a:moveTo>
                    <a:lnTo>
                      <a:pt x="192" y="720"/>
                    </a:lnTo>
                    <a:lnTo>
                      <a:pt x="432" y="576"/>
                    </a:lnTo>
                    <a:lnTo>
                      <a:pt x="192" y="0"/>
                    </a:lnTo>
                    <a:lnTo>
                      <a:pt x="192" y="672"/>
                    </a:lnTo>
                    <a:lnTo>
                      <a:pt x="0" y="576"/>
                    </a:lnTo>
                    <a:close/>
                  </a:path>
                </a:pathLst>
              </a:custGeom>
              <a:solidFill>
                <a:srgbClr val="FFCC66"/>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sp>
            <p:nvSpPr>
              <p:cNvPr id="19" name="Freeform 32"/>
              <p:cNvSpPr>
                <a:spLocks/>
              </p:cNvSpPr>
              <p:nvPr/>
            </p:nvSpPr>
            <p:spPr bwMode="auto">
              <a:xfrm>
                <a:off x="4320" y="2352"/>
                <a:ext cx="299" cy="1056"/>
              </a:xfrm>
              <a:custGeom>
                <a:avLst/>
                <a:gdLst>
                  <a:gd name="T0" fmla="*/ 0 w 192"/>
                  <a:gd name="T1" fmla="*/ 576 h 720"/>
                  <a:gd name="T2" fmla="*/ 192 w 192"/>
                  <a:gd name="T3" fmla="*/ 0 h 720"/>
                  <a:gd name="T4" fmla="*/ 192 w 192"/>
                  <a:gd name="T5" fmla="*/ 720 h 720"/>
                  <a:gd name="T6" fmla="*/ 0 w 192"/>
                  <a:gd name="T7" fmla="*/ 576 h 720"/>
                </a:gdLst>
                <a:ahLst/>
                <a:cxnLst>
                  <a:cxn ang="0">
                    <a:pos x="T0" y="T1"/>
                  </a:cxn>
                  <a:cxn ang="0">
                    <a:pos x="T2" y="T3"/>
                  </a:cxn>
                  <a:cxn ang="0">
                    <a:pos x="T4" y="T5"/>
                  </a:cxn>
                  <a:cxn ang="0">
                    <a:pos x="T6" y="T7"/>
                  </a:cxn>
                </a:cxnLst>
                <a:rect l="0" t="0" r="r" b="b"/>
                <a:pathLst>
                  <a:path w="192" h="720">
                    <a:moveTo>
                      <a:pt x="0" y="576"/>
                    </a:moveTo>
                    <a:lnTo>
                      <a:pt x="192" y="0"/>
                    </a:lnTo>
                    <a:lnTo>
                      <a:pt x="192" y="720"/>
                    </a:lnTo>
                    <a:lnTo>
                      <a:pt x="0" y="576"/>
                    </a:lnTo>
                    <a:close/>
                  </a:path>
                </a:pathLst>
              </a:custGeom>
              <a:solidFill>
                <a:srgbClr val="FFFF99"/>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grpSp>
      </p:grpSp>
      <p:grpSp>
        <p:nvGrpSpPr>
          <p:cNvPr id="20" name="Group 49"/>
          <p:cNvGrpSpPr>
            <a:grpSpLocks/>
          </p:cNvGrpSpPr>
          <p:nvPr/>
        </p:nvGrpSpPr>
        <p:grpSpPr bwMode="auto">
          <a:xfrm>
            <a:off x="4267200" y="1752600"/>
            <a:ext cx="2149475" cy="3582988"/>
            <a:chOff x="2352" y="1392"/>
            <a:chExt cx="1354" cy="2257"/>
          </a:xfrm>
        </p:grpSpPr>
        <p:sp>
          <p:nvSpPr>
            <p:cNvPr id="21" name="Freeform 36"/>
            <p:cNvSpPr>
              <a:spLocks/>
            </p:cNvSpPr>
            <p:nvPr/>
          </p:nvSpPr>
          <p:spPr bwMode="auto">
            <a:xfrm>
              <a:off x="2352" y="1392"/>
              <a:ext cx="1354" cy="2257"/>
            </a:xfrm>
            <a:custGeom>
              <a:avLst/>
              <a:gdLst>
                <a:gd name="T0" fmla="*/ 0 w 432"/>
                <a:gd name="T1" fmla="*/ 576 h 720"/>
                <a:gd name="T2" fmla="*/ 192 w 432"/>
                <a:gd name="T3" fmla="*/ 720 h 720"/>
                <a:gd name="T4" fmla="*/ 432 w 432"/>
                <a:gd name="T5" fmla="*/ 576 h 720"/>
                <a:gd name="T6" fmla="*/ 192 w 432"/>
                <a:gd name="T7" fmla="*/ 0 h 720"/>
                <a:gd name="T8" fmla="*/ 192 w 432"/>
                <a:gd name="T9" fmla="*/ 672 h 720"/>
                <a:gd name="T10" fmla="*/ 0 w 432"/>
                <a:gd name="T11" fmla="*/ 576 h 720"/>
              </a:gdLst>
              <a:ahLst/>
              <a:cxnLst>
                <a:cxn ang="0">
                  <a:pos x="T0" y="T1"/>
                </a:cxn>
                <a:cxn ang="0">
                  <a:pos x="T2" y="T3"/>
                </a:cxn>
                <a:cxn ang="0">
                  <a:pos x="T4" y="T5"/>
                </a:cxn>
                <a:cxn ang="0">
                  <a:pos x="T6" y="T7"/>
                </a:cxn>
                <a:cxn ang="0">
                  <a:pos x="T8" y="T9"/>
                </a:cxn>
                <a:cxn ang="0">
                  <a:pos x="T10" y="T11"/>
                </a:cxn>
              </a:cxnLst>
              <a:rect l="0" t="0" r="r" b="b"/>
              <a:pathLst>
                <a:path w="432" h="720">
                  <a:moveTo>
                    <a:pt x="0" y="576"/>
                  </a:moveTo>
                  <a:lnTo>
                    <a:pt x="192" y="720"/>
                  </a:lnTo>
                  <a:lnTo>
                    <a:pt x="432" y="576"/>
                  </a:lnTo>
                  <a:lnTo>
                    <a:pt x="192" y="0"/>
                  </a:lnTo>
                  <a:lnTo>
                    <a:pt x="192" y="672"/>
                  </a:lnTo>
                  <a:lnTo>
                    <a:pt x="0" y="576"/>
                  </a:lnTo>
                  <a:close/>
                </a:path>
              </a:pathLst>
            </a:custGeom>
            <a:solidFill>
              <a:schemeClr val="accent2"/>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sp>
          <p:nvSpPr>
            <p:cNvPr id="22" name="Freeform 37"/>
            <p:cNvSpPr>
              <a:spLocks/>
            </p:cNvSpPr>
            <p:nvPr/>
          </p:nvSpPr>
          <p:spPr bwMode="auto">
            <a:xfrm>
              <a:off x="2352" y="1392"/>
              <a:ext cx="602" cy="2257"/>
            </a:xfrm>
            <a:custGeom>
              <a:avLst/>
              <a:gdLst>
                <a:gd name="T0" fmla="*/ 0 w 192"/>
                <a:gd name="T1" fmla="*/ 576 h 720"/>
                <a:gd name="T2" fmla="*/ 192 w 192"/>
                <a:gd name="T3" fmla="*/ 0 h 720"/>
                <a:gd name="T4" fmla="*/ 192 w 192"/>
                <a:gd name="T5" fmla="*/ 720 h 720"/>
                <a:gd name="T6" fmla="*/ 0 w 192"/>
                <a:gd name="T7" fmla="*/ 576 h 720"/>
              </a:gdLst>
              <a:ahLst/>
              <a:cxnLst>
                <a:cxn ang="0">
                  <a:pos x="T0" y="T1"/>
                </a:cxn>
                <a:cxn ang="0">
                  <a:pos x="T2" y="T3"/>
                </a:cxn>
                <a:cxn ang="0">
                  <a:pos x="T4" y="T5"/>
                </a:cxn>
                <a:cxn ang="0">
                  <a:pos x="T6" y="T7"/>
                </a:cxn>
              </a:cxnLst>
              <a:rect l="0" t="0" r="r" b="b"/>
              <a:pathLst>
                <a:path w="192" h="720">
                  <a:moveTo>
                    <a:pt x="0" y="576"/>
                  </a:moveTo>
                  <a:lnTo>
                    <a:pt x="192" y="0"/>
                  </a:lnTo>
                  <a:lnTo>
                    <a:pt x="192" y="720"/>
                  </a:lnTo>
                  <a:lnTo>
                    <a:pt x="0" y="576"/>
                  </a:lnTo>
                  <a:close/>
                </a:path>
              </a:pathLst>
            </a:custGeom>
            <a:solidFill>
              <a:srgbClr val="0066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grpSp>
      <p:sp>
        <p:nvSpPr>
          <p:cNvPr id="23" name="Oval 38"/>
          <p:cNvSpPr>
            <a:spLocks noChangeArrowheads="1"/>
          </p:cNvSpPr>
          <p:nvPr/>
        </p:nvSpPr>
        <p:spPr bwMode="auto">
          <a:xfrm>
            <a:off x="2362200" y="1905000"/>
            <a:ext cx="5791200" cy="1371600"/>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a:effectLst/>
        </p:spPr>
        <p:txBody>
          <a:bodyPr anchor="ctr">
            <a:spAutoFit/>
          </a:bodyPr>
          <a:lstStyle/>
          <a:p>
            <a:endParaRPr lang="de-CH"/>
          </a:p>
        </p:txBody>
      </p:sp>
      <p:grpSp>
        <p:nvGrpSpPr>
          <p:cNvPr id="24" name="Group 48"/>
          <p:cNvGrpSpPr>
            <a:grpSpLocks/>
          </p:cNvGrpSpPr>
          <p:nvPr/>
        </p:nvGrpSpPr>
        <p:grpSpPr bwMode="auto">
          <a:xfrm>
            <a:off x="4953008" y="1676400"/>
            <a:ext cx="573089" cy="841375"/>
            <a:chOff x="2784" y="1344"/>
            <a:chExt cx="361" cy="530"/>
          </a:xfrm>
        </p:grpSpPr>
        <p:sp>
          <p:nvSpPr>
            <p:cNvPr id="25" name="Freeform 42"/>
            <p:cNvSpPr>
              <a:spLocks/>
            </p:cNvSpPr>
            <p:nvPr/>
          </p:nvSpPr>
          <p:spPr bwMode="auto">
            <a:xfrm>
              <a:off x="2784" y="1344"/>
              <a:ext cx="361" cy="530"/>
            </a:xfrm>
            <a:custGeom>
              <a:avLst/>
              <a:gdLst>
                <a:gd name="T0" fmla="*/ 0 w 432"/>
                <a:gd name="T1" fmla="*/ 576 h 720"/>
                <a:gd name="T2" fmla="*/ 192 w 432"/>
                <a:gd name="T3" fmla="*/ 720 h 720"/>
                <a:gd name="T4" fmla="*/ 432 w 432"/>
                <a:gd name="T5" fmla="*/ 576 h 720"/>
                <a:gd name="T6" fmla="*/ 192 w 432"/>
                <a:gd name="T7" fmla="*/ 0 h 720"/>
                <a:gd name="T8" fmla="*/ 192 w 432"/>
                <a:gd name="T9" fmla="*/ 672 h 720"/>
                <a:gd name="T10" fmla="*/ 0 w 432"/>
                <a:gd name="T11" fmla="*/ 576 h 720"/>
              </a:gdLst>
              <a:ahLst/>
              <a:cxnLst>
                <a:cxn ang="0">
                  <a:pos x="T0" y="T1"/>
                </a:cxn>
                <a:cxn ang="0">
                  <a:pos x="T2" y="T3"/>
                </a:cxn>
                <a:cxn ang="0">
                  <a:pos x="T4" y="T5"/>
                </a:cxn>
                <a:cxn ang="0">
                  <a:pos x="T6" y="T7"/>
                </a:cxn>
                <a:cxn ang="0">
                  <a:pos x="T8" y="T9"/>
                </a:cxn>
                <a:cxn ang="0">
                  <a:pos x="T10" y="T11"/>
                </a:cxn>
              </a:cxnLst>
              <a:rect l="0" t="0" r="r" b="b"/>
              <a:pathLst>
                <a:path w="432" h="720">
                  <a:moveTo>
                    <a:pt x="0" y="576"/>
                  </a:moveTo>
                  <a:lnTo>
                    <a:pt x="192" y="720"/>
                  </a:lnTo>
                  <a:lnTo>
                    <a:pt x="432" y="576"/>
                  </a:lnTo>
                  <a:lnTo>
                    <a:pt x="192" y="0"/>
                  </a:lnTo>
                  <a:lnTo>
                    <a:pt x="192" y="672"/>
                  </a:lnTo>
                  <a:lnTo>
                    <a:pt x="0" y="576"/>
                  </a:lnTo>
                  <a:close/>
                </a:path>
              </a:pathLst>
            </a:custGeom>
            <a:solidFill>
              <a:schemeClr val="accent2"/>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sp>
          <p:nvSpPr>
            <p:cNvPr id="26" name="Freeform 43"/>
            <p:cNvSpPr>
              <a:spLocks/>
            </p:cNvSpPr>
            <p:nvPr/>
          </p:nvSpPr>
          <p:spPr bwMode="auto">
            <a:xfrm>
              <a:off x="2784" y="1344"/>
              <a:ext cx="161" cy="530"/>
            </a:xfrm>
            <a:custGeom>
              <a:avLst/>
              <a:gdLst>
                <a:gd name="T0" fmla="*/ 0 w 192"/>
                <a:gd name="T1" fmla="*/ 576 h 720"/>
                <a:gd name="T2" fmla="*/ 192 w 192"/>
                <a:gd name="T3" fmla="*/ 0 h 720"/>
                <a:gd name="T4" fmla="*/ 192 w 192"/>
                <a:gd name="T5" fmla="*/ 720 h 720"/>
                <a:gd name="T6" fmla="*/ 0 w 192"/>
                <a:gd name="T7" fmla="*/ 576 h 720"/>
              </a:gdLst>
              <a:ahLst/>
              <a:cxnLst>
                <a:cxn ang="0">
                  <a:pos x="T0" y="T1"/>
                </a:cxn>
                <a:cxn ang="0">
                  <a:pos x="T2" y="T3"/>
                </a:cxn>
                <a:cxn ang="0">
                  <a:pos x="T4" y="T5"/>
                </a:cxn>
                <a:cxn ang="0">
                  <a:pos x="T6" y="T7"/>
                </a:cxn>
              </a:cxnLst>
              <a:rect l="0" t="0" r="r" b="b"/>
              <a:pathLst>
                <a:path w="192" h="720">
                  <a:moveTo>
                    <a:pt x="0" y="576"/>
                  </a:moveTo>
                  <a:lnTo>
                    <a:pt x="192" y="0"/>
                  </a:lnTo>
                  <a:lnTo>
                    <a:pt x="192" y="720"/>
                  </a:lnTo>
                  <a:lnTo>
                    <a:pt x="0" y="576"/>
                  </a:lnTo>
                  <a:close/>
                </a:path>
              </a:pathLst>
            </a:custGeom>
            <a:solidFill>
              <a:srgbClr val="0066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grpSp>
      <p:sp>
        <p:nvSpPr>
          <p:cNvPr id="27" name="Text Box 45"/>
          <p:cNvSpPr txBox="1">
            <a:spLocks noChangeArrowheads="1"/>
          </p:cNvSpPr>
          <p:nvPr/>
        </p:nvSpPr>
        <p:spPr bwMode="auto">
          <a:xfrm>
            <a:off x="2441575" y="2324100"/>
            <a:ext cx="1544638"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 typeface="Wingdings 3" panose="05040102010807070707" pitchFamily="18" charset="2"/>
              <a:buNone/>
            </a:pPr>
            <a:r>
              <a:rPr lang="de-DE" altLang="de-DE" sz="2800"/>
              <a:t>Schwelle</a:t>
            </a:r>
          </a:p>
        </p:txBody>
      </p:sp>
      <p:sp>
        <p:nvSpPr>
          <p:cNvPr id="28" name="Text Box 47"/>
          <p:cNvSpPr txBox="1">
            <a:spLocks noChangeArrowheads="1"/>
          </p:cNvSpPr>
          <p:nvPr/>
        </p:nvSpPr>
        <p:spPr bwMode="auto">
          <a:xfrm>
            <a:off x="6416675" y="5633974"/>
            <a:ext cx="29130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 typeface="Wingdings 3" panose="05040102010807070707" pitchFamily="18" charset="2"/>
              <a:buNone/>
            </a:pPr>
            <a:r>
              <a:rPr lang="de-DE" altLang="de-DE" sz="1800" dirty="0"/>
              <a:t>Unterschwellige Symptome</a:t>
            </a:r>
          </a:p>
        </p:txBody>
      </p:sp>
      <p:sp>
        <p:nvSpPr>
          <p:cNvPr id="29" name="Text Box 50"/>
          <p:cNvSpPr txBox="1">
            <a:spLocks noChangeArrowheads="1"/>
          </p:cNvSpPr>
          <p:nvPr/>
        </p:nvSpPr>
        <p:spPr bwMode="auto">
          <a:xfrm>
            <a:off x="5486400" y="1371600"/>
            <a:ext cx="29670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 typeface="Wingdings 3" panose="05040102010807070707" pitchFamily="18" charset="2"/>
              <a:buNone/>
            </a:pPr>
            <a:r>
              <a:rPr lang="de-DE" altLang="de-DE" sz="2000"/>
              <a:t>Bewusste Wahrnehmung</a:t>
            </a:r>
          </a:p>
        </p:txBody>
      </p:sp>
      <p:sp>
        <p:nvSpPr>
          <p:cNvPr id="30" name="Line 51"/>
          <p:cNvSpPr>
            <a:spLocks noChangeShapeType="1"/>
          </p:cNvSpPr>
          <p:nvPr/>
        </p:nvSpPr>
        <p:spPr bwMode="auto">
          <a:xfrm flipH="1">
            <a:off x="5257800" y="1752600"/>
            <a:ext cx="685800" cy="457200"/>
          </a:xfrm>
          <a:prstGeom prst="line">
            <a:avLst/>
          </a:prstGeom>
          <a:noFill/>
          <a:ln w="57150">
            <a:solidFill>
              <a:srgbClr val="990033"/>
            </a:solidFill>
            <a:round/>
            <a:headEnd/>
            <a:tailEnd type="triangle"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nchor="ctr">
            <a:spAutoFit/>
          </a:bodyPr>
          <a:lstStyle/>
          <a:p>
            <a:endParaRPr lang="de-CH"/>
          </a:p>
        </p:txBody>
      </p:sp>
    </p:spTree>
    <p:extLst>
      <p:ext uri="{BB962C8B-B14F-4D97-AF65-F5344CB8AC3E}">
        <p14:creationId xmlns:p14="http://schemas.microsoft.com/office/powerpoint/2010/main" val="1508540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Mehr Symptome unter Stress</a:t>
            </a:r>
          </a:p>
        </p:txBody>
      </p:sp>
      <p:sp>
        <p:nvSpPr>
          <p:cNvPr id="3" name="Oval 4"/>
          <p:cNvSpPr>
            <a:spLocks noChangeArrowheads="1"/>
          </p:cNvSpPr>
          <p:nvPr/>
        </p:nvSpPr>
        <p:spPr bwMode="auto">
          <a:xfrm>
            <a:off x="1714500" y="4368800"/>
            <a:ext cx="6934200" cy="152400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a:p>
        </p:txBody>
      </p:sp>
      <p:sp>
        <p:nvSpPr>
          <p:cNvPr id="4" name="Line 5"/>
          <p:cNvSpPr>
            <a:spLocks noChangeShapeType="1"/>
          </p:cNvSpPr>
          <p:nvPr/>
        </p:nvSpPr>
        <p:spPr bwMode="auto">
          <a:xfrm>
            <a:off x="7353300" y="4826000"/>
            <a:ext cx="1066800"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a:p>
        </p:txBody>
      </p:sp>
      <p:grpSp>
        <p:nvGrpSpPr>
          <p:cNvPr id="5" name="Group 6"/>
          <p:cNvGrpSpPr>
            <a:grpSpLocks/>
          </p:cNvGrpSpPr>
          <p:nvPr/>
        </p:nvGrpSpPr>
        <p:grpSpPr bwMode="auto">
          <a:xfrm>
            <a:off x="7048500" y="4292600"/>
            <a:ext cx="1066800" cy="1609725"/>
            <a:chOff x="3564" y="2592"/>
            <a:chExt cx="804" cy="1350"/>
          </a:xfrm>
        </p:grpSpPr>
        <p:sp>
          <p:nvSpPr>
            <p:cNvPr id="6" name="Freeform 7"/>
            <p:cNvSpPr>
              <a:spLocks/>
            </p:cNvSpPr>
            <p:nvPr/>
          </p:nvSpPr>
          <p:spPr bwMode="auto">
            <a:xfrm>
              <a:off x="3564" y="3456"/>
              <a:ext cx="804" cy="486"/>
            </a:xfrm>
            <a:custGeom>
              <a:avLst/>
              <a:gdLst>
                <a:gd name="T0" fmla="*/ 132 w 804"/>
                <a:gd name="T1" fmla="*/ 0 h 486"/>
                <a:gd name="T2" fmla="*/ 0 w 804"/>
                <a:gd name="T3" fmla="*/ 486 h 486"/>
                <a:gd name="T4" fmla="*/ 468 w 804"/>
                <a:gd name="T5" fmla="*/ 240 h 486"/>
                <a:gd name="T6" fmla="*/ 804 w 804"/>
                <a:gd name="T7" fmla="*/ 0 h 486"/>
                <a:gd name="T8" fmla="*/ 132 w 804"/>
                <a:gd name="T9" fmla="*/ 0 h 486"/>
              </a:gdLst>
              <a:ahLst/>
              <a:cxnLst>
                <a:cxn ang="0">
                  <a:pos x="T0" y="T1"/>
                </a:cxn>
                <a:cxn ang="0">
                  <a:pos x="T2" y="T3"/>
                </a:cxn>
                <a:cxn ang="0">
                  <a:pos x="T4" y="T5"/>
                </a:cxn>
                <a:cxn ang="0">
                  <a:pos x="T6" y="T7"/>
                </a:cxn>
                <a:cxn ang="0">
                  <a:pos x="T8" y="T9"/>
                </a:cxn>
              </a:cxnLst>
              <a:rect l="0" t="0" r="r" b="b"/>
              <a:pathLst>
                <a:path w="804" h="486">
                  <a:moveTo>
                    <a:pt x="132" y="0"/>
                  </a:moveTo>
                  <a:lnTo>
                    <a:pt x="0" y="486"/>
                  </a:lnTo>
                  <a:lnTo>
                    <a:pt x="468" y="240"/>
                  </a:lnTo>
                  <a:lnTo>
                    <a:pt x="804" y="0"/>
                  </a:lnTo>
                  <a:lnTo>
                    <a:pt x="132" y="0"/>
                  </a:lnTo>
                  <a:close/>
                </a:path>
              </a:pathLst>
            </a:custGeom>
            <a:solidFill>
              <a:schemeClr val="bg2">
                <a:lumMod val="50000"/>
                <a:alpha val="50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a:p>
          </p:txBody>
        </p:sp>
        <p:grpSp>
          <p:nvGrpSpPr>
            <p:cNvPr id="7" name="Group 8"/>
            <p:cNvGrpSpPr>
              <a:grpSpLocks/>
            </p:cNvGrpSpPr>
            <p:nvPr/>
          </p:nvGrpSpPr>
          <p:grpSpPr bwMode="auto">
            <a:xfrm>
              <a:off x="3696" y="2592"/>
              <a:ext cx="672" cy="1056"/>
              <a:chOff x="4320" y="2352"/>
              <a:chExt cx="672" cy="1056"/>
            </a:xfrm>
          </p:grpSpPr>
          <p:sp>
            <p:nvSpPr>
              <p:cNvPr id="8" name="Freeform 9"/>
              <p:cNvSpPr>
                <a:spLocks/>
              </p:cNvSpPr>
              <p:nvPr/>
            </p:nvSpPr>
            <p:spPr bwMode="auto">
              <a:xfrm>
                <a:off x="4320" y="2352"/>
                <a:ext cx="672" cy="1056"/>
              </a:xfrm>
              <a:custGeom>
                <a:avLst/>
                <a:gdLst>
                  <a:gd name="T0" fmla="*/ 0 w 432"/>
                  <a:gd name="T1" fmla="*/ 576 h 720"/>
                  <a:gd name="T2" fmla="*/ 192 w 432"/>
                  <a:gd name="T3" fmla="*/ 720 h 720"/>
                  <a:gd name="T4" fmla="*/ 432 w 432"/>
                  <a:gd name="T5" fmla="*/ 576 h 720"/>
                  <a:gd name="T6" fmla="*/ 192 w 432"/>
                  <a:gd name="T7" fmla="*/ 0 h 720"/>
                  <a:gd name="T8" fmla="*/ 192 w 432"/>
                  <a:gd name="T9" fmla="*/ 672 h 720"/>
                  <a:gd name="T10" fmla="*/ 0 w 432"/>
                  <a:gd name="T11" fmla="*/ 576 h 720"/>
                </a:gdLst>
                <a:ahLst/>
                <a:cxnLst>
                  <a:cxn ang="0">
                    <a:pos x="T0" y="T1"/>
                  </a:cxn>
                  <a:cxn ang="0">
                    <a:pos x="T2" y="T3"/>
                  </a:cxn>
                  <a:cxn ang="0">
                    <a:pos x="T4" y="T5"/>
                  </a:cxn>
                  <a:cxn ang="0">
                    <a:pos x="T6" y="T7"/>
                  </a:cxn>
                  <a:cxn ang="0">
                    <a:pos x="T8" y="T9"/>
                  </a:cxn>
                  <a:cxn ang="0">
                    <a:pos x="T10" y="T11"/>
                  </a:cxn>
                </a:cxnLst>
                <a:rect l="0" t="0" r="r" b="b"/>
                <a:pathLst>
                  <a:path w="432" h="720">
                    <a:moveTo>
                      <a:pt x="0" y="576"/>
                    </a:moveTo>
                    <a:lnTo>
                      <a:pt x="192" y="720"/>
                    </a:lnTo>
                    <a:lnTo>
                      <a:pt x="432" y="576"/>
                    </a:lnTo>
                    <a:lnTo>
                      <a:pt x="192" y="0"/>
                    </a:lnTo>
                    <a:lnTo>
                      <a:pt x="192" y="672"/>
                    </a:lnTo>
                    <a:lnTo>
                      <a:pt x="0" y="576"/>
                    </a:lnTo>
                    <a:close/>
                  </a:path>
                </a:pathLst>
              </a:custGeom>
              <a:solidFill>
                <a:srgbClr val="FFCC66"/>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sp>
            <p:nvSpPr>
              <p:cNvPr id="9" name="Freeform 10"/>
              <p:cNvSpPr>
                <a:spLocks/>
              </p:cNvSpPr>
              <p:nvPr/>
            </p:nvSpPr>
            <p:spPr bwMode="auto">
              <a:xfrm>
                <a:off x="4320" y="2352"/>
                <a:ext cx="299" cy="1056"/>
              </a:xfrm>
              <a:custGeom>
                <a:avLst/>
                <a:gdLst>
                  <a:gd name="T0" fmla="*/ 0 w 192"/>
                  <a:gd name="T1" fmla="*/ 576 h 720"/>
                  <a:gd name="T2" fmla="*/ 192 w 192"/>
                  <a:gd name="T3" fmla="*/ 0 h 720"/>
                  <a:gd name="T4" fmla="*/ 192 w 192"/>
                  <a:gd name="T5" fmla="*/ 720 h 720"/>
                  <a:gd name="T6" fmla="*/ 0 w 192"/>
                  <a:gd name="T7" fmla="*/ 576 h 720"/>
                </a:gdLst>
                <a:ahLst/>
                <a:cxnLst>
                  <a:cxn ang="0">
                    <a:pos x="T0" y="T1"/>
                  </a:cxn>
                  <a:cxn ang="0">
                    <a:pos x="T2" y="T3"/>
                  </a:cxn>
                  <a:cxn ang="0">
                    <a:pos x="T4" y="T5"/>
                  </a:cxn>
                  <a:cxn ang="0">
                    <a:pos x="T6" y="T7"/>
                  </a:cxn>
                </a:cxnLst>
                <a:rect l="0" t="0" r="r" b="b"/>
                <a:pathLst>
                  <a:path w="192" h="720">
                    <a:moveTo>
                      <a:pt x="0" y="576"/>
                    </a:moveTo>
                    <a:lnTo>
                      <a:pt x="192" y="0"/>
                    </a:lnTo>
                    <a:lnTo>
                      <a:pt x="192" y="720"/>
                    </a:lnTo>
                    <a:lnTo>
                      <a:pt x="0" y="576"/>
                    </a:lnTo>
                    <a:close/>
                  </a:path>
                </a:pathLst>
              </a:custGeom>
              <a:solidFill>
                <a:srgbClr val="FFFF99"/>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grpSp>
      </p:grpSp>
      <p:sp>
        <p:nvSpPr>
          <p:cNvPr id="10" name="Freeform 12"/>
          <p:cNvSpPr>
            <a:spLocks/>
          </p:cNvSpPr>
          <p:nvPr/>
        </p:nvSpPr>
        <p:spPr bwMode="auto">
          <a:xfrm>
            <a:off x="3467100" y="5591175"/>
            <a:ext cx="685800" cy="387350"/>
          </a:xfrm>
          <a:custGeom>
            <a:avLst/>
            <a:gdLst>
              <a:gd name="T0" fmla="*/ 132 w 804"/>
              <a:gd name="T1" fmla="*/ 0 h 486"/>
              <a:gd name="T2" fmla="*/ 0 w 804"/>
              <a:gd name="T3" fmla="*/ 486 h 486"/>
              <a:gd name="T4" fmla="*/ 468 w 804"/>
              <a:gd name="T5" fmla="*/ 240 h 486"/>
              <a:gd name="T6" fmla="*/ 804 w 804"/>
              <a:gd name="T7" fmla="*/ 0 h 486"/>
              <a:gd name="T8" fmla="*/ 132 w 804"/>
              <a:gd name="T9" fmla="*/ 0 h 486"/>
            </a:gdLst>
            <a:ahLst/>
            <a:cxnLst>
              <a:cxn ang="0">
                <a:pos x="T0" y="T1"/>
              </a:cxn>
              <a:cxn ang="0">
                <a:pos x="T2" y="T3"/>
              </a:cxn>
              <a:cxn ang="0">
                <a:pos x="T4" y="T5"/>
              </a:cxn>
              <a:cxn ang="0">
                <a:pos x="T6" y="T7"/>
              </a:cxn>
              <a:cxn ang="0">
                <a:pos x="T8" y="T9"/>
              </a:cxn>
            </a:cxnLst>
            <a:rect l="0" t="0" r="r" b="b"/>
            <a:pathLst>
              <a:path w="804" h="486">
                <a:moveTo>
                  <a:pt x="132" y="0"/>
                </a:moveTo>
                <a:lnTo>
                  <a:pt x="0" y="486"/>
                </a:lnTo>
                <a:lnTo>
                  <a:pt x="468" y="240"/>
                </a:lnTo>
                <a:lnTo>
                  <a:pt x="804" y="0"/>
                </a:lnTo>
                <a:lnTo>
                  <a:pt x="132" y="0"/>
                </a:lnTo>
                <a:close/>
              </a:path>
            </a:pathLst>
          </a:custGeom>
          <a:solidFill>
            <a:schemeClr val="bg2">
              <a:lumMod val="25000"/>
              <a:alpha val="53000"/>
            </a:schemeClr>
          </a:solidFill>
          <a:ln>
            <a:noFill/>
          </a:ln>
          <a:effectLst/>
        </p:spPr>
        <p:txBody>
          <a:bodyPr wrap="none" anchor="ctr">
            <a:spAutoFit/>
          </a:bodyPr>
          <a:lstStyle/>
          <a:p>
            <a:endParaRPr lang="de-CH"/>
          </a:p>
        </p:txBody>
      </p:sp>
      <p:grpSp>
        <p:nvGrpSpPr>
          <p:cNvPr id="11" name="Group 13"/>
          <p:cNvGrpSpPr>
            <a:grpSpLocks/>
          </p:cNvGrpSpPr>
          <p:nvPr/>
        </p:nvGrpSpPr>
        <p:grpSpPr bwMode="auto">
          <a:xfrm>
            <a:off x="3579813" y="4902200"/>
            <a:ext cx="573087" cy="841375"/>
            <a:chOff x="4320" y="2352"/>
            <a:chExt cx="672" cy="1056"/>
          </a:xfrm>
        </p:grpSpPr>
        <p:sp>
          <p:nvSpPr>
            <p:cNvPr id="12" name="Freeform 14"/>
            <p:cNvSpPr>
              <a:spLocks/>
            </p:cNvSpPr>
            <p:nvPr/>
          </p:nvSpPr>
          <p:spPr bwMode="auto">
            <a:xfrm>
              <a:off x="4320" y="2352"/>
              <a:ext cx="672" cy="1056"/>
            </a:xfrm>
            <a:custGeom>
              <a:avLst/>
              <a:gdLst>
                <a:gd name="T0" fmla="*/ 0 w 432"/>
                <a:gd name="T1" fmla="*/ 576 h 720"/>
                <a:gd name="T2" fmla="*/ 192 w 432"/>
                <a:gd name="T3" fmla="*/ 720 h 720"/>
                <a:gd name="T4" fmla="*/ 432 w 432"/>
                <a:gd name="T5" fmla="*/ 576 h 720"/>
                <a:gd name="T6" fmla="*/ 192 w 432"/>
                <a:gd name="T7" fmla="*/ 0 h 720"/>
                <a:gd name="T8" fmla="*/ 192 w 432"/>
                <a:gd name="T9" fmla="*/ 672 h 720"/>
                <a:gd name="T10" fmla="*/ 0 w 432"/>
                <a:gd name="T11" fmla="*/ 576 h 720"/>
              </a:gdLst>
              <a:ahLst/>
              <a:cxnLst>
                <a:cxn ang="0">
                  <a:pos x="T0" y="T1"/>
                </a:cxn>
                <a:cxn ang="0">
                  <a:pos x="T2" y="T3"/>
                </a:cxn>
                <a:cxn ang="0">
                  <a:pos x="T4" y="T5"/>
                </a:cxn>
                <a:cxn ang="0">
                  <a:pos x="T6" y="T7"/>
                </a:cxn>
                <a:cxn ang="0">
                  <a:pos x="T8" y="T9"/>
                </a:cxn>
                <a:cxn ang="0">
                  <a:pos x="T10" y="T11"/>
                </a:cxn>
              </a:cxnLst>
              <a:rect l="0" t="0" r="r" b="b"/>
              <a:pathLst>
                <a:path w="432" h="720">
                  <a:moveTo>
                    <a:pt x="0" y="576"/>
                  </a:moveTo>
                  <a:lnTo>
                    <a:pt x="192" y="720"/>
                  </a:lnTo>
                  <a:lnTo>
                    <a:pt x="432" y="576"/>
                  </a:lnTo>
                  <a:lnTo>
                    <a:pt x="192" y="0"/>
                  </a:lnTo>
                  <a:lnTo>
                    <a:pt x="192" y="672"/>
                  </a:lnTo>
                  <a:lnTo>
                    <a:pt x="0" y="576"/>
                  </a:lnTo>
                  <a:close/>
                </a:path>
              </a:pathLst>
            </a:custGeom>
            <a:solidFill>
              <a:srgbClr val="FFCC66"/>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sp>
          <p:nvSpPr>
            <p:cNvPr id="13" name="Freeform 15"/>
            <p:cNvSpPr>
              <a:spLocks/>
            </p:cNvSpPr>
            <p:nvPr/>
          </p:nvSpPr>
          <p:spPr bwMode="auto">
            <a:xfrm>
              <a:off x="4320" y="2352"/>
              <a:ext cx="299" cy="1056"/>
            </a:xfrm>
            <a:custGeom>
              <a:avLst/>
              <a:gdLst>
                <a:gd name="T0" fmla="*/ 0 w 192"/>
                <a:gd name="T1" fmla="*/ 576 h 720"/>
                <a:gd name="T2" fmla="*/ 192 w 192"/>
                <a:gd name="T3" fmla="*/ 0 h 720"/>
                <a:gd name="T4" fmla="*/ 192 w 192"/>
                <a:gd name="T5" fmla="*/ 720 h 720"/>
                <a:gd name="T6" fmla="*/ 0 w 192"/>
                <a:gd name="T7" fmla="*/ 576 h 720"/>
              </a:gdLst>
              <a:ahLst/>
              <a:cxnLst>
                <a:cxn ang="0">
                  <a:pos x="T0" y="T1"/>
                </a:cxn>
                <a:cxn ang="0">
                  <a:pos x="T2" y="T3"/>
                </a:cxn>
                <a:cxn ang="0">
                  <a:pos x="T4" y="T5"/>
                </a:cxn>
                <a:cxn ang="0">
                  <a:pos x="T6" y="T7"/>
                </a:cxn>
              </a:cxnLst>
              <a:rect l="0" t="0" r="r" b="b"/>
              <a:pathLst>
                <a:path w="192" h="720">
                  <a:moveTo>
                    <a:pt x="0" y="576"/>
                  </a:moveTo>
                  <a:lnTo>
                    <a:pt x="192" y="0"/>
                  </a:lnTo>
                  <a:lnTo>
                    <a:pt x="192" y="720"/>
                  </a:lnTo>
                  <a:lnTo>
                    <a:pt x="0" y="576"/>
                  </a:lnTo>
                  <a:close/>
                </a:path>
              </a:pathLst>
            </a:custGeom>
            <a:solidFill>
              <a:srgbClr val="FFFF99"/>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grpSp>
      <p:grpSp>
        <p:nvGrpSpPr>
          <p:cNvPr id="14" name="Group 16"/>
          <p:cNvGrpSpPr>
            <a:grpSpLocks/>
          </p:cNvGrpSpPr>
          <p:nvPr/>
        </p:nvGrpSpPr>
        <p:grpSpPr bwMode="auto">
          <a:xfrm>
            <a:off x="1943100" y="3759200"/>
            <a:ext cx="1276350" cy="2143125"/>
            <a:chOff x="3564" y="2592"/>
            <a:chExt cx="804" cy="1350"/>
          </a:xfrm>
        </p:grpSpPr>
        <p:sp>
          <p:nvSpPr>
            <p:cNvPr id="15" name="Freeform 17"/>
            <p:cNvSpPr>
              <a:spLocks/>
            </p:cNvSpPr>
            <p:nvPr/>
          </p:nvSpPr>
          <p:spPr bwMode="auto">
            <a:xfrm>
              <a:off x="3564" y="3456"/>
              <a:ext cx="804" cy="486"/>
            </a:xfrm>
            <a:custGeom>
              <a:avLst/>
              <a:gdLst>
                <a:gd name="T0" fmla="*/ 132 w 804"/>
                <a:gd name="T1" fmla="*/ 0 h 486"/>
                <a:gd name="T2" fmla="*/ 0 w 804"/>
                <a:gd name="T3" fmla="*/ 486 h 486"/>
                <a:gd name="T4" fmla="*/ 468 w 804"/>
                <a:gd name="T5" fmla="*/ 240 h 486"/>
                <a:gd name="T6" fmla="*/ 804 w 804"/>
                <a:gd name="T7" fmla="*/ 0 h 486"/>
                <a:gd name="T8" fmla="*/ 132 w 804"/>
                <a:gd name="T9" fmla="*/ 0 h 486"/>
              </a:gdLst>
              <a:ahLst/>
              <a:cxnLst>
                <a:cxn ang="0">
                  <a:pos x="T0" y="T1"/>
                </a:cxn>
                <a:cxn ang="0">
                  <a:pos x="T2" y="T3"/>
                </a:cxn>
                <a:cxn ang="0">
                  <a:pos x="T4" y="T5"/>
                </a:cxn>
                <a:cxn ang="0">
                  <a:pos x="T6" y="T7"/>
                </a:cxn>
                <a:cxn ang="0">
                  <a:pos x="T8" y="T9"/>
                </a:cxn>
              </a:cxnLst>
              <a:rect l="0" t="0" r="r" b="b"/>
              <a:pathLst>
                <a:path w="804" h="486">
                  <a:moveTo>
                    <a:pt x="132" y="0"/>
                  </a:moveTo>
                  <a:lnTo>
                    <a:pt x="0" y="486"/>
                  </a:lnTo>
                  <a:lnTo>
                    <a:pt x="468" y="240"/>
                  </a:lnTo>
                  <a:lnTo>
                    <a:pt x="804" y="0"/>
                  </a:lnTo>
                  <a:lnTo>
                    <a:pt x="132" y="0"/>
                  </a:lnTo>
                  <a:close/>
                </a:path>
              </a:pathLst>
            </a:custGeom>
            <a:solidFill>
              <a:schemeClr val="tx1">
                <a:lumMod val="75000"/>
                <a:lumOff val="25000"/>
                <a:alpha val="45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CH"/>
            </a:p>
          </p:txBody>
        </p:sp>
        <p:grpSp>
          <p:nvGrpSpPr>
            <p:cNvPr id="16" name="Group 18"/>
            <p:cNvGrpSpPr>
              <a:grpSpLocks/>
            </p:cNvGrpSpPr>
            <p:nvPr/>
          </p:nvGrpSpPr>
          <p:grpSpPr bwMode="auto">
            <a:xfrm>
              <a:off x="3696" y="2592"/>
              <a:ext cx="672" cy="1056"/>
              <a:chOff x="4320" y="2352"/>
              <a:chExt cx="672" cy="1056"/>
            </a:xfrm>
          </p:grpSpPr>
          <p:sp>
            <p:nvSpPr>
              <p:cNvPr id="17" name="Freeform 19"/>
              <p:cNvSpPr>
                <a:spLocks/>
              </p:cNvSpPr>
              <p:nvPr/>
            </p:nvSpPr>
            <p:spPr bwMode="auto">
              <a:xfrm>
                <a:off x="4320" y="2352"/>
                <a:ext cx="672" cy="1056"/>
              </a:xfrm>
              <a:custGeom>
                <a:avLst/>
                <a:gdLst>
                  <a:gd name="T0" fmla="*/ 0 w 432"/>
                  <a:gd name="T1" fmla="*/ 576 h 720"/>
                  <a:gd name="T2" fmla="*/ 192 w 432"/>
                  <a:gd name="T3" fmla="*/ 720 h 720"/>
                  <a:gd name="T4" fmla="*/ 432 w 432"/>
                  <a:gd name="T5" fmla="*/ 576 h 720"/>
                  <a:gd name="T6" fmla="*/ 192 w 432"/>
                  <a:gd name="T7" fmla="*/ 0 h 720"/>
                  <a:gd name="T8" fmla="*/ 192 w 432"/>
                  <a:gd name="T9" fmla="*/ 672 h 720"/>
                  <a:gd name="T10" fmla="*/ 0 w 432"/>
                  <a:gd name="T11" fmla="*/ 576 h 720"/>
                </a:gdLst>
                <a:ahLst/>
                <a:cxnLst>
                  <a:cxn ang="0">
                    <a:pos x="T0" y="T1"/>
                  </a:cxn>
                  <a:cxn ang="0">
                    <a:pos x="T2" y="T3"/>
                  </a:cxn>
                  <a:cxn ang="0">
                    <a:pos x="T4" y="T5"/>
                  </a:cxn>
                  <a:cxn ang="0">
                    <a:pos x="T6" y="T7"/>
                  </a:cxn>
                  <a:cxn ang="0">
                    <a:pos x="T8" y="T9"/>
                  </a:cxn>
                  <a:cxn ang="0">
                    <a:pos x="T10" y="T11"/>
                  </a:cxn>
                </a:cxnLst>
                <a:rect l="0" t="0" r="r" b="b"/>
                <a:pathLst>
                  <a:path w="432" h="720">
                    <a:moveTo>
                      <a:pt x="0" y="576"/>
                    </a:moveTo>
                    <a:lnTo>
                      <a:pt x="192" y="720"/>
                    </a:lnTo>
                    <a:lnTo>
                      <a:pt x="432" y="576"/>
                    </a:lnTo>
                    <a:lnTo>
                      <a:pt x="192" y="0"/>
                    </a:lnTo>
                    <a:lnTo>
                      <a:pt x="192" y="672"/>
                    </a:lnTo>
                    <a:lnTo>
                      <a:pt x="0" y="576"/>
                    </a:lnTo>
                    <a:close/>
                  </a:path>
                </a:pathLst>
              </a:custGeom>
              <a:solidFill>
                <a:srgbClr val="FFCC66"/>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sp>
            <p:nvSpPr>
              <p:cNvPr id="18" name="Freeform 20"/>
              <p:cNvSpPr>
                <a:spLocks/>
              </p:cNvSpPr>
              <p:nvPr/>
            </p:nvSpPr>
            <p:spPr bwMode="auto">
              <a:xfrm>
                <a:off x="4320" y="2352"/>
                <a:ext cx="299" cy="1056"/>
              </a:xfrm>
              <a:custGeom>
                <a:avLst/>
                <a:gdLst>
                  <a:gd name="T0" fmla="*/ 0 w 192"/>
                  <a:gd name="T1" fmla="*/ 576 h 720"/>
                  <a:gd name="T2" fmla="*/ 192 w 192"/>
                  <a:gd name="T3" fmla="*/ 0 h 720"/>
                  <a:gd name="T4" fmla="*/ 192 w 192"/>
                  <a:gd name="T5" fmla="*/ 720 h 720"/>
                  <a:gd name="T6" fmla="*/ 0 w 192"/>
                  <a:gd name="T7" fmla="*/ 576 h 720"/>
                </a:gdLst>
                <a:ahLst/>
                <a:cxnLst>
                  <a:cxn ang="0">
                    <a:pos x="T0" y="T1"/>
                  </a:cxn>
                  <a:cxn ang="0">
                    <a:pos x="T2" y="T3"/>
                  </a:cxn>
                  <a:cxn ang="0">
                    <a:pos x="T4" y="T5"/>
                  </a:cxn>
                  <a:cxn ang="0">
                    <a:pos x="T6" y="T7"/>
                  </a:cxn>
                </a:cxnLst>
                <a:rect l="0" t="0" r="r" b="b"/>
                <a:pathLst>
                  <a:path w="192" h="720">
                    <a:moveTo>
                      <a:pt x="0" y="576"/>
                    </a:moveTo>
                    <a:lnTo>
                      <a:pt x="192" y="0"/>
                    </a:lnTo>
                    <a:lnTo>
                      <a:pt x="192" y="720"/>
                    </a:lnTo>
                    <a:lnTo>
                      <a:pt x="0" y="576"/>
                    </a:lnTo>
                    <a:close/>
                  </a:path>
                </a:pathLst>
              </a:custGeom>
              <a:solidFill>
                <a:srgbClr val="FFFF99"/>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grpSp>
      </p:grpSp>
      <p:grpSp>
        <p:nvGrpSpPr>
          <p:cNvPr id="19" name="Group 21"/>
          <p:cNvGrpSpPr>
            <a:grpSpLocks/>
          </p:cNvGrpSpPr>
          <p:nvPr/>
        </p:nvGrpSpPr>
        <p:grpSpPr bwMode="auto">
          <a:xfrm>
            <a:off x="4229100" y="1930400"/>
            <a:ext cx="2149475" cy="3582988"/>
            <a:chOff x="4320" y="2352"/>
            <a:chExt cx="672" cy="1056"/>
          </a:xfrm>
        </p:grpSpPr>
        <p:sp>
          <p:nvSpPr>
            <p:cNvPr id="20" name="Freeform 22"/>
            <p:cNvSpPr>
              <a:spLocks/>
            </p:cNvSpPr>
            <p:nvPr/>
          </p:nvSpPr>
          <p:spPr bwMode="auto">
            <a:xfrm>
              <a:off x="4320" y="2352"/>
              <a:ext cx="672" cy="1056"/>
            </a:xfrm>
            <a:custGeom>
              <a:avLst/>
              <a:gdLst>
                <a:gd name="T0" fmla="*/ 0 w 432"/>
                <a:gd name="T1" fmla="*/ 576 h 720"/>
                <a:gd name="T2" fmla="*/ 192 w 432"/>
                <a:gd name="T3" fmla="*/ 720 h 720"/>
                <a:gd name="T4" fmla="*/ 432 w 432"/>
                <a:gd name="T5" fmla="*/ 576 h 720"/>
                <a:gd name="T6" fmla="*/ 192 w 432"/>
                <a:gd name="T7" fmla="*/ 0 h 720"/>
                <a:gd name="T8" fmla="*/ 192 w 432"/>
                <a:gd name="T9" fmla="*/ 672 h 720"/>
                <a:gd name="T10" fmla="*/ 0 w 432"/>
                <a:gd name="T11" fmla="*/ 576 h 720"/>
              </a:gdLst>
              <a:ahLst/>
              <a:cxnLst>
                <a:cxn ang="0">
                  <a:pos x="T0" y="T1"/>
                </a:cxn>
                <a:cxn ang="0">
                  <a:pos x="T2" y="T3"/>
                </a:cxn>
                <a:cxn ang="0">
                  <a:pos x="T4" y="T5"/>
                </a:cxn>
                <a:cxn ang="0">
                  <a:pos x="T6" y="T7"/>
                </a:cxn>
                <a:cxn ang="0">
                  <a:pos x="T8" y="T9"/>
                </a:cxn>
                <a:cxn ang="0">
                  <a:pos x="T10" y="T11"/>
                </a:cxn>
              </a:cxnLst>
              <a:rect l="0" t="0" r="r" b="b"/>
              <a:pathLst>
                <a:path w="432" h="720">
                  <a:moveTo>
                    <a:pt x="0" y="576"/>
                  </a:moveTo>
                  <a:lnTo>
                    <a:pt x="192" y="720"/>
                  </a:lnTo>
                  <a:lnTo>
                    <a:pt x="432" y="576"/>
                  </a:lnTo>
                  <a:lnTo>
                    <a:pt x="192" y="0"/>
                  </a:lnTo>
                  <a:lnTo>
                    <a:pt x="192" y="672"/>
                  </a:lnTo>
                  <a:lnTo>
                    <a:pt x="0" y="576"/>
                  </a:lnTo>
                  <a:close/>
                </a:path>
              </a:pathLst>
            </a:custGeom>
            <a:solidFill>
              <a:srgbClr val="FFCC66"/>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sp>
          <p:nvSpPr>
            <p:cNvPr id="21" name="Freeform 23"/>
            <p:cNvSpPr>
              <a:spLocks/>
            </p:cNvSpPr>
            <p:nvPr/>
          </p:nvSpPr>
          <p:spPr bwMode="auto">
            <a:xfrm>
              <a:off x="4320" y="2352"/>
              <a:ext cx="299" cy="1056"/>
            </a:xfrm>
            <a:custGeom>
              <a:avLst/>
              <a:gdLst>
                <a:gd name="T0" fmla="*/ 0 w 192"/>
                <a:gd name="T1" fmla="*/ 576 h 720"/>
                <a:gd name="T2" fmla="*/ 192 w 192"/>
                <a:gd name="T3" fmla="*/ 0 h 720"/>
                <a:gd name="T4" fmla="*/ 192 w 192"/>
                <a:gd name="T5" fmla="*/ 720 h 720"/>
                <a:gd name="T6" fmla="*/ 0 w 192"/>
                <a:gd name="T7" fmla="*/ 576 h 720"/>
              </a:gdLst>
              <a:ahLst/>
              <a:cxnLst>
                <a:cxn ang="0">
                  <a:pos x="T0" y="T1"/>
                </a:cxn>
                <a:cxn ang="0">
                  <a:pos x="T2" y="T3"/>
                </a:cxn>
                <a:cxn ang="0">
                  <a:pos x="T4" y="T5"/>
                </a:cxn>
                <a:cxn ang="0">
                  <a:pos x="T6" y="T7"/>
                </a:cxn>
              </a:cxnLst>
              <a:rect l="0" t="0" r="r" b="b"/>
              <a:pathLst>
                <a:path w="192" h="720">
                  <a:moveTo>
                    <a:pt x="0" y="576"/>
                  </a:moveTo>
                  <a:lnTo>
                    <a:pt x="192" y="0"/>
                  </a:lnTo>
                  <a:lnTo>
                    <a:pt x="192" y="720"/>
                  </a:lnTo>
                  <a:lnTo>
                    <a:pt x="0" y="576"/>
                  </a:lnTo>
                  <a:close/>
                </a:path>
              </a:pathLst>
            </a:custGeom>
            <a:solidFill>
              <a:srgbClr val="FFFF99"/>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grpSp>
      <p:sp>
        <p:nvSpPr>
          <p:cNvPr id="22" name="Oval 24"/>
          <p:cNvSpPr>
            <a:spLocks noChangeArrowheads="1"/>
          </p:cNvSpPr>
          <p:nvPr/>
        </p:nvSpPr>
        <p:spPr bwMode="auto">
          <a:xfrm>
            <a:off x="1790700" y="2933700"/>
            <a:ext cx="6934200" cy="2087563"/>
          </a:xfrm>
          <a:prstGeom prst="ellipse">
            <a:avLst/>
          </a:prstGeom>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ln>
            <a:noFill/>
          </a:ln>
          <a:effectLst/>
        </p:spPr>
        <p:txBody>
          <a:bodyPr anchor="ctr">
            <a:spAutoFit/>
          </a:bodyPr>
          <a:lstStyle/>
          <a:p>
            <a:endParaRPr lang="de-CH"/>
          </a:p>
        </p:txBody>
      </p:sp>
      <p:grpSp>
        <p:nvGrpSpPr>
          <p:cNvPr id="23" name="Group 41"/>
          <p:cNvGrpSpPr>
            <a:grpSpLocks/>
          </p:cNvGrpSpPr>
          <p:nvPr/>
        </p:nvGrpSpPr>
        <p:grpSpPr bwMode="auto">
          <a:xfrm>
            <a:off x="3914775" y="1854200"/>
            <a:ext cx="1944688" cy="2663825"/>
            <a:chOff x="2200" y="1408"/>
            <a:chExt cx="1140" cy="1614"/>
          </a:xfrm>
        </p:grpSpPr>
        <p:sp>
          <p:nvSpPr>
            <p:cNvPr id="24" name="Freeform 28"/>
            <p:cNvSpPr>
              <a:spLocks/>
            </p:cNvSpPr>
            <p:nvPr/>
          </p:nvSpPr>
          <p:spPr bwMode="auto">
            <a:xfrm>
              <a:off x="2200" y="2332"/>
              <a:ext cx="1140" cy="690"/>
            </a:xfrm>
            <a:custGeom>
              <a:avLst/>
              <a:gdLst>
                <a:gd name="T0" fmla="*/ 296 w 768"/>
                <a:gd name="T1" fmla="*/ 0 h 520"/>
                <a:gd name="T2" fmla="*/ 0 w 768"/>
                <a:gd name="T3" fmla="*/ 520 h 520"/>
                <a:gd name="T4" fmla="*/ 512 w 768"/>
                <a:gd name="T5" fmla="*/ 208 h 520"/>
                <a:gd name="T6" fmla="*/ 768 w 768"/>
                <a:gd name="T7" fmla="*/ 16 h 520"/>
                <a:gd name="T8" fmla="*/ 296 w 768"/>
                <a:gd name="T9" fmla="*/ 0 h 520"/>
              </a:gdLst>
              <a:ahLst/>
              <a:cxnLst>
                <a:cxn ang="0">
                  <a:pos x="T0" y="T1"/>
                </a:cxn>
                <a:cxn ang="0">
                  <a:pos x="T2" y="T3"/>
                </a:cxn>
                <a:cxn ang="0">
                  <a:pos x="T4" y="T5"/>
                </a:cxn>
                <a:cxn ang="0">
                  <a:pos x="T6" y="T7"/>
                </a:cxn>
                <a:cxn ang="0">
                  <a:pos x="T8" y="T9"/>
                </a:cxn>
              </a:cxnLst>
              <a:rect l="0" t="0" r="r" b="b"/>
              <a:pathLst>
                <a:path w="768" h="520">
                  <a:moveTo>
                    <a:pt x="296" y="0"/>
                  </a:moveTo>
                  <a:lnTo>
                    <a:pt x="0" y="520"/>
                  </a:lnTo>
                  <a:lnTo>
                    <a:pt x="512" y="208"/>
                  </a:lnTo>
                  <a:lnTo>
                    <a:pt x="768" y="16"/>
                  </a:lnTo>
                  <a:lnTo>
                    <a:pt x="296" y="0"/>
                  </a:lnTo>
                  <a:close/>
                </a:path>
              </a:pathLst>
            </a:custGeom>
            <a:solidFill>
              <a:schemeClr val="tx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CH"/>
            </a:p>
          </p:txBody>
        </p:sp>
        <p:grpSp>
          <p:nvGrpSpPr>
            <p:cNvPr id="25" name="Group 35"/>
            <p:cNvGrpSpPr>
              <a:grpSpLocks/>
            </p:cNvGrpSpPr>
            <p:nvPr/>
          </p:nvGrpSpPr>
          <p:grpSpPr bwMode="auto">
            <a:xfrm>
              <a:off x="2627" y="1408"/>
              <a:ext cx="713" cy="1196"/>
              <a:chOff x="2670" y="1392"/>
              <a:chExt cx="690" cy="770"/>
            </a:xfrm>
          </p:grpSpPr>
          <p:sp>
            <p:nvSpPr>
              <p:cNvPr id="26" name="Freeform 26"/>
              <p:cNvSpPr>
                <a:spLocks/>
              </p:cNvSpPr>
              <p:nvPr/>
            </p:nvSpPr>
            <p:spPr bwMode="auto">
              <a:xfrm>
                <a:off x="2670" y="1392"/>
                <a:ext cx="690" cy="770"/>
              </a:xfrm>
              <a:custGeom>
                <a:avLst/>
                <a:gdLst>
                  <a:gd name="T0" fmla="*/ 0 w 432"/>
                  <a:gd name="T1" fmla="*/ 576 h 720"/>
                  <a:gd name="T2" fmla="*/ 192 w 432"/>
                  <a:gd name="T3" fmla="*/ 720 h 720"/>
                  <a:gd name="T4" fmla="*/ 432 w 432"/>
                  <a:gd name="T5" fmla="*/ 576 h 720"/>
                  <a:gd name="T6" fmla="*/ 192 w 432"/>
                  <a:gd name="T7" fmla="*/ 0 h 720"/>
                  <a:gd name="T8" fmla="*/ 192 w 432"/>
                  <a:gd name="T9" fmla="*/ 672 h 720"/>
                  <a:gd name="T10" fmla="*/ 0 w 432"/>
                  <a:gd name="T11" fmla="*/ 576 h 720"/>
                </a:gdLst>
                <a:ahLst/>
                <a:cxnLst>
                  <a:cxn ang="0">
                    <a:pos x="T0" y="T1"/>
                  </a:cxn>
                  <a:cxn ang="0">
                    <a:pos x="T2" y="T3"/>
                  </a:cxn>
                  <a:cxn ang="0">
                    <a:pos x="T4" y="T5"/>
                  </a:cxn>
                  <a:cxn ang="0">
                    <a:pos x="T6" y="T7"/>
                  </a:cxn>
                  <a:cxn ang="0">
                    <a:pos x="T8" y="T9"/>
                  </a:cxn>
                  <a:cxn ang="0">
                    <a:pos x="T10" y="T11"/>
                  </a:cxn>
                </a:cxnLst>
                <a:rect l="0" t="0" r="r" b="b"/>
                <a:pathLst>
                  <a:path w="432" h="720">
                    <a:moveTo>
                      <a:pt x="0" y="576"/>
                    </a:moveTo>
                    <a:lnTo>
                      <a:pt x="192" y="720"/>
                    </a:lnTo>
                    <a:lnTo>
                      <a:pt x="432" y="576"/>
                    </a:lnTo>
                    <a:lnTo>
                      <a:pt x="192" y="0"/>
                    </a:lnTo>
                    <a:lnTo>
                      <a:pt x="192" y="672"/>
                    </a:lnTo>
                    <a:lnTo>
                      <a:pt x="0" y="576"/>
                    </a:lnTo>
                    <a:close/>
                  </a:path>
                </a:pathLst>
              </a:custGeom>
              <a:solidFill>
                <a:srgbClr val="FF3300"/>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sp>
            <p:nvSpPr>
              <p:cNvPr id="27" name="Freeform 27"/>
              <p:cNvSpPr>
                <a:spLocks/>
              </p:cNvSpPr>
              <p:nvPr/>
            </p:nvSpPr>
            <p:spPr bwMode="auto">
              <a:xfrm>
                <a:off x="2670" y="1392"/>
                <a:ext cx="308" cy="770"/>
              </a:xfrm>
              <a:custGeom>
                <a:avLst/>
                <a:gdLst>
                  <a:gd name="T0" fmla="*/ 0 w 192"/>
                  <a:gd name="T1" fmla="*/ 576 h 720"/>
                  <a:gd name="T2" fmla="*/ 192 w 192"/>
                  <a:gd name="T3" fmla="*/ 0 h 720"/>
                  <a:gd name="T4" fmla="*/ 192 w 192"/>
                  <a:gd name="T5" fmla="*/ 720 h 720"/>
                  <a:gd name="T6" fmla="*/ 0 w 192"/>
                  <a:gd name="T7" fmla="*/ 576 h 720"/>
                </a:gdLst>
                <a:ahLst/>
                <a:cxnLst>
                  <a:cxn ang="0">
                    <a:pos x="T0" y="T1"/>
                  </a:cxn>
                  <a:cxn ang="0">
                    <a:pos x="T2" y="T3"/>
                  </a:cxn>
                  <a:cxn ang="0">
                    <a:pos x="T4" y="T5"/>
                  </a:cxn>
                  <a:cxn ang="0">
                    <a:pos x="T6" y="T7"/>
                  </a:cxn>
                </a:cxnLst>
                <a:rect l="0" t="0" r="r" b="b"/>
                <a:pathLst>
                  <a:path w="192" h="720">
                    <a:moveTo>
                      <a:pt x="0" y="576"/>
                    </a:moveTo>
                    <a:lnTo>
                      <a:pt x="192" y="0"/>
                    </a:lnTo>
                    <a:lnTo>
                      <a:pt x="192" y="720"/>
                    </a:lnTo>
                    <a:lnTo>
                      <a:pt x="0" y="576"/>
                    </a:lnTo>
                    <a:close/>
                  </a:path>
                </a:pathLst>
              </a:custGeom>
              <a:solidFill>
                <a:srgbClr val="990033"/>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grpSp>
      </p:grpSp>
      <p:sp>
        <p:nvSpPr>
          <p:cNvPr id="28" name="AutoShape 29"/>
          <p:cNvSpPr>
            <a:spLocks noChangeArrowheads="1"/>
          </p:cNvSpPr>
          <p:nvPr/>
        </p:nvSpPr>
        <p:spPr bwMode="auto">
          <a:xfrm>
            <a:off x="6202363" y="1358900"/>
            <a:ext cx="2568575" cy="1425575"/>
          </a:xfrm>
          <a:prstGeom prst="irregularSeal1">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0"/>
              </a:spcBef>
              <a:buFont typeface="Wingdings 3" panose="05040102010807070707" pitchFamily="18" charset="2"/>
              <a:buNone/>
            </a:pPr>
            <a:r>
              <a:rPr lang="de-DE" altLang="de-DE" sz="2800">
                <a:solidFill>
                  <a:schemeClr val="bg1"/>
                </a:solidFill>
              </a:rPr>
              <a:t>Schmerz</a:t>
            </a:r>
            <a:endParaRPr lang="de-DE" altLang="de-DE" sz="2800"/>
          </a:p>
        </p:txBody>
      </p:sp>
      <p:sp>
        <p:nvSpPr>
          <p:cNvPr id="29" name="Text Box 30"/>
          <p:cNvSpPr txBox="1">
            <a:spLocks noChangeArrowheads="1"/>
          </p:cNvSpPr>
          <p:nvPr/>
        </p:nvSpPr>
        <p:spPr bwMode="auto">
          <a:xfrm>
            <a:off x="6507163" y="3436938"/>
            <a:ext cx="1544637" cy="56197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 typeface="Wingdings 3" panose="05040102010807070707" pitchFamily="18" charset="2"/>
              <a:buNone/>
            </a:pPr>
            <a:r>
              <a:rPr lang="de-DE" altLang="de-DE" sz="2800"/>
              <a:t>Schwelle</a:t>
            </a:r>
          </a:p>
        </p:txBody>
      </p:sp>
      <p:sp>
        <p:nvSpPr>
          <p:cNvPr id="30" name="AutoShape 31"/>
          <p:cNvSpPr>
            <a:spLocks noChangeArrowheads="1"/>
          </p:cNvSpPr>
          <p:nvPr/>
        </p:nvSpPr>
        <p:spPr bwMode="auto">
          <a:xfrm>
            <a:off x="3106738" y="2212975"/>
            <a:ext cx="952500" cy="1406525"/>
          </a:xfrm>
          <a:prstGeom prst="downArrow">
            <a:avLst>
              <a:gd name="adj1" fmla="val 50000"/>
              <a:gd name="adj2" fmla="val 36917"/>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CH"/>
          </a:p>
        </p:txBody>
      </p:sp>
      <p:sp>
        <p:nvSpPr>
          <p:cNvPr id="31" name="Text Box 37"/>
          <p:cNvSpPr txBox="1">
            <a:spLocks noChangeArrowheads="1"/>
          </p:cNvSpPr>
          <p:nvPr/>
        </p:nvSpPr>
        <p:spPr bwMode="auto">
          <a:xfrm>
            <a:off x="2549525" y="1511300"/>
            <a:ext cx="1916113" cy="860425"/>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spcBef>
                <a:spcPct val="0"/>
              </a:spcBef>
              <a:buFont typeface="Wingdings 3" panose="05040102010807070707" pitchFamily="18" charset="2"/>
              <a:buNone/>
            </a:pPr>
            <a:r>
              <a:rPr lang="de-DE" altLang="de-DE" sz="2800">
                <a:solidFill>
                  <a:schemeClr val="bg1"/>
                </a:solidFill>
              </a:rPr>
              <a:t>Streß</a:t>
            </a:r>
          </a:p>
          <a:p>
            <a:pPr algn="ctr">
              <a:lnSpc>
                <a:spcPct val="90000"/>
              </a:lnSpc>
              <a:spcBef>
                <a:spcPct val="0"/>
              </a:spcBef>
              <a:buFont typeface="Wingdings 3" panose="05040102010807070707" pitchFamily="18" charset="2"/>
              <a:buNone/>
            </a:pPr>
            <a:r>
              <a:rPr lang="de-DE" altLang="de-DE" sz="2800">
                <a:solidFill>
                  <a:schemeClr val="bg1"/>
                </a:solidFill>
              </a:rPr>
              <a:t>Depression</a:t>
            </a:r>
          </a:p>
        </p:txBody>
      </p:sp>
      <p:grpSp>
        <p:nvGrpSpPr>
          <p:cNvPr id="32" name="Group 42"/>
          <p:cNvGrpSpPr>
            <a:grpSpLocks/>
          </p:cNvGrpSpPr>
          <p:nvPr/>
        </p:nvGrpSpPr>
        <p:grpSpPr bwMode="auto">
          <a:xfrm>
            <a:off x="2259013" y="3581400"/>
            <a:ext cx="585787" cy="977900"/>
            <a:chOff x="2200" y="1408"/>
            <a:chExt cx="1140" cy="1614"/>
          </a:xfrm>
        </p:grpSpPr>
        <p:sp>
          <p:nvSpPr>
            <p:cNvPr id="33" name="Freeform 43"/>
            <p:cNvSpPr>
              <a:spLocks/>
            </p:cNvSpPr>
            <p:nvPr/>
          </p:nvSpPr>
          <p:spPr bwMode="auto">
            <a:xfrm>
              <a:off x="2200" y="2332"/>
              <a:ext cx="1140" cy="690"/>
            </a:xfrm>
            <a:custGeom>
              <a:avLst/>
              <a:gdLst>
                <a:gd name="T0" fmla="*/ 296 w 768"/>
                <a:gd name="T1" fmla="*/ 0 h 520"/>
                <a:gd name="T2" fmla="*/ 0 w 768"/>
                <a:gd name="T3" fmla="*/ 520 h 520"/>
                <a:gd name="T4" fmla="*/ 512 w 768"/>
                <a:gd name="T5" fmla="*/ 208 h 520"/>
                <a:gd name="T6" fmla="*/ 768 w 768"/>
                <a:gd name="T7" fmla="*/ 16 h 520"/>
                <a:gd name="T8" fmla="*/ 296 w 768"/>
                <a:gd name="T9" fmla="*/ 0 h 520"/>
              </a:gdLst>
              <a:ahLst/>
              <a:cxnLst>
                <a:cxn ang="0">
                  <a:pos x="T0" y="T1"/>
                </a:cxn>
                <a:cxn ang="0">
                  <a:pos x="T2" y="T3"/>
                </a:cxn>
                <a:cxn ang="0">
                  <a:pos x="T4" y="T5"/>
                </a:cxn>
                <a:cxn ang="0">
                  <a:pos x="T6" y="T7"/>
                </a:cxn>
                <a:cxn ang="0">
                  <a:pos x="T8" y="T9"/>
                </a:cxn>
              </a:cxnLst>
              <a:rect l="0" t="0" r="r" b="b"/>
              <a:pathLst>
                <a:path w="768" h="520">
                  <a:moveTo>
                    <a:pt x="296" y="0"/>
                  </a:moveTo>
                  <a:lnTo>
                    <a:pt x="0" y="520"/>
                  </a:lnTo>
                  <a:lnTo>
                    <a:pt x="512" y="208"/>
                  </a:lnTo>
                  <a:lnTo>
                    <a:pt x="768" y="16"/>
                  </a:lnTo>
                  <a:lnTo>
                    <a:pt x="296" y="0"/>
                  </a:lnTo>
                  <a:close/>
                </a:path>
              </a:pathLst>
            </a:custGeom>
            <a:solidFill>
              <a:schemeClr val="tx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CH"/>
            </a:p>
          </p:txBody>
        </p:sp>
        <p:grpSp>
          <p:nvGrpSpPr>
            <p:cNvPr id="34" name="Group 44"/>
            <p:cNvGrpSpPr>
              <a:grpSpLocks/>
            </p:cNvGrpSpPr>
            <p:nvPr/>
          </p:nvGrpSpPr>
          <p:grpSpPr bwMode="auto">
            <a:xfrm>
              <a:off x="2627" y="1408"/>
              <a:ext cx="713" cy="1196"/>
              <a:chOff x="2670" y="1392"/>
              <a:chExt cx="690" cy="770"/>
            </a:xfrm>
          </p:grpSpPr>
          <p:sp>
            <p:nvSpPr>
              <p:cNvPr id="35" name="Freeform 45"/>
              <p:cNvSpPr>
                <a:spLocks/>
              </p:cNvSpPr>
              <p:nvPr/>
            </p:nvSpPr>
            <p:spPr bwMode="auto">
              <a:xfrm>
                <a:off x="2670" y="1392"/>
                <a:ext cx="690" cy="770"/>
              </a:xfrm>
              <a:custGeom>
                <a:avLst/>
                <a:gdLst>
                  <a:gd name="T0" fmla="*/ 0 w 432"/>
                  <a:gd name="T1" fmla="*/ 576 h 720"/>
                  <a:gd name="T2" fmla="*/ 192 w 432"/>
                  <a:gd name="T3" fmla="*/ 720 h 720"/>
                  <a:gd name="T4" fmla="*/ 432 w 432"/>
                  <a:gd name="T5" fmla="*/ 576 h 720"/>
                  <a:gd name="T6" fmla="*/ 192 w 432"/>
                  <a:gd name="T7" fmla="*/ 0 h 720"/>
                  <a:gd name="T8" fmla="*/ 192 w 432"/>
                  <a:gd name="T9" fmla="*/ 672 h 720"/>
                  <a:gd name="T10" fmla="*/ 0 w 432"/>
                  <a:gd name="T11" fmla="*/ 576 h 720"/>
                </a:gdLst>
                <a:ahLst/>
                <a:cxnLst>
                  <a:cxn ang="0">
                    <a:pos x="T0" y="T1"/>
                  </a:cxn>
                  <a:cxn ang="0">
                    <a:pos x="T2" y="T3"/>
                  </a:cxn>
                  <a:cxn ang="0">
                    <a:pos x="T4" y="T5"/>
                  </a:cxn>
                  <a:cxn ang="0">
                    <a:pos x="T6" y="T7"/>
                  </a:cxn>
                  <a:cxn ang="0">
                    <a:pos x="T8" y="T9"/>
                  </a:cxn>
                  <a:cxn ang="0">
                    <a:pos x="T10" y="T11"/>
                  </a:cxn>
                </a:cxnLst>
                <a:rect l="0" t="0" r="r" b="b"/>
                <a:pathLst>
                  <a:path w="432" h="720">
                    <a:moveTo>
                      <a:pt x="0" y="576"/>
                    </a:moveTo>
                    <a:lnTo>
                      <a:pt x="192" y="720"/>
                    </a:lnTo>
                    <a:lnTo>
                      <a:pt x="432" y="576"/>
                    </a:lnTo>
                    <a:lnTo>
                      <a:pt x="192" y="0"/>
                    </a:lnTo>
                    <a:lnTo>
                      <a:pt x="192" y="672"/>
                    </a:lnTo>
                    <a:lnTo>
                      <a:pt x="0" y="576"/>
                    </a:lnTo>
                    <a:close/>
                  </a:path>
                </a:pathLst>
              </a:custGeom>
              <a:solidFill>
                <a:srgbClr val="FF3300"/>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anchor="ctr">
                <a:spAutoFit/>
              </a:bodyPr>
              <a:lstStyle/>
              <a:p>
                <a:endParaRPr lang="de-CH"/>
              </a:p>
            </p:txBody>
          </p:sp>
          <p:sp>
            <p:nvSpPr>
              <p:cNvPr id="36" name="Freeform 46"/>
              <p:cNvSpPr>
                <a:spLocks/>
              </p:cNvSpPr>
              <p:nvPr/>
            </p:nvSpPr>
            <p:spPr bwMode="auto">
              <a:xfrm>
                <a:off x="2670" y="1392"/>
                <a:ext cx="308" cy="770"/>
              </a:xfrm>
              <a:custGeom>
                <a:avLst/>
                <a:gdLst>
                  <a:gd name="T0" fmla="*/ 0 w 192"/>
                  <a:gd name="T1" fmla="*/ 576 h 720"/>
                  <a:gd name="T2" fmla="*/ 192 w 192"/>
                  <a:gd name="T3" fmla="*/ 0 h 720"/>
                  <a:gd name="T4" fmla="*/ 192 w 192"/>
                  <a:gd name="T5" fmla="*/ 720 h 720"/>
                  <a:gd name="T6" fmla="*/ 0 w 192"/>
                  <a:gd name="T7" fmla="*/ 576 h 720"/>
                </a:gdLst>
                <a:ahLst/>
                <a:cxnLst>
                  <a:cxn ang="0">
                    <a:pos x="T0" y="T1"/>
                  </a:cxn>
                  <a:cxn ang="0">
                    <a:pos x="T2" y="T3"/>
                  </a:cxn>
                  <a:cxn ang="0">
                    <a:pos x="T4" y="T5"/>
                  </a:cxn>
                  <a:cxn ang="0">
                    <a:pos x="T6" y="T7"/>
                  </a:cxn>
                </a:cxnLst>
                <a:rect l="0" t="0" r="r" b="b"/>
                <a:pathLst>
                  <a:path w="192" h="720">
                    <a:moveTo>
                      <a:pt x="0" y="576"/>
                    </a:moveTo>
                    <a:lnTo>
                      <a:pt x="192" y="0"/>
                    </a:lnTo>
                    <a:lnTo>
                      <a:pt x="192" y="720"/>
                    </a:lnTo>
                    <a:lnTo>
                      <a:pt x="0" y="576"/>
                    </a:lnTo>
                    <a:close/>
                  </a:path>
                </a:pathLst>
              </a:custGeom>
              <a:solidFill>
                <a:srgbClr val="990033"/>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grpSp>
      </p:grpSp>
      <p:grpSp>
        <p:nvGrpSpPr>
          <p:cNvPr id="37" name="Group 47"/>
          <p:cNvGrpSpPr>
            <a:grpSpLocks/>
          </p:cNvGrpSpPr>
          <p:nvPr/>
        </p:nvGrpSpPr>
        <p:grpSpPr bwMode="auto">
          <a:xfrm>
            <a:off x="7289800" y="4114800"/>
            <a:ext cx="514350" cy="690563"/>
            <a:chOff x="2200" y="1408"/>
            <a:chExt cx="1140" cy="1614"/>
          </a:xfrm>
        </p:grpSpPr>
        <p:sp>
          <p:nvSpPr>
            <p:cNvPr id="38" name="Freeform 48"/>
            <p:cNvSpPr>
              <a:spLocks/>
            </p:cNvSpPr>
            <p:nvPr/>
          </p:nvSpPr>
          <p:spPr bwMode="auto">
            <a:xfrm>
              <a:off x="2200" y="2332"/>
              <a:ext cx="1140" cy="690"/>
            </a:xfrm>
            <a:custGeom>
              <a:avLst/>
              <a:gdLst>
                <a:gd name="T0" fmla="*/ 296 w 768"/>
                <a:gd name="T1" fmla="*/ 0 h 520"/>
                <a:gd name="T2" fmla="*/ 0 w 768"/>
                <a:gd name="T3" fmla="*/ 520 h 520"/>
                <a:gd name="T4" fmla="*/ 512 w 768"/>
                <a:gd name="T5" fmla="*/ 208 h 520"/>
                <a:gd name="T6" fmla="*/ 768 w 768"/>
                <a:gd name="T7" fmla="*/ 16 h 520"/>
                <a:gd name="T8" fmla="*/ 296 w 768"/>
                <a:gd name="T9" fmla="*/ 0 h 520"/>
              </a:gdLst>
              <a:ahLst/>
              <a:cxnLst>
                <a:cxn ang="0">
                  <a:pos x="T0" y="T1"/>
                </a:cxn>
                <a:cxn ang="0">
                  <a:pos x="T2" y="T3"/>
                </a:cxn>
                <a:cxn ang="0">
                  <a:pos x="T4" y="T5"/>
                </a:cxn>
                <a:cxn ang="0">
                  <a:pos x="T6" y="T7"/>
                </a:cxn>
                <a:cxn ang="0">
                  <a:pos x="T8" y="T9"/>
                </a:cxn>
              </a:cxnLst>
              <a:rect l="0" t="0" r="r" b="b"/>
              <a:pathLst>
                <a:path w="768" h="520">
                  <a:moveTo>
                    <a:pt x="296" y="0"/>
                  </a:moveTo>
                  <a:lnTo>
                    <a:pt x="0" y="520"/>
                  </a:lnTo>
                  <a:lnTo>
                    <a:pt x="512" y="208"/>
                  </a:lnTo>
                  <a:lnTo>
                    <a:pt x="768" y="16"/>
                  </a:lnTo>
                  <a:lnTo>
                    <a:pt x="296" y="0"/>
                  </a:lnTo>
                  <a:close/>
                </a:path>
              </a:pathLst>
            </a:custGeom>
            <a:solidFill>
              <a:schemeClr val="tx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CH"/>
            </a:p>
          </p:txBody>
        </p:sp>
        <p:grpSp>
          <p:nvGrpSpPr>
            <p:cNvPr id="39" name="Group 49"/>
            <p:cNvGrpSpPr>
              <a:grpSpLocks/>
            </p:cNvGrpSpPr>
            <p:nvPr/>
          </p:nvGrpSpPr>
          <p:grpSpPr bwMode="auto">
            <a:xfrm>
              <a:off x="2627" y="1408"/>
              <a:ext cx="713" cy="1196"/>
              <a:chOff x="2670" y="1392"/>
              <a:chExt cx="690" cy="770"/>
            </a:xfrm>
          </p:grpSpPr>
          <p:sp>
            <p:nvSpPr>
              <p:cNvPr id="40" name="Freeform 50"/>
              <p:cNvSpPr>
                <a:spLocks/>
              </p:cNvSpPr>
              <p:nvPr/>
            </p:nvSpPr>
            <p:spPr bwMode="auto">
              <a:xfrm>
                <a:off x="2670" y="1392"/>
                <a:ext cx="690" cy="770"/>
              </a:xfrm>
              <a:custGeom>
                <a:avLst/>
                <a:gdLst>
                  <a:gd name="T0" fmla="*/ 0 w 432"/>
                  <a:gd name="T1" fmla="*/ 576 h 720"/>
                  <a:gd name="T2" fmla="*/ 192 w 432"/>
                  <a:gd name="T3" fmla="*/ 720 h 720"/>
                  <a:gd name="T4" fmla="*/ 432 w 432"/>
                  <a:gd name="T5" fmla="*/ 576 h 720"/>
                  <a:gd name="T6" fmla="*/ 192 w 432"/>
                  <a:gd name="T7" fmla="*/ 0 h 720"/>
                  <a:gd name="T8" fmla="*/ 192 w 432"/>
                  <a:gd name="T9" fmla="*/ 672 h 720"/>
                  <a:gd name="T10" fmla="*/ 0 w 432"/>
                  <a:gd name="T11" fmla="*/ 576 h 720"/>
                </a:gdLst>
                <a:ahLst/>
                <a:cxnLst>
                  <a:cxn ang="0">
                    <a:pos x="T0" y="T1"/>
                  </a:cxn>
                  <a:cxn ang="0">
                    <a:pos x="T2" y="T3"/>
                  </a:cxn>
                  <a:cxn ang="0">
                    <a:pos x="T4" y="T5"/>
                  </a:cxn>
                  <a:cxn ang="0">
                    <a:pos x="T6" y="T7"/>
                  </a:cxn>
                  <a:cxn ang="0">
                    <a:pos x="T8" y="T9"/>
                  </a:cxn>
                  <a:cxn ang="0">
                    <a:pos x="T10" y="T11"/>
                  </a:cxn>
                </a:cxnLst>
                <a:rect l="0" t="0" r="r" b="b"/>
                <a:pathLst>
                  <a:path w="432" h="720">
                    <a:moveTo>
                      <a:pt x="0" y="576"/>
                    </a:moveTo>
                    <a:lnTo>
                      <a:pt x="192" y="720"/>
                    </a:lnTo>
                    <a:lnTo>
                      <a:pt x="432" y="576"/>
                    </a:lnTo>
                    <a:lnTo>
                      <a:pt x="192" y="0"/>
                    </a:lnTo>
                    <a:lnTo>
                      <a:pt x="192" y="672"/>
                    </a:lnTo>
                    <a:lnTo>
                      <a:pt x="0" y="576"/>
                    </a:lnTo>
                    <a:close/>
                  </a:path>
                </a:pathLst>
              </a:custGeom>
              <a:solidFill>
                <a:srgbClr val="FF3300"/>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anchor="ctr">
                <a:spAutoFit/>
              </a:bodyPr>
              <a:lstStyle/>
              <a:p>
                <a:endParaRPr lang="de-CH"/>
              </a:p>
            </p:txBody>
          </p:sp>
          <p:sp>
            <p:nvSpPr>
              <p:cNvPr id="41" name="Freeform 51"/>
              <p:cNvSpPr>
                <a:spLocks/>
              </p:cNvSpPr>
              <p:nvPr/>
            </p:nvSpPr>
            <p:spPr bwMode="auto">
              <a:xfrm>
                <a:off x="2670" y="1392"/>
                <a:ext cx="308" cy="770"/>
              </a:xfrm>
              <a:custGeom>
                <a:avLst/>
                <a:gdLst>
                  <a:gd name="T0" fmla="*/ 0 w 192"/>
                  <a:gd name="T1" fmla="*/ 576 h 720"/>
                  <a:gd name="T2" fmla="*/ 192 w 192"/>
                  <a:gd name="T3" fmla="*/ 0 h 720"/>
                  <a:gd name="T4" fmla="*/ 192 w 192"/>
                  <a:gd name="T5" fmla="*/ 720 h 720"/>
                  <a:gd name="T6" fmla="*/ 0 w 192"/>
                  <a:gd name="T7" fmla="*/ 576 h 720"/>
                </a:gdLst>
                <a:ahLst/>
                <a:cxnLst>
                  <a:cxn ang="0">
                    <a:pos x="T0" y="T1"/>
                  </a:cxn>
                  <a:cxn ang="0">
                    <a:pos x="T2" y="T3"/>
                  </a:cxn>
                  <a:cxn ang="0">
                    <a:pos x="T4" y="T5"/>
                  </a:cxn>
                  <a:cxn ang="0">
                    <a:pos x="T6" y="T7"/>
                  </a:cxn>
                </a:cxnLst>
                <a:rect l="0" t="0" r="r" b="b"/>
                <a:pathLst>
                  <a:path w="192" h="720">
                    <a:moveTo>
                      <a:pt x="0" y="576"/>
                    </a:moveTo>
                    <a:lnTo>
                      <a:pt x="192" y="0"/>
                    </a:lnTo>
                    <a:lnTo>
                      <a:pt x="192" y="720"/>
                    </a:lnTo>
                    <a:lnTo>
                      <a:pt x="0" y="576"/>
                    </a:lnTo>
                    <a:close/>
                  </a:path>
                </a:pathLst>
              </a:custGeom>
              <a:solidFill>
                <a:srgbClr val="990033"/>
              </a:solidFill>
              <a:ln w="9525" cap="flat" cmpd="sng">
                <a:solidFill>
                  <a:schemeClr val="tx1"/>
                </a:solidFill>
                <a:prstDash val="solid"/>
                <a:round/>
                <a:headEnd/>
                <a:tailEnd/>
              </a:ln>
              <a:effectLst/>
              <a:extLst>
                <a:ext uri="{AF507438-7753-43E0-B8FC-AC1667EBCBE1}">
                  <a14:hiddenEffects xmlns:a14="http://schemas.microsoft.com/office/drawing/2010/main">
                    <a:effectLst>
                      <a:outerShdw sy="-50000" kx="2453608" algn="br" rotWithShape="0">
                        <a:schemeClr val="bg2"/>
                      </a:outerShdw>
                    </a:effectLst>
                  </a14:hiddenEffects>
                </a:ext>
              </a:extLst>
            </p:spPr>
            <p:txBody>
              <a:bodyPr wrap="none" anchor="ctr">
                <a:spAutoFit/>
              </a:bodyPr>
              <a:lstStyle/>
              <a:p>
                <a:endParaRPr lang="de-CH"/>
              </a:p>
            </p:txBody>
          </p:sp>
        </p:grpSp>
      </p:grpSp>
    </p:spTree>
    <p:extLst>
      <p:ext uri="{BB962C8B-B14F-4D97-AF65-F5344CB8AC3E}">
        <p14:creationId xmlns:p14="http://schemas.microsoft.com/office/powerpoint/2010/main" val="240252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de-CH" altLang="de-DE"/>
              <a:t>Somatisierung und Somatisierungsstörung</a:t>
            </a:r>
          </a:p>
        </p:txBody>
      </p:sp>
      <p:sp>
        <p:nvSpPr>
          <p:cNvPr id="98307" name="Rectangle 3"/>
          <p:cNvSpPr>
            <a:spLocks noGrp="1" noChangeArrowheads="1"/>
          </p:cNvSpPr>
          <p:nvPr>
            <p:ph idx="1"/>
          </p:nvPr>
        </p:nvSpPr>
        <p:spPr/>
        <p:txBody>
          <a:bodyPr/>
          <a:lstStyle/>
          <a:p>
            <a:pPr>
              <a:lnSpc>
                <a:spcPct val="80000"/>
              </a:lnSpc>
              <a:buFont typeface="Wingdings" panose="05000000000000000000" pitchFamily="2" charset="2"/>
              <a:buNone/>
            </a:pPr>
            <a:r>
              <a:rPr lang="de-CH" altLang="de-DE" sz="2400" b="1"/>
              <a:t>Unterscheide:</a:t>
            </a:r>
          </a:p>
          <a:p>
            <a:pPr>
              <a:lnSpc>
                <a:spcPct val="80000"/>
              </a:lnSpc>
            </a:pPr>
            <a:r>
              <a:rPr lang="de-CH" altLang="de-DE" sz="2400" u="sng"/>
              <a:t>Somatische Beschwerden</a:t>
            </a:r>
            <a:r>
              <a:rPr lang="de-CH" altLang="de-DE" sz="2400"/>
              <a:t>, die als Depressionsäquivalent zu sehen sind: Kopfweh, Magen-Darm-Beschwerden, unerklärter Schmerz.</a:t>
            </a:r>
          </a:p>
          <a:p>
            <a:pPr>
              <a:lnSpc>
                <a:spcPct val="80000"/>
              </a:lnSpc>
            </a:pPr>
            <a:r>
              <a:rPr lang="de-CH" altLang="de-DE" sz="2400" u="sng"/>
              <a:t>Somatische Begleiterscheinungen</a:t>
            </a:r>
            <a:r>
              <a:rPr lang="de-CH" altLang="de-DE" sz="2400"/>
              <a:t> der Depression: Appetitverlust, Verstopfung, Gewichtsverlust, Libidoverlust, Schlafstörungen.</a:t>
            </a:r>
          </a:p>
          <a:p>
            <a:pPr>
              <a:lnSpc>
                <a:spcPct val="80000"/>
              </a:lnSpc>
            </a:pPr>
            <a:r>
              <a:rPr lang="de-CH" altLang="de-DE" sz="2400" u="sng"/>
              <a:t>Somatisierung</a:t>
            </a:r>
            <a:r>
              <a:rPr lang="de-CH" altLang="de-DE" sz="2400"/>
              <a:t>: „Der Prozess, in dem psychische Probleme in Form von somatischen Symptomen erlebt und kommuniziert werden.“ </a:t>
            </a:r>
          </a:p>
          <a:p>
            <a:pPr>
              <a:lnSpc>
                <a:spcPct val="80000"/>
              </a:lnSpc>
            </a:pPr>
            <a:r>
              <a:rPr lang="de-CH" altLang="de-DE" sz="2400" u="sng"/>
              <a:t>Somatisierungsstörung</a:t>
            </a:r>
            <a:r>
              <a:rPr lang="de-CH" altLang="de-DE" sz="2400"/>
              <a:t>: viele Klagen unterschiedlicher Organsysteme, mindestens 2 Jahre Dauer, unabhängig von Depression.</a:t>
            </a:r>
          </a:p>
        </p:txBody>
      </p:sp>
      <p:sp>
        <p:nvSpPr>
          <p:cNvPr id="98308" name="Text Box 4"/>
          <p:cNvSpPr txBox="1">
            <a:spLocks noChangeArrowheads="1"/>
          </p:cNvSpPr>
          <p:nvPr/>
        </p:nvSpPr>
        <p:spPr bwMode="auto">
          <a:xfrm rot="16200000">
            <a:off x="-681037" y="4289426"/>
            <a:ext cx="3887788"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3" panose="05040102010807070707" pitchFamily="18" charset="2"/>
              <a:buNone/>
            </a:pPr>
            <a:r>
              <a:rPr lang="de-DE" altLang="de-DE" sz="1200">
                <a:solidFill>
                  <a:schemeClr val="bg1"/>
                </a:solidFill>
              </a:rPr>
              <a:t>Nach Raguram et al. 1996</a:t>
            </a:r>
          </a:p>
        </p:txBody>
      </p:sp>
    </p:spTree>
    <p:extLst>
      <p:ext uri="{BB962C8B-B14F-4D97-AF65-F5344CB8AC3E}">
        <p14:creationId xmlns:p14="http://schemas.microsoft.com/office/powerpoint/2010/main" val="375697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p:txBody>
          <a:bodyPr/>
          <a:lstStyle/>
          <a:p>
            <a:r>
              <a:rPr lang="de-CH" altLang="de-DE"/>
              <a:t>Depression Entwicklungsländer </a:t>
            </a:r>
          </a:p>
        </p:txBody>
      </p:sp>
      <p:pic>
        <p:nvPicPr>
          <p:cNvPr id="75785" name="Picture 9" descr="Frauen_Brasilien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100931" y="2350294"/>
            <a:ext cx="3670300" cy="330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5786" name="Picture 10" descr="Dep_PTDS_Afghanista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56301" y="1914525"/>
            <a:ext cx="3800475" cy="382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3" name="Text Box 7"/>
          <p:cNvSpPr txBox="1">
            <a:spLocks noChangeArrowheads="1"/>
          </p:cNvSpPr>
          <p:nvPr/>
        </p:nvSpPr>
        <p:spPr bwMode="auto">
          <a:xfrm>
            <a:off x="1714500" y="5734050"/>
            <a:ext cx="2736850"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a:t>Brasilien</a:t>
            </a:r>
          </a:p>
        </p:txBody>
      </p:sp>
      <p:sp>
        <p:nvSpPr>
          <p:cNvPr id="75784" name="Text Box 8"/>
          <p:cNvSpPr txBox="1">
            <a:spLocks noChangeArrowheads="1"/>
          </p:cNvSpPr>
          <p:nvPr/>
        </p:nvSpPr>
        <p:spPr bwMode="auto">
          <a:xfrm>
            <a:off x="5940425" y="5745163"/>
            <a:ext cx="30241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a:t> Afghanistan</a:t>
            </a:r>
          </a:p>
        </p:txBody>
      </p:sp>
    </p:spTree>
    <p:extLst>
      <p:ext uri="{BB962C8B-B14F-4D97-AF65-F5344CB8AC3E}">
        <p14:creationId xmlns:p14="http://schemas.microsoft.com/office/powerpoint/2010/main" val="4047049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p:txBody>
          <a:bodyPr>
            <a:normAutofit/>
          </a:bodyPr>
          <a:lstStyle/>
          <a:p>
            <a:r>
              <a:rPr lang="de-CH" altLang="de-DE"/>
              <a:t>Depression und Stigma in Indien</a:t>
            </a:r>
          </a:p>
        </p:txBody>
      </p:sp>
      <p:graphicFrame>
        <p:nvGraphicFramePr>
          <p:cNvPr id="102485" name="Group 85"/>
          <p:cNvGraphicFramePr>
            <a:graphicFrameLocks noGrp="1"/>
          </p:cNvGraphicFramePr>
          <p:nvPr>
            <p:ph type="tbl" idx="1"/>
            <p:extLst>
              <p:ext uri="{D42A27DB-BD31-4B8C-83A1-F6EECF244321}">
                <p14:modId xmlns:p14="http://schemas.microsoft.com/office/powerpoint/2010/main" val="714156089"/>
              </p:ext>
            </p:extLst>
          </p:nvPr>
        </p:nvGraphicFramePr>
        <p:xfrm>
          <a:off x="1206501" y="4076700"/>
          <a:ext cx="7897813" cy="1889760"/>
        </p:xfrm>
        <a:graphic>
          <a:graphicData uri="http://schemas.openxmlformats.org/drawingml/2006/table">
            <a:tbl>
              <a:tblPr/>
              <a:tblGrid>
                <a:gridCol w="3951288">
                  <a:extLst>
                    <a:ext uri="{9D8B030D-6E8A-4147-A177-3AD203B41FA5}">
                      <a16:colId xmlns:a16="http://schemas.microsoft.com/office/drawing/2014/main" val="20000"/>
                    </a:ext>
                  </a:extLst>
                </a:gridCol>
                <a:gridCol w="3946525">
                  <a:extLst>
                    <a:ext uri="{9D8B030D-6E8A-4147-A177-3AD203B41FA5}">
                      <a16:colId xmlns:a16="http://schemas.microsoft.com/office/drawing/2014/main" val="20001"/>
                    </a:ext>
                  </a:extLst>
                </a:gridCol>
              </a:tblGrid>
              <a:tr h="249238">
                <a:tc>
                  <a:txBody>
                    <a:bodyPr/>
                    <a:lstStyle>
                      <a:lvl1pPr marL="342900" indent="-342900">
                        <a:spcBef>
                          <a:spcPct val="20000"/>
                        </a:spcBef>
                        <a:buClr>
                          <a:srgbClr val="990033"/>
                        </a:buClr>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bg1"/>
                          </a:solidFill>
                          <a:effectLst/>
                          <a:latin typeface="Arial" panose="020B0604020202020204" pitchFamily="34" charset="0"/>
                        </a:rPr>
                        <a:t>Klagen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0033"/>
                    </a:solidFill>
                  </a:tcPr>
                </a:tc>
                <a:tc>
                  <a:txBody>
                    <a:bodyPr/>
                    <a:lstStyle>
                      <a:lvl1pPr marL="342900" indent="-342900">
                        <a:spcBef>
                          <a:spcPct val="20000"/>
                        </a:spcBef>
                        <a:buClr>
                          <a:srgbClr val="990033"/>
                        </a:buClr>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bg1"/>
                          </a:solidFill>
                          <a:effectLst/>
                          <a:latin typeface="Arial" panose="020B0604020202020204" pitchFamily="34" charset="0"/>
                        </a:rPr>
                        <a:t>Reaktion des Umfeldes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0033"/>
                    </a:solidFill>
                  </a:tcPr>
                </a:tc>
                <a:extLst>
                  <a:ext uri="{0D108BD9-81ED-4DB2-BD59-A6C34878D82A}">
                    <a16:rowId xmlns:a16="http://schemas.microsoft.com/office/drawing/2014/main" val="10000"/>
                  </a:ext>
                </a:extLst>
              </a:tr>
              <a:tr h="1338263">
                <a:tc>
                  <a:txBody>
                    <a:bodyPr/>
                    <a:lstStyle>
                      <a:lvl1pPr>
                        <a:spcBef>
                          <a:spcPct val="20000"/>
                        </a:spcBef>
                        <a:buClr>
                          <a:srgbClr val="990033"/>
                        </a:buClr>
                        <a:defRPr sz="2800">
                          <a:solidFill>
                            <a:schemeClr val="tx1"/>
                          </a:solidFill>
                          <a:latin typeface="Times New Roman" panose="02020603050405020304" pitchFamily="18" charset="0"/>
                        </a:defRPr>
                      </a:lvl1pPr>
                      <a:lvl2pPr marL="820738" indent="-285750">
                        <a:spcBef>
                          <a:spcPct val="20000"/>
                        </a:spcBef>
                        <a:defRPr sz="2400">
                          <a:solidFill>
                            <a:schemeClr val="tx1"/>
                          </a:solidFill>
                          <a:latin typeface="Arial" panose="020B0604020202020204" pitchFamily="34" charset="0"/>
                        </a:defRPr>
                      </a:lvl2pPr>
                      <a:lvl3pPr marL="1228725" indent="-228600">
                        <a:spcBef>
                          <a:spcPct val="20000"/>
                        </a:spcBef>
                        <a:defRPr sz="2000">
                          <a:solidFill>
                            <a:schemeClr val="tx1"/>
                          </a:solidFill>
                          <a:latin typeface="Times New Roman" panose="02020603050405020304" pitchFamily="18" charset="0"/>
                        </a:defRPr>
                      </a:lvl3pPr>
                      <a:lvl4pPr marL="1636713"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„Ich habe Schmerzen am linken Arm. Ich bin nicht imstande aufzustehen und zu arbeiten. Die Beine tun mir weh. Ich habe immer Schmerzen.“</a:t>
                      </a:r>
                      <a:endParaRPr kumimoji="0" lang="de-DE" altLang="de-DE" sz="1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marL="820738" indent="-285750">
                        <a:spcBef>
                          <a:spcPct val="20000"/>
                        </a:spcBef>
                        <a:defRPr sz="2400">
                          <a:solidFill>
                            <a:schemeClr val="tx1"/>
                          </a:solidFill>
                          <a:latin typeface="Arial" panose="020B0604020202020204" pitchFamily="34" charset="0"/>
                        </a:defRPr>
                      </a:lvl2pPr>
                      <a:lvl3pPr marL="1228725" indent="-228600">
                        <a:spcBef>
                          <a:spcPct val="20000"/>
                        </a:spcBef>
                        <a:defRPr sz="2000">
                          <a:solidFill>
                            <a:schemeClr val="tx1"/>
                          </a:solidFill>
                          <a:latin typeface="Times New Roman" panose="02020603050405020304" pitchFamily="18" charset="0"/>
                        </a:defRPr>
                      </a:lvl3pPr>
                      <a:lvl4pPr marL="1636713"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„Ich habe es meiner Mutter, meinem Ehemann und den Kindern gesagt. Ich habe es auch den Nachbarn erzählt. Ich habe nur Körperschmerzen, warum sollten mich die anderen abwerten? Jeder hat irgendwann Schmerzen.“</a:t>
                      </a:r>
                      <a:endParaRPr kumimoji="0" lang="de-DE" altLang="de-DE" sz="1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02461" name="Group 61"/>
          <p:cNvGraphicFramePr>
            <a:graphicFrameLocks noGrp="1"/>
          </p:cNvGraphicFramePr>
          <p:nvPr>
            <p:extLst>
              <p:ext uri="{D42A27DB-BD31-4B8C-83A1-F6EECF244321}">
                <p14:modId xmlns:p14="http://schemas.microsoft.com/office/powerpoint/2010/main" val="570379914"/>
              </p:ext>
            </p:extLst>
          </p:nvPr>
        </p:nvGraphicFramePr>
        <p:xfrm>
          <a:off x="1206501" y="1557338"/>
          <a:ext cx="7897813" cy="1889760"/>
        </p:xfrm>
        <a:graphic>
          <a:graphicData uri="http://schemas.openxmlformats.org/drawingml/2006/table">
            <a:tbl>
              <a:tblPr/>
              <a:tblGrid>
                <a:gridCol w="3949700">
                  <a:extLst>
                    <a:ext uri="{9D8B030D-6E8A-4147-A177-3AD203B41FA5}">
                      <a16:colId xmlns:a16="http://schemas.microsoft.com/office/drawing/2014/main" val="20000"/>
                    </a:ext>
                  </a:extLst>
                </a:gridCol>
                <a:gridCol w="3948113">
                  <a:extLst>
                    <a:ext uri="{9D8B030D-6E8A-4147-A177-3AD203B41FA5}">
                      <a16:colId xmlns:a16="http://schemas.microsoft.com/office/drawing/2014/main" val="20001"/>
                    </a:ext>
                  </a:extLst>
                </a:gridCol>
              </a:tblGrid>
              <a:tr h="215900">
                <a:tc>
                  <a:txBody>
                    <a:bodyPr/>
                    <a:lstStyle>
                      <a:lvl1pPr marL="342900" indent="-342900">
                        <a:spcBef>
                          <a:spcPct val="20000"/>
                        </a:spcBef>
                        <a:buClr>
                          <a:srgbClr val="990033"/>
                        </a:buClr>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bg1"/>
                          </a:solidFill>
                          <a:effectLst/>
                          <a:latin typeface="Arial" panose="020B0604020202020204" pitchFamily="34" charset="0"/>
                        </a:rPr>
                        <a:t>Klagen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0033"/>
                    </a:solidFill>
                  </a:tcPr>
                </a:tc>
                <a:tc>
                  <a:txBody>
                    <a:bodyPr/>
                    <a:lstStyle>
                      <a:lvl1pPr marL="342900" indent="-342900">
                        <a:spcBef>
                          <a:spcPct val="20000"/>
                        </a:spcBef>
                        <a:buClr>
                          <a:srgbClr val="990033"/>
                        </a:buClr>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altLang="de-DE" sz="1600" b="1" i="0" u="none" strike="noStrike" cap="none" normalizeH="0" baseline="0">
                          <a:ln>
                            <a:noFill/>
                          </a:ln>
                          <a:solidFill>
                            <a:schemeClr val="bg1"/>
                          </a:solidFill>
                          <a:effectLst/>
                          <a:latin typeface="Arial" panose="020B0604020202020204" pitchFamily="34" charset="0"/>
                        </a:rPr>
                        <a:t>Reaktion des Umfeldes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0033"/>
                    </a:solidFill>
                  </a:tcPr>
                </a:tc>
                <a:extLst>
                  <a:ext uri="{0D108BD9-81ED-4DB2-BD59-A6C34878D82A}">
                    <a16:rowId xmlns:a16="http://schemas.microsoft.com/office/drawing/2014/main" val="10000"/>
                  </a:ext>
                </a:extLst>
              </a:tr>
              <a:tr h="428625">
                <a:tc>
                  <a:txBody>
                    <a:bodyPr/>
                    <a:lstStyle>
                      <a:lvl1pPr>
                        <a:spcBef>
                          <a:spcPct val="20000"/>
                        </a:spcBef>
                        <a:buClr>
                          <a:srgbClr val="990033"/>
                        </a:buClr>
                        <a:defRPr sz="2800">
                          <a:solidFill>
                            <a:schemeClr val="tx1"/>
                          </a:solidFill>
                          <a:latin typeface="Times New Roman" panose="02020603050405020304" pitchFamily="18" charset="0"/>
                        </a:defRPr>
                      </a:lvl1pPr>
                      <a:lvl2pPr marL="820738" indent="-285750">
                        <a:spcBef>
                          <a:spcPct val="20000"/>
                        </a:spcBef>
                        <a:defRPr sz="2400">
                          <a:solidFill>
                            <a:schemeClr val="tx1"/>
                          </a:solidFill>
                          <a:latin typeface="Arial" panose="020B0604020202020204" pitchFamily="34" charset="0"/>
                        </a:defRPr>
                      </a:lvl2pPr>
                      <a:lvl3pPr marL="1228725" indent="-228600">
                        <a:spcBef>
                          <a:spcPct val="20000"/>
                        </a:spcBef>
                        <a:defRPr sz="2000">
                          <a:solidFill>
                            <a:schemeClr val="tx1"/>
                          </a:solidFill>
                          <a:latin typeface="Times New Roman" panose="02020603050405020304" pitchFamily="18" charset="0"/>
                        </a:defRPr>
                      </a:lvl3pPr>
                      <a:lvl4pPr marL="1636713"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„Ich schlafe nicht gut. Ich interessiere mich nicht für das Geschäft. Ich bin sehr traurig. Warum sollte ich leben? Ich bin nirgendwo glücklich.“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marL="820738" indent="-285750">
                        <a:spcBef>
                          <a:spcPct val="20000"/>
                        </a:spcBef>
                        <a:defRPr sz="2400">
                          <a:solidFill>
                            <a:schemeClr val="tx1"/>
                          </a:solidFill>
                          <a:latin typeface="Arial" panose="020B0604020202020204" pitchFamily="34" charset="0"/>
                        </a:defRPr>
                      </a:lvl2pPr>
                      <a:lvl3pPr marL="1228725" indent="-228600">
                        <a:spcBef>
                          <a:spcPct val="20000"/>
                        </a:spcBef>
                        <a:defRPr sz="2000">
                          <a:solidFill>
                            <a:schemeClr val="tx1"/>
                          </a:solidFill>
                          <a:latin typeface="Times New Roman" panose="02020603050405020304" pitchFamily="18" charset="0"/>
                        </a:defRPr>
                      </a:lvl3pPr>
                      <a:lvl4pPr marL="1636713"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„Niemand kennt mein Problem. Ich möchte mit niemandem darüber reden. Viele Leute reden über mein Benehmen... und lachen mich aus. Mit einer solchen Krankheit hätte ich überhaupt nicht geheiratet.“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02443" name="Text Box 43"/>
          <p:cNvSpPr txBox="1">
            <a:spLocks noChangeArrowheads="1"/>
          </p:cNvSpPr>
          <p:nvPr/>
        </p:nvSpPr>
        <p:spPr bwMode="auto">
          <a:xfrm>
            <a:off x="1206501" y="1031875"/>
            <a:ext cx="7034213"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a:t>Stigma bei psychischer Problematik</a:t>
            </a:r>
          </a:p>
        </p:txBody>
      </p:sp>
      <p:sp>
        <p:nvSpPr>
          <p:cNvPr id="102444" name="Text Box 44"/>
          <p:cNvSpPr txBox="1">
            <a:spLocks noChangeArrowheads="1"/>
          </p:cNvSpPr>
          <p:nvPr/>
        </p:nvSpPr>
        <p:spPr bwMode="auto">
          <a:xfrm>
            <a:off x="1206501" y="3582988"/>
            <a:ext cx="7034213"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a:t>Akzeptanz bei somatischer Konstellation</a:t>
            </a:r>
          </a:p>
        </p:txBody>
      </p:sp>
      <p:sp>
        <p:nvSpPr>
          <p:cNvPr id="102445" name="Text Box 45"/>
          <p:cNvSpPr txBox="1">
            <a:spLocks noChangeArrowheads="1"/>
          </p:cNvSpPr>
          <p:nvPr/>
        </p:nvSpPr>
        <p:spPr bwMode="auto">
          <a:xfrm rot="16200000">
            <a:off x="-1290637" y="3840571"/>
            <a:ext cx="38877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3" panose="05040102010807070707" pitchFamily="18" charset="2"/>
              <a:buNone/>
            </a:pPr>
            <a:r>
              <a:rPr lang="de-DE" altLang="de-DE" sz="1200" dirty="0"/>
              <a:t>Nach </a:t>
            </a:r>
            <a:r>
              <a:rPr lang="de-DE" altLang="de-DE" sz="1200" dirty="0" err="1"/>
              <a:t>Raguram</a:t>
            </a:r>
            <a:r>
              <a:rPr lang="de-DE" altLang="de-DE" sz="1200" dirty="0"/>
              <a:t> et al. 1996</a:t>
            </a:r>
          </a:p>
        </p:txBody>
      </p:sp>
    </p:spTree>
    <p:extLst>
      <p:ext uri="{BB962C8B-B14F-4D97-AF65-F5344CB8AC3E}">
        <p14:creationId xmlns:p14="http://schemas.microsoft.com/office/powerpoint/2010/main" val="518117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de-DE" altLang="de-DE"/>
              <a:t>Negativer Kreislauf in Entwicklungsländern</a:t>
            </a:r>
          </a:p>
        </p:txBody>
      </p:sp>
      <p:pic>
        <p:nvPicPr>
          <p:cNvPr id="3" name="Grafik 2"/>
          <p:cNvPicPr>
            <a:picLocks noChangeAspect="1"/>
          </p:cNvPicPr>
          <p:nvPr/>
        </p:nvPicPr>
        <p:blipFill>
          <a:blip r:embed="rId2"/>
          <a:stretch>
            <a:fillRect/>
          </a:stretch>
        </p:blipFill>
        <p:spPr>
          <a:xfrm>
            <a:off x="1409370" y="1554791"/>
            <a:ext cx="7620660" cy="4535817"/>
          </a:xfrm>
          <a:prstGeom prst="rect">
            <a:avLst/>
          </a:prstGeom>
        </p:spPr>
      </p:pic>
    </p:spTree>
    <p:extLst>
      <p:ext uri="{BB962C8B-B14F-4D97-AF65-F5344CB8AC3E}">
        <p14:creationId xmlns:p14="http://schemas.microsoft.com/office/powerpoint/2010/main" val="3848881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de-CH" altLang="de-DE"/>
              <a:t>Therapeutische Aspekte</a:t>
            </a:r>
          </a:p>
        </p:txBody>
      </p:sp>
      <p:sp>
        <p:nvSpPr>
          <p:cNvPr id="100355" name="Rectangle 3"/>
          <p:cNvSpPr>
            <a:spLocks noGrp="1" noChangeArrowheads="1"/>
          </p:cNvSpPr>
          <p:nvPr>
            <p:ph idx="1"/>
          </p:nvPr>
        </p:nvSpPr>
        <p:spPr/>
        <p:txBody>
          <a:bodyPr>
            <a:normAutofit fontScale="92500" lnSpcReduction="10000"/>
          </a:bodyPr>
          <a:lstStyle/>
          <a:p>
            <a:pPr>
              <a:lnSpc>
                <a:spcPct val="80000"/>
              </a:lnSpc>
            </a:pPr>
            <a:r>
              <a:rPr lang="de-DE" altLang="de-DE" sz="2000" u="sng"/>
              <a:t>Körperbeschwerden nicht isoliert betrachten</a:t>
            </a:r>
            <a:r>
              <a:rPr lang="de-DE" altLang="de-DE" sz="2000"/>
              <a:t> und zum Zentrum der Aufmerksamkeit machen</a:t>
            </a:r>
            <a:endParaRPr lang="de-DE" altLang="de-DE" sz="2000" u="sng"/>
          </a:p>
          <a:p>
            <a:pPr>
              <a:lnSpc>
                <a:spcPct val="80000"/>
              </a:lnSpc>
            </a:pPr>
            <a:r>
              <a:rPr lang="de-DE" altLang="de-DE" sz="2000" u="sng"/>
              <a:t>Anamnestische Zusammenhänge</a:t>
            </a:r>
            <a:r>
              <a:rPr lang="de-DE" altLang="de-DE" sz="2000"/>
              <a:t> zwischen dem Auftreten der somatischen Beschwerden und psychischen Konflikten herausarbeiten</a:t>
            </a:r>
            <a:endParaRPr lang="de-DE" altLang="de-DE" sz="2000" u="sng"/>
          </a:p>
          <a:p>
            <a:pPr>
              <a:lnSpc>
                <a:spcPct val="80000"/>
              </a:lnSpc>
            </a:pPr>
            <a:r>
              <a:rPr lang="de-DE" altLang="de-DE" sz="2000" u="sng"/>
              <a:t>Erklärungsmuster</a:t>
            </a:r>
            <a:r>
              <a:rPr lang="de-DE" altLang="de-DE" sz="2000"/>
              <a:t> für psychosomatische Beschwerden mit dem Patienten erarbeiten: phänomenologisch, psycho-edukativ (Funktion des vegetativen Nervensystems, Reaktions-Schemata unter Streß, Vulnerabilität etc.), bewußt auch </a:t>
            </a:r>
            <a:r>
              <a:rPr lang="de-DE" altLang="de-DE" sz="2000" u="sng"/>
              <a:t>kausale Entkoppelung</a:t>
            </a:r>
            <a:r>
              <a:rPr lang="de-DE" altLang="de-DE" sz="2000"/>
              <a:t>, dort wo dem Betroffenen Vorwürfe für seine somatischen Reaktionen gemacht werden.</a:t>
            </a:r>
            <a:endParaRPr lang="de-DE" altLang="de-DE" sz="2000" u="sng"/>
          </a:p>
          <a:p>
            <a:pPr>
              <a:lnSpc>
                <a:spcPct val="80000"/>
              </a:lnSpc>
            </a:pPr>
            <a:r>
              <a:rPr lang="de-DE" altLang="de-DE" sz="2000" u="sng"/>
              <a:t>Körpersprache und Psychodynamik</a:t>
            </a:r>
            <a:r>
              <a:rPr lang="de-DE" altLang="de-DE" sz="2000"/>
              <a:t> im engeren (deutenden) Sinne nur so weit, daß sie für den Betroffenen sinnvoll für die Bewältigung von Konflikten eingesetzt werden können. </a:t>
            </a:r>
            <a:endParaRPr lang="de-DE" altLang="de-DE" sz="2000" u="sng"/>
          </a:p>
          <a:p>
            <a:pPr>
              <a:lnSpc>
                <a:spcPct val="80000"/>
              </a:lnSpc>
            </a:pPr>
            <a:r>
              <a:rPr lang="de-DE" altLang="de-DE" sz="2000" u="sng"/>
              <a:t>Coping-Strategien</a:t>
            </a:r>
            <a:r>
              <a:rPr lang="de-DE" altLang="de-DE" sz="2000"/>
              <a:t> im Umgang mit psychosomatischen Beschwerden: Welche Verhaltensweisen helfen mir, meine Beschwerden zu reduzieren (Entspannen, Wandern, Bad, Gespräche etc.)</a:t>
            </a:r>
            <a:endParaRPr lang="de-DE" altLang="de-DE" sz="2000" u="sng"/>
          </a:p>
          <a:p>
            <a:pPr>
              <a:lnSpc>
                <a:spcPct val="80000"/>
              </a:lnSpc>
            </a:pPr>
            <a:r>
              <a:rPr lang="de-DE" altLang="de-DE" sz="2000" u="sng"/>
              <a:t>bei Persistenz und Chronifizierung</a:t>
            </a:r>
            <a:r>
              <a:rPr lang="de-DE" altLang="de-DE" sz="2000"/>
              <a:t>: Leben mit Grenzen: diese Beschwerden sind Teil meines Lebens. Wie kann ich sie integrieren?</a:t>
            </a:r>
            <a:endParaRPr lang="de-CH" altLang="de-DE" sz="2000"/>
          </a:p>
        </p:txBody>
      </p:sp>
    </p:spTree>
    <p:extLst>
      <p:ext uri="{BB962C8B-B14F-4D97-AF65-F5344CB8AC3E}">
        <p14:creationId xmlns:p14="http://schemas.microsoft.com/office/powerpoint/2010/main" val="1580220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de-CH" altLang="de-DE"/>
              <a:t>Elemente kultureller Kompetenz</a:t>
            </a:r>
          </a:p>
        </p:txBody>
      </p:sp>
      <p:sp>
        <p:nvSpPr>
          <p:cNvPr id="115715" name="Rectangle 3"/>
          <p:cNvSpPr>
            <a:spLocks noGrp="1" noChangeArrowheads="1"/>
          </p:cNvSpPr>
          <p:nvPr>
            <p:ph idx="1"/>
          </p:nvPr>
        </p:nvSpPr>
        <p:spPr/>
        <p:txBody>
          <a:bodyPr/>
          <a:lstStyle/>
          <a:p>
            <a:pPr>
              <a:lnSpc>
                <a:spcPct val="80000"/>
              </a:lnSpc>
            </a:pPr>
            <a:r>
              <a:rPr lang="de-CH" altLang="de-DE" sz="2000"/>
              <a:t>Betrachten Sie jeden Fall als einzigartig, aber mit einem Fokus auf den sozialen und kulturellen Kontext des Verhaltens und Erlebens beim einzelnen Patienten und seiner Familie.</a:t>
            </a:r>
          </a:p>
          <a:p>
            <a:pPr>
              <a:lnSpc>
                <a:spcPct val="80000"/>
              </a:lnSpc>
            </a:pPr>
            <a:r>
              <a:rPr lang="de-CH" altLang="de-DE" sz="2000"/>
              <a:t>Nutzen Sie Ihr Wissen über Kultur, Sprache und Gewohnheiten als Grundlage für die Befragung und nicht als vorgeformte Antwort auf die Probleme eines bestimmten Falles.</a:t>
            </a:r>
          </a:p>
          <a:p>
            <a:pPr>
              <a:lnSpc>
                <a:spcPct val="80000"/>
              </a:lnSpc>
            </a:pPr>
            <a:r>
              <a:rPr lang="de-CH" altLang="de-DE" sz="2000"/>
              <a:t>Verlassen Sie die individuelle Sicht der psychiatrischen Nosologie und betrachten Sie den sozialen Kontext und die kulturell bedeutsamen Entwicklungsaufgaben und Themen von Macht und Identität.</a:t>
            </a:r>
          </a:p>
          <a:p>
            <a:pPr>
              <a:lnSpc>
                <a:spcPct val="80000"/>
              </a:lnSpc>
            </a:pPr>
            <a:r>
              <a:rPr lang="de-CH" altLang="de-DE" sz="2000"/>
              <a:t>Verstehen Sie die Breite der Variation in einer kulturellen Gruppe und ihre Bedeutung für den Einzelnen und die ganze Gruppe.</a:t>
            </a:r>
          </a:p>
          <a:p>
            <a:pPr>
              <a:lnSpc>
                <a:spcPct val="80000"/>
              </a:lnSpc>
            </a:pPr>
            <a:r>
              <a:rPr lang="de-CH" altLang="de-DE" sz="2000"/>
              <a:t>Nutzen Sie "Culture‑brokers" und Konsiliare um die spezifischen sozialen und historischen Dimensionen eines Falles zu erkennen. Auf diese Weise erkennen Sie, ob die Kultur nur eine Maske für andere Probleme ist und wann die Kultur wesentlich für die Gesundheitsprobleme ist.</a:t>
            </a:r>
          </a:p>
        </p:txBody>
      </p:sp>
      <p:sp>
        <p:nvSpPr>
          <p:cNvPr id="115716" name="Text Box 4"/>
          <p:cNvSpPr txBox="1">
            <a:spLocks noChangeArrowheads="1"/>
          </p:cNvSpPr>
          <p:nvPr/>
        </p:nvSpPr>
        <p:spPr bwMode="auto">
          <a:xfrm rot="16200000">
            <a:off x="-681037" y="4289426"/>
            <a:ext cx="3887788"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3" panose="05040102010807070707" pitchFamily="18" charset="2"/>
              <a:buNone/>
            </a:pPr>
            <a:r>
              <a:rPr lang="de-DE" altLang="de-DE" sz="1200">
                <a:solidFill>
                  <a:schemeClr val="bg1"/>
                </a:solidFill>
              </a:rPr>
              <a:t>Nach Kirmaier 2001</a:t>
            </a:r>
          </a:p>
        </p:txBody>
      </p:sp>
    </p:spTree>
    <p:extLst>
      <p:ext uri="{BB962C8B-B14F-4D97-AF65-F5344CB8AC3E}">
        <p14:creationId xmlns:p14="http://schemas.microsoft.com/office/powerpoint/2010/main" val="3402897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7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de-CH" altLang="de-DE"/>
              <a:t>Kulturelle Kompetenz II</a:t>
            </a:r>
          </a:p>
        </p:txBody>
      </p:sp>
      <p:sp>
        <p:nvSpPr>
          <p:cNvPr id="128003" name="Rectangle 3"/>
          <p:cNvSpPr>
            <a:spLocks noGrp="1" noChangeArrowheads="1"/>
          </p:cNvSpPr>
          <p:nvPr>
            <p:ph idx="1"/>
          </p:nvPr>
        </p:nvSpPr>
        <p:spPr/>
        <p:txBody>
          <a:bodyPr/>
          <a:lstStyle/>
          <a:p>
            <a:pPr>
              <a:lnSpc>
                <a:spcPct val="80000"/>
              </a:lnSpc>
            </a:pPr>
            <a:r>
              <a:rPr lang="de-CH" altLang="de-DE" sz="2000"/>
              <a:t>Formulieren sie die soziale und kulturelle Dynamik als Teil eines umfassenden Modells der interaktiven Prozesse, die der Psychopathologie zugrunde liegen.</a:t>
            </a:r>
          </a:p>
          <a:p>
            <a:pPr>
              <a:lnSpc>
                <a:spcPct val="80000"/>
              </a:lnSpc>
            </a:pPr>
            <a:r>
              <a:rPr lang="de-CH" altLang="de-DE" sz="2000"/>
              <a:t>Berücksichtigen Sie den Einfluss von Rassismus, Macht und kulturellen Annahmen des Arztes und des Gesundheitssystems auf den Patienten und seine Gesundheitsprobleme.</a:t>
            </a:r>
          </a:p>
          <a:p>
            <a:pPr>
              <a:lnSpc>
                <a:spcPct val="80000"/>
              </a:lnSpc>
            </a:pPr>
            <a:r>
              <a:rPr lang="de-CH" altLang="de-DE" sz="2000"/>
              <a:t>Handeln Sie eine Problemdefinition und eine therapeutische Strategie aus, die bedeutsam und akzeptabel ist für den Patienten, seine Familie und den Arzt.</a:t>
            </a:r>
          </a:p>
          <a:p>
            <a:pPr>
              <a:lnSpc>
                <a:spcPct val="80000"/>
              </a:lnSpc>
            </a:pPr>
            <a:r>
              <a:rPr lang="de-CH" altLang="de-DE" sz="2000"/>
              <a:t>Mobilisieren Sie persönliche, familiäre und Gemeinschaftsressourcen um die Probleme anzusprechen, die Patient und Arzt identifiziert haben.</a:t>
            </a:r>
          </a:p>
          <a:p>
            <a:pPr>
              <a:lnSpc>
                <a:spcPct val="80000"/>
              </a:lnSpc>
            </a:pPr>
            <a:r>
              <a:rPr lang="de-CH" altLang="de-DE" sz="2000"/>
              <a:t>Entwickeln Sie kulturell angepasste Interventionen, um möglichst flexible und erreichbare Bereiche des individuellen, familiären und sozialen Systems anzusprechen.</a:t>
            </a:r>
          </a:p>
          <a:p>
            <a:pPr>
              <a:lnSpc>
                <a:spcPct val="80000"/>
              </a:lnSpc>
            </a:pPr>
            <a:r>
              <a:rPr lang="de-CH" altLang="de-DE" sz="2000"/>
              <a:t>Hören Sie weiterhin gut auf Patient, Familie und Gemeinschaft und passen Sie Problemdefinition und Intervention laufend an die Bedürfnisse und Anliegen an.</a:t>
            </a:r>
          </a:p>
        </p:txBody>
      </p:sp>
    </p:spTree>
    <p:extLst>
      <p:ext uri="{BB962C8B-B14F-4D97-AF65-F5344CB8AC3E}">
        <p14:creationId xmlns:p14="http://schemas.microsoft.com/office/powerpoint/2010/main" val="2072746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0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80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0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de-DE" altLang="de-DE"/>
              <a:t>Literatur</a:t>
            </a:r>
          </a:p>
        </p:txBody>
      </p:sp>
      <p:sp>
        <p:nvSpPr>
          <p:cNvPr id="88067" name="Rectangle 3"/>
          <p:cNvSpPr>
            <a:spLocks noGrp="1" noChangeArrowheads="1"/>
          </p:cNvSpPr>
          <p:nvPr>
            <p:ph idx="1"/>
          </p:nvPr>
        </p:nvSpPr>
        <p:spPr/>
        <p:txBody>
          <a:bodyPr>
            <a:normAutofit lnSpcReduction="10000"/>
          </a:bodyPr>
          <a:lstStyle/>
          <a:p>
            <a:pPr>
              <a:lnSpc>
                <a:spcPct val="80000"/>
              </a:lnSpc>
            </a:pPr>
            <a:r>
              <a:rPr lang="de-DE" altLang="de-DE" sz="1600" dirty="0"/>
              <a:t>Patel V et al. (2001). Depression in </a:t>
            </a:r>
            <a:r>
              <a:rPr lang="de-DE" altLang="de-DE" sz="1600" dirty="0" err="1"/>
              <a:t>developing</a:t>
            </a:r>
            <a:r>
              <a:rPr lang="de-DE" altLang="de-DE" sz="1600" dirty="0"/>
              <a:t> countries: </a:t>
            </a:r>
            <a:r>
              <a:rPr lang="de-DE" altLang="de-DE" sz="1600" dirty="0" err="1"/>
              <a:t>lessons</a:t>
            </a:r>
            <a:r>
              <a:rPr lang="de-DE" altLang="de-DE" sz="1600" dirty="0"/>
              <a:t> </a:t>
            </a:r>
            <a:r>
              <a:rPr lang="de-DE" altLang="de-DE" sz="1600" dirty="0" err="1"/>
              <a:t>from</a:t>
            </a:r>
            <a:r>
              <a:rPr lang="de-DE" altLang="de-DE" sz="1600" dirty="0"/>
              <a:t> Zimbabwe. British Medical Journal 322:422 – 484.</a:t>
            </a:r>
          </a:p>
          <a:p>
            <a:pPr>
              <a:lnSpc>
                <a:spcPct val="80000"/>
              </a:lnSpc>
            </a:pPr>
            <a:r>
              <a:rPr lang="de-DE" altLang="de-DE" sz="1600" dirty="0" err="1"/>
              <a:t>Tsai</a:t>
            </a:r>
            <a:r>
              <a:rPr lang="de-DE" altLang="de-DE" sz="1600" dirty="0"/>
              <a:t> J. L. &amp; </a:t>
            </a:r>
            <a:r>
              <a:rPr lang="de-DE" altLang="de-DE" sz="1600" dirty="0" err="1"/>
              <a:t>Chentsova-Dutton</a:t>
            </a:r>
            <a:r>
              <a:rPr lang="de-DE" altLang="de-DE" sz="1600" dirty="0"/>
              <a:t> Y. (2002). Understanding Depression </a:t>
            </a:r>
            <a:r>
              <a:rPr lang="de-DE" altLang="de-DE" sz="1600" dirty="0" err="1"/>
              <a:t>across</a:t>
            </a:r>
            <a:r>
              <a:rPr lang="de-DE" altLang="de-DE" sz="1600" dirty="0"/>
              <a:t> </a:t>
            </a:r>
            <a:r>
              <a:rPr lang="de-DE" altLang="de-DE" sz="1600" dirty="0" err="1"/>
              <a:t>Cultures</a:t>
            </a:r>
            <a:r>
              <a:rPr lang="de-DE" altLang="de-DE" sz="1600" dirty="0"/>
              <a:t>. In : </a:t>
            </a:r>
            <a:r>
              <a:rPr lang="de-DE" altLang="de-DE" sz="1600" dirty="0" err="1"/>
              <a:t>Gottlib</a:t>
            </a:r>
            <a:r>
              <a:rPr lang="de-DE" altLang="de-DE" sz="1600" dirty="0"/>
              <a:t> &amp; </a:t>
            </a:r>
            <a:r>
              <a:rPr lang="de-DE" altLang="de-DE" sz="1600" dirty="0" err="1"/>
              <a:t>Hammen</a:t>
            </a:r>
            <a:r>
              <a:rPr lang="de-DE" altLang="de-DE" sz="1600" dirty="0"/>
              <a:t>, </a:t>
            </a:r>
            <a:r>
              <a:rPr lang="de-DE" altLang="de-DE" sz="1600" dirty="0" err="1"/>
              <a:t>ed</a:t>
            </a:r>
            <a:r>
              <a:rPr lang="de-DE" altLang="de-DE" sz="1600" dirty="0"/>
              <a:t>. </a:t>
            </a:r>
            <a:r>
              <a:rPr lang="de-DE" altLang="de-DE" sz="1600" dirty="0" err="1"/>
              <a:t>Handboodk</a:t>
            </a:r>
            <a:r>
              <a:rPr lang="de-DE" altLang="de-DE" sz="1600" dirty="0"/>
              <a:t> </a:t>
            </a:r>
            <a:r>
              <a:rPr lang="de-DE" altLang="de-DE" sz="1600" dirty="0" err="1"/>
              <a:t>of</a:t>
            </a:r>
            <a:r>
              <a:rPr lang="de-DE" altLang="de-DE" sz="1600" dirty="0"/>
              <a:t> </a:t>
            </a:r>
            <a:r>
              <a:rPr lang="de-DE" altLang="de-DE" sz="1600" dirty="0" err="1"/>
              <a:t>depression</a:t>
            </a:r>
            <a:r>
              <a:rPr lang="de-DE" altLang="de-DE" sz="1600" dirty="0"/>
              <a:t>. </a:t>
            </a:r>
            <a:r>
              <a:rPr lang="de-DE" altLang="de-DE" sz="1600" dirty="0" err="1"/>
              <a:t>Guilford</a:t>
            </a:r>
            <a:r>
              <a:rPr lang="de-DE" altLang="de-DE" sz="1600" dirty="0"/>
              <a:t> Press, New York, p. 467 – 491.</a:t>
            </a:r>
          </a:p>
          <a:p>
            <a:pPr>
              <a:lnSpc>
                <a:spcPct val="80000"/>
              </a:lnSpc>
            </a:pPr>
            <a:r>
              <a:rPr lang="de-DE" altLang="de-DE" sz="1600" dirty="0" err="1"/>
              <a:t>Leff</a:t>
            </a:r>
            <a:r>
              <a:rPr lang="de-DE" altLang="de-DE" sz="1600" dirty="0"/>
              <a:t> J. (1988). </a:t>
            </a:r>
            <a:r>
              <a:rPr lang="de-DE" altLang="de-DE" sz="1600" dirty="0" err="1"/>
              <a:t>Psychiatry</a:t>
            </a:r>
            <a:r>
              <a:rPr lang="de-DE" altLang="de-DE" sz="1600" dirty="0"/>
              <a:t> </a:t>
            </a:r>
            <a:r>
              <a:rPr lang="de-DE" altLang="de-DE" sz="1600" dirty="0" err="1"/>
              <a:t>around</a:t>
            </a:r>
            <a:r>
              <a:rPr lang="de-DE" altLang="de-DE" sz="1600" dirty="0"/>
              <a:t> </a:t>
            </a:r>
            <a:r>
              <a:rPr lang="de-DE" altLang="de-DE" sz="1600" dirty="0" err="1"/>
              <a:t>the</a:t>
            </a:r>
            <a:r>
              <a:rPr lang="de-DE" altLang="de-DE" sz="1600" dirty="0"/>
              <a:t> </a:t>
            </a:r>
            <a:r>
              <a:rPr lang="de-DE" altLang="de-DE" sz="1600" dirty="0" err="1"/>
              <a:t>globe</a:t>
            </a:r>
            <a:r>
              <a:rPr lang="de-DE" altLang="de-DE" sz="1600" dirty="0"/>
              <a:t>. </a:t>
            </a:r>
            <a:r>
              <a:rPr lang="de-DE" altLang="de-DE" sz="1600" dirty="0" err="1"/>
              <a:t>Gaskel</a:t>
            </a:r>
            <a:r>
              <a:rPr lang="de-DE" altLang="de-DE" sz="1600" dirty="0"/>
              <a:t>.</a:t>
            </a:r>
          </a:p>
          <a:p>
            <a:pPr>
              <a:lnSpc>
                <a:spcPct val="80000"/>
              </a:lnSpc>
            </a:pPr>
            <a:r>
              <a:rPr lang="de-DE" altLang="de-DE" sz="1600" dirty="0"/>
              <a:t>Kleinman A. &amp; </a:t>
            </a:r>
            <a:r>
              <a:rPr lang="de-DE" altLang="de-DE" sz="1600" dirty="0" err="1"/>
              <a:t>Good</a:t>
            </a:r>
            <a:r>
              <a:rPr lang="de-DE" altLang="de-DE" sz="1600" dirty="0"/>
              <a:t> B. (</a:t>
            </a:r>
            <a:r>
              <a:rPr lang="de-DE" altLang="de-DE" sz="1600" dirty="0" err="1"/>
              <a:t>ed</a:t>
            </a:r>
            <a:r>
              <a:rPr lang="de-DE" altLang="de-DE" sz="1600" dirty="0"/>
              <a:t>) (1985). Culture </a:t>
            </a:r>
            <a:r>
              <a:rPr lang="de-DE" altLang="de-DE" sz="1600" dirty="0" err="1"/>
              <a:t>and</a:t>
            </a:r>
            <a:r>
              <a:rPr lang="de-DE" altLang="de-DE" sz="1600" dirty="0"/>
              <a:t> Depression. University </a:t>
            </a:r>
            <a:r>
              <a:rPr lang="de-DE" altLang="de-DE" sz="1600" dirty="0" err="1"/>
              <a:t>of</a:t>
            </a:r>
            <a:r>
              <a:rPr lang="de-DE" altLang="de-DE" sz="1600" dirty="0"/>
              <a:t> California Press.</a:t>
            </a:r>
          </a:p>
          <a:p>
            <a:pPr>
              <a:lnSpc>
                <a:spcPct val="80000"/>
              </a:lnSpc>
            </a:pPr>
            <a:r>
              <a:rPr lang="de-DE" altLang="de-DE" sz="1600" dirty="0"/>
              <a:t>Kleinman A. (1988) The </a:t>
            </a:r>
            <a:r>
              <a:rPr lang="de-DE" altLang="de-DE" sz="1600" dirty="0" err="1"/>
              <a:t>Illness</a:t>
            </a:r>
            <a:r>
              <a:rPr lang="de-DE" altLang="de-DE" sz="1600" dirty="0"/>
              <a:t> narratives. </a:t>
            </a:r>
            <a:r>
              <a:rPr lang="de-DE" altLang="de-DE" sz="1600" dirty="0" err="1"/>
              <a:t>Suffering</a:t>
            </a:r>
            <a:r>
              <a:rPr lang="de-DE" altLang="de-DE" sz="1600" dirty="0"/>
              <a:t>, </a:t>
            </a:r>
            <a:r>
              <a:rPr lang="de-DE" altLang="de-DE" sz="1600" dirty="0" err="1"/>
              <a:t>Healing</a:t>
            </a:r>
            <a:r>
              <a:rPr lang="de-DE" altLang="de-DE" sz="1600" dirty="0"/>
              <a:t> &amp; </a:t>
            </a:r>
            <a:r>
              <a:rPr lang="de-DE" altLang="de-DE" sz="1600" dirty="0" err="1"/>
              <a:t>the</a:t>
            </a:r>
            <a:r>
              <a:rPr lang="de-DE" altLang="de-DE" sz="1600" dirty="0"/>
              <a:t> Human </a:t>
            </a:r>
            <a:r>
              <a:rPr lang="de-DE" altLang="de-DE" sz="1600" dirty="0" err="1"/>
              <a:t>Condition</a:t>
            </a:r>
            <a:r>
              <a:rPr lang="de-DE" altLang="de-DE" sz="1600" dirty="0"/>
              <a:t>. Basic Books.</a:t>
            </a:r>
          </a:p>
          <a:p>
            <a:pPr>
              <a:lnSpc>
                <a:spcPct val="80000"/>
              </a:lnSpc>
            </a:pPr>
            <a:r>
              <a:rPr lang="de-DE" altLang="de-DE" sz="1600" dirty="0"/>
              <a:t>Mumford DB, Nazir M, </a:t>
            </a:r>
            <a:r>
              <a:rPr lang="de-DE" altLang="de-DE" sz="1600" dirty="0" err="1"/>
              <a:t>Jilani</a:t>
            </a:r>
            <a:r>
              <a:rPr lang="de-DE" altLang="de-DE" sz="1600" dirty="0"/>
              <a:t> FUM, </a:t>
            </a:r>
            <a:r>
              <a:rPr lang="de-DE" altLang="de-DE" sz="1600" dirty="0" err="1"/>
              <a:t>Yar</a:t>
            </a:r>
            <a:r>
              <a:rPr lang="de-DE" altLang="de-DE" sz="1600" dirty="0"/>
              <a:t> </a:t>
            </a:r>
            <a:r>
              <a:rPr lang="de-DE" altLang="de-DE" sz="1600" dirty="0" err="1"/>
              <a:t>Baig</a:t>
            </a:r>
            <a:r>
              <a:rPr lang="de-DE" altLang="de-DE" sz="1600" dirty="0"/>
              <a:t> I (1996): Stress </a:t>
            </a:r>
            <a:r>
              <a:rPr lang="de-DE" altLang="de-DE" sz="1600" dirty="0" err="1"/>
              <a:t>and</a:t>
            </a:r>
            <a:r>
              <a:rPr lang="de-DE" altLang="de-DE" sz="1600" dirty="0"/>
              <a:t> </a:t>
            </a:r>
            <a:r>
              <a:rPr lang="de-DE" altLang="de-DE" sz="1600" dirty="0" err="1"/>
              <a:t>psychiatric</a:t>
            </a:r>
            <a:r>
              <a:rPr lang="de-DE" altLang="de-DE" sz="1600" dirty="0"/>
              <a:t> </a:t>
            </a:r>
            <a:r>
              <a:rPr lang="de-DE" altLang="de-DE" sz="1600" dirty="0" err="1"/>
              <a:t>disorder</a:t>
            </a:r>
            <a:r>
              <a:rPr lang="de-DE" altLang="de-DE" sz="1600" dirty="0"/>
              <a:t> in </a:t>
            </a:r>
            <a:r>
              <a:rPr lang="de-DE" altLang="de-DE" sz="1600" dirty="0" err="1"/>
              <a:t>the</a:t>
            </a:r>
            <a:r>
              <a:rPr lang="de-DE" altLang="de-DE" sz="1600" dirty="0"/>
              <a:t> Hindu </a:t>
            </a:r>
            <a:r>
              <a:rPr lang="de-DE" altLang="de-DE" sz="1600" dirty="0" err="1"/>
              <a:t>Kush</a:t>
            </a:r>
            <a:r>
              <a:rPr lang="de-DE" altLang="de-DE" sz="1600" dirty="0"/>
              <a:t>. A </a:t>
            </a:r>
            <a:r>
              <a:rPr lang="de-DE" altLang="de-DE" sz="1600" dirty="0" err="1"/>
              <a:t>community</a:t>
            </a:r>
            <a:r>
              <a:rPr lang="de-DE" altLang="de-DE" sz="1600" dirty="0"/>
              <a:t> </a:t>
            </a:r>
            <a:r>
              <a:rPr lang="de-DE" altLang="de-DE" sz="1600" dirty="0" err="1"/>
              <a:t>survey</a:t>
            </a:r>
            <a:r>
              <a:rPr lang="de-DE" altLang="de-DE" sz="1600" dirty="0"/>
              <a:t> </a:t>
            </a:r>
            <a:r>
              <a:rPr lang="de-DE" altLang="de-DE" sz="1600" dirty="0" err="1"/>
              <a:t>of</a:t>
            </a:r>
            <a:r>
              <a:rPr lang="de-DE" altLang="de-DE" sz="1600" dirty="0"/>
              <a:t> </a:t>
            </a:r>
            <a:r>
              <a:rPr lang="de-DE" altLang="de-DE" sz="1600" dirty="0" err="1"/>
              <a:t>mountain</a:t>
            </a:r>
            <a:r>
              <a:rPr lang="de-DE" altLang="de-DE" sz="1600" dirty="0"/>
              <a:t> </a:t>
            </a:r>
            <a:r>
              <a:rPr lang="de-DE" altLang="de-DE" sz="1600" dirty="0" err="1"/>
              <a:t>villages</a:t>
            </a:r>
            <a:r>
              <a:rPr lang="de-DE" altLang="de-DE" sz="1600" dirty="0"/>
              <a:t> in </a:t>
            </a:r>
            <a:r>
              <a:rPr lang="de-DE" altLang="de-DE" sz="1600" dirty="0" err="1"/>
              <a:t>Chitral</a:t>
            </a:r>
            <a:r>
              <a:rPr lang="de-DE" altLang="de-DE" sz="1600" dirty="0"/>
              <a:t>, Pakistan. </a:t>
            </a:r>
            <a:r>
              <a:rPr lang="de-DE" altLang="de-DE" sz="1600" u="sng" dirty="0"/>
              <a:t>British Journal </a:t>
            </a:r>
            <a:r>
              <a:rPr lang="de-DE" altLang="de-DE" sz="1600" u="sng" dirty="0" err="1"/>
              <a:t>of</a:t>
            </a:r>
            <a:r>
              <a:rPr lang="de-DE" altLang="de-DE" sz="1600" u="sng" dirty="0"/>
              <a:t> </a:t>
            </a:r>
            <a:r>
              <a:rPr lang="de-DE" altLang="de-DE" sz="1600" u="sng" dirty="0" err="1"/>
              <a:t>Psychiatry</a:t>
            </a:r>
            <a:r>
              <a:rPr lang="de-DE" altLang="de-DE" sz="1600" dirty="0"/>
              <a:t> 168: 299–307</a:t>
            </a:r>
          </a:p>
          <a:p>
            <a:pPr>
              <a:lnSpc>
                <a:spcPct val="80000"/>
              </a:lnSpc>
            </a:pPr>
            <a:r>
              <a:rPr lang="de-CH" altLang="de-DE" sz="1600" dirty="0" err="1"/>
              <a:t>Raguram</a:t>
            </a:r>
            <a:r>
              <a:rPr lang="de-CH" altLang="de-DE" sz="1600" dirty="0"/>
              <a:t>, RPDM, Weiss MG, </a:t>
            </a:r>
            <a:r>
              <a:rPr lang="de-CH" altLang="de-DE" sz="1600" dirty="0" err="1"/>
              <a:t>Channabasavanna</a:t>
            </a:r>
            <a:r>
              <a:rPr lang="de-CH" altLang="de-DE" sz="1600" dirty="0"/>
              <a:t>, S; &amp; Devins G. (1996). Stigma, Depression, </a:t>
            </a:r>
            <a:r>
              <a:rPr lang="de-CH" altLang="de-DE" sz="1600" dirty="0" err="1"/>
              <a:t>and</a:t>
            </a:r>
            <a:r>
              <a:rPr lang="de-CH" altLang="de-DE" sz="1600" dirty="0"/>
              <a:t> </a:t>
            </a:r>
            <a:r>
              <a:rPr lang="de-CH" altLang="de-DE" sz="1600" dirty="0" err="1"/>
              <a:t>Somaization</a:t>
            </a:r>
            <a:r>
              <a:rPr lang="de-CH" altLang="de-DE" sz="1600" dirty="0"/>
              <a:t> in South </a:t>
            </a:r>
            <a:r>
              <a:rPr lang="de-CH" altLang="de-DE" sz="1600" dirty="0" err="1"/>
              <a:t>India</a:t>
            </a:r>
            <a:r>
              <a:rPr lang="de-CH" altLang="de-DE" sz="1600" dirty="0"/>
              <a:t>. American Journal </a:t>
            </a:r>
            <a:r>
              <a:rPr lang="de-CH" altLang="de-DE" sz="1600" dirty="0" err="1"/>
              <a:t>of</a:t>
            </a:r>
            <a:r>
              <a:rPr lang="de-CH" altLang="de-DE" sz="1600" dirty="0"/>
              <a:t> </a:t>
            </a:r>
            <a:r>
              <a:rPr lang="de-CH" altLang="de-DE" sz="1600" dirty="0" err="1"/>
              <a:t>Psychiatry</a:t>
            </a:r>
            <a:r>
              <a:rPr lang="de-CH" altLang="de-DE" sz="1600" dirty="0"/>
              <a:t> 153:1043-1049.</a:t>
            </a:r>
          </a:p>
          <a:p>
            <a:pPr>
              <a:lnSpc>
                <a:spcPct val="80000"/>
              </a:lnSpc>
            </a:pPr>
            <a:r>
              <a:rPr lang="en-GB" altLang="de-DE" sz="1600" dirty="0" err="1"/>
              <a:t>Kirmayer</a:t>
            </a:r>
            <a:r>
              <a:rPr lang="en-GB" altLang="de-DE" sz="1600" dirty="0"/>
              <a:t> L.J. (2001). Cultural Variations in the clinical presentation of depression and anxiety: Implications for diagnosis and treatment. Journal of Clinical Psychiatry 62 (suppl. 13):22‑28.</a:t>
            </a:r>
          </a:p>
          <a:p>
            <a:pPr>
              <a:lnSpc>
                <a:spcPct val="80000"/>
              </a:lnSpc>
            </a:pPr>
            <a:r>
              <a:rPr lang="de-DE" altLang="de-DE" sz="1600" dirty="0"/>
              <a:t>Yeung A, Chang D, Gresham RL </a:t>
            </a:r>
            <a:r>
              <a:rPr lang="de-DE" altLang="de-DE" sz="1600" dirty="0" err="1"/>
              <a:t>Jr</a:t>
            </a:r>
            <a:r>
              <a:rPr lang="de-DE" altLang="de-DE" sz="1600" dirty="0"/>
              <a:t>, Nierenberg AA, </a:t>
            </a:r>
            <a:r>
              <a:rPr lang="de-DE" altLang="de-DE" sz="1600" dirty="0" err="1"/>
              <a:t>Fava</a:t>
            </a:r>
            <a:r>
              <a:rPr lang="de-DE" altLang="de-DE" sz="1600" dirty="0"/>
              <a:t> M. (2004). </a:t>
            </a:r>
            <a:r>
              <a:rPr lang="de-CH" altLang="de-DE" sz="1600" dirty="0" err="1"/>
              <a:t>Illness</a:t>
            </a:r>
            <a:r>
              <a:rPr lang="de-CH" altLang="de-DE" sz="1600" dirty="0"/>
              <a:t> </a:t>
            </a:r>
            <a:r>
              <a:rPr lang="de-CH" altLang="de-DE" sz="1600" dirty="0" err="1"/>
              <a:t>beliefs</a:t>
            </a:r>
            <a:r>
              <a:rPr lang="de-CH" altLang="de-DE" sz="1600" dirty="0"/>
              <a:t> </a:t>
            </a:r>
            <a:r>
              <a:rPr lang="de-CH" altLang="de-DE" sz="1600" dirty="0" err="1"/>
              <a:t>of</a:t>
            </a:r>
            <a:r>
              <a:rPr lang="de-CH" altLang="de-DE" sz="1600" dirty="0"/>
              <a:t> </a:t>
            </a:r>
            <a:r>
              <a:rPr lang="de-CH" altLang="de-DE" sz="1600" dirty="0" err="1"/>
              <a:t>depressed</a:t>
            </a:r>
            <a:r>
              <a:rPr lang="de-CH" altLang="de-DE" sz="1600" dirty="0"/>
              <a:t> Chinese American </a:t>
            </a:r>
            <a:r>
              <a:rPr lang="de-CH" altLang="de-DE" sz="1600" dirty="0" err="1"/>
              <a:t>patients</a:t>
            </a:r>
            <a:r>
              <a:rPr lang="de-CH" altLang="de-DE" sz="1600" dirty="0"/>
              <a:t> in </a:t>
            </a:r>
            <a:r>
              <a:rPr lang="de-CH" altLang="de-DE" sz="1600" dirty="0" err="1"/>
              <a:t>primary</a:t>
            </a:r>
            <a:r>
              <a:rPr lang="de-CH" altLang="de-DE" sz="1600" dirty="0"/>
              <a:t> care. </a:t>
            </a:r>
            <a:r>
              <a:rPr lang="en-GB" altLang="de-DE" sz="1600" dirty="0"/>
              <a:t>J </a:t>
            </a:r>
            <a:r>
              <a:rPr lang="en-GB" altLang="de-DE" sz="1600" dirty="0" err="1"/>
              <a:t>Nerv</a:t>
            </a:r>
            <a:r>
              <a:rPr lang="en-GB" altLang="de-DE" sz="1600" dirty="0"/>
              <a:t> </a:t>
            </a:r>
            <a:r>
              <a:rPr lang="en-GB" altLang="de-DE" sz="1600" dirty="0" err="1"/>
              <a:t>Ment</a:t>
            </a:r>
            <a:r>
              <a:rPr lang="en-GB" altLang="de-DE" sz="1600" dirty="0"/>
              <a:t> Dis.192:324-327. </a:t>
            </a:r>
          </a:p>
          <a:p>
            <a:pPr>
              <a:lnSpc>
                <a:spcPct val="80000"/>
              </a:lnSpc>
            </a:pPr>
            <a:r>
              <a:rPr lang="de-DE" altLang="de-DE" sz="1600" dirty="0"/>
              <a:t>Ryder, A. G., Yang, J., Zhu, X., Yao, S., Yi, J., Heine, S. J., &amp; </a:t>
            </a:r>
            <a:r>
              <a:rPr lang="de-DE" altLang="de-DE" sz="1600" dirty="0" err="1"/>
              <a:t>Bagby</a:t>
            </a:r>
            <a:r>
              <a:rPr lang="de-DE" altLang="de-DE" sz="1600" dirty="0"/>
              <a:t>, R. M. (2008). The </a:t>
            </a:r>
            <a:r>
              <a:rPr lang="de-DE" altLang="de-DE" sz="1600" dirty="0" err="1"/>
              <a:t>cultural</a:t>
            </a:r>
            <a:r>
              <a:rPr lang="de-DE" altLang="de-DE" sz="1600" dirty="0"/>
              <a:t> </a:t>
            </a:r>
            <a:r>
              <a:rPr lang="de-DE" altLang="de-DE" sz="1600" dirty="0" err="1"/>
              <a:t>shaping</a:t>
            </a:r>
            <a:r>
              <a:rPr lang="de-DE" altLang="de-DE" sz="1600" dirty="0"/>
              <a:t> </a:t>
            </a:r>
            <a:r>
              <a:rPr lang="de-DE" altLang="de-DE" sz="1600" dirty="0" err="1"/>
              <a:t>of</a:t>
            </a:r>
            <a:r>
              <a:rPr lang="de-DE" altLang="de-DE" sz="1600" dirty="0"/>
              <a:t> </a:t>
            </a:r>
            <a:r>
              <a:rPr lang="de-DE" altLang="de-DE" sz="1600" dirty="0" err="1"/>
              <a:t>depression</a:t>
            </a:r>
            <a:r>
              <a:rPr lang="de-DE" altLang="de-DE" sz="1600" dirty="0"/>
              <a:t>: </a:t>
            </a:r>
            <a:r>
              <a:rPr lang="de-DE" altLang="de-DE" sz="1600" dirty="0" err="1"/>
              <a:t>Somatic</a:t>
            </a:r>
            <a:r>
              <a:rPr lang="de-DE" altLang="de-DE" sz="1600" dirty="0"/>
              <a:t> </a:t>
            </a:r>
            <a:r>
              <a:rPr lang="de-DE" altLang="de-DE" sz="1600" dirty="0" err="1"/>
              <a:t>symptoms</a:t>
            </a:r>
            <a:r>
              <a:rPr lang="de-DE" altLang="de-DE" sz="1600" dirty="0"/>
              <a:t> in China, </a:t>
            </a:r>
            <a:r>
              <a:rPr lang="de-DE" altLang="de-DE" sz="1600" dirty="0" err="1"/>
              <a:t>psychological</a:t>
            </a:r>
            <a:r>
              <a:rPr lang="de-DE" altLang="de-DE" sz="1600" dirty="0"/>
              <a:t> </a:t>
            </a:r>
            <a:r>
              <a:rPr lang="de-DE" altLang="de-DE" sz="1600" dirty="0" err="1"/>
              <a:t>symptoms</a:t>
            </a:r>
            <a:r>
              <a:rPr lang="de-DE" altLang="de-DE" sz="1600" dirty="0"/>
              <a:t> in North </a:t>
            </a:r>
            <a:r>
              <a:rPr lang="de-DE" altLang="de-DE" sz="1600" dirty="0" err="1"/>
              <a:t>America</a:t>
            </a:r>
            <a:r>
              <a:rPr lang="de-DE" altLang="de-DE" sz="1600" dirty="0"/>
              <a:t>? Journal </a:t>
            </a:r>
            <a:r>
              <a:rPr lang="de-DE" altLang="de-DE" sz="1600" dirty="0" err="1"/>
              <a:t>of</a:t>
            </a:r>
            <a:r>
              <a:rPr lang="de-DE" altLang="de-DE" sz="1600" dirty="0"/>
              <a:t> Abnormal </a:t>
            </a:r>
            <a:r>
              <a:rPr lang="de-DE" altLang="de-DE" sz="1600" dirty="0" err="1"/>
              <a:t>Psychology</a:t>
            </a:r>
            <a:r>
              <a:rPr lang="de-DE" altLang="de-DE" sz="1600" dirty="0"/>
              <a:t>, 117, 300-313. </a:t>
            </a:r>
          </a:p>
          <a:p>
            <a:pPr>
              <a:lnSpc>
                <a:spcPct val="80000"/>
              </a:lnSpc>
            </a:pPr>
            <a:endParaRPr lang="de-DE" altLang="de-DE" sz="1600" dirty="0"/>
          </a:p>
        </p:txBody>
      </p:sp>
    </p:spTree>
    <p:extLst>
      <p:ext uri="{BB962C8B-B14F-4D97-AF65-F5344CB8AC3E}">
        <p14:creationId xmlns:p14="http://schemas.microsoft.com/office/powerpoint/2010/main" val="920518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p:txBody>
          <a:bodyPr/>
          <a:lstStyle/>
          <a:p>
            <a:r>
              <a:rPr lang="de-CH" altLang="de-DE"/>
              <a:t>Emotionaler Ausdruck</a:t>
            </a:r>
          </a:p>
        </p:txBody>
      </p:sp>
      <p:pic>
        <p:nvPicPr>
          <p:cNvPr id="77830" name="Picture 6" descr="Trauer_indi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66951" y="1341439"/>
            <a:ext cx="6696075" cy="4289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31" name="Text Box 7"/>
          <p:cNvSpPr txBox="1">
            <a:spLocks noChangeArrowheads="1"/>
          </p:cNvSpPr>
          <p:nvPr/>
        </p:nvSpPr>
        <p:spPr bwMode="auto">
          <a:xfrm>
            <a:off x="2195513" y="5661025"/>
            <a:ext cx="8064500"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a:t>Trauer nach der Tsunami-Katastrophe 2005</a:t>
            </a:r>
          </a:p>
        </p:txBody>
      </p:sp>
    </p:spTree>
    <p:extLst>
      <p:ext uri="{BB962C8B-B14F-4D97-AF65-F5344CB8AC3E}">
        <p14:creationId xmlns:p14="http://schemas.microsoft.com/office/powerpoint/2010/main" val="91168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de-DE" altLang="de-DE"/>
              <a:t>Maskenartige Erstarrung</a:t>
            </a:r>
          </a:p>
        </p:txBody>
      </p:sp>
      <p:pic>
        <p:nvPicPr>
          <p:cNvPr id="93189" name="Picture 5" descr="DSCN477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411413" y="1341438"/>
            <a:ext cx="6049962" cy="4538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90" name="Text Box 6"/>
          <p:cNvSpPr txBox="1">
            <a:spLocks noChangeArrowheads="1"/>
          </p:cNvSpPr>
          <p:nvPr/>
        </p:nvSpPr>
        <p:spPr bwMode="auto">
          <a:xfrm>
            <a:off x="2411414" y="5876925"/>
            <a:ext cx="5976937"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a:t>Bali</a:t>
            </a:r>
          </a:p>
        </p:txBody>
      </p:sp>
    </p:spTree>
    <p:extLst>
      <p:ext uri="{BB962C8B-B14F-4D97-AF65-F5344CB8AC3E}">
        <p14:creationId xmlns:p14="http://schemas.microsoft.com/office/powerpoint/2010/main" val="88596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p:txBody>
          <a:bodyPr/>
          <a:lstStyle/>
          <a:p>
            <a:r>
              <a:rPr lang="de-CH" altLang="de-DE"/>
              <a:t>Genetik oder soziale Umstände?</a:t>
            </a:r>
          </a:p>
        </p:txBody>
      </p:sp>
      <p:pic>
        <p:nvPicPr>
          <p:cNvPr id="122888" name="Picture 8" descr="Dep-Frauen-Bali"/>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933700" y="2254790"/>
            <a:ext cx="4572000" cy="34930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3334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de-CH" altLang="de-DE"/>
              <a:t>Psychiatrie in Papua-Neuguinea</a:t>
            </a:r>
          </a:p>
        </p:txBody>
      </p:sp>
      <p:pic>
        <p:nvPicPr>
          <p:cNvPr id="131077" name="Picture 5" descr="Psychiatry-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66950" y="1331914"/>
            <a:ext cx="6553200" cy="4916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820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de-CH" altLang="de-DE"/>
              <a:t>Psychotherapie in Papua</a:t>
            </a:r>
          </a:p>
        </p:txBody>
      </p:sp>
      <p:pic>
        <p:nvPicPr>
          <p:cNvPr id="133125" name="Picture 5" descr="Fireside-Talk-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9975" y="1341440"/>
            <a:ext cx="5686425" cy="42637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764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057" name="Group 81"/>
          <p:cNvGraphicFramePr>
            <a:graphicFrameLocks noGrp="1"/>
          </p:cNvGraphicFramePr>
          <p:nvPr>
            <p:ph/>
          </p:nvPr>
        </p:nvGraphicFramePr>
        <p:xfrm>
          <a:off x="1939926" y="1414463"/>
          <a:ext cx="6951663" cy="5061600"/>
        </p:xfrm>
        <a:graphic>
          <a:graphicData uri="http://schemas.openxmlformats.org/drawingml/2006/table">
            <a:tbl>
              <a:tblPr/>
              <a:tblGrid>
                <a:gridCol w="2317750">
                  <a:extLst>
                    <a:ext uri="{9D8B030D-6E8A-4147-A177-3AD203B41FA5}">
                      <a16:colId xmlns:a16="http://schemas.microsoft.com/office/drawing/2014/main" val="20000"/>
                    </a:ext>
                  </a:extLst>
                </a:gridCol>
                <a:gridCol w="1838325">
                  <a:extLst>
                    <a:ext uri="{9D8B030D-6E8A-4147-A177-3AD203B41FA5}">
                      <a16:colId xmlns:a16="http://schemas.microsoft.com/office/drawing/2014/main" val="20001"/>
                    </a:ext>
                  </a:extLst>
                </a:gridCol>
                <a:gridCol w="2795588">
                  <a:extLst>
                    <a:ext uri="{9D8B030D-6E8A-4147-A177-3AD203B41FA5}">
                      <a16:colId xmlns:a16="http://schemas.microsoft.com/office/drawing/2014/main" val="20002"/>
                    </a:ext>
                  </a:extLst>
                </a:gridCol>
              </a:tblGrid>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1" i="0" u="none" strike="noStrike" cap="none" normalizeH="0" baseline="0">
                          <a:ln>
                            <a:noFill/>
                          </a:ln>
                          <a:solidFill>
                            <a:schemeClr val="tx1"/>
                          </a:solidFill>
                          <a:effectLst/>
                          <a:latin typeface="Arial" panose="020B0604020202020204" pitchFamily="34" charset="0"/>
                        </a:rPr>
                        <a:t>Studienzentrum</a:t>
                      </a:r>
                    </a:p>
                  </a:txBody>
                  <a:tcPr marL="90000" marR="90000" marT="46800" marB="46800"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1" i="0" u="none" strike="noStrike" cap="none" normalizeH="0" baseline="0">
                          <a:ln>
                            <a:noFill/>
                          </a:ln>
                          <a:solidFill>
                            <a:schemeClr val="tx1"/>
                          </a:solidFill>
                          <a:effectLst/>
                          <a:latin typeface="Arial" panose="020B0604020202020204" pitchFamily="34" charset="0"/>
                        </a:rPr>
                        <a:t>Land</a:t>
                      </a:r>
                    </a:p>
                  </a:txBody>
                  <a:tcPr marL="90000" marR="90000" marT="46800" marB="46800"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1" i="0" u="none" strike="noStrike" cap="none" normalizeH="0" baseline="0">
                          <a:ln>
                            <a:noFill/>
                          </a:ln>
                          <a:solidFill>
                            <a:schemeClr val="tx1"/>
                          </a:solidFill>
                          <a:effectLst/>
                          <a:latin typeface="Arial" panose="020B0604020202020204" pitchFamily="34" charset="0"/>
                        </a:rPr>
                        <a:t>Aktuell depressiv (%)</a:t>
                      </a:r>
                    </a:p>
                  </a:txBody>
                  <a:tcPr marL="90000" marR="90000" marT="46800" marB="46800"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Santiago</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Chile</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29,5 %</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Rio de Janeiro</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Brasilien</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15.8 %</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Paris</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Frankreich</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13.7 %</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Manchester</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UK</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16.9 %</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Groningen</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NL</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15.9 %</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Mainz</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Deutschland</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11.2 %</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Ankara</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Türkei</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11.6 %</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Bangalore</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Indien</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9.1 %</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Athen</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Griechenland</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6.4 %</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Berlin</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Deutschland</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6.1 %</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Ibadan</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Nigeria</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4.2 %</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Nagasaki</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Japan</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2.6 %</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7338">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1600" b="0" i="0" u="none" strike="noStrike" cap="none" normalizeH="0" baseline="0">
                        <a:ln>
                          <a:noFill/>
                        </a:ln>
                        <a:solidFill>
                          <a:schemeClr val="tx1"/>
                        </a:solidFill>
                        <a:effectLst/>
                        <a:latin typeface="Arial" panose="020B0604020202020204" pitchFamily="34" charset="0"/>
                      </a:endParaRP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1600" b="0" i="0" u="none" strike="noStrike" cap="none" normalizeH="0" baseline="0">
                        <a:ln>
                          <a:noFill/>
                        </a:ln>
                        <a:solidFill>
                          <a:schemeClr val="tx1"/>
                        </a:solidFill>
                        <a:effectLst/>
                        <a:latin typeface="Arial" panose="020B0604020202020204" pitchFamily="34" charset="0"/>
                      </a:endParaRP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1600" b="0" i="0" u="none" strike="noStrike" cap="none" normalizeH="0" baseline="0">
                        <a:ln>
                          <a:noFill/>
                        </a:ln>
                        <a:solidFill>
                          <a:schemeClr val="tx1"/>
                        </a:solidFill>
                        <a:effectLst/>
                        <a:latin typeface="Arial" panose="020B0604020202020204" pitchFamily="34" charset="0"/>
                      </a:endParaRP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87338">
                <a:tc gridSpan="2">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r>
                        <a:rPr kumimoji="0" lang="de-CH" altLang="de-DE" sz="1600" b="0" i="0" u="none" strike="noStrike" cap="none" normalizeH="0" baseline="0">
                          <a:ln>
                            <a:noFill/>
                          </a:ln>
                          <a:solidFill>
                            <a:schemeClr val="tx1"/>
                          </a:solidFill>
                          <a:effectLst/>
                          <a:latin typeface="Arial" panose="020B0604020202020204" pitchFamily="34" charset="0"/>
                        </a:rPr>
                        <a:t>Nach Bhugra 2004</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CH"/>
                    </a:p>
                  </a:txBody>
                  <a:tcPr/>
                </a:tc>
                <a:tc>
                  <a:txBody>
                    <a:bodyPr/>
                    <a:lstStyle>
                      <a:lvl1pPr>
                        <a:spcBef>
                          <a:spcPct val="20000"/>
                        </a:spcBef>
                        <a:buClr>
                          <a:srgbClr val="990033"/>
                        </a:buClr>
                        <a:defRPr sz="2800">
                          <a:solidFill>
                            <a:schemeClr val="tx1"/>
                          </a:solidFill>
                          <a:latin typeface="Times New Roman" panose="02020603050405020304" pitchFamily="18"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
                          <a:srgbClr val="990033"/>
                        </a:buClr>
                        <a:buSzTx/>
                        <a:buFont typeface="Wingdings" panose="05000000000000000000" pitchFamily="2" charset="2"/>
                        <a:buNone/>
                        <a:tabLst/>
                      </a:pPr>
                      <a:endParaRPr kumimoji="0" lang="de-CH" altLang="de-DE" sz="1600" b="0" i="0" u="none" strike="noStrike" cap="none" normalizeH="0" baseline="0">
                        <a:ln>
                          <a:noFill/>
                        </a:ln>
                        <a:solidFill>
                          <a:schemeClr val="tx1"/>
                        </a:solidFill>
                        <a:effectLst/>
                        <a:latin typeface="Arial" panose="020B0604020202020204" pitchFamily="34" charset="0"/>
                      </a:endParaRP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127058" name="Rectangle 82"/>
          <p:cNvSpPr>
            <a:spLocks noGrp="1" noChangeArrowheads="1"/>
          </p:cNvSpPr>
          <p:nvPr>
            <p:ph type="title" idx="4294967295"/>
          </p:nvPr>
        </p:nvSpPr>
        <p:spPr>
          <a:xfrm>
            <a:off x="1587500" y="457200"/>
            <a:ext cx="8851900" cy="668338"/>
          </a:xfrm>
        </p:spPr>
        <p:txBody>
          <a:bodyPr>
            <a:normAutofit/>
          </a:bodyPr>
          <a:lstStyle/>
          <a:p>
            <a:r>
              <a:rPr lang="de-CH" altLang="de-DE"/>
              <a:t>Transkulturelle Variation der Häufigkeit</a:t>
            </a:r>
          </a:p>
        </p:txBody>
      </p:sp>
      <p:sp>
        <p:nvSpPr>
          <p:cNvPr id="127056" name="Text Box 80"/>
          <p:cNvSpPr txBox="1">
            <a:spLocks noChangeArrowheads="1"/>
          </p:cNvSpPr>
          <p:nvPr/>
        </p:nvSpPr>
        <p:spPr bwMode="auto">
          <a:xfrm rot="16200000">
            <a:off x="-1080293" y="3967273"/>
            <a:ext cx="4667250" cy="27918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12700" algn="ctr">
                <a:solidFill>
                  <a:srgbClr val="8A1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100000"/>
              </a:lnSpc>
              <a:spcAft>
                <a:spcPct val="30000"/>
              </a:spcAft>
              <a:buClr>
                <a:schemeClr val="hlink"/>
              </a:buClr>
              <a:buSzTx/>
              <a:buFontTx/>
              <a:buNone/>
            </a:pPr>
            <a:r>
              <a:rPr lang="de-CH" altLang="de-DE" sz="1200" b="1">
                <a:solidFill>
                  <a:schemeClr val="bg1"/>
                </a:solidFill>
                <a:latin typeface="Arial" panose="020B0604020202020204" pitchFamily="34" charset="0"/>
              </a:rPr>
              <a:t>Bhugra D.. (2004), Brit. J. Psychiatry 184:10-20 </a:t>
            </a:r>
          </a:p>
        </p:txBody>
      </p:sp>
    </p:spTree>
    <p:extLst>
      <p:ext uri="{BB962C8B-B14F-4D97-AF65-F5344CB8AC3E}">
        <p14:creationId xmlns:p14="http://schemas.microsoft.com/office/powerpoint/2010/main" val="17346039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2844</Words>
  <Application>Microsoft Office PowerPoint</Application>
  <PresentationFormat>Benutzerdefiniert</PresentationFormat>
  <Paragraphs>314</Paragraphs>
  <Slides>35</Slides>
  <Notes>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35</vt:i4>
      </vt:variant>
    </vt:vector>
  </HeadingPairs>
  <TitlesOfParts>
    <vt:vector size="43" baseType="lpstr">
      <vt:lpstr>Arial</vt:lpstr>
      <vt:lpstr>Arrows1</vt:lpstr>
      <vt:lpstr>Calibri</vt:lpstr>
      <vt:lpstr>Calibri Light</vt:lpstr>
      <vt:lpstr>Times New Roman</vt:lpstr>
      <vt:lpstr>Wingdings</vt:lpstr>
      <vt:lpstr>Wingdings 3</vt:lpstr>
      <vt:lpstr>Office Theme</vt:lpstr>
      <vt:lpstr>Wie beeinflusst die Kultur das depressive Erleben?</vt:lpstr>
      <vt:lpstr>Depression – Burnout im Westen</vt:lpstr>
      <vt:lpstr>Depression Entwicklungsländer </vt:lpstr>
      <vt:lpstr>Emotionaler Ausdruck</vt:lpstr>
      <vt:lpstr>Maskenartige Erstarrung</vt:lpstr>
      <vt:lpstr>Genetik oder soziale Umstände?</vt:lpstr>
      <vt:lpstr>Psychiatrie in Papua-Neuguinea</vt:lpstr>
      <vt:lpstr>Psychotherapie in Papua</vt:lpstr>
      <vt:lpstr>Transkulturelle Variation der Häufigkeit</vt:lpstr>
      <vt:lpstr>Schweiz – Argentinien – Papua-Neuguinea</vt:lpstr>
      <vt:lpstr>Traditionelle vs. moderne Kulturen</vt:lpstr>
      <vt:lpstr>Depressives Kernsyndrom</vt:lpstr>
      <vt:lpstr>Synonyme für depressives Erleben</vt:lpstr>
      <vt:lpstr>Somatisierung als Ausdruck von Distress</vt:lpstr>
      <vt:lpstr>Neurasthenie (shenjing shuairuo ) in China</vt:lpstr>
      <vt:lpstr>Nervios / peña - Ecuador</vt:lpstr>
      <vt:lpstr>Hwa Byung - Korea</vt:lpstr>
      <vt:lpstr>Kufungisisa - Zimbabwe</vt:lpstr>
      <vt:lpstr>Zimbabwe II</vt:lpstr>
      <vt:lpstr>Depression als Entfremdung</vt:lpstr>
      <vt:lpstr>Körperliche Symptome reflektieren Beziehungsstörungen</vt:lpstr>
      <vt:lpstr>Depression bei Chinesen in den USA (2004)</vt:lpstr>
      <vt:lpstr>Studie Somatisierung China – Kanada (Ryder et al 2008)</vt:lpstr>
      <vt:lpstr>Welche Faktoren werden beeinflusst?</vt:lpstr>
      <vt:lpstr>Studie: Stress und Somatisierung im Paradies</vt:lpstr>
      <vt:lpstr>Bradford Somatization Interview</vt:lpstr>
      <vt:lpstr>Wahrnehmungsschwelle normal</vt:lpstr>
      <vt:lpstr>Mehr Symptome unter Stress</vt:lpstr>
      <vt:lpstr>Somatisierung und Somatisierungsstörung</vt:lpstr>
      <vt:lpstr>Depression und Stigma in Indien</vt:lpstr>
      <vt:lpstr>Negativer Kreislauf in Entwicklungsländern</vt:lpstr>
      <vt:lpstr>Therapeutische Aspekte</vt:lpstr>
      <vt:lpstr>Elemente kultureller Kompetenz</vt:lpstr>
      <vt:lpstr>Kulturelle Kompetenz II</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 und Kultur</dc:title>
  <dc:creator>Samuel Pfeifer</dc:creator>
  <cp:lastModifiedBy>Samuel Pfeifer</cp:lastModifiedBy>
  <cp:revision>123</cp:revision>
  <dcterms:created xsi:type="dcterms:W3CDTF">2015-06-06T07:21:40Z</dcterms:created>
  <dcterms:modified xsi:type="dcterms:W3CDTF">2021-01-09T16:05:56Z</dcterms:modified>
</cp:coreProperties>
</file>