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56" r:id="rId3"/>
    <p:sldId id="265" r:id="rId4"/>
    <p:sldId id="266" r:id="rId5"/>
    <p:sldId id="267" r:id="rId6"/>
    <p:sldId id="268" r:id="rId7"/>
    <p:sldId id="273" r:id="rId8"/>
    <p:sldId id="260" r:id="rId9"/>
    <p:sldId id="278" r:id="rId10"/>
    <p:sldId id="258" r:id="rId11"/>
    <p:sldId id="274" r:id="rId12"/>
    <p:sldId id="275" r:id="rId13"/>
    <p:sldId id="276" r:id="rId14"/>
    <p:sldId id="259" r:id="rId15"/>
    <p:sldId id="277" r:id="rId16"/>
    <p:sldId id="279" r:id="rId17"/>
    <p:sldId id="280" r:id="rId18"/>
    <p:sldId id="281" r:id="rId19"/>
    <p:sldId id="282" r:id="rId20"/>
  </p:sldIdLst>
  <p:sldSz cx="9906000" cy="6858000" type="A4"/>
  <p:notesSz cx="6858000" cy="97774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000099"/>
        </a:solidFill>
        <a:latin typeface="FrizQuadrata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3B2"/>
    <a:srgbClr val="000099"/>
    <a:srgbClr val="993300"/>
    <a:srgbClr val="006666"/>
    <a:srgbClr val="33CCCC"/>
    <a:srgbClr val="FFFF99"/>
    <a:srgbClr val="99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407" y="39"/>
      </p:cViewPr>
      <p:guideLst>
        <p:guide orient="horz" pos="2160"/>
        <p:guide pos="12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notesViewPr>
    <p:cSldViewPr>
      <p:cViewPr varScale="1">
        <p:scale>
          <a:sx n="40" d="100"/>
          <a:sy n="40" d="100"/>
        </p:scale>
        <p:origin x="-1404" y="-84"/>
      </p:cViewPr>
      <p:guideLst>
        <p:guide orient="horz" pos="30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C4CE705-BF32-4009-8202-F9BBA59D3D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E9304A6-445D-4424-AD63-A4EAAFA17B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2F90A9ED-A6F8-416E-9E7B-B6E8CA1CFB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784C4C9D-8E7E-4F00-9FA1-4FD349D6F5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EF402A-432D-427C-9C69-9CF5CC25B3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257A80F-38D4-4E74-84E5-C5CF046385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060C05B-2B2B-4EA9-88A8-5AA02A877D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89D79D4-8E51-4F3D-AE2F-853DA31E0C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33425"/>
            <a:ext cx="5299075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04D778F-9020-42DE-988C-0FE666BA03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5025"/>
            <a:ext cx="5029200" cy="4398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704258-9010-4E68-8414-C7C7C4EE40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9718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A5DB615-C7D7-4775-B89B-140C0C3C8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8463"/>
            <a:ext cx="29718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fld id="{4956D184-E3F3-4A83-B82D-A1F72C6567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924223B5-721E-445C-83C6-584875C7A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00991BFD-D2C9-4B44-8E46-5A8128049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de-DE"/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D40B8FD2-7C07-4A6A-A027-454EE09DC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E5343DC4-8C92-4958-9BB4-E6E248C045A7}" type="slidenum">
              <a:rPr lang="de-DE" altLang="de-DE" sz="1200">
                <a:solidFill>
                  <a:srgbClr val="990033"/>
                </a:solidFill>
              </a:rPr>
              <a:pPr/>
              <a:t>1</a:t>
            </a:fld>
            <a:endParaRPr lang="de-DE" altLang="de-DE" sz="1200">
              <a:solidFill>
                <a:srgbClr val="990033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EF349ED-0243-44D4-A7CD-C996971129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74A45471-0664-44FC-8EA0-61AC733A2F84}" type="slidenum">
              <a:rPr lang="de-DE" altLang="de-DE" sz="1200">
                <a:solidFill>
                  <a:srgbClr val="990033"/>
                </a:solidFill>
              </a:rPr>
              <a:pPr/>
              <a:t>11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6C7419A-9172-411D-82C1-EFCDF9F74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33425"/>
            <a:ext cx="5299075" cy="3668713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C2F44C7-52AB-43C2-94C7-99E87ED5F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8361891-1153-423E-93F5-82F5418E7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1F855568-FEB1-4746-BA6D-B1DD64EFDD13}" type="slidenum">
              <a:rPr lang="de-DE" altLang="de-DE" sz="1200">
                <a:solidFill>
                  <a:srgbClr val="990033"/>
                </a:solidFill>
              </a:rPr>
              <a:pPr/>
              <a:t>12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E7E3163-6350-48C9-9999-AF6627617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33425"/>
            <a:ext cx="5299075" cy="3668713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0F6C1EA-B2DA-4511-B08C-5C10882AC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63B5649-DD93-4722-989E-95EA7D50B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462D8D75-C4A5-4C6C-8CE3-4B34062E776B}" type="slidenum">
              <a:rPr lang="de-DE" altLang="de-DE" sz="1200">
                <a:solidFill>
                  <a:srgbClr val="990033"/>
                </a:solidFill>
              </a:rPr>
              <a:pPr/>
              <a:t>13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D66538E-438C-40A7-AEBD-138D4B00D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33425"/>
            <a:ext cx="5299075" cy="3668713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A628064-63C1-4B0E-837D-6B6AF0E17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F2C2B48-EC8B-4A2B-BA00-7B935349D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049671D7-BFD1-4AD4-8107-F3F93C738E81}" type="slidenum">
              <a:rPr lang="de-DE" altLang="de-DE" sz="1200">
                <a:solidFill>
                  <a:srgbClr val="990033"/>
                </a:solidFill>
              </a:rPr>
              <a:pPr/>
              <a:t>14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F2EA006-857A-4478-9F02-B14CB2296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CBB6D05-DBB2-4C8E-AC75-461EEA82E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24440C1-A078-4835-AE2D-14CA53E77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3CF43FDB-B075-4825-9351-F3AEED9F4FEF}" type="slidenum">
              <a:rPr lang="de-DE" altLang="de-DE" sz="1200">
                <a:solidFill>
                  <a:srgbClr val="990033"/>
                </a:solidFill>
              </a:rPr>
              <a:pPr/>
              <a:t>15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435217A-2C2D-4636-81BD-4FB0B55BF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33425"/>
            <a:ext cx="5299075" cy="3668713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04B2AAC-C501-4786-8701-7D74A362F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8519A1E-1DB2-4D07-BCD2-F4902A7E0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744BE9B6-D316-4C6F-BEB4-1441D1A20706}" type="slidenum">
              <a:rPr lang="de-DE" altLang="de-DE" sz="1200">
                <a:solidFill>
                  <a:srgbClr val="990033"/>
                </a:solidFill>
              </a:rPr>
              <a:pPr/>
              <a:t>16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A58AEE2-5E4A-4AAD-BED0-6709A5DEF5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5013"/>
            <a:ext cx="5295900" cy="3665537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8EE1810-01F6-4F63-9AF5-9908C6FB8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39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A8E5566-8E61-440B-BA65-5586F8CF2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14D67917-1B45-4950-8AB7-9C3AC9307273}" type="slidenum">
              <a:rPr lang="de-DE" altLang="de-DE" sz="1200">
                <a:solidFill>
                  <a:srgbClr val="990033"/>
                </a:solidFill>
              </a:rPr>
              <a:pPr/>
              <a:t>17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5257761-2F87-4A94-BAFE-6CBBAEEF2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5013"/>
            <a:ext cx="5295900" cy="3665537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3D7B278-820C-44AD-90D5-420AECC9A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39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5422FFA-B066-4780-AB58-3BE84E2A9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3035BAF2-A5C9-4765-90A3-4F5C8808DAED}" type="slidenum">
              <a:rPr lang="de-DE" altLang="de-DE" sz="1200">
                <a:solidFill>
                  <a:srgbClr val="990033"/>
                </a:solidFill>
              </a:rPr>
              <a:pPr/>
              <a:t>18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71D0206-D656-400B-8267-7A99ACB2F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5013"/>
            <a:ext cx="5295900" cy="3665537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CAD4005-65E7-4A74-9F54-36121EF67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39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6A1B76D-1839-4234-8CA4-B9AD7B41C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8AA368DE-CF86-4A7A-8781-3E9DB206C1FE}" type="slidenum">
              <a:rPr lang="de-DE" altLang="de-DE" sz="1200">
                <a:solidFill>
                  <a:srgbClr val="990033"/>
                </a:solidFill>
              </a:rPr>
              <a:pPr/>
              <a:t>2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56AAAC7-C05F-479E-A897-3CAD4AE12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25E0280-29E4-4DE9-A942-3218E1947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57ADA0E-0975-4834-B353-A51B19093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0127FB74-53F3-4C81-BC67-95D9321BD9DF}" type="slidenum">
              <a:rPr lang="de-DE" altLang="de-DE" sz="1200">
                <a:solidFill>
                  <a:srgbClr val="990033"/>
                </a:solidFill>
              </a:rPr>
              <a:pPr/>
              <a:t>3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C3C502A-5981-42E7-9BED-94A523023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BBA5742-0911-42EC-9964-0B9C35F4E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9DEA31B-A019-47B9-A2BE-4AC0A1155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09D35B93-6838-4808-B1A7-B5300904E29A}" type="slidenum">
              <a:rPr lang="de-DE" altLang="de-DE" sz="1200">
                <a:solidFill>
                  <a:srgbClr val="990033"/>
                </a:solidFill>
              </a:rPr>
              <a:pPr/>
              <a:t>4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AE2C07D-FAAC-4272-8993-644CC45DC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AE79FA5-C588-4D63-9DD1-6F1BAFE8D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E3FCF1F-9BB6-4F3C-868D-DCBF9D851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9A2C26A2-F2CC-48B6-9A71-48A5A52DA6E4}" type="slidenum">
              <a:rPr lang="de-DE" altLang="de-DE" sz="1200">
                <a:solidFill>
                  <a:srgbClr val="990033"/>
                </a:solidFill>
              </a:rPr>
              <a:pPr/>
              <a:t>5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2203A9C-C621-432B-A326-3CD168BCF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E1FBBDE-D8CD-4AA3-8C66-E99FE3119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602E9C9-FF10-4E0C-B840-5DBFC1691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5A62586A-FCD7-4BEB-91BB-14EA165B32DE}" type="slidenum">
              <a:rPr lang="de-DE" altLang="de-DE" sz="1200">
                <a:solidFill>
                  <a:srgbClr val="990033"/>
                </a:solidFill>
              </a:rPr>
              <a:pPr/>
              <a:t>6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FC883D1-A4AC-435F-A001-B7F940D9B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2F8C8CE-97E6-4251-A74E-7F92C51D6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607E139-7333-489F-81F0-AED917261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D1406FB4-4755-4F94-B87F-59DA6D411BAB}" type="slidenum">
              <a:rPr lang="de-DE" altLang="de-DE" sz="1200">
                <a:solidFill>
                  <a:srgbClr val="990033"/>
                </a:solidFill>
              </a:rPr>
              <a:pPr/>
              <a:t>8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BC5AF6E-1566-42EB-AD47-6057C2B70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61B014D-9683-4271-9A5C-2BFCE5DC7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57868AE-4FAD-4CCC-B979-F034DC77B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CFA05F99-840E-452B-804D-7BFF81F1F6A1}" type="slidenum">
              <a:rPr lang="de-DE" altLang="de-DE" sz="1200">
                <a:solidFill>
                  <a:srgbClr val="990033"/>
                </a:solidFill>
              </a:rPr>
              <a:pPr/>
              <a:t>9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EC0E9D3-03AD-4181-9FA7-6C2F12FE8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33425"/>
            <a:ext cx="5299075" cy="3668713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8B39DAC-B1A8-4A66-81A6-30B08E54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6613"/>
            <a:ext cx="50292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08223D1-1155-44E8-A696-26F784DCD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fld id="{323E5EDE-1BEF-4363-8C57-D7CC98A54F35}" type="slidenum">
              <a:rPr lang="de-DE" altLang="de-DE" sz="1200">
                <a:solidFill>
                  <a:srgbClr val="990033"/>
                </a:solidFill>
              </a:rPr>
              <a:pPr/>
              <a:t>10</a:t>
            </a:fld>
            <a:endParaRPr lang="de-DE" altLang="de-DE" sz="1200">
              <a:solidFill>
                <a:srgbClr val="990033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11B36C2-CEF4-408F-9E5B-EEF26B6C2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33425"/>
            <a:ext cx="5295900" cy="3667125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91BF1B3-B97E-4A77-B782-DBA1428A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76D48-31E1-478B-A87D-EAF0C544D0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41BC58-A189-4DF1-AFBE-7D0FF1B737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72D5-16D3-450F-BEFD-3078610E02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044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1706C-D157-4445-8E2A-EF292FF65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2FF103-9001-47F0-BDE8-7F51A32778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8E73-BAB9-45F2-B805-D1FC6E0EFE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339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24775" y="609600"/>
            <a:ext cx="1908175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00250" y="609600"/>
            <a:ext cx="5572125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0B036-3C74-4EBA-B183-C66E70FA3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871C23-9C7B-4DE1-A8B2-371EF5D47F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3A82-71C5-4295-8420-74A9C10B48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747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B1F4E-1C5F-4E63-98FB-67319F852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3FF78C-A757-4666-A562-673BF8436B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CC9F-2E1B-4BE6-9AAC-C8516DC8D9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368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C2765-C3C0-4B26-8AE8-78D5A65D8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B5235E-CA8F-4C3F-9967-80A6845E62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F54B-210C-4990-9757-6EB4EF2A9A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39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0" y="1981200"/>
            <a:ext cx="374015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92800" y="1981200"/>
            <a:ext cx="374015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90EC3-C0DC-428B-A404-732F47A0D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C4E95-3614-43C2-8734-E3574E8948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424D-6E35-42F5-A7AF-4D64C3A5C2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636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E05174-8C42-411E-8489-62F7D3ED8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D34FE06-01DE-4D9E-B8B4-D56B5D54C0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2DCA-E455-46A3-A1EB-91C2A2F8E8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080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BEC84F-2A59-424C-B864-5FBF39E66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ADD227-F6A6-45EA-898D-5FA39333D3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7CAB-9237-4977-BA29-4D983EC255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885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4647E2-630F-401C-BC69-A0B56C134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A210EAF-9768-4837-A7CE-0CF04638B4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77BD-2386-4724-9584-1803958450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812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69F764-52A8-43A6-86BD-4BE46C8754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73BFB7-DAB2-44C6-B72C-7215E64C59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F0D6-5C9A-42F1-B2FD-85ADB29AB1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21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7509D-D147-4604-8AC6-3E4C98700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44DAF0-BDDD-4D79-B49A-1901180E80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C328-17E3-4FC3-BD29-03F777D781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5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60BB7C-A6F4-47B6-B5C7-8AFEAB15E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609600"/>
            <a:ext cx="7632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C44066-057F-4F52-A5AE-721818901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1981200"/>
            <a:ext cx="7632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6B18B1-3EE9-4975-AA01-40C7374A15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FD05E3-9FA3-4CB7-A92F-0060AA6B76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EFAAA24-D14F-4F28-BA7A-9DDD14D524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853B484F-1027-46B8-BA39-F90177E742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57200"/>
            <a:ext cx="17129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>
            <a:extLst>
              <a:ext uri="{FF2B5EF4-FFF2-40B4-BE49-F238E27FC236}">
                <a16:creationId xmlns:a16="http://schemas.microsoft.com/office/drawing/2014/main" id="{DDF87D29-4D4D-4F82-BFCD-D894BAE660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29038" y="6553200"/>
            <a:ext cx="3240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CH" altLang="de-DE" sz="1400">
                <a:latin typeface="Arial" panose="020B0604020202020204" pitchFamily="34" charset="0"/>
              </a:rPr>
              <a:t>www.seminare-ps.net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nare-ps.net/" TargetMode="External"/><Relationship Id="rId2" Type="http://schemas.openxmlformats.org/officeDocument/2006/relationships/hyperlink" Target="http://www.seminare-ps.net/ip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7">
            <a:extLst>
              <a:ext uri="{FF2B5EF4-FFF2-40B4-BE49-F238E27FC236}">
                <a16:creationId xmlns:a16="http://schemas.microsoft.com/office/drawing/2014/main" id="{A53ACB43-8F7A-4094-83EE-5FA1CA8E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-438150"/>
            <a:ext cx="11161713" cy="809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8">
            <a:extLst>
              <a:ext uri="{FF2B5EF4-FFF2-40B4-BE49-F238E27FC236}">
                <a16:creationId xmlns:a16="http://schemas.microsoft.com/office/drawing/2014/main" id="{A0D40089-FD70-4BA8-88E0-9C6BF1AB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2138" y="3357563"/>
            <a:ext cx="12098338" cy="2159000"/>
          </a:xfrm>
          <a:prstGeom prst="rect">
            <a:avLst/>
          </a:prstGeom>
          <a:solidFill>
            <a:srgbClr val="E6D3B2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endParaRPr lang="en-US" altLang="de-DE"/>
          </a:p>
        </p:txBody>
      </p:sp>
      <p:pic>
        <p:nvPicPr>
          <p:cNvPr id="4100" name="Grafik 11">
            <a:extLst>
              <a:ext uri="{FF2B5EF4-FFF2-40B4-BE49-F238E27FC236}">
                <a16:creationId xmlns:a16="http://schemas.microsoft.com/office/drawing/2014/main" id="{C211EE31-761D-4483-B1AF-3B5E5FD4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38" y="3284538"/>
            <a:ext cx="11250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feld 12">
            <a:extLst>
              <a:ext uri="{FF2B5EF4-FFF2-40B4-BE49-F238E27FC236}">
                <a16:creationId xmlns:a16="http://schemas.microsoft.com/office/drawing/2014/main" id="{F8566264-715E-4B80-83C9-9904A0BF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28209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en-US" altLang="de-DE" sz="2400">
                <a:solidFill>
                  <a:schemeClr val="bg1"/>
                </a:solidFill>
              </a:rPr>
              <a:t>Dr. med. Samuel Pfeifer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10E9BD-9AF5-45AD-9795-0161FA022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675CCE-9878-4E1B-8873-7A8EE7C6686E}" type="slidenum">
              <a:rPr lang="de-DE" altLang="de-DE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AFE36C5-1AED-4D3F-94CD-9905A8E6D38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61050" y="1981200"/>
            <a:ext cx="354965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Konstruktives und beharrliches Anstreben von Zielen.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Aufgaben angehen und durchhalten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Planen für die Zukunft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Anpassung an neue Situationen</a:t>
            </a:r>
          </a:p>
          <a:p>
            <a:pPr>
              <a:lnSpc>
                <a:spcPct val="80000"/>
              </a:lnSpc>
            </a:pPr>
            <a:endParaRPr lang="de-DE" altLang="de-DE" sz="2400"/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4BBC827E-F1AB-4870-BB47-D0ABE56D3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57200"/>
            <a:ext cx="7875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de-DE" altLang="de-DE">
                <a:solidFill>
                  <a:srgbClr val="990033"/>
                </a:solidFill>
              </a:rPr>
              <a:t>Die Funktion des Stirnhirns</a:t>
            </a:r>
            <a:endParaRPr lang="de-DE" altLang="de-DE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2F0732E0-C5FD-49CF-8BB2-8B6559C1DD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28813" y="1981200"/>
            <a:ext cx="3816350" cy="4114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Abstraktes und kreatives Denken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logisches Denken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Ausdruck von Sprache und Gefühlen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Einordnung von sozialen Situationen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 Aufbau von zwischenmenschlichen Beziehungen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4D480D02-30E5-4111-932B-1DDA837C3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7FCD33-556D-45D4-AD7C-932FFF285740}" type="slidenum">
              <a:rPr lang="de-DE" altLang="de-DE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7CAC146-B4BD-4B52-94B9-F64AEF097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457200"/>
            <a:ext cx="7297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 sz="4000">
                <a:solidFill>
                  <a:srgbClr val="333399"/>
                </a:solidFill>
              </a:rPr>
              <a:t>Suche nach Hilfe</a:t>
            </a:r>
            <a:endParaRPr lang="de-DE" altLang="de-DE" sz="2400" b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0CB42123-FD97-4DFC-8ACB-8CD738F5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76400"/>
            <a:ext cx="734695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C6730BE-B719-4612-862D-E51CBE962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2C42FA-14A2-42D3-A769-5F400FEECB1E}" type="slidenum">
              <a:rPr lang="de-DE" altLang="de-DE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34FA065-E17D-4363-8633-CDD6CD049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057400"/>
            <a:ext cx="660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Sozialer Rückzug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Berufliche Beeinträchtigung 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Eigenartiges Verhalten 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Vernachlässigung der Hygiene etc.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Verflachter / unangepasster Gefühlsausdruck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Auffällige Sprache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Bizarre Vorstellungen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Eindruck, beeinflusst zu werden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/>
              <a:t>Ungewöhnliche Wahrnehmungserlebnisse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endParaRPr lang="de-DE" altLang="de-DE" sz="2000" b="0"/>
          </a:p>
          <a:p>
            <a:pPr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de-DE" altLang="de-DE" sz="2000"/>
              <a:t>min 2 Symptome</a:t>
            </a:r>
            <a:endParaRPr lang="de-DE" altLang="de-DE" sz="2000" b="0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A6A8C966-B238-40AA-AF2E-95732447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57200"/>
            <a:ext cx="7132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 sz="400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Prodromal- </a:t>
            </a:r>
            <a:r>
              <a:rPr lang="de-DE" altLang="de-DE" sz="4000" b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de-DE" altLang="de-DE" sz="400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Residualphase </a:t>
            </a:r>
            <a:br>
              <a:rPr lang="de-DE" altLang="de-DE" sz="400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und C)</a:t>
            </a:r>
            <a:endParaRPr lang="de-DE" altLang="de-DE" sz="4400" b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2A127BF6-2E1A-463C-8EE4-97C05772D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4789E1-B224-4B8C-93A9-82FF7384C2CE}" type="slidenum">
              <a:rPr lang="de-DE" altLang="de-DE"/>
              <a:pPr>
                <a:defRPr/>
              </a:pPr>
              <a:t>13</a:t>
            </a:fld>
            <a:endParaRPr lang="de-DE" altLang="de-DE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8113B89-BC47-4662-8845-0DF2FC6B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057400"/>
            <a:ext cx="660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Bizarre Wahnideen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Körper-, Grössen-, religiöse, </a:t>
            </a:r>
            <a:br>
              <a:rPr lang="de-DE" altLang="de-DE" sz="2000" b="0">
                <a:latin typeface="Verdana" panose="020B0604030504040204" pitchFamily="34" charset="0"/>
              </a:rPr>
            </a:br>
            <a:r>
              <a:rPr lang="de-DE" altLang="de-DE" sz="2000" b="0">
                <a:latin typeface="Verdana" panose="020B0604030504040204" pitchFamily="34" charset="0"/>
              </a:rPr>
              <a:t>nihilistische Wahnideen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Verfolgungs- / Eifersuchtswahn</a:t>
            </a:r>
            <a:br>
              <a:rPr lang="de-DE" altLang="de-DE" sz="2000" b="0">
                <a:latin typeface="Verdana" panose="020B0604030504040204" pitchFamily="34" charset="0"/>
              </a:rPr>
            </a:br>
            <a:r>
              <a:rPr lang="de-DE" altLang="de-DE" sz="2000" b="0">
                <a:latin typeface="Verdana" panose="020B0604030504040204" pitchFamily="34" charset="0"/>
              </a:rPr>
              <a:t>mit Halluzinationen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Stimmenhören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zerfahrenes Denken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endParaRPr lang="de-DE" altLang="de-DE" sz="2000" b="0">
              <a:latin typeface="Verdana" panose="020B0604030504040204" pitchFamily="34" charset="0"/>
            </a:endParaRPr>
          </a:p>
          <a:p>
            <a:pPr>
              <a:buClr>
                <a:srgbClr val="00CC00"/>
              </a:buClr>
              <a:buFont typeface="Wingdings" panose="05000000000000000000" pitchFamily="2" charset="2"/>
              <a:buNone/>
            </a:pPr>
            <a:endParaRPr lang="de-DE" altLang="de-DE" sz="2000" b="0">
              <a:latin typeface="Verdana" panose="020B0604030504040204" pitchFamily="34" charset="0"/>
            </a:endParaRPr>
          </a:p>
          <a:p>
            <a:pPr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min. 1 Symptom</a:t>
            </a:r>
            <a:endParaRPr lang="de-DE" altLang="de-DE" sz="2000" b="0">
              <a:latin typeface="Verdana" panose="020B0604030504040204" pitchFamily="34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452D33E-D335-4120-B3C1-8222A8740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57200"/>
            <a:ext cx="7132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 sz="4000">
                <a:solidFill>
                  <a:srgbClr val="333399"/>
                </a:solidFill>
              </a:rPr>
              <a:t>Aktive Phase B</a:t>
            </a:r>
            <a:endParaRPr lang="de-DE" altLang="de-DE" sz="4400" b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4F3D7050-6293-4F53-9A1D-A2A16A245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E30A2-2CB9-48AF-831D-6953D355F3ED}" type="slidenum">
              <a:rPr lang="de-DE" altLang="de-DE"/>
              <a:pPr>
                <a:defRPr/>
              </a:pPr>
              <a:t>14</a:t>
            </a:fld>
            <a:endParaRPr lang="de-DE" altLang="de-DE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41206815-DAEE-46B7-A2DC-134A5F6A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981200"/>
            <a:ext cx="3549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abgestumpfter Affekt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endParaRPr lang="de-DE" altLang="de-DE" sz="2000" b="0">
              <a:latin typeface="Verdana" panose="020B0604030504040204" pitchFamily="34" charset="0"/>
            </a:endParaRP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Verlust der Fähigkeit, Freude zu empfinden (Anhedonie)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endParaRPr lang="de-DE" altLang="de-DE" sz="2000" b="0">
              <a:latin typeface="Verdana" panose="020B0604030504040204" pitchFamily="34" charset="0"/>
            </a:endParaRP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Unfähigkeit, tiefe Beziehungen aufzubauen </a:t>
            </a:r>
            <a:br>
              <a:rPr lang="de-DE" altLang="de-DE" sz="2000" b="0">
                <a:latin typeface="Verdana" panose="020B0604030504040204" pitchFamily="34" charset="0"/>
              </a:rPr>
            </a:br>
            <a:r>
              <a:rPr lang="de-DE" altLang="de-DE" sz="2000" b="0">
                <a:latin typeface="Verdana" panose="020B0604030504040204" pitchFamily="34" charset="0"/>
              </a:rPr>
              <a:t>und zu erhalten</a:t>
            </a: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5627328D-8DAE-4571-91C1-E9227DBD1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57200"/>
            <a:ext cx="7875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de-DE" altLang="de-DE" sz="4000">
                <a:solidFill>
                  <a:srgbClr val="990033"/>
                </a:solidFill>
              </a:rPr>
              <a:t>NEGATIVSYMPTOME</a:t>
            </a:r>
            <a:endParaRPr lang="de-DE" altLang="de-DE" sz="4400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Rectangle 8">
            <a:extLst>
              <a:ext uri="{FF2B5EF4-FFF2-40B4-BE49-F238E27FC236}">
                <a16:creationId xmlns:a16="http://schemas.microsoft.com/office/drawing/2014/main" id="{DB77A96A-A815-49B7-8262-03F2742E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981200"/>
            <a:ext cx="3714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Aufmerksamkeits- und Konzentrationsmangel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Verlust des klaren, zusammenhängenden Denkens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Verlust des vorausschauenden Handelns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eingeschränkte, unklare Sprache 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 b="0">
                <a:latin typeface="Verdana" panose="020B0604030504040204" pitchFamily="34" charset="0"/>
              </a:rPr>
              <a:t>Verlust von Initiative und Durchhalte-vermögen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32E13C2B-0A95-4E3C-85C0-5A9E1BE26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46CE99-07C6-485E-8460-4D8F647FDA43}" type="slidenum">
              <a:rPr lang="de-DE" altLang="de-DE"/>
              <a:pPr>
                <a:defRPr/>
              </a:pPr>
              <a:t>15</a:t>
            </a:fld>
            <a:endParaRPr lang="de-DE" altLang="de-DE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6171655-8CA8-4FE0-9234-C6317E6B9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209800"/>
            <a:ext cx="6769100" cy="3657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de-DE" altLang="de-DE" sz="2000" b="0">
                <a:latin typeface="Verdana" panose="020B0604030504040204" pitchFamily="34" charset="0"/>
              </a:rPr>
              <a:t>	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DBED5D0-3DAA-45B8-BFFC-F098A3B0E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85800"/>
            <a:ext cx="67643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>
                <a:solidFill>
                  <a:srgbClr val="333399"/>
                </a:solidFill>
              </a:rPr>
              <a:t>Therapie-Elemente</a:t>
            </a:r>
            <a:endParaRPr lang="de-DE" altLang="de-DE" b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8A96FA1A-09EF-49EC-940B-C1CFD43B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43200"/>
            <a:ext cx="45481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E8F66AB1-FC27-4A58-8AC4-50DE566E5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D7A242-63B5-4B3C-9C7C-0C1F0110CEC4}" type="slidenum">
              <a:rPr lang="de-DE" altLang="de-DE"/>
              <a:pPr>
                <a:defRPr/>
              </a:pPr>
              <a:t>16</a:t>
            </a:fld>
            <a:endParaRPr lang="de-DE" altLang="de-D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17FDE20-8F28-4A3C-A726-337E5096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1676400"/>
            <a:ext cx="660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1.  Nichtwahrhabenwollen und Verbergen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2. Ursachensuche und Schuldzuweisung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3. Verzweifelte Bemühungen um </a:t>
            </a:r>
            <a:br>
              <a:rPr lang="de-DE" altLang="de-DE" sz="2000">
                <a:latin typeface="Verdana" panose="020B0604030504040204" pitchFamily="34" charset="0"/>
              </a:rPr>
            </a:br>
            <a:r>
              <a:rPr lang="de-DE" altLang="de-DE" sz="2000">
                <a:latin typeface="Verdana" panose="020B0604030504040204" pitchFamily="34" charset="0"/>
              </a:rPr>
              <a:t>Hilfe und Heilung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4. Verunsicherung und Resignation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5. Annahme und Neugestaltung der Beziehung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038E208-AF1A-4CC5-BE1C-48DF38D22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57200"/>
            <a:ext cx="7132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>
                <a:solidFill>
                  <a:srgbClr val="333399"/>
                </a:solidFill>
              </a:rPr>
              <a:t>Fünf Phasen der Angehörigen</a:t>
            </a:r>
            <a:endParaRPr lang="de-DE" altLang="de-DE" b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0986AD93-AAB4-4FF4-8EBB-7D5268CC3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8A0F7F-B18F-4E67-BBB1-46B826797AD9}" type="slidenum">
              <a:rPr lang="de-DE" altLang="de-DE"/>
              <a:pPr>
                <a:defRPr/>
              </a:pPr>
              <a:t>17</a:t>
            </a:fld>
            <a:endParaRPr lang="de-DE" altLang="de-D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50F2F06-D189-42A2-BD90-27E3DEB2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1143000"/>
            <a:ext cx="6604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 b="0">
                <a:latin typeface="Verdana" panose="020B0604030504040204" pitchFamily="34" charset="0"/>
              </a:rPr>
              <a:t>EE = Emotionales Engagement</a:t>
            </a: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1. Kritische Einstellung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2. Feindseligkeit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3. Wärme und Verständnis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4. Überengagement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9D72463-6D84-401E-A6A0-9941006D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57200"/>
            <a:ext cx="7132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>
                <a:solidFill>
                  <a:srgbClr val="333399"/>
                </a:solidFill>
              </a:rPr>
              <a:t>Expressed Emotions (EE)</a:t>
            </a:r>
            <a:endParaRPr lang="de-DE" altLang="de-DE" b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663CAB0-F808-4CE5-9D2B-1C75607D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724400"/>
            <a:ext cx="6781800" cy="15636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200" i="1">
                <a:solidFill>
                  <a:schemeClr val="tx1"/>
                </a:solidFill>
                <a:latin typeface="AGaramond" pitchFamily="18" charset="0"/>
              </a:rPr>
              <a:t>Die Familie ist der Ort der Entstehung psychischer Störungen, nicht aber ihre Ursache.</a:t>
            </a:r>
            <a:endParaRPr lang="de-DE" altLang="de-DE" sz="16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67B68A31-6F49-4D67-A148-C9545D6C1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62888A-585F-47C1-BE9A-B3ABECF173A9}" type="slidenum">
              <a:rPr lang="de-DE" altLang="de-DE"/>
              <a:pPr>
                <a:defRPr/>
              </a:pPr>
              <a:t>18</a:t>
            </a:fld>
            <a:endParaRPr lang="de-DE" altLang="de-D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3AE22DF-A0CD-4E69-8DEC-7D51DDB2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1447800"/>
            <a:ext cx="660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chemeClr val="accent2"/>
                </a:solidFill>
                <a:latin typeface="Verdana" panose="020B0604030504040204" pitchFamily="34" charset="0"/>
              </a:rPr>
              <a:t>1. INFORMATION</a:t>
            </a:r>
            <a:r>
              <a:rPr lang="de-DE" altLang="de-DE" sz="2000">
                <a:latin typeface="Verdana" panose="020B0604030504040204" pitchFamily="34" charset="0"/>
              </a:rPr>
              <a:t> über die Krankheit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chemeClr val="accent2"/>
                </a:solidFill>
                <a:latin typeface="Verdana" panose="020B0604030504040204" pitchFamily="34" charset="0"/>
              </a:rPr>
              <a:t>2. UNTERSTÜTZUNG</a:t>
            </a:r>
            <a:r>
              <a:rPr lang="de-DE" altLang="de-DE" sz="2000">
                <a:latin typeface="Verdana" panose="020B0604030504040204" pitchFamily="34" charset="0"/>
              </a:rPr>
              <a:t> durch 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a)	Freunde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b)	Angehörigengruppe (VASK)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c)	Betreuende (Arzt, Sozialarbeiter, Gemeindeschwester)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d)	Klinik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400">
                <a:solidFill>
                  <a:schemeClr val="accent2"/>
                </a:solidFill>
                <a:latin typeface="Verdana" panose="020B0604030504040204" pitchFamily="34" charset="0"/>
              </a:rPr>
              <a:t>3. INNERE HALTUNG</a:t>
            </a:r>
            <a:endParaRPr lang="de-DE" altLang="de-DE" sz="2000"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a) Bejahen des Leidens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b)	neues Ziel: Begleiten statt Heilen</a:t>
            </a:r>
          </a:p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 sz="2000">
                <a:latin typeface="Verdana" panose="020B0604030504040204" pitchFamily="34" charset="0"/>
              </a:rPr>
              <a:t>c)	Hoffnung über Leiden und Tod hinaus.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B998466-0B4F-4425-8D79-AD79D2EC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57200"/>
            <a:ext cx="7132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>
                <a:solidFill>
                  <a:srgbClr val="333399"/>
                </a:solidFill>
              </a:rPr>
              <a:t>Hilfe für Angehörige</a:t>
            </a:r>
            <a:endParaRPr lang="de-DE" altLang="de-DE" b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BACD63-D2C2-4047-830C-F96DB222C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384E08-C1F9-49A6-B360-1B5605FEB4AE}" type="slidenum">
              <a:rPr lang="de-DE" altLang="de-DE"/>
              <a:pPr>
                <a:defRPr/>
              </a:pPr>
              <a:t>19</a:t>
            </a:fld>
            <a:endParaRPr lang="de-DE" altLang="de-D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9D14477-C7AD-47E1-98F5-00E840B92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609600"/>
            <a:ext cx="7632700" cy="2879725"/>
          </a:xfrm>
        </p:spPr>
        <p:txBody>
          <a:bodyPr/>
          <a:lstStyle/>
          <a:p>
            <a:pPr algn="r"/>
            <a:r>
              <a:rPr lang="de-CH" altLang="de-DE"/>
              <a:t>Gratis-Download Seminarheft</a:t>
            </a:r>
            <a:br>
              <a:rPr lang="de-CH" altLang="de-DE"/>
            </a:br>
            <a:br>
              <a:rPr lang="de-CH" altLang="de-DE"/>
            </a:br>
            <a:r>
              <a:rPr lang="de-CH" altLang="de-DE" sz="2400">
                <a:hlinkClick r:id="rId2"/>
              </a:rPr>
              <a:t>www.seminare-ps.net/ipad</a:t>
            </a:r>
            <a:br>
              <a:rPr lang="de-CH" altLang="de-DE"/>
            </a:br>
            <a:endParaRPr lang="de-DE" altLang="de-DE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0EBACF1-BBA8-4BD3-BD99-5DAC02519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0" y="4937125"/>
            <a:ext cx="7632700" cy="1016000"/>
          </a:xfrm>
        </p:spPr>
        <p:txBody>
          <a:bodyPr/>
          <a:lstStyle/>
          <a:p>
            <a:pPr algn="ctr">
              <a:buFontTx/>
              <a:buNone/>
            </a:pPr>
            <a:r>
              <a:rPr lang="de-CH" altLang="de-DE" sz="6000" i="1">
                <a:hlinkClick r:id="rId3"/>
              </a:rPr>
              <a:t>www.seminare-ps.net</a:t>
            </a:r>
            <a:r>
              <a:rPr lang="de-CH" altLang="de-DE" sz="6000" i="1"/>
              <a:t> </a:t>
            </a:r>
            <a:endParaRPr lang="de-DE" altLang="de-DE" sz="6000" i="1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D1B9E0C-2F0E-4A22-925F-A0FF82C8C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149725"/>
            <a:ext cx="7632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CH" altLang="de-DE" b="0">
                <a:solidFill>
                  <a:schemeClr val="tx2"/>
                </a:solidFill>
                <a:latin typeface="Times New Roman" panose="02020603050405020304" pitchFamily="18" charset="0"/>
              </a:rPr>
              <a:t>Weitere Präsentationen</a:t>
            </a:r>
            <a:endParaRPr lang="de-DE" altLang="de-DE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21C217-6145-4CFD-9FE5-C6975922F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0460">
            <a:off x="3152775" y="1725613"/>
            <a:ext cx="1947863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EE67AB-135D-4D00-BE08-C85658203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84BBAA-A1B7-408E-B8B3-C3F7F3E6DA6C}" type="slidenum">
              <a:rPr lang="de-DE" altLang="de-DE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7DBAE384-9E3F-4831-B637-A0D652F24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8850" y="1219200"/>
            <a:ext cx="7215188" cy="3886200"/>
          </a:xfrm>
          <a:noFill/>
        </p:spPr>
        <p:txBody>
          <a:bodyPr/>
          <a:lstStyle/>
          <a:p>
            <a:pPr algn="l"/>
            <a:r>
              <a:rPr lang="de-DE" altLang="de-DE" sz="3600" b="1">
                <a:solidFill>
                  <a:srgbClr val="990033"/>
                </a:solidFill>
                <a:latin typeface="Tahoma" panose="020B0604030504040204" pitchFamily="34" charset="0"/>
              </a:rPr>
              <a:t>Patienten sind Menschen. </a:t>
            </a:r>
            <a:br>
              <a:rPr lang="de-DE" altLang="de-DE" sz="3600" b="1">
                <a:solidFill>
                  <a:srgbClr val="990033"/>
                </a:solidFill>
                <a:latin typeface="Tahoma" panose="020B0604030504040204" pitchFamily="34" charset="0"/>
              </a:rPr>
            </a:br>
            <a:r>
              <a:rPr lang="de-DE" altLang="de-DE" sz="3600" b="1">
                <a:solidFill>
                  <a:srgbClr val="990033"/>
                </a:solidFill>
                <a:latin typeface="Tahoma" panose="020B0604030504040204" pitchFamily="34" charset="0"/>
              </a:rPr>
              <a:t>Die Krankheit ist Teil ihrer Biographie. Aber sie sind nicht nur Kranke. Sie haben ein Leben jenseits der Krankheit -- davor, danach, daneben.</a:t>
            </a:r>
            <a:endParaRPr lang="de-DE" altLang="de-DE" sz="3600">
              <a:latin typeface="Tahoma" panose="020B0604030504040204" pitchFamily="34" charset="0"/>
            </a:endParaRPr>
          </a:p>
        </p:txBody>
      </p:sp>
      <p:sp>
        <p:nvSpPr>
          <p:cNvPr id="6148" name="Rectangle 14">
            <a:extLst>
              <a:ext uri="{FF2B5EF4-FFF2-40B4-BE49-F238E27FC236}">
                <a16:creationId xmlns:a16="http://schemas.microsoft.com/office/drawing/2014/main" id="{9FC5C8AD-49F0-4915-9C49-7C0FC068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334000"/>
            <a:ext cx="4303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  <a:latin typeface="Verdana" panose="020B0604030504040204" pitchFamily="34" charset="0"/>
              </a:rPr>
              <a:t>Prof. Dr. Asmus Finzen, Basel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5092466-4F75-4E77-92C1-95095F122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E131CD-ED5B-4DD0-9D40-73FF8D7D39FB}" type="slidenum">
              <a:rPr lang="de-DE" altLang="de-DE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D0E0B4F1-5447-48CE-B411-4A008CEAD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1981200"/>
            <a:ext cx="7346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 b="0">
                <a:latin typeface="Verdana" panose="020B0604030504040204" pitchFamily="34" charset="0"/>
              </a:rPr>
              <a:t>1 Prozent der Bevölkerung erkrankt an einer Schizophrenie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de-DE" altLang="de-DE" sz="2400">
                <a:latin typeface="Verdana" panose="020B0604030504040204" pitchFamily="34" charset="0"/>
              </a:rPr>
              <a:t>Vererbungswahrscheinlichkeit:</a:t>
            </a:r>
            <a:endParaRPr lang="de-DE" altLang="de-DE" sz="2400" b="0">
              <a:latin typeface="Verdana" panose="020B0604030504040204" pitchFamily="34" charset="0"/>
            </a:endParaRP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 b="0">
                <a:latin typeface="Verdana" panose="020B0604030504040204" pitchFamily="34" charset="0"/>
              </a:rPr>
              <a:t>10 %, wenn 1 Elternteil schizophren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 b="0">
                <a:latin typeface="Verdana" panose="020B0604030504040204" pitchFamily="34" charset="0"/>
              </a:rPr>
              <a:t>40 %, wenn beide Eltern erkrankt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 b="0">
                <a:latin typeface="Verdana" panose="020B0604030504040204" pitchFamily="34" charset="0"/>
              </a:rPr>
              <a:t>10 %, wenn 1 Geschwister erkrankt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 b="0">
                <a:latin typeface="Verdana" panose="020B0604030504040204" pitchFamily="34" charset="0"/>
              </a:rPr>
              <a:t>50 %, wenn eineiiger Zwilling erkrankt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 b="0">
                <a:latin typeface="Verdana" panose="020B0604030504040204" pitchFamily="34" charset="0"/>
              </a:rPr>
              <a:t>  3 %, wenn ein Angehöriger 2. Grades 	     erkrankt</a:t>
            </a:r>
            <a:endParaRPr lang="de-DE" altLang="de-DE" sz="2400" b="0">
              <a:latin typeface="Times New Roman" panose="02020603050405020304" pitchFamily="18" charset="0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7183BE4D-E6B8-4C17-9F1F-1AE406981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457200"/>
            <a:ext cx="7297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>
                <a:solidFill>
                  <a:srgbClr val="990033"/>
                </a:solidFill>
              </a:rPr>
              <a:t>Einige Zahlen</a:t>
            </a:r>
            <a:endParaRPr lang="de-DE" altLang="de-DE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40CAF0FD-F97A-43C0-8E33-78E56BBEC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BA120D-4BFD-4B65-83E6-BD10D6FAFD88}" type="slidenum">
              <a:rPr lang="de-DE" altLang="de-DE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1AD5A31-CE17-4106-B0BC-380EE83AD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24000"/>
            <a:ext cx="75120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de-DE" altLang="de-DE" sz="2400">
                <a:latin typeface="Verdana" panose="020B0604030504040204" pitchFamily="34" charset="0"/>
              </a:rPr>
              <a:t>Für eine genetische Ursache sprechen: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Vererbungszahlen in der Familie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Befunde der genetischen Forschung: speziell Chromosom 8 und 13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400">
                <a:latin typeface="Verdana" panose="020B0604030504040204" pitchFamily="34" charset="0"/>
              </a:rPr>
              <a:t>ABER: Die Genetik erklärt nur die „Vulnerabilität“. Dazu kommen aber noch andere Belastungen, die schliesslich zu einem ersten Schub führen.</a:t>
            </a: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E0EEE8C9-F158-4ECB-AF45-2A87E4424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57200"/>
            <a:ext cx="7875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de-DE" altLang="de-DE">
                <a:solidFill>
                  <a:srgbClr val="990033"/>
                </a:solidFill>
              </a:rPr>
              <a:t>Genetik der Schizophrenie</a:t>
            </a:r>
            <a:endParaRPr lang="de-DE" altLang="de-DE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5869D83D-6004-4CC3-9134-F7E99523F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2300F8-7CCF-47CB-99A3-C8656CC1387D}" type="slidenum">
              <a:rPr lang="de-DE" altLang="de-DE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9ED572A1-E60D-4E9A-A672-F4B20937D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57200"/>
            <a:ext cx="7875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de-DE" altLang="de-DE"/>
              <a:t>Gemeinsame Symptome</a:t>
            </a:r>
            <a:br>
              <a:rPr lang="de-DE" altLang="de-DE"/>
            </a:br>
            <a:r>
              <a:rPr lang="de-DE" altLang="de-DE"/>
              <a:t>in diversen Kulturen</a:t>
            </a:r>
            <a:endParaRPr lang="de-DE" altLang="de-DE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5BE9B4AB-64C6-4833-B115-21930EEF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981200"/>
            <a:ext cx="3714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Mangelnde Einsicht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Misstrauen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Verfolgungswahn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Beziehungsideen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Mangelnde Zusammenarbeit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Inadäquate Beschreibung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Wahn-bezogene Stimmung</a:t>
            </a:r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de-DE" altLang="de-DE" sz="2000">
                <a:latin typeface="Verdana" panose="020B0604030504040204" pitchFamily="34" charset="0"/>
              </a:rPr>
              <a:t>Flacher Affekt</a:t>
            </a:r>
          </a:p>
        </p:txBody>
      </p:sp>
      <p:pic>
        <p:nvPicPr>
          <p:cNvPr id="12293" name="Picture 7">
            <a:extLst>
              <a:ext uri="{FF2B5EF4-FFF2-40B4-BE49-F238E27FC236}">
                <a16:creationId xmlns:a16="http://schemas.microsoft.com/office/drawing/2014/main" id="{224D8789-A4CE-43C6-9A41-ECD3F16F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05000"/>
            <a:ext cx="37592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B4F936CF-2C09-4AE1-A9CF-39D22B4AB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8B1F08-43CD-4E72-868F-C6A82F542FBB}" type="slidenum">
              <a:rPr lang="de-DE" altLang="de-DE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C6EC5116-A7D1-47B0-9C60-13732A498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685800"/>
            <a:ext cx="6356350" cy="304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/>
              <a:t>1. Störungen des Denkens</a:t>
            </a:r>
            <a:br>
              <a:rPr lang="de-DE" altLang="de-DE"/>
            </a:br>
            <a:br>
              <a:rPr lang="de-DE" altLang="de-DE"/>
            </a:br>
            <a:r>
              <a:rPr lang="de-DE" altLang="de-DE"/>
              <a:t>2. Störungen des Gefühls</a:t>
            </a:r>
            <a:br>
              <a:rPr lang="de-DE" altLang="de-DE"/>
            </a:br>
            <a:br>
              <a:rPr lang="de-DE" altLang="de-DE"/>
            </a:br>
            <a:r>
              <a:rPr lang="de-DE" altLang="de-DE"/>
              <a:t>3. Ich-Störungen</a:t>
            </a:r>
            <a:endParaRPr lang="de-DE" altLang="de-DE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6431EEBD-AFC3-4573-ABFB-7CB8BCAD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733800"/>
            <a:ext cx="6356350" cy="2667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de-DE" altLang="de-DE">
                <a:solidFill>
                  <a:srgbClr val="006666"/>
                </a:solidFill>
              </a:rPr>
              <a:t>Zusätzliche Merkmale:</a:t>
            </a:r>
            <a:br>
              <a:rPr lang="de-DE" altLang="de-DE">
                <a:solidFill>
                  <a:srgbClr val="006666"/>
                </a:solidFill>
              </a:rPr>
            </a:br>
            <a:r>
              <a:rPr lang="de-DE" altLang="de-DE">
                <a:solidFill>
                  <a:srgbClr val="006666"/>
                </a:solidFill>
              </a:rPr>
              <a:t>- Wahn</a:t>
            </a:r>
            <a:br>
              <a:rPr lang="de-DE" altLang="de-DE">
                <a:solidFill>
                  <a:srgbClr val="006666"/>
                </a:solidFill>
              </a:rPr>
            </a:br>
            <a:r>
              <a:rPr lang="de-DE" altLang="de-DE">
                <a:solidFill>
                  <a:srgbClr val="006666"/>
                </a:solidFill>
              </a:rPr>
              <a:t>- Halluzinationen</a:t>
            </a:r>
            <a:br>
              <a:rPr lang="de-DE" altLang="de-DE">
                <a:solidFill>
                  <a:srgbClr val="006666"/>
                </a:solidFill>
              </a:rPr>
            </a:br>
            <a:r>
              <a:rPr lang="de-DE" altLang="de-DE">
                <a:solidFill>
                  <a:srgbClr val="006666"/>
                </a:solidFill>
              </a:rPr>
              <a:t>- Motorik / Antrieb</a:t>
            </a:r>
            <a:endParaRPr lang="de-DE" altLang="de-DE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2">
            <a:extLst>
              <a:ext uri="{FF2B5EF4-FFF2-40B4-BE49-F238E27FC236}">
                <a16:creationId xmlns:a16="http://schemas.microsoft.com/office/drawing/2014/main" id="{B437093B-F4A1-4780-AF62-E62D6DE4D0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A837AE-78CD-4322-A5C0-C5449503A898}" type="slidenum">
              <a:rPr lang="de-DE" altLang="de-DE"/>
              <a:pPr>
                <a:defRPr/>
              </a:pPr>
              <a:t>7</a:t>
            </a:fld>
            <a:endParaRPr lang="de-DE" altLang="de-DE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009FFB9-F208-4014-ABF0-CB64E4D3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13715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3">
            <a:extLst>
              <a:ext uri="{FF2B5EF4-FFF2-40B4-BE49-F238E27FC236}">
                <a16:creationId xmlns:a16="http://schemas.microsoft.com/office/drawing/2014/main" id="{06D18AFC-462D-4F26-ABD8-8E441508BB04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819400"/>
            <a:ext cx="1143000" cy="609600"/>
            <a:chOff x="2640" y="1824"/>
            <a:chExt cx="816" cy="432"/>
          </a:xfrm>
        </p:grpSpPr>
        <p:sp>
          <p:nvSpPr>
            <p:cNvPr id="16394" name="Oval 4">
              <a:extLst>
                <a:ext uri="{FF2B5EF4-FFF2-40B4-BE49-F238E27FC236}">
                  <a16:creationId xmlns:a16="http://schemas.microsoft.com/office/drawing/2014/main" id="{DC9A2C57-55BB-4AFB-B652-3006E2A6B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" y="2043"/>
              <a:ext cx="435" cy="213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395" name="Oval 5">
              <a:extLst>
                <a:ext uri="{FF2B5EF4-FFF2-40B4-BE49-F238E27FC236}">
                  <a16:creationId xmlns:a16="http://schemas.microsoft.com/office/drawing/2014/main" id="{4A98E1B7-C89F-402A-9393-7F0475AA2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000"/>
              <a:ext cx="395" cy="204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396" name="Oval 6">
              <a:extLst>
                <a:ext uri="{FF2B5EF4-FFF2-40B4-BE49-F238E27FC236}">
                  <a16:creationId xmlns:a16="http://schemas.microsoft.com/office/drawing/2014/main" id="{EE88E236-18B6-47D9-A134-759213AB7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016"/>
              <a:ext cx="305" cy="155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397" name="Oval 7">
              <a:extLst>
                <a:ext uri="{FF2B5EF4-FFF2-40B4-BE49-F238E27FC236}">
                  <a16:creationId xmlns:a16="http://schemas.microsoft.com/office/drawing/2014/main" id="{61600A96-732C-47E9-802A-12666409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1957"/>
              <a:ext cx="305" cy="155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398" name="Oval 8">
              <a:extLst>
                <a:ext uri="{FF2B5EF4-FFF2-40B4-BE49-F238E27FC236}">
                  <a16:creationId xmlns:a16="http://schemas.microsoft.com/office/drawing/2014/main" id="{83A9BD8A-D60F-4633-96C6-702E04C61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920"/>
              <a:ext cx="277" cy="123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399" name="Oval 9">
              <a:extLst>
                <a:ext uri="{FF2B5EF4-FFF2-40B4-BE49-F238E27FC236}">
                  <a16:creationId xmlns:a16="http://schemas.microsoft.com/office/drawing/2014/main" id="{54347CC6-D82A-4296-8275-3FE672B7A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872"/>
              <a:ext cx="229" cy="123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9pPr>
            </a:lstStyle>
            <a:p>
              <a:endParaRPr lang="en-US" altLang="de-DE"/>
            </a:p>
          </p:txBody>
        </p:sp>
        <p:sp>
          <p:nvSpPr>
            <p:cNvPr id="16400" name="Oval 10">
              <a:extLst>
                <a:ext uri="{FF2B5EF4-FFF2-40B4-BE49-F238E27FC236}">
                  <a16:creationId xmlns:a16="http://schemas.microsoft.com/office/drawing/2014/main" id="{46DCC1DD-FC68-41F3-B6EF-223EA9C02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824"/>
              <a:ext cx="229" cy="123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76762F"/>
                </a:gs>
              </a:gsLst>
              <a:lin ang="2700000" scaled="1"/>
            </a:gra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FrizQuadrata BT" pitchFamily="34" charset="0"/>
                </a:defRPr>
              </a:lvl9pPr>
            </a:lstStyle>
            <a:p>
              <a:endParaRPr lang="en-US" altLang="de-DE"/>
            </a:p>
          </p:txBody>
        </p:sp>
      </p:grpSp>
      <p:sp>
        <p:nvSpPr>
          <p:cNvPr id="16389" name="AutoShape 11">
            <a:extLst>
              <a:ext uri="{FF2B5EF4-FFF2-40B4-BE49-F238E27FC236}">
                <a16:creationId xmlns:a16="http://schemas.microsoft.com/office/drawing/2014/main" id="{19EB113D-CAF6-4D89-9DDB-E234C74A1F9D}"/>
              </a:ext>
            </a:extLst>
          </p:cNvPr>
          <p:cNvSpPr>
            <a:spLocks/>
          </p:cNvSpPr>
          <p:nvPr/>
        </p:nvSpPr>
        <p:spPr bwMode="auto">
          <a:xfrm>
            <a:off x="8077200" y="4191000"/>
            <a:ext cx="1524000" cy="600075"/>
          </a:xfrm>
          <a:prstGeom prst="borderCallout1">
            <a:avLst>
              <a:gd name="adj1" fmla="val 19046"/>
              <a:gd name="adj2" fmla="val -5000"/>
              <a:gd name="adj3" fmla="val -306880"/>
              <a:gd name="adj4" fmla="val -173750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tx2"/>
                </a:solidFill>
                <a:latin typeface="Tahoma" panose="020B0604030504040204" pitchFamily="34" charset="0"/>
              </a:rPr>
              <a:t>Limbisches System</a:t>
            </a:r>
            <a:endParaRPr lang="de-DE" altLang="de-DE" sz="1600" b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6390" name="AutoShape 12">
            <a:extLst>
              <a:ext uri="{FF2B5EF4-FFF2-40B4-BE49-F238E27FC236}">
                <a16:creationId xmlns:a16="http://schemas.microsoft.com/office/drawing/2014/main" id="{386E6D31-0AB1-4254-A144-14F67D29F98D}"/>
              </a:ext>
            </a:extLst>
          </p:cNvPr>
          <p:cNvSpPr>
            <a:spLocks/>
          </p:cNvSpPr>
          <p:nvPr/>
        </p:nvSpPr>
        <p:spPr bwMode="auto">
          <a:xfrm>
            <a:off x="7620000" y="990600"/>
            <a:ext cx="1295400" cy="355600"/>
          </a:xfrm>
          <a:prstGeom prst="borderCallout1">
            <a:avLst>
              <a:gd name="adj1" fmla="val 25000"/>
              <a:gd name="adj2" fmla="val -5884"/>
              <a:gd name="adj3" fmla="val 211806"/>
              <a:gd name="adj4" fmla="val -53921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tx2"/>
                </a:solidFill>
                <a:latin typeface="Tahoma" panose="020B0604030504040204" pitchFamily="34" charset="0"/>
              </a:rPr>
              <a:t>Stirnhirn</a:t>
            </a:r>
          </a:p>
        </p:txBody>
      </p:sp>
      <p:sp>
        <p:nvSpPr>
          <p:cNvPr id="16391" name="AutoShape 13">
            <a:extLst>
              <a:ext uri="{FF2B5EF4-FFF2-40B4-BE49-F238E27FC236}">
                <a16:creationId xmlns:a16="http://schemas.microsoft.com/office/drawing/2014/main" id="{766F1CA2-6B60-4237-8617-F6E18FA81E6A}"/>
              </a:ext>
            </a:extLst>
          </p:cNvPr>
          <p:cNvSpPr>
            <a:spLocks/>
          </p:cNvSpPr>
          <p:nvPr/>
        </p:nvSpPr>
        <p:spPr bwMode="auto">
          <a:xfrm>
            <a:off x="1676400" y="4114800"/>
            <a:ext cx="1600200" cy="600075"/>
          </a:xfrm>
          <a:prstGeom prst="borderCallout1">
            <a:avLst>
              <a:gd name="adj1" fmla="val 21431"/>
              <a:gd name="adj2" fmla="val 104764"/>
              <a:gd name="adj3" fmla="val -262796"/>
              <a:gd name="adj4" fmla="val 11547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tx2"/>
                </a:solidFill>
                <a:latin typeface="Tahoma" panose="020B0604030504040204" pitchFamily="34" charset="0"/>
              </a:rPr>
              <a:t>Sensorische Bereiche</a:t>
            </a:r>
            <a:endParaRPr lang="de-DE" altLang="de-DE" sz="1600" b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6392" name="AutoShape 14">
            <a:extLst>
              <a:ext uri="{FF2B5EF4-FFF2-40B4-BE49-F238E27FC236}">
                <a16:creationId xmlns:a16="http://schemas.microsoft.com/office/drawing/2014/main" id="{632F4044-3150-49DD-AC0A-9C5966552E00}"/>
              </a:ext>
            </a:extLst>
          </p:cNvPr>
          <p:cNvSpPr>
            <a:spLocks/>
          </p:cNvSpPr>
          <p:nvPr/>
        </p:nvSpPr>
        <p:spPr bwMode="auto">
          <a:xfrm>
            <a:off x="6172200" y="4953000"/>
            <a:ext cx="2133600" cy="355600"/>
          </a:xfrm>
          <a:prstGeom prst="borderCallout1">
            <a:avLst>
              <a:gd name="adj1" fmla="val 27481"/>
              <a:gd name="adj2" fmla="val -3569"/>
              <a:gd name="adj3" fmla="val -293130"/>
              <a:gd name="adj4" fmla="val -48213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tx2"/>
                </a:solidFill>
                <a:latin typeface="Tahoma" panose="020B0604030504040204" pitchFamily="34" charset="0"/>
              </a:rPr>
              <a:t>Hirnstamm</a:t>
            </a:r>
            <a:endParaRPr lang="de-DE" altLang="de-DE" sz="1600" b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6393" name="Rectangle 15">
            <a:extLst>
              <a:ext uri="{FF2B5EF4-FFF2-40B4-BE49-F238E27FC236}">
                <a16:creationId xmlns:a16="http://schemas.microsoft.com/office/drawing/2014/main" id="{445D9ECC-EC32-48B8-A43D-3934E073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6035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altLang="de-DE">
                <a:solidFill>
                  <a:srgbClr val="333399"/>
                </a:solidFill>
                <a:latin typeface="Tahoma" panose="020B0604030504040204" pitchFamily="34" charset="0"/>
              </a:rPr>
              <a:t>Das Gehirn</a:t>
            </a:r>
            <a:endParaRPr lang="de-DE" altLang="de-DE" b="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BF6C9043-D9D0-45C8-BEF2-3F591D18A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A692B6-247C-455B-8579-D7EB3E821BF7}" type="slidenum">
              <a:rPr lang="de-DE" altLang="de-DE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892D3B6F-5120-4FE0-9662-49D3F087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57200"/>
            <a:ext cx="7875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pPr algn="ctr"/>
            <a:r>
              <a:rPr lang="de-DE" altLang="de-DE" sz="4000">
                <a:solidFill>
                  <a:srgbClr val="990033"/>
                </a:solidFill>
              </a:rPr>
              <a:t>Dopaminbahnen im Gehirn</a:t>
            </a:r>
            <a:endParaRPr lang="de-DE" altLang="de-DE" sz="44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D4E27123-59F7-483B-8AEE-9119FC6A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546225"/>
            <a:ext cx="6521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E3C7DAA2-5959-4B2B-8242-B28E63E89D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F8FEF9-B922-49E7-8931-9F153A68B85F}" type="slidenum">
              <a:rPr lang="de-DE" altLang="de-DE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F027947-4398-492C-9C40-D0D7B36DF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1828800"/>
            <a:ext cx="7016750" cy="441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endParaRPr lang="de-CH" altLang="de-DE" sz="2000" b="0">
              <a:latin typeface="Verdana" panose="020B060403050404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9D52882-2663-4299-9027-802B2BBD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457200"/>
            <a:ext cx="7132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FrizQuadrata BT" pitchFamily="34" charset="0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FrizQuadrata BT" pitchFamily="34" charset="0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FrizQuadrata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izQuadrata BT" pitchFamily="34" charset="0"/>
              </a:defRPr>
            </a:lvl9pPr>
          </a:lstStyle>
          <a:p>
            <a:r>
              <a:rPr lang="de-DE" altLang="de-DE" sz="4000">
                <a:solidFill>
                  <a:srgbClr val="333399"/>
                </a:solidFill>
              </a:rPr>
              <a:t>Ein Computermodell</a:t>
            </a:r>
            <a:endParaRPr lang="de-DE" altLang="de-DE" sz="4400" b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FF72A5D5-A181-4E16-ACAD-2AD982B3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81200"/>
            <a:ext cx="6604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3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FrizQuadrata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3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FrizQuadrata B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A4-Papier (210 x 297 mm)</PresentationFormat>
  <Paragraphs>151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AGaramond</vt:lpstr>
      <vt:lpstr>Arial</vt:lpstr>
      <vt:lpstr>Calibri</vt:lpstr>
      <vt:lpstr>FrizQuadrata BT</vt:lpstr>
      <vt:lpstr>Tahoma</vt:lpstr>
      <vt:lpstr>Times New Roman</vt:lpstr>
      <vt:lpstr>Verdana</vt:lpstr>
      <vt:lpstr>Wingdings</vt:lpstr>
      <vt:lpstr>Standarddesign</vt:lpstr>
      <vt:lpstr>PowerPoint-Präsentation</vt:lpstr>
      <vt:lpstr>Patienten sind Menschen.  Die Krankheit ist Teil ihrer Biographie. Aber sie sind nicht nur Kranke. Sie haben ein Leben jenseits der Krankheit -- davor, danach, daneben.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Gratis-Download Seminarheft  www.seminare-ps.net/ipad </vt:lpstr>
    </vt:vector>
  </TitlesOfParts>
  <Company>Klinik Sonnenhalde</Company>
  <LinksUpToDate>false</LinksUpToDate>
  <SharedDoc>false</SharedDoc>
  <HyperlinkBase>www.sonnenhalde.ch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Schizophrenie-Vortrag</dc:title>
  <dc:creator>Dr. Samuel Pfeifer</dc:creator>
  <cp:lastModifiedBy>Samuel Pfeifer</cp:lastModifiedBy>
  <cp:revision>50</cp:revision>
  <cp:lastPrinted>2001-12-28T16:27:55Z</cp:lastPrinted>
  <dcterms:created xsi:type="dcterms:W3CDTF">1998-10-09T15:21:38Z</dcterms:created>
  <dcterms:modified xsi:type="dcterms:W3CDTF">2021-01-15T20:25:27Z</dcterms:modified>
</cp:coreProperties>
</file>