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259" r:id="rId2"/>
    <p:sldId id="260" r:id="rId3"/>
    <p:sldId id="261" r:id="rId4"/>
    <p:sldId id="276" r:id="rId5"/>
    <p:sldId id="284" r:id="rId6"/>
    <p:sldId id="277" r:id="rId7"/>
    <p:sldId id="278" r:id="rId8"/>
    <p:sldId id="282" r:id="rId9"/>
    <p:sldId id="279" r:id="rId10"/>
    <p:sldId id="262" r:id="rId11"/>
    <p:sldId id="263" r:id="rId12"/>
    <p:sldId id="264" r:id="rId13"/>
    <p:sldId id="285" r:id="rId14"/>
    <p:sldId id="265" r:id="rId15"/>
    <p:sldId id="266" r:id="rId16"/>
    <p:sldId id="267" r:id="rId17"/>
    <p:sldId id="268" r:id="rId18"/>
    <p:sldId id="269" r:id="rId19"/>
    <p:sldId id="270" r:id="rId20"/>
    <p:sldId id="271" r:id="rId21"/>
    <p:sldId id="272" r:id="rId22"/>
    <p:sldId id="273" r:id="rId23"/>
    <p:sldId id="280" r:id="rId24"/>
    <p:sldId id="257" r:id="rId25"/>
    <p:sldId id="275" r:id="rId26"/>
    <p:sldId id="286" r:id="rId27"/>
  </p:sldIdLst>
  <p:sldSz cx="104394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6944" autoAdjust="0"/>
  </p:normalViewPr>
  <p:slideViewPr>
    <p:cSldViewPr snapToGrid="0">
      <p:cViewPr varScale="1">
        <p:scale>
          <a:sx n="75" d="100"/>
          <a:sy n="75" d="100"/>
        </p:scale>
        <p:origin x="147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CH"/>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60BE58-931C-4578-89A7-705A76E1E36C}" type="datetimeFigureOut">
              <a:rPr lang="de-CH" smtClean="0"/>
              <a:t>28.03.2017</a:t>
            </a:fld>
            <a:endParaRPr lang="de-CH"/>
          </a:p>
        </p:txBody>
      </p:sp>
      <p:sp>
        <p:nvSpPr>
          <p:cNvPr id="4" name="Folienbildplatzhalter 3"/>
          <p:cNvSpPr>
            <a:spLocks noGrp="1" noRot="1" noChangeAspect="1"/>
          </p:cNvSpPr>
          <p:nvPr>
            <p:ph type="sldImg" idx="2"/>
          </p:nvPr>
        </p:nvSpPr>
        <p:spPr>
          <a:xfrm>
            <a:off x="1079500" y="1143000"/>
            <a:ext cx="4699000" cy="3086100"/>
          </a:xfrm>
          <a:prstGeom prst="rect">
            <a:avLst/>
          </a:prstGeom>
          <a:noFill/>
          <a:ln w="12700">
            <a:solidFill>
              <a:prstClr val="black"/>
            </a:solidFill>
          </a:ln>
        </p:spPr>
        <p:txBody>
          <a:bodyPr vert="horz" lIns="91440" tIns="45720" rIns="91440" bIns="45720" rtlCol="0" anchor="ctr"/>
          <a:lstStyle/>
          <a:p>
            <a:endParaRPr lang="de-CH"/>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CH"/>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5A535D-A1E3-433D-9EBC-884D22233320}" type="slidenum">
              <a:rPr lang="de-CH" smtClean="0"/>
              <a:t>‹Nr.›</a:t>
            </a:fld>
            <a:endParaRPr lang="de-CH"/>
          </a:p>
        </p:txBody>
      </p:sp>
    </p:spTree>
    <p:extLst>
      <p:ext uri="{BB962C8B-B14F-4D97-AF65-F5344CB8AC3E}">
        <p14:creationId xmlns:p14="http://schemas.microsoft.com/office/powerpoint/2010/main" val="39955242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de.wikipedia.org/wiki/Bewusstsein"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s://de.wikipedia.org/wiki/Holotropes_Atmen#cite_note-SG-1"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nSpc>
                <a:spcPct val="120000"/>
              </a:lnSpc>
            </a:pPr>
            <a:r>
              <a:rPr lang="de-CH" dirty="0"/>
              <a:t>Das Individuum verfügt potentiell über unerhörte Möglichkeiten, um sich selbst zu begreifen und sich zum Positiven hin zu verändern</a:t>
            </a:r>
          </a:p>
          <a:p>
            <a:r>
              <a:rPr lang="de-CH" dirty="0"/>
              <a:t>Der Mensch ist mehr als die Summe seiner Teile</a:t>
            </a:r>
          </a:p>
          <a:p>
            <a:r>
              <a:rPr lang="de-CH" dirty="0"/>
              <a:t>Der Mensch lebt in zwischenmenschlichen Beziehungen</a:t>
            </a:r>
          </a:p>
          <a:p>
            <a:r>
              <a:rPr lang="de-CH" dirty="0"/>
              <a:t>Der Mensch lebt bewusst und kann seine Wahrnehmungen schärfen</a:t>
            </a:r>
          </a:p>
          <a:p>
            <a:r>
              <a:rPr lang="de-CH" dirty="0"/>
              <a:t>Der Mensch kann entscheiden</a:t>
            </a:r>
          </a:p>
          <a:p>
            <a:r>
              <a:rPr lang="de-CH" dirty="0"/>
              <a:t>Der Mensch ist intentional</a:t>
            </a:r>
          </a:p>
          <a:p>
            <a:endParaRPr lang="de-CH" dirty="0"/>
          </a:p>
          <a:p>
            <a:endParaRPr lang="de-CH" dirty="0"/>
          </a:p>
          <a:p>
            <a:endParaRPr lang="de-CH" dirty="0"/>
          </a:p>
        </p:txBody>
      </p:sp>
      <p:sp>
        <p:nvSpPr>
          <p:cNvPr id="4" name="Foliennummernplatzhalter 3"/>
          <p:cNvSpPr>
            <a:spLocks noGrp="1"/>
          </p:cNvSpPr>
          <p:nvPr>
            <p:ph type="sldNum" sz="quarter" idx="10"/>
          </p:nvPr>
        </p:nvSpPr>
        <p:spPr/>
        <p:txBody>
          <a:bodyPr/>
          <a:lstStyle/>
          <a:p>
            <a:fld id="{D35A535D-A1E3-433D-9EBC-884D22233320}" type="slidenum">
              <a:rPr lang="de-CH" smtClean="0"/>
              <a:t>10</a:t>
            </a:fld>
            <a:endParaRPr lang="de-CH"/>
          </a:p>
        </p:txBody>
      </p:sp>
    </p:spTree>
    <p:extLst>
      <p:ext uri="{BB962C8B-B14F-4D97-AF65-F5344CB8AC3E}">
        <p14:creationId xmlns:p14="http://schemas.microsoft.com/office/powerpoint/2010/main" val="8053032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in Erfahrungsbereiche eintreten kann, die dem </a:t>
            </a:r>
            <a:r>
              <a:rPr lang="de-CH" dirty="0">
                <a:hlinkClick r:id="rId3" tooltip="Bewusstsein"/>
              </a:rPr>
              <a:t>Bewusstsein</a:t>
            </a:r>
            <a:r>
              <a:rPr lang="de-CH" dirty="0"/>
              <a:t> im Allgemeinen nicht zugänglich sind (</a:t>
            </a:r>
            <a:r>
              <a:rPr lang="de-CH" dirty="0" err="1"/>
              <a:t>engl</a:t>
            </a:r>
            <a:r>
              <a:rPr lang="de-CH" dirty="0"/>
              <a:t>: </a:t>
            </a:r>
            <a:r>
              <a:rPr lang="de-CH" i="1" dirty="0" err="1"/>
              <a:t>nonordinary</a:t>
            </a:r>
            <a:r>
              <a:rPr lang="de-CH" i="1" dirty="0"/>
              <a:t> </a:t>
            </a:r>
            <a:r>
              <a:rPr lang="de-CH" i="1" dirty="0" err="1"/>
              <a:t>states</a:t>
            </a:r>
            <a:r>
              <a:rPr lang="de-CH" i="1" dirty="0"/>
              <a:t> </a:t>
            </a:r>
            <a:r>
              <a:rPr lang="de-CH" i="1" dirty="0" err="1"/>
              <a:t>of</a:t>
            </a:r>
            <a:r>
              <a:rPr lang="de-CH" i="1" dirty="0"/>
              <a:t> </a:t>
            </a:r>
            <a:r>
              <a:rPr lang="de-CH" i="1" dirty="0" err="1"/>
              <a:t>consciousness</a:t>
            </a:r>
            <a:r>
              <a:rPr lang="de-CH" dirty="0"/>
              <a:t>).</a:t>
            </a:r>
            <a:r>
              <a:rPr lang="de-CH" baseline="30000" dirty="0">
                <a:hlinkClick r:id="rId4"/>
              </a:rPr>
              <a:t>[1]</a:t>
            </a:r>
            <a:r>
              <a:rPr lang="de-CH" dirty="0"/>
              <a:t> Das Ziel dieser Technik ist die Bearbeitung und Integration bislang unzureichend integrierter Persönlichkeitsanteile und eine „</a:t>
            </a:r>
            <a:r>
              <a:rPr lang="de-CH" dirty="0" err="1"/>
              <a:t>Hinbewegung</a:t>
            </a:r>
            <a:r>
              <a:rPr lang="de-CH" dirty="0"/>
              <a:t> auf Ganzheit“,</a:t>
            </a:r>
          </a:p>
        </p:txBody>
      </p:sp>
      <p:sp>
        <p:nvSpPr>
          <p:cNvPr id="4" name="Foliennummernplatzhalter 3"/>
          <p:cNvSpPr>
            <a:spLocks noGrp="1"/>
          </p:cNvSpPr>
          <p:nvPr>
            <p:ph type="sldNum" sz="quarter" idx="10"/>
          </p:nvPr>
        </p:nvSpPr>
        <p:spPr/>
        <p:txBody>
          <a:bodyPr/>
          <a:lstStyle/>
          <a:p>
            <a:fld id="{D35A535D-A1E3-433D-9EBC-884D22233320}" type="slidenum">
              <a:rPr lang="de-CH" smtClean="0"/>
              <a:t>17</a:t>
            </a:fld>
            <a:endParaRPr lang="de-CH"/>
          </a:p>
        </p:txBody>
      </p:sp>
    </p:spTree>
    <p:extLst>
      <p:ext uri="{BB962C8B-B14F-4D97-AF65-F5344CB8AC3E}">
        <p14:creationId xmlns:p14="http://schemas.microsoft.com/office/powerpoint/2010/main" val="28091656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Roberto </a:t>
            </a:r>
            <a:r>
              <a:rPr lang="de-CH" dirty="0" err="1"/>
              <a:t>Assagioli</a:t>
            </a:r>
            <a:r>
              <a:rPr lang="de-CH" dirty="0"/>
              <a:t>: Handbuch der Psychosynthese - Grundlagen, Methoden und Techniken. Nawo, Rümlang/Zürich 2004 ISBN 3-9522591-0-1</a:t>
            </a:r>
          </a:p>
          <a:p>
            <a:r>
              <a:rPr lang="de-CH" dirty="0"/>
              <a:t>    Roberto </a:t>
            </a:r>
            <a:r>
              <a:rPr lang="de-CH" dirty="0" err="1"/>
              <a:t>Assagioli</a:t>
            </a:r>
            <a:r>
              <a:rPr lang="de-CH" dirty="0"/>
              <a:t>: Psychosynthese und transpersonale Entwicklung. </a:t>
            </a:r>
            <a:r>
              <a:rPr lang="de-CH" dirty="0" err="1"/>
              <a:t>Junfermann</a:t>
            </a:r>
            <a:r>
              <a:rPr lang="de-CH" dirty="0"/>
              <a:t>, Paderborn 1992, ISBN 3-87387-067-3 vergriffen</a:t>
            </a:r>
          </a:p>
          <a:p>
            <a:r>
              <a:rPr lang="de-CH" dirty="0"/>
              <a:t>    </a:t>
            </a:r>
          </a:p>
          <a:p>
            <a:r>
              <a:rPr lang="de-CH" dirty="0"/>
              <a:t>Literatur über die Psychosynthese</a:t>
            </a:r>
          </a:p>
          <a:p>
            <a:endParaRPr lang="de-CH" dirty="0"/>
          </a:p>
          <a:p>
            <a:r>
              <a:rPr lang="de-CH" dirty="0"/>
              <a:t>    Piero </a:t>
            </a:r>
            <a:r>
              <a:rPr lang="de-CH" dirty="0" err="1"/>
              <a:t>Ferrucci</a:t>
            </a:r>
            <a:r>
              <a:rPr lang="de-CH" dirty="0"/>
              <a:t>: Werde was du bist. Selbstverwirklichung durch Psychosynthese. Rowohlt, Reinbek bei Hamburg 2001, ISBN 3-499-26338-6 (Neuausgabe)</a:t>
            </a:r>
          </a:p>
          <a:p>
            <a:r>
              <a:rPr lang="de-CH" dirty="0"/>
              <a:t>    Sascha </a:t>
            </a:r>
            <a:r>
              <a:rPr lang="de-CH" dirty="0" err="1"/>
              <a:t>Dönges</a:t>
            </a:r>
            <a:r>
              <a:rPr lang="de-CH" dirty="0"/>
              <a:t>, Catherine Brunner-</a:t>
            </a:r>
            <a:r>
              <a:rPr lang="de-CH" dirty="0" err="1"/>
              <a:t>Dubey</a:t>
            </a:r>
            <a:r>
              <a:rPr lang="de-CH" dirty="0"/>
              <a:t>: Psychosynthese für die Praxis. Kösel-Verlag, München 2005, ISBN 3-466-30679-5</a:t>
            </a:r>
          </a:p>
          <a:p>
            <a:r>
              <a:rPr lang="de-CH" dirty="0"/>
              <a:t>    Paola </a:t>
            </a:r>
            <a:r>
              <a:rPr lang="de-CH" dirty="0" err="1"/>
              <a:t>Giovetti</a:t>
            </a:r>
            <a:r>
              <a:rPr lang="de-CH" dirty="0"/>
              <a:t>: “Roberto </a:t>
            </a:r>
            <a:r>
              <a:rPr lang="de-CH" dirty="0" err="1"/>
              <a:t>Assagioli</a:t>
            </a:r>
            <a:r>
              <a:rPr lang="de-CH" dirty="0"/>
              <a:t> Leben und Werk des Begründers der Psychosynthese”, Nawo, Rümlang/Zürich 2007 ISBN 978-3-9522591-2-2</a:t>
            </a:r>
          </a:p>
          <a:p>
            <a:r>
              <a:rPr lang="de-CH" dirty="0"/>
              <a:t>    Ulla Pfluger-</a:t>
            </a:r>
            <a:r>
              <a:rPr lang="de-CH" dirty="0" err="1"/>
              <a:t>Heist</a:t>
            </a:r>
            <a:r>
              <a:rPr lang="de-CH" dirty="0"/>
              <a:t>: “ In der Seele liegt die Kraft”, Nawo, Rümlang/Zürich 2007 ISBN 978-3-9522591-4-6, 2. Auflage</a:t>
            </a:r>
          </a:p>
          <a:p>
            <a:r>
              <a:rPr lang="de-CH" dirty="0"/>
              <a:t>    Ulla Pfluger-</a:t>
            </a:r>
            <a:r>
              <a:rPr lang="de-CH" dirty="0" err="1"/>
              <a:t>Heist</a:t>
            </a:r>
            <a:r>
              <a:rPr lang="de-CH" dirty="0"/>
              <a:t>: </a:t>
            </a:r>
            <a:r>
              <a:rPr lang="de-CH" dirty="0" err="1"/>
              <a:t>Wilber</a:t>
            </a:r>
            <a:r>
              <a:rPr lang="de-CH" dirty="0"/>
              <a:t> </a:t>
            </a:r>
            <a:r>
              <a:rPr lang="de-CH" dirty="0" err="1"/>
              <a:t>Meets</a:t>
            </a:r>
            <a:r>
              <a:rPr lang="de-CH" dirty="0"/>
              <a:t> </a:t>
            </a:r>
            <a:r>
              <a:rPr lang="de-CH" dirty="0" err="1"/>
              <a:t>Assagioli</a:t>
            </a:r>
            <a:r>
              <a:rPr lang="de-CH" dirty="0"/>
              <a:t>. Höheres Selbst und transpersonale Entwicklung. In: Transpersonale Psychologie und Psychotherapie 1/2000</a:t>
            </a:r>
          </a:p>
          <a:p>
            <a:r>
              <a:rPr lang="de-CH" dirty="0"/>
              <a:t>    Daniele de Paolis: “den inneren Reichtum entfalten”, Teilpersönlichkeitsarbeit in der Psychosynthese, Nawo, Rümlang/Zürich 2013 ISBN 978-3-9522591-9-1, 1. dt. Übersetzung</a:t>
            </a:r>
          </a:p>
          <a:p>
            <a:endParaRPr lang="de-CH" dirty="0"/>
          </a:p>
        </p:txBody>
      </p:sp>
      <p:sp>
        <p:nvSpPr>
          <p:cNvPr id="4" name="Foliennummernplatzhalter 3"/>
          <p:cNvSpPr>
            <a:spLocks noGrp="1"/>
          </p:cNvSpPr>
          <p:nvPr>
            <p:ph type="sldNum" sz="quarter" idx="10"/>
          </p:nvPr>
        </p:nvSpPr>
        <p:spPr/>
        <p:txBody>
          <a:bodyPr/>
          <a:lstStyle/>
          <a:p>
            <a:fld id="{BE026E87-9C3A-4DD7-B9C5-60268E6353F7}" type="slidenum">
              <a:rPr lang="de-CH" smtClean="0"/>
              <a:t>20</a:t>
            </a:fld>
            <a:endParaRPr lang="de-CH"/>
          </a:p>
        </p:txBody>
      </p:sp>
    </p:spTree>
    <p:extLst>
      <p:ext uri="{BB962C8B-B14F-4D97-AF65-F5344CB8AC3E}">
        <p14:creationId xmlns:p14="http://schemas.microsoft.com/office/powerpoint/2010/main" val="1571485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dirty="0"/>
              <a:t>Christus ist (neben Buddha) das wahrscheinlich am höchsten entwickelte und differenzierte Symbol des Selbst, der psychischen Ganzheit des Menschen. Allerdings: Der Gestalt Christi «fehlt die Nachtseite der seelischen Natur, die Finsternis des Geistes und die Sünde. Ohne Integration des Bösen aber gibt es keine Ganzheit …» (Zitat aus Kolbe, S. 190)</a:t>
            </a:r>
          </a:p>
          <a:p>
            <a:endParaRPr lang="de-CH" dirty="0"/>
          </a:p>
        </p:txBody>
      </p:sp>
      <p:sp>
        <p:nvSpPr>
          <p:cNvPr id="4" name="Foliennummernplatzhalter 3"/>
          <p:cNvSpPr>
            <a:spLocks noGrp="1"/>
          </p:cNvSpPr>
          <p:nvPr>
            <p:ph type="sldNum" sz="quarter" idx="10"/>
          </p:nvPr>
        </p:nvSpPr>
        <p:spPr/>
        <p:txBody>
          <a:bodyPr/>
          <a:lstStyle/>
          <a:p>
            <a:fld id="{D35A535D-A1E3-433D-9EBC-884D22233320}" type="slidenum">
              <a:rPr lang="de-CH" smtClean="0"/>
              <a:t>24</a:t>
            </a:fld>
            <a:endParaRPr lang="de-CH"/>
          </a:p>
        </p:txBody>
      </p:sp>
    </p:spTree>
    <p:extLst>
      <p:ext uri="{BB962C8B-B14F-4D97-AF65-F5344CB8AC3E}">
        <p14:creationId xmlns:p14="http://schemas.microsoft.com/office/powerpoint/2010/main" val="24582429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782955" y="3263899"/>
            <a:ext cx="8873490" cy="1909763"/>
          </a:xfrm>
        </p:spPr>
        <p:txBody>
          <a:bodyPr anchor="b"/>
          <a:lstStyle>
            <a:lvl1pPr algn="ctr">
              <a:defRPr sz="6000"/>
            </a:lvl1pPr>
          </a:lstStyle>
          <a:p>
            <a:r>
              <a:rPr lang="de-DE"/>
              <a:t>Titelmasterformat durch Klicken bearbeiten</a:t>
            </a:r>
            <a:endParaRPr lang="en-US" dirty="0"/>
          </a:p>
        </p:txBody>
      </p:sp>
      <p:sp>
        <p:nvSpPr>
          <p:cNvPr id="3" name="Subtitle 2"/>
          <p:cNvSpPr>
            <a:spLocks noGrp="1"/>
          </p:cNvSpPr>
          <p:nvPr>
            <p:ph type="subTitle" idx="1"/>
          </p:nvPr>
        </p:nvSpPr>
        <p:spPr>
          <a:xfrm>
            <a:off x="1304925" y="5308600"/>
            <a:ext cx="7829550" cy="723900"/>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endParaRPr lang="en-US" dirty="0"/>
          </a:p>
        </p:txBody>
      </p:sp>
    </p:spTree>
    <p:extLst>
      <p:ext uri="{BB962C8B-B14F-4D97-AF65-F5344CB8AC3E}">
        <p14:creationId xmlns:p14="http://schemas.microsoft.com/office/powerpoint/2010/main" val="17676508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Vertical Text Placeholder 2"/>
          <p:cNvSpPr>
            <a:spLocks noGrp="1"/>
          </p:cNvSpPr>
          <p:nvPr>
            <p:ph type="body" orient="vert" idx="1"/>
          </p:nvPr>
        </p:nvSpPr>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a:xfrm>
            <a:off x="717709" y="6356352"/>
            <a:ext cx="2348865" cy="365125"/>
          </a:xfrm>
          <a:prstGeom prst="rect">
            <a:avLst/>
          </a:prstGeom>
        </p:spPr>
        <p:txBody>
          <a:bodyPr/>
          <a:lstStyle/>
          <a:p>
            <a:fld id="{2E338DC9-5F08-48C9-A2FE-EF6F2C6415F0}" type="datetimeFigureOut">
              <a:rPr lang="de-CH" smtClean="0"/>
              <a:t>28.03.2017</a:t>
            </a:fld>
            <a:endParaRPr lang="de-CH"/>
          </a:p>
        </p:txBody>
      </p:sp>
      <p:sp>
        <p:nvSpPr>
          <p:cNvPr id="5" name="Footer Placeholder 4"/>
          <p:cNvSpPr>
            <a:spLocks noGrp="1"/>
          </p:cNvSpPr>
          <p:nvPr>
            <p:ph type="ftr" sz="quarter" idx="11"/>
          </p:nvPr>
        </p:nvSpPr>
        <p:spPr>
          <a:xfrm>
            <a:off x="3458051" y="6356352"/>
            <a:ext cx="3523298" cy="365125"/>
          </a:xfrm>
          <a:prstGeom prst="rect">
            <a:avLst/>
          </a:prstGeom>
        </p:spPr>
        <p:txBody>
          <a:bodyPr/>
          <a:lstStyle/>
          <a:p>
            <a:endParaRPr lang="de-CH"/>
          </a:p>
        </p:txBody>
      </p:sp>
      <p:sp>
        <p:nvSpPr>
          <p:cNvPr id="6" name="Slide Number Placeholder 5"/>
          <p:cNvSpPr>
            <a:spLocks noGrp="1"/>
          </p:cNvSpPr>
          <p:nvPr>
            <p:ph type="sldNum" sz="quarter" idx="12"/>
          </p:nvPr>
        </p:nvSpPr>
        <p:spPr>
          <a:xfrm flipH="1">
            <a:off x="9886791" y="4489452"/>
            <a:ext cx="565309" cy="501648"/>
          </a:xfrm>
          <a:prstGeom prst="rect">
            <a:avLst/>
          </a:prstGeom>
        </p:spPr>
        <p:txBody>
          <a:bodyPr/>
          <a:lstStyle/>
          <a:p>
            <a:fld id="{4E471FF4-0C00-40C5-A66A-9E33A9528A29}" type="slidenum">
              <a:rPr lang="de-CH" smtClean="0"/>
              <a:t>‹Nr.›</a:t>
            </a:fld>
            <a:endParaRPr lang="de-CH"/>
          </a:p>
        </p:txBody>
      </p:sp>
    </p:spTree>
    <p:extLst>
      <p:ext uri="{BB962C8B-B14F-4D97-AF65-F5344CB8AC3E}">
        <p14:creationId xmlns:p14="http://schemas.microsoft.com/office/powerpoint/2010/main" val="26388747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70696" y="365125"/>
            <a:ext cx="2250996" cy="5811838"/>
          </a:xfrm>
        </p:spPr>
        <p:txBody>
          <a:bodyPr vert="eaVert"/>
          <a:lstStyle/>
          <a:p>
            <a:r>
              <a:rPr lang="de-DE"/>
              <a:t>Titelmasterformat durch Klicken bearbeiten</a:t>
            </a:r>
            <a:endParaRPr lang="en-US" dirty="0"/>
          </a:p>
        </p:txBody>
      </p:sp>
      <p:sp>
        <p:nvSpPr>
          <p:cNvPr id="3" name="Vertical Text Placeholder 2"/>
          <p:cNvSpPr>
            <a:spLocks noGrp="1"/>
          </p:cNvSpPr>
          <p:nvPr>
            <p:ph type="body" orient="vert" idx="1"/>
          </p:nvPr>
        </p:nvSpPr>
        <p:spPr>
          <a:xfrm>
            <a:off x="717710" y="365125"/>
            <a:ext cx="6622494" cy="5811838"/>
          </a:xfrm>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a:xfrm>
            <a:off x="717709" y="6356352"/>
            <a:ext cx="2348865" cy="365125"/>
          </a:xfrm>
          <a:prstGeom prst="rect">
            <a:avLst/>
          </a:prstGeom>
        </p:spPr>
        <p:txBody>
          <a:bodyPr/>
          <a:lstStyle/>
          <a:p>
            <a:fld id="{2E338DC9-5F08-48C9-A2FE-EF6F2C6415F0}" type="datetimeFigureOut">
              <a:rPr lang="de-CH" smtClean="0"/>
              <a:t>28.03.2017</a:t>
            </a:fld>
            <a:endParaRPr lang="de-CH"/>
          </a:p>
        </p:txBody>
      </p:sp>
      <p:sp>
        <p:nvSpPr>
          <p:cNvPr id="5" name="Footer Placeholder 4"/>
          <p:cNvSpPr>
            <a:spLocks noGrp="1"/>
          </p:cNvSpPr>
          <p:nvPr>
            <p:ph type="ftr" sz="quarter" idx="11"/>
          </p:nvPr>
        </p:nvSpPr>
        <p:spPr>
          <a:xfrm>
            <a:off x="3458051" y="6356352"/>
            <a:ext cx="3523298" cy="365125"/>
          </a:xfrm>
          <a:prstGeom prst="rect">
            <a:avLst/>
          </a:prstGeom>
        </p:spPr>
        <p:txBody>
          <a:bodyPr/>
          <a:lstStyle/>
          <a:p>
            <a:endParaRPr lang="de-CH"/>
          </a:p>
        </p:txBody>
      </p:sp>
      <p:sp>
        <p:nvSpPr>
          <p:cNvPr id="6" name="Slide Number Placeholder 5"/>
          <p:cNvSpPr>
            <a:spLocks noGrp="1"/>
          </p:cNvSpPr>
          <p:nvPr>
            <p:ph type="sldNum" sz="quarter" idx="12"/>
          </p:nvPr>
        </p:nvSpPr>
        <p:spPr>
          <a:xfrm flipH="1">
            <a:off x="9886791" y="4489452"/>
            <a:ext cx="565309" cy="501648"/>
          </a:xfrm>
          <a:prstGeom prst="rect">
            <a:avLst/>
          </a:prstGeom>
        </p:spPr>
        <p:txBody>
          <a:bodyPr/>
          <a:lstStyle/>
          <a:p>
            <a:fld id="{4E471FF4-0C00-40C5-A66A-9E33A9528A29}" type="slidenum">
              <a:rPr lang="de-CH" smtClean="0"/>
              <a:t>‹Nr.›</a:t>
            </a:fld>
            <a:endParaRPr lang="de-CH"/>
          </a:p>
        </p:txBody>
      </p:sp>
    </p:spTree>
    <p:extLst>
      <p:ext uri="{BB962C8B-B14F-4D97-AF65-F5344CB8AC3E}">
        <p14:creationId xmlns:p14="http://schemas.microsoft.com/office/powerpoint/2010/main" val="3411657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a:xfrm>
            <a:off x="717709" y="631827"/>
            <a:ext cx="9404191" cy="752473"/>
          </a:xfrm>
        </p:spPr>
        <p:txBody>
          <a:bodyPr/>
          <a:lstStyle/>
          <a:p>
            <a:r>
              <a:rPr lang="de-DE"/>
              <a:t>Titelmasterformat durch Klicken bearbeiten</a:t>
            </a:r>
            <a:endParaRPr lang="en-US" dirty="0"/>
          </a:p>
        </p:txBody>
      </p:sp>
      <p:sp>
        <p:nvSpPr>
          <p:cNvPr id="3" name="Content Placeholder 2"/>
          <p:cNvSpPr>
            <a:spLocks noGrp="1"/>
          </p:cNvSpPr>
          <p:nvPr>
            <p:ph idx="1"/>
          </p:nvPr>
        </p:nvSpPr>
        <p:spPr>
          <a:xfrm>
            <a:off x="717709" y="1648843"/>
            <a:ext cx="9404191" cy="4528120"/>
          </a:xfrm>
        </p:spPr>
        <p:txBody>
          <a:bodyPr/>
          <a:lstStyle>
            <a:lvl1pPr marL="228600" indent="-228600">
              <a:buClr>
                <a:schemeClr val="accent1">
                  <a:lumMod val="75000"/>
                </a:schemeClr>
              </a:buClr>
              <a:buFont typeface="Calibri" panose="020F0502020204030204" pitchFamily="34" charset="0"/>
              <a:buChar char="»"/>
              <a:defRPr/>
            </a:lvl1pPr>
            <a:lvl2pPr>
              <a:defRPr i="1">
                <a:solidFill>
                  <a:schemeClr val="accent1">
                    <a:lumMod val="75000"/>
                  </a:schemeClr>
                </a:solidFill>
              </a:defRPr>
            </a:lvl2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6" name="Slide Number Placeholder 5"/>
          <p:cNvSpPr>
            <a:spLocks noGrp="1"/>
          </p:cNvSpPr>
          <p:nvPr>
            <p:ph type="sldNum" sz="quarter" idx="12"/>
          </p:nvPr>
        </p:nvSpPr>
        <p:spPr>
          <a:xfrm flipH="1">
            <a:off x="9886791" y="4489452"/>
            <a:ext cx="565309" cy="501648"/>
          </a:xfrm>
          <a:prstGeom prst="rect">
            <a:avLst/>
          </a:prstGeom>
        </p:spPr>
        <p:txBody>
          <a:bodyPr/>
          <a:lstStyle/>
          <a:p>
            <a:fld id="{4E471FF4-0C00-40C5-A66A-9E33A9528A29}" type="slidenum">
              <a:rPr lang="de-CH" smtClean="0"/>
              <a:t>‹Nr.›</a:t>
            </a:fld>
            <a:endParaRPr lang="de-CH"/>
          </a:p>
        </p:txBody>
      </p:sp>
    </p:spTree>
    <p:extLst>
      <p:ext uri="{BB962C8B-B14F-4D97-AF65-F5344CB8AC3E}">
        <p14:creationId xmlns:p14="http://schemas.microsoft.com/office/powerpoint/2010/main" val="855350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712272" y="1709740"/>
            <a:ext cx="9003983" cy="2852737"/>
          </a:xfrm>
        </p:spPr>
        <p:txBody>
          <a:bodyPr anchor="b"/>
          <a:lstStyle>
            <a:lvl1pPr>
              <a:defRPr sz="6000"/>
            </a:lvl1pPr>
          </a:lstStyle>
          <a:p>
            <a:r>
              <a:rPr lang="de-DE"/>
              <a:t>Titelmasterformat durch Klicken bearbeiten</a:t>
            </a:r>
            <a:endParaRPr lang="en-US" dirty="0"/>
          </a:p>
        </p:txBody>
      </p:sp>
      <p:sp>
        <p:nvSpPr>
          <p:cNvPr id="3" name="Text Placeholder 2"/>
          <p:cNvSpPr>
            <a:spLocks noGrp="1"/>
          </p:cNvSpPr>
          <p:nvPr>
            <p:ph type="body" idx="1"/>
          </p:nvPr>
        </p:nvSpPr>
        <p:spPr>
          <a:xfrm>
            <a:off x="712272" y="4589465"/>
            <a:ext cx="9003983"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Formatvorlagen des Textmasters bearbeiten</a:t>
            </a:r>
          </a:p>
        </p:txBody>
      </p:sp>
      <p:sp>
        <p:nvSpPr>
          <p:cNvPr id="4" name="Date Placeholder 3"/>
          <p:cNvSpPr>
            <a:spLocks noGrp="1"/>
          </p:cNvSpPr>
          <p:nvPr>
            <p:ph type="dt" sz="half" idx="10"/>
          </p:nvPr>
        </p:nvSpPr>
        <p:spPr>
          <a:xfrm>
            <a:off x="717709" y="6356352"/>
            <a:ext cx="2348865" cy="365125"/>
          </a:xfrm>
          <a:prstGeom prst="rect">
            <a:avLst/>
          </a:prstGeom>
        </p:spPr>
        <p:txBody>
          <a:bodyPr/>
          <a:lstStyle/>
          <a:p>
            <a:fld id="{2E338DC9-5F08-48C9-A2FE-EF6F2C6415F0}" type="datetimeFigureOut">
              <a:rPr lang="de-CH" smtClean="0"/>
              <a:t>28.03.2017</a:t>
            </a:fld>
            <a:endParaRPr lang="de-CH"/>
          </a:p>
        </p:txBody>
      </p:sp>
      <p:sp>
        <p:nvSpPr>
          <p:cNvPr id="5" name="Footer Placeholder 4"/>
          <p:cNvSpPr>
            <a:spLocks noGrp="1"/>
          </p:cNvSpPr>
          <p:nvPr>
            <p:ph type="ftr" sz="quarter" idx="11"/>
          </p:nvPr>
        </p:nvSpPr>
        <p:spPr>
          <a:xfrm>
            <a:off x="3458051" y="6356352"/>
            <a:ext cx="3523298" cy="365125"/>
          </a:xfrm>
          <a:prstGeom prst="rect">
            <a:avLst/>
          </a:prstGeom>
        </p:spPr>
        <p:txBody>
          <a:bodyPr/>
          <a:lstStyle/>
          <a:p>
            <a:endParaRPr lang="de-CH"/>
          </a:p>
        </p:txBody>
      </p:sp>
      <p:sp>
        <p:nvSpPr>
          <p:cNvPr id="6" name="Slide Number Placeholder 5"/>
          <p:cNvSpPr>
            <a:spLocks noGrp="1"/>
          </p:cNvSpPr>
          <p:nvPr>
            <p:ph type="sldNum" sz="quarter" idx="12"/>
          </p:nvPr>
        </p:nvSpPr>
        <p:spPr>
          <a:xfrm flipH="1">
            <a:off x="9886791" y="4489452"/>
            <a:ext cx="565309" cy="501648"/>
          </a:xfrm>
          <a:prstGeom prst="rect">
            <a:avLst/>
          </a:prstGeom>
        </p:spPr>
        <p:txBody>
          <a:bodyPr/>
          <a:lstStyle/>
          <a:p>
            <a:fld id="{4E471FF4-0C00-40C5-A66A-9E33A9528A29}" type="slidenum">
              <a:rPr lang="de-CH" smtClean="0"/>
              <a:t>‹Nr.›</a:t>
            </a:fld>
            <a:endParaRPr lang="de-CH"/>
          </a:p>
        </p:txBody>
      </p:sp>
    </p:spTree>
    <p:extLst>
      <p:ext uri="{BB962C8B-B14F-4D97-AF65-F5344CB8AC3E}">
        <p14:creationId xmlns:p14="http://schemas.microsoft.com/office/powerpoint/2010/main" val="14790413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Content Placeholder 2"/>
          <p:cNvSpPr>
            <a:spLocks noGrp="1"/>
          </p:cNvSpPr>
          <p:nvPr>
            <p:ph sz="half" idx="1"/>
          </p:nvPr>
        </p:nvSpPr>
        <p:spPr>
          <a:xfrm>
            <a:off x="717709" y="1825625"/>
            <a:ext cx="4436745"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5284946" y="1825625"/>
            <a:ext cx="4436745"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a:xfrm>
            <a:off x="717709" y="6356352"/>
            <a:ext cx="2348865" cy="365125"/>
          </a:xfrm>
          <a:prstGeom prst="rect">
            <a:avLst/>
          </a:prstGeom>
        </p:spPr>
        <p:txBody>
          <a:bodyPr/>
          <a:lstStyle/>
          <a:p>
            <a:fld id="{2E338DC9-5F08-48C9-A2FE-EF6F2C6415F0}" type="datetimeFigureOut">
              <a:rPr lang="de-CH" smtClean="0"/>
              <a:t>28.03.2017</a:t>
            </a:fld>
            <a:endParaRPr lang="de-CH"/>
          </a:p>
        </p:txBody>
      </p:sp>
      <p:sp>
        <p:nvSpPr>
          <p:cNvPr id="6" name="Footer Placeholder 5"/>
          <p:cNvSpPr>
            <a:spLocks noGrp="1"/>
          </p:cNvSpPr>
          <p:nvPr>
            <p:ph type="ftr" sz="quarter" idx="11"/>
          </p:nvPr>
        </p:nvSpPr>
        <p:spPr>
          <a:xfrm>
            <a:off x="3458051" y="6356352"/>
            <a:ext cx="3523298" cy="365125"/>
          </a:xfrm>
          <a:prstGeom prst="rect">
            <a:avLst/>
          </a:prstGeom>
        </p:spPr>
        <p:txBody>
          <a:bodyPr/>
          <a:lstStyle/>
          <a:p>
            <a:endParaRPr lang="de-CH"/>
          </a:p>
        </p:txBody>
      </p:sp>
      <p:sp>
        <p:nvSpPr>
          <p:cNvPr id="7" name="Slide Number Placeholder 6"/>
          <p:cNvSpPr>
            <a:spLocks noGrp="1"/>
          </p:cNvSpPr>
          <p:nvPr>
            <p:ph type="sldNum" sz="quarter" idx="12"/>
          </p:nvPr>
        </p:nvSpPr>
        <p:spPr>
          <a:xfrm flipH="1">
            <a:off x="9886791" y="4489452"/>
            <a:ext cx="565309" cy="501648"/>
          </a:xfrm>
          <a:prstGeom prst="rect">
            <a:avLst/>
          </a:prstGeom>
        </p:spPr>
        <p:txBody>
          <a:bodyPr/>
          <a:lstStyle/>
          <a:p>
            <a:fld id="{4E471FF4-0C00-40C5-A66A-9E33A9528A29}" type="slidenum">
              <a:rPr lang="de-CH" smtClean="0"/>
              <a:t>‹Nr.›</a:t>
            </a:fld>
            <a:endParaRPr lang="de-CH"/>
          </a:p>
        </p:txBody>
      </p:sp>
    </p:spTree>
    <p:extLst>
      <p:ext uri="{BB962C8B-B14F-4D97-AF65-F5344CB8AC3E}">
        <p14:creationId xmlns:p14="http://schemas.microsoft.com/office/powerpoint/2010/main" val="5550191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719068" y="365127"/>
            <a:ext cx="9003983" cy="1325563"/>
          </a:xfrm>
        </p:spPr>
        <p:txBody>
          <a:bodyPr/>
          <a:lstStyle/>
          <a:p>
            <a:r>
              <a:rPr lang="de-DE"/>
              <a:t>Titelmasterformat durch Klicken bearbeiten</a:t>
            </a:r>
            <a:endParaRPr lang="en-US" dirty="0"/>
          </a:p>
        </p:txBody>
      </p:sp>
      <p:sp>
        <p:nvSpPr>
          <p:cNvPr id="3" name="Text Placeholder 2"/>
          <p:cNvSpPr>
            <a:spLocks noGrp="1"/>
          </p:cNvSpPr>
          <p:nvPr>
            <p:ph type="body" idx="1"/>
          </p:nvPr>
        </p:nvSpPr>
        <p:spPr>
          <a:xfrm>
            <a:off x="719070" y="1681163"/>
            <a:ext cx="441635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4" name="Content Placeholder 3"/>
          <p:cNvSpPr>
            <a:spLocks noGrp="1"/>
          </p:cNvSpPr>
          <p:nvPr>
            <p:ph sz="half" idx="2"/>
          </p:nvPr>
        </p:nvSpPr>
        <p:spPr>
          <a:xfrm>
            <a:off x="719070" y="2505075"/>
            <a:ext cx="4416355"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5284947" y="1681163"/>
            <a:ext cx="443810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6" name="Content Placeholder 5"/>
          <p:cNvSpPr>
            <a:spLocks noGrp="1"/>
          </p:cNvSpPr>
          <p:nvPr>
            <p:ph sz="quarter" idx="4"/>
          </p:nvPr>
        </p:nvSpPr>
        <p:spPr>
          <a:xfrm>
            <a:off x="5284947" y="2505075"/>
            <a:ext cx="4438105"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a:xfrm>
            <a:off x="717709" y="6356352"/>
            <a:ext cx="2348865" cy="365125"/>
          </a:xfrm>
          <a:prstGeom prst="rect">
            <a:avLst/>
          </a:prstGeom>
        </p:spPr>
        <p:txBody>
          <a:bodyPr/>
          <a:lstStyle/>
          <a:p>
            <a:fld id="{2E338DC9-5F08-48C9-A2FE-EF6F2C6415F0}" type="datetimeFigureOut">
              <a:rPr lang="de-CH" smtClean="0"/>
              <a:t>28.03.2017</a:t>
            </a:fld>
            <a:endParaRPr lang="de-CH"/>
          </a:p>
        </p:txBody>
      </p:sp>
      <p:sp>
        <p:nvSpPr>
          <p:cNvPr id="8" name="Footer Placeholder 7"/>
          <p:cNvSpPr>
            <a:spLocks noGrp="1"/>
          </p:cNvSpPr>
          <p:nvPr>
            <p:ph type="ftr" sz="quarter" idx="11"/>
          </p:nvPr>
        </p:nvSpPr>
        <p:spPr>
          <a:xfrm>
            <a:off x="3458051" y="6356352"/>
            <a:ext cx="3523298" cy="365125"/>
          </a:xfrm>
          <a:prstGeom prst="rect">
            <a:avLst/>
          </a:prstGeom>
        </p:spPr>
        <p:txBody>
          <a:bodyPr/>
          <a:lstStyle/>
          <a:p>
            <a:endParaRPr lang="de-CH"/>
          </a:p>
        </p:txBody>
      </p:sp>
      <p:sp>
        <p:nvSpPr>
          <p:cNvPr id="9" name="Slide Number Placeholder 8"/>
          <p:cNvSpPr>
            <a:spLocks noGrp="1"/>
          </p:cNvSpPr>
          <p:nvPr>
            <p:ph type="sldNum" sz="quarter" idx="12"/>
          </p:nvPr>
        </p:nvSpPr>
        <p:spPr>
          <a:xfrm flipH="1">
            <a:off x="9886791" y="4489452"/>
            <a:ext cx="565309" cy="501648"/>
          </a:xfrm>
          <a:prstGeom prst="rect">
            <a:avLst/>
          </a:prstGeom>
        </p:spPr>
        <p:txBody>
          <a:bodyPr/>
          <a:lstStyle/>
          <a:p>
            <a:fld id="{4E471FF4-0C00-40C5-A66A-9E33A9528A29}" type="slidenum">
              <a:rPr lang="de-CH" smtClean="0"/>
              <a:t>‹Nr.›</a:t>
            </a:fld>
            <a:endParaRPr lang="de-CH"/>
          </a:p>
        </p:txBody>
      </p:sp>
    </p:spTree>
    <p:extLst>
      <p:ext uri="{BB962C8B-B14F-4D97-AF65-F5344CB8AC3E}">
        <p14:creationId xmlns:p14="http://schemas.microsoft.com/office/powerpoint/2010/main" val="37005691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Date Placeholder 2"/>
          <p:cNvSpPr>
            <a:spLocks noGrp="1"/>
          </p:cNvSpPr>
          <p:nvPr>
            <p:ph type="dt" sz="half" idx="10"/>
          </p:nvPr>
        </p:nvSpPr>
        <p:spPr>
          <a:xfrm>
            <a:off x="717709" y="6356352"/>
            <a:ext cx="2348865" cy="365125"/>
          </a:xfrm>
          <a:prstGeom prst="rect">
            <a:avLst/>
          </a:prstGeom>
        </p:spPr>
        <p:txBody>
          <a:bodyPr/>
          <a:lstStyle/>
          <a:p>
            <a:fld id="{2E338DC9-5F08-48C9-A2FE-EF6F2C6415F0}" type="datetimeFigureOut">
              <a:rPr lang="de-CH" smtClean="0"/>
              <a:t>28.03.2017</a:t>
            </a:fld>
            <a:endParaRPr lang="de-CH"/>
          </a:p>
        </p:txBody>
      </p:sp>
      <p:sp>
        <p:nvSpPr>
          <p:cNvPr id="4" name="Footer Placeholder 3"/>
          <p:cNvSpPr>
            <a:spLocks noGrp="1"/>
          </p:cNvSpPr>
          <p:nvPr>
            <p:ph type="ftr" sz="quarter" idx="11"/>
          </p:nvPr>
        </p:nvSpPr>
        <p:spPr>
          <a:xfrm>
            <a:off x="3458051" y="6356352"/>
            <a:ext cx="3523298" cy="365125"/>
          </a:xfrm>
          <a:prstGeom prst="rect">
            <a:avLst/>
          </a:prstGeom>
        </p:spPr>
        <p:txBody>
          <a:bodyPr/>
          <a:lstStyle/>
          <a:p>
            <a:endParaRPr lang="de-CH"/>
          </a:p>
        </p:txBody>
      </p:sp>
      <p:sp>
        <p:nvSpPr>
          <p:cNvPr id="5" name="Slide Number Placeholder 4"/>
          <p:cNvSpPr>
            <a:spLocks noGrp="1"/>
          </p:cNvSpPr>
          <p:nvPr>
            <p:ph type="sldNum" sz="quarter" idx="12"/>
          </p:nvPr>
        </p:nvSpPr>
        <p:spPr>
          <a:xfrm flipH="1">
            <a:off x="9886791" y="4489452"/>
            <a:ext cx="565309" cy="501648"/>
          </a:xfrm>
          <a:prstGeom prst="rect">
            <a:avLst/>
          </a:prstGeom>
        </p:spPr>
        <p:txBody>
          <a:bodyPr/>
          <a:lstStyle/>
          <a:p>
            <a:fld id="{4E471FF4-0C00-40C5-A66A-9E33A9528A29}" type="slidenum">
              <a:rPr lang="de-CH" smtClean="0"/>
              <a:t>‹Nr.›</a:t>
            </a:fld>
            <a:endParaRPr lang="de-CH"/>
          </a:p>
        </p:txBody>
      </p:sp>
    </p:spTree>
    <p:extLst>
      <p:ext uri="{BB962C8B-B14F-4D97-AF65-F5344CB8AC3E}">
        <p14:creationId xmlns:p14="http://schemas.microsoft.com/office/powerpoint/2010/main" val="36599221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17709" y="6356352"/>
            <a:ext cx="2348865" cy="365125"/>
          </a:xfrm>
          <a:prstGeom prst="rect">
            <a:avLst/>
          </a:prstGeom>
        </p:spPr>
        <p:txBody>
          <a:bodyPr/>
          <a:lstStyle/>
          <a:p>
            <a:fld id="{2E338DC9-5F08-48C9-A2FE-EF6F2C6415F0}" type="datetimeFigureOut">
              <a:rPr lang="de-CH" smtClean="0"/>
              <a:t>28.03.2017</a:t>
            </a:fld>
            <a:endParaRPr lang="de-CH"/>
          </a:p>
        </p:txBody>
      </p:sp>
      <p:sp>
        <p:nvSpPr>
          <p:cNvPr id="3" name="Footer Placeholder 2"/>
          <p:cNvSpPr>
            <a:spLocks noGrp="1"/>
          </p:cNvSpPr>
          <p:nvPr>
            <p:ph type="ftr" sz="quarter" idx="11"/>
          </p:nvPr>
        </p:nvSpPr>
        <p:spPr>
          <a:xfrm>
            <a:off x="3458051" y="6356352"/>
            <a:ext cx="3523298" cy="365125"/>
          </a:xfrm>
          <a:prstGeom prst="rect">
            <a:avLst/>
          </a:prstGeom>
        </p:spPr>
        <p:txBody>
          <a:bodyPr/>
          <a:lstStyle/>
          <a:p>
            <a:endParaRPr lang="de-CH"/>
          </a:p>
        </p:txBody>
      </p:sp>
      <p:sp>
        <p:nvSpPr>
          <p:cNvPr id="4" name="Slide Number Placeholder 3"/>
          <p:cNvSpPr>
            <a:spLocks noGrp="1"/>
          </p:cNvSpPr>
          <p:nvPr>
            <p:ph type="sldNum" sz="quarter" idx="12"/>
          </p:nvPr>
        </p:nvSpPr>
        <p:spPr>
          <a:xfrm flipH="1">
            <a:off x="9886791" y="4489452"/>
            <a:ext cx="565309" cy="501648"/>
          </a:xfrm>
          <a:prstGeom prst="rect">
            <a:avLst/>
          </a:prstGeom>
        </p:spPr>
        <p:txBody>
          <a:bodyPr/>
          <a:lstStyle/>
          <a:p>
            <a:fld id="{4E471FF4-0C00-40C5-A66A-9E33A9528A29}" type="slidenum">
              <a:rPr lang="de-CH" smtClean="0"/>
              <a:t>‹Nr.›</a:t>
            </a:fld>
            <a:endParaRPr lang="de-CH"/>
          </a:p>
        </p:txBody>
      </p:sp>
    </p:spTree>
    <p:extLst>
      <p:ext uri="{BB962C8B-B14F-4D97-AF65-F5344CB8AC3E}">
        <p14:creationId xmlns:p14="http://schemas.microsoft.com/office/powerpoint/2010/main" val="3806395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719069" y="457200"/>
            <a:ext cx="3366978" cy="1600200"/>
          </a:xfrm>
        </p:spPr>
        <p:txBody>
          <a:bodyPr anchor="b"/>
          <a:lstStyle>
            <a:lvl1pPr>
              <a:defRPr sz="3200"/>
            </a:lvl1pPr>
          </a:lstStyle>
          <a:p>
            <a:r>
              <a:rPr lang="de-DE"/>
              <a:t>Titelmasterformat durch Klicken bearbeiten</a:t>
            </a:r>
            <a:endParaRPr lang="en-US" dirty="0"/>
          </a:p>
        </p:txBody>
      </p:sp>
      <p:sp>
        <p:nvSpPr>
          <p:cNvPr id="3" name="Content Placeholder 2"/>
          <p:cNvSpPr>
            <a:spLocks noGrp="1"/>
          </p:cNvSpPr>
          <p:nvPr>
            <p:ph idx="1"/>
          </p:nvPr>
        </p:nvSpPr>
        <p:spPr>
          <a:xfrm>
            <a:off x="4438105" y="987427"/>
            <a:ext cx="5284946"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719069" y="2057400"/>
            <a:ext cx="33669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e Placeholder 4"/>
          <p:cNvSpPr>
            <a:spLocks noGrp="1"/>
          </p:cNvSpPr>
          <p:nvPr>
            <p:ph type="dt" sz="half" idx="10"/>
          </p:nvPr>
        </p:nvSpPr>
        <p:spPr>
          <a:xfrm>
            <a:off x="717709" y="6356352"/>
            <a:ext cx="2348865" cy="365125"/>
          </a:xfrm>
          <a:prstGeom prst="rect">
            <a:avLst/>
          </a:prstGeom>
        </p:spPr>
        <p:txBody>
          <a:bodyPr/>
          <a:lstStyle/>
          <a:p>
            <a:fld id="{2E338DC9-5F08-48C9-A2FE-EF6F2C6415F0}" type="datetimeFigureOut">
              <a:rPr lang="de-CH" smtClean="0"/>
              <a:t>28.03.2017</a:t>
            </a:fld>
            <a:endParaRPr lang="de-CH"/>
          </a:p>
        </p:txBody>
      </p:sp>
      <p:sp>
        <p:nvSpPr>
          <p:cNvPr id="6" name="Footer Placeholder 5"/>
          <p:cNvSpPr>
            <a:spLocks noGrp="1"/>
          </p:cNvSpPr>
          <p:nvPr>
            <p:ph type="ftr" sz="quarter" idx="11"/>
          </p:nvPr>
        </p:nvSpPr>
        <p:spPr>
          <a:xfrm>
            <a:off x="3458051" y="6356352"/>
            <a:ext cx="3523298" cy="365125"/>
          </a:xfrm>
          <a:prstGeom prst="rect">
            <a:avLst/>
          </a:prstGeom>
        </p:spPr>
        <p:txBody>
          <a:bodyPr/>
          <a:lstStyle/>
          <a:p>
            <a:endParaRPr lang="de-CH"/>
          </a:p>
        </p:txBody>
      </p:sp>
      <p:sp>
        <p:nvSpPr>
          <p:cNvPr id="7" name="Slide Number Placeholder 6"/>
          <p:cNvSpPr>
            <a:spLocks noGrp="1"/>
          </p:cNvSpPr>
          <p:nvPr>
            <p:ph type="sldNum" sz="quarter" idx="12"/>
          </p:nvPr>
        </p:nvSpPr>
        <p:spPr>
          <a:xfrm flipH="1">
            <a:off x="9886791" y="4489452"/>
            <a:ext cx="565309" cy="501648"/>
          </a:xfrm>
          <a:prstGeom prst="rect">
            <a:avLst/>
          </a:prstGeom>
        </p:spPr>
        <p:txBody>
          <a:bodyPr/>
          <a:lstStyle/>
          <a:p>
            <a:fld id="{4E471FF4-0C00-40C5-A66A-9E33A9528A29}" type="slidenum">
              <a:rPr lang="de-CH" smtClean="0"/>
              <a:t>‹Nr.›</a:t>
            </a:fld>
            <a:endParaRPr lang="de-CH"/>
          </a:p>
        </p:txBody>
      </p:sp>
    </p:spTree>
    <p:extLst>
      <p:ext uri="{BB962C8B-B14F-4D97-AF65-F5344CB8AC3E}">
        <p14:creationId xmlns:p14="http://schemas.microsoft.com/office/powerpoint/2010/main" val="347908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719069" y="457200"/>
            <a:ext cx="3366978" cy="1600200"/>
          </a:xfrm>
        </p:spPr>
        <p:txBody>
          <a:bodyPr anchor="b"/>
          <a:lstStyle>
            <a:lvl1pPr>
              <a:defRPr sz="3200"/>
            </a:lvl1pPr>
          </a:lstStyle>
          <a:p>
            <a:r>
              <a:rPr lang="de-DE"/>
              <a:t>Titelmasterformat durch Klicken bearbeiten</a:t>
            </a:r>
            <a:endParaRPr lang="en-US" dirty="0"/>
          </a:p>
        </p:txBody>
      </p:sp>
      <p:sp>
        <p:nvSpPr>
          <p:cNvPr id="3" name="Picture Placeholder 2"/>
          <p:cNvSpPr>
            <a:spLocks noGrp="1" noChangeAspect="1"/>
          </p:cNvSpPr>
          <p:nvPr>
            <p:ph type="pic" idx="1"/>
          </p:nvPr>
        </p:nvSpPr>
        <p:spPr>
          <a:xfrm>
            <a:off x="4438105" y="987427"/>
            <a:ext cx="5284946"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dirty="0"/>
          </a:p>
        </p:txBody>
      </p:sp>
      <p:sp>
        <p:nvSpPr>
          <p:cNvPr id="4" name="Text Placeholder 3"/>
          <p:cNvSpPr>
            <a:spLocks noGrp="1"/>
          </p:cNvSpPr>
          <p:nvPr>
            <p:ph type="body" sz="half" idx="2"/>
          </p:nvPr>
        </p:nvSpPr>
        <p:spPr>
          <a:xfrm>
            <a:off x="719069" y="2057400"/>
            <a:ext cx="33669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e Placeholder 4"/>
          <p:cNvSpPr>
            <a:spLocks noGrp="1"/>
          </p:cNvSpPr>
          <p:nvPr>
            <p:ph type="dt" sz="half" idx="10"/>
          </p:nvPr>
        </p:nvSpPr>
        <p:spPr>
          <a:xfrm>
            <a:off x="717709" y="6356352"/>
            <a:ext cx="2348865" cy="365125"/>
          </a:xfrm>
          <a:prstGeom prst="rect">
            <a:avLst/>
          </a:prstGeom>
        </p:spPr>
        <p:txBody>
          <a:bodyPr/>
          <a:lstStyle/>
          <a:p>
            <a:fld id="{2E338DC9-5F08-48C9-A2FE-EF6F2C6415F0}" type="datetimeFigureOut">
              <a:rPr lang="de-CH" smtClean="0"/>
              <a:t>28.03.2017</a:t>
            </a:fld>
            <a:endParaRPr lang="de-CH"/>
          </a:p>
        </p:txBody>
      </p:sp>
      <p:sp>
        <p:nvSpPr>
          <p:cNvPr id="6" name="Footer Placeholder 5"/>
          <p:cNvSpPr>
            <a:spLocks noGrp="1"/>
          </p:cNvSpPr>
          <p:nvPr>
            <p:ph type="ftr" sz="quarter" idx="11"/>
          </p:nvPr>
        </p:nvSpPr>
        <p:spPr>
          <a:xfrm>
            <a:off x="3458051" y="6356352"/>
            <a:ext cx="3523298" cy="365125"/>
          </a:xfrm>
          <a:prstGeom prst="rect">
            <a:avLst/>
          </a:prstGeom>
        </p:spPr>
        <p:txBody>
          <a:bodyPr/>
          <a:lstStyle/>
          <a:p>
            <a:endParaRPr lang="de-CH"/>
          </a:p>
        </p:txBody>
      </p:sp>
      <p:sp>
        <p:nvSpPr>
          <p:cNvPr id="7" name="Slide Number Placeholder 6"/>
          <p:cNvSpPr>
            <a:spLocks noGrp="1"/>
          </p:cNvSpPr>
          <p:nvPr>
            <p:ph type="sldNum" sz="quarter" idx="12"/>
          </p:nvPr>
        </p:nvSpPr>
        <p:spPr>
          <a:xfrm flipH="1">
            <a:off x="9886791" y="4489452"/>
            <a:ext cx="565309" cy="501648"/>
          </a:xfrm>
          <a:prstGeom prst="rect">
            <a:avLst/>
          </a:prstGeom>
        </p:spPr>
        <p:txBody>
          <a:bodyPr/>
          <a:lstStyle/>
          <a:p>
            <a:fld id="{4E471FF4-0C00-40C5-A66A-9E33A9528A29}" type="slidenum">
              <a:rPr lang="de-CH" smtClean="0"/>
              <a:t>‹Nr.›</a:t>
            </a:fld>
            <a:endParaRPr lang="de-CH"/>
          </a:p>
        </p:txBody>
      </p:sp>
    </p:spTree>
    <p:extLst>
      <p:ext uri="{BB962C8B-B14F-4D97-AF65-F5344CB8AC3E}">
        <p14:creationId xmlns:p14="http://schemas.microsoft.com/office/powerpoint/2010/main" val="23159780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17709" y="517527"/>
            <a:ext cx="9003983" cy="752473"/>
          </a:xfrm>
          <a:prstGeom prst="rect">
            <a:avLst/>
          </a:prstGeom>
        </p:spPr>
        <p:txBody>
          <a:bodyPr vert="horz" lIns="91440" tIns="45720" rIns="91440" bIns="45720" rtlCol="0" anchor="ctr">
            <a:normAutofit/>
          </a:bodyPr>
          <a:lstStyle/>
          <a:p>
            <a:r>
              <a:rPr lang="de-DE" dirty="0"/>
              <a:t>Titelmasterformat durch Klicken bearbeiten</a:t>
            </a:r>
            <a:endParaRPr lang="en-US" dirty="0"/>
          </a:p>
        </p:txBody>
      </p:sp>
      <p:sp>
        <p:nvSpPr>
          <p:cNvPr id="3" name="Text Placeholder 2"/>
          <p:cNvSpPr>
            <a:spLocks noGrp="1"/>
          </p:cNvSpPr>
          <p:nvPr>
            <p:ph type="body" idx="1"/>
          </p:nvPr>
        </p:nvSpPr>
        <p:spPr>
          <a:xfrm>
            <a:off x="717709" y="1648843"/>
            <a:ext cx="9003983" cy="4528120"/>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Rechteck 6"/>
          <p:cNvSpPr/>
          <p:nvPr userDrawn="1"/>
        </p:nvSpPr>
        <p:spPr>
          <a:xfrm>
            <a:off x="-1035586" y="1648843"/>
            <a:ext cx="5859834" cy="31648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pic>
        <p:nvPicPr>
          <p:cNvPr id="9" name="Grafik 8"/>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9305636" y="5959190"/>
            <a:ext cx="804941" cy="603706"/>
          </a:xfrm>
          <a:prstGeom prst="rect">
            <a:avLst/>
          </a:prstGeom>
        </p:spPr>
      </p:pic>
      <p:pic>
        <p:nvPicPr>
          <p:cNvPr id="10" name="Grafik 9"/>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717709" y="6308977"/>
            <a:ext cx="3153103" cy="233797"/>
          </a:xfrm>
          <a:prstGeom prst="rect">
            <a:avLst/>
          </a:prstGeom>
        </p:spPr>
      </p:pic>
      <p:pic>
        <p:nvPicPr>
          <p:cNvPr id="4" name="Grafik 3"/>
          <p:cNvPicPr>
            <a:picLocks noChangeAspect="1"/>
          </p:cNvPicPr>
          <p:nvPr userDrawn="1"/>
        </p:nvPicPr>
        <p:blipFill rotWithShape="1">
          <a:blip r:embed="rId15" cstate="screen">
            <a:extLst>
              <a:ext uri="{28A0092B-C50C-407E-A947-70E740481C1C}">
                <a14:useLocalDpi xmlns:a14="http://schemas.microsoft.com/office/drawing/2010/main"/>
              </a:ext>
            </a:extLst>
          </a:blip>
          <a:srcRect/>
          <a:stretch/>
        </p:blipFill>
        <p:spPr>
          <a:xfrm>
            <a:off x="0" y="-390688"/>
            <a:ext cx="10439400" cy="781376"/>
          </a:xfrm>
          <a:prstGeom prst="rect">
            <a:avLst/>
          </a:prstGeom>
        </p:spPr>
      </p:pic>
    </p:spTree>
    <p:extLst>
      <p:ext uri="{BB962C8B-B14F-4D97-AF65-F5344CB8AC3E}">
        <p14:creationId xmlns:p14="http://schemas.microsoft.com/office/powerpoint/2010/main" val="4754157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3600"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hyperlink" Target="http://www.riedle.ch/"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hyperlink" Target="https://www.youtube.com/watch?v=XlGg99yt1ZA"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if.integralesforum.org/" TargetMode="External"/><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hyperlink" Target="http://www.integralartandstudies.com/"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hyperlink" Target="https://www.studium-religion-psychotherapie.de/"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hyperlink" Target="https://jacquitrial.wikispaces.com/Carl+Rogers+Mind+Map" TargetMode="External"/><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fik 8"/>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58579" y="-284203"/>
            <a:ext cx="10756557" cy="3336322"/>
          </a:xfrm>
          <a:prstGeom prst="rect">
            <a:avLst/>
          </a:prstGeom>
        </p:spPr>
      </p:pic>
      <p:sp>
        <p:nvSpPr>
          <p:cNvPr id="2" name="Titel 1"/>
          <p:cNvSpPr>
            <a:spLocks noGrp="1"/>
          </p:cNvSpPr>
          <p:nvPr>
            <p:ph type="ctrTitle"/>
          </p:nvPr>
        </p:nvSpPr>
        <p:spPr>
          <a:xfrm>
            <a:off x="782955" y="2712636"/>
            <a:ext cx="8873490" cy="2454444"/>
          </a:xfrm>
        </p:spPr>
        <p:txBody>
          <a:bodyPr>
            <a:normAutofit/>
          </a:bodyPr>
          <a:lstStyle/>
          <a:p>
            <a:r>
              <a:rPr lang="de-CH" sz="4800" dirty="0"/>
              <a:t>Humanistisch/Transpersonale Psychotherapie und Religion/Spiritualität</a:t>
            </a:r>
          </a:p>
        </p:txBody>
      </p:sp>
      <p:sp>
        <p:nvSpPr>
          <p:cNvPr id="3" name="Untertitel 2"/>
          <p:cNvSpPr>
            <a:spLocks noGrp="1"/>
          </p:cNvSpPr>
          <p:nvPr>
            <p:ph type="subTitle" idx="1"/>
          </p:nvPr>
        </p:nvSpPr>
        <p:spPr>
          <a:xfrm>
            <a:off x="1304925" y="5337812"/>
            <a:ext cx="7829550" cy="1012371"/>
          </a:xfrm>
        </p:spPr>
        <p:txBody>
          <a:bodyPr/>
          <a:lstStyle/>
          <a:p>
            <a:r>
              <a:rPr lang="de-CH" dirty="0"/>
              <a:t>Prof. Dr. med. Samuel Pfeifer</a:t>
            </a:r>
          </a:p>
        </p:txBody>
      </p:sp>
    </p:spTree>
    <p:extLst>
      <p:ext uri="{BB962C8B-B14F-4D97-AF65-F5344CB8AC3E}">
        <p14:creationId xmlns:p14="http://schemas.microsoft.com/office/powerpoint/2010/main" val="9566718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CH" dirty="0"/>
              <a:t>Kernkonzepte der humanistischen Psychologie</a:t>
            </a:r>
          </a:p>
        </p:txBody>
      </p:sp>
      <p:sp>
        <p:nvSpPr>
          <p:cNvPr id="5" name="Inhaltsplatzhalter 4"/>
          <p:cNvSpPr>
            <a:spLocks noGrp="1"/>
          </p:cNvSpPr>
          <p:nvPr>
            <p:ph idx="1"/>
          </p:nvPr>
        </p:nvSpPr>
        <p:spPr>
          <a:xfrm>
            <a:off x="4939989" y="1648843"/>
            <a:ext cx="5079773" cy="4528120"/>
          </a:xfrm>
        </p:spPr>
        <p:txBody>
          <a:bodyPr>
            <a:normAutofit fontScale="62500" lnSpcReduction="20000"/>
          </a:bodyPr>
          <a:lstStyle/>
          <a:p>
            <a:pPr>
              <a:lnSpc>
                <a:spcPct val="110000"/>
              </a:lnSpc>
            </a:pPr>
            <a:r>
              <a:rPr lang="de-CH" sz="3400" dirty="0"/>
              <a:t>Ziel natürlicher menschlicher Selbstentfaltung hin zur Ganzheit der Person</a:t>
            </a:r>
          </a:p>
          <a:p>
            <a:pPr>
              <a:lnSpc>
                <a:spcPct val="110000"/>
              </a:lnSpc>
            </a:pPr>
            <a:r>
              <a:rPr lang="de-CH" sz="3400" dirty="0"/>
              <a:t>Im Menschen ist alles Notwendige und Heilsame angelegt</a:t>
            </a:r>
          </a:p>
          <a:p>
            <a:pPr>
              <a:lnSpc>
                <a:spcPct val="110000"/>
              </a:lnSpc>
            </a:pPr>
            <a:r>
              <a:rPr lang="de-CH" sz="3400" dirty="0"/>
              <a:t>Besserer Mensch und bessere Welt als Ziel</a:t>
            </a:r>
          </a:p>
          <a:p>
            <a:pPr>
              <a:lnSpc>
                <a:spcPct val="110000"/>
              </a:lnSpc>
            </a:pPr>
            <a:r>
              <a:rPr lang="de-CH" sz="3400" dirty="0"/>
              <a:t>Befreiung von gesellschaftlichen und religiösen Zwängen hin zur Authentizität / Spontaneität / Kreativität</a:t>
            </a:r>
          </a:p>
          <a:p>
            <a:endParaRPr lang="de-CH" dirty="0"/>
          </a:p>
          <a:p>
            <a:r>
              <a:rPr lang="de-CH" u="sng" dirty="0"/>
              <a:t>Deutschland</a:t>
            </a:r>
            <a:r>
              <a:rPr lang="de-CH" dirty="0"/>
              <a:t>: </a:t>
            </a:r>
          </a:p>
          <a:p>
            <a:pPr lvl="1"/>
            <a:r>
              <a:rPr lang="de-CH" dirty="0"/>
              <a:t>Reinhard Tausch als wesentlicher Vertreter</a:t>
            </a:r>
          </a:p>
          <a:p>
            <a:pPr lvl="1">
              <a:lnSpc>
                <a:spcPct val="120000"/>
              </a:lnSpc>
            </a:pPr>
            <a:r>
              <a:rPr lang="de-CH" dirty="0"/>
              <a:t>Weiterbildung: Gesellschaft für wissenschaftliche Gesprächspsychotherapie (</a:t>
            </a:r>
            <a:r>
              <a:rPr lang="de-CH" dirty="0" err="1"/>
              <a:t>GwG</a:t>
            </a:r>
            <a:r>
              <a:rPr lang="de-CH" dirty="0"/>
              <a:t>) </a:t>
            </a:r>
          </a:p>
          <a:p>
            <a:endParaRPr lang="de-CH" dirty="0"/>
          </a:p>
        </p:txBody>
      </p:sp>
      <p:pic>
        <p:nvPicPr>
          <p:cNvPr id="2" name="Grafik 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70184" y="1648843"/>
            <a:ext cx="5109814" cy="3126407"/>
          </a:xfrm>
          <a:prstGeom prst="rect">
            <a:avLst/>
          </a:prstGeom>
        </p:spPr>
      </p:pic>
    </p:spTree>
    <p:extLst>
      <p:ext uri="{BB962C8B-B14F-4D97-AF65-F5344CB8AC3E}">
        <p14:creationId xmlns:p14="http://schemas.microsoft.com/office/powerpoint/2010/main" val="1695410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Kritik des Humanismus</a:t>
            </a:r>
          </a:p>
        </p:txBody>
      </p:sp>
      <p:sp>
        <p:nvSpPr>
          <p:cNvPr id="3" name="Inhaltsplatzhalter 2"/>
          <p:cNvSpPr>
            <a:spLocks noGrp="1"/>
          </p:cNvSpPr>
          <p:nvPr>
            <p:ph idx="1"/>
          </p:nvPr>
        </p:nvSpPr>
        <p:spPr>
          <a:xfrm>
            <a:off x="4928839" y="1648843"/>
            <a:ext cx="5116682" cy="4528120"/>
          </a:xfrm>
        </p:spPr>
        <p:txBody>
          <a:bodyPr>
            <a:normAutofit fontScale="77500" lnSpcReduction="20000"/>
          </a:bodyPr>
          <a:lstStyle/>
          <a:p>
            <a:r>
              <a:rPr lang="de-CH" sz="2300" dirty="0"/>
              <a:t>Viktor Frankl: Von der Autonomie  zur Transzendenz, Nachwort zu seinem Buch, </a:t>
            </a:r>
            <a:r>
              <a:rPr lang="de-CH" sz="2300" i="1" dirty="0"/>
              <a:t>Der leidende Mensch. Anthropologische Grundlagen der Psychotherapie. </a:t>
            </a:r>
            <a:r>
              <a:rPr lang="de-CH" sz="2300" dirty="0"/>
              <a:t>Piper (S. 349 ff): </a:t>
            </a:r>
          </a:p>
          <a:p>
            <a:r>
              <a:rPr lang="de-CH" dirty="0"/>
              <a:t>«Die Krise des Humanismus beginnt dort, wo der Mensch für ihn alles wird; der </a:t>
            </a:r>
            <a:r>
              <a:rPr lang="de-CH" dirty="0" err="1"/>
              <a:t>Anthropologismus</a:t>
            </a:r>
            <a:r>
              <a:rPr lang="de-CH" dirty="0"/>
              <a:t> beginnt dort, wo der Mensch nicht mi Vordergrund der Betrachtung, sondern im Mittelpunkt der Bewertung steht – zum Massstab aller Wertung wird.»</a:t>
            </a:r>
          </a:p>
          <a:p>
            <a:r>
              <a:rPr lang="de-CH" dirty="0">
                <a:solidFill>
                  <a:schemeClr val="accent1">
                    <a:lumMod val="75000"/>
                  </a:schemeClr>
                </a:solidFill>
              </a:rPr>
              <a:t>Sinnverwirklichung statt Selbstverwirklichung.</a:t>
            </a:r>
          </a:p>
          <a:p>
            <a:endParaRPr lang="de-CH" dirty="0"/>
          </a:p>
          <a:p>
            <a:r>
              <a:rPr lang="de-CH" dirty="0">
                <a:solidFill>
                  <a:schemeClr val="accent1">
                    <a:lumMod val="75000"/>
                  </a:schemeClr>
                </a:solidFill>
              </a:rPr>
              <a:t>Jürg Willi: Ökologische Psychotherapie. </a:t>
            </a:r>
          </a:p>
        </p:txBody>
      </p:sp>
      <p:pic>
        <p:nvPicPr>
          <p:cNvPr id="4" name="Grafik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358899" y="1648843"/>
            <a:ext cx="6146800" cy="3169444"/>
          </a:xfrm>
          <a:prstGeom prst="rect">
            <a:avLst/>
          </a:prstGeom>
        </p:spPr>
      </p:pic>
    </p:spTree>
    <p:extLst>
      <p:ext uri="{BB962C8B-B14F-4D97-AF65-F5344CB8AC3E}">
        <p14:creationId xmlns:p14="http://schemas.microsoft.com/office/powerpoint/2010/main" val="14992546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normAutofit/>
          </a:bodyPr>
          <a:lstStyle/>
          <a:p>
            <a:pPr algn="ctr"/>
            <a:r>
              <a:rPr lang="de-CH" sz="4800" dirty="0"/>
              <a:t>Transpersonale Psychologie als Ableger der Humanistischen Psychologie</a:t>
            </a:r>
          </a:p>
        </p:txBody>
      </p:sp>
      <p:sp>
        <p:nvSpPr>
          <p:cNvPr id="6" name="Textplatzhalter 5"/>
          <p:cNvSpPr>
            <a:spLocks noGrp="1"/>
          </p:cNvSpPr>
          <p:nvPr>
            <p:ph type="body" idx="1"/>
          </p:nvPr>
        </p:nvSpPr>
        <p:spPr>
          <a:xfrm>
            <a:off x="712272" y="4806778"/>
            <a:ext cx="9003983" cy="1282874"/>
          </a:xfrm>
        </p:spPr>
        <p:txBody>
          <a:bodyPr/>
          <a:lstStyle/>
          <a:p>
            <a:pPr algn="ctr"/>
            <a:r>
              <a:rPr lang="de-CH" dirty="0"/>
              <a:t>Keywords: Bewusstseinszustände, kosmisches Ganzes, transpersonal, Transzendenz, Spirituell)</a:t>
            </a:r>
          </a:p>
        </p:txBody>
      </p:sp>
    </p:spTree>
    <p:extLst>
      <p:ext uri="{BB962C8B-B14F-4D97-AF65-F5344CB8AC3E}">
        <p14:creationId xmlns:p14="http://schemas.microsoft.com/office/powerpoint/2010/main" val="15551968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CH" dirty="0"/>
              <a:t>Transpersonale </a:t>
            </a:r>
            <a:r>
              <a:rPr lang="de-CH" dirty="0" err="1"/>
              <a:t>Psy</a:t>
            </a:r>
            <a:r>
              <a:rPr lang="de-CH" dirty="0"/>
              <a:t> - Versuch einer Definition</a:t>
            </a:r>
          </a:p>
        </p:txBody>
      </p:sp>
      <p:sp>
        <p:nvSpPr>
          <p:cNvPr id="6" name="Inhaltsplatzhalter 5"/>
          <p:cNvSpPr>
            <a:spLocks noGrp="1"/>
          </p:cNvSpPr>
          <p:nvPr>
            <p:ph idx="1"/>
          </p:nvPr>
        </p:nvSpPr>
        <p:spPr/>
        <p:txBody>
          <a:bodyPr>
            <a:normAutofit fontScale="92500" lnSpcReduction="20000"/>
          </a:bodyPr>
          <a:lstStyle/>
          <a:p>
            <a:pPr marL="0" indent="0">
              <a:buNone/>
            </a:pPr>
            <a:r>
              <a:rPr lang="de-CH" dirty="0"/>
              <a:t>«Der integrative und ganzheitlicher Ansatz unterstützt insbesondere das Wachstum der Persönlichkeit jenseits der reifen Ich-Identität in dem alltäglichen Wachbewusstsein. </a:t>
            </a:r>
          </a:p>
          <a:p>
            <a:pPr marL="0" indent="0">
              <a:buNone/>
            </a:pPr>
            <a:r>
              <a:rPr lang="de-CH" dirty="0"/>
              <a:t>Das Entdecken und Integrieren weiterer Bewusstseinsschichten ist ein, in allen bekannten Kulturen anzutreffendes, existierendes menschliches Bedürfnis. </a:t>
            </a:r>
          </a:p>
          <a:p>
            <a:pPr marL="0" indent="0">
              <a:buNone/>
            </a:pPr>
            <a:r>
              <a:rPr lang="de-CH" dirty="0"/>
              <a:t>Der Mensch erlebt sich als Suchender. Teils wurden die Initiationstechniken geheim gehalten, und nur als zeremonielles Ritual zelebriert. Die "Eingeweihten" wurden sehr geachtet und um Rat und Heilung angefragt. Transpersonale Erfahrungen sind ein erweitertes Erleben der "objektiven Realität" und ein Überschreiten räumlicher oder zeitlichen Grenzen.»</a:t>
            </a:r>
            <a:br>
              <a:rPr lang="de-CH" dirty="0"/>
            </a:br>
            <a:endParaRPr lang="de-CH" dirty="0"/>
          </a:p>
          <a:p>
            <a:pPr marL="457200" lvl="1" indent="0">
              <a:buNone/>
            </a:pPr>
            <a:r>
              <a:rPr lang="de-CH" dirty="0"/>
              <a:t>(aus  einem Aufsatz über transpersonale Psychologie im Internet – </a:t>
            </a:r>
            <a:r>
              <a:rPr lang="de-CH" dirty="0">
                <a:hlinkClick r:id="rId2"/>
              </a:rPr>
              <a:t>www.riedle.ch</a:t>
            </a:r>
            <a:r>
              <a:rPr lang="de-CH" dirty="0"/>
              <a:t>) </a:t>
            </a:r>
          </a:p>
        </p:txBody>
      </p:sp>
    </p:spTree>
    <p:extLst>
      <p:ext uri="{BB962C8B-B14F-4D97-AF65-F5344CB8AC3E}">
        <p14:creationId xmlns:p14="http://schemas.microsoft.com/office/powerpoint/2010/main" val="31421070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Psychotherapie-Techniken</a:t>
            </a:r>
          </a:p>
        </p:txBody>
      </p:sp>
      <p:sp>
        <p:nvSpPr>
          <p:cNvPr id="3" name="Inhaltsplatzhalter 2"/>
          <p:cNvSpPr>
            <a:spLocks noGrp="1"/>
          </p:cNvSpPr>
          <p:nvPr>
            <p:ph idx="1"/>
          </p:nvPr>
        </p:nvSpPr>
        <p:spPr/>
        <p:txBody>
          <a:bodyPr>
            <a:normAutofit fontScale="92500" lnSpcReduction="10000"/>
          </a:bodyPr>
          <a:lstStyle/>
          <a:p>
            <a:r>
              <a:rPr lang="de-CH" dirty="0"/>
              <a:t>Bewusstseinserweiterung durch Drogen (1960er, aber auch aktuell)</a:t>
            </a:r>
          </a:p>
          <a:p>
            <a:r>
              <a:rPr lang="de-CH" dirty="0" err="1"/>
              <a:t>Holotropes</a:t>
            </a:r>
            <a:r>
              <a:rPr lang="de-CH" dirty="0"/>
              <a:t> Atmen (Stanislav </a:t>
            </a:r>
            <a:r>
              <a:rPr lang="de-CH" dirty="0" err="1"/>
              <a:t>Grof</a:t>
            </a:r>
            <a:r>
              <a:rPr lang="de-CH" dirty="0"/>
              <a:t>) Meditative Praktiken der östlichen Religionen</a:t>
            </a:r>
          </a:p>
          <a:p>
            <a:r>
              <a:rPr lang="de-CH" dirty="0"/>
              <a:t>Schamanistische Tranceinduktion</a:t>
            </a:r>
          </a:p>
          <a:p>
            <a:r>
              <a:rPr lang="de-CH" dirty="0"/>
              <a:t>Vergangenheits-Regression (Rückführung, </a:t>
            </a:r>
            <a:r>
              <a:rPr lang="de-CH" dirty="0" err="1"/>
              <a:t>Rebirthing</a:t>
            </a:r>
            <a:r>
              <a:rPr lang="de-CH" dirty="0"/>
              <a:t>)</a:t>
            </a:r>
          </a:p>
          <a:p>
            <a:r>
              <a:rPr lang="de-CH" dirty="0"/>
              <a:t>Hypnose (ein weites Feld!!)</a:t>
            </a:r>
          </a:p>
          <a:p>
            <a:r>
              <a:rPr lang="de-CH" dirty="0"/>
              <a:t>Fokussierung auf positive Emotionen wie Liebe, Freude, Feierlichkeit und Ekstase)</a:t>
            </a:r>
          </a:p>
          <a:p>
            <a:endParaRPr lang="de-CH" dirty="0"/>
          </a:p>
          <a:p>
            <a:r>
              <a:rPr lang="de-CH" dirty="0"/>
              <a:t>PROTAGONISTEN: </a:t>
            </a:r>
            <a:r>
              <a:rPr lang="de-CH" dirty="0" err="1"/>
              <a:t>Stansilav</a:t>
            </a:r>
            <a:r>
              <a:rPr lang="de-CH" dirty="0"/>
              <a:t> </a:t>
            </a:r>
            <a:r>
              <a:rPr lang="de-CH" dirty="0" err="1"/>
              <a:t>Grof</a:t>
            </a:r>
            <a:r>
              <a:rPr lang="de-CH" dirty="0"/>
              <a:t>, Ken </a:t>
            </a:r>
            <a:r>
              <a:rPr lang="de-CH" dirty="0" err="1"/>
              <a:t>Wilber</a:t>
            </a:r>
            <a:r>
              <a:rPr lang="de-CH" dirty="0"/>
              <a:t>, Roberto </a:t>
            </a:r>
            <a:r>
              <a:rPr lang="de-CH" dirty="0" err="1"/>
              <a:t>Assagioli</a:t>
            </a:r>
            <a:endParaRPr lang="de-CH" dirty="0"/>
          </a:p>
        </p:txBody>
      </p:sp>
    </p:spTree>
    <p:extLst>
      <p:ext uri="{BB962C8B-B14F-4D97-AF65-F5344CB8AC3E}">
        <p14:creationId xmlns:p14="http://schemas.microsoft.com/office/powerpoint/2010/main" val="10990908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err="1"/>
              <a:t>Esalen</a:t>
            </a:r>
            <a:r>
              <a:rPr lang="de-CH" dirty="0"/>
              <a:t> – das Zentrum in Kalifornien</a:t>
            </a:r>
          </a:p>
        </p:txBody>
      </p:sp>
      <p:sp>
        <p:nvSpPr>
          <p:cNvPr id="3" name="Inhaltsplatzhalter 2"/>
          <p:cNvSpPr>
            <a:spLocks noGrp="1"/>
          </p:cNvSpPr>
          <p:nvPr>
            <p:ph idx="1"/>
          </p:nvPr>
        </p:nvSpPr>
        <p:spPr>
          <a:xfrm>
            <a:off x="4726545" y="1648843"/>
            <a:ext cx="5318975" cy="4528120"/>
          </a:xfrm>
        </p:spPr>
        <p:txBody>
          <a:bodyPr>
            <a:normAutofit lnSpcReduction="10000"/>
          </a:bodyPr>
          <a:lstStyle/>
          <a:p>
            <a:r>
              <a:rPr lang="de-CH" dirty="0"/>
              <a:t>Kalifornische Pazifikküste</a:t>
            </a:r>
          </a:p>
          <a:p>
            <a:r>
              <a:rPr lang="de-CH" dirty="0"/>
              <a:t>Hippies, Aussteiger, Vordenker eines neuen erweiterten Bewusstseins</a:t>
            </a:r>
          </a:p>
          <a:p>
            <a:r>
              <a:rPr lang="de-CH" dirty="0"/>
              <a:t>«</a:t>
            </a:r>
            <a:r>
              <a:rPr lang="de-DE" dirty="0" err="1"/>
              <a:t>Esalen</a:t>
            </a:r>
            <a:r>
              <a:rPr lang="de-DE" dirty="0"/>
              <a:t> </a:t>
            </a:r>
            <a:r>
              <a:rPr lang="de-DE" dirty="0" err="1"/>
              <a:t>is</a:t>
            </a:r>
            <a:r>
              <a:rPr lang="de-DE" dirty="0"/>
              <a:t> a </a:t>
            </a:r>
            <a:r>
              <a:rPr lang="de-DE" dirty="0" err="1"/>
              <a:t>world-wide</a:t>
            </a:r>
            <a:r>
              <a:rPr lang="de-DE" dirty="0"/>
              <a:t> </a:t>
            </a:r>
            <a:r>
              <a:rPr lang="de-DE" dirty="0" err="1"/>
              <a:t>network</a:t>
            </a:r>
            <a:r>
              <a:rPr lang="de-DE" dirty="0"/>
              <a:t> </a:t>
            </a:r>
            <a:r>
              <a:rPr lang="de-DE" dirty="0" err="1"/>
              <a:t>of</a:t>
            </a:r>
            <a:r>
              <a:rPr lang="de-DE" dirty="0"/>
              <a:t> </a:t>
            </a:r>
            <a:r>
              <a:rPr lang="de-DE" dirty="0" err="1"/>
              <a:t>seekers</a:t>
            </a:r>
            <a:r>
              <a:rPr lang="de-DE" dirty="0"/>
              <a:t> </a:t>
            </a:r>
            <a:r>
              <a:rPr lang="de-DE" dirty="0" err="1"/>
              <a:t>who</a:t>
            </a:r>
            <a:r>
              <a:rPr lang="de-DE" dirty="0"/>
              <a:t> </a:t>
            </a:r>
            <a:r>
              <a:rPr lang="de-DE" dirty="0" err="1"/>
              <a:t>look</a:t>
            </a:r>
            <a:r>
              <a:rPr lang="de-DE" dirty="0"/>
              <a:t> </a:t>
            </a:r>
            <a:r>
              <a:rPr lang="de-DE" dirty="0" err="1"/>
              <a:t>beyond</a:t>
            </a:r>
            <a:r>
              <a:rPr lang="de-DE" dirty="0"/>
              <a:t> </a:t>
            </a:r>
            <a:r>
              <a:rPr lang="de-DE" dirty="0" err="1"/>
              <a:t>dogma</a:t>
            </a:r>
            <a:r>
              <a:rPr lang="de-DE" dirty="0"/>
              <a:t> </a:t>
            </a:r>
            <a:r>
              <a:rPr lang="de-DE" dirty="0" err="1"/>
              <a:t>to</a:t>
            </a:r>
            <a:r>
              <a:rPr lang="de-DE" dirty="0"/>
              <a:t> </a:t>
            </a:r>
            <a:r>
              <a:rPr lang="de-DE" dirty="0" err="1"/>
              <a:t>explore</a:t>
            </a:r>
            <a:r>
              <a:rPr lang="de-DE" dirty="0"/>
              <a:t> </a:t>
            </a:r>
            <a:r>
              <a:rPr lang="de-DE" dirty="0" err="1"/>
              <a:t>deeper</a:t>
            </a:r>
            <a:r>
              <a:rPr lang="de-DE" dirty="0"/>
              <a:t> spiritual </a:t>
            </a:r>
            <a:r>
              <a:rPr lang="de-DE" dirty="0" err="1"/>
              <a:t>possibilities</a:t>
            </a:r>
            <a:r>
              <a:rPr lang="de-DE" dirty="0"/>
              <a:t>; </a:t>
            </a:r>
            <a:r>
              <a:rPr lang="de-DE" dirty="0" err="1"/>
              <a:t>forge</a:t>
            </a:r>
            <a:r>
              <a:rPr lang="de-DE" dirty="0"/>
              <a:t> </a:t>
            </a:r>
            <a:r>
              <a:rPr lang="de-DE" dirty="0" err="1"/>
              <a:t>new</a:t>
            </a:r>
            <a:r>
              <a:rPr lang="de-DE" dirty="0"/>
              <a:t> </a:t>
            </a:r>
            <a:r>
              <a:rPr lang="de-DE" dirty="0" err="1"/>
              <a:t>understandings</a:t>
            </a:r>
            <a:r>
              <a:rPr lang="de-DE" dirty="0"/>
              <a:t> </a:t>
            </a:r>
            <a:r>
              <a:rPr lang="de-DE" dirty="0" err="1"/>
              <a:t>of</a:t>
            </a:r>
            <a:r>
              <a:rPr lang="de-DE" dirty="0"/>
              <a:t> </a:t>
            </a:r>
            <a:r>
              <a:rPr lang="de-DE" dirty="0" err="1"/>
              <a:t>self</a:t>
            </a:r>
            <a:r>
              <a:rPr lang="de-DE" dirty="0"/>
              <a:t> </a:t>
            </a:r>
            <a:r>
              <a:rPr lang="de-DE" dirty="0" err="1"/>
              <a:t>and</a:t>
            </a:r>
            <a:r>
              <a:rPr lang="de-DE" dirty="0"/>
              <a:t> </a:t>
            </a:r>
            <a:r>
              <a:rPr lang="de-DE" dirty="0" err="1"/>
              <a:t>society</a:t>
            </a:r>
            <a:r>
              <a:rPr lang="de-DE" dirty="0"/>
              <a:t>; </a:t>
            </a:r>
            <a:r>
              <a:rPr lang="de-DE" dirty="0" err="1"/>
              <a:t>and</a:t>
            </a:r>
            <a:r>
              <a:rPr lang="de-DE" dirty="0"/>
              <a:t> </a:t>
            </a:r>
            <a:r>
              <a:rPr lang="de-DE" dirty="0" err="1"/>
              <a:t>pioneer</a:t>
            </a:r>
            <a:r>
              <a:rPr lang="de-DE" dirty="0"/>
              <a:t> </a:t>
            </a:r>
            <a:r>
              <a:rPr lang="de-DE" dirty="0" err="1"/>
              <a:t>new</a:t>
            </a:r>
            <a:r>
              <a:rPr lang="de-DE" dirty="0"/>
              <a:t> </a:t>
            </a:r>
            <a:r>
              <a:rPr lang="de-DE" dirty="0" err="1"/>
              <a:t>paths</a:t>
            </a:r>
            <a:r>
              <a:rPr lang="de-DE" dirty="0"/>
              <a:t> </a:t>
            </a:r>
            <a:r>
              <a:rPr lang="de-DE" dirty="0" err="1"/>
              <a:t>for</a:t>
            </a:r>
            <a:r>
              <a:rPr lang="de-DE" dirty="0"/>
              <a:t> </a:t>
            </a:r>
            <a:r>
              <a:rPr lang="de-DE" dirty="0" err="1"/>
              <a:t>change</a:t>
            </a:r>
            <a:r>
              <a:rPr lang="de-DE" dirty="0"/>
              <a:t>.</a:t>
            </a:r>
            <a:r>
              <a:rPr lang="de-CH" dirty="0"/>
              <a:t>»</a:t>
            </a:r>
          </a:p>
          <a:p>
            <a:endParaRPr lang="de-DE" dirty="0"/>
          </a:p>
        </p:txBody>
      </p:sp>
      <p:pic>
        <p:nvPicPr>
          <p:cNvPr id="1028" name="Picture 4" descr="http://www.esalen.org/sites/default/files/photo_images/flowers_ocean.jp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68898" y="1643454"/>
            <a:ext cx="4615140" cy="279683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nightflight.com/wp-content/uploads/ESALEN-7.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505763" y="3630094"/>
            <a:ext cx="4220782" cy="209804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38913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Stanislav </a:t>
            </a:r>
            <a:r>
              <a:rPr lang="de-CH" dirty="0" err="1"/>
              <a:t>Grof</a:t>
            </a:r>
            <a:endParaRPr lang="de-CH" dirty="0"/>
          </a:p>
        </p:txBody>
      </p:sp>
      <p:sp>
        <p:nvSpPr>
          <p:cNvPr id="3" name="Inhaltsplatzhalter 2"/>
          <p:cNvSpPr>
            <a:spLocks noGrp="1"/>
          </p:cNvSpPr>
          <p:nvPr>
            <p:ph idx="1"/>
          </p:nvPr>
        </p:nvSpPr>
        <p:spPr>
          <a:xfrm>
            <a:off x="4853545" y="1611772"/>
            <a:ext cx="5267461" cy="4528120"/>
          </a:xfrm>
        </p:spPr>
        <p:txBody>
          <a:bodyPr>
            <a:normAutofit fontScale="85000" lnSpcReduction="20000"/>
          </a:bodyPr>
          <a:lstStyle/>
          <a:p>
            <a:r>
              <a:rPr lang="de-CH" dirty="0"/>
              <a:t>Experimente mit LSD: Die Erlebnisse der Probanden gingen über die individuellen Inhalte hinaus, die bei strikt analytischer Arbeit gefunden werden, --- sie erhielten deshalb die Bezeichnung  «transpersonal».</a:t>
            </a:r>
          </a:p>
          <a:p>
            <a:r>
              <a:rPr lang="de-CH" dirty="0"/>
              <a:t>Geburt und Tod als wichtigste Erfahrungen des Lebens: Erfahrungsmuster als «perinatale Matrizen» (Geburt als «Heraustreten in das Licht des Lebens»)</a:t>
            </a:r>
          </a:p>
          <a:p>
            <a:r>
              <a:rPr lang="de-CH" dirty="0"/>
              <a:t>Es existiere ein universaler Geist, der auch eine politische Dimension habe. Politische und wirtschaftliche Ungerechtigkeiten seien in diesem universellen Geist überwunden.</a:t>
            </a:r>
          </a:p>
        </p:txBody>
      </p:sp>
      <p:pic>
        <p:nvPicPr>
          <p:cNvPr id="2052" name="Picture 4" descr="http://www.philborges.com/blog/wp-content/uploads/2013/10/Stan_Grof_synced.Still004.jp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135350" y="1639543"/>
            <a:ext cx="4942460" cy="31610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42292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err="1"/>
              <a:t>Holotropes</a:t>
            </a:r>
            <a:r>
              <a:rPr lang="de-CH" dirty="0"/>
              <a:t> Atmen / </a:t>
            </a:r>
            <a:r>
              <a:rPr lang="de-CH" dirty="0" err="1"/>
              <a:t>Rebirthing</a:t>
            </a:r>
            <a:endParaRPr lang="de-CH" dirty="0"/>
          </a:p>
        </p:txBody>
      </p:sp>
      <p:sp>
        <p:nvSpPr>
          <p:cNvPr id="3" name="Inhaltsplatzhalter 2"/>
          <p:cNvSpPr>
            <a:spLocks noGrp="1"/>
          </p:cNvSpPr>
          <p:nvPr>
            <p:ph idx="1"/>
          </p:nvPr>
        </p:nvSpPr>
        <p:spPr>
          <a:xfrm>
            <a:off x="5113876" y="1646686"/>
            <a:ext cx="5008024" cy="4528120"/>
          </a:xfrm>
        </p:spPr>
        <p:txBody>
          <a:bodyPr>
            <a:normAutofit fontScale="85000" lnSpcReduction="20000"/>
          </a:bodyPr>
          <a:lstStyle/>
          <a:p>
            <a:r>
              <a:rPr lang="de-CH" dirty="0"/>
              <a:t>Folgende Elemente:</a:t>
            </a:r>
          </a:p>
          <a:p>
            <a:pPr lvl="1"/>
            <a:r>
              <a:rPr lang="de-CH" sz="2100" dirty="0"/>
              <a:t>beschleunigtes und vertieftes Atmen (gewollte Hyperventilation)</a:t>
            </a:r>
          </a:p>
          <a:p>
            <a:pPr lvl="1"/>
            <a:r>
              <a:rPr lang="de-CH" sz="2100" dirty="0"/>
              <a:t>evozierende Musik (z. B. Instrumental- oder spezielle Filmmusiken)</a:t>
            </a:r>
          </a:p>
          <a:p>
            <a:pPr lvl="1"/>
            <a:r>
              <a:rPr lang="de-CH" sz="2100" dirty="0"/>
              <a:t>Körperarbeit (z. B. Druckmassage)</a:t>
            </a:r>
          </a:p>
          <a:p>
            <a:r>
              <a:rPr lang="de-CH" dirty="0"/>
              <a:t>Ziel: </a:t>
            </a:r>
          </a:p>
          <a:p>
            <a:pPr lvl="1"/>
            <a:r>
              <a:rPr lang="de-CH" sz="2100" dirty="0"/>
              <a:t>Eintreten in Erfahrungsbereich, die dem Bewusstsein nicht zugänglich sind</a:t>
            </a:r>
          </a:p>
          <a:p>
            <a:pPr lvl="1"/>
            <a:r>
              <a:rPr lang="de-CH" sz="2100" dirty="0"/>
              <a:t>Bearbeitung von bisher unzulänglich integrierten Persönlichkeitsanteilen</a:t>
            </a:r>
          </a:p>
          <a:p>
            <a:pPr lvl="1"/>
            <a:r>
              <a:rPr lang="de-CH" sz="2100" dirty="0"/>
              <a:t>Hinbewegen auf Ganzheit</a:t>
            </a:r>
          </a:p>
          <a:p>
            <a:r>
              <a:rPr lang="de-CH" dirty="0" err="1"/>
              <a:t>Rebirthing</a:t>
            </a:r>
            <a:r>
              <a:rPr lang="de-CH" dirty="0"/>
              <a:t> (Leonard Orr)</a:t>
            </a:r>
          </a:p>
          <a:p>
            <a:pPr lvl="1"/>
            <a:r>
              <a:rPr lang="de-CH" sz="2100" dirty="0"/>
              <a:t>Durch rasches Atmen wird der Geburtsvorgang nacherlebt, was zu neuen Bewusstseinszuständen und Einsichten führen soll.</a:t>
            </a:r>
          </a:p>
        </p:txBody>
      </p:sp>
      <p:pic>
        <p:nvPicPr>
          <p:cNvPr id="1026" name="Picture 2" descr="https://3.bp.blogspot.com/-5r_9bUAPFAY/VtDOlu5xUzI/AAAAAAAAUeg/FLMbs7M-SdM/s1600/breathing.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121894" y="1648843"/>
            <a:ext cx="4934836" cy="3167856"/>
          </a:xfrm>
          <a:prstGeom prst="rect">
            <a:avLst/>
          </a:prstGeom>
          <a:noFill/>
          <a:extLst>
            <a:ext uri="{909E8E84-426E-40DD-AFC4-6F175D3DCCD1}">
              <a14:hiddenFill xmlns:a14="http://schemas.microsoft.com/office/drawing/2010/main">
                <a:solidFill>
                  <a:srgbClr val="FFFFFF"/>
                </a:solidFill>
              </a14:hiddenFill>
            </a:ext>
          </a:extLst>
        </p:spPr>
      </p:pic>
      <p:sp>
        <p:nvSpPr>
          <p:cNvPr id="5" name="Textfeld 4"/>
          <p:cNvSpPr txBox="1"/>
          <p:nvPr/>
        </p:nvSpPr>
        <p:spPr>
          <a:xfrm>
            <a:off x="2300252" y="5339313"/>
            <a:ext cx="2315704" cy="366028"/>
          </a:xfrm>
          <a:prstGeom prst="rect">
            <a:avLst/>
          </a:prstGeom>
          <a:noFill/>
        </p:spPr>
        <p:txBody>
          <a:bodyPr wrap="square" rtlCol="0">
            <a:spAutoFit/>
          </a:bodyPr>
          <a:lstStyle/>
          <a:p>
            <a:r>
              <a:rPr lang="de-CH" b="1" dirty="0">
                <a:latin typeface="Calibri" pitchFamily="34" charset="0"/>
                <a:hlinkClick r:id="rId4"/>
              </a:rPr>
              <a:t>FILMCLIP</a:t>
            </a:r>
            <a:endParaRPr lang="de-CH" b="1" dirty="0">
              <a:latin typeface="Calibri" pitchFamily="34" charset="0"/>
            </a:endParaRPr>
          </a:p>
        </p:txBody>
      </p:sp>
      <p:pic>
        <p:nvPicPr>
          <p:cNvPr id="6" name="Picture 2" descr="http://thumbs.gograph.com/gg4220591.jpg"/>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858411" y="4714354"/>
            <a:ext cx="1619250" cy="1619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03828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Ken </a:t>
            </a:r>
            <a:r>
              <a:rPr lang="de-CH" dirty="0" err="1"/>
              <a:t>Wilber</a:t>
            </a:r>
            <a:r>
              <a:rPr lang="de-CH" dirty="0"/>
              <a:t> (*1949): Integrales Bewusstsein</a:t>
            </a:r>
          </a:p>
        </p:txBody>
      </p:sp>
      <p:pic>
        <p:nvPicPr>
          <p:cNvPr id="5" name="Grafik 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91530" y="1629740"/>
            <a:ext cx="4750099" cy="3148322"/>
          </a:xfrm>
          <a:prstGeom prst="rect">
            <a:avLst/>
          </a:prstGeom>
        </p:spPr>
      </p:pic>
      <p:sp>
        <p:nvSpPr>
          <p:cNvPr id="6" name="Textfeld 5"/>
          <p:cNvSpPr txBox="1"/>
          <p:nvPr/>
        </p:nvSpPr>
        <p:spPr>
          <a:xfrm>
            <a:off x="717709" y="4917989"/>
            <a:ext cx="3446519" cy="954107"/>
          </a:xfrm>
          <a:prstGeom prst="rect">
            <a:avLst/>
          </a:prstGeom>
          <a:noFill/>
        </p:spPr>
        <p:txBody>
          <a:bodyPr wrap="square" rtlCol="0">
            <a:spAutoFit/>
          </a:bodyPr>
          <a:lstStyle/>
          <a:p>
            <a:r>
              <a:rPr lang="de-CH" sz="1400" dirty="0"/>
              <a:t>*1948, Begründer des «Center </a:t>
            </a:r>
            <a:r>
              <a:rPr lang="de-CH" sz="1400" dirty="0" err="1"/>
              <a:t>for</a:t>
            </a:r>
            <a:r>
              <a:rPr lang="de-CH" sz="1400" dirty="0"/>
              <a:t> Integral Wisdom», Vordenker der Transpersonalen Psychologie</a:t>
            </a:r>
          </a:p>
          <a:p>
            <a:r>
              <a:rPr lang="de-CH" sz="1400" dirty="0"/>
              <a:t>Website: </a:t>
            </a:r>
            <a:r>
              <a:rPr lang="de-CH" sz="1400" dirty="0">
                <a:hlinkClick r:id="rId3"/>
              </a:rPr>
              <a:t>http://if.integralesforum.org/</a:t>
            </a:r>
            <a:r>
              <a:rPr lang="de-CH" sz="1400" dirty="0"/>
              <a:t> </a:t>
            </a:r>
          </a:p>
        </p:txBody>
      </p:sp>
      <p:pic>
        <p:nvPicPr>
          <p:cNvPr id="1026" name="Picture 2" descr="http://www.bodhisat.de/tl_files/bodhisat/Bilder%20fuer%20Sitedarstellung/Vorschaubilder%20fuer%20Nachrichten/Poster%20Integrales%20Modell%20nach%20Ken%20Wilber%20von%20Torsten%20Bruegge%20Vorschau.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432300" y="1629740"/>
            <a:ext cx="5791200" cy="4095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67112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Vielfältige Sekundärliteratur</a:t>
            </a:r>
          </a:p>
        </p:txBody>
      </p:sp>
      <p:pic>
        <p:nvPicPr>
          <p:cNvPr id="1026" name="Picture 2" descr="http://integralartandstudies.com/images/BRADS%20BOOKS/WWA-COMPLETE-LIFE-CYCLE-SM.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047949" y="1606377"/>
            <a:ext cx="6300371" cy="478206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integralartandstudies.com/images/EMBRACING_REALITY_SHDW.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23900" y="1516829"/>
            <a:ext cx="3069882" cy="4143376"/>
          </a:xfrm>
          <a:prstGeom prst="rect">
            <a:avLst/>
          </a:prstGeom>
          <a:noFill/>
          <a:extLst>
            <a:ext uri="{909E8E84-426E-40DD-AFC4-6F175D3DCCD1}">
              <a14:hiddenFill xmlns:a14="http://schemas.microsoft.com/office/drawing/2010/main">
                <a:solidFill>
                  <a:srgbClr val="FFFFFF"/>
                </a:solidFill>
              </a14:hiddenFill>
            </a:ext>
          </a:extLst>
        </p:spPr>
      </p:pic>
      <p:sp>
        <p:nvSpPr>
          <p:cNvPr id="4" name="Textfeld 3"/>
          <p:cNvSpPr txBox="1"/>
          <p:nvPr/>
        </p:nvSpPr>
        <p:spPr>
          <a:xfrm>
            <a:off x="625132" y="5770605"/>
            <a:ext cx="3632886" cy="369332"/>
          </a:xfrm>
          <a:prstGeom prst="rect">
            <a:avLst/>
          </a:prstGeom>
          <a:noFill/>
        </p:spPr>
        <p:txBody>
          <a:bodyPr wrap="square" rtlCol="0">
            <a:spAutoFit/>
          </a:bodyPr>
          <a:lstStyle/>
          <a:p>
            <a:r>
              <a:rPr lang="de-CH" dirty="0">
                <a:hlinkClick r:id="rId4"/>
              </a:rPr>
              <a:t>www.integralartandstudies.com/</a:t>
            </a:r>
            <a:r>
              <a:rPr lang="de-CH" dirty="0"/>
              <a:t> </a:t>
            </a:r>
          </a:p>
        </p:txBody>
      </p:sp>
    </p:spTree>
    <p:extLst>
      <p:ext uri="{BB962C8B-B14F-4D97-AF65-F5344CB8AC3E}">
        <p14:creationId xmlns:p14="http://schemas.microsoft.com/office/powerpoint/2010/main" val="13377147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Überblick</a:t>
            </a:r>
            <a:endParaRPr lang="en-US" dirty="0"/>
          </a:p>
        </p:txBody>
      </p:sp>
      <p:sp>
        <p:nvSpPr>
          <p:cNvPr id="3" name="Inhaltsplatzhalter 2"/>
          <p:cNvSpPr>
            <a:spLocks noGrp="1"/>
          </p:cNvSpPr>
          <p:nvPr>
            <p:ph sz="half" idx="1"/>
          </p:nvPr>
        </p:nvSpPr>
        <p:spPr>
          <a:xfrm>
            <a:off x="5092699" y="1625600"/>
            <a:ext cx="5194301" cy="4551363"/>
          </a:xfrm>
        </p:spPr>
        <p:txBody>
          <a:bodyPr>
            <a:normAutofit/>
          </a:bodyPr>
          <a:lstStyle/>
          <a:p>
            <a:r>
              <a:rPr lang="de-CH" dirty="0"/>
              <a:t>Humanistische Wurzeln</a:t>
            </a:r>
          </a:p>
          <a:p>
            <a:r>
              <a:rPr lang="de-CH" dirty="0"/>
              <a:t>Kernkonzepte</a:t>
            </a:r>
          </a:p>
          <a:p>
            <a:r>
              <a:rPr lang="de-CH" dirty="0"/>
              <a:t>Kritik der humanistischen Psychologie</a:t>
            </a:r>
          </a:p>
          <a:p>
            <a:r>
              <a:rPr lang="de-CH" dirty="0"/>
              <a:t>Transpersonale Psychologie</a:t>
            </a:r>
          </a:p>
          <a:p>
            <a:r>
              <a:rPr lang="de-CH" dirty="0"/>
              <a:t>Transpersonale Techniken</a:t>
            </a:r>
          </a:p>
          <a:p>
            <a:r>
              <a:rPr lang="de-CH" dirty="0"/>
              <a:t>Einige Vordenker</a:t>
            </a:r>
          </a:p>
          <a:p>
            <a:endParaRPr lang="de-CH" dirty="0"/>
          </a:p>
        </p:txBody>
      </p:sp>
      <p:pic>
        <p:nvPicPr>
          <p:cNvPr id="1026" name="Picture 2" descr="Bildergebnis für humanism"/>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 y="1625600"/>
            <a:ext cx="4851559" cy="27443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94589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Psychosynthese – Roberto </a:t>
            </a:r>
            <a:r>
              <a:rPr lang="de-CH" dirty="0" err="1"/>
              <a:t>Assagioli</a:t>
            </a:r>
            <a:r>
              <a:rPr lang="de-CH" dirty="0"/>
              <a:t> (1988-1974)	</a:t>
            </a:r>
          </a:p>
        </p:txBody>
      </p:sp>
      <p:sp>
        <p:nvSpPr>
          <p:cNvPr id="3" name="Inhaltsplatzhalter 2"/>
          <p:cNvSpPr>
            <a:spLocks noGrp="1"/>
          </p:cNvSpPr>
          <p:nvPr>
            <p:ph idx="1"/>
          </p:nvPr>
        </p:nvSpPr>
        <p:spPr/>
        <p:txBody>
          <a:bodyPr>
            <a:normAutofit fontScale="85000" lnSpcReduction="20000"/>
          </a:bodyPr>
          <a:lstStyle/>
          <a:p>
            <a:r>
              <a:rPr lang="de-CH" dirty="0"/>
              <a:t>Synthese statt Analyse</a:t>
            </a:r>
          </a:p>
          <a:p>
            <a:r>
              <a:rPr lang="de-CH" dirty="0"/>
              <a:t>Das Ziel: ein höheres Selbst</a:t>
            </a:r>
          </a:p>
          <a:p>
            <a:pPr lvl="1"/>
            <a:r>
              <a:rPr lang="de-CH" dirty="0" err="1"/>
              <a:t>Assagiolis</a:t>
            </a:r>
            <a:r>
              <a:rPr lang="de-CH" dirty="0"/>
              <a:t> Anliegen war es bereits 1910 (!) eine wissenschaftliche Psychologie zu entwickeln, die die Realität der Seele anerkennt und die Freude, Sinn und Erfüllung, Kreativität, Liebe und Weisheit, also die höheren Energien und Strebungen des menschlichen Daseins, nicht als Kompensationen oder Sublimationen von Trieben definiert, sondern sie als lebendige Seelenwirklichkeit ebenso miteinbezieht wie die Impulse, Triebe und Bedürfnisse der vitalen Basis der menschlichen Natur.</a:t>
            </a:r>
          </a:p>
          <a:p>
            <a:r>
              <a:rPr lang="de-CH" dirty="0"/>
              <a:t>Förderung des Seelenlebens</a:t>
            </a:r>
          </a:p>
          <a:p>
            <a:pPr lvl="1"/>
            <a:r>
              <a:rPr lang="de-CH" dirty="0"/>
              <a:t>Die Psychosynthese sieht den Menschen als Seele, die eine Persönlichkeit hat, um sich in der Welt zu bewegen und im Leben auszudrücken. Es geht darum, bei sich selbst und anderen zunehmend die Seele als wirkliches Zentrum des Menschen zu erkennen und auch zu erfahren, in </a:t>
            </a:r>
            <a:r>
              <a:rPr lang="de-CH" dirty="0" err="1"/>
              <a:t>Assagiolis</a:t>
            </a:r>
            <a:r>
              <a:rPr lang="de-CH" dirty="0"/>
              <a:t> Worten: „die Energien des Selbst zu befreien.“ </a:t>
            </a:r>
            <a:br>
              <a:rPr lang="de-CH" dirty="0"/>
            </a:br>
            <a:r>
              <a:rPr lang="de-CH" dirty="0"/>
              <a:t>Die Persönlichkeit ist nichts, was es zu überwinden gilt, wie das in manchen spirituellen Schulungswegen gesagt wird, sondern es gilt, „durch die Anwendung des synthetischen Geistes, durch das ständige Bemühen, die Teile stets mit dem Ganzen in Beziehung zu setzen.“</a:t>
            </a:r>
          </a:p>
        </p:txBody>
      </p:sp>
    </p:spTree>
    <p:extLst>
      <p:ext uri="{BB962C8B-B14F-4D97-AF65-F5344CB8AC3E}">
        <p14:creationId xmlns:p14="http://schemas.microsoft.com/office/powerpoint/2010/main" val="5704564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Transpersonale Psychologie als Ableger	</a:t>
            </a:r>
          </a:p>
        </p:txBody>
      </p:sp>
      <p:sp>
        <p:nvSpPr>
          <p:cNvPr id="3" name="Inhaltsplatzhalter 2"/>
          <p:cNvSpPr>
            <a:spLocks noGrp="1"/>
          </p:cNvSpPr>
          <p:nvPr>
            <p:ph idx="1"/>
          </p:nvPr>
        </p:nvSpPr>
        <p:spPr>
          <a:xfrm>
            <a:off x="4967668" y="1648843"/>
            <a:ext cx="5280338" cy="4528120"/>
          </a:xfrm>
        </p:spPr>
        <p:txBody>
          <a:bodyPr>
            <a:normAutofit fontScale="92500" lnSpcReduction="20000"/>
          </a:bodyPr>
          <a:lstStyle/>
          <a:p>
            <a:r>
              <a:rPr lang="de-CH" dirty="0"/>
              <a:t>«Vierte Psychologie» – überpersönlich, transhuman, transzendent</a:t>
            </a:r>
          </a:p>
          <a:p>
            <a:r>
              <a:rPr lang="de-CH" dirty="0"/>
              <a:t>Transpersonal = ein über die personale Realität hinausgehender Bezug des Menschen zum Transzendenten hin</a:t>
            </a:r>
          </a:p>
          <a:p>
            <a:r>
              <a:rPr lang="de-CH" dirty="0"/>
              <a:t>Verschmelzung des Individuums mit dem kosmischen Ganzen als Ziel</a:t>
            </a:r>
          </a:p>
          <a:p>
            <a:r>
              <a:rPr lang="de-CH" dirty="0"/>
              <a:t>Suche nach mentalen Grenzzuständen und Dimensionen ausserhalb der Zeit-Raum-dimension als Heilungsprozess.</a:t>
            </a:r>
          </a:p>
        </p:txBody>
      </p:sp>
      <p:pic>
        <p:nvPicPr>
          <p:cNvPr id="4" name="Picture 4" descr="https://pp.vk.me/c624517/v624517449/13149/wWAjh7Qr-WE.jp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139700" y="1648843"/>
            <a:ext cx="4918457" cy="3183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86910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CH" dirty="0"/>
              <a:t>Transpersonale Psychologie und Religion / Spiritualität</a:t>
            </a:r>
          </a:p>
        </p:txBody>
      </p:sp>
      <p:sp>
        <p:nvSpPr>
          <p:cNvPr id="3" name="Inhaltsplatzhalter 2"/>
          <p:cNvSpPr>
            <a:spLocks noGrp="1"/>
          </p:cNvSpPr>
          <p:nvPr>
            <p:ph idx="1"/>
          </p:nvPr>
        </p:nvSpPr>
        <p:spPr>
          <a:xfrm>
            <a:off x="4889500" y="1648843"/>
            <a:ext cx="5143142" cy="4528120"/>
          </a:xfrm>
        </p:spPr>
        <p:txBody>
          <a:bodyPr>
            <a:normAutofit fontScale="92500" lnSpcReduction="20000"/>
          </a:bodyPr>
          <a:lstStyle/>
          <a:p>
            <a:r>
              <a:rPr lang="de-CH" dirty="0"/>
              <a:t>«Spiritualität» als Wachstumskomponente</a:t>
            </a:r>
          </a:p>
          <a:p>
            <a:r>
              <a:rPr lang="de-CH" dirty="0"/>
              <a:t>Höherer «spiritueller» Wesenskern des Menschen</a:t>
            </a:r>
          </a:p>
          <a:p>
            <a:r>
              <a:rPr lang="de-CH" dirty="0"/>
              <a:t>Distanz zu traditionellen Religionsgemeinschaften und ihren Gottesbegriffen</a:t>
            </a:r>
          </a:p>
          <a:p>
            <a:r>
              <a:rPr lang="de-CH" dirty="0"/>
              <a:t>Respekt vor dem subjektiven spirituellen erleben</a:t>
            </a:r>
          </a:p>
          <a:p>
            <a:r>
              <a:rPr lang="de-CH" dirty="0"/>
              <a:t>Bezug zu östlichen Religionen, Esoterik, der analytischen Psychologie C.G. Jungs und zur Mystik</a:t>
            </a:r>
          </a:p>
        </p:txBody>
      </p:sp>
      <p:pic>
        <p:nvPicPr>
          <p:cNvPr id="1026" name="Picture 2" descr="Bildergebnis für spirituality wholeness"/>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482600" y="1648843"/>
            <a:ext cx="5270500" cy="31533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79906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CH" dirty="0"/>
              <a:t>Spiritualität bei C.G. Jung</a:t>
            </a:r>
          </a:p>
        </p:txBody>
      </p:sp>
      <p:sp>
        <p:nvSpPr>
          <p:cNvPr id="4" name="Inhaltsplatzhalter 3"/>
          <p:cNvSpPr txBox="1">
            <a:spLocks/>
          </p:cNvSpPr>
          <p:nvPr/>
        </p:nvSpPr>
        <p:spPr>
          <a:xfrm>
            <a:off x="5295900" y="1662896"/>
            <a:ext cx="4826894" cy="4686386"/>
          </a:xfrm>
          <a:prstGeom prst="rect">
            <a:avLst/>
          </a:prstGeom>
        </p:spPr>
        <p:txBody>
          <a:bodyPr>
            <a:normAutofit fontScale="77500" lnSpcReduction="20000"/>
          </a:bodyPr>
          <a:lstStyle>
            <a:lvl1pPr marL="228600" indent="-228600" algn="l" defTabSz="914400" rtl="0" eaLnBrk="1" latinLnBrk="0" hangingPunct="1">
              <a:lnSpc>
                <a:spcPct val="90000"/>
              </a:lnSpc>
              <a:spcBef>
                <a:spcPts val="1000"/>
              </a:spcBef>
              <a:buClr>
                <a:schemeClr val="accent5">
                  <a:lumMod val="75000"/>
                </a:schemeClr>
              </a:buClr>
              <a:buFont typeface="Calibri" panose="020F0502020204030204" pitchFamily="34" charset="0"/>
              <a:buChar char="&gt;"/>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i="1"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CH" dirty="0"/>
              <a:t>Religion sei die früheste / allgemeinste Aussage der menschlichen Seele</a:t>
            </a:r>
          </a:p>
          <a:p>
            <a:r>
              <a:rPr lang="de-CH" dirty="0"/>
              <a:t>Die besondere Einstellung eines Bewusstseins, welches durch die Erfahrung des Numinosen verändert worden ist</a:t>
            </a:r>
          </a:p>
          <a:p>
            <a:r>
              <a:rPr lang="de-CH" dirty="0"/>
              <a:t>«Beziehung zu dem höchsten oder stärksten Wert»</a:t>
            </a:r>
          </a:p>
          <a:p>
            <a:r>
              <a:rPr lang="de-CH" dirty="0"/>
              <a:t>Gott ist ein psychischer, in der Seele archetypisch angelegter Gott</a:t>
            </a:r>
          </a:p>
          <a:p>
            <a:r>
              <a:rPr lang="de-CH" dirty="0"/>
              <a:t>Gotteserfahrung = Selbsterfahrung</a:t>
            </a:r>
          </a:p>
          <a:p>
            <a:r>
              <a:rPr lang="de-CH" dirty="0"/>
              <a:t>Starke Auseinandersetzung mit «Christus»: zentrale Bedeutung – aber doch nur als Symbol </a:t>
            </a:r>
          </a:p>
          <a:p>
            <a:r>
              <a:rPr lang="de-CH" dirty="0"/>
              <a:t>Selbstverwirklichung = Inkarnation Gottes</a:t>
            </a:r>
          </a:p>
          <a:p>
            <a:r>
              <a:rPr lang="de-CH" dirty="0"/>
              <a:t>Vordenker des </a:t>
            </a:r>
            <a:r>
              <a:rPr lang="de-CH" sz="3100" b="1" dirty="0"/>
              <a:t>NONDUALEN DENKENS </a:t>
            </a:r>
            <a:r>
              <a:rPr lang="de-CH" dirty="0"/>
              <a:t>(im Gegensatz zum «dualen Denken» im Christentum)</a:t>
            </a:r>
          </a:p>
        </p:txBody>
      </p:sp>
      <p:sp>
        <p:nvSpPr>
          <p:cNvPr id="3" name="Textfeld 2"/>
          <p:cNvSpPr txBox="1"/>
          <p:nvPr/>
        </p:nvSpPr>
        <p:spPr>
          <a:xfrm>
            <a:off x="576041" y="4995436"/>
            <a:ext cx="3063459" cy="246221"/>
          </a:xfrm>
          <a:prstGeom prst="rect">
            <a:avLst/>
          </a:prstGeom>
          <a:noFill/>
        </p:spPr>
        <p:txBody>
          <a:bodyPr wrap="square" rtlCol="0">
            <a:spAutoFit/>
          </a:bodyPr>
          <a:lstStyle/>
          <a:p>
            <a:r>
              <a:rPr lang="de-CH" sz="1000" b="1" spc="300" dirty="0"/>
              <a:t>C.G. Jung, 1875-1961</a:t>
            </a:r>
          </a:p>
        </p:txBody>
      </p:sp>
      <p:pic>
        <p:nvPicPr>
          <p:cNvPr id="3074" name="Picture 2" descr="Bildergebnis für c.g. jung symbol"/>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19100" y="1662896"/>
            <a:ext cx="5595312" cy="31504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3943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Bildergebnis für c.g. jung symbol"/>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rot="737523">
            <a:off x="8045406" y="2944272"/>
            <a:ext cx="1831855" cy="249547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Titel 1"/>
          <p:cNvSpPr>
            <a:spLocks noGrp="1"/>
          </p:cNvSpPr>
          <p:nvPr>
            <p:ph type="title"/>
          </p:nvPr>
        </p:nvSpPr>
        <p:spPr/>
        <p:txBody>
          <a:bodyPr/>
          <a:lstStyle/>
          <a:p>
            <a:r>
              <a:rPr lang="de-CH" dirty="0"/>
              <a:t>Umdeutungen christlicher Grundannahmen</a:t>
            </a:r>
          </a:p>
        </p:txBody>
      </p:sp>
      <p:sp>
        <p:nvSpPr>
          <p:cNvPr id="3" name="Inhaltsplatzhalter 2"/>
          <p:cNvSpPr>
            <a:spLocks noGrp="1"/>
          </p:cNvSpPr>
          <p:nvPr>
            <p:ph idx="1"/>
          </p:nvPr>
        </p:nvSpPr>
        <p:spPr>
          <a:xfrm>
            <a:off x="717709" y="1648843"/>
            <a:ext cx="7270591" cy="4528120"/>
          </a:xfrm>
        </p:spPr>
        <p:txBody>
          <a:bodyPr>
            <a:normAutofit fontScale="77500" lnSpcReduction="20000"/>
          </a:bodyPr>
          <a:lstStyle/>
          <a:p>
            <a:r>
              <a:rPr lang="de-CH" dirty="0"/>
              <a:t>Starke Bilder / eigenwillige Neudeutung religiöser Begriffe und Symbole unter breitem Einbezug von mythischen und östlichen Religionen</a:t>
            </a:r>
          </a:p>
          <a:p>
            <a:r>
              <a:rPr lang="de-CH" dirty="0"/>
              <a:t>Neuinterpretationen der christlichen Inhalte (z.B. Trinität ---- </a:t>
            </a:r>
            <a:r>
              <a:rPr lang="de-CH" dirty="0" err="1"/>
              <a:t>Quaternität</a:t>
            </a:r>
            <a:r>
              <a:rPr lang="de-CH" dirty="0"/>
              <a:t> unter Einschluss des Bösen; Symbol der Wandlung im Abendmahl)</a:t>
            </a:r>
          </a:p>
          <a:p>
            <a:r>
              <a:rPr lang="de-CH" dirty="0"/>
              <a:t>Beispiel: Die Passion Christi = Leiden Gottes an der Ungerechtigkeit der Welt und der Finsternis des Menschen (aber nicht Erlösungswerk)</a:t>
            </a:r>
          </a:p>
          <a:p>
            <a:r>
              <a:rPr lang="de-CH" dirty="0"/>
              <a:t>Christus ist (neben Buddha) das wahrscheinlich am höchsten entwickelte und differenzierte Symbol des Selbst, der psychischen Ganzheit des Menschen. Allerdings: Der Gestalt Christi «fehlt die Nachtseite der seelischen Natur, die Finsternis des Geistes und die Sünde. Ohne Integration des Bösen aber gibt es keine Ganzheit …»</a:t>
            </a:r>
          </a:p>
          <a:p>
            <a:endParaRPr lang="de-CH" dirty="0"/>
          </a:p>
        </p:txBody>
      </p:sp>
    </p:spTree>
    <p:extLst>
      <p:ext uri="{BB962C8B-B14F-4D97-AF65-F5344CB8AC3E}">
        <p14:creationId xmlns:p14="http://schemas.microsoft.com/office/powerpoint/2010/main" val="1236908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Literatur</a:t>
            </a:r>
          </a:p>
        </p:txBody>
      </p:sp>
      <p:sp>
        <p:nvSpPr>
          <p:cNvPr id="3" name="Inhaltsplatzhalter 2"/>
          <p:cNvSpPr>
            <a:spLocks noGrp="1"/>
          </p:cNvSpPr>
          <p:nvPr>
            <p:ph idx="1"/>
          </p:nvPr>
        </p:nvSpPr>
        <p:spPr/>
        <p:txBody>
          <a:bodyPr/>
          <a:lstStyle/>
          <a:p>
            <a:r>
              <a:rPr lang="de-CH" dirty="0"/>
              <a:t>Charlotte Bühler, Melanie Allen (1991): Einführung in die humanistische Psychologie. </a:t>
            </a:r>
            <a:r>
              <a:rPr lang="de-CH" dirty="0" err="1"/>
              <a:t>Ullstein</a:t>
            </a:r>
            <a:r>
              <a:rPr lang="de-CH" dirty="0"/>
              <a:t>. </a:t>
            </a:r>
          </a:p>
          <a:p>
            <a:r>
              <a:rPr lang="de-CH" dirty="0"/>
              <a:t>Carl R Rogers (1961/2016): Entwicklung der Persönlichkeit: Psychotherapie aus der Sicht eines Therapeuten. Klett-Cotta.</a:t>
            </a:r>
          </a:p>
          <a:p>
            <a:r>
              <a:rPr lang="de-CH" dirty="0" err="1"/>
              <a:t>Walach</a:t>
            </a:r>
            <a:r>
              <a:rPr lang="de-CH" dirty="0"/>
              <a:t> H et al. (2005). Transpersonale Psychologie und Psychologie des Bewusstseins. Chancen und Probleme. </a:t>
            </a:r>
            <a:r>
              <a:rPr lang="pl-PL" dirty="0"/>
              <a:t>Psychother Psych Med 55: 405</a:t>
            </a:r>
            <a:r>
              <a:rPr lang="de-CH" dirty="0"/>
              <a:t>-</a:t>
            </a:r>
            <a:r>
              <a:rPr lang="pl-PL" dirty="0"/>
              <a:t>415</a:t>
            </a:r>
            <a:r>
              <a:rPr lang="de-CH" dirty="0"/>
              <a:t>.</a:t>
            </a:r>
          </a:p>
          <a:p>
            <a:r>
              <a:rPr lang="de-CH" dirty="0"/>
              <a:t>C.G. Jung (1971). Zur Psychologie westlicher und östlicher Religion. Gesammelte Werke, 11. Band. Walter Verlag Olten.</a:t>
            </a:r>
          </a:p>
          <a:p>
            <a:endParaRPr lang="de-CH" dirty="0"/>
          </a:p>
        </p:txBody>
      </p:sp>
    </p:spTree>
    <p:extLst>
      <p:ext uri="{BB962C8B-B14F-4D97-AF65-F5344CB8AC3E}">
        <p14:creationId xmlns:p14="http://schemas.microsoft.com/office/powerpoint/2010/main" val="30139174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a:hlinkClick r:id="rId2"/>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52650" y="-289933"/>
            <a:ext cx="10692050" cy="7270594"/>
          </a:xfrm>
          <a:prstGeom prst="rect">
            <a:avLst/>
          </a:prstGeom>
        </p:spPr>
      </p:pic>
    </p:spTree>
    <p:extLst>
      <p:ext uri="{BB962C8B-B14F-4D97-AF65-F5344CB8AC3E}">
        <p14:creationId xmlns:p14="http://schemas.microsoft.com/office/powerpoint/2010/main" val="40361100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Einordnung der Humanistischen Psychologie</a:t>
            </a:r>
          </a:p>
        </p:txBody>
      </p:sp>
      <p:sp>
        <p:nvSpPr>
          <p:cNvPr id="3" name="Inhaltsplatzhalter 2"/>
          <p:cNvSpPr>
            <a:spLocks noGrp="1"/>
          </p:cNvSpPr>
          <p:nvPr>
            <p:ph sz="half" idx="1"/>
          </p:nvPr>
        </p:nvSpPr>
        <p:spPr>
          <a:xfrm>
            <a:off x="717709" y="1609725"/>
            <a:ext cx="4436745" cy="4351338"/>
          </a:xfrm>
        </p:spPr>
        <p:txBody>
          <a:bodyPr/>
          <a:lstStyle/>
          <a:p>
            <a:r>
              <a:rPr lang="de-CH" dirty="0"/>
              <a:t>Opposition als Dritte Kraft zu Behaviorismus / Psychoanalyse</a:t>
            </a:r>
          </a:p>
          <a:p>
            <a:r>
              <a:rPr lang="de-CH" dirty="0"/>
              <a:t>Ausdrücklicher Bezug auf C.G. Jung</a:t>
            </a:r>
          </a:p>
          <a:p>
            <a:r>
              <a:rPr lang="de-CH" dirty="0"/>
              <a:t>Eklektischer Umgang mit psychologischen Traditionen</a:t>
            </a:r>
          </a:p>
          <a:p>
            <a:r>
              <a:rPr lang="de-CH" dirty="0"/>
              <a:t>Kein einheitliches System, sondern eine Bewegung</a:t>
            </a:r>
          </a:p>
        </p:txBody>
      </p:sp>
      <p:sp>
        <p:nvSpPr>
          <p:cNvPr id="4" name="Inhaltsplatzhalter 3"/>
          <p:cNvSpPr>
            <a:spLocks noGrp="1"/>
          </p:cNvSpPr>
          <p:nvPr>
            <p:ph sz="half" idx="2"/>
          </p:nvPr>
        </p:nvSpPr>
        <p:spPr>
          <a:xfrm>
            <a:off x="5284946" y="1609725"/>
            <a:ext cx="4436745" cy="4351338"/>
          </a:xfrm>
        </p:spPr>
        <p:txBody>
          <a:bodyPr/>
          <a:lstStyle/>
          <a:p>
            <a:r>
              <a:rPr lang="de-CH" dirty="0"/>
              <a:t>PROTAGONISTEN:</a:t>
            </a:r>
          </a:p>
          <a:p>
            <a:pPr lvl="1"/>
            <a:r>
              <a:rPr lang="de-CH" dirty="0"/>
              <a:t>Maslow</a:t>
            </a:r>
          </a:p>
          <a:p>
            <a:pPr lvl="1"/>
            <a:r>
              <a:rPr lang="de-CH" dirty="0"/>
              <a:t>Rogers</a:t>
            </a:r>
          </a:p>
          <a:p>
            <a:pPr lvl="1"/>
            <a:r>
              <a:rPr lang="de-CH" dirty="0" err="1"/>
              <a:t>Perls</a:t>
            </a:r>
            <a:endParaRPr lang="de-CH" dirty="0"/>
          </a:p>
          <a:p>
            <a:pPr lvl="1"/>
            <a:r>
              <a:rPr lang="de-CH" dirty="0"/>
              <a:t>Moreno u.a.</a:t>
            </a:r>
          </a:p>
        </p:txBody>
      </p:sp>
    </p:spTree>
    <p:extLst>
      <p:ext uri="{BB962C8B-B14F-4D97-AF65-F5344CB8AC3E}">
        <p14:creationId xmlns:p14="http://schemas.microsoft.com/office/powerpoint/2010/main" val="13223998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CH" dirty="0"/>
              <a:t>C.G. Jung: Transpersonale Aspekte der Psychologie</a:t>
            </a:r>
          </a:p>
        </p:txBody>
      </p:sp>
      <p:pic>
        <p:nvPicPr>
          <p:cNvPr id="1026" name="Picture 2" descr="http://www.hannaharendtcenter.org/wp-content/uploads/2014/10/161.jp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504039" y="1632739"/>
            <a:ext cx="5064611" cy="3183959"/>
          </a:xfrm>
          <a:prstGeom prst="rect">
            <a:avLst/>
          </a:prstGeom>
          <a:noFill/>
          <a:extLst>
            <a:ext uri="{909E8E84-426E-40DD-AFC4-6F175D3DCCD1}">
              <a14:hiddenFill xmlns:a14="http://schemas.microsoft.com/office/drawing/2010/main">
                <a:solidFill>
                  <a:srgbClr val="FFFFFF"/>
                </a:solidFill>
              </a14:hiddenFill>
            </a:ext>
          </a:extLst>
        </p:spPr>
      </p:pic>
      <p:sp>
        <p:nvSpPr>
          <p:cNvPr id="4" name="Inhaltsplatzhalter 3"/>
          <p:cNvSpPr txBox="1">
            <a:spLocks/>
          </p:cNvSpPr>
          <p:nvPr/>
        </p:nvSpPr>
        <p:spPr>
          <a:xfrm>
            <a:off x="4803820" y="1662896"/>
            <a:ext cx="5318974" cy="4686386"/>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Clr>
                <a:schemeClr val="accent5">
                  <a:lumMod val="75000"/>
                </a:schemeClr>
              </a:buClr>
              <a:buFont typeface="Calibri" panose="020F0502020204030204" pitchFamily="34" charset="0"/>
              <a:buChar char="&gt;"/>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i="1"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dirty="0"/>
              <a:t>Verwendet erstmals den Begriff «transpersonal» im Zusammenhang mit dem kollektiven Unbewussten, aus dem alle Kulturen ihre Bilder, Symbole und Mythen schöpfen</a:t>
            </a:r>
          </a:p>
          <a:p>
            <a:r>
              <a:rPr lang="de-DE" dirty="0"/>
              <a:t>Loslassen eingefahrener Muster und Aufbruch zu neuen Ufern des Seins – Botschaft der Träume</a:t>
            </a:r>
          </a:p>
          <a:p>
            <a:r>
              <a:rPr lang="de-DE" dirty="0"/>
              <a:t>Dualität Animus – Anima </a:t>
            </a:r>
          </a:p>
          <a:p>
            <a:r>
              <a:rPr lang="de-DE" dirty="0"/>
              <a:t>Selbstwerdung / Individuation: Der Mensch hat seiner Berufung zu entsprechen, die er von innen her erfährt. </a:t>
            </a:r>
          </a:p>
          <a:p>
            <a:r>
              <a:rPr lang="de-DE" dirty="0"/>
              <a:t>Den Schatten in uns erkennen und integrieren.</a:t>
            </a:r>
          </a:p>
          <a:p>
            <a:endParaRPr lang="de-DE" dirty="0"/>
          </a:p>
        </p:txBody>
      </p:sp>
      <p:sp>
        <p:nvSpPr>
          <p:cNvPr id="3" name="Textfeld 2"/>
          <p:cNvSpPr txBox="1"/>
          <p:nvPr/>
        </p:nvSpPr>
        <p:spPr>
          <a:xfrm>
            <a:off x="576041" y="4995436"/>
            <a:ext cx="3063459" cy="246221"/>
          </a:xfrm>
          <a:prstGeom prst="rect">
            <a:avLst/>
          </a:prstGeom>
          <a:noFill/>
        </p:spPr>
        <p:txBody>
          <a:bodyPr wrap="square" rtlCol="0">
            <a:spAutoFit/>
          </a:bodyPr>
          <a:lstStyle/>
          <a:p>
            <a:r>
              <a:rPr lang="de-CH" sz="1000" b="1" spc="300" dirty="0"/>
              <a:t>C.G. Jung, 1875-1961</a:t>
            </a:r>
          </a:p>
        </p:txBody>
      </p:sp>
    </p:spTree>
    <p:extLst>
      <p:ext uri="{BB962C8B-B14F-4D97-AF65-F5344CB8AC3E}">
        <p14:creationId xmlns:p14="http://schemas.microsoft.com/office/powerpoint/2010/main" val="6229365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Kollektives Unterbewusstes</a:t>
            </a:r>
          </a:p>
        </p:txBody>
      </p:sp>
      <p:sp>
        <p:nvSpPr>
          <p:cNvPr id="3" name="Freihandform: Form 2"/>
          <p:cNvSpPr/>
          <p:nvPr/>
        </p:nvSpPr>
        <p:spPr>
          <a:xfrm>
            <a:off x="898413" y="1816100"/>
            <a:ext cx="3851387" cy="3670300"/>
          </a:xfrm>
          <a:custGeom>
            <a:avLst/>
            <a:gdLst>
              <a:gd name="connsiteX0" fmla="*/ 28687 w 3851387"/>
              <a:gd name="connsiteY0" fmla="*/ 3302000 h 3670300"/>
              <a:gd name="connsiteX1" fmla="*/ 28687 w 3851387"/>
              <a:gd name="connsiteY1" fmla="*/ 3302000 h 3670300"/>
              <a:gd name="connsiteX2" fmla="*/ 54087 w 3851387"/>
              <a:gd name="connsiteY2" fmla="*/ 3187700 h 3670300"/>
              <a:gd name="connsiteX3" fmla="*/ 66787 w 3851387"/>
              <a:gd name="connsiteY3" fmla="*/ 3111500 h 3670300"/>
              <a:gd name="connsiteX4" fmla="*/ 79487 w 3851387"/>
              <a:gd name="connsiteY4" fmla="*/ 3073400 h 3670300"/>
              <a:gd name="connsiteX5" fmla="*/ 104887 w 3851387"/>
              <a:gd name="connsiteY5" fmla="*/ 2971800 h 3670300"/>
              <a:gd name="connsiteX6" fmla="*/ 117587 w 3851387"/>
              <a:gd name="connsiteY6" fmla="*/ 2921000 h 3670300"/>
              <a:gd name="connsiteX7" fmla="*/ 155687 w 3851387"/>
              <a:gd name="connsiteY7" fmla="*/ 2882900 h 3670300"/>
              <a:gd name="connsiteX8" fmla="*/ 206487 w 3851387"/>
              <a:gd name="connsiteY8" fmla="*/ 2768600 h 3670300"/>
              <a:gd name="connsiteX9" fmla="*/ 219187 w 3851387"/>
              <a:gd name="connsiteY9" fmla="*/ 2730500 h 3670300"/>
              <a:gd name="connsiteX10" fmla="*/ 282687 w 3851387"/>
              <a:gd name="connsiteY10" fmla="*/ 2654300 h 3670300"/>
              <a:gd name="connsiteX11" fmla="*/ 320787 w 3851387"/>
              <a:gd name="connsiteY11" fmla="*/ 2565400 h 3670300"/>
              <a:gd name="connsiteX12" fmla="*/ 346187 w 3851387"/>
              <a:gd name="connsiteY12" fmla="*/ 2514600 h 3670300"/>
              <a:gd name="connsiteX13" fmla="*/ 358887 w 3851387"/>
              <a:gd name="connsiteY13" fmla="*/ 2476500 h 3670300"/>
              <a:gd name="connsiteX14" fmla="*/ 384287 w 3851387"/>
              <a:gd name="connsiteY14" fmla="*/ 2425700 h 3670300"/>
              <a:gd name="connsiteX15" fmla="*/ 396987 w 3851387"/>
              <a:gd name="connsiteY15" fmla="*/ 2387600 h 3670300"/>
              <a:gd name="connsiteX16" fmla="*/ 422387 w 3851387"/>
              <a:gd name="connsiteY16" fmla="*/ 2336800 h 3670300"/>
              <a:gd name="connsiteX17" fmla="*/ 447787 w 3851387"/>
              <a:gd name="connsiteY17" fmla="*/ 2235200 h 3670300"/>
              <a:gd name="connsiteX18" fmla="*/ 498587 w 3851387"/>
              <a:gd name="connsiteY18" fmla="*/ 2133600 h 3670300"/>
              <a:gd name="connsiteX19" fmla="*/ 523987 w 3851387"/>
              <a:gd name="connsiteY19" fmla="*/ 2095500 h 3670300"/>
              <a:gd name="connsiteX20" fmla="*/ 549387 w 3851387"/>
              <a:gd name="connsiteY20" fmla="*/ 2019300 h 3670300"/>
              <a:gd name="connsiteX21" fmla="*/ 587487 w 3851387"/>
              <a:gd name="connsiteY21" fmla="*/ 1943100 h 3670300"/>
              <a:gd name="connsiteX22" fmla="*/ 612887 w 3851387"/>
              <a:gd name="connsiteY22" fmla="*/ 1905000 h 3670300"/>
              <a:gd name="connsiteX23" fmla="*/ 650987 w 3851387"/>
              <a:gd name="connsiteY23" fmla="*/ 1816100 h 3670300"/>
              <a:gd name="connsiteX24" fmla="*/ 663687 w 3851387"/>
              <a:gd name="connsiteY24" fmla="*/ 1778000 h 3670300"/>
              <a:gd name="connsiteX25" fmla="*/ 739887 w 3851387"/>
              <a:gd name="connsiteY25" fmla="*/ 1651000 h 3670300"/>
              <a:gd name="connsiteX26" fmla="*/ 765287 w 3851387"/>
              <a:gd name="connsiteY26" fmla="*/ 1574800 h 3670300"/>
              <a:gd name="connsiteX27" fmla="*/ 777987 w 3851387"/>
              <a:gd name="connsiteY27" fmla="*/ 1536700 h 3670300"/>
              <a:gd name="connsiteX28" fmla="*/ 803387 w 3851387"/>
              <a:gd name="connsiteY28" fmla="*/ 1498600 h 3670300"/>
              <a:gd name="connsiteX29" fmla="*/ 816087 w 3851387"/>
              <a:gd name="connsiteY29" fmla="*/ 1460500 h 3670300"/>
              <a:gd name="connsiteX30" fmla="*/ 866887 w 3851387"/>
              <a:gd name="connsiteY30" fmla="*/ 1384300 h 3670300"/>
              <a:gd name="connsiteX31" fmla="*/ 930387 w 3851387"/>
              <a:gd name="connsiteY31" fmla="*/ 1308100 h 3670300"/>
              <a:gd name="connsiteX32" fmla="*/ 981187 w 3851387"/>
              <a:gd name="connsiteY32" fmla="*/ 1231900 h 3670300"/>
              <a:gd name="connsiteX33" fmla="*/ 1006587 w 3851387"/>
              <a:gd name="connsiteY33" fmla="*/ 1193800 h 3670300"/>
              <a:gd name="connsiteX34" fmla="*/ 1057387 w 3851387"/>
              <a:gd name="connsiteY34" fmla="*/ 1092200 h 3670300"/>
              <a:gd name="connsiteX35" fmla="*/ 1082787 w 3851387"/>
              <a:gd name="connsiteY35" fmla="*/ 1041400 h 3670300"/>
              <a:gd name="connsiteX36" fmla="*/ 1095487 w 3851387"/>
              <a:gd name="connsiteY36" fmla="*/ 1003300 h 3670300"/>
              <a:gd name="connsiteX37" fmla="*/ 1158987 w 3851387"/>
              <a:gd name="connsiteY37" fmla="*/ 901700 h 3670300"/>
              <a:gd name="connsiteX38" fmla="*/ 1171687 w 3851387"/>
              <a:gd name="connsiteY38" fmla="*/ 850900 h 3670300"/>
              <a:gd name="connsiteX39" fmla="*/ 1222487 w 3851387"/>
              <a:gd name="connsiteY39" fmla="*/ 774700 h 3670300"/>
              <a:gd name="connsiteX40" fmla="*/ 1235187 w 3851387"/>
              <a:gd name="connsiteY40" fmla="*/ 723900 h 3670300"/>
              <a:gd name="connsiteX41" fmla="*/ 1260587 w 3851387"/>
              <a:gd name="connsiteY41" fmla="*/ 685800 h 3670300"/>
              <a:gd name="connsiteX42" fmla="*/ 1285987 w 3851387"/>
              <a:gd name="connsiteY42" fmla="*/ 609600 h 3670300"/>
              <a:gd name="connsiteX43" fmla="*/ 1298687 w 3851387"/>
              <a:gd name="connsiteY43" fmla="*/ 571500 h 3670300"/>
              <a:gd name="connsiteX44" fmla="*/ 1336787 w 3851387"/>
              <a:gd name="connsiteY44" fmla="*/ 431800 h 3670300"/>
              <a:gd name="connsiteX45" fmla="*/ 1349487 w 3851387"/>
              <a:gd name="connsiteY45" fmla="*/ 393700 h 3670300"/>
              <a:gd name="connsiteX46" fmla="*/ 1362187 w 3851387"/>
              <a:gd name="connsiteY46" fmla="*/ 355600 h 3670300"/>
              <a:gd name="connsiteX47" fmla="*/ 1412987 w 3851387"/>
              <a:gd name="connsiteY47" fmla="*/ 279400 h 3670300"/>
              <a:gd name="connsiteX48" fmla="*/ 1476487 w 3851387"/>
              <a:gd name="connsiteY48" fmla="*/ 203200 h 3670300"/>
              <a:gd name="connsiteX49" fmla="*/ 1514587 w 3851387"/>
              <a:gd name="connsiteY49" fmla="*/ 177800 h 3670300"/>
              <a:gd name="connsiteX50" fmla="*/ 1539987 w 3851387"/>
              <a:gd name="connsiteY50" fmla="*/ 139700 h 3670300"/>
              <a:gd name="connsiteX51" fmla="*/ 1654287 w 3851387"/>
              <a:gd name="connsiteY51" fmla="*/ 88900 h 3670300"/>
              <a:gd name="connsiteX52" fmla="*/ 1692387 w 3851387"/>
              <a:gd name="connsiteY52" fmla="*/ 76200 h 3670300"/>
              <a:gd name="connsiteX53" fmla="*/ 1730487 w 3851387"/>
              <a:gd name="connsiteY53" fmla="*/ 63500 h 3670300"/>
              <a:gd name="connsiteX54" fmla="*/ 1781287 w 3851387"/>
              <a:gd name="connsiteY54" fmla="*/ 50800 h 3670300"/>
              <a:gd name="connsiteX55" fmla="*/ 1857487 w 3851387"/>
              <a:gd name="connsiteY55" fmla="*/ 25400 h 3670300"/>
              <a:gd name="connsiteX56" fmla="*/ 2009887 w 3851387"/>
              <a:gd name="connsiteY56" fmla="*/ 0 h 3670300"/>
              <a:gd name="connsiteX57" fmla="*/ 2289287 w 3851387"/>
              <a:gd name="connsiteY57" fmla="*/ 12700 h 3670300"/>
              <a:gd name="connsiteX58" fmla="*/ 2378187 w 3851387"/>
              <a:gd name="connsiteY58" fmla="*/ 38100 h 3670300"/>
              <a:gd name="connsiteX59" fmla="*/ 2416287 w 3851387"/>
              <a:gd name="connsiteY59" fmla="*/ 63500 h 3670300"/>
              <a:gd name="connsiteX60" fmla="*/ 2454387 w 3851387"/>
              <a:gd name="connsiteY60" fmla="*/ 76200 h 3670300"/>
              <a:gd name="connsiteX61" fmla="*/ 2492487 w 3851387"/>
              <a:gd name="connsiteY61" fmla="*/ 101600 h 3670300"/>
              <a:gd name="connsiteX62" fmla="*/ 2530587 w 3851387"/>
              <a:gd name="connsiteY62" fmla="*/ 114300 h 3670300"/>
              <a:gd name="connsiteX63" fmla="*/ 2644887 w 3851387"/>
              <a:gd name="connsiteY63" fmla="*/ 177800 h 3670300"/>
              <a:gd name="connsiteX64" fmla="*/ 2670287 w 3851387"/>
              <a:gd name="connsiteY64" fmla="*/ 215900 h 3670300"/>
              <a:gd name="connsiteX65" fmla="*/ 2708387 w 3851387"/>
              <a:gd name="connsiteY65" fmla="*/ 254000 h 3670300"/>
              <a:gd name="connsiteX66" fmla="*/ 2721087 w 3851387"/>
              <a:gd name="connsiteY66" fmla="*/ 292100 h 3670300"/>
              <a:gd name="connsiteX67" fmla="*/ 2784587 w 3851387"/>
              <a:gd name="connsiteY67" fmla="*/ 381000 h 3670300"/>
              <a:gd name="connsiteX68" fmla="*/ 2809987 w 3851387"/>
              <a:gd name="connsiteY68" fmla="*/ 419100 h 3670300"/>
              <a:gd name="connsiteX69" fmla="*/ 2822687 w 3851387"/>
              <a:gd name="connsiteY69" fmla="*/ 457200 h 3670300"/>
              <a:gd name="connsiteX70" fmla="*/ 2886187 w 3851387"/>
              <a:gd name="connsiteY70" fmla="*/ 546100 h 3670300"/>
              <a:gd name="connsiteX71" fmla="*/ 2911587 w 3851387"/>
              <a:gd name="connsiteY71" fmla="*/ 622300 h 3670300"/>
              <a:gd name="connsiteX72" fmla="*/ 2936987 w 3851387"/>
              <a:gd name="connsiteY72" fmla="*/ 673100 h 3670300"/>
              <a:gd name="connsiteX73" fmla="*/ 2975087 w 3851387"/>
              <a:gd name="connsiteY73" fmla="*/ 762000 h 3670300"/>
              <a:gd name="connsiteX74" fmla="*/ 3038587 w 3851387"/>
              <a:gd name="connsiteY74" fmla="*/ 914400 h 3670300"/>
              <a:gd name="connsiteX75" fmla="*/ 3076687 w 3851387"/>
              <a:gd name="connsiteY75" fmla="*/ 990600 h 3670300"/>
              <a:gd name="connsiteX76" fmla="*/ 3102087 w 3851387"/>
              <a:gd name="connsiteY76" fmla="*/ 1066800 h 3670300"/>
              <a:gd name="connsiteX77" fmla="*/ 3140187 w 3851387"/>
              <a:gd name="connsiteY77" fmla="*/ 1117600 h 3670300"/>
              <a:gd name="connsiteX78" fmla="*/ 3178287 w 3851387"/>
              <a:gd name="connsiteY78" fmla="*/ 1206500 h 3670300"/>
              <a:gd name="connsiteX79" fmla="*/ 3229087 w 3851387"/>
              <a:gd name="connsiteY79" fmla="*/ 1295400 h 3670300"/>
              <a:gd name="connsiteX80" fmla="*/ 3241787 w 3851387"/>
              <a:gd name="connsiteY80" fmla="*/ 1346200 h 3670300"/>
              <a:gd name="connsiteX81" fmla="*/ 3279887 w 3851387"/>
              <a:gd name="connsiteY81" fmla="*/ 1435100 h 3670300"/>
              <a:gd name="connsiteX82" fmla="*/ 3305287 w 3851387"/>
              <a:gd name="connsiteY82" fmla="*/ 1524000 h 3670300"/>
              <a:gd name="connsiteX83" fmla="*/ 3343387 w 3851387"/>
              <a:gd name="connsiteY83" fmla="*/ 1714500 h 3670300"/>
              <a:gd name="connsiteX84" fmla="*/ 3381487 w 3851387"/>
              <a:gd name="connsiteY84" fmla="*/ 1968500 h 3670300"/>
              <a:gd name="connsiteX85" fmla="*/ 3394187 w 3851387"/>
              <a:gd name="connsiteY85" fmla="*/ 2006600 h 3670300"/>
              <a:gd name="connsiteX86" fmla="*/ 3406887 w 3851387"/>
              <a:gd name="connsiteY86" fmla="*/ 2159000 h 3670300"/>
              <a:gd name="connsiteX87" fmla="*/ 3419587 w 3851387"/>
              <a:gd name="connsiteY87" fmla="*/ 2209800 h 3670300"/>
              <a:gd name="connsiteX88" fmla="*/ 3432287 w 3851387"/>
              <a:gd name="connsiteY88" fmla="*/ 2336800 h 3670300"/>
              <a:gd name="connsiteX89" fmla="*/ 3470387 w 3851387"/>
              <a:gd name="connsiteY89" fmla="*/ 2413000 h 3670300"/>
              <a:gd name="connsiteX90" fmla="*/ 3508487 w 3851387"/>
              <a:gd name="connsiteY90" fmla="*/ 2527300 h 3670300"/>
              <a:gd name="connsiteX91" fmla="*/ 3559287 w 3851387"/>
              <a:gd name="connsiteY91" fmla="*/ 2705100 h 3670300"/>
              <a:gd name="connsiteX92" fmla="*/ 3610087 w 3851387"/>
              <a:gd name="connsiteY92" fmla="*/ 2882900 h 3670300"/>
              <a:gd name="connsiteX93" fmla="*/ 3622787 w 3851387"/>
              <a:gd name="connsiteY93" fmla="*/ 2921000 h 3670300"/>
              <a:gd name="connsiteX94" fmla="*/ 3660887 w 3851387"/>
              <a:gd name="connsiteY94" fmla="*/ 2997200 h 3670300"/>
              <a:gd name="connsiteX95" fmla="*/ 3724387 w 3851387"/>
              <a:gd name="connsiteY95" fmla="*/ 3124200 h 3670300"/>
              <a:gd name="connsiteX96" fmla="*/ 3737087 w 3851387"/>
              <a:gd name="connsiteY96" fmla="*/ 3162300 h 3670300"/>
              <a:gd name="connsiteX97" fmla="*/ 3762487 w 3851387"/>
              <a:gd name="connsiteY97" fmla="*/ 3213100 h 3670300"/>
              <a:gd name="connsiteX98" fmla="*/ 3787887 w 3851387"/>
              <a:gd name="connsiteY98" fmla="*/ 3314700 h 3670300"/>
              <a:gd name="connsiteX99" fmla="*/ 3800587 w 3851387"/>
              <a:gd name="connsiteY99" fmla="*/ 3352800 h 3670300"/>
              <a:gd name="connsiteX100" fmla="*/ 3825987 w 3851387"/>
              <a:gd name="connsiteY100" fmla="*/ 3403600 h 3670300"/>
              <a:gd name="connsiteX101" fmla="*/ 3838687 w 3851387"/>
              <a:gd name="connsiteY101" fmla="*/ 3454400 h 3670300"/>
              <a:gd name="connsiteX102" fmla="*/ 3851387 w 3851387"/>
              <a:gd name="connsiteY102" fmla="*/ 3492500 h 3670300"/>
              <a:gd name="connsiteX103" fmla="*/ 3737087 w 3851387"/>
              <a:gd name="connsiteY103" fmla="*/ 3644900 h 3670300"/>
              <a:gd name="connsiteX104" fmla="*/ 3635487 w 3851387"/>
              <a:gd name="connsiteY104" fmla="*/ 3670300 h 3670300"/>
              <a:gd name="connsiteX105" fmla="*/ 3381487 w 3851387"/>
              <a:gd name="connsiteY105" fmla="*/ 3657600 h 3670300"/>
              <a:gd name="connsiteX106" fmla="*/ 3292587 w 3851387"/>
              <a:gd name="connsiteY106" fmla="*/ 3632200 h 3670300"/>
              <a:gd name="connsiteX107" fmla="*/ 3254487 w 3851387"/>
              <a:gd name="connsiteY107" fmla="*/ 3619500 h 3670300"/>
              <a:gd name="connsiteX108" fmla="*/ 3203687 w 3851387"/>
              <a:gd name="connsiteY108" fmla="*/ 3606800 h 3670300"/>
              <a:gd name="connsiteX109" fmla="*/ 3114787 w 3851387"/>
              <a:gd name="connsiteY109" fmla="*/ 3581400 h 3670300"/>
              <a:gd name="connsiteX110" fmla="*/ 3038587 w 3851387"/>
              <a:gd name="connsiteY110" fmla="*/ 3568700 h 3670300"/>
              <a:gd name="connsiteX111" fmla="*/ 2924287 w 3851387"/>
              <a:gd name="connsiteY111" fmla="*/ 3543300 h 3670300"/>
              <a:gd name="connsiteX112" fmla="*/ 2835387 w 3851387"/>
              <a:gd name="connsiteY112" fmla="*/ 3530600 h 3670300"/>
              <a:gd name="connsiteX113" fmla="*/ 2784587 w 3851387"/>
              <a:gd name="connsiteY113" fmla="*/ 3517900 h 3670300"/>
              <a:gd name="connsiteX114" fmla="*/ 2632187 w 3851387"/>
              <a:gd name="connsiteY114" fmla="*/ 3492500 h 3670300"/>
              <a:gd name="connsiteX115" fmla="*/ 2530587 w 3851387"/>
              <a:gd name="connsiteY115" fmla="*/ 3467100 h 3670300"/>
              <a:gd name="connsiteX116" fmla="*/ 2378187 w 3851387"/>
              <a:gd name="connsiteY116" fmla="*/ 3454400 h 3670300"/>
              <a:gd name="connsiteX117" fmla="*/ 2073387 w 3851387"/>
              <a:gd name="connsiteY117" fmla="*/ 3492500 h 3670300"/>
              <a:gd name="connsiteX118" fmla="*/ 1997187 w 3851387"/>
              <a:gd name="connsiteY118" fmla="*/ 3517900 h 3670300"/>
              <a:gd name="connsiteX119" fmla="*/ 1959087 w 3851387"/>
              <a:gd name="connsiteY119" fmla="*/ 3530600 h 3670300"/>
              <a:gd name="connsiteX120" fmla="*/ 1489187 w 3851387"/>
              <a:gd name="connsiteY120" fmla="*/ 3517900 h 3670300"/>
              <a:gd name="connsiteX121" fmla="*/ 1438387 w 3851387"/>
              <a:gd name="connsiteY121" fmla="*/ 3505200 h 3670300"/>
              <a:gd name="connsiteX122" fmla="*/ 1349487 w 3851387"/>
              <a:gd name="connsiteY122" fmla="*/ 3492500 h 3670300"/>
              <a:gd name="connsiteX123" fmla="*/ 1298687 w 3851387"/>
              <a:gd name="connsiteY123" fmla="*/ 3479800 h 3670300"/>
              <a:gd name="connsiteX124" fmla="*/ 1222487 w 3851387"/>
              <a:gd name="connsiteY124" fmla="*/ 3467100 h 3670300"/>
              <a:gd name="connsiteX125" fmla="*/ 1120887 w 3851387"/>
              <a:gd name="connsiteY125" fmla="*/ 3441700 h 3670300"/>
              <a:gd name="connsiteX126" fmla="*/ 130287 w 3851387"/>
              <a:gd name="connsiteY126" fmla="*/ 3429000 h 3670300"/>
              <a:gd name="connsiteX127" fmla="*/ 79487 w 3851387"/>
              <a:gd name="connsiteY127" fmla="*/ 3365500 h 3670300"/>
              <a:gd name="connsiteX128" fmla="*/ 3287 w 3851387"/>
              <a:gd name="connsiteY128" fmla="*/ 3340100 h 3670300"/>
              <a:gd name="connsiteX129" fmla="*/ 28687 w 3851387"/>
              <a:gd name="connsiteY129" fmla="*/ 3302000 h 3670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Lst>
            <a:rect l="l" t="t" r="r" b="b"/>
            <a:pathLst>
              <a:path w="3851387" h="3670300">
                <a:moveTo>
                  <a:pt x="28687" y="3302000"/>
                </a:moveTo>
                <a:lnTo>
                  <a:pt x="28687" y="3302000"/>
                </a:lnTo>
                <a:cubicBezTo>
                  <a:pt x="37154" y="3263900"/>
                  <a:pt x="46433" y="3225971"/>
                  <a:pt x="54087" y="3187700"/>
                </a:cubicBezTo>
                <a:cubicBezTo>
                  <a:pt x="59137" y="3162450"/>
                  <a:pt x="61201" y="3136637"/>
                  <a:pt x="66787" y="3111500"/>
                </a:cubicBezTo>
                <a:cubicBezTo>
                  <a:pt x="69691" y="3098432"/>
                  <a:pt x="75965" y="3086315"/>
                  <a:pt x="79487" y="3073400"/>
                </a:cubicBezTo>
                <a:cubicBezTo>
                  <a:pt x="88672" y="3039721"/>
                  <a:pt x="96420" y="3005667"/>
                  <a:pt x="104887" y="2971800"/>
                </a:cubicBezTo>
                <a:cubicBezTo>
                  <a:pt x="109120" y="2954867"/>
                  <a:pt x="105245" y="2933342"/>
                  <a:pt x="117587" y="2921000"/>
                </a:cubicBezTo>
                <a:lnTo>
                  <a:pt x="155687" y="2882900"/>
                </a:lnTo>
                <a:cubicBezTo>
                  <a:pt x="221217" y="2686311"/>
                  <a:pt x="146110" y="2889355"/>
                  <a:pt x="206487" y="2768600"/>
                </a:cubicBezTo>
                <a:cubicBezTo>
                  <a:pt x="212474" y="2756626"/>
                  <a:pt x="211761" y="2741639"/>
                  <a:pt x="219187" y="2730500"/>
                </a:cubicBezTo>
                <a:cubicBezTo>
                  <a:pt x="324255" y="2572899"/>
                  <a:pt x="199585" y="2799728"/>
                  <a:pt x="282687" y="2654300"/>
                </a:cubicBezTo>
                <a:cubicBezTo>
                  <a:pt x="330825" y="2570059"/>
                  <a:pt x="290255" y="2636640"/>
                  <a:pt x="320787" y="2565400"/>
                </a:cubicBezTo>
                <a:cubicBezTo>
                  <a:pt x="328245" y="2547999"/>
                  <a:pt x="338729" y="2532001"/>
                  <a:pt x="346187" y="2514600"/>
                </a:cubicBezTo>
                <a:cubicBezTo>
                  <a:pt x="351460" y="2502295"/>
                  <a:pt x="353614" y="2488805"/>
                  <a:pt x="358887" y="2476500"/>
                </a:cubicBezTo>
                <a:cubicBezTo>
                  <a:pt x="366345" y="2459099"/>
                  <a:pt x="376829" y="2443101"/>
                  <a:pt x="384287" y="2425700"/>
                </a:cubicBezTo>
                <a:cubicBezTo>
                  <a:pt x="389560" y="2413395"/>
                  <a:pt x="391714" y="2399905"/>
                  <a:pt x="396987" y="2387600"/>
                </a:cubicBezTo>
                <a:cubicBezTo>
                  <a:pt x="404445" y="2370199"/>
                  <a:pt x="416400" y="2354761"/>
                  <a:pt x="422387" y="2336800"/>
                </a:cubicBezTo>
                <a:cubicBezTo>
                  <a:pt x="433426" y="2303682"/>
                  <a:pt x="432175" y="2266424"/>
                  <a:pt x="447787" y="2235200"/>
                </a:cubicBezTo>
                <a:cubicBezTo>
                  <a:pt x="464720" y="2201333"/>
                  <a:pt x="477584" y="2165105"/>
                  <a:pt x="498587" y="2133600"/>
                </a:cubicBezTo>
                <a:cubicBezTo>
                  <a:pt x="507054" y="2120900"/>
                  <a:pt x="517788" y="2109448"/>
                  <a:pt x="523987" y="2095500"/>
                </a:cubicBezTo>
                <a:cubicBezTo>
                  <a:pt x="534861" y="2071034"/>
                  <a:pt x="534535" y="2041577"/>
                  <a:pt x="549387" y="2019300"/>
                </a:cubicBezTo>
                <a:cubicBezTo>
                  <a:pt x="622180" y="1910111"/>
                  <a:pt x="534907" y="2048260"/>
                  <a:pt x="587487" y="1943100"/>
                </a:cubicBezTo>
                <a:cubicBezTo>
                  <a:pt x="594313" y="1929448"/>
                  <a:pt x="604420" y="1917700"/>
                  <a:pt x="612887" y="1905000"/>
                </a:cubicBezTo>
                <a:cubicBezTo>
                  <a:pt x="639318" y="1799274"/>
                  <a:pt x="607134" y="1903805"/>
                  <a:pt x="650987" y="1816100"/>
                </a:cubicBezTo>
                <a:cubicBezTo>
                  <a:pt x="656974" y="1804126"/>
                  <a:pt x="657186" y="1789702"/>
                  <a:pt x="663687" y="1778000"/>
                </a:cubicBezTo>
                <a:cubicBezTo>
                  <a:pt x="706282" y="1701328"/>
                  <a:pt x="712436" y="1719628"/>
                  <a:pt x="739887" y="1651000"/>
                </a:cubicBezTo>
                <a:cubicBezTo>
                  <a:pt x="749831" y="1626141"/>
                  <a:pt x="756820" y="1600200"/>
                  <a:pt x="765287" y="1574800"/>
                </a:cubicBezTo>
                <a:cubicBezTo>
                  <a:pt x="769520" y="1562100"/>
                  <a:pt x="770561" y="1547839"/>
                  <a:pt x="777987" y="1536700"/>
                </a:cubicBezTo>
                <a:cubicBezTo>
                  <a:pt x="786454" y="1524000"/>
                  <a:pt x="796561" y="1512252"/>
                  <a:pt x="803387" y="1498600"/>
                </a:cubicBezTo>
                <a:cubicBezTo>
                  <a:pt x="809374" y="1486626"/>
                  <a:pt x="809586" y="1472202"/>
                  <a:pt x="816087" y="1460500"/>
                </a:cubicBezTo>
                <a:cubicBezTo>
                  <a:pt x="830912" y="1433815"/>
                  <a:pt x="849954" y="1409700"/>
                  <a:pt x="866887" y="1384300"/>
                </a:cubicBezTo>
                <a:cubicBezTo>
                  <a:pt x="957651" y="1248154"/>
                  <a:pt x="816304" y="1454779"/>
                  <a:pt x="930387" y="1308100"/>
                </a:cubicBezTo>
                <a:cubicBezTo>
                  <a:pt x="949129" y="1284003"/>
                  <a:pt x="964254" y="1257300"/>
                  <a:pt x="981187" y="1231900"/>
                </a:cubicBezTo>
                <a:cubicBezTo>
                  <a:pt x="989654" y="1219200"/>
                  <a:pt x="999761" y="1207452"/>
                  <a:pt x="1006587" y="1193800"/>
                </a:cubicBezTo>
                <a:lnTo>
                  <a:pt x="1057387" y="1092200"/>
                </a:lnTo>
                <a:cubicBezTo>
                  <a:pt x="1065854" y="1075267"/>
                  <a:pt x="1076800" y="1059361"/>
                  <a:pt x="1082787" y="1041400"/>
                </a:cubicBezTo>
                <a:cubicBezTo>
                  <a:pt x="1087020" y="1028700"/>
                  <a:pt x="1088845" y="1014923"/>
                  <a:pt x="1095487" y="1003300"/>
                </a:cubicBezTo>
                <a:cubicBezTo>
                  <a:pt x="1139078" y="927016"/>
                  <a:pt x="1129370" y="980679"/>
                  <a:pt x="1158987" y="901700"/>
                </a:cubicBezTo>
                <a:cubicBezTo>
                  <a:pt x="1165116" y="885357"/>
                  <a:pt x="1163881" y="866512"/>
                  <a:pt x="1171687" y="850900"/>
                </a:cubicBezTo>
                <a:cubicBezTo>
                  <a:pt x="1185339" y="823596"/>
                  <a:pt x="1222487" y="774700"/>
                  <a:pt x="1222487" y="774700"/>
                </a:cubicBezTo>
                <a:cubicBezTo>
                  <a:pt x="1226720" y="757767"/>
                  <a:pt x="1228311" y="739943"/>
                  <a:pt x="1235187" y="723900"/>
                </a:cubicBezTo>
                <a:cubicBezTo>
                  <a:pt x="1241200" y="709871"/>
                  <a:pt x="1254388" y="699748"/>
                  <a:pt x="1260587" y="685800"/>
                </a:cubicBezTo>
                <a:cubicBezTo>
                  <a:pt x="1271461" y="661334"/>
                  <a:pt x="1277520" y="635000"/>
                  <a:pt x="1285987" y="609600"/>
                </a:cubicBezTo>
                <a:cubicBezTo>
                  <a:pt x="1290220" y="596900"/>
                  <a:pt x="1296062" y="584627"/>
                  <a:pt x="1298687" y="571500"/>
                </a:cubicBezTo>
                <a:cubicBezTo>
                  <a:pt x="1316638" y="481746"/>
                  <a:pt x="1304561" y="528478"/>
                  <a:pt x="1336787" y="431800"/>
                </a:cubicBezTo>
                <a:lnTo>
                  <a:pt x="1349487" y="393700"/>
                </a:lnTo>
                <a:cubicBezTo>
                  <a:pt x="1353720" y="381000"/>
                  <a:pt x="1354761" y="366739"/>
                  <a:pt x="1362187" y="355600"/>
                </a:cubicBezTo>
                <a:lnTo>
                  <a:pt x="1412987" y="279400"/>
                </a:lnTo>
                <a:cubicBezTo>
                  <a:pt x="1437962" y="241938"/>
                  <a:pt x="1439817" y="233758"/>
                  <a:pt x="1476487" y="203200"/>
                </a:cubicBezTo>
                <a:cubicBezTo>
                  <a:pt x="1488213" y="193429"/>
                  <a:pt x="1501887" y="186267"/>
                  <a:pt x="1514587" y="177800"/>
                </a:cubicBezTo>
                <a:cubicBezTo>
                  <a:pt x="1523054" y="165100"/>
                  <a:pt x="1529194" y="150493"/>
                  <a:pt x="1539987" y="139700"/>
                </a:cubicBezTo>
                <a:cubicBezTo>
                  <a:pt x="1570176" y="109511"/>
                  <a:pt x="1616561" y="101475"/>
                  <a:pt x="1654287" y="88900"/>
                </a:cubicBezTo>
                <a:lnTo>
                  <a:pt x="1692387" y="76200"/>
                </a:lnTo>
                <a:cubicBezTo>
                  <a:pt x="1705087" y="71967"/>
                  <a:pt x="1717500" y="66747"/>
                  <a:pt x="1730487" y="63500"/>
                </a:cubicBezTo>
                <a:cubicBezTo>
                  <a:pt x="1747420" y="59267"/>
                  <a:pt x="1764569" y="55816"/>
                  <a:pt x="1781287" y="50800"/>
                </a:cubicBezTo>
                <a:cubicBezTo>
                  <a:pt x="1806932" y="43107"/>
                  <a:pt x="1830982" y="29186"/>
                  <a:pt x="1857487" y="25400"/>
                </a:cubicBezTo>
                <a:cubicBezTo>
                  <a:pt x="1967756" y="9647"/>
                  <a:pt x="1917034" y="18571"/>
                  <a:pt x="2009887" y="0"/>
                </a:cubicBezTo>
                <a:cubicBezTo>
                  <a:pt x="2103020" y="4233"/>
                  <a:pt x="2196332" y="5550"/>
                  <a:pt x="2289287" y="12700"/>
                </a:cubicBezTo>
                <a:cubicBezTo>
                  <a:pt x="2298905" y="13440"/>
                  <a:pt x="2365074" y="31544"/>
                  <a:pt x="2378187" y="38100"/>
                </a:cubicBezTo>
                <a:cubicBezTo>
                  <a:pt x="2391839" y="44926"/>
                  <a:pt x="2402635" y="56674"/>
                  <a:pt x="2416287" y="63500"/>
                </a:cubicBezTo>
                <a:cubicBezTo>
                  <a:pt x="2428261" y="69487"/>
                  <a:pt x="2442413" y="70213"/>
                  <a:pt x="2454387" y="76200"/>
                </a:cubicBezTo>
                <a:cubicBezTo>
                  <a:pt x="2468039" y="83026"/>
                  <a:pt x="2478835" y="94774"/>
                  <a:pt x="2492487" y="101600"/>
                </a:cubicBezTo>
                <a:cubicBezTo>
                  <a:pt x="2504461" y="107587"/>
                  <a:pt x="2518885" y="107799"/>
                  <a:pt x="2530587" y="114300"/>
                </a:cubicBezTo>
                <a:cubicBezTo>
                  <a:pt x="2661595" y="187082"/>
                  <a:pt x="2558676" y="149063"/>
                  <a:pt x="2644887" y="177800"/>
                </a:cubicBezTo>
                <a:cubicBezTo>
                  <a:pt x="2653354" y="190500"/>
                  <a:pt x="2660516" y="204174"/>
                  <a:pt x="2670287" y="215900"/>
                </a:cubicBezTo>
                <a:cubicBezTo>
                  <a:pt x="2681785" y="229698"/>
                  <a:pt x="2698424" y="239056"/>
                  <a:pt x="2708387" y="254000"/>
                </a:cubicBezTo>
                <a:cubicBezTo>
                  <a:pt x="2715813" y="265139"/>
                  <a:pt x="2715100" y="280126"/>
                  <a:pt x="2721087" y="292100"/>
                </a:cubicBezTo>
                <a:cubicBezTo>
                  <a:pt x="2731064" y="312053"/>
                  <a:pt x="2774999" y="367577"/>
                  <a:pt x="2784587" y="381000"/>
                </a:cubicBezTo>
                <a:cubicBezTo>
                  <a:pt x="2793459" y="393420"/>
                  <a:pt x="2803161" y="405448"/>
                  <a:pt x="2809987" y="419100"/>
                </a:cubicBezTo>
                <a:cubicBezTo>
                  <a:pt x="2815974" y="431074"/>
                  <a:pt x="2816045" y="445577"/>
                  <a:pt x="2822687" y="457200"/>
                </a:cubicBezTo>
                <a:cubicBezTo>
                  <a:pt x="2832069" y="473618"/>
                  <a:pt x="2876359" y="523987"/>
                  <a:pt x="2886187" y="546100"/>
                </a:cubicBezTo>
                <a:cubicBezTo>
                  <a:pt x="2897061" y="570566"/>
                  <a:pt x="2899613" y="598353"/>
                  <a:pt x="2911587" y="622300"/>
                </a:cubicBezTo>
                <a:cubicBezTo>
                  <a:pt x="2920054" y="639233"/>
                  <a:pt x="2930340" y="655373"/>
                  <a:pt x="2936987" y="673100"/>
                </a:cubicBezTo>
                <a:cubicBezTo>
                  <a:pt x="2972134" y="766825"/>
                  <a:pt x="2923613" y="684789"/>
                  <a:pt x="2975087" y="762000"/>
                </a:cubicBezTo>
                <a:cubicBezTo>
                  <a:pt x="3005621" y="884135"/>
                  <a:pt x="2979542" y="835673"/>
                  <a:pt x="3038587" y="914400"/>
                </a:cubicBezTo>
                <a:cubicBezTo>
                  <a:pt x="3084904" y="1053351"/>
                  <a:pt x="3011035" y="842884"/>
                  <a:pt x="3076687" y="990600"/>
                </a:cubicBezTo>
                <a:cubicBezTo>
                  <a:pt x="3087561" y="1015066"/>
                  <a:pt x="3086023" y="1045381"/>
                  <a:pt x="3102087" y="1066800"/>
                </a:cubicBezTo>
                <a:cubicBezTo>
                  <a:pt x="3114787" y="1083733"/>
                  <a:pt x="3128969" y="1099651"/>
                  <a:pt x="3140187" y="1117600"/>
                </a:cubicBezTo>
                <a:cubicBezTo>
                  <a:pt x="3178478" y="1178866"/>
                  <a:pt x="3154718" y="1151505"/>
                  <a:pt x="3178287" y="1206500"/>
                </a:cubicBezTo>
                <a:cubicBezTo>
                  <a:pt x="3197623" y="1251616"/>
                  <a:pt x="3203578" y="1257136"/>
                  <a:pt x="3229087" y="1295400"/>
                </a:cubicBezTo>
                <a:cubicBezTo>
                  <a:pt x="3233320" y="1312333"/>
                  <a:pt x="3235822" y="1329796"/>
                  <a:pt x="3241787" y="1346200"/>
                </a:cubicBezTo>
                <a:cubicBezTo>
                  <a:pt x="3252805" y="1376499"/>
                  <a:pt x="3267913" y="1405166"/>
                  <a:pt x="3279887" y="1435100"/>
                </a:cubicBezTo>
                <a:cubicBezTo>
                  <a:pt x="3289981" y="1460335"/>
                  <a:pt x="3299935" y="1498577"/>
                  <a:pt x="3305287" y="1524000"/>
                </a:cubicBezTo>
                <a:cubicBezTo>
                  <a:pt x="3318628" y="1587368"/>
                  <a:pt x="3335355" y="1650243"/>
                  <a:pt x="3343387" y="1714500"/>
                </a:cubicBezTo>
                <a:cubicBezTo>
                  <a:pt x="3358240" y="1833320"/>
                  <a:pt x="3355482" y="1877483"/>
                  <a:pt x="3381487" y="1968500"/>
                </a:cubicBezTo>
                <a:cubicBezTo>
                  <a:pt x="3385165" y="1981372"/>
                  <a:pt x="3389954" y="1993900"/>
                  <a:pt x="3394187" y="2006600"/>
                </a:cubicBezTo>
                <a:cubicBezTo>
                  <a:pt x="3398420" y="2057400"/>
                  <a:pt x="3400564" y="2108418"/>
                  <a:pt x="3406887" y="2159000"/>
                </a:cubicBezTo>
                <a:cubicBezTo>
                  <a:pt x="3409052" y="2176320"/>
                  <a:pt x="3417119" y="2192521"/>
                  <a:pt x="3419587" y="2209800"/>
                </a:cubicBezTo>
                <a:cubicBezTo>
                  <a:pt x="3425604" y="2251917"/>
                  <a:pt x="3425818" y="2294750"/>
                  <a:pt x="3432287" y="2336800"/>
                </a:cubicBezTo>
                <a:cubicBezTo>
                  <a:pt x="3441172" y="2394550"/>
                  <a:pt x="3447415" y="2357867"/>
                  <a:pt x="3470387" y="2413000"/>
                </a:cubicBezTo>
                <a:cubicBezTo>
                  <a:pt x="3485834" y="2450072"/>
                  <a:pt x="3500611" y="2487919"/>
                  <a:pt x="3508487" y="2527300"/>
                </a:cubicBezTo>
                <a:cubicBezTo>
                  <a:pt x="3537600" y="2672864"/>
                  <a:pt x="3514580" y="2615686"/>
                  <a:pt x="3559287" y="2705100"/>
                </a:cubicBezTo>
                <a:cubicBezTo>
                  <a:pt x="3579863" y="2807981"/>
                  <a:pt x="3565161" y="2748122"/>
                  <a:pt x="3610087" y="2882900"/>
                </a:cubicBezTo>
                <a:cubicBezTo>
                  <a:pt x="3614320" y="2895600"/>
                  <a:pt x="3615361" y="2909861"/>
                  <a:pt x="3622787" y="2921000"/>
                </a:cubicBezTo>
                <a:cubicBezTo>
                  <a:pt x="3680592" y="3007708"/>
                  <a:pt x="3621452" y="2911757"/>
                  <a:pt x="3660887" y="2997200"/>
                </a:cubicBezTo>
                <a:cubicBezTo>
                  <a:pt x="3680721" y="3040174"/>
                  <a:pt x="3709420" y="3079299"/>
                  <a:pt x="3724387" y="3124200"/>
                </a:cubicBezTo>
                <a:cubicBezTo>
                  <a:pt x="3728620" y="3136900"/>
                  <a:pt x="3731814" y="3149995"/>
                  <a:pt x="3737087" y="3162300"/>
                </a:cubicBezTo>
                <a:cubicBezTo>
                  <a:pt x="3744545" y="3179701"/>
                  <a:pt x="3756500" y="3195139"/>
                  <a:pt x="3762487" y="3213100"/>
                </a:cubicBezTo>
                <a:cubicBezTo>
                  <a:pt x="3773526" y="3246218"/>
                  <a:pt x="3776848" y="3281582"/>
                  <a:pt x="3787887" y="3314700"/>
                </a:cubicBezTo>
                <a:cubicBezTo>
                  <a:pt x="3792120" y="3327400"/>
                  <a:pt x="3795314" y="3340495"/>
                  <a:pt x="3800587" y="3352800"/>
                </a:cubicBezTo>
                <a:cubicBezTo>
                  <a:pt x="3808045" y="3370201"/>
                  <a:pt x="3819340" y="3385873"/>
                  <a:pt x="3825987" y="3403600"/>
                </a:cubicBezTo>
                <a:cubicBezTo>
                  <a:pt x="3832116" y="3419943"/>
                  <a:pt x="3833892" y="3437617"/>
                  <a:pt x="3838687" y="3454400"/>
                </a:cubicBezTo>
                <a:cubicBezTo>
                  <a:pt x="3842365" y="3467272"/>
                  <a:pt x="3847154" y="3479800"/>
                  <a:pt x="3851387" y="3492500"/>
                </a:cubicBezTo>
                <a:cubicBezTo>
                  <a:pt x="3837832" y="3600937"/>
                  <a:pt x="3864952" y="3612934"/>
                  <a:pt x="3737087" y="3644900"/>
                </a:cubicBezTo>
                <a:lnTo>
                  <a:pt x="3635487" y="3670300"/>
                </a:lnTo>
                <a:cubicBezTo>
                  <a:pt x="3550820" y="3666067"/>
                  <a:pt x="3465741" y="3666962"/>
                  <a:pt x="3381487" y="3657600"/>
                </a:cubicBezTo>
                <a:cubicBezTo>
                  <a:pt x="3350856" y="3654197"/>
                  <a:pt x="3322106" y="3641056"/>
                  <a:pt x="3292587" y="3632200"/>
                </a:cubicBezTo>
                <a:cubicBezTo>
                  <a:pt x="3279765" y="3628353"/>
                  <a:pt x="3267359" y="3623178"/>
                  <a:pt x="3254487" y="3619500"/>
                </a:cubicBezTo>
                <a:cubicBezTo>
                  <a:pt x="3237704" y="3614705"/>
                  <a:pt x="3220470" y="3611595"/>
                  <a:pt x="3203687" y="3606800"/>
                </a:cubicBezTo>
                <a:cubicBezTo>
                  <a:pt x="3147200" y="3590661"/>
                  <a:pt x="3180957" y="3594634"/>
                  <a:pt x="3114787" y="3581400"/>
                </a:cubicBezTo>
                <a:cubicBezTo>
                  <a:pt x="3089537" y="3576350"/>
                  <a:pt x="3063837" y="3573750"/>
                  <a:pt x="3038587" y="3568700"/>
                </a:cubicBezTo>
                <a:cubicBezTo>
                  <a:pt x="2924420" y="3545867"/>
                  <a:pt x="3057370" y="3565481"/>
                  <a:pt x="2924287" y="3543300"/>
                </a:cubicBezTo>
                <a:cubicBezTo>
                  <a:pt x="2894760" y="3538379"/>
                  <a:pt x="2864838" y="3535955"/>
                  <a:pt x="2835387" y="3530600"/>
                </a:cubicBezTo>
                <a:cubicBezTo>
                  <a:pt x="2818214" y="3527478"/>
                  <a:pt x="2801743" y="3521117"/>
                  <a:pt x="2784587" y="3517900"/>
                </a:cubicBezTo>
                <a:cubicBezTo>
                  <a:pt x="2733968" y="3508409"/>
                  <a:pt x="2682688" y="3502600"/>
                  <a:pt x="2632187" y="3492500"/>
                </a:cubicBezTo>
                <a:cubicBezTo>
                  <a:pt x="2597956" y="3485654"/>
                  <a:pt x="2565110" y="3472278"/>
                  <a:pt x="2530587" y="3467100"/>
                </a:cubicBezTo>
                <a:cubicBezTo>
                  <a:pt x="2480175" y="3459538"/>
                  <a:pt x="2428987" y="3458633"/>
                  <a:pt x="2378187" y="3454400"/>
                </a:cubicBezTo>
                <a:cubicBezTo>
                  <a:pt x="2240304" y="3463018"/>
                  <a:pt x="2189306" y="3453860"/>
                  <a:pt x="2073387" y="3492500"/>
                </a:cubicBezTo>
                <a:lnTo>
                  <a:pt x="1997187" y="3517900"/>
                </a:lnTo>
                <a:lnTo>
                  <a:pt x="1959087" y="3530600"/>
                </a:lnTo>
                <a:cubicBezTo>
                  <a:pt x="1802454" y="3526367"/>
                  <a:pt x="1645691" y="3525534"/>
                  <a:pt x="1489187" y="3517900"/>
                </a:cubicBezTo>
                <a:cubicBezTo>
                  <a:pt x="1471753" y="3517050"/>
                  <a:pt x="1455560" y="3508322"/>
                  <a:pt x="1438387" y="3505200"/>
                </a:cubicBezTo>
                <a:cubicBezTo>
                  <a:pt x="1408936" y="3499845"/>
                  <a:pt x="1378938" y="3497855"/>
                  <a:pt x="1349487" y="3492500"/>
                </a:cubicBezTo>
                <a:cubicBezTo>
                  <a:pt x="1332314" y="3489378"/>
                  <a:pt x="1315803" y="3483223"/>
                  <a:pt x="1298687" y="3479800"/>
                </a:cubicBezTo>
                <a:cubicBezTo>
                  <a:pt x="1273437" y="3474750"/>
                  <a:pt x="1247666" y="3472495"/>
                  <a:pt x="1222487" y="3467100"/>
                </a:cubicBezTo>
                <a:cubicBezTo>
                  <a:pt x="1188353" y="3459786"/>
                  <a:pt x="1155775" y="3442917"/>
                  <a:pt x="1120887" y="3441700"/>
                </a:cubicBezTo>
                <a:cubicBezTo>
                  <a:pt x="790861" y="3430187"/>
                  <a:pt x="460487" y="3433233"/>
                  <a:pt x="130287" y="3429000"/>
                </a:cubicBezTo>
                <a:cubicBezTo>
                  <a:pt x="116515" y="3387685"/>
                  <a:pt x="124444" y="3385481"/>
                  <a:pt x="79487" y="3365500"/>
                </a:cubicBezTo>
                <a:cubicBezTo>
                  <a:pt x="55021" y="3354626"/>
                  <a:pt x="3287" y="3340100"/>
                  <a:pt x="3287" y="3340100"/>
                </a:cubicBezTo>
                <a:cubicBezTo>
                  <a:pt x="-10752" y="3297984"/>
                  <a:pt x="24454" y="3308350"/>
                  <a:pt x="28687" y="3302000"/>
                </a:cubicBezTo>
                <a:close/>
              </a:path>
            </a:pathLst>
          </a:custGeom>
          <a:blipFill>
            <a:blip r:embed="rId2"/>
            <a:tile tx="0" ty="0" sx="100000" sy="100000" flip="none" algn="tl"/>
          </a:blipFill>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b="1" spc="150"/>
          </a:p>
        </p:txBody>
      </p:sp>
      <p:sp>
        <p:nvSpPr>
          <p:cNvPr id="4" name="Rechteck 3"/>
          <p:cNvSpPr/>
          <p:nvPr/>
        </p:nvSpPr>
        <p:spPr>
          <a:xfrm>
            <a:off x="508000" y="2654300"/>
            <a:ext cx="4838700" cy="3340100"/>
          </a:xfrm>
          <a:prstGeom prst="rect">
            <a:avLst/>
          </a:prstGeom>
          <a:gradFill>
            <a:gsLst>
              <a:gs pos="0">
                <a:schemeClr val="accent1">
                  <a:lumMod val="5000"/>
                  <a:lumOff val="95000"/>
                  <a:alpha val="3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b="1" spc="150"/>
          </a:p>
        </p:txBody>
      </p:sp>
      <p:sp>
        <p:nvSpPr>
          <p:cNvPr id="5" name="Textfeld 4"/>
          <p:cNvSpPr txBox="1"/>
          <p:nvPr/>
        </p:nvSpPr>
        <p:spPr>
          <a:xfrm>
            <a:off x="2400300" y="2095500"/>
            <a:ext cx="1181100" cy="369332"/>
          </a:xfrm>
          <a:prstGeom prst="rect">
            <a:avLst/>
          </a:prstGeom>
          <a:noFill/>
        </p:spPr>
        <p:txBody>
          <a:bodyPr wrap="square" rtlCol="0">
            <a:spAutoFit/>
          </a:bodyPr>
          <a:lstStyle/>
          <a:p>
            <a:pPr algn="ctr"/>
            <a:r>
              <a:rPr lang="de-CH" b="1" spc="150" dirty="0"/>
              <a:t>PSYCHE</a:t>
            </a:r>
          </a:p>
        </p:txBody>
      </p:sp>
      <p:sp>
        <p:nvSpPr>
          <p:cNvPr id="6" name="Textfeld 5"/>
          <p:cNvSpPr txBox="1"/>
          <p:nvPr/>
        </p:nvSpPr>
        <p:spPr>
          <a:xfrm>
            <a:off x="1790700" y="3281918"/>
            <a:ext cx="2362200" cy="369332"/>
          </a:xfrm>
          <a:prstGeom prst="rect">
            <a:avLst/>
          </a:prstGeom>
          <a:noFill/>
        </p:spPr>
        <p:txBody>
          <a:bodyPr wrap="square" rtlCol="0">
            <a:spAutoFit/>
          </a:bodyPr>
          <a:lstStyle/>
          <a:p>
            <a:pPr algn="ctr"/>
            <a:r>
              <a:rPr lang="de-CH" b="1" spc="150" dirty="0"/>
              <a:t>UNTERBEWUSSTES</a:t>
            </a:r>
          </a:p>
        </p:txBody>
      </p:sp>
      <p:sp>
        <p:nvSpPr>
          <p:cNvPr id="7" name="Textfeld 6"/>
          <p:cNvSpPr txBox="1"/>
          <p:nvPr/>
        </p:nvSpPr>
        <p:spPr>
          <a:xfrm>
            <a:off x="1809750" y="4384159"/>
            <a:ext cx="2362200" cy="646331"/>
          </a:xfrm>
          <a:prstGeom prst="rect">
            <a:avLst/>
          </a:prstGeom>
          <a:noFill/>
        </p:spPr>
        <p:txBody>
          <a:bodyPr wrap="square" rtlCol="0">
            <a:spAutoFit/>
          </a:bodyPr>
          <a:lstStyle/>
          <a:p>
            <a:pPr algn="ctr"/>
            <a:r>
              <a:rPr lang="de-CH" b="1" spc="150" dirty="0"/>
              <a:t>KOLLEKTIVES</a:t>
            </a:r>
          </a:p>
          <a:p>
            <a:pPr algn="ctr"/>
            <a:r>
              <a:rPr lang="de-CH" b="1" spc="150" dirty="0"/>
              <a:t>UNTERBEWUSSTES</a:t>
            </a:r>
          </a:p>
        </p:txBody>
      </p:sp>
      <p:cxnSp>
        <p:nvCxnSpPr>
          <p:cNvPr id="9" name="Gerader Verbinder 8"/>
          <p:cNvCxnSpPr/>
          <p:nvPr/>
        </p:nvCxnSpPr>
        <p:spPr>
          <a:xfrm>
            <a:off x="508000" y="2654300"/>
            <a:ext cx="4838700" cy="0"/>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10" name="Textfeld 9"/>
          <p:cNvSpPr txBox="1"/>
          <p:nvPr/>
        </p:nvSpPr>
        <p:spPr>
          <a:xfrm>
            <a:off x="4911837" y="4407932"/>
            <a:ext cx="2984500" cy="923330"/>
          </a:xfrm>
          <a:prstGeom prst="rect">
            <a:avLst/>
          </a:prstGeom>
          <a:noFill/>
        </p:spPr>
        <p:txBody>
          <a:bodyPr wrap="square" rtlCol="0">
            <a:spAutoFit/>
          </a:bodyPr>
          <a:lstStyle/>
          <a:p>
            <a:pPr algn="ctr"/>
            <a:r>
              <a:rPr lang="de-CH" b="1" spc="150" dirty="0"/>
              <a:t>ARCHETYPEN</a:t>
            </a:r>
          </a:p>
          <a:p>
            <a:pPr algn="ctr"/>
            <a:r>
              <a:rPr lang="de-CH" dirty="0"/>
              <a:t>als bewusstseins-transzendentes Etwas</a:t>
            </a:r>
          </a:p>
        </p:txBody>
      </p:sp>
      <p:sp>
        <p:nvSpPr>
          <p:cNvPr id="11" name="Pfeil: nach oben gekrümmt 10"/>
          <p:cNvSpPr/>
          <p:nvPr/>
        </p:nvSpPr>
        <p:spPr>
          <a:xfrm rot="16200000">
            <a:off x="4422887" y="2448441"/>
            <a:ext cx="1460500" cy="781050"/>
          </a:xfrm>
          <a:prstGeom prst="curvedUpArrow">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solidFill>
                <a:schemeClr val="tx1"/>
              </a:solidFill>
            </a:endParaRPr>
          </a:p>
        </p:txBody>
      </p:sp>
      <p:sp>
        <p:nvSpPr>
          <p:cNvPr id="12" name="Textfeld 11"/>
          <p:cNvSpPr txBox="1"/>
          <p:nvPr/>
        </p:nvSpPr>
        <p:spPr>
          <a:xfrm>
            <a:off x="5222987" y="2654300"/>
            <a:ext cx="2362200" cy="369332"/>
          </a:xfrm>
          <a:prstGeom prst="rect">
            <a:avLst/>
          </a:prstGeom>
          <a:noFill/>
        </p:spPr>
        <p:txBody>
          <a:bodyPr wrap="square" rtlCol="0">
            <a:spAutoFit/>
          </a:bodyPr>
          <a:lstStyle/>
          <a:p>
            <a:pPr algn="ctr"/>
            <a:r>
              <a:rPr lang="de-CH" b="1" spc="150" dirty="0"/>
              <a:t>TRÄUME</a:t>
            </a:r>
          </a:p>
        </p:txBody>
      </p:sp>
      <p:sp>
        <p:nvSpPr>
          <p:cNvPr id="13" name="Textfeld 12"/>
          <p:cNvSpPr txBox="1"/>
          <p:nvPr/>
        </p:nvSpPr>
        <p:spPr>
          <a:xfrm>
            <a:off x="7785100" y="1663700"/>
            <a:ext cx="2489200" cy="3477875"/>
          </a:xfrm>
          <a:prstGeom prst="rect">
            <a:avLst/>
          </a:prstGeom>
          <a:noFill/>
        </p:spPr>
        <p:txBody>
          <a:bodyPr wrap="square" rtlCol="0">
            <a:spAutoFit/>
          </a:bodyPr>
          <a:lstStyle/>
          <a:p>
            <a:r>
              <a:rPr lang="de-CH" sz="2000" dirty="0"/>
              <a:t>Religionen der Welt als Teil des kollektiven Unterbewussten</a:t>
            </a:r>
          </a:p>
          <a:p>
            <a:endParaRPr lang="de-CH" sz="2000" dirty="0"/>
          </a:p>
          <a:p>
            <a:r>
              <a:rPr lang="de-CH" sz="2000" dirty="0"/>
              <a:t>Auch die Äusserungen der Heiligen Schrift sind Äusserungen der Seele</a:t>
            </a:r>
          </a:p>
          <a:p>
            <a:endParaRPr lang="de-CH" sz="2000" dirty="0"/>
          </a:p>
          <a:p>
            <a:r>
              <a:rPr lang="de-CH" sz="2000" b="1" i="1" dirty="0"/>
              <a:t>Die Seele als Wahrnehmungsorgan</a:t>
            </a:r>
          </a:p>
        </p:txBody>
      </p:sp>
    </p:spTree>
    <p:extLst>
      <p:ext uri="{BB962C8B-B14F-4D97-AF65-F5344CB8AC3E}">
        <p14:creationId xmlns:p14="http://schemas.microsoft.com/office/powerpoint/2010/main" val="40790534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Bildergebnis für abraham maslow"/>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824369" y="1662896"/>
            <a:ext cx="5643581" cy="3163104"/>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title"/>
          </p:nvPr>
        </p:nvSpPr>
        <p:spPr/>
        <p:txBody>
          <a:bodyPr>
            <a:normAutofit/>
          </a:bodyPr>
          <a:lstStyle/>
          <a:p>
            <a:r>
              <a:rPr lang="de-CH" dirty="0"/>
              <a:t>Abraham Maslow (1908 – 1970)</a:t>
            </a:r>
          </a:p>
        </p:txBody>
      </p:sp>
      <p:sp>
        <p:nvSpPr>
          <p:cNvPr id="4" name="Inhaltsplatzhalter 3"/>
          <p:cNvSpPr txBox="1">
            <a:spLocks/>
          </p:cNvSpPr>
          <p:nvPr/>
        </p:nvSpPr>
        <p:spPr>
          <a:xfrm>
            <a:off x="4940300" y="1662896"/>
            <a:ext cx="5182494" cy="4686386"/>
          </a:xfrm>
          <a:prstGeom prst="rect">
            <a:avLst/>
          </a:prstGeom>
        </p:spPr>
        <p:txBody>
          <a:bodyPr>
            <a:normAutofit lnSpcReduction="10000"/>
          </a:bodyPr>
          <a:lstStyle>
            <a:lvl1pPr marL="228600" indent="-228600" algn="l" defTabSz="914400" rtl="0" eaLnBrk="1" latinLnBrk="0" hangingPunct="1">
              <a:lnSpc>
                <a:spcPct val="90000"/>
              </a:lnSpc>
              <a:spcBef>
                <a:spcPts val="1000"/>
              </a:spcBef>
              <a:buClr>
                <a:schemeClr val="accent5">
                  <a:lumMod val="75000"/>
                </a:schemeClr>
              </a:buClr>
              <a:buFont typeface="Calibri" panose="020F0502020204030204" pitchFamily="34" charset="0"/>
              <a:buChar char="&gt;"/>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i="1"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CH" dirty="0"/>
              <a:t>Aus einer jüdisch-ukrainischen Familie</a:t>
            </a:r>
          </a:p>
          <a:p>
            <a:r>
              <a:rPr lang="de-CH" dirty="0"/>
              <a:t>Professor an jüdischen Universitäten in New York und Boston</a:t>
            </a:r>
          </a:p>
          <a:p>
            <a:r>
              <a:rPr lang="de-CH" dirty="0"/>
              <a:t>1967 geehrt als «Humanist des Jahres»</a:t>
            </a:r>
          </a:p>
          <a:p>
            <a:r>
              <a:rPr lang="de-CH" dirty="0"/>
              <a:t>Grösste Bekanntheit durch die Bedürfnispyramide. Dieser fügt er in späteren Jahren das «Bedürfnis nach Transzendenz» hinzu</a:t>
            </a:r>
          </a:p>
          <a:p>
            <a:r>
              <a:rPr lang="de-CH" dirty="0"/>
              <a:t>Wesentliche Werte: Existenzialismus und Phänomenologie</a:t>
            </a:r>
          </a:p>
          <a:p>
            <a:r>
              <a:rPr lang="de-CH" dirty="0"/>
              <a:t>Hohe Bewertung der Selbstverwirklichung</a:t>
            </a:r>
          </a:p>
          <a:p>
            <a:endParaRPr lang="de-CH" dirty="0"/>
          </a:p>
          <a:p>
            <a:endParaRPr lang="de-CH" dirty="0"/>
          </a:p>
        </p:txBody>
      </p:sp>
      <p:sp>
        <p:nvSpPr>
          <p:cNvPr id="3" name="Textfeld 2"/>
          <p:cNvSpPr txBox="1"/>
          <p:nvPr/>
        </p:nvSpPr>
        <p:spPr>
          <a:xfrm>
            <a:off x="576041" y="4995436"/>
            <a:ext cx="3063459" cy="246221"/>
          </a:xfrm>
          <a:prstGeom prst="rect">
            <a:avLst/>
          </a:prstGeom>
          <a:noFill/>
        </p:spPr>
        <p:txBody>
          <a:bodyPr wrap="square" rtlCol="0">
            <a:spAutoFit/>
          </a:bodyPr>
          <a:lstStyle/>
          <a:p>
            <a:r>
              <a:rPr lang="de-CH" sz="1000" b="1" spc="300" dirty="0"/>
              <a:t>Abraham Maslow</a:t>
            </a:r>
          </a:p>
        </p:txBody>
      </p:sp>
      <p:pic>
        <p:nvPicPr>
          <p:cNvPr id="4098" name="Picture 2" descr="Bildergebnis für maslow bedürfnispyramide"/>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735775" y="2975867"/>
            <a:ext cx="3483925" cy="3016945"/>
          </a:xfrm>
          <a:prstGeom prst="rect">
            <a:avLst/>
          </a:prstGeom>
          <a:noFill/>
          <a:extLst>
            <a:ext uri="{909E8E84-426E-40DD-AFC4-6F175D3DCCD1}">
              <a14:hiddenFill xmlns:a14="http://schemas.microsoft.com/office/drawing/2010/main">
                <a:solidFill>
                  <a:srgbClr val="FFFFFF"/>
                </a:solidFill>
              </a14:hiddenFill>
            </a:ext>
          </a:extLst>
        </p:spPr>
      </p:pic>
      <p:sp>
        <p:nvSpPr>
          <p:cNvPr id="5" name="Pfeil: nach unten 4"/>
          <p:cNvSpPr/>
          <p:nvPr/>
        </p:nvSpPr>
        <p:spPr>
          <a:xfrm rot="1503361">
            <a:off x="3639500" y="1828800"/>
            <a:ext cx="615000" cy="1803400"/>
          </a:xfrm>
          <a:prstGeom prst="downArrow">
            <a:avLst/>
          </a:prstGeom>
          <a:solidFill>
            <a:srgbClr val="FF000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29909458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CH" dirty="0"/>
              <a:t>Carl R. Rogers (1902 – 1987)</a:t>
            </a:r>
          </a:p>
        </p:txBody>
      </p:sp>
      <p:sp>
        <p:nvSpPr>
          <p:cNvPr id="4" name="Inhaltsplatzhalter 3"/>
          <p:cNvSpPr txBox="1">
            <a:spLocks/>
          </p:cNvSpPr>
          <p:nvPr/>
        </p:nvSpPr>
        <p:spPr>
          <a:xfrm>
            <a:off x="4803820" y="1662896"/>
            <a:ext cx="5318974" cy="4686386"/>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Clr>
                <a:schemeClr val="accent5">
                  <a:lumMod val="75000"/>
                </a:schemeClr>
              </a:buClr>
              <a:buFont typeface="Calibri" panose="020F0502020204030204" pitchFamily="34" charset="0"/>
              <a:buChar char="&gt;"/>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i="1"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CH" dirty="0"/>
              <a:t>Aus einer christlich-evangelikalen Familie, nach Glaubenskrise Entwicklung einer humanistischen Grundhaltung</a:t>
            </a:r>
          </a:p>
          <a:p>
            <a:r>
              <a:rPr lang="de-CH" dirty="0"/>
              <a:t>tiefe Überzeugung, dass im Menschen selbst die Quellen der Kraft, der „Selbstaktualisierung“ sei, die von äusseren Einengungen befreit, zu einer glück-bringenden „Selbstverwirklichung“  führen könne.</a:t>
            </a:r>
          </a:p>
          <a:p>
            <a:r>
              <a:rPr lang="de-CH" dirty="0"/>
              <a:t>Der Mensch an sich sei gut und trage alles in sich, was zu seiner Heilung notwendig sei.</a:t>
            </a:r>
          </a:p>
          <a:p>
            <a:r>
              <a:rPr lang="de-CH" dirty="0"/>
              <a:t>Allerdings - Kritik: «Tiefe Gefühle ohne Verantwortung»</a:t>
            </a:r>
          </a:p>
        </p:txBody>
      </p:sp>
      <p:sp>
        <p:nvSpPr>
          <p:cNvPr id="3" name="Textfeld 2"/>
          <p:cNvSpPr txBox="1"/>
          <p:nvPr/>
        </p:nvSpPr>
        <p:spPr>
          <a:xfrm>
            <a:off x="766541" y="4982736"/>
            <a:ext cx="3063459" cy="246221"/>
          </a:xfrm>
          <a:prstGeom prst="rect">
            <a:avLst/>
          </a:prstGeom>
          <a:noFill/>
        </p:spPr>
        <p:txBody>
          <a:bodyPr wrap="square" rtlCol="0">
            <a:spAutoFit/>
          </a:bodyPr>
          <a:lstStyle/>
          <a:p>
            <a:r>
              <a:rPr lang="de-CH" sz="1000" b="1" spc="300" dirty="0"/>
              <a:t>Carl R. Rogers</a:t>
            </a:r>
          </a:p>
        </p:txBody>
      </p:sp>
      <p:pic>
        <p:nvPicPr>
          <p:cNvPr id="2050" name="Picture 2" descr="Bildergebnis für carl rogers"/>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14400" y="1662896"/>
            <a:ext cx="5654720" cy="31204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52756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Carl-Rogers.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1587500"/>
            <a:ext cx="10357246" cy="4971479"/>
          </a:xfrm>
          <a:prstGeom prst="rect">
            <a:avLst/>
          </a:prstGeom>
          <a:noFill/>
          <a:extLst>
            <a:ext uri="{909E8E84-426E-40DD-AFC4-6F175D3DCCD1}">
              <a14:hiddenFill xmlns:a14="http://schemas.microsoft.com/office/drawing/2010/main">
                <a:solidFill>
                  <a:srgbClr val="FFFFFF"/>
                </a:solidFill>
              </a14:hiddenFill>
            </a:ext>
          </a:extLst>
        </p:spPr>
      </p:pic>
      <p:sp>
        <p:nvSpPr>
          <p:cNvPr id="3" name="Titel 2"/>
          <p:cNvSpPr>
            <a:spLocks noGrp="1"/>
          </p:cNvSpPr>
          <p:nvPr>
            <p:ph type="title"/>
          </p:nvPr>
        </p:nvSpPr>
        <p:spPr/>
        <p:txBody>
          <a:bodyPr/>
          <a:lstStyle/>
          <a:p>
            <a:r>
              <a:rPr lang="de-CH" dirty="0"/>
              <a:t>Rogers – reiche Theoriebildung</a:t>
            </a:r>
          </a:p>
        </p:txBody>
      </p:sp>
      <p:sp>
        <p:nvSpPr>
          <p:cNvPr id="4" name="Textfeld 3"/>
          <p:cNvSpPr txBox="1"/>
          <p:nvPr/>
        </p:nvSpPr>
        <p:spPr>
          <a:xfrm>
            <a:off x="4800600" y="6097314"/>
            <a:ext cx="4127500" cy="461665"/>
          </a:xfrm>
          <a:prstGeom prst="rect">
            <a:avLst/>
          </a:prstGeom>
          <a:solidFill>
            <a:schemeClr val="bg1"/>
          </a:solidFill>
        </p:spPr>
        <p:txBody>
          <a:bodyPr wrap="square" rtlCol="0">
            <a:spAutoFit/>
          </a:bodyPr>
          <a:lstStyle/>
          <a:p>
            <a:r>
              <a:rPr lang="de-CH" sz="1200" dirty="0"/>
              <a:t>Quelle: </a:t>
            </a:r>
            <a:r>
              <a:rPr lang="de-CH" sz="1200" dirty="0">
                <a:hlinkClick r:id="rId3"/>
              </a:rPr>
              <a:t>https://jacquitrial.wikispaces.com/Carl+Rogers+Mind+Map</a:t>
            </a:r>
            <a:r>
              <a:rPr lang="de-CH" sz="1200" dirty="0"/>
              <a:t> </a:t>
            </a:r>
          </a:p>
        </p:txBody>
      </p:sp>
    </p:spTree>
    <p:extLst>
      <p:ext uri="{BB962C8B-B14F-4D97-AF65-F5344CB8AC3E}">
        <p14:creationId xmlns:p14="http://schemas.microsoft.com/office/powerpoint/2010/main" val="1043111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CH" dirty="0"/>
              <a:t>Frederic </a:t>
            </a:r>
            <a:r>
              <a:rPr lang="de-CH" dirty="0" err="1"/>
              <a:t>Perls</a:t>
            </a:r>
            <a:r>
              <a:rPr lang="de-CH" dirty="0"/>
              <a:t> (1893 – 1970)</a:t>
            </a:r>
          </a:p>
        </p:txBody>
      </p:sp>
      <p:sp>
        <p:nvSpPr>
          <p:cNvPr id="4" name="Inhaltsplatzhalter 3"/>
          <p:cNvSpPr txBox="1">
            <a:spLocks/>
          </p:cNvSpPr>
          <p:nvPr/>
        </p:nvSpPr>
        <p:spPr>
          <a:xfrm>
            <a:off x="4892308" y="1662896"/>
            <a:ext cx="5318974" cy="4686386"/>
          </a:xfrm>
          <a:prstGeom prst="rect">
            <a:avLst/>
          </a:prstGeom>
        </p:spPr>
        <p:txBody>
          <a:bodyPr>
            <a:normAutofit lnSpcReduction="10000"/>
          </a:bodyPr>
          <a:lstStyle>
            <a:lvl1pPr marL="228600" indent="-228600" algn="l" defTabSz="914400" rtl="0" eaLnBrk="1" latinLnBrk="0" hangingPunct="1">
              <a:lnSpc>
                <a:spcPct val="90000"/>
              </a:lnSpc>
              <a:spcBef>
                <a:spcPts val="1000"/>
              </a:spcBef>
              <a:buClr>
                <a:schemeClr val="accent5">
                  <a:lumMod val="75000"/>
                </a:schemeClr>
              </a:buClr>
              <a:buFont typeface="Calibri" panose="020F0502020204030204" pitchFamily="34" charset="0"/>
              <a:buChar char="&gt;"/>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i="1"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CH" dirty="0"/>
              <a:t>Aus einer jüdischen Familie in Berlin</a:t>
            </a:r>
          </a:p>
          <a:p>
            <a:r>
              <a:rPr lang="de-CH" dirty="0"/>
              <a:t>Arzt – frühe Begegnung mit Gestaltpsychologie (Goldstein) und Energetik (W. Reich) – später Psychoanalytiker, allerdings Bruch mit Freud</a:t>
            </a:r>
          </a:p>
          <a:p>
            <a:r>
              <a:rPr lang="de-CH" u="sng" dirty="0"/>
              <a:t>Gestalttherapie</a:t>
            </a:r>
            <a:r>
              <a:rPr lang="de-CH" dirty="0"/>
              <a:t>: ganzheitliche Orientierung: Gewahrseins aller gegenwärtigen Gefühle, Empfindungen und Verhaltensweisen, und des Kontakts zu sich selbst und zur Umwelt</a:t>
            </a:r>
          </a:p>
          <a:p>
            <a:r>
              <a:rPr lang="de-CH" dirty="0"/>
              <a:t>Mitbegründer von </a:t>
            </a:r>
            <a:r>
              <a:rPr lang="de-CH" dirty="0" err="1"/>
              <a:t>Esalen</a:t>
            </a:r>
            <a:r>
              <a:rPr lang="de-CH" dirty="0"/>
              <a:t>, Human-Potential-Bewegung, </a:t>
            </a:r>
          </a:p>
          <a:p>
            <a:endParaRPr lang="de-CH" dirty="0"/>
          </a:p>
        </p:txBody>
      </p:sp>
      <p:sp>
        <p:nvSpPr>
          <p:cNvPr id="3" name="Textfeld 2"/>
          <p:cNvSpPr txBox="1"/>
          <p:nvPr/>
        </p:nvSpPr>
        <p:spPr>
          <a:xfrm>
            <a:off x="766541" y="4982736"/>
            <a:ext cx="3063459" cy="246221"/>
          </a:xfrm>
          <a:prstGeom prst="rect">
            <a:avLst/>
          </a:prstGeom>
          <a:noFill/>
        </p:spPr>
        <p:txBody>
          <a:bodyPr wrap="square" rtlCol="0">
            <a:spAutoFit/>
          </a:bodyPr>
          <a:lstStyle/>
          <a:p>
            <a:r>
              <a:rPr lang="de-CH" sz="1000" b="1" spc="300" dirty="0"/>
              <a:t>Frederic </a:t>
            </a:r>
            <a:r>
              <a:rPr lang="de-CH" sz="1000" b="1" spc="300" dirty="0" err="1"/>
              <a:t>Perls</a:t>
            </a:r>
            <a:endParaRPr lang="de-CH" sz="1000" b="1" spc="300" dirty="0"/>
          </a:p>
        </p:txBody>
      </p:sp>
      <p:pic>
        <p:nvPicPr>
          <p:cNvPr id="5" name="Grafik 4"/>
          <p:cNvPicPr>
            <a:picLocks noChangeAspect="1"/>
          </p:cNvPicPr>
          <p:nvPr/>
        </p:nvPicPr>
        <p:blipFill>
          <a:blip r:embed="rId2"/>
          <a:stretch>
            <a:fillRect/>
          </a:stretch>
        </p:blipFill>
        <p:spPr>
          <a:xfrm>
            <a:off x="-838200" y="1662896"/>
            <a:ext cx="5642020" cy="3134456"/>
          </a:xfrm>
          <a:prstGeom prst="rect">
            <a:avLst/>
          </a:prstGeom>
        </p:spPr>
      </p:pic>
    </p:spTree>
    <p:extLst>
      <p:ext uri="{BB962C8B-B14F-4D97-AF65-F5344CB8AC3E}">
        <p14:creationId xmlns:p14="http://schemas.microsoft.com/office/powerpoint/2010/main" val="136658503"/>
      </p:ext>
    </p:extLst>
  </p:cSld>
  <p:clrMapOvr>
    <a:masterClrMapping/>
  </p:clrMapOvr>
</p:sld>
</file>

<file path=ppt/theme/theme1.xml><?xml version="1.0" encoding="utf-8"?>
<a:theme xmlns:a="http://schemas.openxmlformats.org/drawingml/2006/main" name="Offic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äsentation1" id="{7BC5D58D-D9F5-4DFB-922A-70E53CF37A62}" vid="{B3864E53-3A91-49CF-870F-4A48B498EF02}"/>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PPT_Vorlage_Modul1</Template>
  <TotalTime>0</TotalTime>
  <Words>1905</Words>
  <Application>Microsoft Office PowerPoint</Application>
  <PresentationFormat>Benutzerdefiniert</PresentationFormat>
  <Paragraphs>178</Paragraphs>
  <Slides>26</Slides>
  <Notes>4</Notes>
  <HiddenSlides>0</HiddenSlides>
  <MMClips>0</MMClips>
  <ScaleCrop>false</ScaleCrop>
  <HeadingPairs>
    <vt:vector size="6" baseType="variant">
      <vt:variant>
        <vt:lpstr>Verwendete Schriftarten</vt:lpstr>
      </vt:variant>
      <vt:variant>
        <vt:i4>2</vt:i4>
      </vt:variant>
      <vt:variant>
        <vt:lpstr>Design</vt:lpstr>
      </vt:variant>
      <vt:variant>
        <vt:i4>1</vt:i4>
      </vt:variant>
      <vt:variant>
        <vt:lpstr>Folientitel</vt:lpstr>
      </vt:variant>
      <vt:variant>
        <vt:i4>26</vt:i4>
      </vt:variant>
    </vt:vector>
  </HeadingPairs>
  <TitlesOfParts>
    <vt:vector size="29" baseType="lpstr">
      <vt:lpstr>Arial</vt:lpstr>
      <vt:lpstr>Calibri</vt:lpstr>
      <vt:lpstr>Office</vt:lpstr>
      <vt:lpstr>Humanistisch/Transpersonale Psychotherapie und Religion/Spiritualität</vt:lpstr>
      <vt:lpstr>Überblick</vt:lpstr>
      <vt:lpstr>Einordnung der Humanistischen Psychologie</vt:lpstr>
      <vt:lpstr>C.G. Jung: Transpersonale Aspekte der Psychologie</vt:lpstr>
      <vt:lpstr>Kollektives Unterbewusstes</vt:lpstr>
      <vt:lpstr>Abraham Maslow (1908 – 1970)</vt:lpstr>
      <vt:lpstr>Carl R. Rogers (1902 – 1987)</vt:lpstr>
      <vt:lpstr>Rogers – reiche Theoriebildung</vt:lpstr>
      <vt:lpstr>Frederic Perls (1893 – 1970)</vt:lpstr>
      <vt:lpstr>Kernkonzepte der humanistischen Psychologie</vt:lpstr>
      <vt:lpstr>Kritik des Humanismus</vt:lpstr>
      <vt:lpstr>Transpersonale Psychologie als Ableger der Humanistischen Psychologie</vt:lpstr>
      <vt:lpstr>Transpersonale Psy - Versuch einer Definition</vt:lpstr>
      <vt:lpstr>Psychotherapie-Techniken</vt:lpstr>
      <vt:lpstr>Esalen – das Zentrum in Kalifornien</vt:lpstr>
      <vt:lpstr>Stanislav Grof</vt:lpstr>
      <vt:lpstr>Holotropes Atmen / Rebirthing</vt:lpstr>
      <vt:lpstr>Ken Wilber (*1949): Integrales Bewusstsein</vt:lpstr>
      <vt:lpstr>Vielfältige Sekundärliteratur</vt:lpstr>
      <vt:lpstr>Psychosynthese – Roberto Assagioli (1988-1974) </vt:lpstr>
      <vt:lpstr>Transpersonale Psychologie als Ableger </vt:lpstr>
      <vt:lpstr>Transpersonale Psychologie und Religion / Spiritualität</vt:lpstr>
      <vt:lpstr>Spiritualität bei C.G. Jung</vt:lpstr>
      <vt:lpstr>Umdeutungen christlicher Grundannahmen</vt:lpstr>
      <vt:lpstr>Literatur</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Humanistisch-Transpersonale_Therapien_Spiritualität</dc:title>
  <dc:creator>Samuel Pfeifer</dc:creator>
  <cp:keywords>Humanistisch-Transpersonale_Therapien_Spiritualität;MARP</cp:keywords>
  <cp:lastModifiedBy>Samuel Pfeifer</cp:lastModifiedBy>
  <cp:revision>42</cp:revision>
  <dcterms:created xsi:type="dcterms:W3CDTF">2016-08-10T14:01:29Z</dcterms:created>
  <dcterms:modified xsi:type="dcterms:W3CDTF">2017-03-28T07:27:30Z</dcterms:modified>
</cp:coreProperties>
</file>