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9" r:id="rId2"/>
    <p:sldId id="292" r:id="rId3"/>
    <p:sldId id="294" r:id="rId4"/>
    <p:sldId id="260" r:id="rId5"/>
    <p:sldId id="261" r:id="rId6"/>
    <p:sldId id="262" r:id="rId7"/>
    <p:sldId id="291"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81" r:id="rId22"/>
    <p:sldId id="279" r:id="rId23"/>
    <p:sldId id="280" r:id="rId24"/>
    <p:sldId id="283" r:id="rId25"/>
    <p:sldId id="284" r:id="rId26"/>
    <p:sldId id="282" r:id="rId27"/>
    <p:sldId id="290" r:id="rId28"/>
    <p:sldId id="285" r:id="rId29"/>
    <p:sldId id="288" r:id="rId30"/>
    <p:sldId id="286" r:id="rId31"/>
    <p:sldId id="287" r:id="rId32"/>
    <p:sldId id="289" r:id="rId33"/>
    <p:sldId id="275" r:id="rId34"/>
    <p:sldId id="293" r:id="rId35"/>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558" autoAdjust="0"/>
  </p:normalViewPr>
  <p:slideViewPr>
    <p:cSldViewPr snapToGrid="0">
      <p:cViewPr varScale="1">
        <p:scale>
          <a:sx n="65" d="100"/>
          <a:sy n="65" d="100"/>
        </p:scale>
        <p:origin x="18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167A6-6115-43EC-BB00-755AF40EAC9A}" type="datetimeFigureOut">
              <a:rPr lang="de-CH" smtClean="0"/>
              <a:t>28.03.2017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6314D-198B-4535-9F46-A278E21F6DC8}" type="slidenum">
              <a:rPr lang="de-CH" smtClean="0"/>
              <a:t>‹Nr.›</a:t>
            </a:fld>
            <a:endParaRPr lang="de-CH"/>
          </a:p>
        </p:txBody>
      </p:sp>
    </p:spTree>
    <p:extLst>
      <p:ext uri="{BB962C8B-B14F-4D97-AF65-F5344CB8AC3E}">
        <p14:creationId xmlns:p14="http://schemas.microsoft.com/office/powerpoint/2010/main" val="349757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Spiegel 2016, Heft 51, S. 74</a:t>
            </a:r>
          </a:p>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3</a:t>
            </a:fld>
            <a:endParaRPr lang="de-CH"/>
          </a:p>
        </p:txBody>
      </p:sp>
    </p:spTree>
    <p:extLst>
      <p:ext uri="{BB962C8B-B14F-4D97-AF65-F5344CB8AC3E}">
        <p14:creationId xmlns:p14="http://schemas.microsoft.com/office/powerpoint/2010/main" val="67536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Delaney, Harold D.; Miller, William R.; </a:t>
            </a:r>
            <a:r>
              <a:rPr lang="en-US" dirty="0" err="1"/>
              <a:t>Bisonó</a:t>
            </a:r>
            <a:r>
              <a:rPr lang="en-US" dirty="0"/>
              <a:t>, Ana M. (2007). Religiosity and spirituality among psychologists: A survey of clinician members of the American Psychological Association. Professional Psychology: Research and Practice, Vol 38(5), Oct 2007, 538-546.</a:t>
            </a:r>
          </a:p>
          <a:p>
            <a:r>
              <a:rPr lang="en-US" dirty="0"/>
              <a:t>Abstract: Has the disparity in religiosity between clinicians and the general public decreased in recent years? Clinician members of the American Psychological Association (APA) were surveyed regarding their religion and spirituality. The survey was sent to 489 randomly selected members of APA, of whom 258 (53%) replied. Items were drawn from prior surveys to allow this APA sample to be compared with the general U.S. population and with an earlier survey of psychotherapists by A. E. Bergin and J. P. Jensen Although no less religious than A. E. Bergin and J. P. Jensen's (1990) sample, psychologists remained far less religious than the clients they serve. </a:t>
            </a:r>
            <a:r>
              <a:rPr lang="en-US" sz="1400" b="1" i="1" dirty="0"/>
              <a:t>The vast majority, however, regarded religion as beneficial (82%) rather than harmful (7%) to mental health. Implications for clinical practice and training are considered. </a:t>
            </a:r>
          </a:p>
          <a:p>
            <a:endParaRPr lang="en-US" sz="1400" b="1" i="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O’Connor S &amp; Vandenberg B (2005). Psychosis or faith? Clinicians’ assessment of religious beliefs. Journal of Consulting and clinical Psychology 73:610-616.</a:t>
            </a:r>
            <a:endParaRPr lang="de-CH" sz="1200" kern="1200" dirty="0">
              <a:solidFill>
                <a:schemeClr val="tx1"/>
              </a:solidFill>
              <a:effectLst/>
              <a:latin typeface="+mn-lt"/>
              <a:ea typeface="+mn-ea"/>
              <a:cs typeface="+mn-cs"/>
            </a:endParaRPr>
          </a:p>
          <a:p>
            <a:endParaRPr lang="en-US" b="1" i="1"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11</a:t>
            </a:fld>
            <a:endParaRPr lang="de-CH"/>
          </a:p>
        </p:txBody>
      </p:sp>
    </p:spTree>
    <p:extLst>
      <p:ext uri="{BB962C8B-B14F-4D97-AF65-F5344CB8AC3E}">
        <p14:creationId xmlns:p14="http://schemas.microsoft.com/office/powerpoint/2010/main" val="376141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13</a:t>
            </a:fld>
            <a:endParaRPr lang="de-CH"/>
          </a:p>
        </p:txBody>
      </p:sp>
    </p:spTree>
    <p:extLst>
      <p:ext uri="{BB962C8B-B14F-4D97-AF65-F5344CB8AC3E}">
        <p14:creationId xmlns:p14="http://schemas.microsoft.com/office/powerpoint/2010/main" val="154788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MBSR = </a:t>
            </a:r>
            <a:r>
              <a:rPr lang="de-CH" dirty="0" err="1"/>
              <a:t>Mindfulness</a:t>
            </a:r>
            <a:r>
              <a:rPr lang="de-CH" dirty="0"/>
              <a:t> </a:t>
            </a:r>
            <a:r>
              <a:rPr lang="de-CH" dirty="0" err="1"/>
              <a:t>Based</a:t>
            </a:r>
            <a:r>
              <a:rPr lang="de-CH" dirty="0"/>
              <a:t> Stress </a:t>
            </a:r>
            <a:r>
              <a:rPr lang="de-CH" dirty="0" err="1"/>
              <a:t>Reduction</a:t>
            </a:r>
            <a:r>
              <a:rPr lang="de-CH" dirty="0"/>
              <a:t> (Jon </a:t>
            </a:r>
            <a:r>
              <a:rPr lang="de-CH" dirty="0" err="1"/>
              <a:t>Kabat</a:t>
            </a:r>
            <a:r>
              <a:rPr lang="de-CH" dirty="0"/>
              <a:t>-Zinn)</a:t>
            </a:r>
          </a:p>
          <a:p>
            <a:r>
              <a:rPr lang="de-CH" dirty="0"/>
              <a:t>MBCT = </a:t>
            </a:r>
            <a:r>
              <a:rPr lang="de-CH" dirty="0" err="1"/>
              <a:t>Mindfulness</a:t>
            </a:r>
            <a:r>
              <a:rPr lang="de-CH" dirty="0"/>
              <a:t> </a:t>
            </a:r>
            <a:r>
              <a:rPr lang="de-CH" dirty="0" err="1"/>
              <a:t>Based</a:t>
            </a:r>
            <a:r>
              <a:rPr lang="de-CH" dirty="0"/>
              <a:t> </a:t>
            </a:r>
            <a:r>
              <a:rPr lang="de-CH" dirty="0" err="1"/>
              <a:t>Cognitive</a:t>
            </a:r>
            <a:r>
              <a:rPr lang="de-CH" dirty="0"/>
              <a:t> </a:t>
            </a:r>
            <a:r>
              <a:rPr lang="de-CH" dirty="0" err="1"/>
              <a:t>Therapy</a:t>
            </a:r>
            <a:r>
              <a:rPr lang="de-CH" dirty="0"/>
              <a:t> </a:t>
            </a:r>
            <a:r>
              <a:rPr lang="de-CH" dirty="0" err="1"/>
              <a:t>of</a:t>
            </a:r>
            <a:r>
              <a:rPr lang="de-CH" dirty="0"/>
              <a:t> Depression (Williams, Teasdale und Segal)</a:t>
            </a:r>
          </a:p>
        </p:txBody>
      </p:sp>
      <p:sp>
        <p:nvSpPr>
          <p:cNvPr id="4" name="Foliennummernplatzhalter 3"/>
          <p:cNvSpPr>
            <a:spLocks noGrp="1"/>
          </p:cNvSpPr>
          <p:nvPr>
            <p:ph type="sldNum" sz="quarter" idx="10"/>
          </p:nvPr>
        </p:nvSpPr>
        <p:spPr/>
        <p:txBody>
          <a:bodyPr/>
          <a:lstStyle/>
          <a:p>
            <a:fld id="{21C6314D-198B-4535-9F46-A278E21F6DC8}" type="slidenum">
              <a:rPr lang="de-CH" smtClean="0"/>
              <a:t>23</a:t>
            </a:fld>
            <a:endParaRPr lang="de-CH"/>
          </a:p>
        </p:txBody>
      </p:sp>
    </p:spTree>
    <p:extLst>
      <p:ext uri="{BB962C8B-B14F-4D97-AF65-F5344CB8AC3E}">
        <p14:creationId xmlns:p14="http://schemas.microsoft.com/office/powerpoint/2010/main" val="279082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24</a:t>
            </a:fld>
            <a:endParaRPr lang="de-CH"/>
          </a:p>
        </p:txBody>
      </p:sp>
    </p:spTree>
    <p:extLst>
      <p:ext uri="{BB962C8B-B14F-4D97-AF65-F5344CB8AC3E}">
        <p14:creationId xmlns:p14="http://schemas.microsoft.com/office/powerpoint/2010/main" val="144809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25</a:t>
            </a:fld>
            <a:endParaRPr lang="de-CH"/>
          </a:p>
        </p:txBody>
      </p:sp>
    </p:spTree>
    <p:extLst>
      <p:ext uri="{BB962C8B-B14F-4D97-AF65-F5344CB8AC3E}">
        <p14:creationId xmlns:p14="http://schemas.microsoft.com/office/powerpoint/2010/main" val="23341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Timothy B. Smith, Jeremy Bartz &amp; P. Scott Richards (2007).  Outcomes </a:t>
            </a:r>
            <a:r>
              <a:rPr lang="de-CH" dirty="0" err="1"/>
              <a:t>of</a:t>
            </a:r>
            <a:r>
              <a:rPr lang="de-CH" dirty="0"/>
              <a:t> </a:t>
            </a:r>
            <a:r>
              <a:rPr lang="de-CH" dirty="0" err="1"/>
              <a:t>religious</a:t>
            </a:r>
            <a:r>
              <a:rPr lang="de-CH" dirty="0"/>
              <a:t> </a:t>
            </a:r>
            <a:r>
              <a:rPr lang="de-CH" dirty="0" err="1"/>
              <a:t>and</a:t>
            </a:r>
            <a:r>
              <a:rPr lang="de-CH" dirty="0"/>
              <a:t> spiritual </a:t>
            </a:r>
            <a:r>
              <a:rPr lang="de-CH" dirty="0" err="1"/>
              <a:t>adaptations</a:t>
            </a:r>
            <a:r>
              <a:rPr lang="de-CH" dirty="0"/>
              <a:t> </a:t>
            </a:r>
            <a:r>
              <a:rPr lang="de-CH" dirty="0" err="1"/>
              <a:t>to</a:t>
            </a:r>
            <a:r>
              <a:rPr lang="de-CH" dirty="0"/>
              <a:t> </a:t>
            </a:r>
            <a:r>
              <a:rPr lang="de-CH" dirty="0" err="1"/>
              <a:t>psychotherapy</a:t>
            </a:r>
            <a:r>
              <a:rPr lang="de-CH" dirty="0"/>
              <a:t>: A meta-</a:t>
            </a:r>
            <a:r>
              <a:rPr lang="de-CH" dirty="0" err="1"/>
              <a:t>analytic</a:t>
            </a:r>
            <a:r>
              <a:rPr lang="de-CH" dirty="0"/>
              <a:t> </a:t>
            </a:r>
            <a:r>
              <a:rPr lang="de-CH" dirty="0" err="1"/>
              <a:t>review</a:t>
            </a:r>
            <a:r>
              <a:rPr lang="de-CH" dirty="0"/>
              <a:t>. </a:t>
            </a:r>
            <a:r>
              <a:rPr lang="de-CH" dirty="0" err="1"/>
              <a:t>Psychotherapy</a:t>
            </a:r>
            <a:r>
              <a:rPr lang="de-CH" dirty="0"/>
              <a:t> Research 17:653-655.</a:t>
            </a:r>
          </a:p>
          <a:p>
            <a:r>
              <a:rPr lang="de-CH" dirty="0"/>
              <a:t>ABSTRACT (E): The </a:t>
            </a:r>
            <a:r>
              <a:rPr lang="de-CH" dirty="0" err="1"/>
              <a:t>use</a:t>
            </a:r>
            <a:r>
              <a:rPr lang="de-CH" dirty="0"/>
              <a:t> </a:t>
            </a:r>
            <a:r>
              <a:rPr lang="de-CH" dirty="0" err="1"/>
              <a:t>of</a:t>
            </a:r>
            <a:r>
              <a:rPr lang="de-CH" dirty="0"/>
              <a:t> </a:t>
            </a:r>
            <a:r>
              <a:rPr lang="de-CH" dirty="0" err="1"/>
              <a:t>spiritually</a:t>
            </a:r>
            <a:r>
              <a:rPr lang="de-CH" dirty="0"/>
              <a:t> </a:t>
            </a:r>
            <a:r>
              <a:rPr lang="de-CH" dirty="0" err="1"/>
              <a:t>oriented</a:t>
            </a:r>
            <a:r>
              <a:rPr lang="de-CH" dirty="0"/>
              <a:t> </a:t>
            </a:r>
            <a:r>
              <a:rPr lang="de-CH" dirty="0" err="1"/>
              <a:t>psychotherapies</a:t>
            </a:r>
            <a:r>
              <a:rPr lang="de-CH" dirty="0"/>
              <a:t> </a:t>
            </a:r>
            <a:r>
              <a:rPr lang="de-CH" dirty="0" err="1"/>
              <a:t>has</a:t>
            </a:r>
            <a:r>
              <a:rPr lang="de-CH" dirty="0"/>
              <a:t> </a:t>
            </a:r>
            <a:r>
              <a:rPr lang="de-CH" dirty="0" err="1"/>
              <a:t>increased</a:t>
            </a:r>
            <a:r>
              <a:rPr lang="de-CH" dirty="0"/>
              <a:t> </a:t>
            </a:r>
            <a:r>
              <a:rPr lang="de-CH" dirty="0" err="1"/>
              <a:t>dramatically</a:t>
            </a:r>
            <a:r>
              <a:rPr lang="de-CH" dirty="0"/>
              <a:t> </a:t>
            </a:r>
            <a:r>
              <a:rPr lang="de-CH" dirty="0" err="1"/>
              <a:t>during</a:t>
            </a:r>
            <a:r>
              <a:rPr lang="de-CH" dirty="0"/>
              <a:t> </a:t>
            </a:r>
            <a:r>
              <a:rPr lang="de-CH" dirty="0" err="1"/>
              <a:t>the</a:t>
            </a:r>
            <a:r>
              <a:rPr lang="de-CH" dirty="0"/>
              <a:t> </a:t>
            </a:r>
            <a:r>
              <a:rPr lang="de-CH" dirty="0" err="1"/>
              <a:t>past</a:t>
            </a:r>
            <a:r>
              <a:rPr lang="de-CH" dirty="0"/>
              <a:t> </a:t>
            </a:r>
            <a:r>
              <a:rPr lang="de-CH" dirty="0" err="1"/>
              <a:t>decade</a:t>
            </a:r>
            <a:r>
              <a:rPr lang="de-CH" dirty="0"/>
              <a:t>. This </a:t>
            </a:r>
            <a:r>
              <a:rPr lang="de-CH" dirty="0" err="1"/>
              <a:t>article</a:t>
            </a:r>
            <a:r>
              <a:rPr lang="de-CH" dirty="0"/>
              <a:t> </a:t>
            </a:r>
            <a:r>
              <a:rPr lang="de-CH" dirty="0" err="1"/>
              <a:t>reports</a:t>
            </a:r>
            <a:r>
              <a:rPr lang="de-CH" dirty="0"/>
              <a:t> a meta-analysis </a:t>
            </a:r>
            <a:r>
              <a:rPr lang="de-CH" dirty="0" err="1"/>
              <a:t>of</a:t>
            </a:r>
            <a:r>
              <a:rPr lang="de-CH" dirty="0"/>
              <a:t> 31 </a:t>
            </a:r>
            <a:r>
              <a:rPr lang="de-CH" dirty="0" err="1"/>
              <a:t>outcome</a:t>
            </a:r>
            <a:r>
              <a:rPr lang="de-CH" dirty="0"/>
              <a:t> </a:t>
            </a:r>
            <a:r>
              <a:rPr lang="de-CH" dirty="0" err="1"/>
              <a:t>studies</a:t>
            </a:r>
            <a:r>
              <a:rPr lang="de-CH" dirty="0"/>
              <a:t> </a:t>
            </a:r>
            <a:r>
              <a:rPr lang="de-CH" dirty="0" err="1"/>
              <a:t>of</a:t>
            </a:r>
            <a:r>
              <a:rPr lang="de-CH" dirty="0"/>
              <a:t> spiritual </a:t>
            </a:r>
            <a:r>
              <a:rPr lang="de-CH" dirty="0" err="1"/>
              <a:t>therapies</a:t>
            </a:r>
            <a:r>
              <a:rPr lang="de-CH" dirty="0"/>
              <a:t> </a:t>
            </a:r>
            <a:r>
              <a:rPr lang="de-CH" dirty="0" err="1"/>
              <a:t>conducted</a:t>
            </a:r>
            <a:r>
              <a:rPr lang="de-CH" dirty="0"/>
              <a:t> </a:t>
            </a:r>
            <a:r>
              <a:rPr lang="de-CH" dirty="0" err="1"/>
              <a:t>from</a:t>
            </a:r>
            <a:r>
              <a:rPr lang="de-CH" dirty="0"/>
              <a:t> 1984 </a:t>
            </a:r>
            <a:r>
              <a:rPr lang="de-CH" dirty="0" err="1"/>
              <a:t>to</a:t>
            </a:r>
            <a:r>
              <a:rPr lang="de-CH" dirty="0"/>
              <a:t> 2005 </a:t>
            </a:r>
            <a:r>
              <a:rPr lang="de-CH" dirty="0" err="1"/>
              <a:t>with</a:t>
            </a:r>
            <a:r>
              <a:rPr lang="de-CH" dirty="0"/>
              <a:t> </a:t>
            </a:r>
            <a:r>
              <a:rPr lang="de-CH" dirty="0" err="1"/>
              <a:t>clients</a:t>
            </a:r>
            <a:r>
              <a:rPr lang="de-CH" dirty="0"/>
              <a:t> </a:t>
            </a:r>
            <a:r>
              <a:rPr lang="de-CH" dirty="0" err="1"/>
              <a:t>suffering</a:t>
            </a:r>
            <a:r>
              <a:rPr lang="de-CH" dirty="0"/>
              <a:t> </a:t>
            </a:r>
            <a:r>
              <a:rPr lang="de-CH" dirty="0" err="1"/>
              <a:t>from</a:t>
            </a:r>
            <a:r>
              <a:rPr lang="de-CH" dirty="0"/>
              <a:t> a </a:t>
            </a:r>
            <a:r>
              <a:rPr lang="de-CH" dirty="0" err="1"/>
              <a:t>variety</a:t>
            </a:r>
            <a:r>
              <a:rPr lang="de-CH" dirty="0"/>
              <a:t> </a:t>
            </a:r>
            <a:r>
              <a:rPr lang="de-CH" dirty="0" err="1"/>
              <a:t>of</a:t>
            </a:r>
            <a:r>
              <a:rPr lang="de-CH" dirty="0"/>
              <a:t> </a:t>
            </a:r>
            <a:r>
              <a:rPr lang="de-CH" dirty="0" err="1"/>
              <a:t>psychological</a:t>
            </a:r>
            <a:r>
              <a:rPr lang="de-CH" dirty="0"/>
              <a:t> </a:t>
            </a:r>
            <a:r>
              <a:rPr lang="de-CH" dirty="0" err="1"/>
              <a:t>problems</a:t>
            </a:r>
            <a:r>
              <a:rPr lang="de-CH" dirty="0"/>
              <a:t>. </a:t>
            </a:r>
            <a:r>
              <a:rPr lang="de-CH" dirty="0" err="1"/>
              <a:t>Across</a:t>
            </a:r>
            <a:r>
              <a:rPr lang="de-CH" dirty="0"/>
              <a:t> </a:t>
            </a:r>
            <a:r>
              <a:rPr lang="de-CH" dirty="0" err="1"/>
              <a:t>the</a:t>
            </a:r>
            <a:r>
              <a:rPr lang="de-CH" dirty="0"/>
              <a:t> 31 </a:t>
            </a:r>
            <a:r>
              <a:rPr lang="de-CH" dirty="0" err="1"/>
              <a:t>studies</a:t>
            </a:r>
            <a:r>
              <a:rPr lang="de-CH" dirty="0"/>
              <a:t>, </a:t>
            </a:r>
            <a:r>
              <a:rPr lang="de-CH" dirty="0" err="1"/>
              <a:t>the</a:t>
            </a:r>
            <a:r>
              <a:rPr lang="de-CH" dirty="0"/>
              <a:t> </a:t>
            </a:r>
            <a:r>
              <a:rPr lang="de-CH" dirty="0" err="1"/>
              <a:t>random-effects</a:t>
            </a:r>
            <a:r>
              <a:rPr lang="de-CH" dirty="0"/>
              <a:t> </a:t>
            </a:r>
            <a:r>
              <a:rPr lang="de-CH" dirty="0" err="1"/>
              <a:t>weighted</a:t>
            </a:r>
            <a:r>
              <a:rPr lang="de-CH" dirty="0"/>
              <a:t> </a:t>
            </a:r>
            <a:r>
              <a:rPr lang="de-CH" dirty="0" err="1"/>
              <a:t>average</a:t>
            </a:r>
            <a:r>
              <a:rPr lang="de-CH" dirty="0"/>
              <a:t> </a:t>
            </a:r>
            <a:r>
              <a:rPr lang="de-CH" dirty="0" err="1"/>
              <a:t>effect</a:t>
            </a:r>
            <a:r>
              <a:rPr lang="de-CH" dirty="0"/>
              <a:t> </a:t>
            </a:r>
            <a:r>
              <a:rPr lang="de-CH" dirty="0" err="1"/>
              <a:t>size</a:t>
            </a:r>
            <a:r>
              <a:rPr lang="de-CH" dirty="0"/>
              <a:t> was 0.56. This </a:t>
            </a:r>
            <a:r>
              <a:rPr lang="de-CH" dirty="0" err="1"/>
              <a:t>finding</a:t>
            </a:r>
            <a:r>
              <a:rPr lang="de-CH" dirty="0"/>
              <a:t> </a:t>
            </a:r>
            <a:r>
              <a:rPr lang="de-CH" dirty="0" err="1"/>
              <a:t>provides</a:t>
            </a:r>
            <a:r>
              <a:rPr lang="de-CH" dirty="0"/>
              <a:t> </a:t>
            </a:r>
            <a:r>
              <a:rPr lang="de-CH" dirty="0" err="1"/>
              <a:t>some</a:t>
            </a:r>
            <a:r>
              <a:rPr lang="de-CH" dirty="0"/>
              <a:t> </a:t>
            </a:r>
            <a:r>
              <a:rPr lang="de-CH" dirty="0" err="1"/>
              <a:t>empirical</a:t>
            </a:r>
            <a:r>
              <a:rPr lang="de-CH" dirty="0"/>
              <a:t> </a:t>
            </a:r>
            <a:r>
              <a:rPr lang="de-CH" dirty="0" err="1"/>
              <a:t>evidence</a:t>
            </a:r>
            <a:r>
              <a:rPr lang="de-CH" dirty="0"/>
              <a:t> </a:t>
            </a:r>
            <a:r>
              <a:rPr lang="de-CH" dirty="0" err="1"/>
              <a:t>that</a:t>
            </a:r>
            <a:r>
              <a:rPr lang="de-CH" dirty="0"/>
              <a:t> </a:t>
            </a:r>
            <a:r>
              <a:rPr lang="de-CH" dirty="0" err="1"/>
              <a:t>spiritually</a:t>
            </a:r>
            <a:r>
              <a:rPr lang="de-CH" dirty="0"/>
              <a:t> </a:t>
            </a:r>
            <a:r>
              <a:rPr lang="de-CH" dirty="0" err="1"/>
              <a:t>oriented</a:t>
            </a:r>
            <a:r>
              <a:rPr lang="de-CH" dirty="0"/>
              <a:t> </a:t>
            </a:r>
            <a:r>
              <a:rPr lang="de-CH" dirty="0" err="1"/>
              <a:t>psychotherapy</a:t>
            </a:r>
            <a:r>
              <a:rPr lang="de-CH" dirty="0"/>
              <a:t> </a:t>
            </a:r>
            <a:r>
              <a:rPr lang="de-CH" dirty="0" err="1"/>
              <a:t>approaches</a:t>
            </a:r>
            <a:r>
              <a:rPr lang="de-CH" dirty="0"/>
              <a:t> </a:t>
            </a:r>
            <a:r>
              <a:rPr lang="de-CH" dirty="0" err="1"/>
              <a:t>may</a:t>
            </a:r>
            <a:r>
              <a:rPr lang="de-CH" dirty="0"/>
              <a:t> </a:t>
            </a:r>
            <a:r>
              <a:rPr lang="de-CH" dirty="0" err="1"/>
              <a:t>be</a:t>
            </a:r>
            <a:r>
              <a:rPr lang="de-CH" dirty="0"/>
              <a:t> </a:t>
            </a:r>
            <a:r>
              <a:rPr lang="de-CH" dirty="0" err="1"/>
              <a:t>beneficial</a:t>
            </a:r>
            <a:r>
              <a:rPr lang="de-CH" dirty="0"/>
              <a:t> </a:t>
            </a:r>
            <a:r>
              <a:rPr lang="de-CH" dirty="0" err="1"/>
              <a:t>to</a:t>
            </a:r>
            <a:r>
              <a:rPr lang="de-CH" dirty="0"/>
              <a:t> </a:t>
            </a:r>
            <a:r>
              <a:rPr lang="de-CH" dirty="0" err="1"/>
              <a:t>individuals</a:t>
            </a:r>
            <a:r>
              <a:rPr lang="de-CH" dirty="0"/>
              <a:t> </a:t>
            </a:r>
            <a:r>
              <a:rPr lang="de-CH" dirty="0" err="1"/>
              <a:t>with</a:t>
            </a:r>
            <a:r>
              <a:rPr lang="de-CH" dirty="0"/>
              <a:t> </a:t>
            </a:r>
            <a:r>
              <a:rPr lang="de-CH" dirty="0" err="1"/>
              <a:t>certain</a:t>
            </a:r>
            <a:r>
              <a:rPr lang="de-CH" dirty="0"/>
              <a:t> </a:t>
            </a:r>
            <a:r>
              <a:rPr lang="de-CH" dirty="0" err="1"/>
              <a:t>psychological</a:t>
            </a:r>
            <a:r>
              <a:rPr lang="de-CH" dirty="0"/>
              <a:t> </a:t>
            </a:r>
            <a:r>
              <a:rPr lang="de-CH" dirty="0" err="1"/>
              <a:t>problems</a:t>
            </a:r>
            <a:r>
              <a:rPr lang="de-CH" dirty="0"/>
              <a:t> (e.g., </a:t>
            </a:r>
            <a:r>
              <a:rPr lang="de-CH" dirty="0" err="1"/>
              <a:t>depression</a:t>
            </a:r>
            <a:r>
              <a:rPr lang="de-CH" dirty="0"/>
              <a:t>, </a:t>
            </a:r>
            <a:r>
              <a:rPr lang="de-CH" dirty="0" err="1"/>
              <a:t>anxiety</a:t>
            </a:r>
            <a:r>
              <a:rPr lang="de-CH" dirty="0"/>
              <a:t>, stress, </a:t>
            </a:r>
            <a:r>
              <a:rPr lang="de-CH" dirty="0" err="1"/>
              <a:t>eating</a:t>
            </a:r>
            <a:r>
              <a:rPr lang="de-CH" dirty="0"/>
              <a:t> </a:t>
            </a:r>
            <a:r>
              <a:rPr lang="de-CH" dirty="0" err="1"/>
              <a:t>disorders</a:t>
            </a:r>
            <a:r>
              <a:rPr lang="de-CH" dirty="0"/>
              <a:t>). </a:t>
            </a:r>
            <a:r>
              <a:rPr lang="de-CH" dirty="0" err="1"/>
              <a:t>Recommendations</a:t>
            </a:r>
            <a:r>
              <a:rPr lang="de-CH" dirty="0"/>
              <a:t> </a:t>
            </a:r>
            <a:r>
              <a:rPr lang="de-CH" dirty="0" err="1"/>
              <a:t>for</a:t>
            </a:r>
            <a:r>
              <a:rPr lang="de-CH" dirty="0"/>
              <a:t> </a:t>
            </a:r>
            <a:r>
              <a:rPr lang="de-CH" dirty="0" err="1"/>
              <a:t>future</a:t>
            </a:r>
            <a:r>
              <a:rPr lang="de-CH" dirty="0"/>
              <a:t> </a:t>
            </a:r>
            <a:r>
              <a:rPr lang="de-CH" dirty="0" err="1"/>
              <a:t>research</a:t>
            </a:r>
            <a:r>
              <a:rPr lang="de-CH" dirty="0"/>
              <a:t> in </a:t>
            </a:r>
            <a:r>
              <a:rPr lang="de-CH" dirty="0" err="1"/>
              <a:t>this</a:t>
            </a:r>
            <a:r>
              <a:rPr lang="de-CH" dirty="0"/>
              <a:t> </a:t>
            </a:r>
            <a:r>
              <a:rPr lang="de-CH" dirty="0" err="1"/>
              <a:t>domain</a:t>
            </a:r>
            <a:r>
              <a:rPr lang="de-CH" dirty="0"/>
              <a:t> </a:t>
            </a:r>
            <a:r>
              <a:rPr lang="de-CH" dirty="0" err="1"/>
              <a:t>are</a:t>
            </a:r>
            <a:r>
              <a:rPr lang="de-CH" dirty="0"/>
              <a:t> </a:t>
            </a:r>
            <a:r>
              <a:rPr lang="de-CH" dirty="0" err="1"/>
              <a:t>offered</a:t>
            </a:r>
            <a:r>
              <a:rPr lang="de-CH" dirty="0"/>
              <a:t>.</a:t>
            </a:r>
          </a:p>
          <a:p>
            <a:endParaRPr lang="de-CH" dirty="0"/>
          </a:p>
          <a:p>
            <a:r>
              <a:rPr lang="de-CH" dirty="0"/>
              <a:t>ABSTRACT (D): Ergebnisse religiöser und spiritueller Adaptionen in der Psychotherapie: Eine Meta-</a:t>
            </a:r>
            <a:r>
              <a:rPr lang="de-CH" dirty="0" err="1"/>
              <a:t>AnalyseDer</a:t>
            </a:r>
            <a:r>
              <a:rPr lang="de-CH" dirty="0"/>
              <a:t> Einsatz spirituell orientierter Psychotherapien hat in den letzten zehn Jahren beträchtlich zugenommen. Dieser Artikel berichtet eine Meta-Analyse von 31 Outcome-Studien spiritueller Therapien, durchgeführt von 1984 bis 2005 mit Klienten, die an unterschiedlichen psychologischen Problemen leiden. Die durchschnittlichen Effektstärken liegen bei 0,56. Diese Ergebnisse liefern empirische Anzeichen dafür, dass spirituell orientierte Psychotherapieansätze für Personen mit verschiedenen psychologischen Problemen (z. B. Depression, Angst, Stress, Essstörungen) förderlich sein können. Empfehlungen für zukünftige Forschung in diesem Bereich werden gemacht.</a:t>
            </a:r>
          </a:p>
          <a:p>
            <a:endParaRPr lang="de-CH" dirty="0"/>
          </a:p>
        </p:txBody>
      </p:sp>
      <p:sp>
        <p:nvSpPr>
          <p:cNvPr id="4" name="Foliennummernplatzhalter 3"/>
          <p:cNvSpPr>
            <a:spLocks noGrp="1"/>
          </p:cNvSpPr>
          <p:nvPr>
            <p:ph type="sldNum" sz="quarter" idx="10"/>
          </p:nvPr>
        </p:nvSpPr>
        <p:spPr/>
        <p:txBody>
          <a:bodyPr/>
          <a:lstStyle/>
          <a:p>
            <a:fld id="{21C6314D-198B-4535-9F46-A278E21F6DC8}" type="slidenum">
              <a:rPr lang="de-CH" smtClean="0"/>
              <a:t>26</a:t>
            </a:fld>
            <a:endParaRPr lang="de-CH"/>
          </a:p>
        </p:txBody>
      </p:sp>
    </p:spTree>
    <p:extLst>
      <p:ext uri="{BB962C8B-B14F-4D97-AF65-F5344CB8AC3E}">
        <p14:creationId xmlns:p14="http://schemas.microsoft.com/office/powerpoint/2010/main" val="227337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Platons Höhlengleichnis: Quelle: </a:t>
            </a:r>
            <a:r>
              <a:rPr lang="de-CH" dirty="0" err="1"/>
              <a:t>Politeia</a:t>
            </a:r>
            <a:r>
              <a:rPr lang="de-CH" dirty="0"/>
              <a:t> (Buch 7, 514a-518b)</a:t>
            </a:r>
          </a:p>
        </p:txBody>
      </p:sp>
      <p:sp>
        <p:nvSpPr>
          <p:cNvPr id="4" name="Foliennummernplatzhalter 3"/>
          <p:cNvSpPr>
            <a:spLocks noGrp="1"/>
          </p:cNvSpPr>
          <p:nvPr>
            <p:ph type="sldNum" sz="quarter" idx="10"/>
          </p:nvPr>
        </p:nvSpPr>
        <p:spPr/>
        <p:txBody>
          <a:bodyPr/>
          <a:lstStyle/>
          <a:p>
            <a:fld id="{21C6314D-198B-4535-9F46-A278E21F6DC8}" type="slidenum">
              <a:rPr lang="de-CH" smtClean="0"/>
              <a:t>33</a:t>
            </a:fld>
            <a:endParaRPr lang="de-CH"/>
          </a:p>
        </p:txBody>
      </p:sp>
    </p:spTree>
    <p:extLst>
      <p:ext uri="{BB962C8B-B14F-4D97-AF65-F5344CB8AC3E}">
        <p14:creationId xmlns:p14="http://schemas.microsoft.com/office/powerpoint/2010/main" val="359538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5"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8"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6" name="Foliennummernplatzhalter 6"/>
          <p:cNvSpPr txBox="1">
            <a:spLocks/>
          </p:cNvSpPr>
          <p:nvPr userDrawn="1"/>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‹Nr.›</a:t>
            </a:fld>
            <a:endParaRPr lang="de-CH" dirty="0"/>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28.03.2017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71765"/>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hteck 6"/>
          <p:cNvSpPr/>
          <p:nvPr userDrawn="1"/>
        </p:nvSpPr>
        <p:spPr>
          <a:xfrm>
            <a:off x="-1057619" y="1648843"/>
            <a:ext cx="5881867"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40464" y="-207791"/>
            <a:ext cx="10668000" cy="605824"/>
          </a:xfrm>
          <a:prstGeom prst="rect">
            <a:avLst/>
          </a:prstGeom>
          <a:ln>
            <a:noFill/>
          </a:ln>
          <a:effectLst>
            <a:outerShdw blurRad="292100" dist="139700" dir="2700000" algn="tl" rotWithShape="0">
              <a:srgbClr val="333333">
                <a:alpha val="65000"/>
              </a:srgbClr>
            </a:outerShdw>
          </a:effectLst>
        </p:spPr>
      </p:pic>
      <p:sp>
        <p:nvSpPr>
          <p:cNvPr id="8" name="Foliennummernplatzhalter 6"/>
          <p:cNvSpPr>
            <a:spLocks noGrp="1"/>
          </p:cNvSpPr>
          <p:nvPr>
            <p:ph type="sldNum" sz="quarter" idx="4"/>
          </p:nvPr>
        </p:nvSpPr>
        <p:spPr>
          <a:xfrm flipH="1">
            <a:off x="-1" y="6217229"/>
            <a:ext cx="1123720" cy="501648"/>
          </a:xfrm>
          <a:prstGeom prst="rect">
            <a:avLst/>
          </a:prstGeom>
        </p:spPr>
        <p:txBody>
          <a:bodyPr/>
          <a:lstStyle/>
          <a:p>
            <a:fld id="{4E471FF4-0C00-40C5-A66A-9E33A9528A29}" type="slidenum">
              <a:rPr lang="de-CH" smtClean="0"/>
              <a:t>‹Nr.›</a:t>
            </a:fld>
            <a:endParaRPr lang="de-CH" dirty="0"/>
          </a:p>
        </p:txBody>
      </p:sp>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dirty="0"/>
              <a:t>Religion / Spiritualität (R/S)</a:t>
            </a:r>
            <a:br>
              <a:rPr lang="de-CH" dirty="0"/>
            </a:br>
            <a:r>
              <a:rPr lang="de-CH" dirty="0"/>
              <a:t>in der Psychotherapie</a:t>
            </a:r>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467" y="-271851"/>
            <a:ext cx="10725208" cy="3280594"/>
          </a:xfrm>
          <a:prstGeom prst="rect">
            <a:avLst/>
          </a:prstGeom>
        </p:spPr>
      </p:pic>
    </p:spTree>
    <p:extLst>
      <p:ext uri="{BB962C8B-B14F-4D97-AF65-F5344CB8AC3E}">
        <p14:creationId xmlns:p14="http://schemas.microsoft.com/office/powerpoint/2010/main" val="221747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Psychotherapie und Spiritualität</a:t>
            </a:r>
            <a:br>
              <a:rPr lang="de-CH" dirty="0"/>
            </a:br>
            <a:r>
              <a:rPr lang="de-CH" sz="2000" dirty="0"/>
              <a:t>(Hundt 2007)</a:t>
            </a:r>
            <a:endParaRPr lang="de-CH" dirty="0"/>
          </a:p>
        </p:txBody>
      </p:sp>
      <p:sp>
        <p:nvSpPr>
          <p:cNvPr id="3" name="Inhaltsplatzhalter 2"/>
          <p:cNvSpPr>
            <a:spLocks noGrp="1"/>
          </p:cNvSpPr>
          <p:nvPr>
            <p:ph idx="1"/>
          </p:nvPr>
        </p:nvSpPr>
        <p:spPr>
          <a:xfrm>
            <a:off x="717709" y="1648843"/>
            <a:ext cx="9003983" cy="3800487"/>
          </a:xfrm>
        </p:spPr>
        <p:txBody>
          <a:bodyPr>
            <a:normAutofit lnSpcReduction="10000"/>
          </a:bodyPr>
          <a:lstStyle/>
          <a:p>
            <a:r>
              <a:rPr lang="de-CH" dirty="0"/>
              <a:t>Qualitative Studie über die Integration östlich-spiritueller Konzepte und Methoden in die PT</a:t>
            </a:r>
          </a:p>
          <a:p>
            <a:r>
              <a:rPr lang="de-CH" dirty="0"/>
              <a:t>Narrative Interviews mit 6 Psychotherapeuten (Transpersonale PT)</a:t>
            </a:r>
          </a:p>
          <a:p>
            <a:r>
              <a:rPr lang="de-CH" dirty="0"/>
              <a:t>Lehnen explizit ab, Spiritualität von sich aus einzubringen</a:t>
            </a:r>
          </a:p>
          <a:p>
            <a:r>
              <a:rPr lang="de-CH" dirty="0"/>
              <a:t>Bringen implizit aber spirituell/religiöse Konzepte bei den Therapiezielen und beim Therapieverständnis ein.</a:t>
            </a:r>
          </a:p>
          <a:p>
            <a:r>
              <a:rPr lang="de-CH" dirty="0"/>
              <a:t>Ist «ideologische Neutralität» in der PT überhaupt machbar oder besteht immer eine subtile Beeinflussung?</a:t>
            </a:r>
          </a:p>
          <a:p>
            <a:endParaRPr lang="de-CH" dirty="0"/>
          </a:p>
        </p:txBody>
      </p:sp>
      <p:sp>
        <p:nvSpPr>
          <p:cNvPr id="4" name="Textfeld 3"/>
          <p:cNvSpPr txBox="1"/>
          <p:nvPr/>
        </p:nvSpPr>
        <p:spPr>
          <a:xfrm>
            <a:off x="1025611" y="5399905"/>
            <a:ext cx="6227805" cy="461665"/>
          </a:xfrm>
          <a:prstGeom prst="rect">
            <a:avLst/>
          </a:prstGeom>
          <a:noFill/>
        </p:spPr>
        <p:txBody>
          <a:bodyPr wrap="square" rtlCol="0">
            <a:spAutoFit/>
          </a:bodyPr>
          <a:lstStyle/>
          <a:p>
            <a:r>
              <a:rPr lang="de-CH" sz="1200" dirty="0"/>
              <a:t>Hundt U. (2007). Spirituelle Wirkprinzipien in der Psychotherapie. Eine qualitative Studie zur Arbeitsweise ganzheitlicher Psychotherapeuten. Berlin: </a:t>
            </a:r>
            <a:r>
              <a:rPr lang="de-CH" sz="1200" dirty="0" err="1"/>
              <a:t>Lit</a:t>
            </a:r>
            <a:r>
              <a:rPr lang="de-CH" sz="1200" dirty="0"/>
              <a:t> Verlag.</a:t>
            </a:r>
          </a:p>
        </p:txBody>
      </p:sp>
    </p:spTree>
    <p:extLst>
      <p:ext uri="{BB962C8B-B14F-4D97-AF65-F5344CB8AC3E}">
        <p14:creationId xmlns:p14="http://schemas.microsoft.com/office/powerpoint/2010/main" val="362199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Befunde aus den USA</a:t>
            </a:r>
          </a:p>
        </p:txBody>
      </p:sp>
      <p:sp>
        <p:nvSpPr>
          <p:cNvPr id="5" name="Inhaltsplatzhalter 4"/>
          <p:cNvSpPr>
            <a:spLocks noGrp="1"/>
          </p:cNvSpPr>
          <p:nvPr>
            <p:ph idx="1"/>
          </p:nvPr>
        </p:nvSpPr>
        <p:spPr/>
        <p:txBody>
          <a:bodyPr>
            <a:normAutofit/>
          </a:bodyPr>
          <a:lstStyle/>
          <a:p>
            <a:r>
              <a:rPr lang="de-DE" dirty="0"/>
              <a:t>Delaney et al. (2007)</a:t>
            </a:r>
          </a:p>
          <a:p>
            <a:pPr lvl="1"/>
            <a:r>
              <a:rPr lang="de-DE" dirty="0"/>
              <a:t>Psychotherapeuten sind deutlich weniger religiös als die Bevölkerung. </a:t>
            </a:r>
          </a:p>
          <a:p>
            <a:pPr lvl="1"/>
            <a:r>
              <a:rPr lang="de-DE" dirty="0"/>
              <a:t>Heute deutliche Tendenz zur persönlichen Spiritualität.</a:t>
            </a:r>
          </a:p>
          <a:p>
            <a:pPr lvl="1"/>
            <a:r>
              <a:rPr lang="de-DE" dirty="0"/>
              <a:t>Religiosität bei Patienten wird von 82 % als positiv gesehen, </a:t>
            </a:r>
            <a:br>
              <a:rPr lang="de-DE" dirty="0"/>
            </a:br>
            <a:r>
              <a:rPr lang="de-DE" dirty="0"/>
              <a:t>nur in 7 % negativ.</a:t>
            </a:r>
          </a:p>
          <a:p>
            <a:r>
              <a:rPr lang="de-DE" dirty="0"/>
              <a:t> O‘Connor &amp; Vandenberg (2005):</a:t>
            </a:r>
          </a:p>
          <a:p>
            <a:pPr lvl="1"/>
            <a:r>
              <a:rPr lang="de-DE" dirty="0"/>
              <a:t>Je höher die religiöse Überzeugung der Patienten von der Main-Stream-Religiosität entfernt ist, desto höher ist die Einschätzung von Psychopathologie bei Psychotherapeuten.</a:t>
            </a:r>
          </a:p>
        </p:txBody>
      </p:sp>
    </p:spTree>
    <p:extLst>
      <p:ext uri="{BB962C8B-B14F-4D97-AF65-F5344CB8AC3E}">
        <p14:creationId xmlns:p14="http://schemas.microsoft.com/office/powerpoint/2010/main" val="263376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Befunde aus den USA II</a:t>
            </a:r>
          </a:p>
        </p:txBody>
      </p:sp>
      <p:sp>
        <p:nvSpPr>
          <p:cNvPr id="4" name="Inhaltsplatzhalter 3"/>
          <p:cNvSpPr>
            <a:spLocks noGrp="1"/>
          </p:cNvSpPr>
          <p:nvPr>
            <p:ph idx="1"/>
          </p:nvPr>
        </p:nvSpPr>
        <p:spPr/>
        <p:txBody>
          <a:bodyPr/>
          <a:lstStyle/>
          <a:p>
            <a:r>
              <a:rPr lang="de-CH" dirty="0"/>
              <a:t>Johnson et al. (2007):</a:t>
            </a:r>
          </a:p>
          <a:p>
            <a:pPr marL="0" indent="0">
              <a:buNone/>
            </a:pPr>
            <a:r>
              <a:rPr lang="de-CH" b="1" i="1" dirty="0"/>
              <a:t>Die meisten R/S erfahrenen PT bevorzugen einen «</a:t>
            </a:r>
            <a:r>
              <a:rPr lang="de-CH" b="1" i="1" dirty="0" err="1"/>
              <a:t>pluralistic</a:t>
            </a:r>
            <a:r>
              <a:rPr lang="de-CH" b="1" i="1" dirty="0"/>
              <a:t> </a:t>
            </a:r>
            <a:r>
              <a:rPr lang="de-CH" b="1" i="1" dirty="0" err="1"/>
              <a:t>approach</a:t>
            </a:r>
            <a:r>
              <a:rPr lang="de-CH" b="1" i="1" dirty="0"/>
              <a:t>»:</a:t>
            </a:r>
          </a:p>
          <a:p>
            <a:r>
              <a:rPr lang="de-CH" dirty="0"/>
              <a:t>Offenheit kommunizieren für R/S der Patienten</a:t>
            </a:r>
          </a:p>
          <a:p>
            <a:r>
              <a:rPr lang="de-CH" dirty="0"/>
              <a:t>Betonung der Diversität der religiösen Wege</a:t>
            </a:r>
          </a:p>
          <a:p>
            <a:r>
              <a:rPr lang="de-CH" dirty="0"/>
              <a:t>Nicht die eigenen Werte überstülpen</a:t>
            </a:r>
          </a:p>
          <a:p>
            <a:r>
              <a:rPr lang="de-CH" dirty="0"/>
              <a:t>R/S-Probleme sind nicht solitär</a:t>
            </a:r>
          </a:p>
          <a:p>
            <a:r>
              <a:rPr lang="de-CH" dirty="0"/>
              <a:t>Schrittweises Auftauchen von R/S-Problemen</a:t>
            </a:r>
          </a:p>
        </p:txBody>
      </p:sp>
    </p:spTree>
    <p:extLst>
      <p:ext uri="{BB962C8B-B14F-4D97-AF65-F5344CB8AC3E}">
        <p14:creationId xmlns:p14="http://schemas.microsoft.com/office/powerpoint/2010/main" val="225517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Welche Bedeutung hat R/S für Patienten</a:t>
            </a:r>
          </a:p>
        </p:txBody>
      </p:sp>
      <p:sp>
        <p:nvSpPr>
          <p:cNvPr id="3" name="Inhaltsplatzhalter 2"/>
          <p:cNvSpPr>
            <a:spLocks noGrp="1"/>
          </p:cNvSpPr>
          <p:nvPr>
            <p:ph idx="1"/>
          </p:nvPr>
        </p:nvSpPr>
        <p:spPr>
          <a:xfrm>
            <a:off x="717709" y="1648843"/>
            <a:ext cx="8871133" cy="4528120"/>
          </a:xfrm>
        </p:spPr>
        <p:txBody>
          <a:bodyPr/>
          <a:lstStyle/>
          <a:p>
            <a:r>
              <a:rPr lang="de-CH" dirty="0"/>
              <a:t>Anne Zahn </a:t>
            </a:r>
            <a:r>
              <a:rPr lang="de-CH" dirty="0" err="1"/>
              <a:t>Univ</a:t>
            </a:r>
            <a:r>
              <a:rPr lang="de-CH" dirty="0"/>
              <a:t>-Klinik Freiburg (vgl. nächste Folie)</a:t>
            </a:r>
          </a:p>
          <a:p>
            <a:endParaRPr lang="de-CH" dirty="0"/>
          </a:p>
          <a:p>
            <a:endParaRPr lang="de-CH" dirty="0"/>
          </a:p>
          <a:p>
            <a:endParaRPr lang="de-CH" dirty="0"/>
          </a:p>
          <a:p>
            <a:pPr marL="0" indent="0">
              <a:buNone/>
            </a:pPr>
            <a:r>
              <a:rPr lang="de-CH" dirty="0"/>
              <a:t>Grosse Zahl an Studien in den USA</a:t>
            </a:r>
          </a:p>
          <a:p>
            <a:pPr marL="0" indent="0">
              <a:buNone/>
            </a:pPr>
            <a:endParaRPr lang="de-CH" dirty="0"/>
          </a:p>
          <a:p>
            <a:pPr marL="0" indent="0">
              <a:buNone/>
            </a:pPr>
            <a:r>
              <a:rPr lang="de-CH" dirty="0"/>
              <a:t>Studien vorwiegend mit religiösen Patienten und weniger mit spirituellen Patienten (Bias in der Erhebung / Inkongruenz mit Therapeutencharakteristika)</a:t>
            </a:r>
          </a:p>
        </p:txBody>
      </p:sp>
    </p:spTree>
    <p:extLst>
      <p:ext uri="{BB962C8B-B14F-4D97-AF65-F5344CB8AC3E}">
        <p14:creationId xmlns:p14="http://schemas.microsoft.com/office/powerpoint/2010/main" val="20728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latin typeface="+mn-lt"/>
              </a:rPr>
              <a:t>Studie Bedürfnisse der Patienten in der Klinik</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2295" y="1310095"/>
            <a:ext cx="6480720" cy="475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672217" y="3020789"/>
            <a:ext cx="2952328" cy="923330"/>
          </a:xfrm>
          <a:prstGeom prst="rect">
            <a:avLst/>
          </a:prstGeom>
          <a:solidFill>
            <a:srgbClr val="FFC000"/>
          </a:solidFill>
        </p:spPr>
        <p:txBody>
          <a:bodyPr wrap="square" rtlCol="0">
            <a:spAutoFit/>
          </a:bodyPr>
          <a:lstStyle/>
          <a:p>
            <a:r>
              <a:rPr lang="de-CH" b="1" dirty="0">
                <a:latin typeface="Calibri" pitchFamily="34" charset="0"/>
              </a:rPr>
              <a:t>25 % - wichtig, sehr wichtig</a:t>
            </a:r>
          </a:p>
          <a:p>
            <a:endParaRPr lang="de-CH" b="1" dirty="0">
              <a:latin typeface="Calibri" pitchFamily="34" charset="0"/>
            </a:endParaRPr>
          </a:p>
          <a:p>
            <a:r>
              <a:rPr lang="de-CH" b="1" dirty="0">
                <a:latin typeface="Calibri" pitchFamily="34" charset="0"/>
              </a:rPr>
              <a:t>18 % - nicht erwünscht</a:t>
            </a:r>
          </a:p>
        </p:txBody>
      </p:sp>
      <p:sp>
        <p:nvSpPr>
          <p:cNvPr id="4" name="Textfeld 3"/>
          <p:cNvSpPr txBox="1"/>
          <p:nvPr/>
        </p:nvSpPr>
        <p:spPr>
          <a:xfrm>
            <a:off x="6672217" y="3985503"/>
            <a:ext cx="2952328" cy="1477328"/>
          </a:xfrm>
          <a:prstGeom prst="rect">
            <a:avLst/>
          </a:prstGeom>
          <a:noFill/>
        </p:spPr>
        <p:txBody>
          <a:bodyPr wrap="square" rtlCol="0">
            <a:spAutoFit/>
          </a:bodyPr>
          <a:lstStyle/>
          <a:p>
            <a:r>
              <a:rPr lang="de-CH" dirty="0">
                <a:latin typeface="Calibri" pitchFamily="34" charset="0"/>
              </a:rPr>
              <a:t>Wie kann man sich dem Thema kultursensibel – ethisch verantwortungsvoll, therapeutisch zentriert annähern?</a:t>
            </a:r>
          </a:p>
        </p:txBody>
      </p:sp>
    </p:spTree>
    <p:extLst>
      <p:ext uri="{BB962C8B-B14F-4D97-AF65-F5344CB8AC3E}">
        <p14:creationId xmlns:p14="http://schemas.microsoft.com/office/powerpoint/2010/main" val="296273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Diskussionspunkte</a:t>
            </a:r>
          </a:p>
        </p:txBody>
      </p:sp>
      <p:sp>
        <p:nvSpPr>
          <p:cNvPr id="3" name="Inhaltsplatzhalter 2"/>
          <p:cNvSpPr>
            <a:spLocks noGrp="1"/>
          </p:cNvSpPr>
          <p:nvPr>
            <p:ph idx="1"/>
          </p:nvPr>
        </p:nvSpPr>
        <p:spPr/>
        <p:txBody>
          <a:bodyPr/>
          <a:lstStyle/>
          <a:p>
            <a:r>
              <a:rPr lang="de-CH" dirty="0"/>
              <a:t>«Spiritualität» der Therapeuten</a:t>
            </a:r>
          </a:p>
          <a:p>
            <a:r>
              <a:rPr lang="de-CH" dirty="0"/>
              <a:t>Welche Gründe könnte es für den Bedeutungszuwachs von R/S für die Psychotherapie in den letzten 20 Jahren geben?</a:t>
            </a:r>
          </a:p>
          <a:p>
            <a:r>
              <a:rPr lang="de-CH" dirty="0"/>
              <a:t>Therapieschulen und R/S</a:t>
            </a:r>
          </a:p>
          <a:p>
            <a:r>
              <a:rPr lang="de-CH" dirty="0"/>
              <a:t>Passung Psychotherapeut – Patient bei R/S</a:t>
            </a:r>
          </a:p>
          <a:p>
            <a:r>
              <a:rPr lang="de-CH" dirty="0"/>
              <a:t>Welche R/S integrierenden Konzepte gibt es?</a:t>
            </a:r>
          </a:p>
          <a:p>
            <a:r>
              <a:rPr lang="de-CH" dirty="0"/>
              <a:t>Weltanschauliche bzw. Werteneutralität</a:t>
            </a:r>
          </a:p>
          <a:p>
            <a:r>
              <a:rPr lang="de-CH" dirty="0"/>
              <a:t>Integration von R/S in der Psychotherapie-Ausbildung</a:t>
            </a:r>
          </a:p>
          <a:p>
            <a:r>
              <a:rPr lang="de-CH" dirty="0"/>
              <a:t>Patientenperspektive</a:t>
            </a:r>
          </a:p>
          <a:p>
            <a:endParaRPr lang="de-CH" dirty="0"/>
          </a:p>
        </p:txBody>
      </p:sp>
      <p:grpSp>
        <p:nvGrpSpPr>
          <p:cNvPr id="4" name="Gruppieren 3"/>
          <p:cNvGrpSpPr/>
          <p:nvPr/>
        </p:nvGrpSpPr>
        <p:grpSpPr>
          <a:xfrm>
            <a:off x="7628229" y="367596"/>
            <a:ext cx="2977978" cy="1807194"/>
            <a:chOff x="7306953" y="1343780"/>
            <a:chExt cx="2977978" cy="1807194"/>
          </a:xfrm>
        </p:grpSpPr>
        <p:sp>
          <p:nvSpPr>
            <p:cNvPr id="5" name="Stern mit 32 Zacken 4"/>
            <p:cNvSpPr/>
            <p:nvPr/>
          </p:nvSpPr>
          <p:spPr>
            <a:xfrm rot="916617">
              <a:off x="7306953" y="1343780"/>
              <a:ext cx="2977978" cy="1807194"/>
            </a:xfrm>
            <a:prstGeom prst="star32">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extfeld 5"/>
            <p:cNvSpPr txBox="1"/>
            <p:nvPr/>
          </p:nvSpPr>
          <p:spPr>
            <a:xfrm rot="1118130">
              <a:off x="7600803" y="2003968"/>
              <a:ext cx="2397211" cy="461665"/>
            </a:xfrm>
            <a:prstGeom prst="rect">
              <a:avLst/>
            </a:prstGeom>
            <a:noFill/>
          </p:spPr>
          <p:txBody>
            <a:bodyPr wrap="square" rtlCol="0">
              <a:spAutoFit/>
            </a:bodyPr>
            <a:lstStyle/>
            <a:p>
              <a:pPr algn="ctr"/>
              <a:r>
                <a:rPr lang="de-CH" sz="2400" b="1" spc="300" dirty="0">
                  <a:solidFill>
                    <a:schemeClr val="bg1"/>
                  </a:solidFill>
                </a:rPr>
                <a:t>DISKUSSION</a:t>
              </a:r>
            </a:p>
          </p:txBody>
        </p:sp>
      </p:grpSp>
    </p:spTree>
    <p:extLst>
      <p:ext uri="{BB962C8B-B14F-4D97-AF65-F5344CB8AC3E}">
        <p14:creationId xmlns:p14="http://schemas.microsoft.com/office/powerpoint/2010/main" val="315145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Befunde aus den USA I</a:t>
            </a:r>
          </a:p>
        </p:txBody>
      </p:sp>
      <p:sp>
        <p:nvSpPr>
          <p:cNvPr id="3" name="Inhaltsplatzhalter 2"/>
          <p:cNvSpPr>
            <a:spLocks noGrp="1"/>
          </p:cNvSpPr>
          <p:nvPr>
            <p:ph idx="1"/>
          </p:nvPr>
        </p:nvSpPr>
        <p:spPr/>
        <p:txBody>
          <a:bodyPr/>
          <a:lstStyle/>
          <a:p>
            <a:r>
              <a:rPr lang="de-CH" dirty="0"/>
              <a:t>Rose et al. (2001):</a:t>
            </a:r>
          </a:p>
          <a:p>
            <a:pPr lvl="1"/>
            <a:r>
              <a:rPr lang="de-CH" dirty="0"/>
              <a:t>Studie an 74 Pat. (40 % keine religiöse Zugehörigkeit!)</a:t>
            </a:r>
          </a:p>
          <a:p>
            <a:pPr lvl="1"/>
            <a:r>
              <a:rPr lang="de-CH" dirty="0"/>
              <a:t>63 % R/S Themen in der PT sind angemessen, 55 % wünsche dies.</a:t>
            </a:r>
          </a:p>
          <a:p>
            <a:pPr lvl="1"/>
            <a:r>
              <a:rPr lang="de-CH" dirty="0"/>
              <a:t>18 % wünschen dies explizit nicht (eher Seelsorger / nicht relevant)</a:t>
            </a:r>
            <a:br>
              <a:rPr lang="de-CH" dirty="0"/>
            </a:br>
            <a:endParaRPr lang="de-CH" dirty="0"/>
          </a:p>
          <a:p>
            <a:r>
              <a:rPr lang="de-CH" dirty="0"/>
              <a:t>Johnson &amp; Hayes (2003):</a:t>
            </a:r>
          </a:p>
          <a:p>
            <a:pPr lvl="1"/>
            <a:r>
              <a:rPr lang="de-CH" dirty="0"/>
              <a:t>2754 Patienten an universitären Beratungsstellen</a:t>
            </a:r>
          </a:p>
          <a:p>
            <a:pPr lvl="1"/>
            <a:r>
              <a:rPr lang="de-CH" dirty="0"/>
              <a:t>20 % berichten von Problemen in Zusammenhang mit eigener R/S (z.B. Unklarheit über Werte, Vorstellung für Sünde bestraft zu werden etc.)</a:t>
            </a:r>
          </a:p>
        </p:txBody>
      </p:sp>
    </p:spTree>
    <p:extLst>
      <p:ext uri="{BB962C8B-B14F-4D97-AF65-F5344CB8AC3E}">
        <p14:creationId xmlns:p14="http://schemas.microsoft.com/office/powerpoint/2010/main" val="95213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Befunde aus den USA II</a:t>
            </a:r>
          </a:p>
        </p:txBody>
      </p:sp>
      <p:sp>
        <p:nvSpPr>
          <p:cNvPr id="3" name="Inhaltsplatzhalter 2"/>
          <p:cNvSpPr>
            <a:spLocks noGrp="1"/>
          </p:cNvSpPr>
          <p:nvPr>
            <p:ph idx="1"/>
          </p:nvPr>
        </p:nvSpPr>
        <p:spPr/>
        <p:txBody>
          <a:bodyPr>
            <a:normAutofit lnSpcReduction="10000"/>
          </a:bodyPr>
          <a:lstStyle/>
          <a:p>
            <a:r>
              <a:rPr lang="de-CH" dirty="0" err="1"/>
              <a:t>Belaire</a:t>
            </a:r>
            <a:r>
              <a:rPr lang="de-CH" dirty="0"/>
              <a:t> &amp; Young (2002)</a:t>
            </a:r>
          </a:p>
          <a:p>
            <a:pPr lvl="1"/>
            <a:r>
              <a:rPr lang="de-CH" dirty="0"/>
              <a:t>100 christliche Patienten mit mittlerem oder hohem Grad an konservativer Einstellung erwarten von </a:t>
            </a:r>
            <a:r>
              <a:rPr lang="de-CH" dirty="0" err="1"/>
              <a:t>sekuaren</a:t>
            </a:r>
            <a:r>
              <a:rPr lang="de-CH" dirty="0"/>
              <a:t> PT Respekt und Offenheit gegenüber R/S. </a:t>
            </a:r>
          </a:p>
          <a:p>
            <a:pPr lvl="1"/>
            <a:r>
              <a:rPr lang="de-CH" dirty="0"/>
              <a:t>Hoch Konservative erwarten eher religiöse Interventionen (spez. Gebet)</a:t>
            </a:r>
          </a:p>
          <a:p>
            <a:pPr lvl="1"/>
            <a:endParaRPr lang="de-CH" dirty="0"/>
          </a:p>
          <a:p>
            <a:r>
              <a:rPr lang="de-CH" dirty="0"/>
              <a:t>Weld &amp; Eriksen (2007)</a:t>
            </a:r>
          </a:p>
          <a:p>
            <a:pPr lvl="1"/>
            <a:r>
              <a:rPr lang="de-CH" dirty="0"/>
              <a:t>165 christliche Patienten vor Beratungsbeginn bei christlichen PT</a:t>
            </a:r>
          </a:p>
          <a:p>
            <a:pPr lvl="1"/>
            <a:r>
              <a:rPr lang="de-CH" dirty="0"/>
              <a:t>82 % erwarten lautes Gebet, welches vom PT initiiert sein sollte</a:t>
            </a:r>
          </a:p>
          <a:p>
            <a:pPr lvl="1"/>
            <a:r>
              <a:rPr lang="de-CH" dirty="0"/>
              <a:t>Weniger solche Erwartungen bei jungen, katholischen, liberalen Patienten</a:t>
            </a:r>
          </a:p>
        </p:txBody>
      </p:sp>
    </p:spTree>
    <p:extLst>
      <p:ext uri="{BB962C8B-B14F-4D97-AF65-F5344CB8AC3E}">
        <p14:creationId xmlns:p14="http://schemas.microsoft.com/office/powerpoint/2010/main" val="175484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Befunde aus den USA III</a:t>
            </a:r>
          </a:p>
        </p:txBody>
      </p:sp>
      <p:sp>
        <p:nvSpPr>
          <p:cNvPr id="3" name="Inhaltsplatzhalter 2"/>
          <p:cNvSpPr>
            <a:spLocks noGrp="1"/>
          </p:cNvSpPr>
          <p:nvPr>
            <p:ph idx="1"/>
          </p:nvPr>
        </p:nvSpPr>
        <p:spPr/>
        <p:txBody>
          <a:bodyPr/>
          <a:lstStyle/>
          <a:p>
            <a:r>
              <a:rPr lang="de-CH" dirty="0"/>
              <a:t>Mayers et al (2007)</a:t>
            </a:r>
          </a:p>
          <a:p>
            <a:pPr lvl="1"/>
            <a:r>
              <a:rPr lang="de-CH" dirty="0"/>
              <a:t>Interviews mit 10 Patienten vor und nach Therapie im säkularen Setting</a:t>
            </a:r>
          </a:p>
          <a:p>
            <a:pPr lvl="1"/>
            <a:r>
              <a:rPr lang="de-CH" dirty="0"/>
              <a:t>Erwartung, dass R/S ignoriert oder unsensibel behandelt wird.</a:t>
            </a:r>
          </a:p>
          <a:p>
            <a:pPr lvl="1"/>
            <a:r>
              <a:rPr lang="de-CH" dirty="0"/>
              <a:t>Erfahrung der Hilfe durch </a:t>
            </a:r>
            <a:r>
              <a:rPr lang="de-CH" dirty="0" err="1"/>
              <a:t>säk</a:t>
            </a:r>
            <a:r>
              <a:rPr lang="de-CH" dirty="0"/>
              <a:t>. PT war positiv (z.T. neue Einsichten, z.T. aber auch abwartendes Einschätzen bzgl. R/S)</a:t>
            </a:r>
          </a:p>
          <a:p>
            <a:pPr lvl="1"/>
            <a:endParaRPr lang="de-CH" dirty="0"/>
          </a:p>
          <a:p>
            <a:r>
              <a:rPr lang="de-CH" dirty="0"/>
              <a:t>Martinez et al. (2007)</a:t>
            </a:r>
          </a:p>
          <a:p>
            <a:pPr lvl="1"/>
            <a:r>
              <a:rPr lang="de-CH" dirty="0"/>
              <a:t>152 mormonische Studenten in </a:t>
            </a:r>
            <a:r>
              <a:rPr lang="de-CH" dirty="0" err="1"/>
              <a:t>mormon</a:t>
            </a:r>
            <a:r>
              <a:rPr lang="de-CH" dirty="0"/>
              <a:t>. Beratungscenter</a:t>
            </a:r>
          </a:p>
          <a:p>
            <a:pPr lvl="1"/>
            <a:r>
              <a:rPr lang="de-CH" dirty="0"/>
              <a:t>Mehrheit bevorzugt religiöse Interventionen ausserhalb PT</a:t>
            </a:r>
          </a:p>
          <a:p>
            <a:pPr lvl="1"/>
            <a:r>
              <a:rPr lang="de-CH" dirty="0"/>
              <a:t>Angemessen z.B.: Schriftbezug, Vergebung thematisieren</a:t>
            </a:r>
          </a:p>
        </p:txBody>
      </p:sp>
    </p:spTree>
    <p:extLst>
      <p:ext uri="{BB962C8B-B14F-4D97-AF65-F5344CB8AC3E}">
        <p14:creationId xmlns:p14="http://schemas.microsoft.com/office/powerpoint/2010/main" val="223841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Diskussionspunkte</a:t>
            </a:r>
          </a:p>
        </p:txBody>
      </p:sp>
      <p:sp>
        <p:nvSpPr>
          <p:cNvPr id="3" name="Inhaltsplatzhalter 2"/>
          <p:cNvSpPr>
            <a:spLocks noGrp="1"/>
          </p:cNvSpPr>
          <p:nvPr>
            <p:ph idx="1"/>
          </p:nvPr>
        </p:nvSpPr>
        <p:spPr/>
        <p:txBody>
          <a:bodyPr>
            <a:normAutofit fontScale="92500" lnSpcReduction="20000"/>
          </a:bodyPr>
          <a:lstStyle/>
          <a:p>
            <a:r>
              <a:rPr lang="de-CH" dirty="0"/>
              <a:t>Viele Patienten sind offen für R/S Themen</a:t>
            </a:r>
          </a:p>
          <a:p>
            <a:r>
              <a:rPr lang="de-CH" dirty="0"/>
              <a:t>Offenheit signalisieren, R/S einzubeziehen</a:t>
            </a:r>
          </a:p>
          <a:p>
            <a:r>
              <a:rPr lang="de-CH" dirty="0"/>
              <a:t>Hochreligiöse Patienten sind eine spezielle Gruppe (Angst vor </a:t>
            </a:r>
            <a:r>
              <a:rPr lang="de-CH" dirty="0" err="1"/>
              <a:t>Pathologisierung</a:t>
            </a:r>
            <a:r>
              <a:rPr lang="de-CH" dirty="0"/>
              <a:t>, verlangen Einbezug «ihrer» R/S)</a:t>
            </a:r>
          </a:p>
          <a:p>
            <a:r>
              <a:rPr lang="de-CH" dirty="0"/>
              <a:t>Wesentlich: routinemässig spezifische Glaubensüberzeugungen, Erwartungen und Bedürfnisse erfragen / erfassen (z.B. SPIR)</a:t>
            </a:r>
          </a:p>
          <a:p>
            <a:r>
              <a:rPr lang="de-CH" dirty="0"/>
              <a:t>CAVE: Was für den einen «spirituell» ist, ist von andern nicht erwünscht (Beispiele diskutieren!)</a:t>
            </a:r>
          </a:p>
          <a:p>
            <a:r>
              <a:rPr lang="de-CH" dirty="0"/>
              <a:t>Immer Einwilligung einholen, bevor eine R/S Intervention angeboten wird (</a:t>
            </a:r>
            <a:r>
              <a:rPr lang="de-CH" dirty="0" err="1"/>
              <a:t>informed</a:t>
            </a:r>
            <a:r>
              <a:rPr lang="de-CH" dirty="0"/>
              <a:t> </a:t>
            </a:r>
            <a:r>
              <a:rPr lang="de-CH" dirty="0" err="1"/>
              <a:t>consent</a:t>
            </a:r>
            <a:r>
              <a:rPr lang="de-CH" dirty="0"/>
              <a:t>)</a:t>
            </a:r>
          </a:p>
          <a:p>
            <a:r>
              <a:rPr lang="de-CH" dirty="0"/>
              <a:t>Man muss nicht Experte in allen Religionen sein, aber Grundkenntnisse sind hilfreich.</a:t>
            </a:r>
          </a:p>
        </p:txBody>
      </p:sp>
      <p:grpSp>
        <p:nvGrpSpPr>
          <p:cNvPr id="4" name="Gruppieren 3"/>
          <p:cNvGrpSpPr/>
          <p:nvPr/>
        </p:nvGrpSpPr>
        <p:grpSpPr>
          <a:xfrm>
            <a:off x="7321701" y="104466"/>
            <a:ext cx="2977978" cy="1807194"/>
            <a:chOff x="7306953" y="1343780"/>
            <a:chExt cx="2977978" cy="1807194"/>
          </a:xfrm>
        </p:grpSpPr>
        <p:sp>
          <p:nvSpPr>
            <p:cNvPr id="5" name="Stern mit 32 Zacken 7"/>
            <p:cNvSpPr/>
            <p:nvPr/>
          </p:nvSpPr>
          <p:spPr>
            <a:xfrm rot="916617">
              <a:off x="7306953" y="1343780"/>
              <a:ext cx="2977978" cy="1807194"/>
            </a:xfrm>
            <a:prstGeom prst="star32">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extfeld 5"/>
            <p:cNvSpPr txBox="1"/>
            <p:nvPr/>
          </p:nvSpPr>
          <p:spPr>
            <a:xfrm rot="1118130">
              <a:off x="7600803" y="2003968"/>
              <a:ext cx="2397211" cy="461665"/>
            </a:xfrm>
            <a:prstGeom prst="rect">
              <a:avLst/>
            </a:prstGeom>
            <a:noFill/>
          </p:spPr>
          <p:txBody>
            <a:bodyPr wrap="square" rtlCol="0">
              <a:spAutoFit/>
            </a:bodyPr>
            <a:lstStyle/>
            <a:p>
              <a:pPr algn="ctr"/>
              <a:r>
                <a:rPr lang="de-CH" sz="2400" b="1" spc="300" dirty="0">
                  <a:solidFill>
                    <a:schemeClr val="bg1"/>
                  </a:solidFill>
                </a:rPr>
                <a:t>DISKUSSION</a:t>
              </a:r>
            </a:p>
          </p:txBody>
        </p:sp>
      </p:grpSp>
    </p:spTree>
    <p:extLst>
      <p:ext uri="{BB962C8B-B14F-4D97-AF65-F5344CB8AC3E}">
        <p14:creationId xmlns:p14="http://schemas.microsoft.com/office/powerpoint/2010/main" val="131048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 über die Therapieschulen</a:t>
            </a:r>
          </a:p>
        </p:txBody>
      </p:sp>
      <p:sp>
        <p:nvSpPr>
          <p:cNvPr id="3" name="Inhaltsplatzhalter 2"/>
          <p:cNvSpPr>
            <a:spLocks noGrp="1"/>
          </p:cNvSpPr>
          <p:nvPr>
            <p:ph idx="1"/>
          </p:nvPr>
        </p:nvSpPr>
        <p:spPr>
          <a:xfrm>
            <a:off x="5663381" y="1648843"/>
            <a:ext cx="4458519" cy="4528120"/>
          </a:xfrm>
        </p:spPr>
        <p:txBody>
          <a:bodyPr/>
          <a:lstStyle/>
          <a:p>
            <a:r>
              <a:rPr lang="de-CH" dirty="0"/>
              <a:t>Jürgen </a:t>
            </a:r>
            <a:r>
              <a:rPr lang="de-CH" dirty="0" err="1"/>
              <a:t>Kriz</a:t>
            </a:r>
            <a:r>
              <a:rPr lang="de-CH" dirty="0"/>
              <a:t> (2014).Grundkonzepte der Psychotherapie. Weinheim Beltz (7.Auflage).</a:t>
            </a:r>
          </a:p>
        </p:txBody>
      </p:sp>
      <p:pic>
        <p:nvPicPr>
          <p:cNvPr id="1028" name="Picture 4" descr="https://images-na.ssl-images-amazon.com/images/I/51iao78as1L._SX387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0951851">
            <a:off x="1227267" y="1503179"/>
            <a:ext cx="3258281" cy="4179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de-CH" sz="4400" dirty="0"/>
              <a:t>Wie lässt sich R/S in die therapeutische Arbeit integrieren?</a:t>
            </a:r>
          </a:p>
        </p:txBody>
      </p:sp>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3678090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Was sind R/S-Interventionen?</a:t>
            </a:r>
          </a:p>
        </p:txBody>
      </p:sp>
      <p:sp>
        <p:nvSpPr>
          <p:cNvPr id="5" name="Inhaltsplatzhalter 4"/>
          <p:cNvSpPr>
            <a:spLocks noGrp="1"/>
          </p:cNvSpPr>
          <p:nvPr>
            <p:ph idx="1"/>
          </p:nvPr>
        </p:nvSpPr>
        <p:spPr>
          <a:xfrm>
            <a:off x="717710" y="1648843"/>
            <a:ext cx="7172678" cy="3513092"/>
          </a:xfrm>
        </p:spPr>
        <p:txBody>
          <a:bodyPr>
            <a:normAutofit fontScale="92500" lnSpcReduction="20000"/>
          </a:bodyPr>
          <a:lstStyle/>
          <a:p>
            <a:pPr marL="514350" indent="-514350">
              <a:buFont typeface="+mj-lt"/>
              <a:buAutoNum type="arabicParenR"/>
            </a:pPr>
            <a:r>
              <a:rPr lang="de-CH" dirty="0"/>
              <a:t>Sensitivität und Respekt für R/S</a:t>
            </a:r>
          </a:p>
          <a:p>
            <a:pPr marL="514350" indent="-514350">
              <a:buFont typeface="+mj-lt"/>
              <a:buAutoNum type="arabicParenR"/>
            </a:pPr>
            <a:r>
              <a:rPr lang="de-CH" dirty="0"/>
              <a:t>Psychotherapeutische Techniken, die durch den Einbezug von explizit religiösen Inhalten modifiziert werden</a:t>
            </a:r>
          </a:p>
          <a:p>
            <a:pPr marL="514350" indent="-514350">
              <a:buFont typeface="+mj-lt"/>
              <a:buAutoNum type="arabicParenR"/>
            </a:pPr>
            <a:r>
              <a:rPr lang="de-CH" dirty="0"/>
              <a:t>Psychotherapeutische Interventionen, </a:t>
            </a:r>
            <a:br>
              <a:rPr lang="de-CH" dirty="0"/>
            </a:br>
            <a:r>
              <a:rPr lang="de-CH" dirty="0"/>
              <a:t>die direkt religiöse Handlungen </a:t>
            </a:r>
            <a:br>
              <a:rPr lang="de-CH" dirty="0"/>
            </a:br>
            <a:r>
              <a:rPr lang="de-CH" dirty="0"/>
              <a:t>einbeziehen</a:t>
            </a:r>
          </a:p>
          <a:p>
            <a:pPr marL="514350" indent="-514350">
              <a:buFont typeface="+mj-lt"/>
              <a:buAutoNum type="arabicParenR"/>
            </a:pPr>
            <a:r>
              <a:rPr lang="de-CH" dirty="0"/>
              <a:t>R/S mit der Tendenz, </a:t>
            </a:r>
            <a:br>
              <a:rPr lang="de-CH" dirty="0"/>
            </a:br>
            <a:r>
              <a:rPr lang="de-CH" dirty="0"/>
              <a:t>Basis-Psychotherapie </a:t>
            </a:r>
            <a:br>
              <a:rPr lang="de-CH" dirty="0"/>
            </a:br>
            <a:r>
              <a:rPr lang="de-CH" dirty="0"/>
              <a:t>zu werden</a:t>
            </a:r>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19424">
            <a:off x="8279655" y="3520574"/>
            <a:ext cx="1911480" cy="2803504"/>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4326778" y="6113234"/>
            <a:ext cx="4315522" cy="646331"/>
          </a:xfrm>
          <a:prstGeom prst="rect">
            <a:avLst/>
          </a:prstGeom>
          <a:noFill/>
        </p:spPr>
        <p:txBody>
          <a:bodyPr wrap="square" rtlCol="0">
            <a:spAutoFit/>
          </a:bodyPr>
          <a:lstStyle/>
          <a:p>
            <a:r>
              <a:rPr lang="de-CH" sz="1200" dirty="0" err="1"/>
              <a:t>Pargament</a:t>
            </a:r>
            <a:r>
              <a:rPr lang="de-CH" sz="1200" dirty="0"/>
              <a:t>: </a:t>
            </a:r>
            <a:r>
              <a:rPr lang="de-CH" sz="1200" dirty="0" err="1"/>
              <a:t>Spiritually</a:t>
            </a:r>
            <a:r>
              <a:rPr lang="de-CH" sz="1200" dirty="0"/>
              <a:t> Integrated </a:t>
            </a:r>
            <a:r>
              <a:rPr lang="de-CH" sz="1200" dirty="0" err="1"/>
              <a:t>Psychotherapy</a:t>
            </a:r>
            <a:r>
              <a:rPr lang="de-CH" sz="1200" dirty="0"/>
              <a:t>. New York 2007</a:t>
            </a:r>
          </a:p>
          <a:p>
            <a:r>
              <a:rPr lang="de-CH" sz="1200" dirty="0" err="1"/>
              <a:t>Aten</a:t>
            </a:r>
            <a:r>
              <a:rPr lang="de-CH" sz="1200" dirty="0"/>
              <a:t>, </a:t>
            </a:r>
            <a:r>
              <a:rPr lang="de-CH" sz="1200" dirty="0" err="1"/>
              <a:t>McMinn</a:t>
            </a:r>
            <a:r>
              <a:rPr lang="de-CH" sz="1200" dirty="0"/>
              <a:t>, </a:t>
            </a:r>
            <a:r>
              <a:rPr lang="de-CH" sz="1200" dirty="0" err="1"/>
              <a:t>worthington</a:t>
            </a:r>
            <a:r>
              <a:rPr lang="de-CH" sz="1200" dirty="0"/>
              <a:t>: </a:t>
            </a:r>
            <a:r>
              <a:rPr lang="de-CH" sz="1200" dirty="0" err="1"/>
              <a:t>Spiritually</a:t>
            </a:r>
            <a:r>
              <a:rPr lang="de-CH" sz="1200" dirty="0"/>
              <a:t> </a:t>
            </a:r>
            <a:r>
              <a:rPr lang="de-CH" sz="1200" dirty="0" err="1"/>
              <a:t>Oriented</a:t>
            </a:r>
            <a:r>
              <a:rPr lang="de-CH" sz="1200" dirty="0"/>
              <a:t> </a:t>
            </a:r>
            <a:r>
              <a:rPr lang="de-CH" sz="1200" dirty="0" err="1"/>
              <a:t>Interventions</a:t>
            </a:r>
            <a:r>
              <a:rPr lang="de-CH" sz="1200" dirty="0"/>
              <a:t> </a:t>
            </a:r>
            <a:r>
              <a:rPr lang="de-CH" sz="1200" dirty="0" err="1"/>
              <a:t>for</a:t>
            </a:r>
            <a:r>
              <a:rPr lang="de-CH" sz="1200" dirty="0"/>
              <a:t> </a:t>
            </a:r>
            <a:r>
              <a:rPr lang="de-CH" sz="1200" dirty="0" err="1"/>
              <a:t>Counseling</a:t>
            </a:r>
            <a:r>
              <a:rPr lang="de-CH" sz="1200" dirty="0"/>
              <a:t> </a:t>
            </a:r>
            <a:r>
              <a:rPr lang="de-CH" sz="1200" dirty="0" err="1"/>
              <a:t>and</a:t>
            </a:r>
            <a:r>
              <a:rPr lang="de-CH" sz="1200" dirty="0"/>
              <a:t> </a:t>
            </a:r>
            <a:r>
              <a:rPr lang="de-CH" sz="1200" dirty="0" err="1"/>
              <a:t>Psychotherapy</a:t>
            </a:r>
            <a:r>
              <a:rPr lang="de-CH" sz="1200" dirty="0"/>
              <a:t>. Washington 2011</a:t>
            </a:r>
          </a:p>
        </p:txBody>
      </p:sp>
      <p:pic>
        <p:nvPicPr>
          <p:cNvPr id="1026" name="Picture 2" descr="https://images-na.ssl-images-amazon.com/images/I/51ozkMvZBZL._SX348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120377">
            <a:off x="6590993" y="3238875"/>
            <a:ext cx="1874581" cy="2672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8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1) Sensitivität für R/S</a:t>
            </a:r>
          </a:p>
        </p:txBody>
      </p:sp>
      <p:sp>
        <p:nvSpPr>
          <p:cNvPr id="5" name="Inhaltsplatzhalter 4"/>
          <p:cNvSpPr>
            <a:spLocks noGrp="1"/>
          </p:cNvSpPr>
          <p:nvPr>
            <p:ph idx="1"/>
          </p:nvPr>
        </p:nvSpPr>
        <p:spPr>
          <a:xfrm>
            <a:off x="717709" y="1648843"/>
            <a:ext cx="7438149" cy="4528120"/>
          </a:xfrm>
        </p:spPr>
        <p:txBody>
          <a:bodyPr>
            <a:normAutofit/>
          </a:bodyPr>
          <a:lstStyle/>
          <a:p>
            <a:r>
              <a:rPr lang="de-CH" sz="2400" dirty="0"/>
              <a:t>Feinfühlige Exploration von R/S (auf feine Signale achten! – Benutzung religiöser Redewendungen)</a:t>
            </a:r>
          </a:p>
          <a:p>
            <a:r>
              <a:rPr lang="de-CH" sz="2400" dirty="0"/>
              <a:t>Sich spezifische Aspekte der Glaubensüberzeugung erklären lassen</a:t>
            </a:r>
          </a:p>
          <a:p>
            <a:r>
              <a:rPr lang="de-CH" sz="2400" dirty="0"/>
              <a:t>Sich erkundigen, wie bestimmte hilfreiche Konzepte, Ressourcen, Konflikte in den Glaubensüberzeugungen enthalten sind</a:t>
            </a:r>
          </a:p>
          <a:p>
            <a:r>
              <a:rPr lang="de-CH" sz="2400" dirty="0"/>
              <a:t>Offenheit und Respekt signalisieren für spirituelle </a:t>
            </a:r>
            <a:br>
              <a:rPr lang="de-CH" sz="2400" dirty="0"/>
            </a:br>
            <a:r>
              <a:rPr lang="de-CH" sz="2400" dirty="0"/>
              <a:t>Impulse, die der Patient von sich aus äussert</a:t>
            </a:r>
          </a:p>
          <a:p>
            <a:r>
              <a:rPr lang="de-CH" sz="2400" dirty="0"/>
              <a:t>Evtl. Seelsorger / Pastor / Priester / Imam beiziehen.</a:t>
            </a:r>
          </a:p>
        </p:txBody>
      </p:sp>
      <p:sp>
        <p:nvSpPr>
          <p:cNvPr id="6" name="Textfeld 5"/>
          <p:cNvSpPr txBox="1"/>
          <p:nvPr/>
        </p:nvSpPr>
        <p:spPr>
          <a:xfrm>
            <a:off x="4429193" y="6232417"/>
            <a:ext cx="4315522" cy="276999"/>
          </a:xfrm>
          <a:prstGeom prst="rect">
            <a:avLst/>
          </a:prstGeom>
          <a:noFill/>
        </p:spPr>
        <p:txBody>
          <a:bodyPr wrap="square" rtlCol="0">
            <a:spAutoFit/>
          </a:bodyPr>
          <a:lstStyle/>
          <a:p>
            <a:r>
              <a:rPr lang="de-CH" sz="1200" dirty="0"/>
              <a:t>Vgl. Griffiths: Religion hilft, Religion schadet. Darmstadt 2010</a:t>
            </a:r>
          </a:p>
        </p:txBody>
      </p:sp>
      <p:pic>
        <p:nvPicPr>
          <p:cNvPr id="7" name="Picture 2" descr="http://ecx.images-amazon.com/images/I/41EhjuplHlL._.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710234">
            <a:off x="8195812" y="3392331"/>
            <a:ext cx="1971984" cy="2960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5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2) Modifikation mit explizit religiösen Inhalten </a:t>
            </a:r>
          </a:p>
        </p:txBody>
      </p:sp>
      <p:sp>
        <p:nvSpPr>
          <p:cNvPr id="3" name="Inhaltsplatzhalter 2"/>
          <p:cNvSpPr>
            <a:spLocks noGrp="1"/>
          </p:cNvSpPr>
          <p:nvPr>
            <p:ph idx="1"/>
          </p:nvPr>
        </p:nvSpPr>
        <p:spPr>
          <a:xfrm>
            <a:off x="717709" y="1648843"/>
            <a:ext cx="6980949" cy="4528120"/>
          </a:xfrm>
        </p:spPr>
        <p:txBody>
          <a:bodyPr>
            <a:normAutofit/>
          </a:bodyPr>
          <a:lstStyle/>
          <a:p>
            <a:r>
              <a:rPr lang="de-CH" sz="2400" dirty="0"/>
              <a:t>Vor allem Verfahren aus dem Spektrum der kognitiven VT</a:t>
            </a:r>
          </a:p>
          <a:p>
            <a:r>
              <a:rPr lang="de-CH" sz="2400" dirty="0"/>
              <a:t>Manualisierte Verfahren für Depressive, Substanzabhängige, Missbrauchsopfer, Essstörungen</a:t>
            </a:r>
          </a:p>
          <a:p>
            <a:r>
              <a:rPr lang="de-CH" sz="2400" dirty="0"/>
              <a:t>Achtsamkeitsbasierte Therapie (MBSR / MBCT)</a:t>
            </a:r>
          </a:p>
          <a:p>
            <a:r>
              <a:rPr lang="de-CH" sz="2400" dirty="0"/>
              <a:t>Können auch von Therapeuten gut </a:t>
            </a:r>
            <a:br>
              <a:rPr lang="de-CH" sz="2400" dirty="0"/>
            </a:br>
            <a:r>
              <a:rPr lang="de-CH" sz="2400" dirty="0"/>
              <a:t>angewendet werden, die </a:t>
            </a:r>
            <a:br>
              <a:rPr lang="de-CH" sz="2400" dirty="0"/>
            </a:br>
            <a:r>
              <a:rPr lang="de-CH" sz="2400" dirty="0"/>
              <a:t>nicht selbst religiös sind.</a:t>
            </a:r>
          </a:p>
          <a:p>
            <a:endParaRPr lang="de-CH" sz="2400" dirty="0"/>
          </a:p>
          <a:p>
            <a:endParaRPr lang="de-CH" sz="2400" dirty="0"/>
          </a:p>
        </p:txBody>
      </p:sp>
      <p:pic>
        <p:nvPicPr>
          <p:cNvPr id="2052" name="Picture 4" descr="https://images-na.ssl-images-amazon.com/images/I/51pUT3B7p3L._SY491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72115">
            <a:off x="7646424" y="4060279"/>
            <a:ext cx="2882337" cy="2841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images-na.ssl-images-amazon.com/images/I/51dxgaO42UL._SX347_BO1,204,203,200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48877">
            <a:off x="6286041" y="3879930"/>
            <a:ext cx="1945776" cy="2782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5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3) </a:t>
            </a:r>
            <a:r>
              <a:rPr lang="de-CH" dirty="0" err="1"/>
              <a:t>Psychoth</a:t>
            </a:r>
            <a:r>
              <a:rPr lang="de-CH" dirty="0"/>
              <a:t>. Interventionen mit </a:t>
            </a:r>
            <a:r>
              <a:rPr lang="de-CH" dirty="0" err="1"/>
              <a:t>relig</a:t>
            </a:r>
            <a:r>
              <a:rPr lang="de-CH" dirty="0"/>
              <a:t>. Praktiken</a:t>
            </a:r>
          </a:p>
        </p:txBody>
      </p:sp>
      <p:sp>
        <p:nvSpPr>
          <p:cNvPr id="3" name="Inhaltsplatzhalter 2"/>
          <p:cNvSpPr>
            <a:spLocks noGrp="1"/>
          </p:cNvSpPr>
          <p:nvPr>
            <p:ph idx="1"/>
          </p:nvPr>
        </p:nvSpPr>
        <p:spPr>
          <a:xfrm>
            <a:off x="717709" y="1648843"/>
            <a:ext cx="6980949" cy="4528120"/>
          </a:xfrm>
        </p:spPr>
        <p:txBody>
          <a:bodyPr>
            <a:normAutofit/>
          </a:bodyPr>
          <a:lstStyle/>
          <a:p>
            <a:r>
              <a:rPr lang="de-CH" dirty="0"/>
              <a:t>Gebet</a:t>
            </a:r>
          </a:p>
          <a:p>
            <a:r>
              <a:rPr lang="de-CH" dirty="0"/>
              <a:t>Segnung, Handauflegung</a:t>
            </a:r>
          </a:p>
          <a:p>
            <a:r>
              <a:rPr lang="de-CH" dirty="0"/>
              <a:t>Vergebung</a:t>
            </a:r>
          </a:p>
          <a:p>
            <a:r>
              <a:rPr lang="de-CH" dirty="0"/>
              <a:t>Dankbarkeit</a:t>
            </a:r>
          </a:p>
          <a:p>
            <a:r>
              <a:rPr lang="de-CH" dirty="0"/>
              <a:t>Meditation</a:t>
            </a:r>
          </a:p>
          <a:p>
            <a:r>
              <a:rPr lang="de-CH" dirty="0"/>
              <a:t>Lesen religiöser Texte</a:t>
            </a:r>
          </a:p>
          <a:p>
            <a:r>
              <a:rPr lang="de-CH" dirty="0"/>
              <a:t>Schutzmittel gegen das Böse</a:t>
            </a:r>
          </a:p>
          <a:p>
            <a:r>
              <a:rPr lang="de-CH" dirty="0"/>
              <a:t>Rituale (spez. in esoterischem Kontext)</a:t>
            </a:r>
          </a:p>
          <a:p>
            <a:endParaRPr lang="de-CH" dirty="0"/>
          </a:p>
          <a:p>
            <a:endParaRPr lang="de-CH" dirty="0"/>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19424">
            <a:off x="8323900" y="2888612"/>
            <a:ext cx="1911480" cy="2803504"/>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4326778" y="6113234"/>
            <a:ext cx="4315522" cy="646331"/>
          </a:xfrm>
          <a:prstGeom prst="rect">
            <a:avLst/>
          </a:prstGeom>
          <a:noFill/>
        </p:spPr>
        <p:txBody>
          <a:bodyPr wrap="square" rtlCol="0">
            <a:spAutoFit/>
          </a:bodyPr>
          <a:lstStyle/>
          <a:p>
            <a:r>
              <a:rPr lang="de-CH" sz="1200" dirty="0" err="1"/>
              <a:t>Pargament</a:t>
            </a:r>
            <a:r>
              <a:rPr lang="de-CH" sz="1200" dirty="0"/>
              <a:t>: </a:t>
            </a:r>
            <a:r>
              <a:rPr lang="de-CH" sz="1200" dirty="0" err="1"/>
              <a:t>Spiritually</a:t>
            </a:r>
            <a:r>
              <a:rPr lang="de-CH" sz="1200" dirty="0"/>
              <a:t> Integrated </a:t>
            </a:r>
            <a:r>
              <a:rPr lang="de-CH" sz="1200" dirty="0" err="1"/>
              <a:t>Psychotherapy</a:t>
            </a:r>
            <a:r>
              <a:rPr lang="de-CH" sz="1200" dirty="0"/>
              <a:t>. New York 2007</a:t>
            </a:r>
          </a:p>
          <a:p>
            <a:r>
              <a:rPr lang="de-CH" sz="1200" dirty="0" err="1"/>
              <a:t>Aten</a:t>
            </a:r>
            <a:r>
              <a:rPr lang="de-CH" sz="1200" dirty="0"/>
              <a:t>, </a:t>
            </a:r>
            <a:r>
              <a:rPr lang="de-CH" sz="1200" dirty="0" err="1"/>
              <a:t>McMinn</a:t>
            </a:r>
            <a:r>
              <a:rPr lang="de-CH" sz="1200" dirty="0"/>
              <a:t>, </a:t>
            </a:r>
            <a:r>
              <a:rPr lang="de-CH" sz="1200" dirty="0" err="1"/>
              <a:t>worthington</a:t>
            </a:r>
            <a:r>
              <a:rPr lang="de-CH" sz="1200" dirty="0"/>
              <a:t>: </a:t>
            </a:r>
            <a:r>
              <a:rPr lang="de-CH" sz="1200" dirty="0" err="1"/>
              <a:t>Spiritually</a:t>
            </a:r>
            <a:r>
              <a:rPr lang="de-CH" sz="1200" dirty="0"/>
              <a:t> </a:t>
            </a:r>
            <a:r>
              <a:rPr lang="de-CH" sz="1200" dirty="0" err="1"/>
              <a:t>Oriented</a:t>
            </a:r>
            <a:r>
              <a:rPr lang="de-CH" sz="1200" dirty="0"/>
              <a:t> </a:t>
            </a:r>
            <a:r>
              <a:rPr lang="de-CH" sz="1200" dirty="0" err="1"/>
              <a:t>Interventions</a:t>
            </a:r>
            <a:r>
              <a:rPr lang="de-CH" sz="1200" dirty="0"/>
              <a:t> </a:t>
            </a:r>
            <a:r>
              <a:rPr lang="de-CH" sz="1200" dirty="0" err="1"/>
              <a:t>for</a:t>
            </a:r>
            <a:r>
              <a:rPr lang="de-CH" sz="1200" dirty="0"/>
              <a:t> </a:t>
            </a:r>
            <a:r>
              <a:rPr lang="de-CH" sz="1200" dirty="0" err="1"/>
              <a:t>Counseling</a:t>
            </a:r>
            <a:r>
              <a:rPr lang="de-CH" sz="1200" dirty="0"/>
              <a:t> </a:t>
            </a:r>
            <a:r>
              <a:rPr lang="de-CH" sz="1200" dirty="0" err="1"/>
              <a:t>and</a:t>
            </a:r>
            <a:r>
              <a:rPr lang="de-CH" sz="1200" dirty="0"/>
              <a:t> </a:t>
            </a:r>
            <a:r>
              <a:rPr lang="de-CH" sz="1200" dirty="0" err="1"/>
              <a:t>Psychotherapy</a:t>
            </a:r>
            <a:r>
              <a:rPr lang="de-CH" sz="1200" dirty="0"/>
              <a:t>. Washington 2011</a:t>
            </a:r>
          </a:p>
        </p:txBody>
      </p:sp>
      <p:pic>
        <p:nvPicPr>
          <p:cNvPr id="8" name="Picture 2" descr="https://images-na.ssl-images-amazon.com/images/I/51ozkMvZBZL._SX348_BO1,204,203,200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20377">
            <a:off x="6446901" y="1737318"/>
            <a:ext cx="1874581" cy="2672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6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ebrauchtes Buch – Schnebel, Beata – Homöopathie und Transpersonale Psychotherapie - Ein integratives Behandlungsmode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62332">
            <a:off x="8327405" y="3188527"/>
            <a:ext cx="1918644" cy="274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e-CH" dirty="0"/>
              <a:t>4) Spirituell gefärbte Therapien</a:t>
            </a:r>
          </a:p>
        </p:txBody>
      </p:sp>
      <p:sp>
        <p:nvSpPr>
          <p:cNvPr id="3" name="Inhaltsplatzhalter 2"/>
          <p:cNvSpPr>
            <a:spLocks noGrp="1"/>
          </p:cNvSpPr>
          <p:nvPr>
            <p:ph idx="1"/>
          </p:nvPr>
        </p:nvSpPr>
        <p:spPr>
          <a:xfrm>
            <a:off x="717709" y="1648843"/>
            <a:ext cx="7098936" cy="4528120"/>
          </a:xfrm>
        </p:spPr>
        <p:txBody>
          <a:bodyPr>
            <a:normAutofit/>
          </a:bodyPr>
          <a:lstStyle/>
          <a:p>
            <a:r>
              <a:rPr lang="de-CH" sz="2400" dirty="0"/>
              <a:t>Manche religiös-spirituelle Schulen haben die Tendenz, sich als Basis-Psychotherapie zu verstehen</a:t>
            </a:r>
          </a:p>
          <a:p>
            <a:r>
              <a:rPr lang="de-CH" sz="2400" dirty="0"/>
              <a:t>Spirituelle Wirkfaktoren werden als primär angesehen</a:t>
            </a:r>
          </a:p>
          <a:p>
            <a:r>
              <a:rPr lang="de-CH" sz="2400" dirty="0"/>
              <a:t>Etablierte Psychotherapie nur noch komplementär</a:t>
            </a:r>
          </a:p>
          <a:p>
            <a:r>
              <a:rPr lang="de-CH" sz="2400" dirty="0"/>
              <a:t>Beispiele:</a:t>
            </a:r>
          </a:p>
          <a:p>
            <a:pPr lvl="1"/>
            <a:r>
              <a:rPr lang="de-CH" sz="2000" dirty="0"/>
              <a:t>Transpersonale Psychotherapie</a:t>
            </a:r>
          </a:p>
          <a:p>
            <a:pPr lvl="1"/>
            <a:r>
              <a:rPr lang="de-CH" sz="2000" dirty="0"/>
              <a:t>Christliche Psychologie als eigenständiges</a:t>
            </a:r>
            <a:br>
              <a:rPr lang="de-CH" sz="2000" dirty="0"/>
            </a:br>
            <a:r>
              <a:rPr lang="de-CH" sz="2000" dirty="0"/>
              <a:t>Paradigma (IGNIS)</a:t>
            </a:r>
          </a:p>
          <a:p>
            <a:r>
              <a:rPr lang="de-CH" sz="2400" dirty="0"/>
              <a:t>Bisher kaum empirische Studien zur </a:t>
            </a:r>
            <a:br>
              <a:rPr lang="de-CH" sz="2400" dirty="0"/>
            </a:br>
            <a:r>
              <a:rPr lang="de-CH" sz="2400" dirty="0"/>
              <a:t>Wirksamkeit </a:t>
            </a:r>
          </a:p>
          <a:p>
            <a:endParaRPr lang="de-CH" sz="2400" dirty="0"/>
          </a:p>
        </p:txBody>
      </p:sp>
      <p:pic>
        <p:nvPicPr>
          <p:cNvPr id="3074" name="Picture 2" descr="Bildergebnis für ignis christliche psychotherapi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06703" y="5676900"/>
            <a:ext cx="2743200" cy="1000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421329" y="2684206"/>
            <a:ext cx="2035314" cy="366410"/>
          </a:xfrm>
          <a:prstGeom prst="rect">
            <a:avLst/>
          </a:prstGeom>
          <a:noFill/>
        </p:spPr>
        <p:txBody>
          <a:bodyPr wrap="square" rtlCol="0">
            <a:spAutoFit/>
          </a:bodyPr>
          <a:lstStyle/>
          <a:p>
            <a:r>
              <a:rPr lang="de-CH" spc="300" dirty="0"/>
              <a:t>BEISPIELE</a:t>
            </a:r>
          </a:p>
        </p:txBody>
      </p:sp>
      <p:pic>
        <p:nvPicPr>
          <p:cNvPr id="3080" name="Picture 8" descr="dummy.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916940">
            <a:off x="7293064" y="4323722"/>
            <a:ext cx="1393781" cy="203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1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effizient sind R/S Interventionen?</a:t>
            </a:r>
          </a:p>
        </p:txBody>
      </p:sp>
      <p:sp>
        <p:nvSpPr>
          <p:cNvPr id="3" name="Inhaltsplatzhalter 2"/>
          <p:cNvSpPr>
            <a:spLocks noGrp="1"/>
          </p:cNvSpPr>
          <p:nvPr>
            <p:ph idx="1"/>
          </p:nvPr>
        </p:nvSpPr>
        <p:spPr/>
        <p:txBody>
          <a:bodyPr/>
          <a:lstStyle/>
          <a:p>
            <a:pPr marL="0" indent="0">
              <a:buNone/>
            </a:pPr>
            <a:r>
              <a:rPr lang="de-CH" dirty="0"/>
              <a:t>Metaanalyse durch Smith et al (2007) n = 1845</a:t>
            </a:r>
          </a:p>
          <a:p>
            <a:pPr marL="722313" indent="-722313">
              <a:buNone/>
            </a:pPr>
            <a:r>
              <a:rPr lang="de-CH" dirty="0">
                <a:solidFill>
                  <a:schemeClr val="accent1">
                    <a:lumMod val="75000"/>
                  </a:schemeClr>
                </a:solidFill>
              </a:rPr>
              <a:t>+:</a:t>
            </a:r>
            <a:r>
              <a:rPr lang="de-CH" dirty="0"/>
              <a:t>	Explizites Vermitteln von spirituellen Konzepten und Anpassung an Patientensituation</a:t>
            </a:r>
          </a:p>
          <a:p>
            <a:pPr marL="722313" indent="-722313">
              <a:buNone/>
            </a:pPr>
            <a:r>
              <a:rPr lang="de-CH" dirty="0">
                <a:solidFill>
                  <a:schemeClr val="accent1">
                    <a:lumMod val="75000"/>
                  </a:schemeClr>
                </a:solidFill>
              </a:rPr>
              <a:t>– :</a:t>
            </a:r>
            <a:r>
              <a:rPr lang="de-CH" dirty="0"/>
              <a:t>	Anwendung religiöser Imaginationen und Meditation</a:t>
            </a:r>
          </a:p>
          <a:p>
            <a:pPr marL="722313" indent="-722313">
              <a:buNone/>
            </a:pPr>
            <a:r>
              <a:rPr lang="de-CH" dirty="0">
                <a:solidFill>
                  <a:schemeClr val="accent1">
                    <a:lumMod val="75000"/>
                  </a:schemeClr>
                </a:solidFill>
              </a:rPr>
              <a:t>=:</a:t>
            </a:r>
            <a:r>
              <a:rPr lang="de-CH" dirty="0"/>
              <a:t>	Patientengebet und Lesen religiöser Texte</a:t>
            </a:r>
          </a:p>
          <a:p>
            <a:pPr marL="722313" indent="-722313">
              <a:buNone/>
            </a:pPr>
            <a:r>
              <a:rPr lang="de-CH" dirty="0">
                <a:solidFill>
                  <a:schemeClr val="accent1">
                    <a:lumMod val="75000"/>
                  </a:schemeClr>
                </a:solidFill>
              </a:rPr>
              <a:t>+:</a:t>
            </a:r>
            <a:r>
              <a:rPr lang="de-CH" dirty="0"/>
              <a:t>	R/S-Interventionen sind effektiver als säkulare</a:t>
            </a:r>
          </a:p>
        </p:txBody>
      </p:sp>
    </p:spTree>
    <p:extLst>
      <p:ext uri="{BB962C8B-B14F-4D97-AF65-F5344CB8AC3E}">
        <p14:creationId xmlns:p14="http://schemas.microsoft.com/office/powerpoint/2010/main" val="289198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Ergebnisse einer jüdischen Studie</a:t>
            </a:r>
          </a:p>
        </p:txBody>
      </p:sp>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153" y="1694629"/>
            <a:ext cx="4758587" cy="3639371"/>
          </a:xfrm>
          <a:prstGeom prst="rect">
            <a:avLst/>
          </a:prstGeom>
        </p:spPr>
      </p:pic>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7999" y="1694630"/>
            <a:ext cx="4725676" cy="3639370"/>
          </a:xfrm>
          <a:prstGeom prst="rect">
            <a:avLst/>
          </a:prstGeom>
        </p:spPr>
      </p:pic>
      <p:sp>
        <p:nvSpPr>
          <p:cNvPr id="5" name="Textfeld 4"/>
          <p:cNvSpPr txBox="1"/>
          <p:nvPr/>
        </p:nvSpPr>
        <p:spPr>
          <a:xfrm>
            <a:off x="1371600" y="4279900"/>
            <a:ext cx="1308100" cy="369332"/>
          </a:xfrm>
          <a:prstGeom prst="rect">
            <a:avLst/>
          </a:prstGeom>
          <a:solidFill>
            <a:schemeClr val="accent1">
              <a:lumMod val="75000"/>
            </a:schemeClr>
          </a:solidFill>
        </p:spPr>
        <p:txBody>
          <a:bodyPr wrap="square" rtlCol="0">
            <a:spAutoFit/>
          </a:bodyPr>
          <a:lstStyle/>
          <a:p>
            <a:pPr algn="ctr"/>
            <a:r>
              <a:rPr lang="de-CH" dirty="0">
                <a:solidFill>
                  <a:schemeClr val="bg1"/>
                </a:solidFill>
              </a:rPr>
              <a:t>STRESS</a:t>
            </a:r>
          </a:p>
        </p:txBody>
      </p:sp>
      <p:sp>
        <p:nvSpPr>
          <p:cNvPr id="6" name="Textfeld 5"/>
          <p:cNvSpPr txBox="1"/>
          <p:nvPr/>
        </p:nvSpPr>
        <p:spPr>
          <a:xfrm>
            <a:off x="6362700" y="4279900"/>
            <a:ext cx="1308100" cy="369332"/>
          </a:xfrm>
          <a:prstGeom prst="rect">
            <a:avLst/>
          </a:prstGeom>
          <a:solidFill>
            <a:schemeClr val="accent2">
              <a:lumMod val="75000"/>
            </a:schemeClr>
          </a:solidFill>
        </p:spPr>
        <p:txBody>
          <a:bodyPr wrap="square" rtlCol="0">
            <a:spAutoFit/>
          </a:bodyPr>
          <a:lstStyle/>
          <a:p>
            <a:pPr algn="ctr"/>
            <a:r>
              <a:rPr lang="de-CH" dirty="0">
                <a:solidFill>
                  <a:schemeClr val="bg1"/>
                </a:solidFill>
              </a:rPr>
              <a:t>WORRY</a:t>
            </a:r>
          </a:p>
        </p:txBody>
      </p:sp>
      <p:sp>
        <p:nvSpPr>
          <p:cNvPr id="8" name="Freihandform: Form 7"/>
          <p:cNvSpPr/>
          <p:nvPr/>
        </p:nvSpPr>
        <p:spPr>
          <a:xfrm>
            <a:off x="6209579" y="2258663"/>
            <a:ext cx="3505657" cy="2269833"/>
          </a:xfrm>
          <a:custGeom>
            <a:avLst/>
            <a:gdLst>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87451"/>
              <a:gd name="connsiteY0" fmla="*/ 0 h 2757525"/>
              <a:gd name="connsiteX1" fmla="*/ 1803400 w 4287451"/>
              <a:gd name="connsiteY1" fmla="*/ 1752600 h 2757525"/>
              <a:gd name="connsiteX2" fmla="*/ 3606800 w 4287451"/>
              <a:gd name="connsiteY2" fmla="*/ 2235200 h 2757525"/>
              <a:gd name="connsiteX3" fmla="*/ 4254500 w 4287451"/>
              <a:gd name="connsiteY3" fmla="*/ 2755900 h 2757525"/>
              <a:gd name="connsiteX0" fmla="*/ 0 w 4273918"/>
              <a:gd name="connsiteY0" fmla="*/ 0 h 2757059"/>
              <a:gd name="connsiteX1" fmla="*/ 1803400 w 4273918"/>
              <a:gd name="connsiteY1" fmla="*/ 1752600 h 2757059"/>
              <a:gd name="connsiteX2" fmla="*/ 3606800 w 4273918"/>
              <a:gd name="connsiteY2" fmla="*/ 2235200 h 2757059"/>
              <a:gd name="connsiteX3" fmla="*/ 4254500 w 4273918"/>
              <a:gd name="connsiteY3" fmla="*/ 2755900 h 2757059"/>
              <a:gd name="connsiteX0" fmla="*/ 0 w 3763854"/>
              <a:gd name="connsiteY0" fmla="*/ 0 h 2278481"/>
              <a:gd name="connsiteX1" fmla="*/ 1803400 w 3763854"/>
              <a:gd name="connsiteY1" fmla="*/ 1752600 h 2278481"/>
              <a:gd name="connsiteX2" fmla="*/ 3606800 w 3763854"/>
              <a:gd name="connsiteY2" fmla="*/ 2235200 h 2278481"/>
              <a:gd name="connsiteX3" fmla="*/ 3568700 w 3763854"/>
              <a:gd name="connsiteY3" fmla="*/ 2235200 h 2278481"/>
              <a:gd name="connsiteX0" fmla="*/ 0 w 3769388"/>
              <a:gd name="connsiteY0" fmla="*/ 0 h 2337673"/>
              <a:gd name="connsiteX1" fmla="*/ 1727200 w 3769388"/>
              <a:gd name="connsiteY1" fmla="*/ 2324100 h 2337673"/>
              <a:gd name="connsiteX2" fmla="*/ 3606800 w 3769388"/>
              <a:gd name="connsiteY2" fmla="*/ 2235200 h 2337673"/>
              <a:gd name="connsiteX3" fmla="*/ 3568700 w 3769388"/>
              <a:gd name="connsiteY3" fmla="*/ 2235200 h 2337673"/>
              <a:gd name="connsiteX0" fmla="*/ 0 w 3770310"/>
              <a:gd name="connsiteY0" fmla="*/ 0 h 2302763"/>
              <a:gd name="connsiteX1" fmla="*/ 1714500 w 3770310"/>
              <a:gd name="connsiteY1" fmla="*/ 2286000 h 2302763"/>
              <a:gd name="connsiteX2" fmla="*/ 3606800 w 3770310"/>
              <a:gd name="connsiteY2" fmla="*/ 2235200 h 2302763"/>
              <a:gd name="connsiteX3" fmla="*/ 3568700 w 3770310"/>
              <a:gd name="connsiteY3" fmla="*/ 2235200 h 2302763"/>
              <a:gd name="connsiteX0" fmla="*/ 0 w 3763380"/>
              <a:gd name="connsiteY0" fmla="*/ 0 h 2269833"/>
              <a:gd name="connsiteX1" fmla="*/ 1809936 w 3763380"/>
              <a:gd name="connsiteY1" fmla="*/ 2247900 h 2269833"/>
              <a:gd name="connsiteX2" fmla="*/ 3606800 w 3763380"/>
              <a:gd name="connsiteY2" fmla="*/ 2235200 h 2269833"/>
              <a:gd name="connsiteX3" fmla="*/ 3568700 w 3763380"/>
              <a:gd name="connsiteY3" fmla="*/ 2235200 h 2269833"/>
            </a:gdLst>
            <a:ahLst/>
            <a:cxnLst>
              <a:cxn ang="0">
                <a:pos x="connsiteX0" y="connsiteY0"/>
              </a:cxn>
              <a:cxn ang="0">
                <a:pos x="connsiteX1" y="connsiteY1"/>
              </a:cxn>
              <a:cxn ang="0">
                <a:pos x="connsiteX2" y="connsiteY2"/>
              </a:cxn>
              <a:cxn ang="0">
                <a:pos x="connsiteX3" y="connsiteY3"/>
              </a:cxn>
            </a:cxnLst>
            <a:rect l="l" t="t" r="r" b="b"/>
            <a:pathLst>
              <a:path w="3763380" h="2269833">
                <a:moveTo>
                  <a:pt x="0" y="0"/>
                </a:moveTo>
                <a:cubicBezTo>
                  <a:pt x="601133" y="690033"/>
                  <a:pt x="1754903" y="2192867"/>
                  <a:pt x="1809936" y="2247900"/>
                </a:cubicBezTo>
                <a:cubicBezTo>
                  <a:pt x="1864969" y="2302933"/>
                  <a:pt x="3313673" y="2237317"/>
                  <a:pt x="3606800" y="2235200"/>
                </a:cubicBezTo>
                <a:cubicBezTo>
                  <a:pt x="3899927" y="2233083"/>
                  <a:pt x="3718983" y="2264833"/>
                  <a:pt x="3568700" y="22352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Freihandform: Form 10"/>
          <p:cNvSpPr/>
          <p:nvPr/>
        </p:nvSpPr>
        <p:spPr>
          <a:xfrm>
            <a:off x="1193080" y="2349501"/>
            <a:ext cx="3632920" cy="2211926"/>
          </a:xfrm>
          <a:custGeom>
            <a:avLst/>
            <a:gdLst>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3780332"/>
              <a:gd name="connsiteY0" fmla="*/ 0 h 2290777"/>
              <a:gd name="connsiteX1" fmla="*/ 1803400 w 3780332"/>
              <a:gd name="connsiteY1" fmla="*/ 1752600 h 2290777"/>
              <a:gd name="connsiteX2" fmla="*/ 3606800 w 3780332"/>
              <a:gd name="connsiteY2" fmla="*/ 2235200 h 2290777"/>
              <a:gd name="connsiteX3" fmla="*/ 3606800 w 3780332"/>
              <a:gd name="connsiteY3" fmla="*/ 2260600 h 2290777"/>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39465"/>
              <a:gd name="connsiteY0" fmla="*/ 0 h 2947568"/>
              <a:gd name="connsiteX1" fmla="*/ 1803400 w 4239465"/>
              <a:gd name="connsiteY1" fmla="*/ 1752600 h 2947568"/>
              <a:gd name="connsiteX2" fmla="*/ 3606800 w 4239465"/>
              <a:gd name="connsiteY2" fmla="*/ 2235200 h 2947568"/>
              <a:gd name="connsiteX3" fmla="*/ 4203700 w 4239465"/>
              <a:gd name="connsiteY3" fmla="*/ 2946400 h 2947568"/>
              <a:gd name="connsiteX0" fmla="*/ 0 w 4287451"/>
              <a:gd name="connsiteY0" fmla="*/ 0 h 2757525"/>
              <a:gd name="connsiteX1" fmla="*/ 1803400 w 4287451"/>
              <a:gd name="connsiteY1" fmla="*/ 1752600 h 2757525"/>
              <a:gd name="connsiteX2" fmla="*/ 3606800 w 4287451"/>
              <a:gd name="connsiteY2" fmla="*/ 2235200 h 2757525"/>
              <a:gd name="connsiteX3" fmla="*/ 4254500 w 4287451"/>
              <a:gd name="connsiteY3" fmla="*/ 2755900 h 2757525"/>
              <a:gd name="connsiteX0" fmla="*/ 0 w 4273918"/>
              <a:gd name="connsiteY0" fmla="*/ 0 h 2757059"/>
              <a:gd name="connsiteX1" fmla="*/ 1803400 w 4273918"/>
              <a:gd name="connsiteY1" fmla="*/ 1752600 h 2757059"/>
              <a:gd name="connsiteX2" fmla="*/ 3606800 w 4273918"/>
              <a:gd name="connsiteY2" fmla="*/ 2235200 h 2757059"/>
              <a:gd name="connsiteX3" fmla="*/ 4254500 w 4273918"/>
              <a:gd name="connsiteY3" fmla="*/ 2755900 h 2757059"/>
              <a:gd name="connsiteX0" fmla="*/ 0 w 3763854"/>
              <a:gd name="connsiteY0" fmla="*/ 0 h 2278481"/>
              <a:gd name="connsiteX1" fmla="*/ 1803400 w 3763854"/>
              <a:gd name="connsiteY1" fmla="*/ 1752600 h 2278481"/>
              <a:gd name="connsiteX2" fmla="*/ 3606800 w 3763854"/>
              <a:gd name="connsiteY2" fmla="*/ 2235200 h 2278481"/>
              <a:gd name="connsiteX3" fmla="*/ 3568700 w 3763854"/>
              <a:gd name="connsiteY3" fmla="*/ 2235200 h 2278481"/>
            </a:gdLst>
            <a:ahLst/>
            <a:cxnLst>
              <a:cxn ang="0">
                <a:pos x="connsiteX0" y="connsiteY0"/>
              </a:cxn>
              <a:cxn ang="0">
                <a:pos x="connsiteX1" y="connsiteY1"/>
              </a:cxn>
              <a:cxn ang="0">
                <a:pos x="connsiteX2" y="connsiteY2"/>
              </a:cxn>
              <a:cxn ang="0">
                <a:pos x="connsiteX3" y="connsiteY3"/>
              </a:cxn>
            </a:cxnLst>
            <a:rect l="l" t="t" r="r" b="b"/>
            <a:pathLst>
              <a:path w="3763854" h="2278481">
                <a:moveTo>
                  <a:pt x="0" y="0"/>
                </a:moveTo>
                <a:cubicBezTo>
                  <a:pt x="601133" y="690033"/>
                  <a:pt x="1748367" y="1697567"/>
                  <a:pt x="1803400" y="1752600"/>
                </a:cubicBezTo>
                <a:cubicBezTo>
                  <a:pt x="1858433" y="1807633"/>
                  <a:pt x="3312584" y="2154767"/>
                  <a:pt x="3606800" y="2235200"/>
                </a:cubicBezTo>
                <a:cubicBezTo>
                  <a:pt x="3901016" y="2315633"/>
                  <a:pt x="3718983" y="2264833"/>
                  <a:pt x="3568700" y="22352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5" name="Gruppieren 14"/>
          <p:cNvGrpSpPr/>
          <p:nvPr/>
        </p:nvGrpSpPr>
        <p:grpSpPr>
          <a:xfrm>
            <a:off x="2707637" y="5367420"/>
            <a:ext cx="5283200" cy="369332"/>
            <a:chOff x="1079500" y="5720834"/>
            <a:chExt cx="5283200" cy="369332"/>
          </a:xfrm>
        </p:grpSpPr>
        <p:cxnSp>
          <p:nvCxnSpPr>
            <p:cNvPr id="13" name="Gerader Verbinder 12"/>
            <p:cNvCxnSpPr/>
            <p:nvPr/>
          </p:nvCxnSpPr>
          <p:spPr>
            <a:xfrm>
              <a:off x="1079500" y="5905500"/>
              <a:ext cx="9271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209800" y="5720834"/>
              <a:ext cx="4152900" cy="369332"/>
            </a:xfrm>
            <a:prstGeom prst="rect">
              <a:avLst/>
            </a:prstGeom>
            <a:noFill/>
          </p:spPr>
          <p:txBody>
            <a:bodyPr wrap="square" rtlCol="0">
              <a:spAutoFit/>
            </a:bodyPr>
            <a:lstStyle/>
            <a:p>
              <a:r>
                <a:rPr lang="de-CH" dirty="0"/>
                <a:t>SIT = </a:t>
              </a:r>
              <a:r>
                <a:rPr lang="de-CH" dirty="0" err="1"/>
                <a:t>Spiritually</a:t>
              </a:r>
              <a:r>
                <a:rPr lang="de-CH" dirty="0"/>
                <a:t> Integrated </a:t>
              </a:r>
              <a:r>
                <a:rPr lang="de-CH" dirty="0" err="1"/>
                <a:t>Therapy</a:t>
              </a:r>
              <a:endParaRPr lang="de-CH" dirty="0"/>
            </a:p>
          </p:txBody>
        </p:sp>
      </p:grpSp>
      <p:sp>
        <p:nvSpPr>
          <p:cNvPr id="12" name="Textfeld 11"/>
          <p:cNvSpPr txBox="1"/>
          <p:nvPr/>
        </p:nvSpPr>
        <p:spPr>
          <a:xfrm>
            <a:off x="3851174" y="5898033"/>
            <a:ext cx="4610100" cy="1015663"/>
          </a:xfrm>
          <a:prstGeom prst="rect">
            <a:avLst/>
          </a:prstGeom>
          <a:noFill/>
        </p:spPr>
        <p:txBody>
          <a:bodyPr wrap="square" rtlCol="0">
            <a:spAutoFit/>
          </a:bodyPr>
          <a:lstStyle/>
          <a:p>
            <a:r>
              <a:rPr lang="en-US" sz="1200" dirty="0" err="1"/>
              <a:t>Rosmarin</a:t>
            </a:r>
            <a:r>
              <a:rPr lang="en-US" sz="1200" dirty="0"/>
              <a:t> DH, </a:t>
            </a:r>
            <a:r>
              <a:rPr lang="en-US" sz="1200" dirty="0" err="1"/>
              <a:t>Pargament</a:t>
            </a:r>
            <a:r>
              <a:rPr lang="en-US" sz="1200" dirty="0"/>
              <a:t> KI, </a:t>
            </a:r>
            <a:r>
              <a:rPr lang="en-US" sz="1200" dirty="0" err="1"/>
              <a:t>Pirutinsky</a:t>
            </a:r>
            <a:r>
              <a:rPr lang="en-US" sz="1200" dirty="0"/>
              <a:t> S, Mahoney A (2010). A randomized controlled evaluation of a spiritually integrated treatment for subclinical anxiety in the Jewish community, delivered via the Internet. Journal of Anxiety Disorders 24:799-808.</a:t>
            </a:r>
            <a:endParaRPr lang="de-CH" sz="1200" dirty="0"/>
          </a:p>
          <a:p>
            <a:endParaRPr lang="de-CH" sz="1200" dirty="0"/>
          </a:p>
        </p:txBody>
      </p:sp>
    </p:spTree>
    <p:extLst>
      <p:ext uri="{BB962C8B-B14F-4D97-AF65-F5344CB8AC3E}">
        <p14:creationId xmlns:p14="http://schemas.microsoft.com/office/powerpoint/2010/main" val="96615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«Abendmahlphobie»</a:t>
            </a:r>
          </a:p>
        </p:txBody>
      </p:sp>
      <p:sp>
        <p:nvSpPr>
          <p:cNvPr id="3" name="Inhaltsplatzhalter 2"/>
          <p:cNvSpPr>
            <a:spLocks noGrp="1"/>
          </p:cNvSpPr>
          <p:nvPr>
            <p:ph idx="1"/>
          </p:nvPr>
        </p:nvSpPr>
        <p:spPr>
          <a:xfrm>
            <a:off x="5073445" y="1648843"/>
            <a:ext cx="5048455" cy="4528120"/>
          </a:xfrm>
        </p:spPr>
        <p:txBody>
          <a:bodyPr>
            <a:normAutofit lnSpcReduction="10000"/>
          </a:bodyPr>
          <a:lstStyle/>
          <a:p>
            <a:r>
              <a:rPr lang="de-CH" dirty="0"/>
              <a:t>28-jähriger Mann</a:t>
            </a:r>
          </a:p>
          <a:p>
            <a:r>
              <a:rPr lang="de-CH" dirty="0"/>
              <a:t>Strenge religiöse Erziehung</a:t>
            </a:r>
          </a:p>
          <a:p>
            <a:r>
              <a:rPr lang="de-CH" dirty="0"/>
              <a:t>Schluckzwang beim Abendmahl</a:t>
            </a:r>
          </a:p>
          <a:p>
            <a:r>
              <a:rPr lang="de-CH" dirty="0"/>
              <a:t>Vermeidung von Abendmahlsfeiern</a:t>
            </a:r>
          </a:p>
          <a:p>
            <a:r>
              <a:rPr lang="de-CH" dirty="0"/>
              <a:t>Psychotherapie greift spirituelle Bedeutung des Abendmahls auf, erklärt aber auch psychosomatische Zusammenhänge, sucht Lösungen</a:t>
            </a:r>
          </a:p>
        </p:txBody>
      </p:sp>
      <p:pic>
        <p:nvPicPr>
          <p:cNvPr id="4" name="Grafik 3"/>
          <p:cNvPicPr>
            <a:picLocks noChangeAspect="1"/>
          </p:cNvPicPr>
          <p:nvPr/>
        </p:nvPicPr>
        <p:blipFill>
          <a:blip r:embed="rId2"/>
          <a:stretch>
            <a:fillRect/>
          </a:stretch>
        </p:blipFill>
        <p:spPr>
          <a:xfrm>
            <a:off x="1" y="1648842"/>
            <a:ext cx="4822876" cy="3215251"/>
          </a:xfrm>
          <a:prstGeom prst="rect">
            <a:avLst/>
          </a:prstGeom>
        </p:spPr>
      </p:pic>
    </p:spTree>
    <p:extLst>
      <p:ext uri="{BB962C8B-B14F-4D97-AF65-F5344CB8AC3E}">
        <p14:creationId xmlns:p14="http://schemas.microsoft.com/office/powerpoint/2010/main" val="427867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Sankt Mauritius,  Berikon im Pastoralraum am Mutschellen wird Bartek Migacz, der einzige Weihekandidat für das Bistum Basel zum Priester geweiht werden. Grund genug, ihn in die Horizonte-Reihe «Aargauer Seelsorger im Porträt» aufzunehmen. | © Werner Roll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324465" y="1648843"/>
            <a:ext cx="5206180" cy="31661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Fallbeispiel «Berufung» vs. «erfülltes Leben»</a:t>
            </a:r>
          </a:p>
        </p:txBody>
      </p:sp>
      <p:sp>
        <p:nvSpPr>
          <p:cNvPr id="3" name="Inhaltsplatzhalter 2"/>
          <p:cNvSpPr>
            <a:spLocks noGrp="1"/>
          </p:cNvSpPr>
          <p:nvPr>
            <p:ph idx="1"/>
          </p:nvPr>
        </p:nvSpPr>
        <p:spPr>
          <a:xfrm>
            <a:off x="5073445" y="1648843"/>
            <a:ext cx="5048455" cy="4528120"/>
          </a:xfrm>
        </p:spPr>
        <p:txBody>
          <a:bodyPr>
            <a:normAutofit lnSpcReduction="10000"/>
          </a:bodyPr>
          <a:lstStyle/>
          <a:p>
            <a:r>
              <a:rPr lang="de-CH" dirty="0"/>
              <a:t>37-jähriger katholischer Priester</a:t>
            </a:r>
          </a:p>
          <a:p>
            <a:r>
              <a:rPr lang="de-CH" dirty="0"/>
              <a:t>Konflikte mit der Institution Kirche</a:t>
            </a:r>
          </a:p>
          <a:p>
            <a:r>
              <a:rPr lang="de-CH" dirty="0"/>
              <a:t>Depressionen</a:t>
            </a:r>
          </a:p>
          <a:p>
            <a:r>
              <a:rPr lang="de-CH" dirty="0"/>
              <a:t>Zweifel an der Berufung, Einfluss der dominanten Mutter</a:t>
            </a:r>
          </a:p>
          <a:p>
            <a:r>
              <a:rPr lang="de-CH" dirty="0"/>
              <a:t>Psychotherapie thematisiert spirituelle Aspekte der Berufung, der Beziehung zu Gott, der Freiheit des Willens etc.</a:t>
            </a:r>
          </a:p>
        </p:txBody>
      </p:sp>
      <p:sp>
        <p:nvSpPr>
          <p:cNvPr id="5" name="Textfeld 4"/>
          <p:cNvSpPr txBox="1"/>
          <p:nvPr/>
        </p:nvSpPr>
        <p:spPr>
          <a:xfrm>
            <a:off x="132736" y="4306529"/>
            <a:ext cx="2964426" cy="369332"/>
          </a:xfrm>
          <a:prstGeom prst="rect">
            <a:avLst/>
          </a:prstGeom>
          <a:noFill/>
        </p:spPr>
        <p:txBody>
          <a:bodyPr wrap="square" rtlCol="0">
            <a:spAutoFit/>
          </a:bodyPr>
          <a:lstStyle/>
          <a:p>
            <a:r>
              <a:rPr lang="de-CH" b="1" spc="300" dirty="0">
                <a:solidFill>
                  <a:schemeClr val="bg1"/>
                </a:solidFill>
              </a:rPr>
              <a:t>SYMBOLBILD</a:t>
            </a:r>
          </a:p>
        </p:txBody>
      </p:sp>
    </p:spTree>
    <p:extLst>
      <p:ext uri="{BB962C8B-B14F-4D97-AF65-F5344CB8AC3E}">
        <p14:creationId xmlns:p14="http://schemas.microsoft.com/office/powerpoint/2010/main" val="218556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415" y="-2477603"/>
            <a:ext cx="12027877" cy="9396610"/>
          </a:xfrm>
          <a:prstGeom prst="rect">
            <a:avLst/>
          </a:prstGeom>
        </p:spPr>
      </p:pic>
    </p:spTree>
    <p:extLst>
      <p:ext uri="{BB962C8B-B14F-4D97-AF65-F5344CB8AC3E}">
        <p14:creationId xmlns:p14="http://schemas.microsoft.com/office/powerpoint/2010/main" val="4148185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«Schuld» I</a:t>
            </a:r>
          </a:p>
        </p:txBody>
      </p:sp>
      <p:sp>
        <p:nvSpPr>
          <p:cNvPr id="3" name="Inhaltsplatzhalter 2"/>
          <p:cNvSpPr>
            <a:spLocks noGrp="1"/>
          </p:cNvSpPr>
          <p:nvPr>
            <p:ph idx="1"/>
          </p:nvPr>
        </p:nvSpPr>
        <p:spPr>
          <a:xfrm>
            <a:off x="5014453" y="1648843"/>
            <a:ext cx="5107448" cy="4528120"/>
          </a:xfrm>
        </p:spPr>
        <p:txBody>
          <a:bodyPr/>
          <a:lstStyle/>
          <a:p>
            <a:r>
              <a:rPr lang="de-CH" dirty="0"/>
              <a:t>40-jährige Frau</a:t>
            </a:r>
          </a:p>
          <a:p>
            <a:r>
              <a:rPr lang="de-CH" dirty="0"/>
              <a:t>Depression, Alkoholmissbrauch, geschieden, vier Kinder, überfordert</a:t>
            </a:r>
          </a:p>
          <a:p>
            <a:r>
              <a:rPr lang="de-CH" dirty="0"/>
              <a:t>Erinnert in der Therapie eine lange verdrängte Schuld – Abtreibung /reaktiviert durch den Tod ihres </a:t>
            </a:r>
            <a:r>
              <a:rPr lang="de-CH" dirty="0" err="1"/>
              <a:t>Hündleins</a:t>
            </a:r>
            <a:endParaRPr lang="de-CH" dirty="0"/>
          </a:p>
          <a:p>
            <a:r>
              <a:rPr lang="de-CH" dirty="0"/>
              <a:t>Psychotherapie greift Thema «Vergebung» auf</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729" y="1648843"/>
            <a:ext cx="4973280" cy="3162183"/>
          </a:xfrm>
          <a:prstGeom prst="rect">
            <a:avLst/>
          </a:prstGeom>
        </p:spPr>
      </p:pic>
    </p:spTree>
    <p:extLst>
      <p:ext uri="{BB962C8B-B14F-4D97-AF65-F5344CB8AC3E}">
        <p14:creationId xmlns:p14="http://schemas.microsoft.com/office/powerpoint/2010/main" val="1769815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«Schuld» II</a:t>
            </a:r>
          </a:p>
        </p:txBody>
      </p:sp>
      <p:sp>
        <p:nvSpPr>
          <p:cNvPr id="3" name="Inhaltsplatzhalter 2"/>
          <p:cNvSpPr>
            <a:spLocks noGrp="1"/>
          </p:cNvSpPr>
          <p:nvPr>
            <p:ph idx="1"/>
          </p:nvPr>
        </p:nvSpPr>
        <p:spPr>
          <a:xfrm>
            <a:off x="5014453" y="1648843"/>
            <a:ext cx="5107448" cy="4528120"/>
          </a:xfrm>
        </p:spPr>
        <p:txBody>
          <a:bodyPr>
            <a:normAutofit lnSpcReduction="10000"/>
          </a:bodyPr>
          <a:lstStyle/>
          <a:p>
            <a:r>
              <a:rPr lang="de-CH" dirty="0"/>
              <a:t>44-jährige muslimische Frau</a:t>
            </a:r>
          </a:p>
          <a:p>
            <a:r>
              <a:rPr lang="de-CH" dirty="0"/>
              <a:t>Depression und Angststörung</a:t>
            </a:r>
          </a:p>
          <a:p>
            <a:r>
              <a:rPr lang="de-CH" dirty="0"/>
              <a:t>Glaubt Asthmaanfall der Mutter schuld zu sein, wegen schlechter Gedanken über die Mutter</a:t>
            </a:r>
          </a:p>
          <a:p>
            <a:r>
              <a:rPr lang="de-CH" dirty="0"/>
              <a:t>Psychotherapie thematisiert spirituelle Hintergründe, islamische Aspekte der Gnade Allahs, logischer Zusammen-hang von Gedanken und Ereignissen </a:t>
            </a:r>
          </a:p>
        </p:txBody>
      </p:sp>
      <p:pic>
        <p:nvPicPr>
          <p:cNvPr id="6146" name="Picture 2" descr="Bildergebnis für allah mercifu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48843"/>
            <a:ext cx="4762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026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Passung von </a:t>
            </a:r>
            <a:r>
              <a:rPr lang="de-CH" dirty="0" err="1"/>
              <a:t>rel-spir</a:t>
            </a:r>
            <a:r>
              <a:rPr lang="de-CH" dirty="0"/>
              <a:t>. Psychotherapie und Pat</a:t>
            </a:r>
          </a:p>
        </p:txBody>
      </p:sp>
      <p:sp>
        <p:nvSpPr>
          <p:cNvPr id="3" name="Inhaltsplatzhalter 2"/>
          <p:cNvSpPr>
            <a:spLocks noGrp="1"/>
          </p:cNvSpPr>
          <p:nvPr>
            <p:ph idx="1"/>
          </p:nvPr>
        </p:nvSpPr>
        <p:spPr/>
        <p:txBody>
          <a:bodyPr>
            <a:normAutofit fontScale="92500"/>
          </a:bodyPr>
          <a:lstStyle/>
          <a:p>
            <a:r>
              <a:rPr lang="de-CH" dirty="0"/>
              <a:t>Wade et al (2007)</a:t>
            </a:r>
          </a:p>
          <a:p>
            <a:pPr marL="633413" indent="-633413">
              <a:buNone/>
            </a:pPr>
            <a:r>
              <a:rPr lang="de-CH" dirty="0"/>
              <a:t>+:	Passung zwischen </a:t>
            </a:r>
            <a:r>
              <a:rPr lang="de-CH" u="sng" dirty="0"/>
              <a:t>R/S-Intervention</a:t>
            </a:r>
            <a:r>
              <a:rPr lang="de-CH" dirty="0"/>
              <a:t> und Pat. – R/S korreliert mit engerer therapeutische Beziehung und besserem Outcome</a:t>
            </a:r>
          </a:p>
          <a:p>
            <a:pPr marL="633413" indent="-633413">
              <a:buNone/>
            </a:pPr>
            <a:r>
              <a:rPr lang="de-CH" dirty="0"/>
              <a:t>–:	Passung zwischen </a:t>
            </a:r>
            <a:r>
              <a:rPr lang="de-CH" u="sng" dirty="0"/>
              <a:t>R/S von Therapeut </a:t>
            </a:r>
            <a:r>
              <a:rPr lang="de-CH" dirty="0"/>
              <a:t>und Pat. korrelierte </a:t>
            </a:r>
            <a:r>
              <a:rPr lang="de-CH" u="sng" dirty="0"/>
              <a:t>nicht</a:t>
            </a:r>
            <a:r>
              <a:rPr lang="de-CH" dirty="0"/>
              <a:t> mit engerer </a:t>
            </a:r>
            <a:r>
              <a:rPr lang="de-CH" dirty="0" err="1"/>
              <a:t>therapeut</a:t>
            </a:r>
            <a:r>
              <a:rPr lang="de-CH" dirty="0"/>
              <a:t>. Beziehung und Veränderung aus Patientensicht. </a:t>
            </a:r>
          </a:p>
          <a:p>
            <a:pPr marL="633413" indent="-633413">
              <a:buNone/>
            </a:pPr>
            <a:endParaRPr lang="de-CH" dirty="0"/>
          </a:p>
          <a:p>
            <a:pPr marL="633413" indent="-633413">
              <a:buNone/>
            </a:pPr>
            <a:r>
              <a:rPr lang="de-CH" dirty="0"/>
              <a:t>FAZIT: evtl. ist nur die Wahrnehmung von Offenheit und die Anwendung R/S-kongruenter Methoden wichtig. </a:t>
            </a:r>
            <a:r>
              <a:rPr lang="de-CH" i="1" dirty="0"/>
              <a:t>(Therapeut muss nicht explizit religiös sein, kann dennoch sehr gute Beziehung schaffen, wenn er offen ist).</a:t>
            </a:r>
          </a:p>
        </p:txBody>
      </p:sp>
    </p:spTree>
    <p:extLst>
      <p:ext uri="{BB962C8B-B14F-4D97-AF65-F5344CB8AC3E}">
        <p14:creationId xmlns:p14="http://schemas.microsoft.com/office/powerpoint/2010/main" val="104755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Platons Höhlengleichnis</a:t>
            </a:r>
          </a:p>
        </p:txBody>
      </p:sp>
      <p:sp>
        <p:nvSpPr>
          <p:cNvPr id="4" name="Inhaltsplatzhalter 3"/>
          <p:cNvSpPr>
            <a:spLocks noGrp="1"/>
          </p:cNvSpPr>
          <p:nvPr>
            <p:ph sz="half" idx="2"/>
          </p:nvPr>
        </p:nvSpPr>
        <p:spPr>
          <a:xfrm>
            <a:off x="5906530" y="1825625"/>
            <a:ext cx="4284605" cy="4351338"/>
          </a:xfrm>
        </p:spPr>
        <p:txBody>
          <a:bodyPr>
            <a:normAutofit lnSpcReduction="10000"/>
          </a:bodyPr>
          <a:lstStyle/>
          <a:p>
            <a:r>
              <a:rPr lang="de-CH" sz="2400" dirty="0"/>
              <a:t>Der griechische Philosoph Plato hat einmal versucht, die Realität unterschiedlicher Wahrnehmungen zu illustrieren. Für die Gefangenen in der Höhle sind nur die Schatten Realität, eine andere Welt ausserhalb können sie sich nicht vorstellen.</a:t>
            </a:r>
          </a:p>
          <a:p>
            <a:endParaRPr lang="de-CH" sz="2400" dirty="0"/>
          </a:p>
          <a:p>
            <a:r>
              <a:rPr lang="de-CH" sz="2400"/>
              <a:t>Quelle</a:t>
            </a:r>
            <a:r>
              <a:rPr lang="de-CH" sz="2400" dirty="0"/>
              <a:t>: </a:t>
            </a:r>
            <a:r>
              <a:rPr lang="de-CH" sz="2400" dirty="0" err="1"/>
              <a:t>Politeia</a:t>
            </a:r>
            <a:r>
              <a:rPr lang="de-CH" sz="2400" dirty="0"/>
              <a:t> (Buch 7, 514a-518b)</a:t>
            </a:r>
          </a:p>
        </p:txBody>
      </p:sp>
      <p:pic>
        <p:nvPicPr>
          <p:cNvPr id="1026" name="Picture 2" descr="http://www.webpages.uidaho.edu/engl257/classical/cave_myt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25625"/>
            <a:ext cx="5750955" cy="2783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uzzle.com/img/articleImages/265530-39111-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4375" y="4332373"/>
            <a:ext cx="24765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2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rgbClr val="C00000"/>
                </a:solidFill>
              </a:rPr>
              <a:t>www.seminare-ps.net</a:t>
            </a:r>
          </a:p>
        </p:txBody>
      </p:sp>
      <p:sp>
        <p:nvSpPr>
          <p:cNvPr id="6" name="Textplatzhalter 5"/>
          <p:cNvSpPr>
            <a:spLocks noGrp="1"/>
          </p:cNvSpPr>
          <p:nvPr>
            <p:ph type="body" idx="1"/>
          </p:nvPr>
        </p:nvSpPr>
        <p:spPr/>
        <p:txBody>
          <a:bodyPr/>
          <a:lstStyle/>
          <a:p>
            <a:r>
              <a:rPr lang="de-CH" dirty="0"/>
              <a:t>Hier finden Sie viele Powerpoints zu aktuellen Themen aus Psychotherapie und Seelsorge</a:t>
            </a:r>
          </a:p>
        </p:txBody>
      </p:sp>
      <p:sp>
        <p:nvSpPr>
          <p:cNvPr id="4" name="Foliennummernplatzhalter 3"/>
          <p:cNvSpPr>
            <a:spLocks noGrp="1"/>
          </p:cNvSpPr>
          <p:nvPr>
            <p:ph type="sldNum" sz="quarter" idx="12"/>
          </p:nvPr>
        </p:nvSpPr>
        <p:spPr/>
        <p:txBody>
          <a:bodyPr/>
          <a:lstStyle/>
          <a:p>
            <a:fld id="{4E471FF4-0C00-40C5-A66A-9E33A9528A29}" type="slidenum">
              <a:rPr lang="de-CH" smtClean="0"/>
              <a:t>34</a:t>
            </a:fld>
            <a:endParaRPr lang="de-CH" dirty="0"/>
          </a:p>
        </p:txBody>
      </p:sp>
    </p:spTree>
    <p:extLst>
      <p:ext uri="{BB962C8B-B14F-4D97-AF65-F5344CB8AC3E}">
        <p14:creationId xmlns:p14="http://schemas.microsoft.com/office/powerpoint/2010/main" val="152331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Welche Bedeutung hat R/S für Psychotherapeuten</a:t>
            </a:r>
          </a:p>
        </p:txBody>
      </p:sp>
      <p:sp>
        <p:nvSpPr>
          <p:cNvPr id="3" name="Inhaltsplatzhalter 2"/>
          <p:cNvSpPr>
            <a:spLocks noGrp="1"/>
          </p:cNvSpPr>
          <p:nvPr>
            <p:ph idx="1"/>
          </p:nvPr>
        </p:nvSpPr>
        <p:spPr/>
        <p:txBody>
          <a:bodyPr/>
          <a:lstStyle/>
          <a:p>
            <a:r>
              <a:rPr lang="de-CH" dirty="0"/>
              <a:t>Bisher nur wenige Studien in Deutschland</a:t>
            </a:r>
          </a:p>
          <a:p>
            <a:r>
              <a:rPr lang="de-CH" dirty="0"/>
              <a:t>Einige Studien in den USA</a:t>
            </a:r>
          </a:p>
          <a:p>
            <a:endParaRPr lang="de-CH" dirty="0"/>
          </a:p>
          <a:p>
            <a:r>
              <a:rPr lang="de-CH" dirty="0"/>
              <a:t>Vorsicht bei der Übertragung US-amerikanischer Ergebnisse auf deutsche Verhältnisse!</a:t>
            </a:r>
            <a:br>
              <a:rPr lang="de-CH" dirty="0"/>
            </a:br>
            <a:br>
              <a:rPr lang="de-CH" dirty="0"/>
            </a:br>
            <a:r>
              <a:rPr lang="de-CH" dirty="0"/>
              <a:t>(R/S spielt eine deutlich grössere Rolle in Gesellschaft, spezieller religionsgeschichtlicher Hintergrund)</a:t>
            </a:r>
          </a:p>
        </p:txBody>
      </p:sp>
    </p:spTree>
    <p:extLst>
      <p:ext uri="{BB962C8B-B14F-4D97-AF65-F5344CB8AC3E}">
        <p14:creationId xmlns:p14="http://schemas.microsoft.com/office/powerpoint/2010/main" val="79834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Ausgangsfragen</a:t>
            </a:r>
          </a:p>
        </p:txBody>
      </p:sp>
      <p:sp>
        <p:nvSpPr>
          <p:cNvPr id="3" name="Inhaltsplatzhalter 2"/>
          <p:cNvSpPr>
            <a:spLocks noGrp="1"/>
          </p:cNvSpPr>
          <p:nvPr>
            <p:ph idx="1"/>
          </p:nvPr>
        </p:nvSpPr>
        <p:spPr/>
        <p:txBody>
          <a:bodyPr/>
          <a:lstStyle/>
          <a:p>
            <a:r>
              <a:rPr lang="de-CH" dirty="0"/>
              <a:t>Welche Position beziehen die verschiedenen Therapieschulen gegenüber R/S?</a:t>
            </a:r>
          </a:p>
          <a:p>
            <a:r>
              <a:rPr lang="de-CH" dirty="0"/>
              <a:t>Welche Bedeutung hat R/S für Psychotherapeuten?</a:t>
            </a:r>
          </a:p>
          <a:p>
            <a:r>
              <a:rPr lang="de-CH" dirty="0"/>
              <a:t>Welche Bedeutung hat R/S für Patienten?</a:t>
            </a:r>
          </a:p>
          <a:p>
            <a:r>
              <a:rPr lang="de-CH" dirty="0"/>
              <a:t>Wie lässt sich R/S in die therapeutische Arbeit integrieren?</a:t>
            </a:r>
          </a:p>
          <a:p>
            <a:endParaRPr lang="de-CH" dirty="0"/>
          </a:p>
        </p:txBody>
      </p:sp>
    </p:spTree>
    <p:extLst>
      <p:ext uri="{BB962C8B-B14F-4D97-AF65-F5344CB8AC3E}">
        <p14:creationId xmlns:p14="http://schemas.microsoft.com/office/powerpoint/2010/main" val="13339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Studie Spiritualität / Religiosität in der Psychotherapie </a:t>
            </a:r>
            <a:r>
              <a:rPr lang="de-CH" sz="2000" dirty="0"/>
              <a:t>(Hofmann &amp; </a:t>
            </a:r>
            <a:r>
              <a:rPr lang="de-CH" sz="2000" dirty="0" err="1"/>
              <a:t>Walach</a:t>
            </a:r>
            <a:r>
              <a:rPr lang="de-CH" sz="2000" dirty="0"/>
              <a:t> 2011)</a:t>
            </a:r>
            <a:endParaRPr lang="de-CH" dirty="0"/>
          </a:p>
        </p:txBody>
      </p:sp>
      <p:sp>
        <p:nvSpPr>
          <p:cNvPr id="3" name="Inhaltsplatzhalter 2"/>
          <p:cNvSpPr>
            <a:spLocks noGrp="1"/>
          </p:cNvSpPr>
          <p:nvPr>
            <p:ph idx="1"/>
          </p:nvPr>
        </p:nvSpPr>
        <p:spPr>
          <a:xfrm>
            <a:off x="717709" y="1648843"/>
            <a:ext cx="9003983" cy="3800487"/>
          </a:xfrm>
        </p:spPr>
        <p:txBody>
          <a:bodyPr>
            <a:normAutofit fontScale="92500" lnSpcReduction="20000"/>
          </a:bodyPr>
          <a:lstStyle/>
          <a:p>
            <a:r>
              <a:rPr lang="de-CH" dirty="0"/>
              <a:t>Repräsentatives Survey unter deutschen amb. </a:t>
            </a:r>
            <a:r>
              <a:rPr lang="de-CH" dirty="0" err="1"/>
              <a:t>psychol</a:t>
            </a:r>
            <a:r>
              <a:rPr lang="de-CH" dirty="0"/>
              <a:t>. PT</a:t>
            </a:r>
          </a:p>
          <a:p>
            <a:r>
              <a:rPr lang="de-CH" dirty="0"/>
              <a:t>895 PT aus ganz Deutschland (56 % Rücklauf)</a:t>
            </a:r>
          </a:p>
          <a:p>
            <a:r>
              <a:rPr lang="de-CH" dirty="0"/>
              <a:t>2/3 glauben an eine transzendente Realität, 2/3 bezeichnen sich als religiös oder spirituell (S &gt; R), 2/3 berichten von R/S Erfahrungen</a:t>
            </a:r>
          </a:p>
          <a:p>
            <a:r>
              <a:rPr lang="de-CH" dirty="0"/>
              <a:t>Durchschnittlich 22 % der Patienten erwähnen R/S in der PT</a:t>
            </a:r>
          </a:p>
          <a:p>
            <a:r>
              <a:rPr lang="de-CH" dirty="0"/>
              <a:t>Bei 81 % der PT spielte R/S keine oder kaum eine Rolle in der Ausbildung</a:t>
            </a:r>
          </a:p>
          <a:p>
            <a:r>
              <a:rPr lang="de-CH" dirty="0"/>
              <a:t>66 % meinen, R/S sollte in der Ausbildung eine grössere Rolle spielen.</a:t>
            </a:r>
          </a:p>
        </p:txBody>
      </p:sp>
      <p:sp>
        <p:nvSpPr>
          <p:cNvPr id="4" name="Textfeld 3"/>
          <p:cNvSpPr txBox="1"/>
          <p:nvPr/>
        </p:nvSpPr>
        <p:spPr>
          <a:xfrm>
            <a:off x="1025611" y="5399905"/>
            <a:ext cx="6227805" cy="738664"/>
          </a:xfrm>
          <a:prstGeom prst="rect">
            <a:avLst/>
          </a:prstGeom>
          <a:noFill/>
        </p:spPr>
        <p:txBody>
          <a:bodyPr wrap="square" rtlCol="0">
            <a:spAutoFit/>
          </a:bodyPr>
          <a:lstStyle/>
          <a:p>
            <a:r>
              <a:rPr lang="de-CH" sz="1400" dirty="0"/>
              <a:t>Hofmann, L. &amp; </a:t>
            </a:r>
            <a:r>
              <a:rPr lang="de-CH" sz="1400" dirty="0" err="1"/>
              <a:t>Walach</a:t>
            </a:r>
            <a:r>
              <a:rPr lang="de-CH" sz="1400" dirty="0"/>
              <a:t>, H.  (2011). </a:t>
            </a:r>
            <a:r>
              <a:rPr lang="de-CH" sz="1400" dirty="0" err="1"/>
              <a:t>Spirituality</a:t>
            </a:r>
            <a:r>
              <a:rPr lang="de-CH" sz="1400" dirty="0"/>
              <a:t> </a:t>
            </a:r>
            <a:r>
              <a:rPr lang="de-CH" sz="1400" dirty="0" err="1"/>
              <a:t>and</a:t>
            </a:r>
            <a:r>
              <a:rPr lang="de-CH" sz="1400" dirty="0"/>
              <a:t> </a:t>
            </a:r>
            <a:r>
              <a:rPr lang="de-CH" sz="1400" dirty="0" err="1"/>
              <a:t>religiosity</a:t>
            </a:r>
            <a:r>
              <a:rPr lang="de-CH" sz="1400" dirty="0"/>
              <a:t> in </a:t>
            </a:r>
            <a:r>
              <a:rPr lang="de-CH" sz="1400" dirty="0" err="1"/>
              <a:t>psychotherapy</a:t>
            </a:r>
            <a:r>
              <a:rPr lang="de-CH" sz="1400" dirty="0"/>
              <a:t> - A </a:t>
            </a:r>
            <a:r>
              <a:rPr lang="de-CH" sz="1400" dirty="0" err="1"/>
              <a:t>representative</a:t>
            </a:r>
            <a:r>
              <a:rPr lang="de-CH" sz="1400" dirty="0"/>
              <a:t> </a:t>
            </a:r>
            <a:r>
              <a:rPr lang="de-CH" sz="1400" dirty="0" err="1"/>
              <a:t>survey</a:t>
            </a:r>
            <a:r>
              <a:rPr lang="de-CH" sz="1400" dirty="0"/>
              <a:t> </a:t>
            </a:r>
            <a:r>
              <a:rPr lang="de-CH" sz="1400" dirty="0" err="1"/>
              <a:t>among</a:t>
            </a:r>
            <a:r>
              <a:rPr lang="de-CH" sz="1400" dirty="0"/>
              <a:t> German </a:t>
            </a:r>
            <a:r>
              <a:rPr lang="de-CH" sz="1400" dirty="0" err="1"/>
              <a:t>psychotherapists</a:t>
            </a:r>
            <a:r>
              <a:rPr lang="de-CH" sz="1400" dirty="0"/>
              <a:t>. </a:t>
            </a:r>
            <a:r>
              <a:rPr lang="de-CH" sz="1400" dirty="0" err="1"/>
              <a:t>Psychotherapy</a:t>
            </a:r>
            <a:r>
              <a:rPr lang="de-CH" sz="1400" dirty="0"/>
              <a:t> Research, 21 (02), 179–192. </a:t>
            </a:r>
          </a:p>
        </p:txBody>
      </p:sp>
    </p:spTree>
    <p:extLst>
      <p:ext uri="{BB962C8B-B14F-4D97-AF65-F5344CB8AC3E}">
        <p14:creationId xmlns:p14="http://schemas.microsoft.com/office/powerpoint/2010/main" val="152080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35333" y="3894672"/>
            <a:ext cx="2556934" cy="1219200"/>
          </a:xfrm>
          <a:prstGeom prst="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Weltanschaulicher Hintergrund</a:t>
            </a:r>
          </a:p>
          <a:p>
            <a:pPr algn="ctr"/>
            <a:r>
              <a:rPr lang="de-CH" b="1" dirty="0"/>
              <a:t>Eigene Erfahrungen </a:t>
            </a:r>
          </a:p>
        </p:txBody>
      </p:sp>
      <p:sp>
        <p:nvSpPr>
          <p:cNvPr id="6" name="Ellipse 5"/>
          <p:cNvSpPr/>
          <p:nvPr/>
        </p:nvSpPr>
        <p:spPr>
          <a:xfrm>
            <a:off x="6451600" y="2319872"/>
            <a:ext cx="2760133" cy="1778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6000" dirty="0"/>
              <a:t>THER</a:t>
            </a:r>
          </a:p>
        </p:txBody>
      </p:sp>
      <p:sp>
        <p:nvSpPr>
          <p:cNvPr id="4" name="Titel 3"/>
          <p:cNvSpPr>
            <a:spLocks noGrp="1"/>
          </p:cNvSpPr>
          <p:nvPr>
            <p:ph type="title"/>
          </p:nvPr>
        </p:nvSpPr>
        <p:spPr/>
        <p:txBody>
          <a:bodyPr/>
          <a:lstStyle/>
          <a:p>
            <a:r>
              <a:rPr lang="de-CH" dirty="0"/>
              <a:t>Wahrnehmung von R/S</a:t>
            </a:r>
          </a:p>
        </p:txBody>
      </p:sp>
      <p:sp>
        <p:nvSpPr>
          <p:cNvPr id="5" name="Abgerundetes Rechteck 4"/>
          <p:cNvSpPr/>
          <p:nvPr/>
        </p:nvSpPr>
        <p:spPr>
          <a:xfrm>
            <a:off x="1456267" y="2319872"/>
            <a:ext cx="3268133" cy="177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6000" dirty="0"/>
              <a:t>PAT</a:t>
            </a:r>
            <a:endParaRPr lang="de-CH" dirty="0"/>
          </a:p>
        </p:txBody>
      </p:sp>
      <p:sp>
        <p:nvSpPr>
          <p:cNvPr id="7" name="Rechteck 6"/>
          <p:cNvSpPr/>
          <p:nvPr/>
        </p:nvSpPr>
        <p:spPr>
          <a:xfrm>
            <a:off x="1236133" y="3894672"/>
            <a:ext cx="2556934" cy="1219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spc="600" dirty="0"/>
              <a:t>SPIR / REL</a:t>
            </a:r>
          </a:p>
          <a:p>
            <a:pPr algn="ctr"/>
            <a:r>
              <a:rPr lang="de-CH" b="1" dirty="0"/>
              <a:t>Positives Coping</a:t>
            </a:r>
          </a:p>
          <a:p>
            <a:pPr algn="ctr"/>
            <a:r>
              <a:rPr lang="de-CH" b="1" dirty="0"/>
              <a:t>Negativer Konflikt</a:t>
            </a:r>
          </a:p>
        </p:txBody>
      </p:sp>
      <p:grpSp>
        <p:nvGrpSpPr>
          <p:cNvPr id="14" name="Gruppieren 13"/>
          <p:cNvGrpSpPr/>
          <p:nvPr/>
        </p:nvGrpSpPr>
        <p:grpSpPr>
          <a:xfrm>
            <a:off x="897467" y="1778007"/>
            <a:ext cx="5791200" cy="3928197"/>
            <a:chOff x="897467" y="2048935"/>
            <a:chExt cx="5791200" cy="3928197"/>
          </a:xfrm>
        </p:grpSpPr>
        <p:sp>
          <p:nvSpPr>
            <p:cNvPr id="12" name="Bogen 11"/>
            <p:cNvSpPr/>
            <p:nvPr/>
          </p:nvSpPr>
          <p:spPr>
            <a:xfrm flipV="1">
              <a:off x="897467" y="2048935"/>
              <a:ext cx="5791200" cy="2961494"/>
            </a:xfrm>
            <a:prstGeom prst="arc">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3" name="Textfeld 12"/>
            <p:cNvSpPr txBox="1"/>
            <p:nvPr/>
          </p:nvSpPr>
          <p:spPr>
            <a:xfrm>
              <a:off x="3826935" y="4961469"/>
              <a:ext cx="2167467" cy="1015663"/>
            </a:xfrm>
            <a:prstGeom prst="rect">
              <a:avLst/>
            </a:prstGeom>
            <a:noFill/>
          </p:spPr>
          <p:txBody>
            <a:bodyPr wrap="square" rtlCol="0">
              <a:spAutoFit/>
            </a:bodyPr>
            <a:lstStyle/>
            <a:p>
              <a:r>
                <a:rPr lang="de-CH" sz="6000" b="1" dirty="0">
                  <a:solidFill>
                    <a:srgbClr val="FFC000"/>
                  </a:solidFill>
                </a:rPr>
                <a:t>20 %</a:t>
              </a:r>
            </a:p>
          </p:txBody>
        </p:sp>
      </p:grpSp>
      <p:grpSp>
        <p:nvGrpSpPr>
          <p:cNvPr id="16" name="Gruppieren 15"/>
          <p:cNvGrpSpPr/>
          <p:nvPr/>
        </p:nvGrpSpPr>
        <p:grpSpPr>
          <a:xfrm>
            <a:off x="4724399" y="2099737"/>
            <a:ext cx="2150534" cy="2396532"/>
            <a:chOff x="4724399" y="2370665"/>
            <a:chExt cx="2150534" cy="2396532"/>
          </a:xfrm>
        </p:grpSpPr>
        <p:grpSp>
          <p:nvGrpSpPr>
            <p:cNvPr id="11" name="Gruppieren 10"/>
            <p:cNvGrpSpPr/>
            <p:nvPr/>
          </p:nvGrpSpPr>
          <p:grpSpPr>
            <a:xfrm>
              <a:off x="4724399" y="3217333"/>
              <a:ext cx="2150534" cy="1549864"/>
              <a:chOff x="4724399" y="3217333"/>
              <a:chExt cx="2150534" cy="1549864"/>
            </a:xfrm>
          </p:grpSpPr>
          <p:sp>
            <p:nvSpPr>
              <p:cNvPr id="9" name="Pfeil nach rechts 8"/>
              <p:cNvSpPr/>
              <p:nvPr/>
            </p:nvSpPr>
            <p:spPr>
              <a:xfrm rot="10800000">
                <a:off x="4724399" y="3217333"/>
                <a:ext cx="17272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4876800" y="3843867"/>
                <a:ext cx="1998133" cy="923330"/>
              </a:xfrm>
              <a:prstGeom prst="rect">
                <a:avLst/>
              </a:prstGeom>
              <a:noFill/>
            </p:spPr>
            <p:txBody>
              <a:bodyPr wrap="square" rtlCol="0">
                <a:spAutoFit/>
              </a:bodyPr>
              <a:lstStyle/>
              <a:p>
                <a:r>
                  <a:rPr lang="de-CH" dirty="0"/>
                  <a:t>subjektives Leiden / therapeutische Interpretation</a:t>
                </a:r>
              </a:p>
            </p:txBody>
          </p:sp>
        </p:grpSp>
        <p:sp>
          <p:nvSpPr>
            <p:cNvPr id="15" name="Textfeld 14"/>
            <p:cNvSpPr txBox="1"/>
            <p:nvPr/>
          </p:nvSpPr>
          <p:spPr>
            <a:xfrm>
              <a:off x="4944534" y="2370665"/>
              <a:ext cx="1710266" cy="1015663"/>
            </a:xfrm>
            <a:prstGeom prst="rect">
              <a:avLst/>
            </a:prstGeom>
            <a:noFill/>
          </p:spPr>
          <p:txBody>
            <a:bodyPr wrap="square" rtlCol="0">
              <a:spAutoFit/>
            </a:bodyPr>
            <a:lstStyle/>
            <a:p>
              <a:r>
                <a:rPr lang="de-CH" sz="6000" b="1" dirty="0">
                  <a:solidFill>
                    <a:schemeClr val="accent1">
                      <a:lumMod val="75000"/>
                    </a:schemeClr>
                  </a:solidFill>
                </a:rPr>
                <a:t>80 %</a:t>
              </a:r>
            </a:p>
          </p:txBody>
        </p:sp>
      </p:grpSp>
    </p:spTree>
    <p:extLst>
      <p:ext uri="{BB962C8B-B14F-4D97-AF65-F5344CB8AC3E}">
        <p14:creationId xmlns:p14="http://schemas.microsoft.com/office/powerpoint/2010/main" val="2553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S/R in der Psychotherapie </a:t>
            </a:r>
            <a:r>
              <a:rPr lang="de-CH" sz="2000" dirty="0"/>
              <a:t>(Hofmann &amp; </a:t>
            </a:r>
            <a:r>
              <a:rPr lang="de-CH" sz="2000" dirty="0" err="1"/>
              <a:t>Walach</a:t>
            </a:r>
            <a:r>
              <a:rPr lang="de-CH" sz="2000" dirty="0"/>
              <a:t> 2011)</a:t>
            </a:r>
            <a:endParaRPr lang="de-CH" dirty="0"/>
          </a:p>
        </p:txBody>
      </p:sp>
      <p:pic>
        <p:nvPicPr>
          <p:cNvPr id="6" name="Grafik 5"/>
          <p:cNvPicPr>
            <a:picLocks noChangeAspect="1"/>
          </p:cNvPicPr>
          <p:nvPr/>
        </p:nvPicPr>
        <p:blipFill>
          <a:blip r:embed="rId2"/>
          <a:stretch>
            <a:fillRect/>
          </a:stretch>
        </p:blipFill>
        <p:spPr>
          <a:xfrm>
            <a:off x="761884" y="1328393"/>
            <a:ext cx="7863132" cy="5529607"/>
          </a:xfrm>
          <a:prstGeom prst="rect">
            <a:avLst/>
          </a:prstGeom>
        </p:spPr>
      </p:pic>
      <p:sp>
        <p:nvSpPr>
          <p:cNvPr id="3" name="Textfeld 2"/>
          <p:cNvSpPr txBox="1"/>
          <p:nvPr/>
        </p:nvSpPr>
        <p:spPr>
          <a:xfrm>
            <a:off x="8746524" y="3299254"/>
            <a:ext cx="1692876" cy="307777"/>
          </a:xfrm>
          <a:prstGeom prst="rect">
            <a:avLst/>
          </a:prstGeom>
          <a:solidFill>
            <a:schemeClr val="tx2">
              <a:lumMod val="60000"/>
              <a:lumOff val="40000"/>
            </a:schemeClr>
          </a:solidFill>
        </p:spPr>
        <p:txBody>
          <a:bodyPr wrap="square" rtlCol="0">
            <a:spAutoFit/>
          </a:bodyPr>
          <a:lstStyle/>
          <a:p>
            <a:r>
              <a:rPr lang="de-CH" sz="1400" dirty="0">
                <a:solidFill>
                  <a:schemeClr val="bg1"/>
                </a:solidFill>
              </a:rPr>
              <a:t>Skalen von 0 bis 4</a:t>
            </a:r>
          </a:p>
        </p:txBody>
      </p:sp>
      <p:sp>
        <p:nvSpPr>
          <p:cNvPr id="4" name="Rechteck 3"/>
          <p:cNvSpPr/>
          <p:nvPr/>
        </p:nvSpPr>
        <p:spPr>
          <a:xfrm>
            <a:off x="717709" y="2353733"/>
            <a:ext cx="7715091" cy="945521"/>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3798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Repräsentative PT-Befragung in Franken (</a:t>
            </a:r>
            <a:r>
              <a:rPr lang="de-CH" dirty="0" err="1"/>
              <a:t>kath</a:t>
            </a:r>
            <a:r>
              <a:rPr lang="de-CH" dirty="0"/>
              <a:t>) </a:t>
            </a:r>
            <a:br>
              <a:rPr lang="de-CH" dirty="0"/>
            </a:br>
            <a:r>
              <a:rPr lang="de-CH" sz="2000" dirty="0"/>
              <a:t>(</a:t>
            </a:r>
            <a:r>
              <a:rPr lang="de-CH" sz="2000" dirty="0" err="1"/>
              <a:t>Demling</a:t>
            </a:r>
            <a:r>
              <a:rPr lang="de-CH" sz="2000" dirty="0"/>
              <a:t> et al. 2001)</a:t>
            </a:r>
            <a:endParaRPr lang="de-CH" dirty="0"/>
          </a:p>
        </p:txBody>
      </p:sp>
      <p:sp>
        <p:nvSpPr>
          <p:cNvPr id="3" name="Inhaltsplatzhalter 2"/>
          <p:cNvSpPr>
            <a:spLocks noGrp="1"/>
          </p:cNvSpPr>
          <p:nvPr>
            <p:ph idx="1"/>
          </p:nvPr>
        </p:nvSpPr>
        <p:spPr>
          <a:xfrm>
            <a:off x="717709" y="1648843"/>
            <a:ext cx="9003983" cy="3800487"/>
          </a:xfrm>
        </p:spPr>
        <p:txBody>
          <a:bodyPr>
            <a:normAutofit fontScale="92500" lnSpcReduction="10000"/>
          </a:bodyPr>
          <a:lstStyle/>
          <a:p>
            <a:r>
              <a:rPr lang="de-CH" dirty="0"/>
              <a:t>Drei Viertel der Psychotherapeuten bezeichnen sich als «religiös eingestellt oder praktizierend».</a:t>
            </a:r>
          </a:p>
          <a:p>
            <a:r>
              <a:rPr lang="de-CH" dirty="0"/>
              <a:t>Katholische PT zeigten sich kirchentreuer und der Religion gegenüber aufgeschlossener als evangelische oder agnostisch/atheistische PT.</a:t>
            </a:r>
          </a:p>
          <a:p>
            <a:r>
              <a:rPr lang="de-CH" dirty="0"/>
              <a:t>20 % der PT haben schon für Pat. gebetet.</a:t>
            </a:r>
          </a:p>
          <a:p>
            <a:r>
              <a:rPr lang="de-CH" dirty="0"/>
              <a:t>50 Prozent können sich Hinzuziehung eines Seelsorgers vorstellen.</a:t>
            </a:r>
          </a:p>
          <a:p>
            <a:r>
              <a:rPr lang="de-CH" dirty="0"/>
              <a:t>Die psychotherapeutische Praxis wird durch die religiöse Einstellung beeinflusst.</a:t>
            </a:r>
          </a:p>
          <a:p>
            <a:endParaRPr lang="de-CH" dirty="0"/>
          </a:p>
        </p:txBody>
      </p:sp>
      <p:sp>
        <p:nvSpPr>
          <p:cNvPr id="4" name="Textfeld 3"/>
          <p:cNvSpPr txBox="1"/>
          <p:nvPr/>
        </p:nvSpPr>
        <p:spPr>
          <a:xfrm>
            <a:off x="1025611" y="5399905"/>
            <a:ext cx="6227805" cy="646331"/>
          </a:xfrm>
          <a:prstGeom prst="rect">
            <a:avLst/>
          </a:prstGeom>
          <a:noFill/>
        </p:spPr>
        <p:txBody>
          <a:bodyPr wrap="square" rtlCol="0">
            <a:spAutoFit/>
          </a:bodyPr>
          <a:lstStyle/>
          <a:p>
            <a:r>
              <a:rPr lang="en-GB" sz="1200" dirty="0" err="1"/>
              <a:t>Demling</a:t>
            </a:r>
            <a:r>
              <a:rPr lang="en-GB" sz="1200" dirty="0"/>
              <a:t> JH, </a:t>
            </a:r>
            <a:r>
              <a:rPr lang="en-GB" sz="1200" dirty="0" err="1"/>
              <a:t>Wörthmuller</a:t>
            </a:r>
            <a:r>
              <a:rPr lang="en-GB" sz="1200" dirty="0"/>
              <a:t> M, </a:t>
            </a:r>
            <a:r>
              <a:rPr lang="en-GB" sz="1200" dirty="0" err="1"/>
              <a:t>O’Conolly</a:t>
            </a:r>
            <a:r>
              <a:rPr lang="en-GB" sz="1200" dirty="0"/>
              <a:t> TA (2001). </a:t>
            </a:r>
            <a:r>
              <a:rPr lang="de-CH" sz="1200" dirty="0"/>
              <a:t>Psychotherapie und Religion. Eine repräsentative Umfrage unter fränkischen Psychotherapeuten. Psychotherapie, Psychosomatik, medizinische Psychologie, 51:76-82.</a:t>
            </a:r>
          </a:p>
        </p:txBody>
      </p:sp>
    </p:spTree>
    <p:extLst>
      <p:ext uri="{BB962C8B-B14F-4D97-AF65-F5344CB8AC3E}">
        <p14:creationId xmlns:p14="http://schemas.microsoft.com/office/powerpoint/2010/main" val="1021444389"/>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2159</Words>
  <Application>Microsoft Office PowerPoint</Application>
  <PresentationFormat>Benutzerdefiniert</PresentationFormat>
  <Paragraphs>230</Paragraphs>
  <Slides>34</Slides>
  <Notes>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34</vt:i4>
      </vt:variant>
    </vt:vector>
  </HeadingPairs>
  <TitlesOfParts>
    <vt:vector size="37" baseType="lpstr">
      <vt:lpstr>Arial</vt:lpstr>
      <vt:lpstr>Calibri</vt:lpstr>
      <vt:lpstr>Office</vt:lpstr>
      <vt:lpstr>Religion / Spiritualität (R/S) in der Psychotherapie</vt:lpstr>
      <vt:lpstr>Überblick über die Therapieschulen</vt:lpstr>
      <vt:lpstr>PowerPoint-Präsentation</vt:lpstr>
      <vt:lpstr>Welche Bedeutung hat R/S für Psychotherapeuten</vt:lpstr>
      <vt:lpstr>Ausgangsfragen</vt:lpstr>
      <vt:lpstr>Studie Spiritualität / Religiosität in der Psychotherapie (Hofmann &amp; Walach 2011)</vt:lpstr>
      <vt:lpstr>Wahrnehmung von R/S</vt:lpstr>
      <vt:lpstr>S/R in der Psychotherapie (Hofmann &amp; Walach 2011)</vt:lpstr>
      <vt:lpstr>Repräsentative PT-Befragung in Franken (kath)  (Demling et al. 2001)</vt:lpstr>
      <vt:lpstr>Psychotherapie und Spiritualität (Hundt 2007)</vt:lpstr>
      <vt:lpstr>Befunde aus den USA</vt:lpstr>
      <vt:lpstr>Befunde aus den USA II</vt:lpstr>
      <vt:lpstr>Welche Bedeutung hat R/S für Patienten</vt:lpstr>
      <vt:lpstr>Studie Bedürfnisse der Patienten in der Klinik</vt:lpstr>
      <vt:lpstr>Diskussionspunkte</vt:lpstr>
      <vt:lpstr>Befunde aus den USA I</vt:lpstr>
      <vt:lpstr>Befunde aus den USA II</vt:lpstr>
      <vt:lpstr>Befunde aus den USA III</vt:lpstr>
      <vt:lpstr>Diskussionspunkte</vt:lpstr>
      <vt:lpstr>Wie lässt sich R/S in die therapeutische Arbeit integrieren?</vt:lpstr>
      <vt:lpstr>Was sind R/S-Interventionen?</vt:lpstr>
      <vt:lpstr>1) Sensitivität für R/S</vt:lpstr>
      <vt:lpstr>2) Modifikation mit explizit religiösen Inhalten </vt:lpstr>
      <vt:lpstr>3) Psychoth. Interventionen mit relig. Praktiken</vt:lpstr>
      <vt:lpstr>4) Spirituell gefärbte Therapien</vt:lpstr>
      <vt:lpstr>Wie effizient sind R/S Interventionen?</vt:lpstr>
      <vt:lpstr>Ergebnisse einer jüdischen Studie</vt:lpstr>
      <vt:lpstr>Fallbeispiel «Abendmahlphobie»</vt:lpstr>
      <vt:lpstr>Fallbeispiel «Berufung» vs. «erfülltes Leben»</vt:lpstr>
      <vt:lpstr>Fallbeispiel «Schuld» I</vt:lpstr>
      <vt:lpstr>Fallbeispiel «Schuld» II</vt:lpstr>
      <vt:lpstr>Passung von rel-spir. Psychotherapie und Pat</vt:lpstr>
      <vt:lpstr>Platons Höhlengleichnis</vt:lpstr>
      <vt:lpstr>www.seminare-ps.net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 Spiritualität (R/S) in der Psychotherapie</dc:title>
  <dc:creator>Samuel Pfeifer</dc:creator>
  <cp:keywords>Religion/Spiritualität und Psychotherapie - ein Überblick</cp:keywords>
  <cp:lastModifiedBy>Samuel Pfeifer</cp:lastModifiedBy>
  <cp:revision>37</cp:revision>
  <dcterms:created xsi:type="dcterms:W3CDTF">2016-08-29T15:31:35Z</dcterms:created>
  <dcterms:modified xsi:type="dcterms:W3CDTF">2017-03-28T07:07:59Z</dcterms:modified>
</cp:coreProperties>
</file>