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6" r:id="rId2"/>
    <p:sldId id="318" r:id="rId3"/>
    <p:sldId id="354" r:id="rId4"/>
    <p:sldId id="342" r:id="rId5"/>
    <p:sldId id="355" r:id="rId6"/>
    <p:sldId id="353" r:id="rId7"/>
    <p:sldId id="328" r:id="rId8"/>
    <p:sldId id="329" r:id="rId9"/>
    <p:sldId id="332" r:id="rId10"/>
    <p:sldId id="330" r:id="rId11"/>
    <p:sldId id="356" r:id="rId12"/>
    <p:sldId id="294" r:id="rId13"/>
    <p:sldId id="352" r:id="rId14"/>
    <p:sldId id="347" r:id="rId15"/>
    <p:sldId id="337" r:id="rId16"/>
    <p:sldId id="357" r:id="rId17"/>
    <p:sldId id="336" r:id="rId18"/>
    <p:sldId id="326" r:id="rId19"/>
    <p:sldId id="361" r:id="rId20"/>
    <p:sldId id="339" r:id="rId21"/>
    <p:sldId id="360" r:id="rId22"/>
    <p:sldId id="300" r:id="rId23"/>
    <p:sldId id="272" r:id="rId24"/>
    <p:sldId id="269" r:id="rId25"/>
    <p:sldId id="333" r:id="rId26"/>
    <p:sldId id="301" r:id="rId27"/>
    <p:sldId id="323" r:id="rId28"/>
    <p:sldId id="362" r:id="rId29"/>
    <p:sldId id="325" r:id="rId30"/>
    <p:sldId id="358" r:id="rId31"/>
    <p:sldId id="359" r:id="rId32"/>
    <p:sldId id="363" r:id="rId33"/>
  </p:sldIdLst>
  <p:sldSz cx="9540875" cy="6858000"/>
  <p:notesSz cx="6854825" cy="9748838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66"/>
    <a:srgbClr val="FF9900"/>
    <a:srgbClr val="99CCFF"/>
    <a:srgbClr val="5E9AA8"/>
    <a:srgbClr val="43727D"/>
    <a:srgbClr val="760000"/>
    <a:srgbClr val="FBC7EA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2139" autoAdjust="0"/>
  </p:normalViewPr>
  <p:slideViewPr>
    <p:cSldViewPr>
      <p:cViewPr>
        <p:scale>
          <a:sx n="71" d="100"/>
          <a:sy n="71" d="100"/>
        </p:scale>
        <p:origin x="-1770" y="-336"/>
      </p:cViewPr>
      <p:guideLst>
        <p:guide orient="horz" pos="1728"/>
        <p:guide pos="60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530" y="-78"/>
      </p:cViewPr>
      <p:guideLst>
        <p:guide orient="horz" pos="307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6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0"/>
      <c:hPercent val="82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428571428571438E-2"/>
          <c:y val="5.2631578947368425E-2"/>
          <c:w val="0.71587301587301599"/>
          <c:h val="0.9302865336721089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tx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SUBST</c:v>
                </c:pt>
                <c:pt idx="1">
                  <c:v>DEP</c:v>
                </c:pt>
                <c:pt idx="2">
                  <c:v>ANX</c:v>
                </c:pt>
                <c:pt idx="3">
                  <c:v>SOMAT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</c:v>
                </c:pt>
                <c:pt idx="1">
                  <c:v>12.3</c:v>
                </c:pt>
                <c:pt idx="2">
                  <c:v>15.1</c:v>
                </c:pt>
                <c:pt idx="3">
                  <c:v>12.9</c:v>
                </c:pt>
              </c:numCache>
            </c:numRef>
          </c:val>
          <c:extLst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Male</c:v>
                </c:pt>
              </c:strCache>
            </c:strRef>
          </c:tx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SUBST</c:v>
                </c:pt>
                <c:pt idx="1">
                  <c:v>DEP</c:v>
                </c:pt>
                <c:pt idx="2">
                  <c:v>ANX</c:v>
                </c:pt>
                <c:pt idx="3">
                  <c:v>SOMAT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14.8</c:v>
                </c:pt>
                <c:pt idx="1">
                  <c:v>7.3</c:v>
                </c:pt>
                <c:pt idx="2">
                  <c:v>9.3000000000000007</c:v>
                </c:pt>
                <c:pt idx="3">
                  <c:v>8.8000000000000007</c:v>
                </c:pt>
              </c:numCache>
            </c:numRef>
          </c:val>
          <c:extLst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Female</c:v>
                </c:pt>
              </c:strCache>
            </c:strRef>
          </c:tx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SUBST</c:v>
                </c:pt>
                <c:pt idx="1">
                  <c:v>DEP</c:v>
                </c:pt>
                <c:pt idx="2">
                  <c:v>ANX</c:v>
                </c:pt>
                <c:pt idx="3">
                  <c:v>SOMAT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3.2</c:v>
                </c:pt>
                <c:pt idx="1">
                  <c:v>17.3</c:v>
                </c:pt>
                <c:pt idx="2">
                  <c:v>20.8</c:v>
                </c:pt>
                <c:pt idx="3">
                  <c:v>17.100000000000001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"/>
        <c:shape val="box"/>
        <c:axId val="122761984"/>
        <c:axId val="122763520"/>
        <c:axId val="0"/>
      </c:bar3DChart>
      <c:catAx>
        <c:axId val="12276198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one"/>
        <c:crossAx val="122763520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2276352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22761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301587301587301"/>
          <c:y val="0.12200956937799043"/>
          <c:w val="0.15873015873015875"/>
          <c:h val="0.19617224880382778"/>
        </c:manualLayout>
      </c:layout>
      <c:overlay val="1"/>
    </c:legend>
    <c:plotVisOnly val="1"/>
    <c:dispBlanksAs val="gap"/>
    <c:showDLblsOverMax val="1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4C7453C-D8FC-4E0F-8ECA-4DE5AE4B33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8575" y="91440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b="1" smtClean="0">
                <a:latin typeface="Arial" charset="0"/>
              </a:defRPr>
            </a:lvl1pPr>
          </a:lstStyle>
          <a:p>
            <a:pPr>
              <a:defRPr/>
            </a:pPr>
            <a:r>
              <a:rPr lang="de-CH"/>
              <a:t>Weitere Präsentationen:</a:t>
            </a:r>
            <a:r>
              <a:rPr lang="de-CH" sz="1200" b="0">
                <a:latin typeface="Times New Roman" pitchFamily="18" charset="0"/>
              </a:rPr>
              <a:t> </a:t>
            </a:r>
            <a:br>
              <a:rPr lang="de-CH" sz="1200" b="0">
                <a:latin typeface="Times New Roman" pitchFamily="18" charset="0"/>
              </a:rPr>
            </a:br>
            <a:r>
              <a:rPr lang="de-CH" b="0">
                <a:latin typeface="Times New Roman" pitchFamily="18" charset="0"/>
              </a:rPr>
              <a:t>www.seminare-ps.net </a:t>
            </a:r>
          </a:p>
        </p:txBody>
      </p:sp>
      <p:sp>
        <p:nvSpPr>
          <p:cNvPr id="111621" name="Rectangle 7"/>
          <p:cNvSpPr>
            <a:spLocks noChangeArrowheads="1"/>
          </p:cNvSpPr>
          <p:nvPr/>
        </p:nvSpPr>
        <p:spPr bwMode="auto">
          <a:xfrm>
            <a:off x="3768725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de-CH" sz="1200">
                <a:latin typeface="Times New Roman" pitchFamily="18" charset="0"/>
              </a:rPr>
              <a:t>Dr. Samuel Pfeifer</a:t>
            </a:r>
          </a:p>
          <a:p>
            <a:pPr>
              <a:spcBef>
                <a:spcPct val="0"/>
              </a:spcBef>
            </a:pPr>
            <a:r>
              <a:rPr lang="de-CH" sz="1200" b="1">
                <a:latin typeface="Arial" charset="0"/>
              </a:rPr>
              <a:t>Einführung Psychiatrie und Seelsorge</a:t>
            </a:r>
          </a:p>
        </p:txBody>
      </p:sp>
    </p:spTree>
    <p:extLst>
      <p:ext uri="{BB962C8B-B14F-4D97-AF65-F5344CB8AC3E}">
        <p14:creationId xmlns:p14="http://schemas.microsoft.com/office/powerpoint/2010/main" val="815010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3500" y="0"/>
            <a:ext cx="29432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49300"/>
            <a:ext cx="5111750" cy="3675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649788"/>
            <a:ext cx="503555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Klicken Sie, um die Formate des Vorlagentextes zu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3375"/>
            <a:ext cx="29432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3500" y="9223375"/>
            <a:ext cx="294322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DB1AB40C-5945-47E9-862C-F666071F6C1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3775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428AA2-B5C7-4352-8A2D-E80741656701}" type="slidenum">
              <a:rPr lang="de-CH" sz="1300"/>
              <a:pPr/>
              <a:t>1</a:t>
            </a:fld>
            <a:endParaRPr lang="de-CH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A9F2F7F-8571-4197-9E83-47F9410A9245}" type="slidenum">
              <a:rPr lang="de-CH" sz="1200"/>
              <a:pPr/>
              <a:t>12</a:t>
            </a:fld>
            <a:endParaRPr lang="de-CH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1200" b="1" dirty="0" smtClean="0">
                <a:latin typeface="Arial" charset="0"/>
              </a:rPr>
              <a:t>Quelle:</a:t>
            </a:r>
            <a:r>
              <a:rPr lang="de-DE" sz="1200" dirty="0" smtClean="0">
                <a:latin typeface="Arial" charset="0"/>
              </a:rPr>
              <a:t> </a:t>
            </a:r>
          </a:p>
          <a:p>
            <a:r>
              <a:rPr lang="de-DE" sz="1200" dirty="0" smtClean="0">
                <a:latin typeface="Arial" charset="0"/>
              </a:rPr>
              <a:t>Meyer et al. (2000). Lebenszeitprävalenz psychischer Störungen in der erwachsenen Allgemeinbevölkerung. Nervenarzt 71:535-542</a:t>
            </a:r>
            <a:endParaRPr lang="en-US" sz="1200" smtClean="0">
              <a:latin typeface="Arial" charset="0"/>
            </a:endParaRPr>
          </a:p>
          <a:p>
            <a:endParaRPr lang="de-C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C52929-B162-4C0E-B12A-D9E7DD061B59}" type="slidenum">
              <a:rPr lang="de-CH" sz="1200"/>
              <a:pPr/>
              <a:t>15</a:t>
            </a:fld>
            <a:endParaRPr lang="de-CH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31838"/>
            <a:ext cx="5081587" cy="365442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6025" cy="4386262"/>
          </a:xfrm>
          <a:noFill/>
        </p:spPr>
        <p:txBody>
          <a:bodyPr/>
          <a:lstStyle/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1. 	Psychiatry and Christian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Counselling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are separate fields and should not be integrated.</a:t>
            </a:r>
            <a:endParaRPr lang="de-CH" sz="12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endParaRPr lang="de-CH" sz="12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2. 	Psychiatric problems can be caused or at least deteriorated by religion.</a:t>
            </a:r>
            <a:endParaRPr lang="de-CH" sz="12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endParaRPr lang="de-CH" sz="12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3. 	Mental illness is a spiritual problem and healing can only come through faith.</a:t>
            </a:r>
            <a:endParaRPr lang="de-CH" sz="12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endParaRPr lang="de-CH" sz="12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hangingPunct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4. 	Mental diseases are a reality of our existence in this fallen world. The Christian church is called to serve the emotionally suffering in a professional and compassionate way.</a:t>
            </a:r>
            <a:endParaRPr lang="de-CH" sz="1200" b="1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de-CH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7E6E507-4AEA-454A-B55D-0775C59011B0}" type="slidenum">
              <a:rPr lang="de-CH" sz="1200"/>
              <a:pPr/>
              <a:t>17</a:t>
            </a:fld>
            <a:endParaRPr lang="de-CH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31838"/>
            <a:ext cx="5081587" cy="365442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30738"/>
            <a:ext cx="5026025" cy="4386262"/>
          </a:xfrm>
          <a:noFill/>
        </p:spPr>
        <p:txBody>
          <a:bodyPr/>
          <a:lstStyle/>
          <a:p>
            <a:endParaRPr lang="de-C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0C59774-F221-4546-8992-8E2BAEA77DE6}" type="slidenum">
              <a:rPr lang="de-CH" sz="1200"/>
              <a:pPr/>
              <a:t>18</a:t>
            </a:fld>
            <a:endParaRPr lang="de-CH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472AF-2E6C-4008-868E-687D947D9294}" type="slidenum">
              <a:rPr lang="de-DE"/>
              <a:pPr/>
              <a:t>19</a:t>
            </a:fld>
            <a:endParaRPr lang="de-DE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64A4E3-2150-4EC8-80F1-74CCEFF2E18F}" type="slidenum">
              <a:rPr lang="de-CH" sz="1200"/>
              <a:pPr/>
              <a:t>20</a:t>
            </a:fld>
            <a:endParaRPr lang="de-CH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B25C66A-B9CE-4C42-9A44-32A63BC9890C}" type="slidenum">
              <a:rPr lang="de-CH" sz="1200"/>
              <a:pPr/>
              <a:t>22</a:t>
            </a:fld>
            <a:endParaRPr lang="de-CH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A14397-034E-4C3C-BDE8-64152A61D09A}" type="slidenum">
              <a:rPr lang="de-CH" sz="1200"/>
              <a:pPr/>
              <a:t>23</a:t>
            </a:fld>
            <a:endParaRPr lang="de-CH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87EEF82-FA26-49AE-83A1-EA8220592703}" type="slidenum">
              <a:rPr lang="de-CH" sz="1200"/>
              <a:pPr/>
              <a:t>24</a:t>
            </a:fld>
            <a:endParaRPr lang="de-CH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33425"/>
            <a:ext cx="5080000" cy="365283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32325"/>
            <a:ext cx="5029200" cy="4386263"/>
          </a:xfrm>
          <a:noFill/>
        </p:spPr>
        <p:txBody>
          <a:bodyPr/>
          <a:lstStyle/>
          <a:p>
            <a:endParaRPr lang="de-CH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5A67DF2-90CF-42BA-A9CD-DD3841142F0D}" type="slidenum">
              <a:rPr lang="de-CH" sz="1200"/>
              <a:pPr/>
              <a:t>25</a:t>
            </a:fld>
            <a:endParaRPr lang="de-CH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42CEE4D-4346-4CCF-8ED2-B5ABA6058DDC}" type="slidenum">
              <a:rPr lang="de-CH" sz="1200"/>
              <a:pPr/>
              <a:t>2</a:t>
            </a:fld>
            <a:endParaRPr lang="de-CH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3D371CA-C3DF-406B-B89B-76E60E0D9A48}" type="slidenum">
              <a:rPr lang="de-CH" sz="1200"/>
              <a:pPr/>
              <a:t>26</a:t>
            </a:fld>
            <a:endParaRPr lang="de-CH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10EDF6-C2BB-42A3-A363-DDBBE5C081D4}" type="slidenum">
              <a:rPr lang="de-CH" sz="1200"/>
              <a:pPr/>
              <a:t>27</a:t>
            </a:fld>
            <a:endParaRPr lang="de-CH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10EDF6-C2BB-42A3-A363-DDBBE5C081D4}" type="slidenum">
              <a:rPr lang="de-CH" sz="1200"/>
              <a:pPr/>
              <a:t>28</a:t>
            </a:fld>
            <a:endParaRPr lang="de-CH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BE22A5A-2935-4EC4-8AD2-ACCE4B9D2346}" type="slidenum">
              <a:rPr lang="de-CH" sz="1200"/>
              <a:pPr/>
              <a:t>29</a:t>
            </a:fld>
            <a:endParaRPr lang="de-CH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62F2F1-06A7-4D4C-9658-0E991FCF8B3F}" type="slidenum">
              <a:rPr lang="de-CH"/>
              <a:pPr/>
              <a:t>3</a:t>
            </a:fld>
            <a:endParaRPr lang="de-CH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9749E5-38CF-4E18-87E2-508AFC7F8366}" type="slidenum">
              <a:rPr lang="de-CH" sz="1200"/>
              <a:pPr/>
              <a:t>4</a:t>
            </a:fld>
            <a:endParaRPr lang="de-CH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30250"/>
            <a:ext cx="5084763" cy="36560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3225" cy="438785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C9692-F9B6-4752-82D8-A692B8862853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275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81548A-240A-4B04-80B7-78121CF38863}" type="slidenum">
              <a:rPr lang="de-CH" sz="1200"/>
              <a:pPr/>
              <a:t>7</a:t>
            </a:fld>
            <a:endParaRPr lang="de-CH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b="1" dirty="0" smtClean="0"/>
              <a:t>Integration Bibel / Psychologie</a:t>
            </a:r>
          </a:p>
          <a:p>
            <a:r>
              <a:rPr lang="de-DE" b="1" i="1" dirty="0" smtClean="0"/>
              <a:t>Welche biblischen Begriffe umschreiben seelsorgliches Handeln?</a:t>
            </a:r>
          </a:p>
          <a:p>
            <a:r>
              <a:rPr lang="de-DE" dirty="0" smtClean="0"/>
              <a:t>Zusammentragen von Worten der Bibel, die Seelsorge umschreiben</a:t>
            </a:r>
          </a:p>
          <a:p>
            <a:r>
              <a:rPr lang="de-DE" dirty="0" smtClean="0"/>
              <a:t>- gesprächsorientierte Seelsorge</a:t>
            </a:r>
          </a:p>
          <a:p>
            <a:r>
              <a:rPr lang="de-DE" dirty="0" smtClean="0"/>
              <a:t>- non-verbale oder symbolische Seelsorge</a:t>
            </a:r>
          </a:p>
          <a:p>
            <a:r>
              <a:rPr lang="de-DE" dirty="0" smtClean="0"/>
              <a:t>- Beispiel des Hirten (vgl. auch Sünde der schlechten Hirten, </a:t>
            </a:r>
            <a:r>
              <a:rPr lang="de-DE" dirty="0" err="1" smtClean="0"/>
              <a:t>Hes</a:t>
            </a:r>
            <a:r>
              <a:rPr lang="de-DE" dirty="0" smtClean="0"/>
              <a:t>. 34,4)</a:t>
            </a:r>
            <a:endParaRPr lang="de-DE" b="1" i="1" dirty="0" smtClean="0"/>
          </a:p>
          <a:p>
            <a:r>
              <a:rPr lang="de-DE" b="1" i="1" dirty="0" smtClean="0"/>
              <a:t>Wie wird die seelsorgliche Grundhaltung in der Bibel umschrieben?</a:t>
            </a:r>
          </a:p>
          <a:p>
            <a:r>
              <a:rPr lang="de-DE" b="1" i="1" dirty="0" smtClean="0"/>
              <a:t>Was ist das Ziel der Seelsorge?</a:t>
            </a:r>
          </a:p>
          <a:p>
            <a:r>
              <a:rPr lang="de-DE" dirty="0" smtClean="0"/>
              <a:t>Bibelarbeit anhand von Epheser 4:12-16</a:t>
            </a:r>
            <a:endParaRPr lang="de-DE" b="1" dirty="0" smtClean="0"/>
          </a:p>
          <a:p>
            <a:r>
              <a:rPr lang="de-DE" b="1" dirty="0" err="1" smtClean="0"/>
              <a:t>teleios</a:t>
            </a:r>
            <a:r>
              <a:rPr lang="de-DE" b="1" dirty="0" smtClean="0"/>
              <a:t> </a:t>
            </a:r>
            <a:r>
              <a:rPr lang="de-DE" dirty="0" smtClean="0"/>
              <a:t>bedeutet nicht perfekt, sondern auf das Ziel der Heiligung ausgerichtet</a:t>
            </a:r>
            <a:endParaRPr lang="de-DE" b="1" i="1" dirty="0" smtClean="0"/>
          </a:p>
          <a:p>
            <a:r>
              <a:rPr lang="de-DE" b="1" i="1" dirty="0" smtClean="0"/>
              <a:t>Ziele: </a:t>
            </a:r>
          </a:p>
          <a:p>
            <a:r>
              <a:rPr lang="de-DE" dirty="0" smtClean="0"/>
              <a:t>	Veränderung des Sinnes (Römer 12:2)</a:t>
            </a:r>
          </a:p>
          <a:p>
            <a:r>
              <a:rPr lang="de-DE" dirty="0" smtClean="0"/>
              <a:t>	Veränderung des Wandels (Eph. 4:22-24)</a:t>
            </a:r>
          </a:p>
          <a:p>
            <a:r>
              <a:rPr lang="de-DE" dirty="0" smtClean="0"/>
              <a:t>	Wachsen</a:t>
            </a:r>
          </a:p>
          <a:p>
            <a:r>
              <a:rPr lang="de-DE" dirty="0" smtClean="0"/>
              <a:t>	Reifen</a:t>
            </a:r>
          </a:p>
          <a:p>
            <a:r>
              <a:rPr lang="de-DE" dirty="0" smtClean="0"/>
              <a:t>	Stabilität</a:t>
            </a:r>
          </a:p>
          <a:p>
            <a:r>
              <a:rPr lang="de-DE" dirty="0" smtClean="0"/>
              <a:t>	Zurüstung</a:t>
            </a:r>
          </a:p>
          <a:p>
            <a:r>
              <a:rPr lang="de-DE" dirty="0" smtClean="0"/>
              <a:t>	Erbauung</a:t>
            </a:r>
            <a:endParaRPr lang="de-DE" b="1" i="1" dirty="0" smtClean="0"/>
          </a:p>
          <a:p>
            <a:r>
              <a:rPr lang="de-DE" b="1" i="1" dirty="0" smtClean="0"/>
              <a:t>Unterscheide </a:t>
            </a:r>
            <a:r>
              <a:rPr lang="de-DE" b="1" i="1" dirty="0" err="1" smtClean="0"/>
              <a:t>Prozeß</a:t>
            </a:r>
            <a:r>
              <a:rPr lang="de-DE" b="1" i="1" dirty="0" smtClean="0"/>
              <a:t> und Inhalt der Seelsorge</a:t>
            </a:r>
          </a:p>
          <a:p>
            <a:r>
              <a:rPr lang="de-DE" dirty="0" err="1" smtClean="0"/>
              <a:t>Prozeß</a:t>
            </a:r>
            <a:r>
              <a:rPr lang="de-DE" dirty="0" smtClean="0"/>
              <a:t> = Vorgehensweise</a:t>
            </a:r>
          </a:p>
          <a:p>
            <a:r>
              <a:rPr lang="de-DE" dirty="0" smtClean="0"/>
              <a:t>Inhalt = Grundhaltung, Ethik, Richtlinien</a:t>
            </a:r>
            <a:endParaRPr lang="de-DE" b="1" i="1" dirty="0" smtClean="0"/>
          </a:p>
          <a:p>
            <a:r>
              <a:rPr lang="de-DE" b="1" i="1" dirty="0" smtClean="0"/>
              <a:t>Gemeinsamkeiten von Psychotherapie und Seelsorge</a:t>
            </a:r>
          </a:p>
          <a:p>
            <a:r>
              <a:rPr lang="de-DE" b="1" i="1" dirty="0" smtClean="0"/>
              <a:t>Unterschiede von Psychotherapie und Seelsorge</a:t>
            </a:r>
          </a:p>
          <a:p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B4E4AC6-C466-47D5-BD02-BD3D9F5B198D}" type="slidenum">
              <a:rPr lang="de-CH" sz="1200"/>
              <a:pPr/>
              <a:t>8</a:t>
            </a:fld>
            <a:endParaRPr lang="de-CH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F7C6159-B618-4185-B9BD-618750B7816A}" type="slidenum">
              <a:rPr lang="de-CH" sz="1200"/>
              <a:pPr/>
              <a:t>9</a:t>
            </a:fld>
            <a:endParaRPr lang="de-CH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ADB61D9-4F83-4A01-997D-6C165DBB89D8}" type="slidenum">
              <a:rPr lang="de-CH" sz="1200"/>
              <a:pPr/>
              <a:t>10</a:t>
            </a:fld>
            <a:endParaRPr lang="de-CH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737989" y="-99392"/>
            <a:ext cx="9793088" cy="71287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954088" y="1089025"/>
            <a:ext cx="8624887" cy="6985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rgbClr val="240684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54088" y="2130425"/>
            <a:ext cx="8586787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de-CH" noProof="0" dirty="0" smtClean="0"/>
              <a:t>Titelmasterformat durch Klicken bearbeiten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31925" y="3886200"/>
            <a:ext cx="6678613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Calibri" pitchFamily="34" charset="0"/>
              </a:defRPr>
            </a:lvl1pPr>
          </a:lstStyle>
          <a:p>
            <a:pPr lvl="0"/>
            <a:r>
              <a:rPr lang="de-CH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130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5963" y="6248400"/>
            <a:ext cx="19875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2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40575" y="404813"/>
            <a:ext cx="2062163" cy="59769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54088" y="404813"/>
            <a:ext cx="6034087" cy="59769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5963" y="6248400"/>
            <a:ext cx="19875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2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4088" y="404813"/>
            <a:ext cx="8248650" cy="6588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954088" y="1412875"/>
            <a:ext cx="8248650" cy="4968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5963" y="6248400"/>
            <a:ext cx="19875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5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 i="1">
                <a:solidFill>
                  <a:srgbClr val="43727D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5963" y="6248400"/>
            <a:ext cx="19875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6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4063" y="4406900"/>
            <a:ext cx="8108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4063" y="2906713"/>
            <a:ext cx="8108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5963" y="6248400"/>
            <a:ext cx="19875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54088" y="1412875"/>
            <a:ext cx="40481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54613" y="1412875"/>
            <a:ext cx="404812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5963" y="6248400"/>
            <a:ext cx="19875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5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838" y="274638"/>
            <a:ext cx="858678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7838" y="1535113"/>
            <a:ext cx="42148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7838" y="2174875"/>
            <a:ext cx="42148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46638" y="1535113"/>
            <a:ext cx="42179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46638" y="2174875"/>
            <a:ext cx="42179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5963" y="6248400"/>
            <a:ext cx="19875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4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5963" y="6248400"/>
            <a:ext cx="19875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2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5963" y="6248400"/>
            <a:ext cx="19875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3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838" y="273050"/>
            <a:ext cx="313848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30625" y="273050"/>
            <a:ext cx="5334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7838" y="1435100"/>
            <a:ext cx="313848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5963" y="6248400"/>
            <a:ext cx="19875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7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0075" y="4800600"/>
            <a:ext cx="57245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70075" y="612775"/>
            <a:ext cx="57245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70075" y="5367338"/>
            <a:ext cx="57245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5963" y="6248400"/>
            <a:ext cx="19875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0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09997" y="-99392"/>
            <a:ext cx="9793088" cy="71287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4088" y="404813"/>
            <a:ext cx="824865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4088" y="1412875"/>
            <a:ext cx="82486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954088" y="1089025"/>
            <a:ext cx="8624887" cy="6985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rgbClr val="240684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1" grpId="2" animBg="1"/>
      <p:bldP spid="1031" grpId="3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3727D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113" indent="-363538" algn="l" rtl="0" eaLnBrk="0" fontAlgn="base" hangingPunct="0">
        <a:spcBef>
          <a:spcPct val="20000"/>
        </a:spcBef>
        <a:spcAft>
          <a:spcPct val="0"/>
        </a:spcAft>
        <a:buChar char="–"/>
        <a:defRPr sz="2400" i="1">
          <a:solidFill>
            <a:srgbClr val="760000"/>
          </a:solidFill>
          <a:latin typeface="Calibri" pitchFamily="34" charset="0"/>
          <a:cs typeface="Calibri" pitchFamily="34" charset="0"/>
        </a:defRPr>
      </a:lvl2pPr>
      <a:lvl3pPr marL="1308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7160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124075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81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38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95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52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77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psy77.com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54" y="-34925"/>
            <a:ext cx="10888663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54088" y="1916113"/>
            <a:ext cx="8248650" cy="2892425"/>
          </a:xfrm>
        </p:spPr>
        <p:txBody>
          <a:bodyPr/>
          <a:lstStyle/>
          <a:p>
            <a:r>
              <a:rPr lang="de-CH" sz="4400" b="1" dirty="0" smtClean="0">
                <a:latin typeface="Calibri" pitchFamily="34" charset="0"/>
                <a:cs typeface="Calibri" pitchFamily="34" charset="0"/>
              </a:rPr>
              <a:t>Mental </a:t>
            </a:r>
            <a:r>
              <a:rPr lang="de-CH" sz="4400" b="1" dirty="0" err="1" smtClean="0">
                <a:latin typeface="Calibri" pitchFamily="34" charset="0"/>
                <a:cs typeface="Calibri" pitchFamily="34" charset="0"/>
              </a:rPr>
              <a:t>Health</a:t>
            </a:r>
            <a:r>
              <a:rPr lang="de-CH" sz="4400" b="1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de-CH" sz="4400" b="1" dirty="0" smtClean="0">
                <a:latin typeface="Calibri" pitchFamily="34" charset="0"/>
                <a:cs typeface="Calibri" pitchFamily="34" charset="0"/>
              </a:rPr>
            </a:br>
            <a:r>
              <a:rPr lang="de-CH" sz="4400" b="1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CH" sz="4400" b="1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de-CH" sz="4400" b="1" dirty="0" smtClean="0">
                <a:latin typeface="Calibri" pitchFamily="34" charset="0"/>
                <a:cs typeface="Calibri" pitchFamily="34" charset="0"/>
              </a:rPr>
            </a:br>
            <a:r>
              <a:rPr lang="de-CH" sz="4400" b="1" dirty="0" smtClean="0">
                <a:latin typeface="Calibri" pitchFamily="34" charset="0"/>
                <a:cs typeface="Calibri" pitchFamily="34" charset="0"/>
              </a:rPr>
              <a:t>Christian </a:t>
            </a:r>
            <a:r>
              <a:rPr lang="de-CH" sz="4400" b="1" dirty="0" err="1" smtClean="0">
                <a:latin typeface="Calibri" pitchFamily="34" charset="0"/>
                <a:cs typeface="Calibri" pitchFamily="34" charset="0"/>
              </a:rPr>
              <a:t>Counselling</a:t>
            </a:r>
            <a:r>
              <a:rPr lang="de-CH" sz="4400" b="1" dirty="0" smtClean="0">
                <a:latin typeface="Calibri" pitchFamily="34" charset="0"/>
                <a:cs typeface="Calibri" pitchFamily="34" charset="0"/>
              </a:rPr>
              <a:t> – </a:t>
            </a:r>
            <a:br>
              <a:rPr lang="de-CH" sz="4400" b="1" dirty="0" smtClean="0">
                <a:latin typeface="Calibri" pitchFamily="34" charset="0"/>
                <a:cs typeface="Calibri" pitchFamily="34" charset="0"/>
              </a:rPr>
            </a:br>
            <a:r>
              <a:rPr lang="de-CH" sz="4400" b="1" dirty="0" smtClean="0">
                <a:latin typeface="Calibri" pitchFamily="34" charset="0"/>
                <a:cs typeface="Calibri" pitchFamily="34" charset="0"/>
              </a:rPr>
              <a:t>an </a:t>
            </a:r>
            <a:r>
              <a:rPr lang="de-CH" sz="4400" b="1" dirty="0" err="1" smtClean="0">
                <a:latin typeface="Calibri" pitchFamily="34" charset="0"/>
                <a:cs typeface="Calibri" pitchFamily="34" charset="0"/>
              </a:rPr>
              <a:t>Introduction</a:t>
            </a:r>
            <a:endParaRPr lang="de-DE" sz="4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333375"/>
            <a:ext cx="8248650" cy="647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CH" dirty="0" smtClean="0">
                <a:latin typeface="Calibri" pitchFamily="34" charset="0"/>
                <a:cs typeface="Calibri" pitchFamily="34" charset="0"/>
              </a:rPr>
              <a:t>Dr. Samuel Pfeifer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Goals in </a:t>
            </a:r>
            <a:r>
              <a:rPr lang="de-CH" dirty="0"/>
              <a:t>C</a:t>
            </a:r>
            <a:r>
              <a:rPr lang="de-CH" dirty="0" smtClean="0"/>
              <a:t>hristian </a:t>
            </a:r>
            <a:r>
              <a:rPr lang="de-CH" dirty="0" err="1" smtClean="0"/>
              <a:t>Counselling</a:t>
            </a:r>
            <a:endParaRPr lang="de-DE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i="1" dirty="0" smtClean="0"/>
              <a:t>Goals: </a:t>
            </a:r>
          </a:p>
          <a:p>
            <a:pPr lvl="1"/>
            <a:r>
              <a:rPr lang="de-DE" dirty="0" smtClean="0"/>
              <a:t>Change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Mind</a:t>
            </a:r>
            <a:r>
              <a:rPr lang="de-DE" dirty="0" smtClean="0"/>
              <a:t> (Romans 12:2)</a:t>
            </a:r>
          </a:p>
          <a:p>
            <a:pPr lvl="1"/>
            <a:r>
              <a:rPr lang="de-DE" dirty="0" smtClean="0"/>
              <a:t>Change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Conduct</a:t>
            </a:r>
            <a:r>
              <a:rPr lang="de-DE" dirty="0" smtClean="0"/>
              <a:t> (</a:t>
            </a:r>
            <a:r>
              <a:rPr lang="de-DE" dirty="0" err="1" smtClean="0"/>
              <a:t>Ephesians</a:t>
            </a:r>
            <a:r>
              <a:rPr lang="de-DE" dirty="0" smtClean="0"/>
              <a:t> 4:22-24)</a:t>
            </a:r>
          </a:p>
          <a:p>
            <a:pPr lvl="1"/>
            <a:r>
              <a:rPr lang="de-DE" dirty="0" err="1" smtClean="0"/>
              <a:t>Growing</a:t>
            </a:r>
            <a:endParaRPr lang="de-DE" dirty="0" smtClean="0"/>
          </a:p>
          <a:p>
            <a:pPr lvl="1"/>
            <a:r>
              <a:rPr lang="de-DE" dirty="0" err="1" smtClean="0"/>
              <a:t>Maturing</a:t>
            </a:r>
            <a:endParaRPr lang="de-DE" dirty="0" smtClean="0"/>
          </a:p>
          <a:p>
            <a:pPr lvl="1"/>
            <a:r>
              <a:rPr lang="de-DE" dirty="0" err="1" smtClean="0"/>
              <a:t>Stability</a:t>
            </a:r>
            <a:endParaRPr lang="de-DE" dirty="0" smtClean="0"/>
          </a:p>
          <a:p>
            <a:pPr lvl="1"/>
            <a:r>
              <a:rPr lang="de-DE" dirty="0" err="1" smtClean="0"/>
              <a:t>Building</a:t>
            </a:r>
            <a:r>
              <a:rPr lang="de-DE" dirty="0"/>
              <a:t> </a:t>
            </a:r>
            <a:r>
              <a:rPr lang="de-DE" dirty="0" err="1" smtClean="0"/>
              <a:t>up</a:t>
            </a:r>
            <a:endParaRPr lang="de-DE" dirty="0" smtClean="0"/>
          </a:p>
          <a:p>
            <a:pPr lvl="1"/>
            <a:r>
              <a:rPr lang="de-DE" dirty="0" err="1" smtClean="0"/>
              <a:t>Preparing</a:t>
            </a:r>
            <a:r>
              <a:rPr lang="de-DE" dirty="0" smtClean="0"/>
              <a:t> </a:t>
            </a:r>
            <a:r>
              <a:rPr lang="de-DE" dirty="0" err="1" smtClean="0"/>
              <a:t>God‘s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Top </a:t>
            </a:r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problems</a:t>
            </a:r>
            <a:endParaRPr lang="de-CH" dirty="0"/>
          </a:p>
        </p:txBody>
      </p:sp>
      <p:pic>
        <p:nvPicPr>
          <p:cNvPr id="45058" name="Picture 2" descr="Why depression continues to go undiagnosed and untreated in primary 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9" y="1484784"/>
            <a:ext cx="7272808" cy="454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87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Frequency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mental </a:t>
            </a:r>
            <a:r>
              <a:rPr lang="de-CH" dirty="0" err="1" smtClean="0"/>
              <a:t>disorders</a:t>
            </a:r>
            <a:endParaRPr lang="de-DE" dirty="0" smtClean="0"/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250784"/>
              </p:ext>
            </p:extLst>
          </p:nvPr>
        </p:nvGraphicFramePr>
        <p:xfrm>
          <a:off x="1949450" y="1484784"/>
          <a:ext cx="6926961" cy="4400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394173" y="587727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SUBST      DEP         ANX       SOM   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-486147" y="-459432"/>
            <a:ext cx="10729192" cy="77768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0766"/>
            <a:ext cx="9705975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3727D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</a:rPr>
              <a:t>Ten leading causes of burden of disease, </a:t>
            </a:r>
            <a:br>
              <a:rPr lang="en-US" sz="2400" kern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</a:rPr>
              <a:t>world, 2004 and 2030</a:t>
            </a:r>
          </a:p>
        </p:txBody>
      </p:sp>
      <p:pic>
        <p:nvPicPr>
          <p:cNvPr id="6" name="Picture 3" descr="Part3_Fig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558925"/>
            <a:ext cx="6450012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 bwMode="auto">
          <a:xfrm>
            <a:off x="5850557" y="2204864"/>
            <a:ext cx="244827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16038" y="5733256"/>
            <a:ext cx="6450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>
                <a:latin typeface="Calibri" pitchFamily="34" charset="0"/>
              </a:rPr>
              <a:t>DALY = </a:t>
            </a:r>
            <a:r>
              <a:rPr lang="de-CH" sz="1600" dirty="0" err="1" smtClean="0">
                <a:latin typeface="Calibri" pitchFamily="34" charset="0"/>
              </a:rPr>
              <a:t>Disability</a:t>
            </a:r>
            <a:r>
              <a:rPr lang="de-CH" sz="1600" dirty="0" smtClean="0">
                <a:latin typeface="Calibri" pitchFamily="34" charset="0"/>
              </a:rPr>
              <a:t> </a:t>
            </a:r>
            <a:r>
              <a:rPr lang="de-CH" sz="1600" dirty="0" err="1" smtClean="0">
                <a:latin typeface="Calibri" pitchFamily="34" charset="0"/>
              </a:rPr>
              <a:t>Adjusted</a:t>
            </a:r>
            <a:r>
              <a:rPr lang="de-CH" sz="1600" dirty="0" smtClean="0">
                <a:latin typeface="Calibri" pitchFamily="34" charset="0"/>
              </a:rPr>
              <a:t> Life </a:t>
            </a:r>
            <a:r>
              <a:rPr lang="de-CH" sz="1600" dirty="0" err="1" smtClean="0">
                <a:latin typeface="Calibri" pitchFamily="34" charset="0"/>
              </a:rPr>
              <a:t>Years</a:t>
            </a:r>
            <a:r>
              <a:rPr lang="de-CH" sz="1600" dirty="0" smtClean="0">
                <a:latin typeface="Calibri" pitchFamily="34" charset="0"/>
              </a:rPr>
              <a:t> (Lost)</a:t>
            </a:r>
            <a:endParaRPr lang="de-CH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5" y="1233636"/>
            <a:ext cx="7945536" cy="5219700"/>
          </a:xfrm>
          <a:prstGeom prst="rect">
            <a:avLst/>
          </a:prstGeom>
        </p:spPr>
      </p:pic>
      <p:sp>
        <p:nvSpPr>
          <p:cNvPr id="4" name="Titel 2"/>
          <p:cNvSpPr txBox="1">
            <a:spLocks/>
          </p:cNvSpPr>
          <p:nvPr/>
        </p:nvSpPr>
        <p:spPr>
          <a:xfrm>
            <a:off x="954088" y="404813"/>
            <a:ext cx="8248650" cy="6588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3727D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de-CH" kern="0" dirty="0" smtClean="0"/>
              <a:t>Heart </a:t>
            </a:r>
            <a:r>
              <a:rPr lang="de-CH" kern="0" dirty="0" err="1" smtClean="0"/>
              <a:t>problems</a:t>
            </a:r>
            <a:r>
              <a:rPr lang="de-CH" kern="0" dirty="0" smtClean="0"/>
              <a:t> </a:t>
            </a:r>
            <a:r>
              <a:rPr lang="de-CH" kern="0" dirty="0" err="1" smtClean="0"/>
              <a:t>decreasing</a:t>
            </a:r>
            <a:r>
              <a:rPr lang="de-CH" kern="0" dirty="0" smtClean="0"/>
              <a:t>, </a:t>
            </a:r>
            <a:r>
              <a:rPr lang="de-CH" kern="0" dirty="0" err="1" smtClean="0"/>
              <a:t>Depressions</a:t>
            </a:r>
            <a:r>
              <a:rPr lang="de-CH" kern="0" dirty="0" smtClean="0"/>
              <a:t> </a:t>
            </a:r>
            <a:r>
              <a:rPr lang="de-CH" kern="0" dirty="0" err="1" smtClean="0"/>
              <a:t>increasing</a:t>
            </a:r>
            <a:endParaRPr lang="de-CH" kern="0" dirty="0"/>
          </a:p>
        </p:txBody>
      </p:sp>
    </p:spTree>
    <p:extLst>
      <p:ext uri="{BB962C8B-B14F-4D97-AF65-F5344CB8AC3E}">
        <p14:creationId xmlns:p14="http://schemas.microsoft.com/office/powerpoint/2010/main" val="26556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3"/>
          <p:cNvSpPr>
            <a:spLocks noChangeArrowheads="1"/>
          </p:cNvSpPr>
          <p:nvPr/>
        </p:nvSpPr>
        <p:spPr bwMode="auto">
          <a:xfrm>
            <a:off x="1670050" y="1447800"/>
            <a:ext cx="21463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de-CH" sz="3200" dirty="0" err="1" smtClean="0">
                <a:solidFill>
                  <a:schemeClr val="bg1"/>
                </a:solidFill>
                <a:latin typeface="Calibri" pitchFamily="34" charset="0"/>
              </a:rPr>
              <a:t>Psychiatry</a:t>
            </a:r>
            <a:endParaRPr lang="de-CH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6440488" y="1447800"/>
            <a:ext cx="2146300" cy="914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de-CH" sz="3200">
                <a:latin typeface="Calibri" pitchFamily="34" charset="0"/>
              </a:rPr>
              <a:t>Religion</a:t>
            </a:r>
          </a:p>
        </p:txBody>
      </p:sp>
      <p:grpSp>
        <p:nvGrpSpPr>
          <p:cNvPr id="156677" name="Group 5"/>
          <p:cNvGrpSpPr>
            <a:grpSpLocks/>
          </p:cNvGrpSpPr>
          <p:nvPr/>
        </p:nvGrpSpPr>
        <p:grpSpPr bwMode="auto">
          <a:xfrm>
            <a:off x="4929188" y="1371600"/>
            <a:ext cx="398462" cy="1066800"/>
            <a:chOff x="2784" y="1056"/>
            <a:chExt cx="240" cy="864"/>
          </a:xfrm>
        </p:grpSpPr>
        <p:sp>
          <p:nvSpPr>
            <p:cNvPr id="19471" name="Rectangle 6"/>
            <p:cNvSpPr>
              <a:spLocks noChangeArrowheads="1"/>
            </p:cNvSpPr>
            <p:nvPr/>
          </p:nvSpPr>
          <p:spPr bwMode="auto">
            <a:xfrm>
              <a:off x="2784" y="1056"/>
              <a:ext cx="96" cy="86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72" name="Rectangle 7"/>
            <p:cNvSpPr>
              <a:spLocks noChangeArrowheads="1"/>
            </p:cNvSpPr>
            <p:nvPr/>
          </p:nvSpPr>
          <p:spPr bwMode="auto">
            <a:xfrm>
              <a:off x="2928" y="1056"/>
              <a:ext cx="96" cy="86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9461" name="Oval 8"/>
          <p:cNvSpPr>
            <a:spLocks noChangeArrowheads="1"/>
          </p:cNvSpPr>
          <p:nvPr/>
        </p:nvSpPr>
        <p:spPr bwMode="auto">
          <a:xfrm>
            <a:off x="1670050" y="2743200"/>
            <a:ext cx="21463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de-CH" sz="3200" dirty="0" err="1" smtClean="0">
                <a:solidFill>
                  <a:schemeClr val="bg1"/>
                </a:solidFill>
                <a:latin typeface="Calibri" pitchFamily="34" charset="0"/>
              </a:rPr>
              <a:t>Psychiatry</a:t>
            </a:r>
            <a:endParaRPr lang="de-CH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6440488" y="2743200"/>
            <a:ext cx="2146300" cy="914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de-CH" sz="3200">
                <a:latin typeface="Calibri" pitchFamily="34" charset="0"/>
              </a:rPr>
              <a:t>Religion</a:t>
            </a:r>
          </a:p>
        </p:txBody>
      </p:sp>
      <p:sp>
        <p:nvSpPr>
          <p:cNvPr id="19463" name="Oval 10"/>
          <p:cNvSpPr>
            <a:spLocks noChangeArrowheads="1"/>
          </p:cNvSpPr>
          <p:nvPr/>
        </p:nvSpPr>
        <p:spPr bwMode="auto">
          <a:xfrm>
            <a:off x="1670050" y="4038600"/>
            <a:ext cx="21463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de-CH" sz="3200" dirty="0" err="1" smtClean="0">
                <a:solidFill>
                  <a:schemeClr val="bg1"/>
                </a:solidFill>
                <a:latin typeface="Calibri" pitchFamily="34" charset="0"/>
              </a:rPr>
              <a:t>Psychiatry</a:t>
            </a:r>
            <a:endParaRPr lang="de-CH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6440488" y="4038600"/>
            <a:ext cx="2146300" cy="914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de-CH" sz="3200">
                <a:latin typeface="Calibri" pitchFamily="34" charset="0"/>
              </a:rPr>
              <a:t>Religion</a:t>
            </a:r>
          </a:p>
        </p:txBody>
      </p:sp>
      <p:sp>
        <p:nvSpPr>
          <p:cNvPr id="19465" name="Oval 12"/>
          <p:cNvSpPr>
            <a:spLocks noChangeArrowheads="1"/>
          </p:cNvSpPr>
          <p:nvPr/>
        </p:nvSpPr>
        <p:spPr bwMode="auto">
          <a:xfrm>
            <a:off x="1670050" y="5334000"/>
            <a:ext cx="21463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de-CH" sz="3200" dirty="0" err="1" smtClean="0">
                <a:solidFill>
                  <a:schemeClr val="bg1"/>
                </a:solidFill>
                <a:latin typeface="Calibri" pitchFamily="34" charset="0"/>
              </a:rPr>
              <a:t>Psychiatry</a:t>
            </a:r>
            <a:endParaRPr lang="de-CH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6" name="Rectangle 13"/>
          <p:cNvSpPr>
            <a:spLocks noChangeArrowheads="1"/>
          </p:cNvSpPr>
          <p:nvPr/>
        </p:nvSpPr>
        <p:spPr bwMode="auto">
          <a:xfrm>
            <a:off x="6440488" y="5334000"/>
            <a:ext cx="2146300" cy="914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de-CH" sz="3200" dirty="0">
                <a:latin typeface="Calibri" pitchFamily="34" charset="0"/>
              </a:rPr>
              <a:t>Religion</a:t>
            </a:r>
          </a:p>
        </p:txBody>
      </p:sp>
      <p:sp>
        <p:nvSpPr>
          <p:cNvPr id="156686" name="AutoShape 14"/>
          <p:cNvSpPr>
            <a:spLocks noChangeArrowheads="1"/>
          </p:cNvSpPr>
          <p:nvPr/>
        </p:nvSpPr>
        <p:spPr bwMode="auto">
          <a:xfrm>
            <a:off x="4294188" y="2895600"/>
            <a:ext cx="1589087" cy="533400"/>
          </a:xfrm>
          <a:prstGeom prst="leftArrow">
            <a:avLst>
              <a:gd name="adj1" fmla="val 50000"/>
              <a:gd name="adj2" fmla="val 7447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687" name="AutoShape 15"/>
          <p:cNvSpPr>
            <a:spLocks noChangeArrowheads="1"/>
          </p:cNvSpPr>
          <p:nvPr/>
        </p:nvSpPr>
        <p:spPr bwMode="auto">
          <a:xfrm flipH="1">
            <a:off x="4373563" y="4267200"/>
            <a:ext cx="1589087" cy="533400"/>
          </a:xfrm>
          <a:prstGeom prst="leftArrow">
            <a:avLst>
              <a:gd name="adj1" fmla="val 50000"/>
              <a:gd name="adj2" fmla="val 7447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6688" name="AutoShape 16"/>
          <p:cNvSpPr>
            <a:spLocks noChangeArrowheads="1"/>
          </p:cNvSpPr>
          <p:nvPr/>
        </p:nvSpPr>
        <p:spPr bwMode="auto">
          <a:xfrm>
            <a:off x="4213225" y="5562600"/>
            <a:ext cx="1828800" cy="533400"/>
          </a:xfrm>
          <a:prstGeom prst="leftRightArrow">
            <a:avLst>
              <a:gd name="adj1" fmla="val 50000"/>
              <a:gd name="adj2" fmla="val 68571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0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Four</a:t>
            </a:r>
            <a:r>
              <a:rPr lang="de-CH" dirty="0" smtClean="0"/>
              <a:t> </a:t>
            </a:r>
            <a:r>
              <a:rPr lang="de-CH" dirty="0" err="1" smtClean="0"/>
              <a:t>attitudes</a:t>
            </a:r>
            <a:endParaRPr lang="de-CH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6" grpId="0" animBg="1"/>
      <p:bldP spid="156687" grpId="0" animBg="1"/>
      <p:bldP spid="1566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Four</a:t>
            </a:r>
            <a:r>
              <a:rPr lang="de-CH" dirty="0" smtClean="0"/>
              <a:t> </a:t>
            </a:r>
            <a:r>
              <a:rPr lang="de-CH" dirty="0" err="1" smtClean="0"/>
              <a:t>attitudes</a:t>
            </a:r>
            <a:r>
              <a:rPr lang="de-CH" dirty="0" smtClean="0"/>
              <a:t> / </a:t>
            </a:r>
            <a:r>
              <a:rPr lang="de-CH" dirty="0" err="1" smtClean="0"/>
              <a:t>conclusion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Psychiatry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and Christian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Counselling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are separate fields and should not be integrated.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Psychiatric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problems can be caused or at least deteriorated by religion.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Mental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illness is a spiritual problem and healing can only come through faith.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b="1" i="1" dirty="0" smtClean="0"/>
              <a:t>Mental disorders are </a:t>
            </a:r>
            <a:r>
              <a:rPr lang="en-US" sz="2400" b="1" i="1" dirty="0"/>
              <a:t>a reality of our existence in this fallen world. The Christian church is called to serve the emotionally suffering in a professional and compassionate way.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4050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839913" y="1752600"/>
            <a:ext cx="3248025" cy="38862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087938" y="1752600"/>
            <a:ext cx="3287712" cy="3886200"/>
          </a:xfrm>
          <a:prstGeom prst="rect">
            <a:avLst/>
          </a:prstGeom>
          <a:gradFill rotWithShape="1">
            <a:gsLst>
              <a:gs pos="0">
                <a:srgbClr val="6600FF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4629" name="Oval 5"/>
          <p:cNvSpPr>
            <a:spLocks noChangeArrowheads="1"/>
          </p:cNvSpPr>
          <p:nvPr/>
        </p:nvSpPr>
        <p:spPr bwMode="auto">
          <a:xfrm>
            <a:off x="3975100" y="2895600"/>
            <a:ext cx="2227263" cy="1600200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50000">
                <a:schemeClr val="tx2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de-CH" sz="4000" b="1">
                <a:solidFill>
                  <a:schemeClr val="bg1"/>
                </a:solidFill>
                <a:latin typeface="Calibri" pitchFamily="34" charset="0"/>
              </a:rPr>
              <a:t>P e r s o n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139950" y="2209800"/>
            <a:ext cx="2146300" cy="135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CH" b="1" dirty="0" smtClean="0">
                <a:solidFill>
                  <a:schemeClr val="bg1"/>
                </a:solidFill>
                <a:latin typeface="Calibri" pitchFamily="34" charset="0"/>
              </a:rPr>
              <a:t>Content</a:t>
            </a:r>
            <a:endParaRPr lang="de-CH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de-CH" b="1" dirty="0" smtClean="0">
                <a:solidFill>
                  <a:schemeClr val="bg1"/>
                </a:solidFill>
                <a:latin typeface="Calibri" pitchFamily="34" charset="0"/>
              </a:rPr>
              <a:t>Faith</a:t>
            </a:r>
            <a:endParaRPr lang="de-CH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de-CH" b="1" dirty="0" smtClean="0">
                <a:solidFill>
                  <a:schemeClr val="bg1"/>
                </a:solidFill>
                <a:latin typeface="Calibri" pitchFamily="34" charset="0"/>
              </a:rPr>
              <a:t>Values</a:t>
            </a:r>
            <a:endParaRPr lang="de-CH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2139950" y="4672013"/>
            <a:ext cx="1511300" cy="5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de-CH" sz="4000" b="1" dirty="0" smtClean="0">
                <a:solidFill>
                  <a:schemeClr val="bg1"/>
                </a:solidFill>
                <a:latin typeface="Calibri" pitchFamily="34" charset="0"/>
              </a:rPr>
              <a:t>Ideals</a:t>
            </a:r>
            <a:endParaRPr lang="de-CH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6164263" y="4672013"/>
            <a:ext cx="1987550" cy="55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lnSpc>
                <a:spcPct val="70000"/>
              </a:lnSpc>
            </a:pPr>
            <a:r>
              <a:rPr lang="de-CH" sz="4000" b="1" dirty="0" smtClean="0">
                <a:solidFill>
                  <a:schemeClr val="bg1"/>
                </a:solidFill>
                <a:latin typeface="Calibri" pitchFamily="34" charset="0"/>
              </a:rPr>
              <a:t>Support</a:t>
            </a:r>
            <a:endParaRPr lang="de-CH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6080125" y="2190750"/>
            <a:ext cx="2147888" cy="135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CH" b="1" dirty="0" smtClean="0">
                <a:solidFill>
                  <a:schemeClr val="bg1"/>
                </a:solidFill>
                <a:latin typeface="Calibri" pitchFamily="34" charset="0"/>
              </a:rPr>
              <a:t>Environment</a:t>
            </a:r>
          </a:p>
          <a:p>
            <a:pPr algn="r">
              <a:lnSpc>
                <a:spcPct val="80000"/>
              </a:lnSpc>
            </a:pPr>
            <a:r>
              <a:rPr lang="de-CH" b="1" dirty="0" err="1" smtClean="0">
                <a:solidFill>
                  <a:schemeClr val="bg1"/>
                </a:solidFill>
                <a:latin typeface="Calibri" pitchFamily="34" charset="0"/>
              </a:rPr>
              <a:t>Structure</a:t>
            </a:r>
            <a:endParaRPr lang="de-CH" b="1" dirty="0">
              <a:solidFill>
                <a:schemeClr val="bg1"/>
              </a:solidFill>
              <a:latin typeface="Calibri" pitchFamily="34" charset="0"/>
            </a:endParaRPr>
          </a:p>
          <a:p>
            <a:pPr algn="r">
              <a:lnSpc>
                <a:spcPct val="80000"/>
              </a:lnSpc>
            </a:pPr>
            <a:r>
              <a:rPr lang="de-CH" b="1" dirty="0" err="1" smtClean="0">
                <a:solidFill>
                  <a:schemeClr val="bg1"/>
                </a:solidFill>
                <a:latin typeface="Calibri" pitchFamily="34" charset="0"/>
              </a:rPr>
              <a:t>Friends</a:t>
            </a:r>
            <a:endParaRPr lang="de-CH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The </a:t>
            </a:r>
            <a:r>
              <a:rPr lang="de-CH" dirty="0" err="1" smtClean="0">
                <a:solidFill>
                  <a:schemeClr val="tx1"/>
                </a:solidFill>
              </a:rPr>
              <a:t>role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of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faith</a:t>
            </a:r>
            <a:r>
              <a:rPr lang="de-CH" dirty="0" smtClean="0">
                <a:solidFill>
                  <a:schemeClr val="tx1"/>
                </a:solidFill>
              </a:rPr>
              <a:t> – </a:t>
            </a:r>
            <a:r>
              <a:rPr lang="de-CH" dirty="0" err="1" smtClean="0">
                <a:solidFill>
                  <a:schemeClr val="tx1"/>
                </a:solidFill>
              </a:rPr>
              <a:t>two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dimensions</a:t>
            </a:r>
            <a:endParaRPr lang="de-CH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Four</a:t>
            </a:r>
            <a:r>
              <a:rPr lang="de-CH" dirty="0" smtClean="0"/>
              <a:t> </a:t>
            </a:r>
            <a:r>
              <a:rPr lang="de-CH" dirty="0" err="1" smtClean="0"/>
              <a:t>Biblical</a:t>
            </a:r>
            <a:r>
              <a:rPr lang="de-CH" dirty="0" smtClean="0"/>
              <a:t> </a:t>
            </a:r>
            <a:r>
              <a:rPr lang="de-CH" dirty="0" err="1" smtClean="0"/>
              <a:t>Principles</a:t>
            </a:r>
            <a:endParaRPr lang="de-CH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1412875"/>
            <a:ext cx="8248650" cy="5256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b="1" dirty="0" smtClean="0"/>
              <a:t>1. Bible:	2. Tim 3:16-17</a:t>
            </a:r>
            <a:endParaRPr lang="en-GB" sz="2400" dirty="0" smtClean="0"/>
          </a:p>
          <a:p>
            <a:pPr lvl="1">
              <a:lnSpc>
                <a:spcPct val="80000"/>
              </a:lnSpc>
            </a:pPr>
            <a:r>
              <a:rPr lang="en-GB" sz="2000" dirty="0" smtClean="0"/>
              <a:t>The Bible contains basic teachings to address all problems which come up in counselling.</a:t>
            </a:r>
            <a:br>
              <a:rPr lang="en-GB" sz="2000" dirty="0" smtClean="0"/>
            </a:br>
            <a:endParaRPr lang="en-GB" sz="2000" b="1" dirty="0" smtClean="0"/>
          </a:p>
          <a:p>
            <a:pPr>
              <a:lnSpc>
                <a:spcPct val="80000"/>
              </a:lnSpc>
            </a:pPr>
            <a:r>
              <a:rPr lang="en-GB" sz="2400" b="1" dirty="0" smtClean="0"/>
              <a:t>2. Jesus:	1.Kor 1:30, </a:t>
            </a:r>
            <a:r>
              <a:rPr lang="en-GB" sz="2400" b="1" dirty="0" err="1" smtClean="0"/>
              <a:t>Heb</a:t>
            </a:r>
            <a:r>
              <a:rPr lang="en-GB" sz="2400" b="1" dirty="0" smtClean="0"/>
              <a:t> 4:15-16</a:t>
            </a:r>
            <a:endParaRPr lang="en-GB" sz="2400" dirty="0" smtClean="0"/>
          </a:p>
          <a:p>
            <a:pPr lvl="1">
              <a:lnSpc>
                <a:spcPct val="80000"/>
              </a:lnSpc>
            </a:pPr>
            <a:r>
              <a:rPr lang="en-GB" sz="2000" dirty="0" smtClean="0"/>
              <a:t>In Jesus Christ we find the source for basic help in every mental or relational problem. He meets our needs and understands our weakness.</a:t>
            </a:r>
            <a:br>
              <a:rPr lang="en-GB" sz="2000" dirty="0" smtClean="0"/>
            </a:br>
            <a:endParaRPr lang="en-GB" sz="2000" b="1" dirty="0" smtClean="0"/>
          </a:p>
          <a:p>
            <a:pPr>
              <a:lnSpc>
                <a:spcPct val="80000"/>
              </a:lnSpc>
            </a:pPr>
            <a:r>
              <a:rPr lang="en-GB" sz="2400" b="1" dirty="0" smtClean="0"/>
              <a:t>3. The Church:	Phil 2:1-5</a:t>
            </a:r>
            <a:endParaRPr lang="en-GB" sz="2400" dirty="0" smtClean="0"/>
          </a:p>
          <a:p>
            <a:pPr lvl="1">
              <a:lnSpc>
                <a:spcPct val="80000"/>
              </a:lnSpc>
            </a:pPr>
            <a:r>
              <a:rPr lang="en-GB" sz="2000" dirty="0" smtClean="0"/>
              <a:t>A living Christian fellowship offers unique opportunities for inner growth and coping with the challenges of life. </a:t>
            </a:r>
            <a:br>
              <a:rPr lang="en-GB" sz="2000" dirty="0" smtClean="0"/>
            </a:br>
            <a:endParaRPr lang="en-GB" sz="2000" b="1" dirty="0" smtClean="0"/>
          </a:p>
          <a:p>
            <a:pPr>
              <a:lnSpc>
                <a:spcPct val="80000"/>
              </a:lnSpc>
            </a:pPr>
            <a:r>
              <a:rPr lang="en-GB" sz="2400" b="1" dirty="0" smtClean="0"/>
              <a:t>4. Variety:	1. </a:t>
            </a:r>
            <a:r>
              <a:rPr lang="en-GB" sz="2400" b="1" dirty="0" err="1" smtClean="0"/>
              <a:t>Thess</a:t>
            </a:r>
            <a:r>
              <a:rPr lang="en-GB" sz="2400" b="1" dirty="0" smtClean="0"/>
              <a:t> 5:14</a:t>
            </a:r>
            <a:endParaRPr lang="en-GB" sz="2400" dirty="0" smtClean="0"/>
          </a:p>
          <a:p>
            <a:pPr lvl="1">
              <a:lnSpc>
                <a:spcPct val="80000"/>
              </a:lnSpc>
            </a:pPr>
            <a:r>
              <a:rPr lang="en-GB" sz="2000" dirty="0" smtClean="0"/>
              <a:t>Counselling is not a singular method, but it adapts its strategies specifically to the nature of a problem.</a:t>
            </a:r>
            <a:endParaRPr lang="en-GB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31131" y="1444714"/>
            <a:ext cx="2651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CH" sz="2000" dirty="0">
                <a:latin typeface="Tahoma" pitchFamily="34" charset="0"/>
              </a:rPr>
              <a:t>1. </a:t>
            </a:r>
            <a:r>
              <a:rPr lang="de-CH" sz="2000" dirty="0" err="1">
                <a:latin typeface="Tahoma" pitchFamily="34" charset="0"/>
              </a:rPr>
              <a:t>Thessalonians</a:t>
            </a:r>
            <a:r>
              <a:rPr lang="de-CH" sz="2000" dirty="0">
                <a:latin typeface="Tahoma" pitchFamily="34" charset="0"/>
              </a:rPr>
              <a:t> 5:14</a:t>
            </a:r>
          </a:p>
        </p:txBody>
      </p:sp>
      <p:grpSp>
        <p:nvGrpSpPr>
          <p:cNvPr id="6161" name="Group 17"/>
          <p:cNvGrpSpPr>
            <a:grpSpLocks/>
          </p:cNvGrpSpPr>
          <p:nvPr/>
        </p:nvGrpSpPr>
        <p:grpSpPr bwMode="auto">
          <a:xfrm>
            <a:off x="1431131" y="1943100"/>
            <a:ext cx="3114036" cy="3810000"/>
            <a:chOff x="864" y="1224"/>
            <a:chExt cx="1632" cy="2400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864" y="1224"/>
              <a:ext cx="163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1. Exhort</a:t>
              </a: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864" y="1896"/>
              <a:ext cx="163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2. comfort, encourage</a:t>
              </a: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864" y="2568"/>
              <a:ext cx="163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3. support, help</a:t>
              </a: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864" y="3288"/>
              <a:ext cx="163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4. Be patient</a:t>
              </a:r>
            </a:p>
          </p:txBody>
        </p: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6360584" y="1828800"/>
            <a:ext cx="2542577" cy="4038600"/>
            <a:chOff x="3840" y="1152"/>
            <a:chExt cx="1248" cy="2544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3840" y="1152"/>
              <a:ext cx="1248" cy="480"/>
            </a:xfrm>
            <a:prstGeom prst="flowChartDocumen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Idle, unruly</a:t>
              </a:r>
            </a:p>
          </p:txBody>
        </p:sp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3840" y="1824"/>
              <a:ext cx="1248" cy="480"/>
            </a:xfrm>
            <a:prstGeom prst="flowChartDocumen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Anxious, timid</a:t>
              </a:r>
            </a:p>
          </p:txBody>
        </p:sp>
        <p:sp>
          <p:nvSpPr>
            <p:cNvPr id="6154" name="AutoShape 10"/>
            <p:cNvSpPr>
              <a:spLocks noChangeArrowheads="1"/>
            </p:cNvSpPr>
            <p:nvPr/>
          </p:nvSpPr>
          <p:spPr bwMode="auto">
            <a:xfrm>
              <a:off x="3840" y="2496"/>
              <a:ext cx="1248" cy="480"/>
            </a:xfrm>
            <a:prstGeom prst="flowChartDocumen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The weak</a:t>
              </a:r>
            </a:p>
          </p:txBody>
        </p:sp>
        <p:sp>
          <p:nvSpPr>
            <p:cNvPr id="6156" name="AutoShape 12"/>
            <p:cNvSpPr>
              <a:spLocks noChangeArrowheads="1"/>
            </p:cNvSpPr>
            <p:nvPr/>
          </p:nvSpPr>
          <p:spPr bwMode="auto">
            <a:xfrm>
              <a:off x="3840" y="3216"/>
              <a:ext cx="1248" cy="480"/>
            </a:xfrm>
            <a:prstGeom prst="flowChartDocumen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de-CH" sz="2200" b="1">
                  <a:latin typeface="Tahoma" pitchFamily="34" charset="0"/>
                </a:rPr>
                <a:t>everyone</a:t>
              </a:r>
              <a:endParaRPr lang="de-CH" sz="2200">
                <a:latin typeface="Tahoma" pitchFamily="34" charset="0"/>
              </a:endParaRPr>
            </a:p>
          </p:txBody>
        </p:sp>
      </p:grp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4849945" y="2057400"/>
            <a:ext cx="795073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4849945" y="3124200"/>
            <a:ext cx="795073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4849945" y="4191000"/>
            <a:ext cx="795073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4849945" y="5334000"/>
            <a:ext cx="795073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Four</a:t>
            </a:r>
            <a:r>
              <a:rPr lang="de-CH" dirty="0" smtClean="0"/>
              <a:t> </a:t>
            </a:r>
            <a:r>
              <a:rPr lang="de-CH" dirty="0" err="1" smtClean="0"/>
              <a:t>Biblical</a:t>
            </a:r>
            <a:r>
              <a:rPr lang="de-CH" dirty="0" smtClean="0"/>
              <a:t> </a:t>
            </a:r>
            <a:r>
              <a:rPr lang="de-CH" dirty="0" err="1" smtClean="0"/>
              <a:t>Strategies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366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linik-Luft-2000-klei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613" y="-3175"/>
            <a:ext cx="11647488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Bio-Psycho-</a:t>
            </a:r>
            <a:r>
              <a:rPr lang="de-DE" dirty="0" err="1" smtClean="0"/>
              <a:t>Social</a:t>
            </a:r>
            <a:r>
              <a:rPr lang="de-DE" dirty="0" smtClean="0"/>
              <a:t> Model / </a:t>
            </a:r>
            <a:r>
              <a:rPr lang="de-DE" dirty="0" err="1" smtClean="0"/>
              <a:t>Spirituality</a:t>
            </a:r>
            <a:endParaRPr lang="de-DE" dirty="0" smtClean="0"/>
          </a:p>
        </p:txBody>
      </p:sp>
      <p:graphicFrame>
        <p:nvGraphicFramePr>
          <p:cNvPr id="168003" name="Group 6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188071"/>
              </p:ext>
            </p:extLst>
          </p:nvPr>
        </p:nvGraphicFramePr>
        <p:xfrm>
          <a:off x="1130299" y="2786063"/>
          <a:ext cx="8248650" cy="2011089"/>
        </p:xfrm>
        <a:graphic>
          <a:graphicData uri="http://schemas.openxmlformats.org/drawingml/2006/table">
            <a:tbl>
              <a:tblPr/>
              <a:tblGrid>
                <a:gridCol w="3063875"/>
                <a:gridCol w="527050"/>
                <a:gridCol w="4657725"/>
              </a:tblGrid>
              <a:tr h="6761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Biology</a:t>
                      </a: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Disposition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6777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Social</a:t>
                      </a:r>
                      <a:r>
                        <a:rPr kumimoji="0" 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de-DE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Factors</a:t>
                      </a: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Relationships</a:t>
                      </a:r>
                      <a:r>
                        <a:rPr kumimoji="0" 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Economy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571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Psyche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Reaction</a:t>
                      </a:r>
                      <a:r>
                        <a:rPr kumimoji="0" 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/ mental </a:t>
                      </a:r>
                      <a:r>
                        <a:rPr kumimoji="0" lang="de-DE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processing</a:t>
                      </a: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24593" name="Text Box 32"/>
          <p:cNvSpPr txBox="1">
            <a:spLocks noChangeArrowheads="1"/>
          </p:cNvSpPr>
          <p:nvPr/>
        </p:nvSpPr>
        <p:spPr bwMode="auto">
          <a:xfrm>
            <a:off x="954088" y="1412875"/>
            <a:ext cx="8324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dirty="0" smtClean="0">
                <a:latin typeface="Calibri" pitchFamily="34" charset="0"/>
              </a:rPr>
              <a:t>The </a:t>
            </a:r>
            <a:r>
              <a:rPr lang="de-DE" dirty="0" err="1" smtClean="0">
                <a:latin typeface="Calibri" pitchFamily="34" charset="0"/>
              </a:rPr>
              <a:t>Causes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</a:rPr>
              <a:t> mental </a:t>
            </a:r>
            <a:r>
              <a:rPr lang="de-DE" dirty="0" err="1" smtClean="0">
                <a:latin typeface="Calibri" pitchFamily="34" charset="0"/>
              </a:rPr>
              <a:t>disorders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are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to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be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found</a:t>
            </a:r>
            <a:r>
              <a:rPr lang="de-DE" dirty="0" smtClean="0">
                <a:latin typeface="Calibri" pitchFamily="34" charset="0"/>
              </a:rPr>
              <a:t> in </a:t>
            </a:r>
            <a:r>
              <a:rPr lang="de-DE" dirty="0" err="1" smtClean="0">
                <a:latin typeface="Calibri" pitchFamily="34" charset="0"/>
              </a:rPr>
              <a:t>three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areas</a:t>
            </a:r>
            <a:r>
              <a:rPr lang="de-DE" dirty="0" smtClean="0">
                <a:latin typeface="Calibri" pitchFamily="34" charset="0"/>
              </a:rPr>
              <a:t>. </a:t>
            </a:r>
            <a:r>
              <a:rPr lang="de-DE" dirty="0" err="1" smtClean="0">
                <a:latin typeface="Calibri" pitchFamily="34" charset="0"/>
              </a:rPr>
              <a:t>Depending</a:t>
            </a:r>
            <a:r>
              <a:rPr lang="de-DE" dirty="0" smtClean="0">
                <a:latin typeface="Calibri" pitchFamily="34" charset="0"/>
              </a:rPr>
              <a:t> on </a:t>
            </a:r>
            <a:r>
              <a:rPr lang="de-DE" dirty="0" err="1" smtClean="0">
                <a:latin typeface="Calibri" pitchFamily="34" charset="0"/>
              </a:rPr>
              <a:t>the</a:t>
            </a:r>
            <a:r>
              <a:rPr lang="de-DE" dirty="0" smtClean="0">
                <a:latin typeface="Calibri" pitchFamily="34" charset="0"/>
              </a:rPr>
              <a:t> type </a:t>
            </a:r>
            <a:r>
              <a:rPr lang="de-DE" dirty="0" err="1" smtClean="0">
                <a:latin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disorder</a:t>
            </a:r>
            <a:r>
              <a:rPr lang="de-DE" dirty="0" smtClean="0">
                <a:latin typeface="Calibri" pitchFamily="34" charset="0"/>
              </a:rPr>
              <a:t>, </a:t>
            </a:r>
            <a:r>
              <a:rPr lang="de-DE" dirty="0" err="1" smtClean="0">
                <a:latin typeface="Calibri" pitchFamily="34" charset="0"/>
              </a:rPr>
              <a:t>there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are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various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emphases</a:t>
            </a:r>
            <a:r>
              <a:rPr lang="de-DE" dirty="0" smtClean="0">
                <a:latin typeface="Calibri" pitchFamily="34" charset="0"/>
              </a:rPr>
              <a:t>.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4594" name="Text Box 62"/>
          <p:cNvSpPr txBox="1">
            <a:spLocks noChangeArrowheads="1"/>
          </p:cNvSpPr>
          <p:nvPr/>
        </p:nvSpPr>
        <p:spPr bwMode="auto">
          <a:xfrm>
            <a:off x="939800" y="5554663"/>
            <a:ext cx="8324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dirty="0" smtClean="0">
                <a:latin typeface="Calibri" pitchFamily="34" charset="0"/>
              </a:rPr>
              <a:t>QUESTION: </a:t>
            </a:r>
            <a:r>
              <a:rPr lang="de-DE" dirty="0" err="1" smtClean="0">
                <a:latin typeface="Calibri" pitchFamily="34" charset="0"/>
              </a:rPr>
              <a:t>What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is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the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role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spirituality</a:t>
            </a:r>
            <a:r>
              <a:rPr lang="de-DE" dirty="0" smtClean="0">
                <a:latin typeface="Calibri" pitchFamily="34" charset="0"/>
              </a:rPr>
              <a:t>? </a:t>
            </a:r>
            <a:r>
              <a:rPr lang="de-DE" dirty="0" err="1" smtClean="0">
                <a:latin typeface="Calibri" pitchFamily="34" charset="0"/>
              </a:rPr>
              <a:t>Is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it</a:t>
            </a:r>
            <a:r>
              <a:rPr lang="de-DE" dirty="0" smtClean="0">
                <a:latin typeface="Calibri" pitchFamily="34" charset="0"/>
              </a:rPr>
              <a:t> a </a:t>
            </a:r>
            <a:r>
              <a:rPr lang="de-DE" dirty="0" err="1" smtClean="0">
                <a:latin typeface="Calibri" pitchFamily="34" charset="0"/>
              </a:rPr>
              <a:t>causal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factor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or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rather</a:t>
            </a:r>
            <a:r>
              <a:rPr lang="de-DE" dirty="0" smtClean="0">
                <a:latin typeface="Calibri" pitchFamily="34" charset="0"/>
              </a:rPr>
              <a:t> a </a:t>
            </a:r>
            <a:r>
              <a:rPr lang="de-DE" dirty="0" err="1" smtClean="0">
                <a:latin typeface="Calibri" pitchFamily="34" charset="0"/>
              </a:rPr>
              <a:t>factor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</a:rPr>
              <a:t>  </a:t>
            </a:r>
            <a:r>
              <a:rPr lang="de-DE" dirty="0" err="1" smtClean="0">
                <a:latin typeface="Calibri" pitchFamily="34" charset="0"/>
              </a:rPr>
              <a:t>coping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and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understanding</a:t>
            </a:r>
            <a:r>
              <a:rPr lang="de-DE" dirty="0" smtClean="0">
                <a:latin typeface="Calibri" pitchFamily="34" charset="0"/>
              </a:rPr>
              <a:t>?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26"/>
          <p:cNvSpPr>
            <a:spLocks noChangeArrowheads="1"/>
          </p:cNvSpPr>
          <p:nvPr/>
        </p:nvSpPr>
        <p:spPr bwMode="auto">
          <a:xfrm>
            <a:off x="1905000" y="1773238"/>
            <a:ext cx="6172200" cy="3810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grpSp>
        <p:nvGrpSpPr>
          <p:cNvPr id="5" name="Group 1027"/>
          <p:cNvGrpSpPr>
            <a:grpSpLocks/>
          </p:cNvGrpSpPr>
          <p:nvPr/>
        </p:nvGrpSpPr>
        <p:grpSpPr bwMode="auto">
          <a:xfrm>
            <a:off x="3848100" y="1331913"/>
            <a:ext cx="2362200" cy="1066800"/>
            <a:chOff x="2304" y="970"/>
            <a:chExt cx="1488" cy="672"/>
          </a:xfrm>
        </p:grpSpPr>
        <p:sp>
          <p:nvSpPr>
            <p:cNvPr id="6" name="Rectangle 1028"/>
            <p:cNvSpPr>
              <a:spLocks noChangeArrowheads="1"/>
            </p:cNvSpPr>
            <p:nvPr/>
          </p:nvSpPr>
          <p:spPr bwMode="auto">
            <a:xfrm>
              <a:off x="2304" y="1066"/>
              <a:ext cx="1488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>
                <a:spcBef>
                  <a:spcPts val="0"/>
                </a:spcBef>
              </a:pPr>
              <a:r>
                <a:rPr lang="de-CH" sz="1400" dirty="0" err="1">
                  <a:latin typeface="Tahoma" charset="0"/>
                </a:rPr>
                <a:t>Emotions</a:t>
              </a:r>
              <a:r>
                <a:rPr lang="de-CH" sz="1400" dirty="0">
                  <a:latin typeface="Tahoma" charset="0"/>
                </a:rPr>
                <a:t> - </a:t>
              </a:r>
              <a:r>
                <a:rPr lang="de-CH" sz="1400" dirty="0" err="1">
                  <a:latin typeface="Tahoma" charset="0"/>
                </a:rPr>
                <a:t>Thinking</a:t>
              </a:r>
              <a:endParaRPr lang="de-CH" sz="1400" dirty="0">
                <a:latin typeface="Tahoma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de-CH" sz="1400" dirty="0">
                  <a:latin typeface="Tahoma" charset="0"/>
                </a:rPr>
                <a:t>Volition – </a:t>
              </a:r>
              <a:r>
                <a:rPr lang="de-CH" sz="1400" dirty="0" err="1">
                  <a:latin typeface="Tahoma" charset="0"/>
                </a:rPr>
                <a:t>Behavior</a:t>
              </a:r>
              <a:endParaRPr lang="de-CH" sz="1400" dirty="0">
                <a:latin typeface="Tahoma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de-CH" sz="1400" dirty="0" err="1">
                  <a:latin typeface="Tahoma" charset="0"/>
                </a:rPr>
                <a:t>Coping</a:t>
              </a:r>
              <a:r>
                <a:rPr lang="de-CH" sz="1400" dirty="0">
                  <a:latin typeface="Tahoma" charset="0"/>
                </a:rPr>
                <a:t> - Defense</a:t>
              </a:r>
            </a:p>
          </p:txBody>
        </p:sp>
        <p:sp>
          <p:nvSpPr>
            <p:cNvPr id="7" name="Rectangle 1029"/>
            <p:cNvSpPr>
              <a:spLocks noChangeArrowheads="1"/>
            </p:cNvSpPr>
            <p:nvPr/>
          </p:nvSpPr>
          <p:spPr bwMode="auto">
            <a:xfrm>
              <a:off x="2304" y="970"/>
              <a:ext cx="148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de-CH" sz="1800" b="1">
                  <a:solidFill>
                    <a:schemeClr val="bg1"/>
                  </a:solidFill>
                  <a:latin typeface="Tahoma" charset="0"/>
                </a:rPr>
                <a:t>PSYCHOLOGICAL</a:t>
              </a:r>
            </a:p>
          </p:txBody>
        </p:sp>
      </p:grp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1371600" y="406400"/>
            <a:ext cx="683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>
                <a:latin typeface="Tahoma" charset="0"/>
              </a:rPr>
              <a:t>Factors contributing to Mental Illness</a:t>
            </a:r>
          </a:p>
        </p:txBody>
      </p:sp>
      <p:grpSp>
        <p:nvGrpSpPr>
          <p:cNvPr id="9" name="Group 1032"/>
          <p:cNvGrpSpPr>
            <a:grpSpLocks/>
          </p:cNvGrpSpPr>
          <p:nvPr/>
        </p:nvGrpSpPr>
        <p:grpSpPr bwMode="auto">
          <a:xfrm>
            <a:off x="1524000" y="4249738"/>
            <a:ext cx="7010400" cy="1066800"/>
            <a:chOff x="960" y="2808"/>
            <a:chExt cx="4416" cy="672"/>
          </a:xfrm>
        </p:grpSpPr>
        <p:grpSp>
          <p:nvGrpSpPr>
            <p:cNvPr id="10" name="Group 1033"/>
            <p:cNvGrpSpPr>
              <a:grpSpLocks/>
            </p:cNvGrpSpPr>
            <p:nvPr/>
          </p:nvGrpSpPr>
          <p:grpSpPr bwMode="auto">
            <a:xfrm>
              <a:off x="3888" y="2808"/>
              <a:ext cx="1488" cy="672"/>
              <a:chOff x="2304" y="2832"/>
              <a:chExt cx="1488" cy="672"/>
            </a:xfrm>
          </p:grpSpPr>
          <p:sp>
            <p:nvSpPr>
              <p:cNvPr id="14" name="Rectangle 1034"/>
              <p:cNvSpPr>
                <a:spLocks noChangeArrowheads="1"/>
              </p:cNvSpPr>
              <p:nvPr/>
            </p:nvSpPr>
            <p:spPr bwMode="auto">
              <a:xfrm>
                <a:off x="2304" y="2928"/>
                <a:ext cx="1488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algn="ctr">
                  <a:spcBef>
                    <a:spcPts val="0"/>
                  </a:spcBef>
                </a:pPr>
                <a:r>
                  <a:rPr lang="de-CH" sz="1400" dirty="0" err="1">
                    <a:latin typeface="Tahoma" charset="0"/>
                  </a:rPr>
                  <a:t>Childhood</a:t>
                </a:r>
                <a:r>
                  <a:rPr lang="de-CH" sz="1400" dirty="0">
                    <a:latin typeface="Tahoma" charset="0"/>
                  </a:rPr>
                  <a:t>, Family Life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de-CH" sz="1400" dirty="0">
                    <a:latin typeface="Tahoma" charset="0"/>
                  </a:rPr>
                  <a:t>Trauma, Life </a:t>
                </a:r>
                <a:r>
                  <a:rPr lang="de-CH" sz="1400" dirty="0" err="1">
                    <a:latin typeface="Tahoma" charset="0"/>
                  </a:rPr>
                  <a:t>events</a:t>
                </a:r>
                <a:endParaRPr lang="de-CH" sz="1400" dirty="0">
                  <a:latin typeface="Tahoma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de-CH" sz="1400" dirty="0">
                    <a:latin typeface="Tahoma" charset="0"/>
                  </a:rPr>
                  <a:t>„Stress“</a:t>
                </a:r>
              </a:p>
            </p:txBody>
          </p:sp>
          <p:sp>
            <p:nvSpPr>
              <p:cNvPr id="15" name="Rectangle 1035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1488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de-CH" sz="1800" b="1">
                    <a:solidFill>
                      <a:schemeClr val="bg1"/>
                    </a:solidFill>
                    <a:latin typeface="Tahoma" charset="0"/>
                  </a:rPr>
                  <a:t>SOCIAL ASPECTS</a:t>
                </a:r>
              </a:p>
            </p:txBody>
          </p:sp>
        </p:grpSp>
        <p:grpSp>
          <p:nvGrpSpPr>
            <p:cNvPr id="11" name="Group 1036"/>
            <p:cNvGrpSpPr>
              <a:grpSpLocks/>
            </p:cNvGrpSpPr>
            <p:nvPr/>
          </p:nvGrpSpPr>
          <p:grpSpPr bwMode="auto">
            <a:xfrm>
              <a:off x="960" y="2808"/>
              <a:ext cx="1488" cy="672"/>
              <a:chOff x="2304" y="2832"/>
              <a:chExt cx="1488" cy="672"/>
            </a:xfrm>
          </p:grpSpPr>
          <p:sp>
            <p:nvSpPr>
              <p:cNvPr id="12" name="Rectangle 1037"/>
              <p:cNvSpPr>
                <a:spLocks noChangeArrowheads="1"/>
              </p:cNvSpPr>
              <p:nvPr/>
            </p:nvSpPr>
            <p:spPr bwMode="auto">
              <a:xfrm>
                <a:off x="2304" y="2928"/>
                <a:ext cx="1488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algn="ctr">
                  <a:spcBef>
                    <a:spcPts val="0"/>
                  </a:spcBef>
                </a:pPr>
                <a:r>
                  <a:rPr lang="de-CH" sz="1400" dirty="0" err="1">
                    <a:latin typeface="Tahoma" charset="0"/>
                  </a:rPr>
                  <a:t>Genetics</a:t>
                </a:r>
                <a:r>
                  <a:rPr lang="de-CH" sz="1400" dirty="0">
                    <a:latin typeface="Tahoma" charset="0"/>
                  </a:rPr>
                  <a:t>, </a:t>
                </a:r>
                <a:r>
                  <a:rPr lang="de-CH" sz="1400" dirty="0" err="1">
                    <a:latin typeface="Tahoma" charset="0"/>
                  </a:rPr>
                  <a:t>Personality</a:t>
                </a:r>
                <a:endParaRPr lang="de-CH" sz="1400" dirty="0">
                  <a:latin typeface="Tahoma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de-CH" sz="1400" dirty="0" err="1">
                    <a:latin typeface="Tahoma" charset="0"/>
                  </a:rPr>
                  <a:t>Neurobiology</a:t>
                </a:r>
                <a:endParaRPr lang="de-CH" sz="1400" dirty="0">
                  <a:latin typeface="Tahoma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de-CH" sz="1400" dirty="0" err="1">
                    <a:latin typeface="Tahoma" charset="0"/>
                  </a:rPr>
                  <a:t>Physical</a:t>
                </a:r>
                <a:r>
                  <a:rPr lang="de-CH" sz="1400" dirty="0">
                    <a:latin typeface="Tahoma" charset="0"/>
                  </a:rPr>
                  <a:t> </a:t>
                </a:r>
                <a:r>
                  <a:rPr lang="de-CH" sz="1400" dirty="0" err="1">
                    <a:latin typeface="Tahoma" charset="0"/>
                  </a:rPr>
                  <a:t>Constitution</a:t>
                </a:r>
                <a:endParaRPr lang="de-CH" sz="1400" dirty="0">
                  <a:latin typeface="Tahoma" charset="0"/>
                </a:endParaRPr>
              </a:p>
            </p:txBody>
          </p:sp>
          <p:sp>
            <p:nvSpPr>
              <p:cNvPr id="13" name="Rectangle 1038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1488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de-CH" sz="1800" b="1">
                    <a:solidFill>
                      <a:schemeClr val="bg1"/>
                    </a:solidFill>
                    <a:latin typeface="Tahoma" charset="0"/>
                  </a:rPr>
                  <a:t>BIOLOGICAL </a:t>
                </a:r>
              </a:p>
            </p:txBody>
          </p:sp>
        </p:grpSp>
      </p:grpSp>
      <p:grpSp>
        <p:nvGrpSpPr>
          <p:cNvPr id="16" name="Group 1039"/>
          <p:cNvGrpSpPr>
            <a:grpSpLocks/>
          </p:cNvGrpSpPr>
          <p:nvPr/>
        </p:nvGrpSpPr>
        <p:grpSpPr bwMode="auto">
          <a:xfrm>
            <a:off x="3886200" y="2459038"/>
            <a:ext cx="2286000" cy="1828800"/>
            <a:chOff x="2400" y="1680"/>
            <a:chExt cx="1440" cy="1152"/>
          </a:xfrm>
        </p:grpSpPr>
        <p:sp>
          <p:nvSpPr>
            <p:cNvPr id="17" name="AutoShape 1040"/>
            <p:cNvSpPr>
              <a:spLocks noChangeArrowheads="1"/>
            </p:cNvSpPr>
            <p:nvPr/>
          </p:nvSpPr>
          <p:spPr bwMode="auto">
            <a:xfrm>
              <a:off x="2544" y="2016"/>
              <a:ext cx="1152" cy="576"/>
            </a:xfrm>
            <a:prstGeom prst="star16">
              <a:avLst>
                <a:gd name="adj" fmla="val 37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CH" sz="1800">
                  <a:latin typeface="Tahoma" charset="0"/>
                </a:rPr>
                <a:t>Mental</a:t>
              </a:r>
              <a:br>
                <a:rPr lang="de-CH" sz="1800">
                  <a:latin typeface="Tahoma" charset="0"/>
                </a:rPr>
              </a:br>
              <a:r>
                <a:rPr lang="de-CH" sz="1800">
                  <a:latin typeface="Tahoma" charset="0"/>
                </a:rPr>
                <a:t>Problems</a:t>
              </a:r>
              <a:endParaRPr lang="de-CH">
                <a:latin typeface="Tahoma" charset="0"/>
              </a:endParaRPr>
            </a:p>
          </p:txBody>
        </p:sp>
        <p:grpSp>
          <p:nvGrpSpPr>
            <p:cNvPr id="18" name="Group 1041"/>
            <p:cNvGrpSpPr>
              <a:grpSpLocks/>
            </p:cNvGrpSpPr>
            <p:nvPr/>
          </p:nvGrpSpPr>
          <p:grpSpPr bwMode="auto">
            <a:xfrm>
              <a:off x="2400" y="2496"/>
              <a:ext cx="1440" cy="336"/>
              <a:chOff x="2400" y="2496"/>
              <a:chExt cx="1440" cy="336"/>
            </a:xfrm>
          </p:grpSpPr>
          <p:sp>
            <p:nvSpPr>
              <p:cNvPr id="20" name="AutoShape 1042"/>
              <p:cNvSpPr>
                <a:spLocks noChangeArrowheads="1"/>
              </p:cNvSpPr>
              <p:nvPr/>
            </p:nvSpPr>
            <p:spPr bwMode="auto">
              <a:xfrm rot="3088984">
                <a:off x="2400" y="2496"/>
                <a:ext cx="336" cy="336"/>
              </a:xfrm>
              <a:prstGeom prst="triangle">
                <a:avLst>
                  <a:gd name="adj" fmla="val 50000"/>
                </a:avLst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21" name="AutoShape 1043"/>
              <p:cNvSpPr>
                <a:spLocks noChangeArrowheads="1"/>
              </p:cNvSpPr>
              <p:nvPr/>
            </p:nvSpPr>
            <p:spPr bwMode="auto">
              <a:xfrm rot="18550887">
                <a:off x="3504" y="2496"/>
                <a:ext cx="336" cy="336"/>
              </a:xfrm>
              <a:prstGeom prst="triangle">
                <a:avLst>
                  <a:gd name="adj" fmla="val 50000"/>
                </a:avLst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19" name="AutoShape 1044"/>
            <p:cNvSpPr>
              <a:spLocks noChangeArrowheads="1"/>
            </p:cNvSpPr>
            <p:nvPr/>
          </p:nvSpPr>
          <p:spPr bwMode="auto">
            <a:xfrm rot="10813704">
              <a:off x="2952" y="1680"/>
              <a:ext cx="336" cy="336"/>
            </a:xfrm>
            <a:prstGeom prst="triangle">
              <a:avLst>
                <a:gd name="adj" fmla="val 50000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22" name="Group 1050"/>
          <p:cNvGrpSpPr>
            <a:grpSpLocks/>
          </p:cNvGrpSpPr>
          <p:nvPr/>
        </p:nvGrpSpPr>
        <p:grpSpPr bwMode="auto">
          <a:xfrm>
            <a:off x="1235075" y="1522413"/>
            <a:ext cx="7437438" cy="4878387"/>
            <a:chOff x="778" y="959"/>
            <a:chExt cx="4685" cy="3073"/>
          </a:xfrm>
        </p:grpSpPr>
        <p:sp>
          <p:nvSpPr>
            <p:cNvPr id="23" name="Text Box 1045"/>
            <p:cNvSpPr txBox="1">
              <a:spLocks noChangeArrowheads="1"/>
            </p:cNvSpPr>
            <p:nvPr/>
          </p:nvSpPr>
          <p:spPr bwMode="auto">
            <a:xfrm>
              <a:off x="3719" y="3435"/>
              <a:ext cx="856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>
                <a:lnSpc>
                  <a:spcPct val="50000"/>
                </a:lnSpc>
                <a:spcBef>
                  <a:spcPct val="50000"/>
                </a:spcBef>
              </a:pPr>
              <a:r>
                <a:rPr lang="de-CH" sz="1600" b="1">
                  <a:latin typeface="Tahoma" charset="0"/>
                </a:rPr>
                <a:t>Burden</a:t>
              </a:r>
            </a:p>
            <a:p>
              <a:pPr algn="r">
                <a:lnSpc>
                  <a:spcPct val="50000"/>
                </a:lnSpc>
                <a:spcBef>
                  <a:spcPct val="50000"/>
                </a:spcBef>
              </a:pPr>
              <a:r>
                <a:rPr lang="de-CH" sz="1600" b="1">
                  <a:latin typeface="Tahoma" charset="0"/>
                </a:rPr>
                <a:t>Hardships</a:t>
              </a:r>
            </a:p>
            <a:p>
              <a:pPr algn="r">
                <a:lnSpc>
                  <a:spcPct val="50000"/>
                </a:lnSpc>
                <a:spcBef>
                  <a:spcPct val="50000"/>
                </a:spcBef>
              </a:pPr>
              <a:r>
                <a:rPr lang="de-CH" sz="1600" b="1">
                  <a:latin typeface="Tahoma" charset="0"/>
                </a:rPr>
                <a:t>Trials</a:t>
              </a:r>
            </a:p>
            <a:p>
              <a:pPr algn="r">
                <a:lnSpc>
                  <a:spcPct val="50000"/>
                </a:lnSpc>
                <a:spcBef>
                  <a:spcPct val="50000"/>
                </a:spcBef>
              </a:pPr>
              <a:r>
                <a:rPr lang="de-CH" sz="1600" b="1">
                  <a:latin typeface="Tahoma" charset="0"/>
                </a:rPr>
                <a:t>Temptation</a:t>
              </a:r>
            </a:p>
          </p:txBody>
        </p:sp>
        <p:sp>
          <p:nvSpPr>
            <p:cNvPr id="24" name="Text Box 1046"/>
            <p:cNvSpPr txBox="1">
              <a:spLocks noChangeArrowheads="1"/>
            </p:cNvSpPr>
            <p:nvPr/>
          </p:nvSpPr>
          <p:spPr bwMode="auto">
            <a:xfrm>
              <a:off x="4646" y="3434"/>
              <a:ext cx="81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de-CH" sz="1600">
                  <a:latin typeface="Tahoma" charset="0"/>
                </a:rPr>
                <a:t>Gal 6,2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de-CH" sz="1600">
                  <a:latin typeface="Tahoma" charset="0"/>
                </a:rPr>
                <a:t>2. Cor 6,4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de-CH" sz="1600">
                  <a:latin typeface="Tahoma" charset="0"/>
                </a:rPr>
                <a:t>1. Peter 1,6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de-CH" sz="1600">
                  <a:latin typeface="Tahoma" charset="0"/>
                </a:rPr>
                <a:t>1. Cor 10,13</a:t>
              </a:r>
            </a:p>
          </p:txBody>
        </p:sp>
        <p:sp>
          <p:nvSpPr>
            <p:cNvPr id="25" name="Text Box 1047"/>
            <p:cNvSpPr txBox="1">
              <a:spLocks noChangeArrowheads="1"/>
            </p:cNvSpPr>
            <p:nvPr/>
          </p:nvSpPr>
          <p:spPr bwMode="auto">
            <a:xfrm>
              <a:off x="1304" y="3685"/>
              <a:ext cx="76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de-CH" sz="1600" b="1">
                  <a:latin typeface="Tahoma" charset="0"/>
                </a:rPr>
                <a:t>Weakness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de-CH" sz="1600">
                  <a:latin typeface="Tahoma" charset="0"/>
                </a:rPr>
                <a:t>2. Cor 12,9</a:t>
              </a:r>
              <a:endParaRPr lang="de-CH" sz="1600" b="1">
                <a:latin typeface="Tahoma" charset="0"/>
              </a:endParaRPr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778" y="959"/>
              <a:ext cx="148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>
                <a:lnSpc>
                  <a:spcPct val="50000"/>
                </a:lnSpc>
                <a:spcBef>
                  <a:spcPct val="50000"/>
                </a:spcBef>
              </a:pPr>
              <a:r>
                <a:rPr lang="de-CH" sz="1600" b="1">
                  <a:latin typeface="Tahoma" charset="0"/>
                </a:rPr>
                <a:t>Way of Life</a:t>
              </a:r>
              <a:r>
                <a:rPr lang="de-CH" sz="1600">
                  <a:latin typeface="Tahoma" charset="0"/>
                </a:rPr>
                <a:t> (Eph 4,22)</a:t>
              </a:r>
            </a:p>
            <a:p>
              <a:pPr algn="r">
                <a:lnSpc>
                  <a:spcPct val="50000"/>
                </a:lnSpc>
                <a:spcBef>
                  <a:spcPct val="50000"/>
                </a:spcBef>
              </a:pPr>
              <a:r>
                <a:rPr lang="de-CH" sz="1600" b="1">
                  <a:latin typeface="Tahoma" charset="0"/>
                </a:rPr>
                <a:t>Mind</a:t>
              </a:r>
              <a:r>
                <a:rPr lang="de-CH" sz="1600">
                  <a:latin typeface="Tahoma" charset="0"/>
                </a:rPr>
                <a:t> (Rom 8,6; 12,2)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2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Therapeutic</a:t>
            </a:r>
            <a:r>
              <a:rPr lang="de-CH" dirty="0" smtClean="0"/>
              <a:t> </a:t>
            </a:r>
            <a:r>
              <a:rPr lang="de-CH" dirty="0" err="1" smtClean="0"/>
              <a:t>avenues</a:t>
            </a:r>
            <a:endParaRPr lang="de-DE" dirty="0" smtClean="0"/>
          </a:p>
        </p:txBody>
      </p: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1590675" y="1452563"/>
            <a:ext cx="7313613" cy="5027614"/>
            <a:chOff x="960" y="915"/>
            <a:chExt cx="4416" cy="3167"/>
          </a:xfrm>
        </p:grpSpPr>
        <p:sp>
          <p:nvSpPr>
            <p:cNvPr id="26628" name="Oval 5"/>
            <p:cNvSpPr>
              <a:spLocks noChangeArrowheads="1"/>
            </p:cNvSpPr>
            <p:nvPr/>
          </p:nvSpPr>
          <p:spPr bwMode="auto">
            <a:xfrm>
              <a:off x="1200" y="1352"/>
              <a:ext cx="3888" cy="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29" name="Group 6"/>
            <p:cNvGrpSpPr>
              <a:grpSpLocks/>
            </p:cNvGrpSpPr>
            <p:nvPr/>
          </p:nvGrpSpPr>
          <p:grpSpPr bwMode="auto">
            <a:xfrm>
              <a:off x="2424" y="920"/>
              <a:ext cx="1488" cy="826"/>
              <a:chOff x="2424" y="816"/>
              <a:chExt cx="1488" cy="826"/>
            </a:xfrm>
          </p:grpSpPr>
          <p:sp>
            <p:nvSpPr>
              <p:cNvPr id="26646" name="Rectangle 7"/>
              <p:cNvSpPr>
                <a:spLocks noChangeArrowheads="1"/>
              </p:cNvSpPr>
              <p:nvPr/>
            </p:nvSpPr>
            <p:spPr bwMode="auto">
              <a:xfrm>
                <a:off x="2424" y="960"/>
                <a:ext cx="1488" cy="6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/>
              <a:p>
                <a:pPr algn="ctr">
                  <a:spcBef>
                    <a:spcPct val="0"/>
                  </a:spcBef>
                </a:pPr>
                <a:r>
                  <a:rPr lang="de-CH" sz="1400" dirty="0" smtClean="0"/>
                  <a:t>Attention, </a:t>
                </a:r>
                <a:r>
                  <a:rPr lang="de-CH" sz="1400" dirty="0" err="1" smtClean="0"/>
                  <a:t>Empathy</a:t>
                </a:r>
                <a:r>
                  <a:rPr lang="de-CH" sz="1400" dirty="0" smtClean="0"/>
                  <a:t>,</a:t>
                </a:r>
                <a:br>
                  <a:rPr lang="de-CH" sz="1400" dirty="0" smtClean="0"/>
                </a:br>
                <a:r>
                  <a:rPr lang="de-CH" sz="1400" dirty="0" smtClean="0"/>
                  <a:t>Understanding, </a:t>
                </a:r>
                <a:r>
                  <a:rPr lang="de-CH" sz="1400" dirty="0" err="1" smtClean="0"/>
                  <a:t>Counselling</a:t>
                </a:r>
                <a:r>
                  <a:rPr lang="de-CH" sz="1400" dirty="0" smtClean="0"/>
                  <a:t/>
                </a:r>
                <a:br>
                  <a:rPr lang="de-CH" sz="1400" dirty="0" smtClean="0"/>
                </a:br>
                <a:r>
                  <a:rPr lang="de-CH" sz="1400" dirty="0" err="1" smtClean="0"/>
                  <a:t>Comfort</a:t>
                </a:r>
                <a:r>
                  <a:rPr lang="de-CH" sz="1400" dirty="0" smtClean="0"/>
                  <a:t>, </a:t>
                </a:r>
                <a:r>
                  <a:rPr lang="de-CH" sz="1400" dirty="0" err="1" smtClean="0"/>
                  <a:t>Encouragement</a:t>
                </a:r>
                <a:endParaRPr lang="de-CH" sz="1400" dirty="0" smtClean="0"/>
              </a:p>
              <a:p>
                <a:pPr algn="ctr">
                  <a:spcBef>
                    <a:spcPct val="0"/>
                  </a:spcBef>
                </a:pPr>
                <a:r>
                  <a:rPr lang="de-CH" sz="1400" dirty="0" smtClean="0"/>
                  <a:t>Teaching</a:t>
                </a:r>
                <a:endParaRPr lang="de-CH" sz="1400" dirty="0"/>
              </a:p>
            </p:txBody>
          </p:sp>
          <p:sp>
            <p:nvSpPr>
              <p:cNvPr id="26647" name="Rectangle 8"/>
              <p:cNvSpPr>
                <a:spLocks noChangeArrowheads="1"/>
              </p:cNvSpPr>
              <p:nvPr/>
            </p:nvSpPr>
            <p:spPr bwMode="auto">
              <a:xfrm>
                <a:off x="2424" y="816"/>
                <a:ext cx="1488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spcBef>
                    <a:spcPct val="0"/>
                  </a:spcBef>
                </a:pPr>
                <a:r>
                  <a:rPr lang="de-CH" sz="1800" b="1" dirty="0" smtClean="0">
                    <a:solidFill>
                      <a:schemeClr val="bg1"/>
                    </a:solidFill>
                  </a:rPr>
                  <a:t>T A L K I N G</a:t>
                </a:r>
                <a:endParaRPr lang="de-CH" sz="1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630" name="Group 9"/>
            <p:cNvGrpSpPr>
              <a:grpSpLocks/>
            </p:cNvGrpSpPr>
            <p:nvPr/>
          </p:nvGrpSpPr>
          <p:grpSpPr bwMode="auto">
            <a:xfrm>
              <a:off x="960" y="2912"/>
              <a:ext cx="4416" cy="672"/>
              <a:chOff x="960" y="2808"/>
              <a:chExt cx="4416" cy="672"/>
            </a:xfrm>
          </p:grpSpPr>
          <p:grpSp>
            <p:nvGrpSpPr>
              <p:cNvPr id="26640" name="Group 10"/>
              <p:cNvGrpSpPr>
                <a:grpSpLocks/>
              </p:cNvGrpSpPr>
              <p:nvPr/>
            </p:nvGrpSpPr>
            <p:grpSpPr bwMode="auto">
              <a:xfrm>
                <a:off x="3888" y="2808"/>
                <a:ext cx="1488" cy="672"/>
                <a:chOff x="2304" y="2832"/>
                <a:chExt cx="1488" cy="672"/>
              </a:xfrm>
            </p:grpSpPr>
            <p:sp>
              <p:nvSpPr>
                <p:cNvPr id="26644" name="Rectangle 11"/>
                <p:cNvSpPr>
                  <a:spLocks noChangeArrowheads="1"/>
                </p:cNvSpPr>
                <p:nvPr/>
              </p:nvSpPr>
              <p:spPr bwMode="auto">
                <a:xfrm>
                  <a:off x="2304" y="2928"/>
                  <a:ext cx="1488" cy="5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de-CH" sz="1400" dirty="0" err="1" smtClean="0"/>
                    <a:t>Visiting</a:t>
                  </a:r>
                  <a:r>
                    <a:rPr lang="de-CH" sz="1400" dirty="0" smtClean="0"/>
                    <a:t> - </a:t>
                  </a:r>
                  <a:r>
                    <a:rPr lang="de-CH" sz="1400" dirty="0" err="1" smtClean="0"/>
                    <a:t>Helping</a:t>
                  </a:r>
                  <a:endParaRPr lang="de-CH" sz="1400" dirty="0"/>
                </a:p>
                <a:p>
                  <a:pPr algn="ctr">
                    <a:spcBef>
                      <a:spcPct val="0"/>
                    </a:spcBef>
                  </a:pPr>
                  <a:r>
                    <a:rPr lang="de-CH" sz="1400" dirty="0" err="1" smtClean="0"/>
                    <a:t>Aktivation</a:t>
                  </a:r>
                  <a:r>
                    <a:rPr lang="de-CH" sz="1400" dirty="0" smtClean="0"/>
                    <a:t> – </a:t>
                  </a:r>
                  <a:r>
                    <a:rPr lang="de-CH" sz="1400" dirty="0" err="1" smtClean="0"/>
                    <a:t>Enabling</a:t>
                  </a:r>
                  <a:r>
                    <a:rPr lang="de-CH" sz="1400" dirty="0" smtClean="0"/>
                    <a:t> </a:t>
                  </a:r>
                  <a:r>
                    <a:rPr lang="de-CH" sz="1400" dirty="0" err="1" smtClean="0"/>
                    <a:t>better</a:t>
                  </a:r>
                  <a:r>
                    <a:rPr lang="de-CH" sz="1400" dirty="0"/>
                    <a:t/>
                  </a:r>
                  <a:br>
                    <a:rPr lang="de-CH" sz="1400" dirty="0"/>
                  </a:br>
                  <a:r>
                    <a:rPr lang="de-CH" sz="1400" dirty="0" err="1" smtClean="0"/>
                    <a:t>autonomy</a:t>
                  </a:r>
                  <a:endParaRPr lang="de-CH" sz="1400" dirty="0"/>
                </a:p>
              </p:txBody>
            </p:sp>
            <p:sp>
              <p:nvSpPr>
                <p:cNvPr id="26645" name="Rectangle 12"/>
                <p:cNvSpPr>
                  <a:spLocks noChangeArrowheads="1"/>
                </p:cNvSpPr>
                <p:nvPr/>
              </p:nvSpPr>
              <p:spPr bwMode="auto">
                <a:xfrm>
                  <a:off x="2304" y="2832"/>
                  <a:ext cx="1488" cy="19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de-CH" sz="1800" b="1" dirty="0" smtClean="0">
                      <a:solidFill>
                        <a:schemeClr val="bg1"/>
                      </a:solidFill>
                    </a:rPr>
                    <a:t>S U P </a:t>
                  </a:r>
                  <a:r>
                    <a:rPr lang="de-CH" sz="1800" b="1" dirty="0" err="1" smtClean="0">
                      <a:solidFill>
                        <a:schemeClr val="bg1"/>
                      </a:solidFill>
                    </a:rPr>
                    <a:t>P</a:t>
                  </a:r>
                  <a:r>
                    <a:rPr lang="de-CH" sz="1800" b="1" dirty="0" smtClean="0">
                      <a:solidFill>
                        <a:schemeClr val="bg1"/>
                      </a:solidFill>
                    </a:rPr>
                    <a:t> O R T</a:t>
                  </a:r>
                  <a:endParaRPr lang="de-CH" sz="18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641" name="Group 13"/>
              <p:cNvGrpSpPr>
                <a:grpSpLocks/>
              </p:cNvGrpSpPr>
              <p:nvPr/>
            </p:nvGrpSpPr>
            <p:grpSpPr bwMode="auto">
              <a:xfrm>
                <a:off x="960" y="2808"/>
                <a:ext cx="1488" cy="672"/>
                <a:chOff x="2304" y="2832"/>
                <a:chExt cx="1488" cy="672"/>
              </a:xfrm>
            </p:grpSpPr>
            <p:sp>
              <p:nvSpPr>
                <p:cNvPr id="26642" name="Rectangle 14"/>
                <p:cNvSpPr>
                  <a:spLocks noChangeArrowheads="1"/>
                </p:cNvSpPr>
                <p:nvPr/>
              </p:nvSpPr>
              <p:spPr bwMode="auto">
                <a:xfrm>
                  <a:off x="2304" y="2928"/>
                  <a:ext cx="1488" cy="5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de-CH" sz="1400" dirty="0" err="1" smtClean="0"/>
                    <a:t>Antidepressants</a:t>
                  </a:r>
                  <a:r>
                    <a:rPr lang="de-CH" sz="1400" dirty="0" smtClean="0"/>
                    <a:t>, </a:t>
                  </a:r>
                  <a:r>
                    <a:rPr lang="de-CH" sz="1400" dirty="0"/>
                    <a:t/>
                  </a:r>
                  <a:br>
                    <a:rPr lang="de-CH" sz="1400" dirty="0"/>
                  </a:br>
                  <a:r>
                    <a:rPr lang="de-CH" sz="1400" dirty="0" err="1" smtClean="0"/>
                    <a:t>Neuroleptics</a:t>
                  </a:r>
                  <a:r>
                    <a:rPr lang="de-CH" sz="1400" dirty="0" smtClean="0"/>
                    <a:t>, </a:t>
                  </a:r>
                  <a:r>
                    <a:rPr lang="de-CH" sz="1400" dirty="0" err="1" smtClean="0"/>
                    <a:t>Mood</a:t>
                  </a:r>
                  <a:r>
                    <a:rPr lang="de-CH" sz="1400" dirty="0" smtClean="0"/>
                    <a:t> Stabil.</a:t>
                  </a:r>
                  <a:r>
                    <a:rPr lang="de-CH" sz="1400" dirty="0"/>
                    <a:t/>
                  </a:r>
                  <a:br>
                    <a:rPr lang="de-CH" sz="1400" dirty="0"/>
                  </a:br>
                  <a:r>
                    <a:rPr lang="de-CH" sz="1400" dirty="0"/>
                    <a:t>Tranquilizer </a:t>
                  </a:r>
                  <a:r>
                    <a:rPr lang="de-CH" sz="1400" dirty="0" smtClean="0"/>
                    <a:t>etc.</a:t>
                  </a:r>
                  <a:endParaRPr lang="de-CH" sz="1400" dirty="0"/>
                </a:p>
              </p:txBody>
            </p:sp>
            <p:sp>
              <p:nvSpPr>
                <p:cNvPr id="26643" name="Rectangle 15"/>
                <p:cNvSpPr>
                  <a:spLocks noChangeArrowheads="1"/>
                </p:cNvSpPr>
                <p:nvPr/>
              </p:nvSpPr>
              <p:spPr bwMode="auto">
                <a:xfrm>
                  <a:off x="2304" y="2832"/>
                  <a:ext cx="1488" cy="19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de-CH" sz="1600" b="1" dirty="0">
                      <a:solidFill>
                        <a:schemeClr val="bg1"/>
                      </a:solidFill>
                    </a:rPr>
                    <a:t>M E D I </a:t>
                  </a:r>
                  <a:r>
                    <a:rPr lang="de-CH" sz="1600" b="1" dirty="0" smtClean="0">
                      <a:solidFill>
                        <a:schemeClr val="bg1"/>
                      </a:solidFill>
                    </a:rPr>
                    <a:t>C </a:t>
                  </a:r>
                  <a:r>
                    <a:rPr lang="de-CH" sz="1600" b="1" dirty="0">
                      <a:solidFill>
                        <a:schemeClr val="bg1"/>
                      </a:solidFill>
                    </a:rPr>
                    <a:t>A </a:t>
                  </a:r>
                  <a:r>
                    <a:rPr lang="de-CH" sz="1600" b="1" dirty="0" smtClean="0">
                      <a:solidFill>
                        <a:schemeClr val="bg1"/>
                      </a:solidFill>
                    </a:rPr>
                    <a:t>T I O N</a:t>
                  </a:r>
                  <a:endParaRPr lang="de-CH" sz="18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6631" name="Group 16"/>
            <p:cNvGrpSpPr>
              <a:grpSpLocks/>
            </p:cNvGrpSpPr>
            <p:nvPr/>
          </p:nvGrpSpPr>
          <p:grpSpPr bwMode="auto">
            <a:xfrm>
              <a:off x="2448" y="1784"/>
              <a:ext cx="1440" cy="1152"/>
              <a:chOff x="2400" y="1680"/>
              <a:chExt cx="1440" cy="1152"/>
            </a:xfrm>
          </p:grpSpPr>
          <p:sp>
            <p:nvSpPr>
              <p:cNvPr id="26635" name="AutoShape 17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152" cy="576"/>
              </a:xfrm>
              <a:prstGeom prst="star16">
                <a:avLst>
                  <a:gd name="adj" fmla="val 37500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</a:pPr>
                <a:r>
                  <a:rPr lang="de-CH" sz="1800" b="1"/>
                  <a:t>Patient</a:t>
                </a:r>
                <a:endParaRPr lang="de-CH"/>
              </a:p>
            </p:txBody>
          </p:sp>
          <p:grpSp>
            <p:nvGrpSpPr>
              <p:cNvPr id="26636" name="Group 18"/>
              <p:cNvGrpSpPr>
                <a:grpSpLocks/>
              </p:cNvGrpSpPr>
              <p:nvPr/>
            </p:nvGrpSpPr>
            <p:grpSpPr bwMode="auto">
              <a:xfrm>
                <a:off x="2400" y="2496"/>
                <a:ext cx="1440" cy="336"/>
                <a:chOff x="2400" y="2496"/>
                <a:chExt cx="1440" cy="336"/>
              </a:xfrm>
            </p:grpSpPr>
            <p:sp>
              <p:nvSpPr>
                <p:cNvPr id="26638" name="AutoShape 19"/>
                <p:cNvSpPr>
                  <a:spLocks noChangeArrowheads="1"/>
                </p:cNvSpPr>
                <p:nvPr/>
              </p:nvSpPr>
              <p:spPr bwMode="auto">
                <a:xfrm rot="3088984">
                  <a:off x="2400" y="2496"/>
                  <a:ext cx="336" cy="33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39" name="AutoShape 20"/>
                <p:cNvSpPr>
                  <a:spLocks noChangeArrowheads="1"/>
                </p:cNvSpPr>
                <p:nvPr/>
              </p:nvSpPr>
              <p:spPr bwMode="auto">
                <a:xfrm rot="-3049113">
                  <a:off x="3504" y="2496"/>
                  <a:ext cx="336" cy="33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637" name="AutoShape 21"/>
              <p:cNvSpPr>
                <a:spLocks noChangeArrowheads="1"/>
              </p:cNvSpPr>
              <p:nvPr/>
            </p:nvSpPr>
            <p:spPr bwMode="auto">
              <a:xfrm rot="-10786296">
                <a:off x="2952" y="1680"/>
                <a:ext cx="336" cy="336"/>
              </a:xfrm>
              <a:prstGeom prst="triangle">
                <a:avLst>
                  <a:gd name="adj" fmla="val 50000"/>
                </a:avLst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32" name="Text Box 22"/>
            <p:cNvSpPr txBox="1">
              <a:spLocks noChangeArrowheads="1"/>
            </p:cNvSpPr>
            <p:nvPr/>
          </p:nvSpPr>
          <p:spPr bwMode="auto">
            <a:xfrm>
              <a:off x="1192" y="915"/>
              <a:ext cx="119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>
                <a:lnSpc>
                  <a:spcPct val="50000"/>
                </a:lnSpc>
              </a:pPr>
              <a:r>
                <a:rPr lang="de-CH" sz="1400" dirty="0" err="1" smtClean="0"/>
                <a:t>Proberbs</a:t>
              </a:r>
              <a:r>
                <a:rPr lang="de-CH" sz="1400" dirty="0" smtClean="0"/>
                <a:t> 16,24</a:t>
              </a:r>
              <a:r>
                <a:rPr lang="de-CH" sz="1400" dirty="0"/>
                <a:t>; 18,21</a:t>
              </a:r>
            </a:p>
            <a:p>
              <a:pPr algn="r">
                <a:lnSpc>
                  <a:spcPct val="50000"/>
                </a:lnSpc>
              </a:pPr>
              <a:r>
                <a:rPr lang="de-CH" sz="1400" dirty="0"/>
                <a:t>1. </a:t>
              </a:r>
              <a:r>
                <a:rPr lang="de-CH" sz="1400" dirty="0" err="1" smtClean="0"/>
                <a:t>Thessalonians</a:t>
              </a:r>
              <a:r>
                <a:rPr lang="de-CH" sz="1400" dirty="0" smtClean="0"/>
                <a:t> </a:t>
              </a:r>
              <a:r>
                <a:rPr lang="de-CH" sz="1400" dirty="0"/>
                <a:t>5,15</a:t>
              </a:r>
            </a:p>
            <a:p>
              <a:pPr algn="r">
                <a:lnSpc>
                  <a:spcPct val="50000"/>
                </a:lnSpc>
              </a:pPr>
              <a:r>
                <a:rPr lang="de-CH" sz="1400" dirty="0" err="1" smtClean="0"/>
                <a:t>Hebrews</a:t>
              </a:r>
              <a:r>
                <a:rPr lang="de-CH" sz="1400" dirty="0" smtClean="0"/>
                <a:t> </a:t>
              </a:r>
              <a:r>
                <a:rPr lang="de-CH" sz="1400" dirty="0"/>
                <a:t>10,24-25</a:t>
              </a:r>
            </a:p>
          </p:txBody>
        </p:sp>
        <p:sp>
          <p:nvSpPr>
            <p:cNvPr id="26633" name="Text Box 23"/>
            <p:cNvSpPr txBox="1">
              <a:spLocks noChangeArrowheads="1"/>
            </p:cNvSpPr>
            <p:nvPr/>
          </p:nvSpPr>
          <p:spPr bwMode="auto">
            <a:xfrm>
              <a:off x="960" y="3643"/>
              <a:ext cx="868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60000"/>
                </a:lnSpc>
              </a:pPr>
              <a:r>
                <a:rPr lang="de-CH" sz="1400" dirty="0" smtClean="0"/>
                <a:t>Isaiah38,21</a:t>
              </a:r>
              <a:endParaRPr lang="de-CH" sz="1400" dirty="0"/>
            </a:p>
            <a:p>
              <a:pPr>
                <a:lnSpc>
                  <a:spcPct val="60000"/>
                </a:lnSpc>
              </a:pPr>
              <a:r>
                <a:rPr lang="de-CH" sz="1400" dirty="0"/>
                <a:t>J. </a:t>
              </a:r>
              <a:r>
                <a:rPr lang="de-CH" sz="1400" dirty="0" err="1"/>
                <a:t>Sirach</a:t>
              </a:r>
              <a:r>
                <a:rPr lang="de-CH" sz="1400" dirty="0"/>
                <a:t> 38,1-8</a:t>
              </a:r>
            </a:p>
            <a:p>
              <a:pPr>
                <a:lnSpc>
                  <a:spcPct val="60000"/>
                </a:lnSpc>
              </a:pPr>
              <a:r>
                <a:rPr lang="de-CH" sz="1400" dirty="0"/>
                <a:t>1. </a:t>
              </a:r>
              <a:r>
                <a:rPr lang="de-CH" sz="1400" dirty="0" smtClean="0"/>
                <a:t>Timothy 5,23</a:t>
              </a:r>
              <a:endParaRPr lang="de-CH" sz="1400" dirty="0"/>
            </a:p>
          </p:txBody>
        </p:sp>
        <p:sp>
          <p:nvSpPr>
            <p:cNvPr id="26634" name="Text Box 24"/>
            <p:cNvSpPr txBox="1">
              <a:spLocks noChangeArrowheads="1"/>
            </p:cNvSpPr>
            <p:nvPr/>
          </p:nvSpPr>
          <p:spPr bwMode="auto">
            <a:xfrm>
              <a:off x="4395" y="3644"/>
              <a:ext cx="981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>
                <a:lnSpc>
                  <a:spcPct val="60000"/>
                </a:lnSpc>
              </a:pPr>
              <a:r>
                <a:rPr lang="de-CH" sz="1400" dirty="0" err="1" smtClean="0"/>
                <a:t>Galatians</a:t>
              </a:r>
              <a:r>
                <a:rPr lang="de-CH" sz="1400" dirty="0" smtClean="0"/>
                <a:t> </a:t>
              </a:r>
              <a:r>
                <a:rPr lang="de-CH" sz="1400" dirty="0"/>
                <a:t>6,2</a:t>
              </a:r>
            </a:p>
            <a:p>
              <a:pPr algn="r">
                <a:lnSpc>
                  <a:spcPct val="60000"/>
                </a:lnSpc>
              </a:pPr>
              <a:r>
                <a:rPr lang="de-CH" sz="1400" dirty="0" smtClean="0"/>
                <a:t>Matthew 25,35-40</a:t>
              </a:r>
              <a:endParaRPr lang="de-CH" sz="1400" dirty="0"/>
            </a:p>
            <a:p>
              <a:pPr algn="r">
                <a:lnSpc>
                  <a:spcPct val="60000"/>
                </a:lnSpc>
              </a:pPr>
              <a:r>
                <a:rPr lang="de-CH" sz="1400" dirty="0" err="1" smtClean="0"/>
                <a:t>Proverbs</a:t>
              </a:r>
              <a:r>
                <a:rPr lang="de-CH" sz="1400" dirty="0" smtClean="0"/>
                <a:t> 3,27</a:t>
              </a:r>
              <a:endParaRPr lang="de-CH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34"/>
          <p:cNvSpPr>
            <a:spLocks noChangeArrowheads="1"/>
          </p:cNvSpPr>
          <p:nvPr/>
        </p:nvSpPr>
        <p:spPr bwMode="auto">
          <a:xfrm rot="5383446">
            <a:off x="1683544" y="3788569"/>
            <a:ext cx="685800" cy="1033462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Freeform 35"/>
          <p:cNvSpPr>
            <a:spLocks/>
          </p:cNvSpPr>
          <p:nvPr/>
        </p:nvSpPr>
        <p:spPr bwMode="auto">
          <a:xfrm>
            <a:off x="1908175" y="4495800"/>
            <a:ext cx="4452938" cy="574675"/>
          </a:xfrm>
          <a:custGeom>
            <a:avLst/>
            <a:gdLst>
              <a:gd name="T0" fmla="*/ 0 w 2688"/>
              <a:gd name="T1" fmla="*/ 574675 h 362"/>
              <a:gd name="T2" fmla="*/ 4452938 w 2688"/>
              <a:gd name="T3" fmla="*/ 574675 h 362"/>
              <a:gd name="T4" fmla="*/ 1113235 w 2688"/>
              <a:gd name="T5" fmla="*/ 0 h 362"/>
              <a:gd name="T6" fmla="*/ 0 w 2688"/>
              <a:gd name="T7" fmla="*/ 574675 h 3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88" h="362">
                <a:moveTo>
                  <a:pt x="0" y="362"/>
                </a:moveTo>
                <a:cubicBezTo>
                  <a:pt x="0" y="362"/>
                  <a:pt x="1344" y="362"/>
                  <a:pt x="2688" y="362"/>
                </a:cubicBezTo>
                <a:cubicBezTo>
                  <a:pt x="1248" y="203"/>
                  <a:pt x="1010" y="0"/>
                  <a:pt x="672" y="0"/>
                </a:cubicBezTo>
                <a:cubicBezTo>
                  <a:pt x="456" y="0"/>
                  <a:pt x="480" y="24"/>
                  <a:pt x="0" y="362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6"/>
          <p:cNvSpPr>
            <a:spLocks noChangeArrowheads="1"/>
          </p:cNvSpPr>
          <p:nvPr/>
        </p:nvSpPr>
        <p:spPr bwMode="auto">
          <a:xfrm>
            <a:off x="1511300" y="5257800"/>
            <a:ext cx="7154863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de-CH" sz="1600" b="1" dirty="0">
                <a:solidFill>
                  <a:schemeClr val="bg1"/>
                </a:solidFill>
              </a:rPr>
              <a:t>P S Y C H O L O G </a:t>
            </a:r>
            <a:r>
              <a:rPr lang="de-CH" sz="1600" b="1" dirty="0" smtClean="0">
                <a:solidFill>
                  <a:schemeClr val="bg1"/>
                </a:solidFill>
              </a:rPr>
              <a:t>Y</a:t>
            </a:r>
            <a:endParaRPr lang="de-CH" sz="1600" b="1" dirty="0">
              <a:solidFill>
                <a:schemeClr val="bg1"/>
              </a:solidFill>
            </a:endParaRPr>
          </a:p>
        </p:txBody>
      </p:sp>
      <p:sp>
        <p:nvSpPr>
          <p:cNvPr id="27653" name="Freeform 37"/>
          <p:cNvSpPr>
            <a:spLocks/>
          </p:cNvSpPr>
          <p:nvPr/>
        </p:nvSpPr>
        <p:spPr bwMode="auto">
          <a:xfrm>
            <a:off x="1511300" y="5715000"/>
            <a:ext cx="7154863" cy="533400"/>
          </a:xfrm>
          <a:custGeom>
            <a:avLst/>
            <a:gdLst>
              <a:gd name="T0" fmla="*/ 0 w 4320"/>
              <a:gd name="T1" fmla="*/ 533400 h 336"/>
              <a:gd name="T2" fmla="*/ 7154863 w 4320"/>
              <a:gd name="T3" fmla="*/ 533400 h 336"/>
              <a:gd name="T4" fmla="*/ 7154863 w 4320"/>
              <a:gd name="T5" fmla="*/ 0 h 336"/>
              <a:gd name="T6" fmla="*/ 238495 w 4320"/>
              <a:gd name="T7" fmla="*/ 0 h 336"/>
              <a:gd name="T8" fmla="*/ 0 w 4320"/>
              <a:gd name="T9" fmla="*/ 53340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0" h="336">
                <a:moveTo>
                  <a:pt x="0" y="336"/>
                </a:moveTo>
                <a:lnTo>
                  <a:pt x="4320" y="336"/>
                </a:lnTo>
                <a:lnTo>
                  <a:pt x="4320" y="0"/>
                </a:lnTo>
                <a:lnTo>
                  <a:pt x="144" y="0"/>
                </a:lnTo>
                <a:lnTo>
                  <a:pt x="0" y="336"/>
                </a:ln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38"/>
          <p:cNvSpPr>
            <a:spLocks noChangeShapeType="1"/>
          </p:cNvSpPr>
          <p:nvPr/>
        </p:nvSpPr>
        <p:spPr bwMode="auto">
          <a:xfrm>
            <a:off x="1511300" y="31369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39"/>
          <p:cNvSpPr>
            <a:spLocks noChangeShapeType="1"/>
          </p:cNvSpPr>
          <p:nvPr/>
        </p:nvSpPr>
        <p:spPr bwMode="auto">
          <a:xfrm>
            <a:off x="1749425" y="31369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45"/>
          <p:cNvSpPr>
            <a:spLocks noChangeShapeType="1"/>
          </p:cNvSpPr>
          <p:nvPr/>
        </p:nvSpPr>
        <p:spPr bwMode="auto">
          <a:xfrm>
            <a:off x="1511300" y="3352800"/>
            <a:ext cx="7234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46"/>
          <p:cNvSpPr txBox="1">
            <a:spLocks noChangeArrowheads="1"/>
          </p:cNvSpPr>
          <p:nvPr/>
        </p:nvSpPr>
        <p:spPr bwMode="auto">
          <a:xfrm>
            <a:off x="1431925" y="2919413"/>
            <a:ext cx="482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CH" sz="1200"/>
              <a:t>5 %</a:t>
            </a:r>
          </a:p>
        </p:txBody>
      </p:sp>
      <p:sp>
        <p:nvSpPr>
          <p:cNvPr id="27658" name="Line 40"/>
          <p:cNvSpPr>
            <a:spLocks noChangeShapeType="1"/>
          </p:cNvSpPr>
          <p:nvPr/>
        </p:nvSpPr>
        <p:spPr bwMode="auto">
          <a:xfrm>
            <a:off x="2600325" y="31369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47"/>
          <p:cNvSpPr txBox="1">
            <a:spLocks noChangeArrowheads="1"/>
          </p:cNvSpPr>
          <p:nvPr/>
        </p:nvSpPr>
        <p:spPr bwMode="auto">
          <a:xfrm>
            <a:off x="2417763" y="2919413"/>
            <a:ext cx="365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CH" sz="1200"/>
              <a:t>20</a:t>
            </a:r>
          </a:p>
        </p:txBody>
      </p:sp>
      <p:sp>
        <p:nvSpPr>
          <p:cNvPr id="27660" name="Line 50"/>
          <p:cNvSpPr>
            <a:spLocks noChangeShapeType="1"/>
          </p:cNvSpPr>
          <p:nvPr/>
        </p:nvSpPr>
        <p:spPr bwMode="auto">
          <a:xfrm>
            <a:off x="4032250" y="31369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Text Box 51"/>
          <p:cNvSpPr txBox="1">
            <a:spLocks noChangeArrowheads="1"/>
          </p:cNvSpPr>
          <p:nvPr/>
        </p:nvSpPr>
        <p:spPr bwMode="auto">
          <a:xfrm>
            <a:off x="3849688" y="2919413"/>
            <a:ext cx="36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CH" sz="1200"/>
              <a:t>40</a:t>
            </a:r>
          </a:p>
        </p:txBody>
      </p:sp>
      <p:sp>
        <p:nvSpPr>
          <p:cNvPr id="27662" name="Line 53"/>
          <p:cNvSpPr>
            <a:spLocks noChangeShapeType="1"/>
          </p:cNvSpPr>
          <p:nvPr/>
        </p:nvSpPr>
        <p:spPr bwMode="auto">
          <a:xfrm>
            <a:off x="8745538" y="31369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Text Box 54"/>
          <p:cNvSpPr txBox="1">
            <a:spLocks noChangeArrowheads="1"/>
          </p:cNvSpPr>
          <p:nvPr/>
        </p:nvSpPr>
        <p:spPr bwMode="auto">
          <a:xfrm>
            <a:off x="8534400" y="2919413"/>
            <a:ext cx="449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CH" sz="1200"/>
              <a:t>100</a:t>
            </a:r>
          </a:p>
        </p:txBody>
      </p:sp>
      <p:sp>
        <p:nvSpPr>
          <p:cNvPr id="27664" name="Text Box 58"/>
          <p:cNvSpPr txBox="1">
            <a:spLocks noChangeArrowheads="1"/>
          </p:cNvSpPr>
          <p:nvPr/>
        </p:nvSpPr>
        <p:spPr bwMode="auto">
          <a:xfrm>
            <a:off x="1670050" y="1295400"/>
            <a:ext cx="26981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CH" sz="1600" dirty="0" err="1" smtClean="0"/>
              <a:t>Severe</a:t>
            </a:r>
            <a:r>
              <a:rPr lang="de-CH" sz="1600" dirty="0" smtClean="0"/>
              <a:t> </a:t>
            </a:r>
            <a:r>
              <a:rPr lang="de-CH" sz="1600" dirty="0" err="1" smtClean="0"/>
              <a:t>psychiatric</a:t>
            </a:r>
            <a:r>
              <a:rPr lang="de-CH" sz="1600" dirty="0" smtClean="0"/>
              <a:t> </a:t>
            </a:r>
            <a:r>
              <a:rPr lang="de-CH" sz="1600" dirty="0" err="1" smtClean="0"/>
              <a:t>disorders</a:t>
            </a:r>
            <a:endParaRPr lang="de-CH" sz="1600" dirty="0"/>
          </a:p>
        </p:txBody>
      </p:sp>
      <p:sp>
        <p:nvSpPr>
          <p:cNvPr id="27665" name="Line 60"/>
          <p:cNvSpPr>
            <a:spLocks noChangeShapeType="1"/>
          </p:cNvSpPr>
          <p:nvPr/>
        </p:nvSpPr>
        <p:spPr bwMode="auto">
          <a:xfrm flipV="1">
            <a:off x="1670050" y="1676400"/>
            <a:ext cx="0" cy="102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Text Box 62"/>
          <p:cNvSpPr txBox="1">
            <a:spLocks noChangeArrowheads="1"/>
          </p:cNvSpPr>
          <p:nvPr/>
        </p:nvSpPr>
        <p:spPr bwMode="auto">
          <a:xfrm>
            <a:off x="2782888" y="1949450"/>
            <a:ext cx="52711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CH" sz="1600" dirty="0" err="1" smtClean="0"/>
              <a:t>Anxiety</a:t>
            </a:r>
            <a:r>
              <a:rPr lang="de-CH" sz="1600" dirty="0" smtClean="0"/>
              <a:t> </a:t>
            </a:r>
            <a:r>
              <a:rPr lang="de-CH" sz="1600" dirty="0" err="1" smtClean="0"/>
              <a:t>disorders</a:t>
            </a:r>
            <a:r>
              <a:rPr lang="de-CH" sz="1600" dirty="0" smtClean="0"/>
              <a:t>, mild </a:t>
            </a:r>
            <a:r>
              <a:rPr lang="de-CH" sz="1600" dirty="0" err="1" smtClean="0"/>
              <a:t>depression</a:t>
            </a:r>
            <a:r>
              <a:rPr lang="de-CH" sz="1600" dirty="0" smtClean="0"/>
              <a:t>, </a:t>
            </a:r>
            <a:r>
              <a:rPr lang="de-CH" sz="1600" dirty="0" err="1" smtClean="0"/>
              <a:t>personality</a:t>
            </a:r>
            <a:r>
              <a:rPr lang="de-CH" sz="1600" dirty="0" smtClean="0"/>
              <a:t> </a:t>
            </a:r>
            <a:r>
              <a:rPr lang="de-CH" sz="1600" dirty="0" err="1" smtClean="0"/>
              <a:t>disorders</a:t>
            </a:r>
            <a:endParaRPr lang="de-CH" sz="1600" dirty="0"/>
          </a:p>
        </p:txBody>
      </p:sp>
      <p:sp>
        <p:nvSpPr>
          <p:cNvPr id="27667" name="Text Box 63"/>
          <p:cNvSpPr txBox="1">
            <a:spLocks noChangeArrowheads="1"/>
          </p:cNvSpPr>
          <p:nvPr/>
        </p:nvSpPr>
        <p:spPr bwMode="auto">
          <a:xfrm>
            <a:off x="3578225" y="2438400"/>
            <a:ext cx="28256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CH" sz="1600" dirty="0" smtClean="0"/>
              <a:t>General Life Problems, Stress</a:t>
            </a:r>
            <a:endParaRPr lang="de-CH" sz="1600" dirty="0"/>
          </a:p>
        </p:txBody>
      </p:sp>
      <p:sp>
        <p:nvSpPr>
          <p:cNvPr id="27668" name="Text Box 64"/>
          <p:cNvSpPr txBox="1">
            <a:spLocks noChangeArrowheads="1"/>
          </p:cNvSpPr>
          <p:nvPr/>
        </p:nvSpPr>
        <p:spPr bwMode="auto">
          <a:xfrm>
            <a:off x="5408613" y="3016250"/>
            <a:ext cx="2435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CH" sz="1600" b="1"/>
              <a:t>„gesunde Menschen“</a:t>
            </a:r>
          </a:p>
        </p:txBody>
      </p:sp>
      <p:grpSp>
        <p:nvGrpSpPr>
          <p:cNvPr id="27669" name="Group 69"/>
          <p:cNvGrpSpPr>
            <a:grpSpLocks/>
          </p:cNvGrpSpPr>
          <p:nvPr/>
        </p:nvGrpSpPr>
        <p:grpSpPr bwMode="auto">
          <a:xfrm>
            <a:off x="2146300" y="2286000"/>
            <a:ext cx="6678613" cy="633413"/>
            <a:chOff x="1296" y="1152"/>
            <a:chExt cx="3600" cy="384"/>
          </a:xfrm>
        </p:grpSpPr>
        <p:sp>
          <p:nvSpPr>
            <p:cNvPr id="27679" name="Line 61"/>
            <p:cNvSpPr>
              <a:spLocks noChangeShapeType="1"/>
            </p:cNvSpPr>
            <p:nvPr/>
          </p:nvSpPr>
          <p:spPr bwMode="auto">
            <a:xfrm flipV="1">
              <a:off x="1296" y="1152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Line 66"/>
            <p:cNvSpPr>
              <a:spLocks noChangeShapeType="1"/>
            </p:cNvSpPr>
            <p:nvPr/>
          </p:nvSpPr>
          <p:spPr bwMode="auto">
            <a:xfrm>
              <a:off x="1632" y="1152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70" name="Group 70"/>
          <p:cNvGrpSpPr>
            <a:grpSpLocks/>
          </p:cNvGrpSpPr>
          <p:nvPr/>
        </p:nvGrpSpPr>
        <p:grpSpPr bwMode="auto">
          <a:xfrm>
            <a:off x="3100388" y="2743200"/>
            <a:ext cx="4294187" cy="609600"/>
            <a:chOff x="1872" y="1344"/>
            <a:chExt cx="2304" cy="288"/>
          </a:xfrm>
        </p:grpSpPr>
        <p:sp>
          <p:nvSpPr>
            <p:cNvPr id="27677" name="Line 65"/>
            <p:cNvSpPr>
              <a:spLocks noChangeShapeType="1"/>
            </p:cNvSpPr>
            <p:nvPr/>
          </p:nvSpPr>
          <p:spPr bwMode="auto">
            <a:xfrm flipV="1">
              <a:off x="1872" y="134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Line 67"/>
            <p:cNvSpPr>
              <a:spLocks noChangeShapeType="1"/>
            </p:cNvSpPr>
            <p:nvPr/>
          </p:nvSpPr>
          <p:spPr bwMode="auto">
            <a:xfrm>
              <a:off x="2160" y="13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71" name="Line 72"/>
          <p:cNvSpPr>
            <a:spLocks noChangeShapeType="1"/>
          </p:cNvSpPr>
          <p:nvPr/>
        </p:nvSpPr>
        <p:spPr bwMode="auto">
          <a:xfrm>
            <a:off x="1670050" y="1676400"/>
            <a:ext cx="341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Text Box 73"/>
          <p:cNvSpPr txBox="1">
            <a:spLocks noChangeArrowheads="1"/>
          </p:cNvSpPr>
          <p:nvPr/>
        </p:nvSpPr>
        <p:spPr bwMode="auto">
          <a:xfrm>
            <a:off x="2146300" y="3810000"/>
            <a:ext cx="12634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CH" sz="1600" b="1" dirty="0" err="1" smtClean="0"/>
              <a:t>Psychiatry</a:t>
            </a:r>
            <a:endParaRPr lang="de-CH" sz="1600" b="1" dirty="0"/>
          </a:p>
        </p:txBody>
      </p:sp>
      <p:sp>
        <p:nvSpPr>
          <p:cNvPr id="27673" name="Text Box 74"/>
          <p:cNvSpPr txBox="1">
            <a:spLocks noChangeArrowheads="1"/>
          </p:cNvSpPr>
          <p:nvPr/>
        </p:nvSpPr>
        <p:spPr bwMode="auto">
          <a:xfrm>
            <a:off x="4611688" y="4495800"/>
            <a:ext cx="1710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CH" sz="1600" b="1" dirty="0" err="1" smtClean="0"/>
              <a:t>Psychotherapy</a:t>
            </a:r>
            <a:endParaRPr lang="de-CH" sz="1600" b="1" dirty="0"/>
          </a:p>
        </p:txBody>
      </p:sp>
      <p:sp>
        <p:nvSpPr>
          <p:cNvPr id="27674" name="Text Box 75"/>
          <p:cNvSpPr txBox="1">
            <a:spLocks noChangeArrowheads="1"/>
          </p:cNvSpPr>
          <p:nvPr/>
        </p:nvSpPr>
        <p:spPr bwMode="auto">
          <a:xfrm>
            <a:off x="4133850" y="5867400"/>
            <a:ext cx="28312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CH" sz="1600" b="1" dirty="0" smtClean="0"/>
              <a:t>CHRISTIAN COUNSELING</a:t>
            </a:r>
            <a:endParaRPr lang="de-CH" sz="1600" b="1" dirty="0"/>
          </a:p>
        </p:txBody>
      </p:sp>
      <p:sp>
        <p:nvSpPr>
          <p:cNvPr id="27675" name="Oval 76"/>
          <p:cNvSpPr>
            <a:spLocks noChangeArrowheads="1"/>
          </p:cNvSpPr>
          <p:nvPr/>
        </p:nvSpPr>
        <p:spPr bwMode="auto">
          <a:xfrm>
            <a:off x="874713" y="5410200"/>
            <a:ext cx="1271587" cy="1219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Rectangle 7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Terminology</a:t>
            </a:r>
            <a:endParaRPr lang="de-CH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047"/>
          <p:cNvGrpSpPr>
            <a:grpSpLocks/>
          </p:cNvGrpSpPr>
          <p:nvPr/>
        </p:nvGrpSpPr>
        <p:grpSpPr bwMode="auto">
          <a:xfrm>
            <a:off x="1687513" y="1524000"/>
            <a:ext cx="7632700" cy="4648200"/>
            <a:chOff x="1019" y="960"/>
            <a:chExt cx="4608" cy="2928"/>
          </a:xfrm>
        </p:grpSpPr>
        <p:grpSp>
          <p:nvGrpSpPr>
            <p:cNvPr id="28678" name="Group 1028"/>
            <p:cNvGrpSpPr>
              <a:grpSpLocks/>
            </p:cNvGrpSpPr>
            <p:nvPr/>
          </p:nvGrpSpPr>
          <p:grpSpPr bwMode="auto">
            <a:xfrm>
              <a:off x="1285" y="960"/>
              <a:ext cx="4342" cy="231"/>
              <a:chOff x="1392" y="960"/>
              <a:chExt cx="4704" cy="231"/>
            </a:xfrm>
          </p:grpSpPr>
          <p:sp>
            <p:nvSpPr>
              <p:cNvPr id="28689" name="Rectangle 1029"/>
              <p:cNvSpPr>
                <a:spLocks noChangeArrowheads="1"/>
              </p:cNvSpPr>
              <p:nvPr/>
            </p:nvSpPr>
            <p:spPr bwMode="auto">
              <a:xfrm>
                <a:off x="1392" y="1008"/>
                <a:ext cx="4656" cy="144"/>
              </a:xfrm>
              <a:prstGeom prst="rect">
                <a:avLst/>
              </a:prstGeom>
              <a:gradFill rotWithShape="0">
                <a:gsLst>
                  <a:gs pos="0">
                    <a:srgbClr val="99CCFF"/>
                  </a:gs>
                  <a:gs pos="100000">
                    <a:srgbClr val="DDDDDD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690" name="Text Box 1030"/>
              <p:cNvSpPr txBox="1">
                <a:spLocks noChangeArrowheads="1"/>
              </p:cNvSpPr>
              <p:nvPr/>
            </p:nvSpPr>
            <p:spPr bwMode="auto">
              <a:xfrm>
                <a:off x="1392" y="960"/>
                <a:ext cx="16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de-CH" sz="1800" dirty="0" err="1" smtClean="0"/>
                  <a:t>Psychiatry</a:t>
                </a:r>
                <a:endParaRPr lang="de-CH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691" name="Text Box 1031"/>
              <p:cNvSpPr txBox="1">
                <a:spLocks noChangeArrowheads="1"/>
              </p:cNvSpPr>
              <p:nvPr/>
            </p:nvSpPr>
            <p:spPr bwMode="auto">
              <a:xfrm>
                <a:off x="3648" y="960"/>
                <a:ext cx="24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/>
                <a:r>
                  <a:rPr lang="de-CH" sz="1800" dirty="0" err="1" smtClean="0">
                    <a:solidFill>
                      <a:schemeClr val="tx2"/>
                    </a:solidFill>
                  </a:rPr>
                  <a:t>Psychotherapy</a:t>
                </a:r>
                <a:r>
                  <a:rPr lang="de-CH" sz="1800" dirty="0" smtClean="0">
                    <a:solidFill>
                      <a:schemeClr val="tx2"/>
                    </a:solidFill>
                  </a:rPr>
                  <a:t>/</a:t>
                </a:r>
                <a:r>
                  <a:rPr lang="de-CH" sz="1800" dirty="0" err="1" smtClean="0">
                    <a:solidFill>
                      <a:schemeClr val="tx2"/>
                    </a:solidFill>
                  </a:rPr>
                  <a:t>Counselling</a:t>
                </a:r>
                <a:endParaRPr lang="de-CH" sz="18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8679" name="Rectangle 1033"/>
            <p:cNvSpPr>
              <a:spLocks noChangeArrowheads="1"/>
            </p:cNvSpPr>
            <p:nvPr/>
          </p:nvSpPr>
          <p:spPr bwMode="auto">
            <a:xfrm>
              <a:off x="1285" y="1440"/>
              <a:ext cx="4298" cy="19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680" name="Freeform 1034"/>
            <p:cNvSpPr>
              <a:spLocks/>
            </p:cNvSpPr>
            <p:nvPr/>
          </p:nvSpPr>
          <p:spPr bwMode="auto">
            <a:xfrm flipH="1">
              <a:off x="1285" y="1440"/>
              <a:ext cx="4298" cy="1968"/>
            </a:xfrm>
            <a:custGeom>
              <a:avLst/>
              <a:gdLst>
                <a:gd name="T0" fmla="*/ 4287 w 4668"/>
                <a:gd name="T1" fmla="*/ 1968 h 1776"/>
                <a:gd name="T2" fmla="*/ 4287 w 4668"/>
                <a:gd name="T3" fmla="*/ 0 h 1776"/>
                <a:gd name="T4" fmla="*/ 0 w 4668"/>
                <a:gd name="T5" fmla="*/ 1968 h 1776"/>
                <a:gd name="T6" fmla="*/ 4287 w 4668"/>
                <a:gd name="T7" fmla="*/ 1968 h 17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68" h="1776">
                  <a:moveTo>
                    <a:pt x="4656" y="1776"/>
                  </a:moveTo>
                  <a:cubicBezTo>
                    <a:pt x="4656" y="1776"/>
                    <a:pt x="4668" y="1722"/>
                    <a:pt x="4656" y="0"/>
                  </a:cubicBezTo>
                  <a:cubicBezTo>
                    <a:pt x="3184" y="24"/>
                    <a:pt x="3168" y="1256"/>
                    <a:pt x="0" y="1776"/>
                  </a:cubicBezTo>
                  <a:cubicBezTo>
                    <a:pt x="2328" y="1776"/>
                    <a:pt x="4656" y="1776"/>
                    <a:pt x="4656" y="1776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681" name="Freeform 1035"/>
            <p:cNvSpPr>
              <a:spLocks/>
            </p:cNvSpPr>
            <p:nvPr/>
          </p:nvSpPr>
          <p:spPr bwMode="auto">
            <a:xfrm flipH="1">
              <a:off x="1296" y="1440"/>
              <a:ext cx="4287" cy="1968"/>
            </a:xfrm>
            <a:custGeom>
              <a:avLst/>
              <a:gdLst>
                <a:gd name="T0" fmla="*/ 0 w 4656"/>
                <a:gd name="T1" fmla="*/ 1968 h 1776"/>
                <a:gd name="T2" fmla="*/ 4287 w 4656"/>
                <a:gd name="T3" fmla="*/ 0 h 177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56" h="1776">
                  <a:moveTo>
                    <a:pt x="0" y="1776"/>
                  </a:moveTo>
                  <a:cubicBezTo>
                    <a:pt x="2976" y="1336"/>
                    <a:pt x="3232" y="8"/>
                    <a:pt x="4656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682" name="AutoShape 1036"/>
            <p:cNvSpPr>
              <a:spLocks noChangeArrowheads="1"/>
            </p:cNvSpPr>
            <p:nvPr/>
          </p:nvSpPr>
          <p:spPr bwMode="auto">
            <a:xfrm>
              <a:off x="1684" y="3667"/>
              <a:ext cx="443" cy="192"/>
            </a:xfrm>
            <a:prstGeom prst="rightArrow">
              <a:avLst>
                <a:gd name="adj1" fmla="val 50000"/>
                <a:gd name="adj2" fmla="val 57682"/>
              </a:avLst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683" name="Text Box 1037"/>
            <p:cNvSpPr txBox="1">
              <a:spLocks noChangeArrowheads="1"/>
            </p:cNvSpPr>
            <p:nvPr/>
          </p:nvSpPr>
          <p:spPr bwMode="auto">
            <a:xfrm>
              <a:off x="2171" y="3646"/>
              <a:ext cx="341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de-CH" dirty="0" err="1" smtClean="0"/>
                <a:t>Ability</a:t>
              </a:r>
              <a:r>
                <a:rPr lang="de-CH" dirty="0" smtClean="0"/>
                <a:t> </a:t>
              </a:r>
              <a:r>
                <a:rPr lang="de-CH" dirty="0" err="1" smtClean="0"/>
                <a:t>to</a:t>
              </a:r>
              <a:r>
                <a:rPr lang="de-CH" dirty="0" smtClean="0"/>
                <a:t> express </a:t>
              </a:r>
              <a:r>
                <a:rPr lang="de-CH" dirty="0" err="1" smtClean="0"/>
                <a:t>inner</a:t>
              </a:r>
              <a:r>
                <a:rPr lang="de-CH" dirty="0" smtClean="0"/>
                <a:t> </a:t>
              </a:r>
              <a:r>
                <a:rPr lang="de-CH" dirty="0" err="1" smtClean="0"/>
                <a:t>distress</a:t>
              </a:r>
              <a:r>
                <a:rPr lang="de-CH" dirty="0" smtClean="0"/>
                <a:t> in </a:t>
              </a:r>
              <a:r>
                <a:rPr lang="de-CH" dirty="0" err="1" smtClean="0"/>
                <a:t>words</a:t>
              </a:r>
              <a:endParaRPr lang="de-CH" dirty="0"/>
            </a:p>
          </p:txBody>
        </p:sp>
        <p:sp>
          <p:nvSpPr>
            <p:cNvPr id="28684" name="Freeform 1038"/>
            <p:cNvSpPr>
              <a:spLocks/>
            </p:cNvSpPr>
            <p:nvPr/>
          </p:nvSpPr>
          <p:spPr bwMode="auto">
            <a:xfrm>
              <a:off x="1285" y="1440"/>
              <a:ext cx="4309" cy="1968"/>
            </a:xfrm>
            <a:custGeom>
              <a:avLst/>
              <a:gdLst>
                <a:gd name="T0" fmla="*/ 4298 w 4668"/>
                <a:gd name="T1" fmla="*/ 1968 h 1776"/>
                <a:gd name="T2" fmla="*/ 4298 w 4668"/>
                <a:gd name="T3" fmla="*/ 0 h 1776"/>
                <a:gd name="T4" fmla="*/ 0 w 4668"/>
                <a:gd name="T5" fmla="*/ 1968 h 1776"/>
                <a:gd name="T6" fmla="*/ 4298 w 4668"/>
                <a:gd name="T7" fmla="*/ 1968 h 17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68" h="1776">
                  <a:moveTo>
                    <a:pt x="4656" y="1776"/>
                  </a:moveTo>
                  <a:cubicBezTo>
                    <a:pt x="4656" y="1776"/>
                    <a:pt x="4668" y="1722"/>
                    <a:pt x="4656" y="0"/>
                  </a:cubicBezTo>
                  <a:cubicBezTo>
                    <a:pt x="3184" y="24"/>
                    <a:pt x="3168" y="1256"/>
                    <a:pt x="0" y="1776"/>
                  </a:cubicBezTo>
                  <a:cubicBezTo>
                    <a:pt x="2328" y="1776"/>
                    <a:pt x="4656" y="1776"/>
                    <a:pt x="4656" y="177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685" name="Freeform 1039"/>
            <p:cNvSpPr>
              <a:spLocks/>
            </p:cNvSpPr>
            <p:nvPr/>
          </p:nvSpPr>
          <p:spPr bwMode="auto">
            <a:xfrm>
              <a:off x="1285" y="1440"/>
              <a:ext cx="4298" cy="1968"/>
            </a:xfrm>
            <a:custGeom>
              <a:avLst/>
              <a:gdLst>
                <a:gd name="T0" fmla="*/ 0 w 4656"/>
                <a:gd name="T1" fmla="*/ 1968 h 1776"/>
                <a:gd name="T2" fmla="*/ 4298 w 4656"/>
                <a:gd name="T3" fmla="*/ 0 h 177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56" h="1776">
                  <a:moveTo>
                    <a:pt x="0" y="1776"/>
                  </a:moveTo>
                  <a:cubicBezTo>
                    <a:pt x="2976" y="1336"/>
                    <a:pt x="3232" y="8"/>
                    <a:pt x="4656" y="0"/>
                  </a:cubicBezTo>
                </a:path>
              </a:pathLst>
            </a:custGeom>
            <a:noFill/>
            <a:ln w="38100" cap="flat" cmpd="sng">
              <a:solidFill>
                <a:srgbClr val="990033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686" name="Text Box 1040"/>
            <p:cNvSpPr txBox="1">
              <a:spLocks noChangeArrowheads="1"/>
            </p:cNvSpPr>
            <p:nvPr/>
          </p:nvSpPr>
          <p:spPr bwMode="auto">
            <a:xfrm>
              <a:off x="1329" y="2281"/>
              <a:ext cx="1725" cy="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de-CH" b="1" dirty="0" err="1" smtClean="0">
                  <a:latin typeface="Calibri" pitchFamily="34" charset="0"/>
                </a:rPr>
                <a:t>Severe</a:t>
              </a:r>
              <a:r>
                <a:rPr lang="de-CH" b="1" dirty="0" smtClean="0">
                  <a:latin typeface="Calibri" pitchFamily="34" charset="0"/>
                </a:rPr>
                <a:t> </a:t>
              </a:r>
              <a:r>
                <a:rPr lang="de-CH" b="1" dirty="0" err="1" smtClean="0">
                  <a:latin typeface="Calibri" pitchFamily="34" charset="0"/>
                </a:rPr>
                <a:t>Disorders</a:t>
              </a:r>
              <a:endParaRPr lang="de-CH" dirty="0">
                <a:latin typeface="Calibri" pitchFamily="34" charset="0"/>
              </a:endParaRPr>
            </a:p>
            <a:p>
              <a:pPr>
                <a:lnSpc>
                  <a:spcPct val="50000"/>
                </a:lnSpc>
              </a:pPr>
              <a:r>
                <a:rPr lang="de-CH" sz="2000" dirty="0" err="1" smtClean="0">
                  <a:latin typeface="Calibri" pitchFamily="34" charset="0"/>
                </a:rPr>
                <a:t>Schizophrenia</a:t>
              </a:r>
              <a:endParaRPr lang="de-CH" sz="2000" dirty="0">
                <a:latin typeface="Calibri" pitchFamily="34" charset="0"/>
              </a:endParaRPr>
            </a:p>
            <a:p>
              <a:pPr>
                <a:lnSpc>
                  <a:spcPct val="50000"/>
                </a:lnSpc>
              </a:pPr>
              <a:r>
                <a:rPr lang="de-CH" sz="2000" dirty="0" err="1" smtClean="0">
                  <a:latin typeface="Calibri" pitchFamily="34" charset="0"/>
                </a:rPr>
                <a:t>Severe</a:t>
              </a:r>
              <a:r>
                <a:rPr lang="de-CH" sz="2000" dirty="0" smtClean="0">
                  <a:latin typeface="Calibri" pitchFamily="34" charset="0"/>
                </a:rPr>
                <a:t> Depression</a:t>
              </a:r>
              <a:endParaRPr lang="de-CH" sz="2000" dirty="0">
                <a:latin typeface="Calibri" pitchFamily="34" charset="0"/>
              </a:endParaRPr>
            </a:p>
            <a:p>
              <a:pPr>
                <a:lnSpc>
                  <a:spcPct val="50000"/>
                </a:lnSpc>
              </a:pPr>
              <a:r>
                <a:rPr lang="de-CH" sz="2000" dirty="0" err="1" smtClean="0">
                  <a:latin typeface="Calibri" pitchFamily="34" charset="0"/>
                </a:rPr>
                <a:t>Organic</a:t>
              </a:r>
              <a:r>
                <a:rPr lang="de-CH" sz="2000" dirty="0" smtClean="0">
                  <a:latin typeface="Calibri" pitchFamily="34" charset="0"/>
                </a:rPr>
                <a:t> </a:t>
              </a:r>
              <a:r>
                <a:rPr lang="de-CH" sz="2000" dirty="0" err="1" smtClean="0">
                  <a:latin typeface="Calibri" pitchFamily="34" charset="0"/>
                </a:rPr>
                <a:t>brain</a:t>
              </a:r>
              <a:r>
                <a:rPr lang="de-CH" sz="2000" dirty="0" smtClean="0">
                  <a:latin typeface="Calibri" pitchFamily="34" charset="0"/>
                </a:rPr>
                <a:t> </a:t>
              </a:r>
              <a:r>
                <a:rPr lang="de-CH" sz="2000" dirty="0" err="1" smtClean="0">
                  <a:latin typeface="Calibri" pitchFamily="34" charset="0"/>
                </a:rPr>
                <a:t>disorders</a:t>
              </a:r>
              <a:endParaRPr lang="de-CH" dirty="0">
                <a:latin typeface="Calibri" pitchFamily="34" charset="0"/>
              </a:endParaRPr>
            </a:p>
          </p:txBody>
        </p:sp>
        <p:sp>
          <p:nvSpPr>
            <p:cNvPr id="28687" name="Text Box 1041"/>
            <p:cNvSpPr txBox="1">
              <a:spLocks noChangeArrowheads="1"/>
            </p:cNvSpPr>
            <p:nvPr/>
          </p:nvSpPr>
          <p:spPr bwMode="auto">
            <a:xfrm>
              <a:off x="3532" y="2281"/>
              <a:ext cx="208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b="1">
                  <a:latin typeface="Calibri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</a:lvl9pPr>
            </a:lstStyle>
            <a:p>
              <a:pPr algn="r"/>
              <a:r>
                <a:rPr lang="de-CH" dirty="0"/>
                <a:t>Mild </a:t>
              </a:r>
              <a:r>
                <a:rPr lang="de-CH" dirty="0" err="1"/>
                <a:t>Disorders</a:t>
              </a:r>
              <a:endParaRPr lang="de-CH" dirty="0"/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de-CH" sz="2000" b="0" dirty="0" err="1"/>
                <a:t>Anxiety</a:t>
              </a:r>
              <a:r>
                <a:rPr lang="de-CH" sz="2000" b="0" dirty="0"/>
                <a:t>, </a:t>
              </a:r>
              <a:r>
                <a:rPr lang="de-CH" sz="2000" b="0" dirty="0" err="1" smtClean="0"/>
                <a:t>doubt</a:t>
              </a:r>
              <a:endParaRPr lang="de-CH" sz="2000" b="0" dirty="0" smtClean="0"/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de-CH" sz="2000" b="0" dirty="0" err="1" smtClean="0"/>
                <a:t>low</a:t>
              </a:r>
              <a:r>
                <a:rPr lang="de-CH" sz="2000" b="0" dirty="0" smtClean="0"/>
                <a:t> </a:t>
              </a:r>
              <a:r>
                <a:rPr lang="de-CH" sz="2000" b="0" dirty="0" err="1"/>
                <a:t>self</a:t>
              </a:r>
              <a:r>
                <a:rPr lang="de-CH" sz="2000" b="0" dirty="0"/>
                <a:t> </a:t>
              </a:r>
              <a:r>
                <a:rPr lang="de-CH" sz="2000" b="0" dirty="0" err="1"/>
                <a:t>esteem</a:t>
              </a:r>
              <a:r>
                <a:rPr lang="de-CH" sz="2000" b="0" dirty="0"/>
                <a:t>, </a:t>
              </a:r>
              <a:endParaRPr lang="de-CH" sz="2000" b="0" dirty="0" smtClean="0"/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de-CH" sz="2000" b="0" dirty="0" smtClean="0"/>
                <a:t>Stress – </a:t>
              </a:r>
              <a:r>
                <a:rPr lang="de-CH" sz="2000" b="0" dirty="0" err="1" smtClean="0"/>
                <a:t>relationship</a:t>
              </a:r>
              <a:r>
                <a:rPr lang="de-CH" sz="2000" b="0" dirty="0" smtClean="0"/>
                <a:t> </a:t>
              </a:r>
              <a:r>
                <a:rPr lang="de-CH" sz="2000" b="0" dirty="0" err="1" smtClean="0"/>
                <a:t>problems</a:t>
              </a:r>
              <a:endParaRPr lang="de-CH" sz="2000" b="0" dirty="0"/>
            </a:p>
          </p:txBody>
        </p:sp>
        <p:sp>
          <p:nvSpPr>
            <p:cNvPr id="28688" name="Text Box 1042"/>
            <p:cNvSpPr txBox="1">
              <a:spLocks noChangeArrowheads="1"/>
            </p:cNvSpPr>
            <p:nvPr/>
          </p:nvSpPr>
          <p:spPr bwMode="auto">
            <a:xfrm rot="-5400000">
              <a:off x="468" y="2086"/>
              <a:ext cx="1344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de-CH" dirty="0" smtClean="0"/>
                <a:t>SEVERITY</a:t>
              </a:r>
              <a:endParaRPr lang="de-CH" dirty="0"/>
            </a:p>
          </p:txBody>
        </p:sp>
      </p:grpSp>
      <p:sp>
        <p:nvSpPr>
          <p:cNvPr id="28675" name="Oval 1044"/>
          <p:cNvSpPr>
            <a:spLocks noChangeArrowheads="1"/>
          </p:cNvSpPr>
          <p:nvPr/>
        </p:nvSpPr>
        <p:spPr bwMode="auto">
          <a:xfrm>
            <a:off x="557213" y="381000"/>
            <a:ext cx="1271587" cy="1219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AutoShape 1045"/>
          <p:cNvSpPr>
            <a:spLocks noChangeArrowheads="1"/>
          </p:cNvSpPr>
          <p:nvPr/>
        </p:nvSpPr>
        <p:spPr bwMode="auto">
          <a:xfrm rot="2461928">
            <a:off x="954088" y="1524000"/>
            <a:ext cx="1828800" cy="304800"/>
          </a:xfrm>
          <a:prstGeom prst="notchedRightArrow">
            <a:avLst>
              <a:gd name="adj1" fmla="val 50000"/>
              <a:gd name="adj2" fmla="val 1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104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dirty="0" err="1" smtClean="0"/>
              <a:t>Psychiatry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Christian </a:t>
            </a:r>
            <a:r>
              <a:rPr lang="de-CH" dirty="0" err="1" smtClean="0"/>
              <a:t>Counselling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4000" dirty="0" err="1" smtClean="0"/>
              <a:t>What</a:t>
            </a:r>
            <a:r>
              <a:rPr lang="de-CH" sz="4000" dirty="0" smtClean="0"/>
              <a:t> </a:t>
            </a:r>
            <a:r>
              <a:rPr lang="de-CH" sz="4000" dirty="0" err="1" smtClean="0"/>
              <a:t>are</a:t>
            </a:r>
            <a:r>
              <a:rPr lang="de-CH" sz="4000" dirty="0" smtClean="0"/>
              <a:t> </a:t>
            </a:r>
            <a:r>
              <a:rPr lang="de-CH" sz="4000" dirty="0" err="1" smtClean="0"/>
              <a:t>the</a:t>
            </a:r>
            <a:r>
              <a:rPr lang="de-CH" sz="4000" dirty="0" smtClean="0"/>
              <a:t> </a:t>
            </a:r>
            <a:r>
              <a:rPr lang="de-CH" sz="4000" dirty="0" err="1" smtClean="0"/>
              <a:t>factors</a:t>
            </a:r>
            <a:r>
              <a:rPr lang="de-CH" sz="4000" dirty="0" smtClean="0"/>
              <a:t> </a:t>
            </a:r>
            <a:br>
              <a:rPr lang="de-CH" sz="4000" dirty="0" smtClean="0"/>
            </a:br>
            <a:r>
              <a:rPr lang="de-CH" sz="4000" dirty="0" err="1" smtClean="0"/>
              <a:t>which</a:t>
            </a:r>
            <a:r>
              <a:rPr lang="de-CH" sz="4000" dirty="0" smtClean="0"/>
              <a:t> </a:t>
            </a:r>
            <a:r>
              <a:rPr lang="de-CH" sz="4000" dirty="0" err="1" smtClean="0"/>
              <a:t>make</a:t>
            </a:r>
            <a:r>
              <a:rPr lang="de-CH" sz="4000" dirty="0" smtClean="0"/>
              <a:t> </a:t>
            </a:r>
            <a:r>
              <a:rPr lang="de-CH" sz="4000" dirty="0" err="1" smtClean="0"/>
              <a:t>psychotherapy</a:t>
            </a:r>
            <a:r>
              <a:rPr lang="de-CH" sz="4000" dirty="0" smtClean="0"/>
              <a:t> </a:t>
            </a:r>
            <a:br>
              <a:rPr lang="de-CH" sz="4000" dirty="0" smtClean="0"/>
            </a:br>
            <a:r>
              <a:rPr lang="de-CH" sz="4000" dirty="0" err="1" smtClean="0"/>
              <a:t>helpful</a:t>
            </a:r>
            <a:r>
              <a:rPr lang="de-CH" sz="4000" dirty="0" smtClean="0"/>
              <a:t> </a:t>
            </a:r>
            <a:r>
              <a:rPr lang="de-CH" sz="4000" dirty="0" err="1" smtClean="0"/>
              <a:t>and</a:t>
            </a:r>
            <a:r>
              <a:rPr lang="de-CH" sz="4000" dirty="0" smtClean="0"/>
              <a:t> </a:t>
            </a:r>
            <a:r>
              <a:rPr lang="de-CH" sz="4000" dirty="0" err="1" smtClean="0"/>
              <a:t>effective</a:t>
            </a:r>
            <a:r>
              <a:rPr lang="de-CH" sz="40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54087" y="404813"/>
            <a:ext cx="9432973" cy="658812"/>
          </a:xfrm>
        </p:spPr>
        <p:txBody>
          <a:bodyPr/>
          <a:lstStyle/>
          <a:p>
            <a:r>
              <a:rPr lang="de-CH" sz="2800" dirty="0" err="1" smtClean="0"/>
              <a:t>What</a:t>
            </a:r>
            <a:r>
              <a:rPr lang="de-CH" sz="2800" dirty="0" smtClean="0"/>
              <a:t> do </a:t>
            </a:r>
            <a:r>
              <a:rPr lang="de-CH" sz="2800" dirty="0" err="1" smtClean="0"/>
              <a:t>psychotherapy</a:t>
            </a:r>
            <a:r>
              <a:rPr lang="de-CH" sz="2800" dirty="0" smtClean="0"/>
              <a:t> </a:t>
            </a:r>
            <a:r>
              <a:rPr lang="de-CH" sz="2800" dirty="0" err="1" smtClean="0"/>
              <a:t>and</a:t>
            </a:r>
            <a:r>
              <a:rPr lang="de-CH" sz="2800" dirty="0" smtClean="0"/>
              <a:t> </a:t>
            </a:r>
            <a:r>
              <a:rPr lang="de-CH" sz="2800" dirty="0" err="1" smtClean="0"/>
              <a:t>Counselling</a:t>
            </a:r>
            <a:r>
              <a:rPr lang="de-CH" sz="2800" dirty="0" smtClean="0"/>
              <a:t> </a:t>
            </a:r>
            <a:r>
              <a:rPr lang="de-CH" sz="2800" dirty="0" err="1" smtClean="0"/>
              <a:t>have</a:t>
            </a:r>
            <a:r>
              <a:rPr lang="de-CH" sz="2800" dirty="0" smtClean="0"/>
              <a:t> in </a:t>
            </a:r>
            <a:r>
              <a:rPr lang="de-CH" sz="2800" dirty="0" err="1" smtClean="0"/>
              <a:t>common</a:t>
            </a:r>
            <a:r>
              <a:rPr lang="de-CH" sz="2800" dirty="0" smtClean="0"/>
              <a:t>?</a:t>
            </a:r>
            <a:endParaRPr lang="de-DE" sz="2800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de-DE" sz="2400" dirty="0" smtClean="0"/>
              <a:t>1. 	A </a:t>
            </a:r>
            <a:r>
              <a:rPr lang="de-DE" sz="2400" dirty="0" err="1" smtClean="0"/>
              <a:t>trustful</a:t>
            </a:r>
            <a:r>
              <a:rPr lang="de-DE" sz="2400" dirty="0" smtClean="0"/>
              <a:t> </a:t>
            </a:r>
            <a:r>
              <a:rPr lang="de-DE" sz="2400" dirty="0" err="1" smtClean="0"/>
              <a:t>relationship</a:t>
            </a:r>
            <a:r>
              <a:rPr lang="de-DE" sz="2400" dirty="0" smtClean="0"/>
              <a:t>.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2"/>
            </a:pPr>
            <a:r>
              <a:rPr lang="de-DE" sz="2400" dirty="0" smtClean="0"/>
              <a:t>An </a:t>
            </a:r>
            <a:r>
              <a:rPr lang="de-DE" sz="2400" dirty="0" err="1" smtClean="0"/>
              <a:t>explanation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problems</a:t>
            </a:r>
            <a:endParaRPr lang="de-DE" sz="2400" dirty="0" smtClean="0"/>
          </a:p>
          <a:p>
            <a:pPr marL="838200" lvl="1" indent="-301625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de-DE" sz="2000" dirty="0" smtClean="0"/>
              <a:t>	a rational </a:t>
            </a:r>
            <a:r>
              <a:rPr lang="de-DE" sz="2000" dirty="0" err="1" smtClean="0"/>
              <a:t>cause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a </a:t>
            </a:r>
            <a:r>
              <a:rPr lang="de-DE" sz="2000" dirty="0" err="1" smtClean="0"/>
              <a:t>mythological</a:t>
            </a:r>
            <a:r>
              <a:rPr lang="de-DE" sz="2000" dirty="0" smtClean="0"/>
              <a:t> </a:t>
            </a:r>
            <a:r>
              <a:rPr lang="de-DE" sz="2000" dirty="0" err="1" smtClean="0"/>
              <a:t>origin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explain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patient‘s</a:t>
            </a:r>
            <a:r>
              <a:rPr lang="de-DE" sz="2000" dirty="0" smtClean="0"/>
              <a:t> </a:t>
            </a:r>
            <a:r>
              <a:rPr lang="de-DE" sz="2000" dirty="0" err="1" smtClean="0"/>
              <a:t>problem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enhancing</a:t>
            </a:r>
            <a:r>
              <a:rPr lang="de-DE" sz="2000" dirty="0" smtClean="0"/>
              <a:t> </a:t>
            </a:r>
            <a:r>
              <a:rPr lang="de-DE" sz="2000" dirty="0" err="1" smtClean="0"/>
              <a:t>trust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therapist</a:t>
            </a:r>
            <a:r>
              <a:rPr lang="de-DE" sz="2000" dirty="0" smtClean="0"/>
              <a:t> / </a:t>
            </a:r>
            <a:r>
              <a:rPr lang="de-DE" sz="2000" dirty="0" err="1" smtClean="0"/>
              <a:t>healer</a:t>
            </a:r>
            <a:r>
              <a:rPr lang="de-DE" sz="2000" dirty="0" smtClean="0"/>
              <a:t> / </a:t>
            </a:r>
            <a:r>
              <a:rPr lang="de-DE" sz="2000" dirty="0" err="1" smtClean="0"/>
              <a:t>counselor</a:t>
            </a:r>
            <a:r>
              <a:rPr lang="de-DE" sz="2000" dirty="0" smtClean="0"/>
              <a:t>. 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3"/>
            </a:pPr>
            <a:r>
              <a:rPr lang="de-DE" sz="2400" dirty="0" err="1" smtClean="0"/>
              <a:t>Giving</a:t>
            </a:r>
            <a:r>
              <a:rPr lang="de-DE" sz="2400" dirty="0" smtClean="0"/>
              <a:t>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Informations</a:t>
            </a:r>
            <a:endParaRPr lang="de-DE" sz="2400" dirty="0" smtClean="0"/>
          </a:p>
          <a:p>
            <a:pPr marL="838200" lvl="1" indent="-301625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about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causes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dynamics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problem</a:t>
            </a:r>
            <a:r>
              <a:rPr lang="de-DE" sz="2000" dirty="0" smtClean="0"/>
              <a:t>. </a:t>
            </a:r>
            <a:r>
              <a:rPr lang="de-DE" sz="2000" dirty="0" err="1" smtClean="0"/>
              <a:t>Showing</a:t>
            </a:r>
            <a:r>
              <a:rPr lang="de-DE" sz="2000" dirty="0" smtClean="0"/>
              <a:t>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ways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cope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these</a:t>
            </a:r>
            <a:r>
              <a:rPr lang="de-DE" sz="2000" dirty="0" smtClean="0"/>
              <a:t> </a:t>
            </a:r>
            <a:r>
              <a:rPr lang="de-DE" sz="2000" dirty="0" err="1" smtClean="0"/>
              <a:t>difficulties</a:t>
            </a:r>
            <a:endParaRPr lang="de-DE" sz="2000" dirty="0" smtClean="0"/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lang="de-DE" sz="2400" dirty="0" err="1" smtClean="0"/>
              <a:t>Arousing</a:t>
            </a:r>
            <a:r>
              <a:rPr lang="de-DE" sz="2400" dirty="0" smtClean="0"/>
              <a:t> </a:t>
            </a:r>
            <a:r>
              <a:rPr lang="de-DE" sz="2400" dirty="0" err="1" smtClean="0"/>
              <a:t>hope</a:t>
            </a:r>
            <a:endParaRPr lang="de-DE" sz="2400" dirty="0" smtClean="0"/>
          </a:p>
          <a:p>
            <a:pPr marL="838200" lvl="1" indent="-301625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supporting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positive </a:t>
            </a:r>
            <a:r>
              <a:rPr lang="de-DE" sz="2000" dirty="0" err="1" smtClean="0"/>
              <a:t>expectations</a:t>
            </a:r>
            <a:r>
              <a:rPr lang="de-DE" sz="2000" dirty="0" smtClean="0"/>
              <a:t>. 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5"/>
            </a:pPr>
            <a:r>
              <a:rPr lang="de-DE" sz="2400" dirty="0" err="1" smtClean="0"/>
              <a:t>Inducing</a:t>
            </a:r>
            <a:r>
              <a:rPr lang="de-DE" sz="2400" dirty="0" smtClean="0"/>
              <a:t> an </a:t>
            </a:r>
            <a:r>
              <a:rPr lang="de-DE" sz="2400" dirty="0" err="1" smtClean="0"/>
              <a:t>experience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sucess</a:t>
            </a:r>
            <a:r>
              <a:rPr lang="de-DE" sz="2400" dirty="0" smtClean="0"/>
              <a:t>, </a:t>
            </a:r>
          </a:p>
          <a:p>
            <a:pPr marL="838200" lvl="1" indent="-301625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de-DE" sz="2000" dirty="0" smtClean="0"/>
              <a:t>	in </a:t>
            </a:r>
            <a:r>
              <a:rPr lang="de-DE" sz="2000" dirty="0" err="1" smtClean="0"/>
              <a:t>overcoming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problem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improving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quality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life</a:t>
            </a:r>
            <a:r>
              <a:rPr lang="de-DE" sz="2000" dirty="0" smtClean="0"/>
              <a:t>.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de-DE" sz="2400" dirty="0" smtClean="0"/>
              <a:t>6. 	Emotional </a:t>
            </a:r>
            <a:r>
              <a:rPr lang="de-DE" sz="2400" dirty="0" err="1" smtClean="0"/>
              <a:t>involvement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therapist</a:t>
            </a:r>
            <a:r>
              <a:rPr lang="de-DE" sz="2400" dirty="0" smtClean="0"/>
              <a:t>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926388" y="6116638"/>
            <a:ext cx="2254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CH" sz="1600" dirty="0" err="1" smtClean="0"/>
              <a:t>According</a:t>
            </a:r>
            <a:r>
              <a:rPr lang="de-CH" sz="1600" dirty="0" smtClean="0"/>
              <a:t> </a:t>
            </a:r>
            <a:r>
              <a:rPr lang="de-CH" sz="1600" dirty="0" err="1" smtClean="0"/>
              <a:t>to</a:t>
            </a:r>
            <a:r>
              <a:rPr lang="de-CH" sz="1600" dirty="0" smtClean="0"/>
              <a:t> </a:t>
            </a:r>
            <a:r>
              <a:rPr lang="de-CH" sz="1600" dirty="0"/>
              <a:t>J. Frank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2027238" y="1916113"/>
            <a:ext cx="6086475" cy="3384550"/>
          </a:xfrm>
          <a:prstGeom prst="ellipse">
            <a:avLst/>
          </a:prstGeom>
          <a:noFill/>
          <a:ln w="7620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67150" y="1773238"/>
            <a:ext cx="2403475" cy="7191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CH" dirty="0" err="1" smtClean="0"/>
              <a:t>Convincing</a:t>
            </a:r>
            <a:endParaRPr lang="de-DE" dirty="0"/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839913" y="4005263"/>
            <a:ext cx="6459537" cy="719137"/>
            <a:chOff x="1111" y="2523"/>
            <a:chExt cx="3900" cy="453"/>
          </a:xfrm>
        </p:grpSpPr>
        <p:sp>
          <p:nvSpPr>
            <p:cNvPr id="31750" name="Rectangle 5"/>
            <p:cNvSpPr>
              <a:spLocks noChangeArrowheads="1"/>
            </p:cNvSpPr>
            <p:nvPr/>
          </p:nvSpPr>
          <p:spPr bwMode="auto">
            <a:xfrm>
              <a:off x="3560" y="2523"/>
              <a:ext cx="1451" cy="45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CH" dirty="0" err="1" smtClean="0"/>
                <a:t>Expectation</a:t>
              </a:r>
              <a:endParaRPr lang="de-DE" dirty="0"/>
            </a:p>
          </p:txBody>
        </p:sp>
        <p:sp>
          <p:nvSpPr>
            <p:cNvPr id="31751" name="Rectangle 6"/>
            <p:cNvSpPr>
              <a:spLocks noChangeArrowheads="1"/>
            </p:cNvSpPr>
            <p:nvPr/>
          </p:nvSpPr>
          <p:spPr bwMode="auto">
            <a:xfrm>
              <a:off x="1111" y="2523"/>
              <a:ext cx="1451" cy="45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CH" dirty="0" smtClean="0"/>
                <a:t>Relation</a:t>
              </a:r>
              <a:endParaRPr lang="de-DE" dirty="0"/>
            </a:p>
          </p:txBody>
        </p:sp>
      </p:grpSp>
      <p:sp>
        <p:nvSpPr>
          <p:cNvPr id="3174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Common </a:t>
            </a:r>
            <a:r>
              <a:rPr lang="de-DE" dirty="0" err="1" smtClean="0"/>
              <a:t>Factors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2027238" y="1916113"/>
            <a:ext cx="6086475" cy="3384550"/>
          </a:xfrm>
          <a:prstGeom prst="ellipse">
            <a:avLst/>
          </a:prstGeom>
          <a:noFill/>
          <a:ln w="7620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67150" y="1773238"/>
            <a:ext cx="2403475" cy="7191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CH" dirty="0" err="1" smtClean="0"/>
              <a:t>Convincing</a:t>
            </a:r>
            <a:endParaRPr lang="de-DE" dirty="0"/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839913" y="4005263"/>
            <a:ext cx="6459537" cy="719137"/>
            <a:chOff x="1111" y="2523"/>
            <a:chExt cx="3900" cy="453"/>
          </a:xfrm>
        </p:grpSpPr>
        <p:sp>
          <p:nvSpPr>
            <p:cNvPr id="31750" name="Rectangle 5"/>
            <p:cNvSpPr>
              <a:spLocks noChangeArrowheads="1"/>
            </p:cNvSpPr>
            <p:nvPr/>
          </p:nvSpPr>
          <p:spPr bwMode="auto">
            <a:xfrm>
              <a:off x="3560" y="2523"/>
              <a:ext cx="1451" cy="45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CH" dirty="0" err="1" smtClean="0"/>
                <a:t>Expectation</a:t>
              </a:r>
              <a:endParaRPr lang="de-DE" dirty="0"/>
            </a:p>
          </p:txBody>
        </p:sp>
        <p:sp>
          <p:nvSpPr>
            <p:cNvPr id="31751" name="Rectangle 6"/>
            <p:cNvSpPr>
              <a:spLocks noChangeArrowheads="1"/>
            </p:cNvSpPr>
            <p:nvPr/>
          </p:nvSpPr>
          <p:spPr bwMode="auto">
            <a:xfrm>
              <a:off x="1111" y="2523"/>
              <a:ext cx="1451" cy="45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CH" dirty="0" smtClean="0"/>
                <a:t>Relation</a:t>
              </a:r>
              <a:endParaRPr lang="de-DE" dirty="0"/>
            </a:p>
          </p:txBody>
        </p:sp>
      </p:grpSp>
      <p:sp>
        <p:nvSpPr>
          <p:cNvPr id="3174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Common </a:t>
            </a:r>
            <a:r>
              <a:rPr lang="de-DE" dirty="0" err="1" smtClean="0"/>
              <a:t>Factors</a:t>
            </a:r>
            <a:endParaRPr lang="de-DE" dirty="0" smtClean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344988" y="2565400"/>
            <a:ext cx="114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CH" b="1" dirty="0" smtClean="0"/>
              <a:t>FAITH</a:t>
            </a:r>
            <a:endParaRPr lang="de-DE" b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39913" y="5013325"/>
            <a:ext cx="995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CH" b="1" dirty="0" smtClean="0"/>
              <a:t>LOVE</a:t>
            </a:r>
            <a:endParaRPr lang="de-DE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362700" y="5013325"/>
            <a:ext cx="10486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CH" b="1" dirty="0" smtClean="0"/>
              <a:t>HOPE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69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2027238" y="1916113"/>
            <a:ext cx="6086475" cy="3384550"/>
          </a:xfrm>
          <a:prstGeom prst="ellipse">
            <a:avLst/>
          </a:prstGeom>
          <a:noFill/>
          <a:ln w="190500">
            <a:solidFill>
              <a:srgbClr val="99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616325" y="1773238"/>
            <a:ext cx="2732088" cy="6413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de-CH" sz="3600" b="1" dirty="0" smtClean="0"/>
              <a:t>FAITH</a:t>
            </a:r>
            <a:endParaRPr lang="de-DE" sz="3600" b="1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811338" y="4083050"/>
            <a:ext cx="2527300" cy="6413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de-CH" sz="3600" b="1" dirty="0" smtClean="0"/>
              <a:t>LOVE</a:t>
            </a:r>
            <a:endParaRPr lang="de-DE" sz="3600" b="1" dirty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780088" y="4083050"/>
            <a:ext cx="2541587" cy="6413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de-CH" sz="3600" b="1" dirty="0" smtClean="0"/>
              <a:t>HOPE</a:t>
            </a:r>
            <a:endParaRPr lang="de-DE" sz="3600" b="1" dirty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Common </a:t>
            </a:r>
            <a:r>
              <a:rPr lang="de-DE" dirty="0" err="1" smtClean="0"/>
              <a:t>Factors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954013" y="1196752"/>
            <a:ext cx="9217024" cy="6408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Klinik </a:t>
            </a:r>
            <a:r>
              <a:rPr lang="en-US" dirty="0" err="1" smtClean="0"/>
              <a:t>Sonnenhalde</a:t>
            </a:r>
            <a:r>
              <a:rPr lang="en-US" dirty="0" smtClean="0"/>
              <a:t> - </a:t>
            </a:r>
            <a:r>
              <a:rPr lang="en-US" dirty="0" err="1" smtClean="0"/>
              <a:t>unser</a:t>
            </a:r>
            <a:r>
              <a:rPr lang="en-US" dirty="0" smtClean="0"/>
              <a:t> Claim</a:t>
            </a:r>
            <a:endParaRPr lang="en-US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2045" y="1412875"/>
            <a:ext cx="7672661" cy="4968875"/>
          </a:xfrm>
        </p:spPr>
        <p:txBody>
          <a:bodyPr/>
          <a:lstStyle/>
          <a:p>
            <a:pPr marL="711200" indent="-711200"/>
            <a:endParaRPr lang="en-US" sz="8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711200" indent="-711200"/>
            <a:r>
              <a:rPr lang="en-US" sz="4800" b="1" dirty="0" smtClean="0">
                <a:solidFill>
                  <a:schemeClr val="bg2">
                    <a:lumMod val="75000"/>
                  </a:schemeClr>
                </a:solidFill>
              </a:rPr>
              <a:t>Compassionate</a:t>
            </a:r>
            <a:endParaRPr lang="en-US" sz="4800" b="1" dirty="0">
              <a:solidFill>
                <a:schemeClr val="bg2">
                  <a:lumMod val="75000"/>
                </a:schemeClr>
              </a:solidFill>
            </a:endParaRPr>
          </a:p>
          <a:p>
            <a:pPr marL="711200" indent="-711200"/>
            <a:r>
              <a:rPr lang="en-US" sz="4800" b="1" dirty="0" smtClean="0">
                <a:solidFill>
                  <a:schemeClr val="bg2">
                    <a:lumMod val="75000"/>
                  </a:schemeClr>
                </a:solidFill>
              </a:rPr>
              <a:t>Professional</a:t>
            </a:r>
            <a:endParaRPr lang="en-US" sz="4800" b="1" dirty="0">
              <a:solidFill>
                <a:schemeClr val="bg2">
                  <a:lumMod val="75000"/>
                </a:schemeClr>
              </a:solidFill>
            </a:endParaRPr>
          </a:p>
          <a:p>
            <a:pPr marL="711200" indent="-711200"/>
            <a:r>
              <a:rPr lang="en-US" sz="4800" b="1" dirty="0" smtClean="0">
                <a:solidFill>
                  <a:schemeClr val="bg2">
                    <a:lumMod val="75000"/>
                  </a:schemeClr>
                </a:solidFill>
              </a:rPr>
              <a:t>Christian</a:t>
            </a:r>
            <a:r>
              <a:rPr lang="en-US" sz="4800" dirty="0">
                <a:solidFill>
                  <a:srgbClr val="B2B2B2"/>
                </a:solidFill>
              </a:rPr>
              <a:t>	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58" y="1484784"/>
            <a:ext cx="2286000" cy="11811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954013" y="1196752"/>
            <a:ext cx="103691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Conclusions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We should be open for a deep personal </a:t>
            </a:r>
            <a:r>
              <a:rPr lang="en-US" u="words" dirty="0"/>
              <a:t>awareness of human suffering</a:t>
            </a:r>
            <a:r>
              <a:rPr lang="en-US" dirty="0"/>
              <a:t> beyond all categorical and theoretical considerations, moving us to compassion and motivating us to find new ways for creative caring.</a:t>
            </a:r>
            <a:endParaRPr lang="de-CH" dirty="0"/>
          </a:p>
          <a:p>
            <a:r>
              <a:rPr lang="en-US" dirty="0"/>
              <a:t>2. We should be aware of </a:t>
            </a:r>
            <a:r>
              <a:rPr lang="en-US" u="words" dirty="0"/>
              <a:t>new developments in our professional field</a:t>
            </a:r>
            <a:r>
              <a:rPr lang="en-US" dirty="0"/>
              <a:t>, able to communicate with the world, to examine the philosophical underpinnings, critically evaluating what we can apply in our everyday practice.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842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Conclusions</a:t>
            </a:r>
            <a:r>
              <a:rPr lang="de-CH" dirty="0" smtClean="0"/>
              <a:t> </a:t>
            </a:r>
            <a:r>
              <a:rPr lang="de-CH" dirty="0" err="1" smtClean="0"/>
              <a:t>ctd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We should be guided by the </a:t>
            </a:r>
            <a:r>
              <a:rPr lang="en-US" u="sng" dirty="0"/>
              <a:t>Word of God </a:t>
            </a:r>
            <a:r>
              <a:rPr lang="en-US" dirty="0"/>
              <a:t>as an eternal source of wisdom and truth, practicing an exegesis that applies to the burdens, the questions and the spiritual hunger of our patients.</a:t>
            </a:r>
          </a:p>
          <a:p>
            <a:r>
              <a:rPr lang="en-US" dirty="0"/>
              <a:t>4. We should be guided by the </a:t>
            </a:r>
            <a:r>
              <a:rPr lang="en-US" u="sng" dirty="0"/>
              <a:t>principle of hope</a:t>
            </a:r>
            <a:r>
              <a:rPr lang="en-US" dirty="0"/>
              <a:t>, hope which is not only rooted in the prospect of restored health, but hope in the midst of existential weakness, hope which is not only based on well-being in this world but hope that goes beyond all that our limited professional activity can achieve. </a:t>
            </a:r>
          </a:p>
        </p:txBody>
      </p:sp>
    </p:spTree>
    <p:extLst>
      <p:ext uri="{BB962C8B-B14F-4D97-AF65-F5344CB8AC3E}">
        <p14:creationId xmlns:p14="http://schemas.microsoft.com/office/powerpoint/2010/main" val="3788114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98029" y="4406900"/>
            <a:ext cx="7764984" cy="1362075"/>
          </a:xfrm>
        </p:spPr>
        <p:txBody>
          <a:bodyPr/>
          <a:lstStyle/>
          <a:p>
            <a:r>
              <a:rPr lang="de-CH" dirty="0" smtClean="0">
                <a:hlinkClick r:id="rId2"/>
              </a:rPr>
              <a:t>www.psy77.com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1026021" y="2906713"/>
            <a:ext cx="7836992" cy="1500187"/>
          </a:xfrm>
        </p:spPr>
        <p:txBody>
          <a:bodyPr/>
          <a:lstStyle/>
          <a:p>
            <a:r>
              <a:rPr lang="de-CH" dirty="0" smtClean="0"/>
              <a:t>More </a:t>
            </a:r>
            <a:r>
              <a:rPr lang="de-CH" dirty="0" err="1" smtClean="0"/>
              <a:t>Presentations</a:t>
            </a:r>
            <a:r>
              <a:rPr lang="de-CH" dirty="0" smtClean="0"/>
              <a:t> on Global Mental </a:t>
            </a:r>
            <a:r>
              <a:rPr lang="de-CH" dirty="0" err="1" smtClean="0"/>
              <a:t>Health</a:t>
            </a:r>
            <a:r>
              <a:rPr lang="de-CH" dirty="0" smtClean="0"/>
              <a:t> in Christian </a:t>
            </a:r>
            <a:r>
              <a:rPr lang="de-CH" dirty="0" err="1" smtClean="0"/>
              <a:t>Context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97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263525" y="-315913"/>
            <a:ext cx="10293350" cy="7416801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788988" y="1125538"/>
            <a:ext cx="4883150" cy="39592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endParaRPr lang="de-DE" b="1">
              <a:latin typeface="Calibri" pitchFamily="34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bg1"/>
                </a:solidFill>
              </a:rPr>
              <a:t>The </a:t>
            </a:r>
            <a:r>
              <a:rPr lang="de-CH" dirty="0" err="1" smtClean="0">
                <a:solidFill>
                  <a:schemeClr val="bg1"/>
                </a:solidFill>
              </a:rPr>
              <a:t>therapeutic</a:t>
            </a:r>
            <a:r>
              <a:rPr lang="de-CH" dirty="0" smtClean="0">
                <a:solidFill>
                  <a:schemeClr val="bg1"/>
                </a:solidFill>
              </a:rPr>
              <a:t> </a:t>
            </a:r>
            <a:r>
              <a:rPr lang="de-CH" dirty="0" err="1" smtClean="0">
                <a:solidFill>
                  <a:schemeClr val="bg1"/>
                </a:solidFill>
              </a:rPr>
              <a:t>network</a:t>
            </a:r>
            <a:endParaRPr lang="de-CH" dirty="0" smtClean="0">
              <a:solidFill>
                <a:schemeClr val="bg1"/>
              </a:solidFill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089025" y="1628775"/>
            <a:ext cx="3681413" cy="11525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de-CH" sz="6000" b="1" dirty="0" smtClean="0">
                <a:latin typeface="Calibri" pitchFamily="34" charset="0"/>
              </a:rPr>
              <a:t>INPATIENT</a:t>
            </a:r>
            <a:endParaRPr lang="de-CH" sz="6000" b="1" dirty="0">
              <a:latin typeface="Calibri" pitchFamily="34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2967038" y="2708275"/>
            <a:ext cx="2479675" cy="865188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de-CH" b="1" dirty="0" smtClean="0">
                <a:latin typeface="Calibri" pitchFamily="34" charset="0"/>
              </a:rPr>
              <a:t>Day Care Center</a:t>
            </a:r>
            <a:endParaRPr lang="de-CH" b="1" dirty="0">
              <a:latin typeface="Calibri" pitchFamily="34" charset="0"/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165225" y="3860800"/>
            <a:ext cx="3681413" cy="1008063"/>
          </a:xfrm>
          <a:prstGeom prst="ellipse">
            <a:avLst/>
          </a:prstGeom>
          <a:solidFill>
            <a:srgbClr val="660033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de-CH" b="1" dirty="0" smtClean="0">
                <a:solidFill>
                  <a:schemeClr val="bg1"/>
                </a:solidFill>
                <a:latin typeface="Calibri" pitchFamily="34" charset="0"/>
              </a:rPr>
              <a:t>OUTPATIENTS</a:t>
            </a:r>
            <a:endParaRPr lang="de-CH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1014413" y="5445125"/>
            <a:ext cx="3981450" cy="647700"/>
            <a:chOff x="612" y="3430"/>
            <a:chExt cx="2404" cy="408"/>
          </a:xfrm>
        </p:grpSpPr>
        <p:sp>
          <p:nvSpPr>
            <p:cNvPr id="11283" name="AutoShape 9"/>
            <p:cNvSpPr>
              <a:spLocks noChangeArrowheads="1"/>
            </p:cNvSpPr>
            <p:nvPr/>
          </p:nvSpPr>
          <p:spPr bwMode="auto">
            <a:xfrm>
              <a:off x="612" y="3430"/>
              <a:ext cx="1179" cy="408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AutoShape 10"/>
            <p:cNvSpPr>
              <a:spLocks noChangeArrowheads="1"/>
            </p:cNvSpPr>
            <p:nvPr/>
          </p:nvSpPr>
          <p:spPr bwMode="auto">
            <a:xfrm>
              <a:off x="1837" y="3430"/>
              <a:ext cx="1179" cy="408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3" name="AutoShape 11"/>
          <p:cNvSpPr>
            <a:spLocks noChangeArrowheads="1"/>
          </p:cNvSpPr>
          <p:nvPr/>
        </p:nvSpPr>
        <p:spPr bwMode="auto">
          <a:xfrm>
            <a:off x="1914525" y="2924175"/>
            <a:ext cx="715963" cy="838200"/>
          </a:xfrm>
          <a:prstGeom prst="upDownArrow">
            <a:avLst>
              <a:gd name="adj1" fmla="val 50000"/>
              <a:gd name="adj2" fmla="val 23415"/>
            </a:avLst>
          </a:prstGeom>
          <a:solidFill>
            <a:srgbClr val="FF99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2"/>
          <p:cNvSpPr>
            <a:spLocks noChangeArrowheads="1"/>
          </p:cNvSpPr>
          <p:nvPr/>
        </p:nvSpPr>
        <p:spPr bwMode="auto">
          <a:xfrm>
            <a:off x="7643813" y="1412875"/>
            <a:ext cx="1728787" cy="5746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de-CH" sz="2000" b="1" dirty="0" smtClean="0">
                <a:solidFill>
                  <a:schemeClr val="bg1"/>
                </a:solidFill>
                <a:latin typeface="Calibri" pitchFamily="34" charset="0"/>
              </a:rPr>
              <a:t>State </a:t>
            </a:r>
            <a:r>
              <a:rPr lang="de-CH" sz="2000" b="1" dirty="0" err="1" smtClean="0">
                <a:solidFill>
                  <a:schemeClr val="bg1"/>
                </a:solidFill>
                <a:latin typeface="Calibri" pitchFamily="34" charset="0"/>
              </a:rPr>
              <a:t>Clinic</a:t>
            </a:r>
            <a:endParaRPr lang="de-CH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5" name="AutoShape 13"/>
          <p:cNvSpPr>
            <a:spLocks noChangeArrowheads="1"/>
          </p:cNvSpPr>
          <p:nvPr/>
        </p:nvSpPr>
        <p:spPr bwMode="auto">
          <a:xfrm>
            <a:off x="7643813" y="2132013"/>
            <a:ext cx="1728787" cy="5746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de-CH" sz="2000" b="1" dirty="0" err="1" smtClean="0">
                <a:solidFill>
                  <a:schemeClr val="bg1"/>
                </a:solidFill>
                <a:latin typeface="Calibri" pitchFamily="34" charset="0"/>
              </a:rPr>
              <a:t>Health</a:t>
            </a:r>
            <a:r>
              <a:rPr lang="de-CH" sz="2000" b="1" dirty="0" smtClean="0">
                <a:solidFill>
                  <a:schemeClr val="bg1"/>
                </a:solidFill>
                <a:latin typeface="Calibri" pitchFamily="34" charset="0"/>
              </a:rPr>
              <a:t> Centers</a:t>
            </a:r>
            <a:endParaRPr lang="de-CH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6" name="AutoShape 14"/>
          <p:cNvSpPr>
            <a:spLocks noChangeArrowheads="1"/>
          </p:cNvSpPr>
          <p:nvPr/>
        </p:nvSpPr>
        <p:spPr bwMode="auto">
          <a:xfrm>
            <a:off x="7643813" y="2852738"/>
            <a:ext cx="1728787" cy="5746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de-CH" sz="2000" b="1" dirty="0" smtClean="0">
                <a:solidFill>
                  <a:schemeClr val="bg1"/>
                </a:solidFill>
                <a:latin typeface="Calibri" pitchFamily="34" charset="0"/>
              </a:rPr>
              <a:t>Family </a:t>
            </a:r>
            <a:r>
              <a:rPr lang="de-CH" sz="2000" b="1" dirty="0" err="1" smtClean="0">
                <a:solidFill>
                  <a:schemeClr val="bg1"/>
                </a:solidFill>
                <a:latin typeface="Calibri" pitchFamily="34" charset="0"/>
              </a:rPr>
              <a:t>Doctor</a:t>
            </a:r>
            <a:endParaRPr lang="de-CH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7" name="AutoShape 15"/>
          <p:cNvSpPr>
            <a:spLocks noChangeArrowheads="1"/>
          </p:cNvSpPr>
          <p:nvPr/>
        </p:nvSpPr>
        <p:spPr bwMode="auto">
          <a:xfrm>
            <a:off x="7643813" y="3573463"/>
            <a:ext cx="1728787" cy="5746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de-CH" sz="2000" b="1" dirty="0" err="1" smtClean="0">
                <a:solidFill>
                  <a:schemeClr val="bg1"/>
                </a:solidFill>
                <a:latin typeface="Calibri" pitchFamily="34" charset="0"/>
              </a:rPr>
              <a:t>Psychiatrist</a:t>
            </a:r>
            <a:endParaRPr lang="de-CH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8" name="AutoShape 16"/>
          <p:cNvSpPr>
            <a:spLocks noChangeArrowheads="1"/>
          </p:cNvSpPr>
          <p:nvPr/>
        </p:nvSpPr>
        <p:spPr bwMode="auto">
          <a:xfrm>
            <a:off x="7643813" y="4294188"/>
            <a:ext cx="1728787" cy="574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de-CH" sz="2000" b="1" dirty="0" err="1" smtClean="0">
                <a:solidFill>
                  <a:srgbClr val="000099"/>
                </a:solidFill>
                <a:latin typeface="Calibri" pitchFamily="34" charset="0"/>
              </a:rPr>
              <a:t>Counsellors</a:t>
            </a:r>
            <a:endParaRPr lang="de-CH" sz="20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1279" name="AutoShape 17"/>
          <p:cNvSpPr>
            <a:spLocks noChangeArrowheads="1"/>
          </p:cNvSpPr>
          <p:nvPr/>
        </p:nvSpPr>
        <p:spPr bwMode="auto">
          <a:xfrm rot="-5400000">
            <a:off x="6170613" y="1638300"/>
            <a:ext cx="685800" cy="1530350"/>
          </a:xfrm>
          <a:prstGeom prst="upDownArrow">
            <a:avLst>
              <a:gd name="adj1" fmla="val 50000"/>
              <a:gd name="adj2" fmla="val 44630"/>
            </a:avLst>
          </a:prstGeom>
          <a:solidFill>
            <a:srgbClr val="FF9966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8"/>
          <p:cNvSpPr>
            <a:spLocks noChangeArrowheads="1"/>
          </p:cNvSpPr>
          <p:nvPr/>
        </p:nvSpPr>
        <p:spPr bwMode="auto">
          <a:xfrm>
            <a:off x="5146675" y="5157788"/>
            <a:ext cx="43942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de-DE" sz="1800" u="sng" dirty="0" smtClean="0">
                <a:solidFill>
                  <a:srgbClr val="CCCCFF"/>
                </a:solidFill>
                <a:latin typeface="Calibri" pitchFamily="34" charset="0"/>
              </a:rPr>
              <a:t>INPATIENT SERVICES: </a:t>
            </a:r>
            <a:r>
              <a:rPr lang="de-DE" sz="1800" dirty="0" smtClean="0">
                <a:solidFill>
                  <a:srgbClr val="CCCCFF"/>
                </a:solidFill>
                <a:latin typeface="Calibri" pitchFamily="34" charset="0"/>
              </a:rPr>
              <a:t>65 </a:t>
            </a:r>
            <a:r>
              <a:rPr lang="de-DE" sz="1800" dirty="0" err="1" smtClean="0">
                <a:solidFill>
                  <a:srgbClr val="CCCCFF"/>
                </a:solidFill>
                <a:latin typeface="Calibri" pitchFamily="34" charset="0"/>
              </a:rPr>
              <a:t>Beds</a:t>
            </a:r>
            <a:r>
              <a:rPr lang="de-DE" sz="1800" dirty="0" smtClean="0">
                <a:solidFill>
                  <a:srgbClr val="CCCCFF"/>
                </a:solidFill>
                <a:latin typeface="Calibri" pitchFamily="34" charset="0"/>
              </a:rPr>
              <a:t>, </a:t>
            </a:r>
            <a:r>
              <a:rPr lang="de-DE" sz="1800" dirty="0">
                <a:solidFill>
                  <a:srgbClr val="CCCCFF"/>
                </a:solidFill>
                <a:latin typeface="Calibri" pitchFamily="34" charset="0"/>
              </a:rPr>
              <a:t>ca. </a:t>
            </a:r>
            <a:r>
              <a:rPr lang="de-DE" sz="1800" dirty="0" smtClean="0">
                <a:solidFill>
                  <a:srgbClr val="CCCCFF"/>
                </a:solidFill>
                <a:latin typeface="Calibri" pitchFamily="34" charset="0"/>
              </a:rPr>
              <a:t>500 </a:t>
            </a:r>
            <a:r>
              <a:rPr lang="de-DE" sz="1800" dirty="0" err="1" smtClean="0">
                <a:solidFill>
                  <a:srgbClr val="CCCCFF"/>
                </a:solidFill>
                <a:latin typeface="Calibri" pitchFamily="34" charset="0"/>
              </a:rPr>
              <a:t>patients</a:t>
            </a:r>
            <a:r>
              <a:rPr lang="de-DE" sz="1800" dirty="0" smtClean="0">
                <a:solidFill>
                  <a:srgbClr val="CCCCFF"/>
                </a:solidFill>
                <a:latin typeface="Calibri" pitchFamily="34" charset="0"/>
              </a:rPr>
              <a:t> per </a:t>
            </a:r>
            <a:r>
              <a:rPr lang="de-DE" sz="1800" dirty="0" err="1" smtClean="0">
                <a:solidFill>
                  <a:srgbClr val="CCCCFF"/>
                </a:solidFill>
                <a:latin typeface="Calibri" pitchFamily="34" charset="0"/>
              </a:rPr>
              <a:t>year</a:t>
            </a:r>
            <a:endParaRPr lang="de-DE" sz="1800" dirty="0">
              <a:solidFill>
                <a:srgbClr val="CCCCFF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de-CH" sz="1800" u="sng" dirty="0">
                <a:solidFill>
                  <a:srgbClr val="CCCCFF"/>
                </a:solidFill>
                <a:latin typeface="Calibri" pitchFamily="34" charset="0"/>
              </a:rPr>
              <a:t>D</a:t>
            </a:r>
            <a:r>
              <a:rPr lang="de-CH" sz="1800" u="sng" dirty="0" smtClean="0">
                <a:solidFill>
                  <a:srgbClr val="CCCCFF"/>
                </a:solidFill>
                <a:latin typeface="Calibri" pitchFamily="34" charset="0"/>
              </a:rPr>
              <a:t>ay Care Center</a:t>
            </a:r>
            <a:r>
              <a:rPr lang="de-CH" sz="1800" dirty="0" smtClean="0">
                <a:solidFill>
                  <a:srgbClr val="CCCCFF"/>
                </a:solidFill>
                <a:latin typeface="Calibri" pitchFamily="34" charset="0"/>
              </a:rPr>
              <a:t>: </a:t>
            </a:r>
            <a:r>
              <a:rPr lang="de-CH" sz="1800" dirty="0">
                <a:solidFill>
                  <a:srgbClr val="CCCCFF"/>
                </a:solidFill>
                <a:latin typeface="Calibri" pitchFamily="34" charset="0"/>
              </a:rPr>
              <a:t>20 </a:t>
            </a:r>
            <a:r>
              <a:rPr lang="de-CH" sz="1800" dirty="0" err="1" smtClean="0">
                <a:solidFill>
                  <a:srgbClr val="CCCCFF"/>
                </a:solidFill>
                <a:latin typeface="Calibri" pitchFamily="34" charset="0"/>
              </a:rPr>
              <a:t>patients</a:t>
            </a:r>
            <a:endParaRPr lang="de-DE" sz="1800" dirty="0">
              <a:solidFill>
                <a:srgbClr val="CCCCFF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de-DE" sz="1800" u="sng" dirty="0" err="1" smtClean="0">
                <a:solidFill>
                  <a:srgbClr val="CCCCFF"/>
                </a:solidFill>
                <a:latin typeface="Calibri" pitchFamily="34" charset="0"/>
              </a:rPr>
              <a:t>Outpatients</a:t>
            </a:r>
            <a:r>
              <a:rPr lang="de-DE" sz="1800" dirty="0" smtClean="0">
                <a:solidFill>
                  <a:srgbClr val="CCCCFF"/>
                </a:solidFill>
                <a:latin typeface="Calibri" pitchFamily="34" charset="0"/>
              </a:rPr>
              <a:t>:  </a:t>
            </a:r>
            <a:r>
              <a:rPr lang="de-DE" sz="1800" dirty="0">
                <a:solidFill>
                  <a:srgbClr val="CCCCFF"/>
                </a:solidFill>
                <a:latin typeface="Calibri" pitchFamily="34" charset="0"/>
              </a:rPr>
              <a:t>&gt;</a:t>
            </a:r>
            <a:r>
              <a:rPr lang="de-DE" sz="1800" dirty="0" smtClean="0">
                <a:solidFill>
                  <a:srgbClr val="CCCCFF"/>
                </a:solidFill>
                <a:latin typeface="Calibri" pitchFamily="34" charset="0"/>
              </a:rPr>
              <a:t>12‘000 </a:t>
            </a:r>
            <a:r>
              <a:rPr lang="de-DE" sz="1800" dirty="0">
                <a:solidFill>
                  <a:srgbClr val="CCCCFF"/>
                </a:solidFill>
                <a:latin typeface="Calibri" pitchFamily="34" charset="0"/>
              </a:rPr>
              <a:t>Konsultationen pro Jahr</a:t>
            </a:r>
          </a:p>
        </p:txBody>
      </p:sp>
      <p:sp>
        <p:nvSpPr>
          <p:cNvPr id="11281" name="Text Box 19"/>
          <p:cNvSpPr txBox="1">
            <a:spLocks noChangeArrowheads="1"/>
          </p:cNvSpPr>
          <p:nvPr/>
        </p:nvSpPr>
        <p:spPr bwMode="auto">
          <a:xfrm>
            <a:off x="1614488" y="6092825"/>
            <a:ext cx="291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de-CH" b="1" dirty="0" smtClean="0">
                <a:solidFill>
                  <a:schemeClr val="bg1"/>
                </a:solidFill>
                <a:latin typeface="Calibri" pitchFamily="34" charset="0"/>
              </a:rPr>
              <a:t>SHELTERED HOME</a:t>
            </a:r>
            <a:endParaRPr lang="de-CH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82" name="AutoShape 20"/>
          <p:cNvSpPr>
            <a:spLocks noChangeArrowheads="1"/>
          </p:cNvSpPr>
          <p:nvPr/>
        </p:nvSpPr>
        <p:spPr bwMode="auto">
          <a:xfrm>
            <a:off x="2667000" y="4941888"/>
            <a:ext cx="715963" cy="838200"/>
          </a:xfrm>
          <a:prstGeom prst="upDownArrow">
            <a:avLst>
              <a:gd name="adj1" fmla="val 50000"/>
              <a:gd name="adj2" fmla="val 23415"/>
            </a:avLst>
          </a:prstGeom>
          <a:solidFill>
            <a:srgbClr val="FF99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Psychiatry</a:t>
            </a:r>
            <a:r>
              <a:rPr lang="de-CH" dirty="0" smtClean="0"/>
              <a:t> </a:t>
            </a:r>
            <a:r>
              <a:rPr lang="de-CH" dirty="0" err="1" smtClean="0"/>
              <a:t>without</a:t>
            </a:r>
            <a:r>
              <a:rPr lang="de-CH" dirty="0" smtClean="0"/>
              <a:t> </a:t>
            </a:r>
            <a:r>
              <a:rPr lang="de-CH" dirty="0" err="1" smtClean="0"/>
              <a:t>medication</a:t>
            </a:r>
            <a:r>
              <a:rPr lang="de-CH" dirty="0" smtClean="0"/>
              <a:t> / professional </a:t>
            </a:r>
            <a:r>
              <a:rPr lang="de-CH" dirty="0" err="1" smtClean="0"/>
              <a:t>care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29" y="1412776"/>
            <a:ext cx="3102091" cy="4653136"/>
          </a:xfrm>
          <a:prstGeom prst="rect">
            <a:avLst/>
          </a:prstGeom>
        </p:spPr>
      </p:pic>
      <p:pic>
        <p:nvPicPr>
          <p:cNvPr id="45058" name="Picture 2" descr="F:\Eigene Bilder\CC_Countries_BILDER\BALI_JAVA_2010_2005\Psy_BALI\P10209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78"/>
          <a:stretch/>
        </p:blipFill>
        <p:spPr bwMode="auto">
          <a:xfrm>
            <a:off x="4770437" y="1412776"/>
            <a:ext cx="4744940" cy="464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70437" y="6381328"/>
            <a:ext cx="474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 err="1" smtClean="0">
                <a:latin typeface="Calibri" pitchFamily="34" charset="0"/>
              </a:rPr>
              <a:t>Patients</a:t>
            </a:r>
            <a:r>
              <a:rPr lang="de-CH" sz="1800" dirty="0" smtClean="0">
                <a:latin typeface="Calibri" pitchFamily="34" charset="0"/>
              </a:rPr>
              <a:t> in a Balinese </a:t>
            </a:r>
            <a:r>
              <a:rPr lang="de-CH" sz="1800" dirty="0" err="1" smtClean="0">
                <a:latin typeface="Calibri" pitchFamily="34" charset="0"/>
              </a:rPr>
              <a:t>village</a:t>
            </a:r>
            <a:endParaRPr lang="de-CH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960437" y="1166422"/>
            <a:ext cx="10002688" cy="56915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7" y="1166422"/>
            <a:ext cx="8571954" cy="204655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Global Mental </a:t>
            </a:r>
            <a:r>
              <a:rPr lang="de-CH" dirty="0" err="1" smtClean="0"/>
              <a:t>Health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14" y="3212977"/>
            <a:ext cx="4824536" cy="228562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114253" y="594928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latin typeface="Calibri" pitchFamily="34" charset="0"/>
              </a:rPr>
              <a:t>More </a:t>
            </a:r>
            <a:r>
              <a:rPr lang="de-CH" sz="2000" dirty="0" err="1" smtClean="0">
                <a:latin typeface="Calibri" pitchFamily="34" charset="0"/>
              </a:rPr>
              <a:t>informations</a:t>
            </a:r>
            <a:r>
              <a:rPr lang="de-CH" sz="2000" dirty="0" smtClean="0">
                <a:latin typeface="Calibri" pitchFamily="34" charset="0"/>
              </a:rPr>
              <a:t>: </a:t>
            </a:r>
            <a:r>
              <a:rPr lang="de-CH" sz="2000" dirty="0" smtClean="0">
                <a:latin typeface="Calibri" pitchFamily="34" charset="0"/>
                <a:hlinkClick r:id="rId5"/>
              </a:rPr>
              <a:t>www.psy77.com</a:t>
            </a:r>
            <a:r>
              <a:rPr lang="de-CH" sz="2000" dirty="0" smtClean="0">
                <a:latin typeface="Calibri" pitchFamily="34" charset="0"/>
              </a:rPr>
              <a:t> </a:t>
            </a:r>
            <a:endParaRPr lang="de-CH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Bible</a:t>
            </a:r>
            <a:r>
              <a:rPr lang="de-CH" dirty="0" smtClean="0"/>
              <a:t> Study: </a:t>
            </a:r>
            <a:r>
              <a:rPr lang="de-CH" dirty="0" err="1" smtClean="0"/>
              <a:t>Ephesians</a:t>
            </a:r>
            <a:r>
              <a:rPr lang="de-CH" dirty="0" smtClean="0"/>
              <a:t> 4:11 – 16 </a:t>
            </a:r>
            <a:endParaRPr lang="de-DE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Which</a:t>
            </a:r>
            <a:r>
              <a:rPr lang="de-CH" dirty="0" smtClean="0"/>
              <a:t> </a:t>
            </a:r>
            <a:r>
              <a:rPr lang="de-CH" dirty="0" err="1" smtClean="0"/>
              <a:t>Biblical</a:t>
            </a:r>
            <a:r>
              <a:rPr lang="de-CH" dirty="0" smtClean="0"/>
              <a:t> </a:t>
            </a:r>
            <a:r>
              <a:rPr lang="de-CH" dirty="0" err="1" smtClean="0"/>
              <a:t>terms</a:t>
            </a:r>
            <a:r>
              <a:rPr lang="de-CH" dirty="0" smtClean="0"/>
              <a:t> </a:t>
            </a:r>
            <a:r>
              <a:rPr lang="de-CH" dirty="0" err="1" smtClean="0"/>
              <a:t>describe</a:t>
            </a:r>
            <a:r>
              <a:rPr lang="de-CH" dirty="0" smtClean="0"/>
              <a:t> </a:t>
            </a:r>
            <a:r>
              <a:rPr lang="de-CH" dirty="0" err="1" smtClean="0"/>
              <a:t>issues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err="1" smtClean="0"/>
              <a:t>of</a:t>
            </a:r>
            <a:r>
              <a:rPr lang="de-CH" dirty="0" smtClean="0"/>
              <a:t> Christian Soul Care?</a:t>
            </a:r>
          </a:p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basic</a:t>
            </a:r>
            <a:r>
              <a:rPr lang="de-CH" dirty="0" smtClean="0"/>
              <a:t> </a:t>
            </a:r>
            <a:r>
              <a:rPr lang="de-CH" dirty="0" err="1" smtClean="0"/>
              <a:t>attitude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a Christian </a:t>
            </a:r>
            <a:r>
              <a:rPr lang="de-CH" dirty="0" err="1" smtClean="0"/>
              <a:t>Counsellor</a:t>
            </a:r>
            <a:r>
              <a:rPr lang="de-CH" dirty="0" smtClean="0"/>
              <a:t>?</a:t>
            </a:r>
          </a:p>
          <a:p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goals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Counselling</a:t>
            </a:r>
            <a:r>
              <a:rPr lang="de-CH" dirty="0" smtClean="0"/>
              <a:t>?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839913" y="1773238"/>
            <a:ext cx="3081337" cy="1368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CH" dirty="0" smtClean="0">
                <a:latin typeface="Calibri" pitchFamily="34" charset="0"/>
              </a:rPr>
              <a:t>Basic Attitude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839913" y="3141663"/>
            <a:ext cx="3081337" cy="13684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CH" dirty="0" err="1" smtClean="0">
                <a:latin typeface="Calibri" pitchFamily="34" charset="0"/>
              </a:rPr>
              <a:t>Context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243388" y="2781300"/>
            <a:ext cx="1803400" cy="6477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CH">
                <a:latin typeface="Calibri" pitchFamily="34" charset="0"/>
              </a:rPr>
              <a:t>Verb</a:t>
            </a:r>
            <a:endParaRPr lang="de-DE">
              <a:latin typeface="Calibri" pitchFamily="34" charset="0"/>
            </a:endParaRPr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 flipV="1">
            <a:off x="5522913" y="3573463"/>
            <a:ext cx="0" cy="1150937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4244975" y="4719638"/>
            <a:ext cx="2628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de-CH" sz="1600" dirty="0" smtClean="0">
                <a:latin typeface="Calibri" pitchFamily="34" charset="0"/>
              </a:rPr>
              <a:t>In </a:t>
            </a:r>
            <a:r>
              <a:rPr lang="de-CH" sz="1600" dirty="0" err="1" smtClean="0">
                <a:latin typeface="Calibri" pitchFamily="34" charset="0"/>
              </a:rPr>
              <a:t>the</a:t>
            </a:r>
            <a:r>
              <a:rPr lang="de-CH" sz="1600" dirty="0" smtClean="0">
                <a:latin typeface="Calibri" pitchFamily="34" charset="0"/>
              </a:rPr>
              <a:t> </a:t>
            </a:r>
            <a:r>
              <a:rPr lang="de-CH" sz="1600" dirty="0" err="1" smtClean="0">
                <a:latin typeface="Calibri" pitchFamily="34" charset="0"/>
              </a:rPr>
              <a:t>measure</a:t>
            </a:r>
            <a:r>
              <a:rPr lang="de-CH" sz="1600" dirty="0" smtClean="0">
                <a:latin typeface="Calibri" pitchFamily="34" charset="0"/>
              </a:rPr>
              <a:t> </a:t>
            </a:r>
            <a:r>
              <a:rPr lang="de-CH" sz="1600" dirty="0" err="1" smtClean="0">
                <a:latin typeface="Calibri" pitchFamily="34" charset="0"/>
              </a:rPr>
              <a:t>of</a:t>
            </a:r>
            <a:r>
              <a:rPr lang="de-CH" sz="1600" dirty="0" smtClean="0">
                <a:latin typeface="Calibri" pitchFamily="34" charset="0"/>
              </a:rPr>
              <a:t> </a:t>
            </a:r>
            <a:r>
              <a:rPr lang="de-CH" sz="1600" dirty="0" err="1" smtClean="0">
                <a:latin typeface="Calibri" pitchFamily="34" charset="0"/>
              </a:rPr>
              <a:t>every</a:t>
            </a:r>
            <a:r>
              <a:rPr lang="de-CH" sz="1600" dirty="0" smtClean="0">
                <a:latin typeface="Calibri" pitchFamily="34" charset="0"/>
              </a:rPr>
              <a:t> </a:t>
            </a:r>
            <a:r>
              <a:rPr lang="de-CH" sz="1600" dirty="0" err="1" smtClean="0">
                <a:latin typeface="Calibri" pitchFamily="34" charset="0"/>
              </a:rPr>
              <a:t>part</a:t>
            </a:r>
            <a:r>
              <a:rPr lang="de-CH" sz="1600" dirty="0" smtClean="0">
                <a:latin typeface="Calibri" pitchFamily="34" charset="0"/>
              </a:rPr>
              <a:t/>
            </a:r>
            <a:br>
              <a:rPr lang="de-CH" sz="1600" dirty="0" smtClean="0">
                <a:latin typeface="Calibri" pitchFamily="34" charset="0"/>
              </a:rPr>
            </a:br>
            <a:r>
              <a:rPr lang="de-CH" sz="1600" dirty="0" err="1" smtClean="0">
                <a:latin typeface="Calibri" pitchFamily="34" charset="0"/>
              </a:rPr>
              <a:t>According</a:t>
            </a:r>
            <a:r>
              <a:rPr lang="de-CH" sz="1600" dirty="0" smtClean="0">
                <a:latin typeface="Calibri" pitchFamily="34" charset="0"/>
              </a:rPr>
              <a:t> </a:t>
            </a:r>
            <a:r>
              <a:rPr lang="de-CH" sz="1600" dirty="0" err="1" smtClean="0">
                <a:latin typeface="Calibri" pitchFamily="34" charset="0"/>
              </a:rPr>
              <a:t>to</a:t>
            </a:r>
            <a:r>
              <a:rPr lang="de-CH" sz="1600" dirty="0" smtClean="0">
                <a:latin typeface="Calibri" pitchFamily="34" charset="0"/>
              </a:rPr>
              <a:t> </a:t>
            </a:r>
            <a:r>
              <a:rPr lang="de-CH" sz="1600" dirty="0" err="1" smtClean="0">
                <a:latin typeface="Calibri" pitchFamily="34" charset="0"/>
              </a:rPr>
              <a:t>its</a:t>
            </a:r>
            <a:r>
              <a:rPr lang="de-CH" sz="1600" dirty="0" smtClean="0">
                <a:latin typeface="Calibri" pitchFamily="34" charset="0"/>
              </a:rPr>
              <a:t> </a:t>
            </a:r>
            <a:r>
              <a:rPr lang="de-CH" sz="1600" dirty="0" err="1" smtClean="0">
                <a:latin typeface="Calibri" pitchFamily="34" charset="0"/>
              </a:rPr>
              <a:t>strength</a:t>
            </a:r>
            <a:endParaRPr lang="de-DE" sz="1600" dirty="0">
              <a:latin typeface="Calibri" pitchFamily="34" charset="0"/>
            </a:endParaRP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6799263" y="1773238"/>
            <a:ext cx="2328862" cy="27352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CH" sz="4800" dirty="0" smtClean="0">
                <a:solidFill>
                  <a:schemeClr val="bg1"/>
                </a:solidFill>
                <a:latin typeface="Calibri" pitchFamily="34" charset="0"/>
              </a:rPr>
              <a:t>Goal</a:t>
            </a:r>
            <a:endParaRPr lang="de-DE" sz="4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20" name="AutoShape 12"/>
          <p:cNvSpPr>
            <a:spLocks noChangeArrowheads="1"/>
          </p:cNvSpPr>
          <p:nvPr/>
        </p:nvSpPr>
        <p:spPr bwMode="auto">
          <a:xfrm>
            <a:off x="6121400" y="2781300"/>
            <a:ext cx="1128713" cy="647700"/>
          </a:xfrm>
          <a:prstGeom prst="rightArrow">
            <a:avLst>
              <a:gd name="adj1" fmla="val 50000"/>
              <a:gd name="adj2" fmla="val 43566"/>
            </a:avLst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Ephesians</a:t>
            </a:r>
            <a:r>
              <a:rPr lang="de-CH" dirty="0" smtClean="0"/>
              <a:t> 4:11 – 16</a:t>
            </a:r>
            <a:endParaRPr lang="de-DE" dirty="0" smtClean="0"/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1914525" y="5516563"/>
            <a:ext cx="721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de-DE" sz="1800" b="1" dirty="0" err="1">
                <a:latin typeface="Calibri" pitchFamily="34" charset="0"/>
              </a:rPr>
              <a:t>teleios</a:t>
            </a:r>
            <a:r>
              <a:rPr lang="de-DE" sz="1800" b="1" dirty="0">
                <a:latin typeface="Calibri" pitchFamily="34" charset="0"/>
              </a:rPr>
              <a:t> </a:t>
            </a:r>
            <a:r>
              <a:rPr lang="de-DE" sz="1800" b="1" dirty="0" smtClean="0">
                <a:latin typeface="Calibri" pitchFamily="34" charset="0"/>
              </a:rPr>
              <a:t>(</a:t>
            </a:r>
            <a:r>
              <a:rPr lang="de-DE" sz="1800" b="1" dirty="0" err="1" smtClean="0">
                <a:latin typeface="Calibri" pitchFamily="34" charset="0"/>
              </a:rPr>
              <a:t>fulness</a:t>
            </a:r>
            <a:r>
              <a:rPr lang="de-DE" sz="1800" b="1" dirty="0" smtClean="0">
                <a:latin typeface="Calibri" pitchFamily="34" charset="0"/>
              </a:rPr>
              <a:t>) </a:t>
            </a:r>
            <a:r>
              <a:rPr lang="de-DE" sz="1800" dirty="0" err="1" smtClean="0">
                <a:latin typeface="Calibri" pitchFamily="34" charset="0"/>
              </a:rPr>
              <a:t>does</a:t>
            </a:r>
            <a:r>
              <a:rPr lang="de-DE" sz="1800" dirty="0" smtClean="0">
                <a:latin typeface="Calibri" pitchFamily="34" charset="0"/>
              </a:rPr>
              <a:t> not </a:t>
            </a:r>
            <a:r>
              <a:rPr lang="de-DE" sz="1800" dirty="0" err="1" smtClean="0">
                <a:latin typeface="Calibri" pitchFamily="34" charset="0"/>
              </a:rPr>
              <a:t>mean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u="sng" dirty="0" err="1" smtClean="0">
                <a:latin typeface="Calibri" pitchFamily="34" charset="0"/>
              </a:rPr>
              <a:t>perfect</a:t>
            </a:r>
            <a:r>
              <a:rPr lang="de-DE" sz="1800" dirty="0">
                <a:latin typeface="Calibri" pitchFamily="34" charset="0"/>
              </a:rPr>
              <a:t>, </a:t>
            </a:r>
            <a:r>
              <a:rPr lang="de-DE" sz="1800" dirty="0" smtClean="0">
                <a:latin typeface="Calibri" pitchFamily="34" charset="0"/>
              </a:rPr>
              <a:t>but </a:t>
            </a:r>
            <a:r>
              <a:rPr lang="de-DE" sz="1800" dirty="0" err="1" smtClean="0">
                <a:latin typeface="Calibri" pitchFamily="34" charset="0"/>
              </a:rPr>
              <a:t>rather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directed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toward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the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u="sng" dirty="0" err="1" smtClean="0">
                <a:latin typeface="Calibri" pitchFamily="34" charset="0"/>
              </a:rPr>
              <a:t>goal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of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sanctification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and</a:t>
            </a:r>
            <a:r>
              <a:rPr lang="de-DE" sz="1800" dirty="0" smtClean="0">
                <a:latin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</a:rPr>
              <a:t>maturity</a:t>
            </a:r>
            <a:r>
              <a:rPr lang="de-DE" sz="1800" dirty="0" smtClean="0">
                <a:latin typeface="Calibri" pitchFamily="34" charset="0"/>
              </a:rPr>
              <a:t>.</a:t>
            </a:r>
            <a:endParaRPr lang="de-DE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Stichworte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smtClean="0"/>
              <a:t>Equipped</a:t>
            </a:r>
          </a:p>
          <a:p>
            <a:r>
              <a:rPr lang="en-GB" dirty="0" smtClean="0"/>
              <a:t>Built up, edified</a:t>
            </a:r>
          </a:p>
          <a:p>
            <a:r>
              <a:rPr lang="en-GB" dirty="0" smtClean="0"/>
              <a:t>Reaching maturity</a:t>
            </a:r>
          </a:p>
          <a:p>
            <a:r>
              <a:rPr lang="en-GB" dirty="0" smtClean="0"/>
              <a:t>No longer tossed back and forth</a:t>
            </a:r>
          </a:p>
          <a:p>
            <a:r>
              <a:rPr lang="en-GB" dirty="0" smtClean="0"/>
              <a:t>Growing in all regards</a:t>
            </a:r>
          </a:p>
          <a:p>
            <a:r>
              <a:rPr lang="en-GB" dirty="0" smtClean="0"/>
              <a:t>Goal: Christ, the head of the church</a:t>
            </a:r>
          </a:p>
          <a:p>
            <a:r>
              <a:rPr lang="en-GB" dirty="0" smtClean="0"/>
              <a:t>Speaking truth in love</a:t>
            </a:r>
          </a:p>
          <a:p>
            <a:r>
              <a:rPr lang="en-GB" dirty="0" smtClean="0"/>
              <a:t>The whole body together (</a:t>
            </a:r>
            <a:r>
              <a:rPr lang="en-GB" dirty="0" err="1" smtClean="0"/>
              <a:t>fittly</a:t>
            </a:r>
            <a:r>
              <a:rPr lang="en-GB" dirty="0" smtClean="0"/>
              <a:t> joined)</a:t>
            </a:r>
          </a:p>
          <a:p>
            <a:r>
              <a:rPr lang="en-GB" dirty="0" smtClean="0"/>
              <a:t>In the measure of every 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build="p"/>
    </p:bldLst>
  </p:timing>
</p:sld>
</file>

<file path=ppt/theme/theme1.xml><?xml version="1.0" encoding="utf-8"?>
<a:theme xmlns:a="http://schemas.openxmlformats.org/drawingml/2006/main" name="Standarddesign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tandard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Microsoft Office PowerPoint</Application>
  <PresentationFormat>Benutzerdefiniert</PresentationFormat>
  <Paragraphs>277</Paragraphs>
  <Slides>32</Slides>
  <Notes>23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Standarddesign</vt:lpstr>
      <vt:lpstr>Mental Health  and  Christian Counselling –  an Introduction</vt:lpstr>
      <vt:lpstr>PowerPoint-Präsentation</vt:lpstr>
      <vt:lpstr>Klinik Sonnenhalde - unser Claim</vt:lpstr>
      <vt:lpstr>The therapeutic network</vt:lpstr>
      <vt:lpstr>Psychiatry without medication / professional care</vt:lpstr>
      <vt:lpstr>Global Mental Health</vt:lpstr>
      <vt:lpstr>Bible Study: Ephesians 4:11 – 16 </vt:lpstr>
      <vt:lpstr>Ephesians 4:11 – 16</vt:lpstr>
      <vt:lpstr>Stichworte</vt:lpstr>
      <vt:lpstr>Goals in Christian Counselling</vt:lpstr>
      <vt:lpstr>Top health problems</vt:lpstr>
      <vt:lpstr>Frequency of mental disorders</vt:lpstr>
      <vt:lpstr>PowerPoint-Präsentation</vt:lpstr>
      <vt:lpstr>PowerPoint-Präsentation</vt:lpstr>
      <vt:lpstr>Four attitudes</vt:lpstr>
      <vt:lpstr>Four attitudes / conclusion</vt:lpstr>
      <vt:lpstr>The role of faith – two dimensions</vt:lpstr>
      <vt:lpstr>Four Biblical Principles</vt:lpstr>
      <vt:lpstr>Four Biblical Strategies</vt:lpstr>
      <vt:lpstr>The Bio-Psycho-Social Model / Spirituality</vt:lpstr>
      <vt:lpstr>PowerPoint-Präsentation</vt:lpstr>
      <vt:lpstr>Therapeutic avenues</vt:lpstr>
      <vt:lpstr>Terminology</vt:lpstr>
      <vt:lpstr>Psychiatry and Christian Counselling</vt:lpstr>
      <vt:lpstr>What are the factors  which make psychotherapy  helpful and effective?</vt:lpstr>
      <vt:lpstr>What do psychotherapy and Counselling have in common?</vt:lpstr>
      <vt:lpstr>Common Factors</vt:lpstr>
      <vt:lpstr>Common Factors</vt:lpstr>
      <vt:lpstr>Common Factors</vt:lpstr>
      <vt:lpstr>Conclusions</vt:lpstr>
      <vt:lpstr>Conclusions ctd.</vt:lpstr>
      <vt:lpstr>www.psy77.com </vt:lpstr>
    </vt:vector>
  </TitlesOfParts>
  <Company>Klinik Sonnenhalde</Company>
  <LinksUpToDate>false</LinksUpToDate>
  <SharedDoc>false</SharedDoc>
  <HyperlinkBase>www.seminare-ps.net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Psychiatrie und Seelsorge</dc:title>
  <dc:creator>Dr. Samuel Pfeifer</dc:creator>
  <cp:keywords>www.sonnenhalde.ch</cp:keywords>
  <cp:lastModifiedBy>SEMPS</cp:lastModifiedBy>
  <cp:revision>196</cp:revision>
  <cp:lastPrinted>2002-03-11T10:55:41Z</cp:lastPrinted>
  <dcterms:created xsi:type="dcterms:W3CDTF">2000-08-07T05:29:24Z</dcterms:created>
  <dcterms:modified xsi:type="dcterms:W3CDTF">2014-08-05T08:35:56Z</dcterms:modified>
</cp:coreProperties>
</file>